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85" r:id="rId1"/>
  </p:sldMasterIdLst>
  <p:notesMasterIdLst>
    <p:notesMasterId r:id="rId6"/>
  </p:notesMasterIdLst>
  <p:handoutMasterIdLst>
    <p:handoutMasterId r:id="rId7"/>
  </p:handoutMasterIdLst>
  <p:sldIdLst>
    <p:sldId id="1862287437" r:id="rId2"/>
    <p:sldId id="1862287438" r:id="rId3"/>
    <p:sldId id="1862287439" r:id="rId4"/>
    <p:sldId id="1862287440" r:id="rId5"/>
  </p:sldIdLst>
  <p:sldSz cx="9144000" cy="6858000" type="screen4x3"/>
  <p:notesSz cx="7053263" cy="10180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7322"/>
    <a:srgbClr val="FDE1B0"/>
    <a:srgbClr val="ED7D31"/>
    <a:srgbClr val="FF99CC"/>
    <a:srgbClr val="D62475"/>
    <a:srgbClr val="F6281E"/>
    <a:srgbClr val="FFFFCC"/>
    <a:srgbClr val="F60052"/>
    <a:srgbClr val="FBD1AF"/>
    <a:srgbClr val="FFF2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47892" autoAdjust="0"/>
  </p:normalViewPr>
  <p:slideViewPr>
    <p:cSldViewPr snapToGrid="0">
      <p:cViewPr varScale="1">
        <p:scale>
          <a:sx n="54" d="100"/>
          <a:sy n="54" d="100"/>
        </p:scale>
        <p:origin x="3300" y="54"/>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61" d="100"/>
          <a:sy n="61" d="100"/>
        </p:scale>
        <p:origin x="3206"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55702" cy="509762"/>
          </a:xfrm>
          <a:prstGeom prst="rect">
            <a:avLst/>
          </a:prstGeom>
        </p:spPr>
        <p:txBody>
          <a:bodyPr vert="horz" lIns="93982" tIns="46991" rIns="93982" bIns="46991" rtlCol="0"/>
          <a:lstStyle>
            <a:lvl1pPr algn="l">
              <a:defRPr sz="1200"/>
            </a:lvl1pPr>
          </a:lstStyle>
          <a:p>
            <a:endParaRPr kumimoji="1" lang="ja-JP" altLang="en-US" dirty="0">
              <a:ea typeface="メイリオ" panose="020B0604030504040204" pitchFamily="50" charset="-128"/>
            </a:endParaRPr>
          </a:p>
        </p:txBody>
      </p:sp>
      <p:sp>
        <p:nvSpPr>
          <p:cNvPr id="3" name="日付プレースホルダー 2"/>
          <p:cNvSpPr>
            <a:spLocks noGrp="1"/>
          </p:cNvSpPr>
          <p:nvPr>
            <p:ph type="dt" sz="quarter" idx="1"/>
          </p:nvPr>
        </p:nvSpPr>
        <p:spPr>
          <a:xfrm>
            <a:off x="3995918" y="1"/>
            <a:ext cx="3055701" cy="509762"/>
          </a:xfrm>
          <a:prstGeom prst="rect">
            <a:avLst/>
          </a:prstGeom>
        </p:spPr>
        <p:txBody>
          <a:bodyPr vert="horz" lIns="93982" tIns="46991" rIns="93982" bIns="46991" rtlCol="0"/>
          <a:lstStyle>
            <a:lvl1pPr algn="r">
              <a:defRPr sz="1200"/>
            </a:lvl1pPr>
          </a:lstStyle>
          <a:p>
            <a:endParaRPr kumimoji="1" lang="ja-JP" altLang="en-US" dirty="0">
              <a:ea typeface="メイリオ" panose="020B0604030504040204" pitchFamily="50" charset="-128"/>
            </a:endParaRPr>
          </a:p>
        </p:txBody>
      </p:sp>
      <p:sp>
        <p:nvSpPr>
          <p:cNvPr id="4" name="フッター プレースホルダー 3"/>
          <p:cNvSpPr>
            <a:spLocks noGrp="1"/>
          </p:cNvSpPr>
          <p:nvPr>
            <p:ph type="ftr" sz="quarter" idx="2"/>
          </p:nvPr>
        </p:nvSpPr>
        <p:spPr>
          <a:xfrm>
            <a:off x="1" y="9670876"/>
            <a:ext cx="3055702" cy="509762"/>
          </a:xfrm>
          <a:prstGeom prst="rect">
            <a:avLst/>
          </a:prstGeom>
        </p:spPr>
        <p:txBody>
          <a:bodyPr vert="horz" lIns="93982" tIns="46991" rIns="93982" bIns="46991" rtlCol="0" anchor="b"/>
          <a:lstStyle>
            <a:lvl1pPr algn="l">
              <a:defRPr sz="1200"/>
            </a:lvl1pPr>
          </a:lstStyle>
          <a:p>
            <a:r>
              <a:rPr kumimoji="1" lang="en-US" altLang="ja-JP" dirty="0">
                <a:ea typeface="メイリオ" panose="020B0604030504040204" pitchFamily="50" charset="-128"/>
              </a:rPr>
              <a:t>Copyright (C) 2009-2017 Edu-net Co., Ltd.  All Rights Reserved. </a:t>
            </a:r>
            <a:endParaRPr kumimoji="1" lang="ja-JP" altLang="en-US" dirty="0">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995918" y="9670876"/>
            <a:ext cx="3055701" cy="509762"/>
          </a:xfrm>
          <a:prstGeom prst="rect">
            <a:avLst/>
          </a:prstGeom>
        </p:spPr>
        <p:txBody>
          <a:bodyPr vert="horz" lIns="93982" tIns="46991" rIns="93982" bIns="46991" rtlCol="0" anchor="b"/>
          <a:lstStyle>
            <a:lvl1pPr algn="r">
              <a:defRPr sz="1200"/>
            </a:lvl1pPr>
          </a:lstStyle>
          <a:p>
            <a:fld id="{5951B48D-9D36-4DF8-897D-043405FC11B0}" type="slidenum">
              <a:rPr kumimoji="1" lang="ja-JP" altLang="en-US" smtClean="0">
                <a:ea typeface="メイリオ" panose="020B0604030504040204" pitchFamily="50" charset="-128"/>
              </a:rPr>
              <a:t>‹#›</a:t>
            </a:fld>
            <a:endParaRPr kumimoji="1" lang="ja-JP" altLang="en-US" dirty="0">
              <a:ea typeface="メイリオ" panose="020B0604030504040204" pitchFamily="50" charset="-128"/>
            </a:endParaRPr>
          </a:p>
        </p:txBody>
      </p:sp>
    </p:spTree>
    <p:extLst>
      <p:ext uri="{BB962C8B-B14F-4D97-AF65-F5344CB8AC3E}">
        <p14:creationId xmlns:p14="http://schemas.microsoft.com/office/powerpoint/2010/main" val="9168828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56414" cy="510800"/>
          </a:xfrm>
          <a:prstGeom prst="rect">
            <a:avLst/>
          </a:prstGeom>
        </p:spPr>
        <p:txBody>
          <a:bodyPr vert="horz" lIns="93982" tIns="46991" rIns="93982" bIns="46991" rtlCol="0"/>
          <a:lstStyle>
            <a:lvl1pPr algn="l">
              <a:defRPr sz="1200">
                <a:ea typeface="メイリオ"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995218" y="0"/>
            <a:ext cx="3056414" cy="510800"/>
          </a:xfrm>
          <a:prstGeom prst="rect">
            <a:avLst/>
          </a:prstGeom>
        </p:spPr>
        <p:txBody>
          <a:bodyPr vert="horz" lIns="93982" tIns="46991" rIns="93982" bIns="46991" rtlCol="0"/>
          <a:lstStyle>
            <a:lvl1pPr algn="r">
              <a:defRPr sz="1200">
                <a:ea typeface="メイリオ" panose="020B0604030504040204" pitchFamily="50" charset="-128"/>
              </a:defRPr>
            </a:lvl1pPr>
          </a:lstStyle>
          <a:p>
            <a:endParaRPr lang="ja-JP" altLang="en-US" dirty="0"/>
          </a:p>
        </p:txBody>
      </p:sp>
      <p:sp>
        <p:nvSpPr>
          <p:cNvPr id="4" name="スライド イメージ プレースホルダー 3"/>
          <p:cNvSpPr>
            <a:spLocks noGrp="1" noRot="1" noChangeAspect="1"/>
          </p:cNvSpPr>
          <p:nvPr>
            <p:ph type="sldImg" idx="2"/>
          </p:nvPr>
        </p:nvSpPr>
        <p:spPr>
          <a:xfrm>
            <a:off x="1236663" y="1273175"/>
            <a:ext cx="4579937" cy="3435350"/>
          </a:xfrm>
          <a:prstGeom prst="rect">
            <a:avLst/>
          </a:prstGeom>
          <a:noFill/>
          <a:ln w="12700">
            <a:solidFill>
              <a:prstClr val="black"/>
            </a:solidFill>
          </a:ln>
        </p:spPr>
        <p:txBody>
          <a:bodyPr vert="horz" lIns="93982" tIns="46991" rIns="93982" bIns="46991" rtlCol="0" anchor="ctr"/>
          <a:lstStyle/>
          <a:p>
            <a:endParaRPr lang="ja-JP" altLang="en-US" dirty="0"/>
          </a:p>
        </p:txBody>
      </p:sp>
      <p:sp>
        <p:nvSpPr>
          <p:cNvPr id="5" name="ノート プレースホルダー 4"/>
          <p:cNvSpPr>
            <a:spLocks noGrp="1"/>
          </p:cNvSpPr>
          <p:nvPr>
            <p:ph type="body" sz="quarter" idx="3"/>
          </p:nvPr>
        </p:nvSpPr>
        <p:spPr>
          <a:xfrm>
            <a:off x="705327" y="4899432"/>
            <a:ext cx="5642610" cy="4008626"/>
          </a:xfrm>
          <a:prstGeom prst="rect">
            <a:avLst/>
          </a:prstGeom>
        </p:spPr>
        <p:txBody>
          <a:bodyPr vert="horz" lIns="93982" tIns="46991" rIns="93982" bIns="4699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17913432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メイリオ" panose="020B0604030504040204" pitchFamily="50" charset="-128"/>
        <a:cs typeface="+mn-cs"/>
      </a:defRPr>
    </a:lvl1pPr>
    <a:lvl2pPr marL="457200" algn="l" defTabSz="914400" rtl="0" eaLnBrk="1" latinLnBrk="0" hangingPunct="1">
      <a:defRPr kumimoji="1" sz="1200" kern="1200">
        <a:solidFill>
          <a:schemeClr val="tx1"/>
        </a:solidFill>
        <a:latin typeface="+mn-lt"/>
        <a:ea typeface="メイリオ" panose="020B0604030504040204" pitchFamily="50" charset="-128"/>
        <a:cs typeface="+mn-cs"/>
      </a:defRPr>
    </a:lvl2pPr>
    <a:lvl3pPr marL="914400" algn="l" defTabSz="914400" rtl="0" eaLnBrk="1" latinLnBrk="0" hangingPunct="1">
      <a:defRPr kumimoji="1" sz="1200" kern="1200">
        <a:solidFill>
          <a:schemeClr val="tx1"/>
        </a:solidFill>
        <a:latin typeface="+mn-lt"/>
        <a:ea typeface="メイリオ" panose="020B0604030504040204" pitchFamily="50" charset="-128"/>
        <a:cs typeface="+mn-cs"/>
      </a:defRPr>
    </a:lvl3pPr>
    <a:lvl4pPr marL="1371600" algn="l" defTabSz="914400" rtl="0" eaLnBrk="1" latinLnBrk="0" hangingPunct="1">
      <a:defRPr kumimoji="1" sz="1200" kern="1200">
        <a:solidFill>
          <a:schemeClr val="tx1"/>
        </a:solidFill>
        <a:latin typeface="+mn-lt"/>
        <a:ea typeface="メイリオ" panose="020B0604030504040204" pitchFamily="50" charset="-128"/>
        <a:cs typeface="+mn-cs"/>
      </a:defRPr>
    </a:lvl4pPr>
    <a:lvl5pPr marL="1828800" algn="l" defTabSz="914400" rtl="0" eaLnBrk="1" latinLnBrk="0" hangingPunct="1">
      <a:defRPr kumimoji="1" sz="1200" kern="1200">
        <a:solidFill>
          <a:schemeClr val="tx1"/>
        </a:solidFill>
        <a:latin typeface="+mn-lt"/>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mn-lt"/>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特徴と使い方</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　・スライド</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mn-lt"/>
                <a:cs typeface="+mn-cs"/>
              </a:rPr>
              <a:t>　・対象者に「自分事」として考えてもらえるよう、</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枚目のスライドは、「発問」から始まります。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枚目のスライドでは、「答え」や「様々な視点」を提示します。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mn-lt"/>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想定する啓発対象者</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コンピュータウイルスとはなにか？（教材</a:t>
            </a:r>
            <a:r>
              <a:rPr kumimoji="1" lang="en-US" altLang="ja-JP" sz="1200" kern="1200" dirty="0">
                <a:solidFill>
                  <a:schemeClr val="tx1"/>
                </a:solidFill>
                <a:effectLst/>
                <a:latin typeface="+mn-lt"/>
                <a:cs typeface="+mn-cs"/>
              </a:rPr>
              <a:t>1-1-1</a:t>
            </a:r>
            <a:r>
              <a:rPr kumimoji="1" lang="ja-JP" altLang="en-US" sz="1200" kern="1200" dirty="0">
                <a:solidFill>
                  <a:schemeClr val="tx1"/>
                </a:solidFill>
                <a:effectLst/>
                <a:latin typeface="+mn-lt"/>
                <a:cs typeface="+mn-cs"/>
              </a:rPr>
              <a:t>を参照）を理解したパソコンユーザー</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ポイント</a:t>
            </a:r>
            <a:r>
              <a:rPr kumimoji="1" lang="en-US" altLang="ja-JP" sz="1200" kern="1200" dirty="0">
                <a:solidFill>
                  <a:schemeClr val="tx1"/>
                </a:solidFill>
                <a:effectLst/>
                <a:latin typeface="+mn-lt"/>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パソコンがウイルスに感染しないための日常的な対策として、パソコンを最新の状態にアップデートする必要性を伝える。</a:t>
            </a:r>
            <a:endParaRPr kumimoji="1" lang="en-US" altLang="ja-JP" dirty="0"/>
          </a:p>
          <a:p>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本教材利用規約</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本教材は、情報セキュリティに関する啓発を目的に独立行政法人情報処理推進機構（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）（以下「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に申し出て別途許諾を得てください。</a:t>
            </a:r>
          </a:p>
          <a:p>
            <a:endParaRPr kumimoji="1" lang="ja-JP" altLang="en-US"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本教材に関する著作権その他すべての権利は独立行政法人情報処理推進機構（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）が保有しており、国際条約、著作権法その他の法律により保護されています。</a:t>
            </a:r>
          </a:p>
          <a:p>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必要な範囲での複製（生徒等受講者への配布のための複製を含む。）は可能とします。</a:t>
            </a:r>
          </a:p>
          <a:p>
            <a:r>
              <a:rPr kumimoji="1" lang="en-US" altLang="ja-JP" sz="1200" kern="1200" dirty="0">
                <a:solidFill>
                  <a:schemeClr val="tx1"/>
                </a:solidFill>
                <a:effectLst/>
                <a:latin typeface="+mn-lt"/>
                <a:cs typeface="+mn-cs"/>
              </a:rPr>
              <a:t>4.</a:t>
            </a:r>
            <a:r>
              <a:rPr kumimoji="1" lang="ja-JP" altLang="en-US" sz="1200" kern="1200" dirty="0">
                <a:solidFill>
                  <a:schemeClr val="tx1"/>
                </a:solidFill>
                <a:effectLst/>
                <a:latin typeface="+mn-lt"/>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mn-lt"/>
                <a:cs typeface="+mn-cs"/>
              </a:rPr>
              <a:t>5.</a:t>
            </a:r>
            <a:r>
              <a:rPr kumimoji="1" lang="ja-JP" altLang="en-US" sz="1200" kern="1200" dirty="0">
                <a:solidFill>
                  <a:schemeClr val="tx1"/>
                </a:solidFill>
                <a:effectLst/>
                <a:latin typeface="+mn-lt"/>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mn-lt"/>
                <a:cs typeface="+mn-cs"/>
              </a:rPr>
              <a:t>6.</a:t>
            </a:r>
            <a:r>
              <a:rPr kumimoji="1" lang="ja-JP" altLang="en-US" sz="1200" kern="1200" dirty="0">
                <a:solidFill>
                  <a:schemeClr val="tx1"/>
                </a:solidFill>
                <a:effectLst/>
                <a:latin typeface="+mn-lt"/>
                <a:cs typeface="+mn-cs"/>
              </a:rPr>
              <a:t>いかなる形で利用する場合においても本教材を利用する際は、出典（</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の名称、資料名、</a:t>
            </a:r>
            <a:r>
              <a:rPr kumimoji="1" lang="en-US" altLang="ja-JP" sz="1200" kern="1200" dirty="0">
                <a:solidFill>
                  <a:schemeClr val="tx1"/>
                </a:solidFill>
                <a:effectLst/>
                <a:latin typeface="+mn-lt"/>
                <a:cs typeface="+mn-cs"/>
              </a:rPr>
              <a:t>URL</a:t>
            </a:r>
            <a:r>
              <a:rPr kumimoji="1" lang="ja-JP" altLang="en-US" sz="1200" kern="1200" dirty="0">
                <a:solidFill>
                  <a:schemeClr val="tx1"/>
                </a:solidFill>
                <a:effectLst/>
                <a:latin typeface="+mn-lt"/>
                <a:cs typeface="+mn-cs"/>
              </a:rPr>
              <a:t>等）を容易に判る態様で明記または明示してください。</a:t>
            </a:r>
          </a:p>
          <a:p>
            <a:r>
              <a:rPr kumimoji="1" lang="en-US" altLang="ja-JP" sz="1200" kern="1200" dirty="0">
                <a:solidFill>
                  <a:schemeClr val="tx1"/>
                </a:solidFill>
                <a:effectLst/>
                <a:latin typeface="+mn-lt"/>
                <a:cs typeface="+mn-cs"/>
              </a:rPr>
              <a:t>7.</a:t>
            </a:r>
            <a:r>
              <a:rPr kumimoji="1" lang="ja-JP" altLang="en-US" sz="1200" kern="1200" dirty="0">
                <a:solidFill>
                  <a:schemeClr val="tx1"/>
                </a:solidFill>
                <a:effectLst/>
                <a:latin typeface="+mn-lt"/>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mn-lt"/>
                <a:cs typeface="+mn-cs"/>
              </a:rPr>
              <a:t>8.</a:t>
            </a:r>
            <a:r>
              <a:rPr kumimoji="1" lang="ja-JP" altLang="en-US" sz="1200" kern="1200" dirty="0">
                <a:solidFill>
                  <a:schemeClr val="tx1"/>
                </a:solidFill>
                <a:effectLst/>
                <a:latin typeface="+mn-lt"/>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mn-lt"/>
                <a:cs typeface="+mn-cs"/>
              </a:rPr>
              <a:t>9.</a:t>
            </a:r>
            <a:r>
              <a:rPr kumimoji="1" lang="ja-JP" altLang="en-US" sz="1200" kern="1200" dirty="0">
                <a:solidFill>
                  <a:schemeClr val="tx1"/>
                </a:solidFill>
                <a:effectLst/>
                <a:latin typeface="+mn-lt"/>
                <a:cs typeface="+mn-cs"/>
              </a:rPr>
              <a:t>本教材で提供する情報の正確性、信頼性、網羅性及び完全性については、</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が保証するものではありません。</a:t>
            </a:r>
          </a:p>
          <a:p>
            <a:r>
              <a:rPr kumimoji="1" lang="en-US" altLang="ja-JP" sz="1200" kern="1200" dirty="0">
                <a:solidFill>
                  <a:schemeClr val="tx1"/>
                </a:solidFill>
                <a:effectLst/>
                <a:latin typeface="+mn-lt"/>
                <a:cs typeface="+mn-cs"/>
              </a:rPr>
              <a:t>10.</a:t>
            </a:r>
            <a:r>
              <a:rPr kumimoji="1" lang="ja-JP" altLang="en-US" sz="1200" kern="1200" dirty="0">
                <a:solidFill>
                  <a:schemeClr val="tx1"/>
                </a:solidFill>
                <a:effectLst/>
                <a:latin typeface="+mn-lt"/>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は何ら責任を負いません。</a:t>
            </a:r>
          </a:p>
          <a:p>
            <a:r>
              <a:rPr kumimoji="1" lang="en-US" altLang="ja-JP" sz="1200" kern="1200" dirty="0">
                <a:solidFill>
                  <a:schemeClr val="tx1"/>
                </a:solidFill>
                <a:effectLst/>
                <a:latin typeface="+mn-lt"/>
                <a:cs typeface="+mn-cs"/>
              </a:rPr>
              <a:t>11.</a:t>
            </a:r>
            <a:r>
              <a:rPr kumimoji="1" lang="ja-JP" altLang="en-US" sz="1200" kern="1200" dirty="0">
                <a:solidFill>
                  <a:schemeClr val="tx1"/>
                </a:solidFill>
                <a:effectLst/>
                <a:latin typeface="+mn-lt"/>
                <a:cs typeface="+mn-cs"/>
              </a:rPr>
              <a:t>本利用規約は予告なく改正する場合があります。その場合、改正後の内容は、それが</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のウェブページ上で公表された時以降の利用に適用するものとします。</a:t>
            </a:r>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12.</a:t>
            </a:r>
            <a:r>
              <a:rPr kumimoji="1" lang="ja-JP" altLang="en-US" sz="1200" kern="1200" dirty="0">
                <a:solidFill>
                  <a:schemeClr val="tx1"/>
                </a:solidFill>
                <a:effectLst/>
                <a:latin typeface="+mn-lt"/>
                <a:cs typeface="+mn-cs"/>
              </a:rPr>
              <a:t>本教材及び本利用規約に関する質問は、</a:t>
            </a:r>
            <a:r>
              <a:rPr kumimoji="1" lang="en-US" altLang="ja-JP" sz="1200" kern="1200" dirty="0">
                <a:solidFill>
                  <a:schemeClr val="tx1"/>
                </a:solidFill>
                <a:effectLst/>
                <a:latin typeface="+mn-lt"/>
                <a:cs typeface="+mn-cs"/>
              </a:rPr>
              <a:t>net-anzen@ipa.go.jp</a:t>
            </a:r>
            <a:r>
              <a:rPr kumimoji="1" lang="ja-JP" altLang="en-US" sz="1200" kern="1200" dirty="0">
                <a:solidFill>
                  <a:schemeClr val="tx1"/>
                </a:solidFill>
                <a:effectLst/>
                <a:latin typeface="+mn-lt"/>
                <a:cs typeface="+mn-cs"/>
              </a:rPr>
              <a:t>までお寄せください。なお、</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からの応答等は、その業務に支障のない範囲内とさせていただきます。</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独立行政法人情報処理推進機構　セキュリティセンター</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以上</a:t>
            </a:r>
          </a:p>
        </p:txBody>
      </p:sp>
    </p:spTree>
    <p:extLst>
      <p:ext uri="{BB962C8B-B14F-4D97-AF65-F5344CB8AC3E}">
        <p14:creationId xmlns:p14="http://schemas.microsoft.com/office/powerpoint/2010/main" val="2287404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r>
              <a:rPr kumimoji="1" lang="ja-JP" altLang="en-US" dirty="0"/>
              <a:t>みなさんは、パソコンのウイルスを知っていますか？</a:t>
            </a:r>
            <a:endParaRPr kumimoji="1" lang="en-US" altLang="ja-JP" dirty="0"/>
          </a:p>
          <a:p>
            <a:r>
              <a:rPr kumimoji="1" lang="ja-JP" altLang="en-US" dirty="0"/>
              <a:t>パソコンがウイルスに感染しないようにするためには、日頃からどのようなことに気をつければ良いのでしょうか？</a:t>
            </a:r>
            <a:endParaRPr kumimoji="1" lang="en-US" altLang="ja-JP" dirty="0"/>
          </a:p>
        </p:txBody>
      </p:sp>
    </p:spTree>
    <p:extLst>
      <p:ext uri="{BB962C8B-B14F-4D97-AF65-F5344CB8AC3E}">
        <p14:creationId xmlns:p14="http://schemas.microsoft.com/office/powerpoint/2010/main" val="2623207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baseline="0" dirty="0"/>
              <a:t>【</a:t>
            </a:r>
            <a:r>
              <a:rPr kumimoji="1" lang="ja-JP" altLang="en-US" baseline="0" dirty="0"/>
              <a:t>啓発時のセリフ例</a:t>
            </a:r>
            <a:r>
              <a:rPr kumimoji="1" lang="en-US" altLang="ja-JP" baseline="0" dirty="0"/>
              <a:t>】</a:t>
            </a:r>
          </a:p>
          <a:p>
            <a:r>
              <a:rPr kumimoji="1" lang="ja-JP" altLang="en-US" baseline="0" dirty="0"/>
              <a:t>さて、ウイルス感染対策として一番大切なのは、使っているパソコンの状態を最新にすることです。</a:t>
            </a:r>
            <a:endParaRPr kumimoji="1" lang="en-US" altLang="ja-JP" baseline="0" dirty="0"/>
          </a:p>
          <a:p>
            <a:r>
              <a:rPr kumimoji="1" lang="ja-JP" altLang="en-US" baseline="0" dirty="0"/>
              <a:t>ウイルスは今も新しいものが作られています。中には、現在のパソコンの弱い部分を狙ってくるウイルスもあります。</a:t>
            </a:r>
            <a:endParaRPr kumimoji="1" lang="en-US" altLang="ja-JP" baseline="0" dirty="0"/>
          </a:p>
          <a:p>
            <a:endParaRPr kumimoji="1" lang="en-US" altLang="ja-JP" baseline="0" dirty="0"/>
          </a:p>
          <a:p>
            <a:r>
              <a:rPr kumimoji="1" lang="ja-JP" altLang="en-US" baseline="0" dirty="0"/>
              <a:t>そのため、パソコンを最新の状態にしないまま使用していると、セキュリティの穴を狙われて、ウイルスに感染してしまうことがあります。</a:t>
            </a:r>
            <a:endParaRPr kumimoji="1" lang="en-US" altLang="ja-JP" baseline="0" dirty="0"/>
          </a:p>
          <a:p>
            <a:endParaRPr kumimoji="1" lang="en-US" altLang="ja-JP" baseline="0" dirty="0"/>
          </a:p>
          <a:p>
            <a:r>
              <a:rPr kumimoji="1" lang="en-US" altLang="ja-JP" baseline="0" dirty="0"/>
              <a:t>【</a:t>
            </a:r>
            <a:r>
              <a:rPr kumimoji="1" lang="ja-JP" altLang="en-US" baseline="0" dirty="0"/>
              <a:t>参考資料</a:t>
            </a:r>
            <a:r>
              <a:rPr kumimoji="1" lang="en-US" altLang="ja-JP" baseline="0" dirty="0"/>
              <a:t>】</a:t>
            </a:r>
          </a:p>
          <a:p>
            <a:r>
              <a:rPr kumimoji="1" lang="en-US" altLang="ja-JP" baseline="0" dirty="0"/>
              <a:t>IPA</a:t>
            </a:r>
            <a:r>
              <a:rPr kumimoji="1" lang="ja-JP" altLang="en-US" baseline="0" dirty="0"/>
              <a:t>：日常における情報セキュリティ対策</a:t>
            </a:r>
            <a:endParaRPr kumimoji="1" lang="en-US" altLang="ja-JP" baseline="0" dirty="0"/>
          </a:p>
          <a:p>
            <a:r>
              <a:rPr kumimoji="1" lang="en-US" altLang="ja-JP" baseline="0" dirty="0"/>
              <a:t>https://www.ipa.go.jp/security/anshin/measures/everyday.html</a:t>
            </a:r>
          </a:p>
        </p:txBody>
      </p:sp>
    </p:spTree>
    <p:extLst>
      <p:ext uri="{BB962C8B-B14F-4D97-AF65-F5344CB8AC3E}">
        <p14:creationId xmlns:p14="http://schemas.microsoft.com/office/powerpoint/2010/main" val="474764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baseline="0" dirty="0"/>
              <a:t>【</a:t>
            </a:r>
            <a:r>
              <a:rPr kumimoji="1" lang="ja-JP" altLang="en-US" baseline="0" dirty="0"/>
              <a:t>啓発時のセリフ例</a:t>
            </a:r>
            <a:r>
              <a:rPr kumimoji="1" lang="en-US" altLang="ja-JP" baseline="0" dirty="0"/>
              <a:t>】</a:t>
            </a:r>
          </a:p>
          <a:p>
            <a:r>
              <a:rPr kumimoji="1" lang="ja-JP" altLang="en-US" baseline="0" dirty="0"/>
              <a:t>パソコンを最新の状態にするには、どのようにすれば良いのでしょうか。</a:t>
            </a:r>
            <a:endParaRPr kumimoji="1" lang="en-US" altLang="ja-JP" baseline="0" dirty="0"/>
          </a:p>
          <a:p>
            <a:r>
              <a:rPr kumimoji="1" lang="ja-JP" altLang="en-US" baseline="0" dirty="0"/>
              <a:t>最新にするべきものは、パソコンの中にもいくつかあります。</a:t>
            </a:r>
            <a:endParaRPr kumimoji="1" lang="en-US" altLang="ja-JP" baseline="0" dirty="0"/>
          </a:p>
          <a:p>
            <a:endParaRPr kumimoji="1" lang="en-US" altLang="ja-JP" baseline="0" dirty="0"/>
          </a:p>
          <a:p>
            <a:r>
              <a:rPr kumimoji="1" lang="ja-JP" altLang="en-US" baseline="0" dirty="0"/>
              <a:t>まずは、</a:t>
            </a:r>
            <a:r>
              <a:rPr kumimoji="1" lang="en-US" altLang="ja-JP" baseline="0" dirty="0"/>
              <a:t>OS</a:t>
            </a:r>
            <a:r>
              <a:rPr kumimoji="1" lang="ja-JP" altLang="en-US" baseline="0" dirty="0"/>
              <a:t>です。</a:t>
            </a:r>
            <a:endParaRPr kumimoji="1" lang="en-US" altLang="ja-JP" baseline="0" dirty="0"/>
          </a:p>
          <a:p>
            <a:r>
              <a:rPr kumimoji="1" lang="ja-JP" altLang="en-US" baseline="0" dirty="0"/>
              <a:t>多くの</a:t>
            </a:r>
            <a:r>
              <a:rPr kumimoji="1" lang="en-US" altLang="ja-JP" baseline="0" dirty="0"/>
              <a:t>OS</a:t>
            </a:r>
            <a:r>
              <a:rPr kumimoji="1" lang="ja-JP" altLang="en-US" baseline="0" dirty="0"/>
              <a:t>に用意されているアップデートの確認を行い、アップデートを実施してください。</a:t>
            </a:r>
            <a:endParaRPr kumimoji="1" lang="en-US" altLang="ja-JP" baseline="0" dirty="0"/>
          </a:p>
          <a:p>
            <a:endParaRPr kumimoji="1" lang="en-US" altLang="ja-JP" baseline="0" dirty="0"/>
          </a:p>
          <a:p>
            <a:r>
              <a:rPr kumimoji="1" lang="ja-JP" altLang="en-US" baseline="0" dirty="0"/>
              <a:t>次にセキュリティソフトです。最新の状態にアップデートする機能が用意されていれば、それを実行してください。</a:t>
            </a:r>
            <a:endParaRPr kumimoji="1" lang="en-US" altLang="ja-JP" baseline="0" dirty="0"/>
          </a:p>
          <a:p>
            <a:r>
              <a:rPr kumimoji="1" lang="ja-JP" altLang="en-US" baseline="0" dirty="0"/>
              <a:t>また、普段使っているソフトウエアのバージョンも、常に最新にしておきましょう。</a:t>
            </a:r>
            <a:endParaRPr kumimoji="1" lang="en-US" altLang="ja-JP" baseline="0" dirty="0"/>
          </a:p>
          <a:p>
            <a:endParaRPr kumimoji="1" lang="en-US" altLang="ja-JP" baseline="0" dirty="0"/>
          </a:p>
          <a:p>
            <a:r>
              <a:rPr kumimoji="1" lang="ja-JP" altLang="en-US" baseline="0" dirty="0"/>
              <a:t>パソコンを古い状態のままインターネットにつないでいると、ウイルスに感染する可能性が高まります。</a:t>
            </a:r>
            <a:endParaRPr kumimoji="1" lang="en-US" altLang="ja-JP" baseline="0" dirty="0"/>
          </a:p>
        </p:txBody>
      </p:sp>
    </p:spTree>
    <p:extLst>
      <p:ext uri="{BB962C8B-B14F-4D97-AF65-F5344CB8AC3E}">
        <p14:creationId xmlns:p14="http://schemas.microsoft.com/office/powerpoint/2010/main" val="28771344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4135051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845050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12468566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5959152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104190582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54742901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495049296"/>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72714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359711035"/>
      </p:ext>
    </p:extLst>
  </p:cSld>
  <p:clrMap bg1="lt1" tx1="dk1" bg2="lt2" tx2="dk2" accent1="accent1" accent2="accent2" accent3="accent3" accent4="accent4" accent5="accent5" accent6="accent6" hlink="hlink" folHlink="folHlink"/>
  <p:sldLayoutIdLst>
    <p:sldLayoutId id="2147483971" r:id="rId1"/>
    <p:sldLayoutId id="2147483887" r:id="rId2"/>
    <p:sldLayoutId id="2147483888" r:id="rId3"/>
    <p:sldLayoutId id="2147483972" r:id="rId4"/>
    <p:sldLayoutId id="2147483891" r:id="rId5"/>
    <p:sldLayoutId id="2147483893" r:id="rId6"/>
    <p:sldLayoutId id="2147483894" r:id="rId7"/>
    <p:sldLayoutId id="2147483902"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en-US" altLang="ja-JP" sz="4000" dirty="0">
                <a:latin typeface="メイリオ" panose="020B0604030504040204" pitchFamily="50" charset="-128"/>
                <a:ea typeface="メイリオ" panose="020B0604030504040204" pitchFamily="50" charset="-128"/>
              </a:rPr>
              <a:t>1-1-2</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パソコンのウイルス感染対策</a:t>
            </a:r>
            <a:br>
              <a:rPr lang="en-US" altLang="ja-JP" sz="4000" dirty="0">
                <a:solidFill>
                  <a:srgbClr val="FF0000"/>
                </a:solidFill>
                <a:latin typeface="メイリオ" panose="020B0604030504040204" pitchFamily="50" charset="-128"/>
                <a:ea typeface="メイリオ" panose="020B0604030504040204" pitchFamily="50" charset="-128"/>
              </a:rPr>
            </a:br>
            <a:br>
              <a:rPr lang="en-US" altLang="ja-JP" sz="3200" dirty="0">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3978268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リーフォーム: 図形 20">
            <a:extLst>
              <a:ext uri="{FF2B5EF4-FFF2-40B4-BE49-F238E27FC236}">
                <a16:creationId xmlns:a16="http://schemas.microsoft.com/office/drawing/2014/main" id="{2504D842-5DD5-5DFD-4726-9CD8B4A3D4D7}"/>
              </a:ext>
            </a:extLst>
          </p:cNvPr>
          <p:cNvSpPr/>
          <p:nvPr/>
        </p:nvSpPr>
        <p:spPr>
          <a:xfrm>
            <a:off x="508243" y="1733108"/>
            <a:ext cx="7956060" cy="3290956"/>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9" name="テキスト ボックス 18">
            <a:extLst>
              <a:ext uri="{FF2B5EF4-FFF2-40B4-BE49-F238E27FC236}">
                <a16:creationId xmlns:a16="http://schemas.microsoft.com/office/drawing/2014/main" id="{36661EB8-3AB0-6698-1556-668F89802C4B}"/>
              </a:ext>
            </a:extLst>
          </p:cNvPr>
          <p:cNvSpPr txBox="1"/>
          <p:nvPr/>
        </p:nvSpPr>
        <p:spPr>
          <a:xfrm>
            <a:off x="821531" y="1911598"/>
            <a:ext cx="7500937" cy="2362185"/>
          </a:xfrm>
          <a:prstGeom prst="rect">
            <a:avLst/>
          </a:prstGeom>
          <a:noFill/>
        </p:spPr>
        <p:txBody>
          <a:bodyPr wrap="square">
            <a:spAutoFit/>
          </a:bodyPr>
          <a:lstStyle/>
          <a:p>
            <a:pPr marL="0" marR="0" lvl="0" indent="0" algn="l" defTabSz="914400" rtl="0" eaLnBrk="1" fontAlgn="auto" latinLnBrk="0" hangingPunct="1">
              <a:lnSpc>
                <a:spcPts val="60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パソコンがウイルス感染しないように、日頃どんなことに</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60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気をつければいいの？？</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 name="タイトル 1">
            <a:extLst>
              <a:ext uri="{FF2B5EF4-FFF2-40B4-BE49-F238E27FC236}">
                <a16:creationId xmlns:a16="http://schemas.microsoft.com/office/drawing/2014/main" id="{C938A3A6-F1C8-EEF2-9F53-07D9C5BE4283}"/>
              </a:ext>
            </a:extLst>
          </p:cNvPr>
          <p:cNvSpPr>
            <a:spLocks noGrp="1"/>
          </p:cNvSpPr>
          <p:nvPr>
            <p:ph type="title"/>
          </p:nvPr>
        </p:nvSpPr>
        <p:spPr/>
        <p:txBody>
          <a:bodyPr/>
          <a:lstStyle/>
          <a:p>
            <a:r>
              <a:rPr lang="ja-JP" altLang="en-US" dirty="0"/>
              <a:t>考えてみよう</a:t>
            </a:r>
          </a:p>
        </p:txBody>
      </p:sp>
      <p:pic>
        <p:nvPicPr>
          <p:cNvPr id="6" name="図 5">
            <a:extLst>
              <a:ext uri="{FF2B5EF4-FFF2-40B4-BE49-F238E27FC236}">
                <a16:creationId xmlns:a16="http://schemas.microsoft.com/office/drawing/2014/main" id="{21BC7AAC-2E60-977A-D6ED-DA1F35E22B6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795565" y="2148143"/>
            <a:ext cx="4577157" cy="5545876"/>
          </a:xfrm>
          <a:prstGeom prst="rect">
            <a:avLst/>
          </a:prstGeom>
        </p:spPr>
      </p:pic>
      <p:sp>
        <p:nvSpPr>
          <p:cNvPr id="3" name="テキスト ボックス 2">
            <a:extLst>
              <a:ext uri="{FF2B5EF4-FFF2-40B4-BE49-F238E27FC236}">
                <a16:creationId xmlns:a16="http://schemas.microsoft.com/office/drawing/2014/main" id="{A4E2AF11-5B35-3B0C-FB8E-8E4D7FAD6C1C}"/>
              </a:ext>
            </a:extLst>
          </p:cNvPr>
          <p:cNvSpPr txBox="1"/>
          <p:nvPr/>
        </p:nvSpPr>
        <p:spPr>
          <a:xfrm>
            <a:off x="5507283" y="1812050"/>
            <a:ext cx="1018115" cy="307777"/>
          </a:xfrm>
          <a:prstGeom prst="rect">
            <a:avLst/>
          </a:prstGeom>
          <a:noFill/>
        </p:spPr>
        <p:txBody>
          <a:bodyPr wrap="square" rtlCol="0">
            <a:spAutoFit/>
          </a:bodyPr>
          <a:lstStyle/>
          <a:p>
            <a:r>
              <a:rPr lang="ja-JP" altLang="en-US" sz="1400" dirty="0"/>
              <a:t>かんせん</a:t>
            </a:r>
            <a:endParaRPr kumimoji="1" lang="ja-JP" altLang="en-US" sz="1400" dirty="0"/>
          </a:p>
        </p:txBody>
      </p:sp>
      <p:sp>
        <p:nvSpPr>
          <p:cNvPr id="5" name="テキスト ボックス 4">
            <a:extLst>
              <a:ext uri="{FF2B5EF4-FFF2-40B4-BE49-F238E27FC236}">
                <a16:creationId xmlns:a16="http://schemas.microsoft.com/office/drawing/2014/main" id="{8C18382D-1E34-EF0A-A393-8D65F54DB98B}"/>
              </a:ext>
            </a:extLst>
          </p:cNvPr>
          <p:cNvSpPr txBox="1"/>
          <p:nvPr/>
        </p:nvSpPr>
        <p:spPr>
          <a:xfrm>
            <a:off x="3086313" y="2616514"/>
            <a:ext cx="798670" cy="307777"/>
          </a:xfrm>
          <a:prstGeom prst="rect">
            <a:avLst/>
          </a:prstGeom>
          <a:noFill/>
        </p:spPr>
        <p:txBody>
          <a:bodyPr wrap="square" rtlCol="0">
            <a:spAutoFit/>
          </a:bodyPr>
          <a:lstStyle/>
          <a:p>
            <a:r>
              <a:rPr lang="ja-JP" altLang="en-US" sz="1400" dirty="0"/>
              <a:t>ひごろ</a:t>
            </a:r>
            <a:endParaRPr kumimoji="1" lang="ja-JP" altLang="en-US" sz="1400" dirty="0"/>
          </a:p>
        </p:txBody>
      </p:sp>
    </p:spTree>
    <p:extLst>
      <p:ext uri="{BB962C8B-B14F-4D97-AF65-F5344CB8AC3E}">
        <p14:creationId xmlns:p14="http://schemas.microsoft.com/office/powerpoint/2010/main" val="1584577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フリーフォーム: 図形 10">
            <a:extLst>
              <a:ext uri="{FF2B5EF4-FFF2-40B4-BE49-F238E27FC236}">
                <a16:creationId xmlns:a16="http://schemas.microsoft.com/office/drawing/2014/main" id="{AC49CBBF-DB0A-8496-1BF6-8929B7DD7C71}"/>
              </a:ext>
            </a:extLst>
          </p:cNvPr>
          <p:cNvSpPr/>
          <p:nvPr/>
        </p:nvSpPr>
        <p:spPr>
          <a:xfrm>
            <a:off x="384408" y="1562100"/>
            <a:ext cx="8375184" cy="1611751"/>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5" name="コンテンツ プレースホルダー 4"/>
          <p:cNvSpPr>
            <a:spLocks noGrp="1"/>
          </p:cNvSpPr>
          <p:nvPr>
            <p:ph sz="half" idx="1"/>
          </p:nvPr>
        </p:nvSpPr>
        <p:spPr>
          <a:xfrm>
            <a:off x="267573" y="3339868"/>
            <a:ext cx="7886701" cy="2089895"/>
          </a:xfrm>
        </p:spPr>
        <p:txBody>
          <a:bodyPr>
            <a:noAutofit/>
          </a:bodyPr>
          <a:lstStyle/>
          <a:p>
            <a:pPr>
              <a:lnSpc>
                <a:spcPts val="5500"/>
              </a:lnSpc>
            </a:pPr>
            <a:r>
              <a:rPr lang="ja-JP" altLang="en-US" sz="4000" dirty="0"/>
              <a:t>セキュリティの穴をねらわ</a:t>
            </a:r>
            <a:br>
              <a:rPr lang="en-US" altLang="ja-JP" sz="4000" dirty="0"/>
            </a:br>
            <a:r>
              <a:rPr lang="ja-JP" altLang="en-US" sz="4000" dirty="0"/>
              <a:t>れてウイルスに感染する</a:t>
            </a:r>
            <a:br>
              <a:rPr lang="en-US" altLang="ja-JP" sz="4000" dirty="0"/>
            </a:br>
            <a:r>
              <a:rPr lang="ja-JP" altLang="en-US" sz="4000" dirty="0"/>
              <a:t>ことがあります</a:t>
            </a:r>
            <a:endParaRPr lang="en-US" altLang="ja-JP" sz="4000" dirty="0"/>
          </a:p>
        </p:txBody>
      </p:sp>
      <p:sp>
        <p:nvSpPr>
          <p:cNvPr id="4" name="タイトル 3"/>
          <p:cNvSpPr>
            <a:spLocks noGrp="1"/>
          </p:cNvSpPr>
          <p:nvPr>
            <p:ph type="title"/>
          </p:nvPr>
        </p:nvSpPr>
        <p:spPr>
          <a:xfrm>
            <a:off x="386766" y="466187"/>
            <a:ext cx="1645529" cy="805362"/>
          </a:xfrm>
        </p:spPr>
        <p:txBody>
          <a:bodyPr>
            <a:normAutofit/>
          </a:bodyPr>
          <a:lstStyle/>
          <a:p>
            <a:r>
              <a:rPr lang="ja-JP" altLang="en-US" sz="4000" b="1" dirty="0"/>
              <a:t>答え</a:t>
            </a:r>
            <a:endParaRPr kumimoji="1" lang="ja-JP" altLang="en-US" sz="4000" b="1" dirty="0"/>
          </a:p>
        </p:txBody>
      </p:sp>
      <p:sp>
        <p:nvSpPr>
          <p:cNvPr id="7" name="タイトル 3">
            <a:extLst>
              <a:ext uri="{FF2B5EF4-FFF2-40B4-BE49-F238E27FC236}">
                <a16:creationId xmlns:a16="http://schemas.microsoft.com/office/drawing/2014/main" id="{16FB2DF2-6B9D-D4DA-8E2A-C82C2D29C8E9}"/>
              </a:ext>
            </a:extLst>
          </p:cNvPr>
          <p:cNvSpPr txBox="1">
            <a:spLocks/>
          </p:cNvSpPr>
          <p:nvPr/>
        </p:nvSpPr>
        <p:spPr>
          <a:xfrm>
            <a:off x="716181" y="2018259"/>
            <a:ext cx="7958418" cy="784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b="1" kern="1200">
                <a:solidFill>
                  <a:schemeClr val="tx1"/>
                </a:solidFill>
                <a:latin typeface="+mj-ea"/>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400" b="1" i="0" u="none" strike="noStrike" kern="1200" cap="none" spc="0" normalizeH="0" baseline="0" noProof="0" dirty="0">
                <a:ln>
                  <a:noFill/>
                </a:ln>
                <a:solidFill>
                  <a:srgbClr val="ED7D31"/>
                </a:solidFill>
                <a:effectLst/>
                <a:uLnTx/>
                <a:uFillTx/>
                <a:latin typeface="メイリオ"/>
                <a:ea typeface="メイリオ"/>
                <a:cs typeface="+mj-cs"/>
              </a:rPr>
              <a:t>パソコンを最新の状態にする。</a:t>
            </a:r>
          </a:p>
        </p:txBody>
      </p:sp>
      <p:pic>
        <p:nvPicPr>
          <p:cNvPr id="13" name="図 12">
            <a:extLst>
              <a:ext uri="{FF2B5EF4-FFF2-40B4-BE49-F238E27FC236}">
                <a16:creationId xmlns:a16="http://schemas.microsoft.com/office/drawing/2014/main" id="{0C3B06A8-8064-1C95-14EF-A5C022A4E1E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flipH="1">
            <a:off x="7299916" y="2655120"/>
            <a:ext cx="1759516" cy="1544957"/>
          </a:xfrm>
          <a:prstGeom prst="rect">
            <a:avLst/>
          </a:prstGeom>
        </p:spPr>
      </p:pic>
      <p:pic>
        <p:nvPicPr>
          <p:cNvPr id="3" name="図 2">
            <a:extLst>
              <a:ext uri="{FF2B5EF4-FFF2-40B4-BE49-F238E27FC236}">
                <a16:creationId xmlns:a16="http://schemas.microsoft.com/office/drawing/2014/main" id="{2AA6C2A4-AF62-0322-BF4E-BF26D06894D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73801" y="4459936"/>
            <a:ext cx="2730499" cy="2730499"/>
          </a:xfrm>
          <a:prstGeom prst="rect">
            <a:avLst/>
          </a:prstGeom>
        </p:spPr>
      </p:pic>
      <p:pic>
        <p:nvPicPr>
          <p:cNvPr id="12" name="図 11">
            <a:extLst>
              <a:ext uri="{FF2B5EF4-FFF2-40B4-BE49-F238E27FC236}">
                <a16:creationId xmlns:a16="http://schemas.microsoft.com/office/drawing/2014/main" id="{2A8C9E79-DE47-5C73-AD20-BA48C78A151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600077" flipH="1">
            <a:off x="4846912" y="4869054"/>
            <a:ext cx="1912264" cy="1912264"/>
          </a:xfrm>
          <a:prstGeom prst="rect">
            <a:avLst/>
          </a:prstGeom>
        </p:spPr>
      </p:pic>
      <p:sp>
        <p:nvSpPr>
          <p:cNvPr id="2" name="テキスト ボックス 1">
            <a:extLst>
              <a:ext uri="{FF2B5EF4-FFF2-40B4-BE49-F238E27FC236}">
                <a16:creationId xmlns:a16="http://schemas.microsoft.com/office/drawing/2014/main" id="{EABB190A-6D0F-1E80-A02E-E0195B968FEA}"/>
              </a:ext>
            </a:extLst>
          </p:cNvPr>
          <p:cNvSpPr txBox="1"/>
          <p:nvPr/>
        </p:nvSpPr>
        <p:spPr>
          <a:xfrm>
            <a:off x="4138957" y="3304682"/>
            <a:ext cx="492443" cy="276999"/>
          </a:xfrm>
          <a:prstGeom prst="rect">
            <a:avLst/>
          </a:prstGeom>
          <a:noFill/>
        </p:spPr>
        <p:txBody>
          <a:bodyPr wrap="none" rtlCol="0">
            <a:spAutoFit/>
          </a:bodyPr>
          <a:lstStyle/>
          <a:p>
            <a:r>
              <a:rPr lang="ja-JP" altLang="en-US" sz="1200" dirty="0"/>
              <a:t>あな</a:t>
            </a:r>
            <a:endParaRPr kumimoji="1" lang="ja-JP" altLang="en-US" sz="1200" dirty="0"/>
          </a:p>
        </p:txBody>
      </p:sp>
      <p:sp>
        <p:nvSpPr>
          <p:cNvPr id="6" name="テキスト ボックス 5">
            <a:extLst>
              <a:ext uri="{FF2B5EF4-FFF2-40B4-BE49-F238E27FC236}">
                <a16:creationId xmlns:a16="http://schemas.microsoft.com/office/drawing/2014/main" id="{8E3EBE41-1EC3-9123-B47E-9E068081804C}"/>
              </a:ext>
            </a:extLst>
          </p:cNvPr>
          <p:cNvSpPr txBox="1"/>
          <p:nvPr/>
        </p:nvSpPr>
        <p:spPr>
          <a:xfrm>
            <a:off x="4188144" y="3967990"/>
            <a:ext cx="800219" cy="276999"/>
          </a:xfrm>
          <a:prstGeom prst="rect">
            <a:avLst/>
          </a:prstGeom>
          <a:noFill/>
        </p:spPr>
        <p:txBody>
          <a:bodyPr wrap="none" rtlCol="0">
            <a:spAutoFit/>
          </a:bodyPr>
          <a:lstStyle/>
          <a:p>
            <a:r>
              <a:rPr lang="ja-JP" altLang="en-US" sz="1200" dirty="0"/>
              <a:t>かんせん</a:t>
            </a:r>
            <a:endParaRPr kumimoji="1" lang="ja-JP" altLang="en-US" sz="1200" dirty="0"/>
          </a:p>
        </p:txBody>
      </p:sp>
      <p:sp>
        <p:nvSpPr>
          <p:cNvPr id="15" name="テキスト ボックス 14">
            <a:extLst>
              <a:ext uri="{FF2B5EF4-FFF2-40B4-BE49-F238E27FC236}">
                <a16:creationId xmlns:a16="http://schemas.microsoft.com/office/drawing/2014/main" id="{BE79777F-CA23-72E3-9F6A-95758BC7B3AA}"/>
              </a:ext>
            </a:extLst>
          </p:cNvPr>
          <p:cNvSpPr txBox="1"/>
          <p:nvPr/>
        </p:nvSpPr>
        <p:spPr>
          <a:xfrm>
            <a:off x="3686275" y="1760665"/>
            <a:ext cx="3901026" cy="307777"/>
          </a:xfrm>
          <a:prstGeom prst="rect">
            <a:avLst/>
          </a:prstGeom>
          <a:noFill/>
        </p:spPr>
        <p:txBody>
          <a:bodyPr wrap="square" rtlCol="0">
            <a:spAutoFit/>
          </a:bodyPr>
          <a:lstStyle/>
          <a:p>
            <a:r>
              <a:rPr lang="ja-JP" altLang="en-US" sz="1400" dirty="0"/>
              <a:t>さいしん　　　　　じょうたい</a:t>
            </a:r>
            <a:endParaRPr kumimoji="1" lang="ja-JP" altLang="en-US" sz="1400" dirty="0"/>
          </a:p>
        </p:txBody>
      </p:sp>
    </p:spTree>
    <p:extLst>
      <p:ext uri="{BB962C8B-B14F-4D97-AF65-F5344CB8AC3E}">
        <p14:creationId xmlns:p14="http://schemas.microsoft.com/office/powerpoint/2010/main" val="3869944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B23189D7-7964-D140-BC53-71AD1C1C02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61374" y="5029200"/>
            <a:ext cx="2060205" cy="2060205"/>
          </a:xfrm>
          <a:prstGeom prst="rect">
            <a:avLst/>
          </a:prstGeom>
        </p:spPr>
      </p:pic>
      <p:sp>
        <p:nvSpPr>
          <p:cNvPr id="2" name="タイトル 1"/>
          <p:cNvSpPr>
            <a:spLocks noGrp="1"/>
          </p:cNvSpPr>
          <p:nvPr>
            <p:ph type="title"/>
          </p:nvPr>
        </p:nvSpPr>
        <p:spPr>
          <a:xfrm>
            <a:off x="275753" y="471094"/>
            <a:ext cx="7958418" cy="784598"/>
          </a:xfrm>
        </p:spPr>
        <p:txBody>
          <a:bodyPr>
            <a:normAutofit/>
          </a:bodyPr>
          <a:lstStyle/>
          <a:p>
            <a:r>
              <a:rPr lang="ja-JP" altLang="en-US" sz="4000" dirty="0"/>
              <a:t>対策の解説</a:t>
            </a:r>
            <a:endParaRPr kumimoji="1" lang="ja-JP" altLang="en-US" sz="4000" b="1" dirty="0"/>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522421" y="1487097"/>
            <a:ext cx="8505825" cy="11967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rPr>
              <a:t>パソコンを最新の状態にするには？</a:t>
            </a:r>
          </a:p>
        </p:txBody>
      </p:sp>
      <p:sp>
        <p:nvSpPr>
          <p:cNvPr id="33" name="コンテンツ プレースホルダー 32">
            <a:extLst>
              <a:ext uri="{FF2B5EF4-FFF2-40B4-BE49-F238E27FC236}">
                <a16:creationId xmlns:a16="http://schemas.microsoft.com/office/drawing/2014/main" id="{E4862D63-C29D-25BB-F76D-6A6758D7C5B2}"/>
              </a:ext>
            </a:extLst>
          </p:cNvPr>
          <p:cNvSpPr>
            <a:spLocks noGrp="1"/>
          </p:cNvSpPr>
          <p:nvPr>
            <p:ph sz="half" idx="1"/>
          </p:nvPr>
        </p:nvSpPr>
        <p:spPr>
          <a:xfrm>
            <a:off x="522421" y="2506662"/>
            <a:ext cx="8312018" cy="4351338"/>
          </a:xfrm>
        </p:spPr>
        <p:txBody>
          <a:bodyPr/>
          <a:lstStyle/>
          <a:p>
            <a:pPr>
              <a:lnSpc>
                <a:spcPts val="4900"/>
              </a:lnSpc>
            </a:pPr>
            <a:r>
              <a:rPr lang="en-US" altLang="ja-JP" dirty="0"/>
              <a:t>OS</a:t>
            </a:r>
            <a:r>
              <a:rPr lang="ja-JP" altLang="en-US" dirty="0"/>
              <a:t>やセキュリティソフトの最新情報を確認</a:t>
            </a:r>
          </a:p>
          <a:p>
            <a:pPr>
              <a:lnSpc>
                <a:spcPts val="4900"/>
              </a:lnSpc>
            </a:pPr>
            <a:r>
              <a:rPr lang="en-US" altLang="ja-JP" dirty="0"/>
              <a:t>OS</a:t>
            </a:r>
            <a:r>
              <a:rPr lang="ja-JP" altLang="en-US" dirty="0"/>
              <a:t>のアップデートを実施</a:t>
            </a:r>
          </a:p>
          <a:p>
            <a:pPr>
              <a:lnSpc>
                <a:spcPts val="4900"/>
              </a:lnSpc>
            </a:pPr>
            <a:r>
              <a:rPr lang="ja-JP" altLang="en-US" dirty="0"/>
              <a:t>その他ソフトウェアのアップデート</a:t>
            </a:r>
            <a:endParaRPr lang="en-US" altLang="ja-JP" dirty="0"/>
          </a:p>
          <a:p>
            <a:pPr marL="0" indent="0">
              <a:lnSpc>
                <a:spcPts val="4900"/>
              </a:lnSpc>
              <a:buNone/>
            </a:pPr>
            <a:r>
              <a:rPr lang="ja-JP" altLang="en-US" dirty="0"/>
              <a:t>  を実施</a:t>
            </a:r>
          </a:p>
        </p:txBody>
      </p:sp>
      <p:pic>
        <p:nvPicPr>
          <p:cNvPr id="5" name="図 4">
            <a:extLst>
              <a:ext uri="{FF2B5EF4-FFF2-40B4-BE49-F238E27FC236}">
                <a16:creationId xmlns:a16="http://schemas.microsoft.com/office/drawing/2014/main" id="{0FAA878C-AD13-2182-3E0E-91E0DF60477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35700" y="5545283"/>
            <a:ext cx="1143000" cy="1143000"/>
          </a:xfrm>
          <a:prstGeom prst="rect">
            <a:avLst/>
          </a:prstGeom>
        </p:spPr>
      </p:pic>
      <p:sp>
        <p:nvSpPr>
          <p:cNvPr id="4" name="テキスト ボックス 3">
            <a:extLst>
              <a:ext uri="{FF2B5EF4-FFF2-40B4-BE49-F238E27FC236}">
                <a16:creationId xmlns:a16="http://schemas.microsoft.com/office/drawing/2014/main" id="{DC9A08A6-E282-50D7-65B7-3E03767DDF59}"/>
              </a:ext>
            </a:extLst>
          </p:cNvPr>
          <p:cNvSpPr txBox="1"/>
          <p:nvPr/>
        </p:nvSpPr>
        <p:spPr>
          <a:xfrm>
            <a:off x="3182367" y="1511053"/>
            <a:ext cx="2779265" cy="307777"/>
          </a:xfrm>
          <a:prstGeom prst="rect">
            <a:avLst/>
          </a:prstGeom>
          <a:noFill/>
        </p:spPr>
        <p:txBody>
          <a:bodyPr wrap="square" rtlCol="0">
            <a:spAutoFit/>
          </a:bodyPr>
          <a:lstStyle/>
          <a:p>
            <a:r>
              <a:rPr kumimoji="1" lang="ja-JP" altLang="en-US" sz="1400" dirty="0"/>
              <a:t>さいしん　　　　じょうたい</a:t>
            </a:r>
          </a:p>
        </p:txBody>
      </p:sp>
      <p:sp>
        <p:nvSpPr>
          <p:cNvPr id="6" name="テキスト ボックス 5">
            <a:extLst>
              <a:ext uri="{FF2B5EF4-FFF2-40B4-BE49-F238E27FC236}">
                <a16:creationId xmlns:a16="http://schemas.microsoft.com/office/drawing/2014/main" id="{D574B856-1311-85D9-3FFF-CB4BCCFE1BD8}"/>
              </a:ext>
            </a:extLst>
          </p:cNvPr>
          <p:cNvSpPr txBox="1"/>
          <p:nvPr/>
        </p:nvSpPr>
        <p:spPr>
          <a:xfrm>
            <a:off x="6441164" y="2354822"/>
            <a:ext cx="2041328" cy="307777"/>
          </a:xfrm>
          <a:prstGeom prst="rect">
            <a:avLst/>
          </a:prstGeom>
          <a:noFill/>
        </p:spPr>
        <p:txBody>
          <a:bodyPr wrap="square" rtlCol="0">
            <a:spAutoFit/>
          </a:bodyPr>
          <a:lstStyle/>
          <a:p>
            <a:r>
              <a:rPr kumimoji="1" lang="ja-JP" altLang="en-US" sz="1400" dirty="0"/>
              <a:t>さいしんじょうほう</a:t>
            </a:r>
          </a:p>
        </p:txBody>
      </p:sp>
      <p:sp>
        <p:nvSpPr>
          <p:cNvPr id="8" name="テキスト ボックス 7">
            <a:extLst>
              <a:ext uri="{FF2B5EF4-FFF2-40B4-BE49-F238E27FC236}">
                <a16:creationId xmlns:a16="http://schemas.microsoft.com/office/drawing/2014/main" id="{08C10000-E147-6BF8-F43F-DEC8AD799AA0}"/>
              </a:ext>
            </a:extLst>
          </p:cNvPr>
          <p:cNvSpPr txBox="1"/>
          <p:nvPr/>
        </p:nvSpPr>
        <p:spPr>
          <a:xfrm>
            <a:off x="1294429" y="3002047"/>
            <a:ext cx="1086256" cy="307777"/>
          </a:xfrm>
          <a:prstGeom prst="rect">
            <a:avLst/>
          </a:prstGeom>
          <a:noFill/>
        </p:spPr>
        <p:txBody>
          <a:bodyPr wrap="square" rtlCol="0">
            <a:spAutoFit/>
          </a:bodyPr>
          <a:lstStyle/>
          <a:p>
            <a:r>
              <a:rPr kumimoji="1" lang="ja-JP" altLang="en-US" sz="1400" dirty="0"/>
              <a:t>かくにん</a:t>
            </a:r>
          </a:p>
        </p:txBody>
      </p:sp>
      <p:sp>
        <p:nvSpPr>
          <p:cNvPr id="9" name="テキスト ボックス 8">
            <a:extLst>
              <a:ext uri="{FF2B5EF4-FFF2-40B4-BE49-F238E27FC236}">
                <a16:creationId xmlns:a16="http://schemas.microsoft.com/office/drawing/2014/main" id="{BDEEC730-285B-80BF-C90C-D9FC672FC921}"/>
              </a:ext>
            </a:extLst>
          </p:cNvPr>
          <p:cNvSpPr txBox="1"/>
          <p:nvPr/>
        </p:nvSpPr>
        <p:spPr>
          <a:xfrm>
            <a:off x="5124150" y="3702658"/>
            <a:ext cx="798670" cy="307777"/>
          </a:xfrm>
          <a:prstGeom prst="rect">
            <a:avLst/>
          </a:prstGeom>
          <a:noFill/>
        </p:spPr>
        <p:txBody>
          <a:bodyPr wrap="square" rtlCol="0">
            <a:spAutoFit/>
          </a:bodyPr>
          <a:lstStyle/>
          <a:p>
            <a:r>
              <a:rPr lang="ja-JP" altLang="en-US" sz="1400" dirty="0"/>
              <a:t>じっし</a:t>
            </a:r>
            <a:endParaRPr kumimoji="1" lang="ja-JP" altLang="en-US" sz="1400" dirty="0"/>
          </a:p>
        </p:txBody>
      </p:sp>
      <p:sp>
        <p:nvSpPr>
          <p:cNvPr id="10" name="テキスト ボックス 9">
            <a:extLst>
              <a:ext uri="{FF2B5EF4-FFF2-40B4-BE49-F238E27FC236}">
                <a16:creationId xmlns:a16="http://schemas.microsoft.com/office/drawing/2014/main" id="{C67574EE-E093-99A6-01E2-96B3F1DED1CA}"/>
              </a:ext>
            </a:extLst>
          </p:cNvPr>
          <p:cNvSpPr txBox="1"/>
          <p:nvPr/>
        </p:nvSpPr>
        <p:spPr>
          <a:xfrm>
            <a:off x="1748271" y="4486878"/>
            <a:ext cx="798670" cy="307777"/>
          </a:xfrm>
          <a:prstGeom prst="rect">
            <a:avLst/>
          </a:prstGeom>
          <a:noFill/>
        </p:spPr>
        <p:txBody>
          <a:bodyPr wrap="square" rtlCol="0">
            <a:spAutoFit/>
          </a:bodyPr>
          <a:lstStyle/>
          <a:p>
            <a:r>
              <a:rPr kumimoji="1" lang="ja-JP" altLang="en-US" sz="1400" dirty="0"/>
              <a:t>た</a:t>
            </a:r>
          </a:p>
        </p:txBody>
      </p:sp>
      <p:sp>
        <p:nvSpPr>
          <p:cNvPr id="11" name="テキスト ボックス 10">
            <a:extLst>
              <a:ext uri="{FF2B5EF4-FFF2-40B4-BE49-F238E27FC236}">
                <a16:creationId xmlns:a16="http://schemas.microsoft.com/office/drawing/2014/main" id="{4C04FEA3-796A-5A78-EDD5-CDA4237705F9}"/>
              </a:ext>
            </a:extLst>
          </p:cNvPr>
          <p:cNvSpPr txBox="1"/>
          <p:nvPr/>
        </p:nvSpPr>
        <p:spPr>
          <a:xfrm>
            <a:off x="1457323" y="5216724"/>
            <a:ext cx="798670" cy="307777"/>
          </a:xfrm>
          <a:prstGeom prst="rect">
            <a:avLst/>
          </a:prstGeom>
          <a:noFill/>
        </p:spPr>
        <p:txBody>
          <a:bodyPr wrap="square" rtlCol="0">
            <a:spAutoFit/>
          </a:bodyPr>
          <a:lstStyle/>
          <a:p>
            <a:r>
              <a:rPr lang="ja-JP" altLang="en-US" sz="1400" dirty="0"/>
              <a:t>じっし</a:t>
            </a:r>
            <a:endParaRPr kumimoji="1" lang="ja-JP" altLang="en-US" sz="1400" dirty="0"/>
          </a:p>
        </p:txBody>
      </p:sp>
    </p:spTree>
    <p:extLst>
      <p:ext uri="{BB962C8B-B14F-4D97-AF65-F5344CB8AC3E}">
        <p14:creationId xmlns:p14="http://schemas.microsoft.com/office/powerpoint/2010/main" val="1868740462"/>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1379</Words>
  <Application>Microsoft Office PowerPoint</Application>
  <PresentationFormat>画面に合わせる (4:3)</PresentationFormat>
  <Paragraphs>83</Paragraphs>
  <Slides>4</Slides>
  <Notes>4</Notes>
  <HiddenSlides>1</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メイリオ</vt:lpstr>
      <vt:lpstr>Arial</vt:lpstr>
      <vt:lpstr>Calibri</vt:lpstr>
      <vt:lpstr>Segoe UI</vt:lpstr>
      <vt:lpstr>2_Office テーマ</vt:lpstr>
      <vt:lpstr>1-1-2 パソコンのウイルス感染対策  </vt:lpstr>
      <vt:lpstr>考えてみよう</vt:lpstr>
      <vt:lpstr>答え</vt:lpstr>
      <vt:lpstr>対策の解説</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2019-09-18T06:25:29Z</dcterms:created>
  <dcterms:modified xsi:type="dcterms:W3CDTF">2023-05-19T01:39:00Z</dcterms:modified>
</cp:coreProperties>
</file>