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85" r:id="rId1"/>
    <p:sldMasterId id="2147483985" r:id="rId2"/>
  </p:sldMasterIdLst>
  <p:notesMasterIdLst>
    <p:notesMasterId r:id="rId7"/>
  </p:notesMasterIdLst>
  <p:handoutMasterIdLst>
    <p:handoutMasterId r:id="rId8"/>
  </p:handoutMasterIdLst>
  <p:sldIdLst>
    <p:sldId id="1862287432" r:id="rId3"/>
    <p:sldId id="1862287433" r:id="rId4"/>
    <p:sldId id="1862287434" r:id="rId5"/>
    <p:sldId id="1862287435" r:id="rId6"/>
  </p:sldIdLst>
  <p:sldSz cx="9144000" cy="6858000" type="screen4x3"/>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281E"/>
    <a:srgbClr val="ED7D31"/>
    <a:srgbClr val="AA7322"/>
    <a:srgbClr val="FDE1B0"/>
    <a:srgbClr val="FF99CC"/>
    <a:srgbClr val="D62475"/>
    <a:srgbClr val="FFFFCC"/>
    <a:srgbClr val="F60052"/>
    <a:srgbClr val="FBD1AF"/>
    <a:srgbClr val="FFF2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50247" autoAdjust="0"/>
  </p:normalViewPr>
  <p:slideViewPr>
    <p:cSldViewPr snapToGrid="0">
      <p:cViewPr varScale="1">
        <p:scale>
          <a:sx n="48" d="100"/>
          <a:sy n="48" d="100"/>
        </p:scale>
        <p:origin x="2235" y="3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61" d="100"/>
          <a:sy n="61" d="100"/>
        </p:scale>
        <p:origin x="3206"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55702" cy="509762"/>
          </a:xfrm>
          <a:prstGeom prst="rect">
            <a:avLst/>
          </a:prstGeom>
        </p:spPr>
        <p:txBody>
          <a:bodyPr vert="horz" lIns="93982" tIns="46991" rIns="93982" bIns="46991"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995918" y="1"/>
            <a:ext cx="3055701" cy="509762"/>
          </a:xfrm>
          <a:prstGeom prst="rect">
            <a:avLst/>
          </a:prstGeom>
        </p:spPr>
        <p:txBody>
          <a:bodyPr vert="horz" lIns="93982" tIns="46991" rIns="93982" bIns="46991" rtlCol="0"/>
          <a:lstStyle>
            <a:lvl1pPr algn="r">
              <a:defRPr sz="1200"/>
            </a:lvl1pPr>
          </a:lstStyle>
          <a:p>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670876"/>
            <a:ext cx="3055702" cy="509762"/>
          </a:xfrm>
          <a:prstGeom prst="rect">
            <a:avLst/>
          </a:prstGeom>
        </p:spPr>
        <p:txBody>
          <a:bodyPr vert="horz" lIns="93982" tIns="46991" rIns="93982" bIns="46991" rtlCol="0" anchor="b"/>
          <a:lstStyle>
            <a:lvl1pPr algn="l">
              <a:defRPr sz="1200"/>
            </a:lvl1pPr>
          </a:lstStyle>
          <a:p>
            <a:r>
              <a:rPr kumimoji="1" lang="en-US" altLang="ja-JP" dirty="0">
                <a:ea typeface="メイリオ" panose="020B0604030504040204" pitchFamily="50" charset="-128"/>
              </a:rPr>
              <a:t>Copyright (C) 2009-2017 Edu-net Co., Ltd.  All Rights Reserved. </a:t>
            </a:r>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995918" y="9670876"/>
            <a:ext cx="3055701" cy="509762"/>
          </a:xfrm>
          <a:prstGeom prst="rect">
            <a:avLst/>
          </a:prstGeom>
        </p:spPr>
        <p:txBody>
          <a:bodyPr vert="horz" lIns="93982" tIns="46991" rIns="93982" bIns="46991" rtlCol="0" anchor="b"/>
          <a:lstStyle>
            <a:lvl1pPr algn="r">
              <a:defRPr sz="1200"/>
            </a:lvl1pPr>
          </a:lstStyle>
          <a:p>
            <a:fld id="{5951B48D-9D36-4DF8-897D-043405FC11B0}"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916882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56414" cy="510800"/>
          </a:xfrm>
          <a:prstGeom prst="rect">
            <a:avLst/>
          </a:prstGeom>
        </p:spPr>
        <p:txBody>
          <a:bodyPr vert="horz" lIns="93982" tIns="46991" rIns="93982" bIns="46991" rtlCol="0"/>
          <a:lstStyle>
            <a:lvl1pPr algn="l">
              <a:defRPr sz="1200">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95218" y="0"/>
            <a:ext cx="3056414" cy="510800"/>
          </a:xfrm>
          <a:prstGeom prst="rect">
            <a:avLst/>
          </a:prstGeom>
        </p:spPr>
        <p:txBody>
          <a:bodyPr vert="horz" lIns="93982" tIns="46991" rIns="93982" bIns="46991" rtlCol="0"/>
          <a:lstStyle>
            <a:lvl1pPr algn="r">
              <a:defRPr sz="1200">
                <a:ea typeface="メイリオ" panose="020B0604030504040204" pitchFamily="50" charset="-128"/>
              </a:defRPr>
            </a:lvl1pPr>
          </a:lstStyle>
          <a:p>
            <a:endParaRPr lang="ja-JP" altLang="en-US" dirty="0"/>
          </a:p>
        </p:txBody>
      </p:sp>
      <p:sp>
        <p:nvSpPr>
          <p:cNvPr id="4" name="スライド イメージ プレースホルダー 3"/>
          <p:cNvSpPr>
            <a:spLocks noGrp="1" noRot="1" noChangeAspect="1"/>
          </p:cNvSpPr>
          <p:nvPr>
            <p:ph type="sldImg" idx="2"/>
          </p:nvPr>
        </p:nvSpPr>
        <p:spPr>
          <a:xfrm>
            <a:off x="1236663" y="1273175"/>
            <a:ext cx="4579937" cy="3435350"/>
          </a:xfrm>
          <a:prstGeom prst="rect">
            <a:avLst/>
          </a:prstGeom>
          <a:noFill/>
          <a:ln w="12700">
            <a:solidFill>
              <a:prstClr val="black"/>
            </a:solidFill>
          </a:ln>
        </p:spPr>
        <p:txBody>
          <a:bodyPr vert="horz" lIns="93982" tIns="46991" rIns="93982" bIns="46991" rtlCol="0" anchor="ctr"/>
          <a:lstStyle/>
          <a:p>
            <a:endParaRPr lang="ja-JP" altLang="en-US" dirty="0"/>
          </a:p>
        </p:txBody>
      </p:sp>
      <p:sp>
        <p:nvSpPr>
          <p:cNvPr id="5" name="ノート プレースホルダー 4"/>
          <p:cNvSpPr>
            <a:spLocks noGrp="1"/>
          </p:cNvSpPr>
          <p:nvPr>
            <p:ph type="body" sz="quarter" idx="3"/>
          </p:nvPr>
        </p:nvSpPr>
        <p:spPr>
          <a:xfrm>
            <a:off x="705327" y="4899432"/>
            <a:ext cx="5642610" cy="4008626"/>
          </a:xfrm>
          <a:prstGeom prst="rect">
            <a:avLst/>
          </a:prstGeom>
        </p:spPr>
        <p:txBody>
          <a:bodyPr vert="horz" lIns="93982" tIns="46991" rIns="93982" bIns="4699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1791343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メイリオ" panose="020B0604030504040204" pitchFamily="50" charset="-128"/>
        <a:cs typeface="+mn-cs"/>
      </a:defRPr>
    </a:lvl1pPr>
    <a:lvl2pPr marL="457200" algn="l" defTabSz="914400" rtl="0" eaLnBrk="1" latinLnBrk="0" hangingPunct="1">
      <a:defRPr kumimoji="1" sz="1200" kern="1200">
        <a:solidFill>
          <a:schemeClr val="tx1"/>
        </a:solidFill>
        <a:latin typeface="+mn-lt"/>
        <a:ea typeface="メイリオ" panose="020B0604030504040204" pitchFamily="50" charset="-128"/>
        <a:cs typeface="+mn-cs"/>
      </a:defRPr>
    </a:lvl2pPr>
    <a:lvl3pPr marL="914400" algn="l" defTabSz="914400" rtl="0" eaLnBrk="1" latinLnBrk="0" hangingPunct="1">
      <a:defRPr kumimoji="1" sz="1200" kern="1200">
        <a:solidFill>
          <a:schemeClr val="tx1"/>
        </a:solidFill>
        <a:latin typeface="+mn-lt"/>
        <a:ea typeface="メイリオ" panose="020B0604030504040204" pitchFamily="50" charset="-128"/>
        <a:cs typeface="+mn-cs"/>
      </a:defRPr>
    </a:lvl3pPr>
    <a:lvl4pPr marL="1371600" algn="l" defTabSz="914400" rtl="0" eaLnBrk="1" latinLnBrk="0" hangingPunct="1">
      <a:defRPr kumimoji="1" sz="1200" kern="1200">
        <a:solidFill>
          <a:schemeClr val="tx1"/>
        </a:solidFill>
        <a:latin typeface="+mn-lt"/>
        <a:ea typeface="メイリオ" panose="020B0604030504040204" pitchFamily="50" charset="-128"/>
        <a:cs typeface="+mn-cs"/>
      </a:defRPr>
    </a:lvl4pPr>
    <a:lvl5pPr marL="1828800" algn="l" defTabSz="914400" rtl="0" eaLnBrk="1" latinLnBrk="0" hangingPunct="1">
      <a:defRPr kumimoji="1" sz="1200" kern="1200">
        <a:solidFill>
          <a:schemeClr val="tx1"/>
        </a:solidFill>
        <a:latin typeface="+mn-lt"/>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mn-lt"/>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特徴と使い方</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　・スライド</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mn-lt"/>
                <a:cs typeface="+mn-cs"/>
              </a:rPr>
              <a:t>　・対象者に「自分事」として考えてもらえるよう、</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枚目のスライドは、「発問」から始まります。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枚目のスライドでは、「答え」や「様々な視点」を提示します。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mn-lt"/>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想定する啓発対象者</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インターネットを利用し始めて間もない方</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ポイント</a:t>
            </a:r>
            <a:r>
              <a:rPr kumimoji="1" lang="en-US" altLang="ja-JP" sz="1200" kern="1200" dirty="0">
                <a:solidFill>
                  <a:schemeClr val="tx1"/>
                </a:solidFill>
                <a:effectLst/>
                <a:latin typeface="+mn-lt"/>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コンピュータウイルスの定義とコンピュータウイルスが持つ機能についておさえ、対策を知る。</a:t>
            </a:r>
            <a:endParaRPr kumimoji="1" lang="en-US" altLang="ja-JP" dirty="0"/>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本教材利用規約</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本教材は、情報セキュリティに関する啓発を目的に独立行政法人情報処理推進機構（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）（以下「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に申し出て別途許諾を得てください。</a:t>
            </a:r>
          </a:p>
          <a:p>
            <a:endParaRPr kumimoji="1" lang="ja-JP" altLang="en-US"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本教材に関する著作権その他すべての権利は独立行政法人情報処理推進機構（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）が保有しており、国際条約、著作権法その他の法律により保護されています。</a:t>
            </a:r>
          </a:p>
          <a:p>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必要な範囲での複製（生徒等受講者への配布のための複製を含む。）は可能とします。</a:t>
            </a:r>
          </a:p>
          <a:p>
            <a:r>
              <a:rPr kumimoji="1" lang="en-US" altLang="ja-JP" sz="1200" kern="1200" dirty="0">
                <a:solidFill>
                  <a:schemeClr val="tx1"/>
                </a:solidFill>
                <a:effectLst/>
                <a:latin typeface="+mn-lt"/>
                <a:cs typeface="+mn-cs"/>
              </a:rPr>
              <a:t>4.</a:t>
            </a:r>
            <a:r>
              <a:rPr kumimoji="1" lang="ja-JP" altLang="en-US" sz="1200" kern="1200" dirty="0">
                <a:solidFill>
                  <a:schemeClr val="tx1"/>
                </a:solidFill>
                <a:effectLst/>
                <a:latin typeface="+mn-lt"/>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mn-lt"/>
                <a:cs typeface="+mn-cs"/>
              </a:rPr>
              <a:t>5.</a:t>
            </a:r>
            <a:r>
              <a:rPr kumimoji="1" lang="ja-JP" altLang="en-US" sz="1200" kern="1200" dirty="0">
                <a:solidFill>
                  <a:schemeClr val="tx1"/>
                </a:solidFill>
                <a:effectLst/>
                <a:latin typeface="+mn-lt"/>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mn-lt"/>
                <a:cs typeface="+mn-cs"/>
              </a:rPr>
              <a:t>6.</a:t>
            </a:r>
            <a:r>
              <a:rPr kumimoji="1" lang="ja-JP" altLang="en-US" sz="1200" kern="1200" dirty="0">
                <a:solidFill>
                  <a:schemeClr val="tx1"/>
                </a:solidFill>
                <a:effectLst/>
                <a:latin typeface="+mn-lt"/>
                <a:cs typeface="+mn-cs"/>
              </a:rPr>
              <a:t>いかなる形で利用する場合においても本教材を利用する際は、出典（</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の名称、資料名、</a:t>
            </a:r>
            <a:r>
              <a:rPr kumimoji="1" lang="en-US" altLang="ja-JP" sz="1200" kern="1200" dirty="0">
                <a:solidFill>
                  <a:schemeClr val="tx1"/>
                </a:solidFill>
                <a:effectLst/>
                <a:latin typeface="+mn-lt"/>
                <a:cs typeface="+mn-cs"/>
              </a:rPr>
              <a:t>URL</a:t>
            </a:r>
            <a:r>
              <a:rPr kumimoji="1" lang="ja-JP" altLang="en-US" sz="1200" kern="1200" dirty="0">
                <a:solidFill>
                  <a:schemeClr val="tx1"/>
                </a:solidFill>
                <a:effectLst/>
                <a:latin typeface="+mn-lt"/>
                <a:cs typeface="+mn-cs"/>
              </a:rPr>
              <a:t>等）を容易に判る態様で明記または明示してください。</a:t>
            </a:r>
          </a:p>
          <a:p>
            <a:r>
              <a:rPr kumimoji="1" lang="en-US" altLang="ja-JP" sz="1200" kern="1200" dirty="0">
                <a:solidFill>
                  <a:schemeClr val="tx1"/>
                </a:solidFill>
                <a:effectLst/>
                <a:latin typeface="+mn-lt"/>
                <a:cs typeface="+mn-cs"/>
              </a:rPr>
              <a:t>7.</a:t>
            </a:r>
            <a:r>
              <a:rPr kumimoji="1" lang="ja-JP" altLang="en-US" sz="1200" kern="1200" dirty="0">
                <a:solidFill>
                  <a:schemeClr val="tx1"/>
                </a:solidFill>
                <a:effectLst/>
                <a:latin typeface="+mn-lt"/>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mn-lt"/>
                <a:cs typeface="+mn-cs"/>
              </a:rPr>
              <a:t>8.</a:t>
            </a:r>
            <a:r>
              <a:rPr kumimoji="1" lang="ja-JP" altLang="en-US" sz="1200" kern="1200" dirty="0">
                <a:solidFill>
                  <a:schemeClr val="tx1"/>
                </a:solidFill>
                <a:effectLst/>
                <a:latin typeface="+mn-lt"/>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mn-lt"/>
                <a:cs typeface="+mn-cs"/>
              </a:rPr>
              <a:t>9.</a:t>
            </a:r>
            <a:r>
              <a:rPr kumimoji="1" lang="ja-JP" altLang="en-US" sz="1200" kern="1200" dirty="0">
                <a:solidFill>
                  <a:schemeClr val="tx1"/>
                </a:solidFill>
                <a:effectLst/>
                <a:latin typeface="+mn-lt"/>
                <a:cs typeface="+mn-cs"/>
              </a:rPr>
              <a:t>本教材で提供する情報の正確性、信頼性、網羅性及び完全性については、</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が保証するものではありません。</a:t>
            </a:r>
          </a:p>
          <a:p>
            <a:r>
              <a:rPr kumimoji="1" lang="en-US" altLang="ja-JP" sz="1200" kern="1200" dirty="0">
                <a:solidFill>
                  <a:schemeClr val="tx1"/>
                </a:solidFill>
                <a:effectLst/>
                <a:latin typeface="+mn-lt"/>
                <a:cs typeface="+mn-cs"/>
              </a:rPr>
              <a:t>10.</a:t>
            </a:r>
            <a:r>
              <a:rPr kumimoji="1" lang="ja-JP" altLang="en-US" sz="1200" kern="1200" dirty="0">
                <a:solidFill>
                  <a:schemeClr val="tx1"/>
                </a:solidFill>
                <a:effectLst/>
                <a:latin typeface="+mn-lt"/>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は何ら責任を負いません。</a:t>
            </a:r>
          </a:p>
          <a:p>
            <a:r>
              <a:rPr kumimoji="1" lang="en-US" altLang="ja-JP" sz="1200" kern="1200" dirty="0">
                <a:solidFill>
                  <a:schemeClr val="tx1"/>
                </a:solidFill>
                <a:effectLst/>
                <a:latin typeface="+mn-lt"/>
                <a:cs typeface="+mn-cs"/>
              </a:rPr>
              <a:t>11.</a:t>
            </a:r>
            <a:r>
              <a:rPr kumimoji="1" lang="ja-JP" altLang="en-US" sz="1200" kern="1200" dirty="0">
                <a:solidFill>
                  <a:schemeClr val="tx1"/>
                </a:solidFill>
                <a:effectLst/>
                <a:latin typeface="+mn-lt"/>
                <a:cs typeface="+mn-cs"/>
              </a:rPr>
              <a:t>本利用規約は予告なく改正する場合があります。その場合、改正後の内容は、それが</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のウェブページ上で公表された時以降の利用に適用するものとします。</a:t>
            </a: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12.</a:t>
            </a:r>
            <a:r>
              <a:rPr kumimoji="1" lang="ja-JP" altLang="en-US" sz="1200" kern="1200" dirty="0">
                <a:solidFill>
                  <a:schemeClr val="tx1"/>
                </a:solidFill>
                <a:effectLst/>
                <a:latin typeface="+mn-lt"/>
                <a:cs typeface="+mn-cs"/>
              </a:rPr>
              <a:t>本教材及び本利用規約に関する質問は、</a:t>
            </a:r>
            <a:r>
              <a:rPr kumimoji="1" lang="en-US" altLang="ja-JP" sz="1200" kern="1200" dirty="0">
                <a:solidFill>
                  <a:schemeClr val="tx1"/>
                </a:solidFill>
                <a:effectLst/>
                <a:latin typeface="+mn-lt"/>
                <a:cs typeface="+mn-cs"/>
              </a:rPr>
              <a:t>net-anzen@ipa.go.jp</a:t>
            </a:r>
            <a:r>
              <a:rPr kumimoji="1" lang="ja-JP" altLang="en-US" sz="1200" kern="1200" dirty="0">
                <a:solidFill>
                  <a:schemeClr val="tx1"/>
                </a:solidFill>
                <a:effectLst/>
                <a:latin typeface="+mn-lt"/>
                <a:cs typeface="+mn-cs"/>
              </a:rPr>
              <a:t>までお寄せください。なお、</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からの応答等は、その業務に支障のない範囲内とさせていただきます。</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独立行政法人情報処理推進機構　セキュリティセンター</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以上</a:t>
            </a:r>
          </a:p>
        </p:txBody>
      </p:sp>
    </p:spTree>
    <p:extLst>
      <p:ext uri="{BB962C8B-B14F-4D97-AF65-F5344CB8AC3E}">
        <p14:creationId xmlns:p14="http://schemas.microsoft.com/office/powerpoint/2010/main" val="2061714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a:t>
            </a:r>
            <a:r>
              <a:rPr lang="ja-JP" altLang="en-US" sz="1200" dirty="0">
                <a:latin typeface="メイリオ" panose="020B0604030504040204" pitchFamily="50" charset="-128"/>
              </a:rPr>
              <a:t>啓発時のセリフ例</a:t>
            </a:r>
            <a:r>
              <a:rPr lang="en-US" altLang="ja-JP" sz="1200" dirty="0">
                <a:latin typeface="メイリオ" panose="020B0604030504040204" pitchFamily="50" charset="-128"/>
              </a:rPr>
              <a:t>】</a:t>
            </a:r>
          </a:p>
          <a:p>
            <a:r>
              <a:rPr kumimoji="1" lang="ja-JP" altLang="en-US" dirty="0"/>
              <a:t>みなさんはコンピュータウイルスという言葉を知っていますか。</a:t>
            </a:r>
            <a:endParaRPr kumimoji="1" lang="en-US" altLang="ja-JP" dirty="0"/>
          </a:p>
          <a:p>
            <a:r>
              <a:rPr kumimoji="1" lang="ja-JP" altLang="en-US" dirty="0"/>
              <a:t>聞いたことがあるという人は多いと思います。</a:t>
            </a:r>
            <a:endParaRPr kumimoji="1" lang="en-US" altLang="ja-JP" dirty="0"/>
          </a:p>
          <a:p>
            <a:r>
              <a:rPr kumimoji="1" lang="ja-JP" altLang="en-US" dirty="0"/>
              <a:t>しかし、「コンピュータウイルスを説明して」と言われると、なかなか難しいものです。</a:t>
            </a:r>
            <a:endParaRPr kumimoji="1" lang="en-US" altLang="ja-JP" dirty="0"/>
          </a:p>
          <a:p>
            <a:endParaRPr kumimoji="1" lang="en-US" altLang="ja-JP" dirty="0"/>
          </a:p>
          <a:p>
            <a:r>
              <a:rPr kumimoji="1" lang="ja-JP" altLang="en-US" dirty="0"/>
              <a:t>そもそも、コンピュータウイルスとは何なのでしょうか。</a:t>
            </a:r>
            <a:endParaRPr kumimoji="1" lang="en-US" altLang="ja-JP" dirty="0"/>
          </a:p>
        </p:txBody>
      </p:sp>
    </p:spTree>
    <p:extLst>
      <p:ext uri="{BB962C8B-B14F-4D97-AF65-F5344CB8AC3E}">
        <p14:creationId xmlns:p14="http://schemas.microsoft.com/office/powerpoint/2010/main" val="935106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a:t>
            </a:r>
            <a:r>
              <a:rPr lang="ja-JP" altLang="en-US" sz="1200" dirty="0">
                <a:latin typeface="メイリオ" panose="020B0604030504040204" pitchFamily="50" charset="-128"/>
              </a:rPr>
              <a:t>啓発時のセリフ例</a:t>
            </a:r>
            <a:r>
              <a:rPr lang="en-US" altLang="ja-JP" sz="1200" dirty="0">
                <a:latin typeface="メイリオ" panose="020B0604030504040204" pitchFamily="50" charset="-128"/>
              </a:rPr>
              <a:t>】</a:t>
            </a:r>
          </a:p>
          <a:p>
            <a:r>
              <a:rPr kumimoji="1" lang="ja-JP" altLang="en-US" dirty="0"/>
              <a:t>コンピュータウイルスは、「第三者のプログラムやデータベースに対して、意図的に被害を及ぼすように作られたプログラム」です。</a:t>
            </a:r>
            <a:endParaRPr kumimoji="1" lang="en-US" altLang="ja-JP" dirty="0"/>
          </a:p>
          <a:p>
            <a:r>
              <a:rPr kumimoji="1" lang="ja-JP" altLang="en-US" sz="1200" dirty="0">
                <a:latin typeface="メイリオ" panose="020B0604030504040204" pitchFamily="50" charset="-128"/>
              </a:rPr>
              <a:t>なんだか難しく感じますが、簡単にいうと誰かのパソコンの中にあるデータやソフトウエアに悪い影響を与え、</a:t>
            </a:r>
            <a:endParaRPr kumimoji="1" lang="en-US" altLang="ja-JP" sz="1200" dirty="0">
              <a:latin typeface="メイリオ" panose="020B0604030504040204" pitchFamily="50" charset="-128"/>
            </a:endParaRPr>
          </a:p>
          <a:p>
            <a:r>
              <a:rPr kumimoji="1" lang="ja-JP" altLang="en-US" sz="1200" dirty="0">
                <a:latin typeface="メイリオ" panose="020B0604030504040204" pitchFamily="50" charset="-128"/>
              </a:rPr>
              <a:t>場合によっては情報を盗み取ってしまったりするプログラムのことです。</a:t>
            </a:r>
            <a:endParaRPr kumimoji="1" lang="en-US" altLang="ja-JP" sz="1200" dirty="0">
              <a:latin typeface="メイリオ" panose="020B0604030504040204" pitchFamily="50" charset="-128"/>
            </a:endParaRPr>
          </a:p>
          <a:p>
            <a:endParaRPr kumimoji="1" lang="en-US" altLang="ja-JP" sz="1200" dirty="0">
              <a:latin typeface="メイリオ" panose="020B0604030504040204" pitchFamily="50" charset="-128"/>
            </a:endParaRPr>
          </a:p>
          <a:p>
            <a:r>
              <a:rPr kumimoji="1" lang="ja-JP" altLang="en-US" sz="1200" dirty="0">
                <a:latin typeface="メイリオ" panose="020B0604030504040204" pitchFamily="50" charset="-128"/>
              </a:rPr>
              <a:t>コンピュータウイルスには、潜伏機能、自己伝染機能、発病機能があります。</a:t>
            </a:r>
            <a:endParaRPr kumimoji="1" lang="en-US" altLang="ja-JP" sz="1200" dirty="0">
              <a:latin typeface="メイリオ" panose="020B0604030504040204" pitchFamily="50" charset="-128"/>
            </a:endParaRPr>
          </a:p>
          <a:p>
            <a:r>
              <a:rPr lang="ja-JP" altLang="en-US" sz="1200" dirty="0">
                <a:latin typeface="メイリオ" panose="020B0604030504040204" pitchFamily="50" charset="-128"/>
              </a:rPr>
              <a:t>病気の「ウイルス」と同じで、他にうつってしまうと大変です。</a:t>
            </a:r>
            <a:endParaRPr lang="en-US" altLang="ja-JP" sz="1200" dirty="0">
              <a:latin typeface="メイリオ" panose="020B0604030504040204" pitchFamily="50" charset="-128"/>
            </a:endParaRPr>
          </a:p>
          <a:p>
            <a:endParaRPr lang="en-US" altLang="ja-JP" sz="1200" dirty="0">
              <a:latin typeface="メイリオ" panose="020B0604030504040204" pitchFamily="50" charset="-128"/>
            </a:endParaRPr>
          </a:p>
          <a:p>
            <a:r>
              <a:rPr lang="ja-JP" altLang="en-US" sz="1200" dirty="0">
                <a:latin typeface="メイリオ" panose="020B0604030504040204" pitchFamily="50" charset="-128"/>
              </a:rPr>
              <a:t>では、コンピュータウイルスに感染しないためにはどうすれば良いのでしょうか？</a:t>
            </a:r>
            <a:endParaRPr lang="en-US" altLang="ja-JP" sz="1200" dirty="0">
              <a:latin typeface="メイリオ" panose="020B0604030504040204" pitchFamily="50" charset="-128"/>
            </a:endParaRPr>
          </a:p>
        </p:txBody>
      </p:sp>
    </p:spTree>
    <p:extLst>
      <p:ext uri="{BB962C8B-B14F-4D97-AF65-F5344CB8AC3E}">
        <p14:creationId xmlns:p14="http://schemas.microsoft.com/office/powerpoint/2010/main" val="3556622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a:t>
            </a:r>
            <a:r>
              <a:rPr lang="ja-JP" altLang="en-US" sz="1200" dirty="0">
                <a:latin typeface="メイリオ" panose="020B0604030504040204" pitchFamily="50" charset="-128"/>
              </a:rPr>
              <a:t>啓発時のセリフ例</a:t>
            </a:r>
            <a:r>
              <a:rPr lang="en-US" altLang="ja-JP" sz="1200" dirty="0">
                <a:latin typeface="メイリオ" panose="020B0604030504040204" pitchFamily="50" charset="-128"/>
              </a:rPr>
              <a:t>】</a:t>
            </a:r>
          </a:p>
          <a:p>
            <a:r>
              <a:rPr kumimoji="1" lang="ja-JP" altLang="en-US" dirty="0"/>
              <a:t>さて、コンピュータウイルスに感染しない（悪影響をおよぼすプログラムを私たちのコンピュータに入れない）ために、いくつもの対策方法があります。</a:t>
            </a:r>
            <a:endParaRPr kumimoji="1" lang="en-US" altLang="ja-JP" dirty="0"/>
          </a:p>
          <a:p>
            <a:endParaRPr kumimoji="1" lang="en-US" altLang="ja-JP" dirty="0"/>
          </a:p>
          <a:p>
            <a:r>
              <a:rPr kumimoji="1" lang="ja-JP" altLang="en-US" dirty="0"/>
              <a:t>　・</a:t>
            </a:r>
            <a:r>
              <a:rPr kumimoji="1" lang="en-US" altLang="ja-JP" dirty="0"/>
              <a:t>OS</a:t>
            </a:r>
            <a:r>
              <a:rPr kumimoji="1" lang="ja-JP" altLang="en-US" dirty="0"/>
              <a:t>やソフトウェアを最新の状態にアップデートしておくこと</a:t>
            </a:r>
            <a:endParaRPr kumimoji="1" lang="en-US" altLang="ja-JP" dirty="0"/>
          </a:p>
          <a:p>
            <a:r>
              <a:rPr kumimoji="1" lang="ja-JP" altLang="en-US" dirty="0"/>
              <a:t>　・セキュリティソフトを導入し、いつも最新にしておくこと</a:t>
            </a:r>
            <a:endParaRPr kumimoji="1" lang="en-US" altLang="ja-JP" dirty="0"/>
          </a:p>
          <a:p>
            <a:r>
              <a:rPr kumimoji="1" lang="ja-JP" altLang="en-US" dirty="0"/>
              <a:t>　・メールに記載された</a:t>
            </a:r>
            <a:r>
              <a:rPr kumimoji="1" lang="en-US" altLang="ja-JP" dirty="0"/>
              <a:t>URL</a:t>
            </a:r>
            <a:r>
              <a:rPr kumimoji="1" lang="ja-JP" altLang="en-US" dirty="0"/>
              <a:t>や、ウェブサイトにあるよくわからない</a:t>
            </a:r>
            <a:r>
              <a:rPr kumimoji="1" lang="en-US" altLang="ja-JP" dirty="0"/>
              <a:t>URL</a:t>
            </a:r>
            <a:r>
              <a:rPr kumimoji="1" lang="ja-JP" altLang="en-US" dirty="0"/>
              <a:t>を安易にクリックしないこと</a:t>
            </a:r>
            <a:endParaRPr kumimoji="1" lang="en-US" altLang="ja-JP" dirty="0"/>
          </a:p>
          <a:p>
            <a:r>
              <a:rPr kumimoji="1" lang="ja-JP" altLang="en-US" dirty="0"/>
              <a:t>　・メールに添付されたファイルを安易に開かないこと</a:t>
            </a:r>
            <a:endParaRPr kumimoji="1" lang="en-US" altLang="ja-JP" dirty="0"/>
          </a:p>
          <a:p>
            <a:r>
              <a:rPr kumimoji="1" lang="ja-JP" altLang="en-US" dirty="0"/>
              <a:t>　・誰が作成したか分からないソフトウェアをインストールしないこと</a:t>
            </a:r>
            <a:endParaRPr kumimoji="1" lang="en-US" altLang="ja-JP" dirty="0"/>
          </a:p>
          <a:p>
            <a:r>
              <a:rPr kumimoji="1" lang="ja-JP" altLang="en-US" dirty="0"/>
              <a:t>　・自分が管理していない</a:t>
            </a:r>
            <a:r>
              <a:rPr kumimoji="1" lang="en-US" altLang="ja-JP" dirty="0"/>
              <a:t>USB</a:t>
            </a:r>
            <a:r>
              <a:rPr kumimoji="1" lang="ja-JP" altLang="en-US" dirty="0"/>
              <a:t>メモリをパソコンにつながないこと</a:t>
            </a:r>
            <a:endParaRPr kumimoji="1" lang="en-US" altLang="ja-JP" dirty="0"/>
          </a:p>
          <a:p>
            <a:endParaRPr kumimoji="1" lang="en-US" altLang="ja-JP" dirty="0"/>
          </a:p>
          <a:p>
            <a:r>
              <a:rPr kumimoji="1" lang="ja-JP" altLang="en-US" dirty="0"/>
              <a:t>などが挙げられます。</a:t>
            </a:r>
            <a:endParaRPr kumimoji="1" lang="en-US" altLang="ja-JP" dirty="0"/>
          </a:p>
          <a:p>
            <a:endParaRPr kumimoji="1" lang="en-US" altLang="ja-JP" dirty="0"/>
          </a:p>
          <a:p>
            <a:r>
              <a:rPr kumimoji="1" lang="ja-JP" altLang="en-US" dirty="0"/>
              <a:t>もちろんこれ以外にも対策できることはありますが、まずはこれが基本です。</a:t>
            </a:r>
            <a:endParaRPr kumimoji="1" lang="en-US" altLang="ja-JP" dirty="0"/>
          </a:p>
          <a:p>
            <a:r>
              <a:rPr kumimoji="1" lang="ja-JP" altLang="en-US" dirty="0"/>
              <a:t>コンピュータウイルスに感染してしまわないように、まずはこの対策を徹底しましょう。</a:t>
            </a:r>
            <a:endParaRPr kumimoji="1" lang="en-US" altLang="ja-JP" dirty="0"/>
          </a:p>
          <a:p>
            <a:endParaRPr kumimoji="1" lang="en-US" altLang="ja-JP" dirty="0"/>
          </a:p>
          <a:p>
            <a:r>
              <a:rPr kumimoji="1" lang="en-US" altLang="ja-JP" dirty="0"/>
              <a:t>【</a:t>
            </a:r>
            <a:r>
              <a:rPr kumimoji="1" lang="ja-JP" altLang="en-US" dirty="0"/>
              <a:t>参考資料</a:t>
            </a:r>
            <a:r>
              <a:rPr kumimoji="1" lang="en-US" altLang="ja-JP" dirty="0"/>
              <a:t>】</a:t>
            </a:r>
          </a:p>
          <a:p>
            <a:r>
              <a:rPr kumimoji="1" lang="ja-JP" altLang="en-US" dirty="0"/>
              <a:t>経済産業省：コンピュータウイルス対策基準</a:t>
            </a:r>
            <a:endParaRPr kumimoji="1" lang="en-US" altLang="ja-JP" dirty="0"/>
          </a:p>
          <a:p>
            <a:r>
              <a:rPr kumimoji="1" lang="en-US" altLang="ja-JP" dirty="0"/>
              <a:t>https://www.meti.go.jp/policy/netsecurity/CvirusCMG.htm</a:t>
            </a:r>
          </a:p>
        </p:txBody>
      </p:sp>
    </p:spTree>
    <p:extLst>
      <p:ext uri="{BB962C8B-B14F-4D97-AF65-F5344CB8AC3E}">
        <p14:creationId xmlns:p14="http://schemas.microsoft.com/office/powerpoint/2010/main" val="34138192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4135051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33403" y="27508"/>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361666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254162631"/>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42992783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1787627681"/>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4200758185"/>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276597288"/>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3157140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061182225"/>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1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217214274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84505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2468566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5959152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0419058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4742901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49504929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2714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7" name="TextBox 9">
            <a:extLst>
              <a:ext uri="{FF2B5EF4-FFF2-40B4-BE49-F238E27FC236}">
                <a16:creationId xmlns:a16="http://schemas.microsoft.com/office/drawing/2014/main" id="{55EF4343-A537-4FAD-A602-01CE1357E21E}"/>
              </a:ext>
            </a:extLst>
          </p:cNvPr>
          <p:cNvSpPr txBox="1"/>
          <p:nvPr userDrawn="1"/>
        </p:nvSpPr>
        <p:spPr>
          <a:xfrm>
            <a:off x="249337" y="1937740"/>
            <a:ext cx="7472502" cy="1545038"/>
          </a:xfrm>
          <a:prstGeom prst="rect">
            <a:avLst/>
          </a:prstGeom>
          <a:noFill/>
        </p:spPr>
        <p:txBody>
          <a:bodyPr wrap="square" rtlCol="0">
            <a:spAutoFit/>
          </a:bodyPr>
          <a:lstStyle/>
          <a:p>
            <a:pPr>
              <a:lnSpc>
                <a:spcPct val="80000"/>
              </a:lnSpc>
            </a:pPr>
            <a:r>
              <a:rPr lang="ja-JP" altLang="en-US" sz="4000" dirty="0">
                <a:solidFill>
                  <a:srgbClr val="4472C4">
                    <a:lumMod val="50000"/>
                  </a:srgbClr>
                </a:solidFill>
                <a:latin typeface="HGPSoeiKakugothicUB" pitchFamily="50" charset="-128"/>
                <a:ea typeface="HGPSoeiKakugothicUB" pitchFamily="50" charset="-128"/>
              </a:rPr>
              <a:t>ともに学ぶ。考える。</a:t>
            </a:r>
            <a:endParaRPr lang="en-US" altLang="ja-JP" sz="4000" dirty="0">
              <a:solidFill>
                <a:srgbClr val="4472C4">
                  <a:lumMod val="50000"/>
                </a:srgbClr>
              </a:solidFill>
              <a:latin typeface="HGPSoeiKakugothicUB" pitchFamily="50" charset="-128"/>
              <a:ea typeface="HGPSoeiKakugothicUB" pitchFamily="50" charset="-128"/>
            </a:endParaRPr>
          </a:p>
          <a:p>
            <a:pPr>
              <a:lnSpc>
                <a:spcPct val="80000"/>
              </a:lnSpc>
            </a:pPr>
            <a:endParaRPr lang="en-US" altLang="ja-JP" sz="2400" dirty="0">
              <a:solidFill>
                <a:srgbClr val="4472C4">
                  <a:lumMod val="50000"/>
                </a:srgbClr>
              </a:solidFill>
              <a:latin typeface="HGPSoeiKakugothicUB" pitchFamily="50" charset="-128"/>
              <a:ea typeface="HGPSoeiKakugothicUB" pitchFamily="50" charset="-128"/>
            </a:endParaRPr>
          </a:p>
          <a:p>
            <a:pPr>
              <a:lnSpc>
                <a:spcPct val="80000"/>
              </a:lnSpc>
            </a:pPr>
            <a:r>
              <a:rPr lang="ja-JP" altLang="en-US" sz="5400" dirty="0">
                <a:solidFill>
                  <a:srgbClr val="4472C4">
                    <a:lumMod val="50000"/>
                  </a:srgbClr>
                </a:solidFill>
                <a:effectLst>
                  <a:outerShdw blurRad="38100" dist="38100" dir="2700000" algn="tl">
                    <a:srgbClr val="000000">
                      <a:alpha val="43137"/>
                    </a:srgbClr>
                  </a:outerShdw>
                </a:effectLst>
                <a:latin typeface="HGPSoeiKakugothicUB" pitchFamily="50" charset="-128"/>
                <a:ea typeface="HGPSoeiKakugothicUB" pitchFamily="50" charset="-128"/>
              </a:rPr>
              <a:t>インターネット安全教室</a:t>
            </a:r>
            <a:endParaRPr lang="en-US" sz="5400" dirty="0">
              <a:solidFill>
                <a:srgbClr val="4472C4">
                  <a:lumMod val="50000"/>
                </a:srgbClr>
              </a:solidFill>
              <a:effectLst>
                <a:outerShdw blurRad="38100" dist="38100" dir="2700000" algn="tl">
                  <a:srgbClr val="000000">
                    <a:alpha val="43137"/>
                  </a:srgbClr>
                </a:outerShdw>
              </a:effectLst>
              <a:latin typeface="HGPSoeiKakugothicUB" pitchFamily="50" charset="-128"/>
              <a:ea typeface="HGPSoeiKakugothicUB" pitchFamily="50" charset="-128"/>
            </a:endParaRPr>
          </a:p>
        </p:txBody>
      </p:sp>
      <p:sp>
        <p:nvSpPr>
          <p:cNvPr id="9" name="テキスト ボックス 8">
            <a:extLst>
              <a:ext uri="{FF2B5EF4-FFF2-40B4-BE49-F238E27FC236}">
                <a16:creationId xmlns:a16="http://schemas.microsoft.com/office/drawing/2014/main" id="{69C675DA-34DA-4185-A64C-416D885BEA85}"/>
              </a:ext>
            </a:extLst>
          </p:cNvPr>
          <p:cNvSpPr txBox="1"/>
          <p:nvPr userDrawn="1"/>
        </p:nvSpPr>
        <p:spPr>
          <a:xfrm>
            <a:off x="249337" y="3683510"/>
            <a:ext cx="8522898" cy="369332"/>
          </a:xfrm>
          <a:prstGeom prst="rect">
            <a:avLst/>
          </a:prstGeom>
          <a:noFill/>
        </p:spPr>
        <p:txBody>
          <a:bodyPr wrap="square" rtlCol="0">
            <a:spAutoFit/>
          </a:bodyPr>
          <a:lstStyle/>
          <a:p>
            <a:r>
              <a:rPr lang="ja-JP" altLang="en-US" dirty="0">
                <a:solidFill>
                  <a:prstClr val="black"/>
                </a:solidFill>
              </a:rPr>
              <a:t>～大人もこどもも一緒に学び、考える。インターネットとのつきあい方～</a:t>
            </a:r>
          </a:p>
        </p:txBody>
      </p:sp>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3084909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image" Target="../media/image1.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theme" Target="../theme/theme2.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359711035"/>
      </p:ext>
    </p:extLst>
  </p:cSld>
  <p:clrMap bg1="lt1" tx1="dk1" bg2="lt2" tx2="dk2" accent1="accent1" accent2="accent2" accent3="accent3" accent4="accent4" accent5="accent5" accent6="accent6" hlink="hlink" folHlink="folHlink"/>
  <p:sldLayoutIdLst>
    <p:sldLayoutId id="2147483971" r:id="rId1"/>
    <p:sldLayoutId id="2147483887" r:id="rId2"/>
    <p:sldLayoutId id="2147483888" r:id="rId3"/>
    <p:sldLayoutId id="2147483972" r:id="rId4"/>
    <p:sldLayoutId id="2147483891" r:id="rId5"/>
    <p:sldLayoutId id="2147483893" r:id="rId6"/>
    <p:sldLayoutId id="2147483894" r:id="rId7"/>
    <p:sldLayoutId id="2147483902"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1059025853"/>
      </p:ext>
    </p:extLst>
  </p:cSld>
  <p:clrMap bg1="lt1" tx1="dk1" bg2="lt2" tx2="dk2" accent1="accent1" accent2="accent2" accent3="accent3" accent4="accent4" accent5="accent5" accent6="accent6" hlink="hlink" folHlink="folHlink"/>
  <p:sldLayoutIdLst>
    <p:sldLayoutId id="2147483986" r:id="rId1"/>
    <p:sldLayoutId id="2147483987" r:id="rId2"/>
    <p:sldLayoutId id="2147483988" r:id="rId3"/>
    <p:sldLayoutId id="2147483989" r:id="rId4"/>
    <p:sldLayoutId id="2147483990" r:id="rId5"/>
    <p:sldLayoutId id="2147483991" r:id="rId6"/>
    <p:sldLayoutId id="2147483992" r:id="rId7"/>
    <p:sldLayoutId id="2147483993" r:id="rId8"/>
    <p:sldLayoutId id="2147483994" r:id="rId9"/>
    <p:sldLayoutId id="2147483995" r:id="rId10"/>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8.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1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17.xm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1-1-1</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コンピュータウイルスとは？</a:t>
            </a:r>
            <a:br>
              <a:rPr lang="en-US" altLang="ja-JP" sz="3200" dirty="0">
                <a:solidFill>
                  <a:srgbClr val="FF0000"/>
                </a:solidFill>
                <a:latin typeface="メイリオ" panose="020B0604030504040204" pitchFamily="50" charset="-128"/>
                <a:ea typeface="メイリオ" panose="020B0604030504040204" pitchFamily="50" charset="-128"/>
              </a:rPr>
            </a:b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3230897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リーフォーム: 図形 20">
            <a:extLst>
              <a:ext uri="{FF2B5EF4-FFF2-40B4-BE49-F238E27FC236}">
                <a16:creationId xmlns:a16="http://schemas.microsoft.com/office/drawing/2014/main" id="{2504D842-5DD5-5DFD-4726-9CD8B4A3D4D7}"/>
              </a:ext>
            </a:extLst>
          </p:cNvPr>
          <p:cNvSpPr/>
          <p:nvPr/>
        </p:nvSpPr>
        <p:spPr>
          <a:xfrm>
            <a:off x="505884" y="1733107"/>
            <a:ext cx="7958419" cy="3066641"/>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679697" y="1874831"/>
            <a:ext cx="7027631" cy="2150589"/>
          </a:xfrm>
          <a:prstGeom prst="rect">
            <a:avLst/>
          </a:prstGeom>
          <a:noFill/>
        </p:spPr>
        <p:txBody>
          <a:bodyPr wrap="square">
            <a:spAutoFit/>
          </a:bodyPr>
          <a:lstStyle/>
          <a:p>
            <a:pPr marL="0" marR="0" lvl="0" indent="0" algn="l" defTabSz="914400" rtl="0" eaLnBrk="1" fontAlgn="auto" latinLnBrk="0" hangingPunct="1">
              <a:lnSpc>
                <a:spcPts val="54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そもそも</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54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コンピュータウイルス</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54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って何ですか？</a:t>
            </a:r>
          </a:p>
        </p:txBody>
      </p:sp>
      <p:pic>
        <p:nvPicPr>
          <p:cNvPr id="5" name="図 4">
            <a:extLst>
              <a:ext uri="{FF2B5EF4-FFF2-40B4-BE49-F238E27FC236}">
                <a16:creationId xmlns:a16="http://schemas.microsoft.com/office/drawing/2014/main" id="{185EDE92-788A-2A71-BF7E-297DFB6AD6D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657654" y="2882650"/>
            <a:ext cx="3729909" cy="4257922"/>
          </a:xfrm>
          <a:prstGeom prst="rect">
            <a:avLst/>
          </a:prstGeom>
        </p:spPr>
      </p:pic>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p:txBody>
          <a:bodyPr/>
          <a:lstStyle/>
          <a:p>
            <a:r>
              <a:rPr lang="ja-JP" altLang="en-US" dirty="0"/>
              <a:t>考えてみよう</a:t>
            </a:r>
          </a:p>
        </p:txBody>
      </p:sp>
      <p:pic>
        <p:nvPicPr>
          <p:cNvPr id="6" name="図 5">
            <a:extLst>
              <a:ext uri="{FF2B5EF4-FFF2-40B4-BE49-F238E27FC236}">
                <a16:creationId xmlns:a16="http://schemas.microsoft.com/office/drawing/2014/main" id="{9CE15870-4356-80DC-C2AA-6446E857C7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20041" y="4378203"/>
            <a:ext cx="2373471" cy="2373471"/>
          </a:xfrm>
          <a:prstGeom prst="rect">
            <a:avLst/>
          </a:prstGeom>
        </p:spPr>
      </p:pic>
    </p:spTree>
    <p:extLst>
      <p:ext uri="{BB962C8B-B14F-4D97-AF65-F5344CB8AC3E}">
        <p14:creationId xmlns:p14="http://schemas.microsoft.com/office/powerpoint/2010/main" val="1210285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図 44">
            <a:extLst>
              <a:ext uri="{FF2B5EF4-FFF2-40B4-BE49-F238E27FC236}">
                <a16:creationId xmlns:a16="http://schemas.microsoft.com/office/drawing/2014/main" id="{4441314E-D079-E8CF-7232-C702581101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65576">
            <a:off x="5961159" y="5333531"/>
            <a:ext cx="1405736" cy="1405736"/>
          </a:xfrm>
          <a:prstGeom prst="rect">
            <a:avLst/>
          </a:prstGeom>
        </p:spPr>
      </p:pic>
      <p:pic>
        <p:nvPicPr>
          <p:cNvPr id="41" name="図 40">
            <a:extLst>
              <a:ext uri="{FF2B5EF4-FFF2-40B4-BE49-F238E27FC236}">
                <a16:creationId xmlns:a16="http://schemas.microsoft.com/office/drawing/2014/main" id="{A1BFF163-8FBC-3C5F-6813-36DA401C8E6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42685" y="4358260"/>
            <a:ext cx="2410292" cy="2410292"/>
          </a:xfrm>
          <a:prstGeom prst="rect">
            <a:avLst/>
          </a:prstGeom>
        </p:spPr>
      </p:pic>
      <p:pic>
        <p:nvPicPr>
          <p:cNvPr id="43" name="図 42">
            <a:extLst>
              <a:ext uri="{FF2B5EF4-FFF2-40B4-BE49-F238E27FC236}">
                <a16:creationId xmlns:a16="http://schemas.microsoft.com/office/drawing/2014/main" id="{81852EAC-59F1-370C-7F02-6EDB23368EB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40830" y="4696947"/>
            <a:ext cx="2558756" cy="2558756"/>
          </a:xfrm>
          <a:prstGeom prst="rect">
            <a:avLst/>
          </a:prstGeom>
        </p:spPr>
      </p:pic>
      <p:sp>
        <p:nvSpPr>
          <p:cNvPr id="11" name="フリーフォーム: 図形 10">
            <a:extLst>
              <a:ext uri="{FF2B5EF4-FFF2-40B4-BE49-F238E27FC236}">
                <a16:creationId xmlns:a16="http://schemas.microsoft.com/office/drawing/2014/main" id="{AC49CBBF-DB0A-8496-1BF6-8929B7DD7C71}"/>
              </a:ext>
            </a:extLst>
          </p:cNvPr>
          <p:cNvSpPr/>
          <p:nvPr/>
        </p:nvSpPr>
        <p:spPr>
          <a:xfrm>
            <a:off x="384408" y="1572295"/>
            <a:ext cx="8375184" cy="1608899"/>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5" name="コンテンツ プレースホルダー 4"/>
          <p:cNvSpPr>
            <a:spLocks noGrp="1"/>
          </p:cNvSpPr>
          <p:nvPr>
            <p:ph sz="half" idx="1"/>
          </p:nvPr>
        </p:nvSpPr>
        <p:spPr>
          <a:xfrm>
            <a:off x="404649" y="3231454"/>
            <a:ext cx="7133618" cy="1673810"/>
          </a:xfrm>
        </p:spPr>
        <p:txBody>
          <a:bodyPr>
            <a:noAutofit/>
          </a:bodyPr>
          <a:lstStyle/>
          <a:p>
            <a:pPr marL="0" indent="0">
              <a:lnSpc>
                <a:spcPts val="4100"/>
              </a:lnSpc>
              <a:buNone/>
            </a:pPr>
            <a:r>
              <a:rPr lang="ja-JP" altLang="en-US" sz="2800" dirty="0"/>
              <a:t>第三者のプログラムやデータべースに</a:t>
            </a:r>
            <a:br>
              <a:rPr lang="en-US" altLang="ja-JP" sz="2800" dirty="0"/>
            </a:br>
            <a:r>
              <a:rPr lang="ja-JP" altLang="en-US" sz="2800" dirty="0"/>
              <a:t>対して、意図的に被害をおよぼすように</a:t>
            </a:r>
            <a:br>
              <a:rPr lang="en-US" altLang="ja-JP" sz="2800" dirty="0"/>
            </a:br>
            <a:r>
              <a:rPr lang="ja-JP" altLang="en-US" sz="2800" dirty="0"/>
              <a:t>作られたプログラム</a:t>
            </a:r>
          </a:p>
        </p:txBody>
      </p:sp>
      <p:sp>
        <p:nvSpPr>
          <p:cNvPr id="4" name="タイトル 3"/>
          <p:cNvSpPr>
            <a:spLocks noGrp="1"/>
          </p:cNvSpPr>
          <p:nvPr>
            <p:ph type="title"/>
          </p:nvPr>
        </p:nvSpPr>
        <p:spPr>
          <a:xfrm>
            <a:off x="493677" y="438171"/>
            <a:ext cx="1645529" cy="805362"/>
          </a:xfrm>
        </p:spPr>
        <p:txBody>
          <a:bodyPr>
            <a:normAutofit/>
          </a:bodyPr>
          <a:lstStyle/>
          <a:p>
            <a:r>
              <a:rPr lang="ja-JP" altLang="en-US" sz="4000" b="1" dirty="0"/>
              <a:t>答え</a:t>
            </a:r>
            <a:endParaRPr kumimoji="1" lang="ja-JP" altLang="en-US" sz="4000" b="1" dirty="0"/>
          </a:p>
        </p:txBody>
      </p:sp>
      <p:sp>
        <p:nvSpPr>
          <p:cNvPr id="7" name="タイトル 3">
            <a:extLst>
              <a:ext uri="{FF2B5EF4-FFF2-40B4-BE49-F238E27FC236}">
                <a16:creationId xmlns:a16="http://schemas.microsoft.com/office/drawing/2014/main" id="{16FB2DF2-6B9D-D4DA-8E2A-C82C2D29C8E9}"/>
              </a:ext>
            </a:extLst>
          </p:cNvPr>
          <p:cNvSpPr txBox="1">
            <a:spLocks/>
          </p:cNvSpPr>
          <p:nvPr/>
        </p:nvSpPr>
        <p:spPr>
          <a:xfrm>
            <a:off x="689929" y="1876578"/>
            <a:ext cx="7958418" cy="784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b="1" kern="1200">
                <a:solidFill>
                  <a:schemeClr val="tx1"/>
                </a:solidFill>
                <a:latin typeface="+mj-ea"/>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000" b="1" i="0" u="none" strike="noStrike" kern="1200" cap="none" spc="0" normalizeH="0" baseline="0" noProof="0" dirty="0">
                <a:ln>
                  <a:noFill/>
                </a:ln>
                <a:solidFill>
                  <a:srgbClr val="ED7D31"/>
                </a:solidFill>
                <a:effectLst/>
                <a:uLnTx/>
                <a:uFillTx/>
                <a:latin typeface="メイリオ"/>
                <a:ea typeface="メイリオ"/>
                <a:cs typeface="+mj-cs"/>
              </a:rPr>
              <a:t>コンピュータウイルスとは</a:t>
            </a:r>
            <a:r>
              <a:rPr lang="en-US" altLang="ja-JP" sz="4000" dirty="0">
                <a:solidFill>
                  <a:srgbClr val="ED7D31"/>
                </a:solidFill>
                <a:latin typeface="メイリオ"/>
                <a:ea typeface="メイリオ"/>
              </a:rPr>
              <a:t>…</a:t>
            </a:r>
            <a:endParaRPr kumimoji="1" lang="ja-JP" altLang="en-US" sz="4000" b="1" i="0" u="none" strike="noStrike" kern="1200" cap="none" spc="0" normalizeH="0" baseline="0" noProof="0" dirty="0">
              <a:ln>
                <a:noFill/>
              </a:ln>
              <a:solidFill>
                <a:srgbClr val="ED7D31"/>
              </a:solidFill>
              <a:effectLst/>
              <a:uLnTx/>
              <a:uFillTx/>
              <a:latin typeface="メイリオ"/>
              <a:ea typeface="メイリオ"/>
              <a:cs typeface="+mj-cs"/>
            </a:endParaRPr>
          </a:p>
        </p:txBody>
      </p:sp>
      <p:pic>
        <p:nvPicPr>
          <p:cNvPr id="13" name="図 12">
            <a:extLst>
              <a:ext uri="{FF2B5EF4-FFF2-40B4-BE49-F238E27FC236}">
                <a16:creationId xmlns:a16="http://schemas.microsoft.com/office/drawing/2014/main" id="{0C3B06A8-8064-1C95-14EF-A5C022A4E1E0}"/>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flipH="1">
            <a:off x="7232718" y="1905780"/>
            <a:ext cx="1735543" cy="1523908"/>
          </a:xfrm>
          <a:prstGeom prst="rect">
            <a:avLst/>
          </a:prstGeom>
        </p:spPr>
      </p:pic>
      <p:grpSp>
        <p:nvGrpSpPr>
          <p:cNvPr id="8" name="グループ化 7">
            <a:extLst>
              <a:ext uri="{FF2B5EF4-FFF2-40B4-BE49-F238E27FC236}">
                <a16:creationId xmlns:a16="http://schemas.microsoft.com/office/drawing/2014/main" id="{B3175691-3D71-7F7B-A5FD-C1E50D9D9FFD}"/>
              </a:ext>
            </a:extLst>
          </p:cNvPr>
          <p:cNvGrpSpPr/>
          <p:nvPr/>
        </p:nvGrpSpPr>
        <p:grpSpPr>
          <a:xfrm>
            <a:off x="388867" y="4667967"/>
            <a:ext cx="2809490" cy="1131878"/>
            <a:chOff x="-5003537" y="2189987"/>
            <a:chExt cx="2809490" cy="1131878"/>
          </a:xfrm>
        </p:grpSpPr>
        <p:sp>
          <p:nvSpPr>
            <p:cNvPr id="23" name="四角形: 角を丸くする 22">
              <a:extLst>
                <a:ext uri="{FF2B5EF4-FFF2-40B4-BE49-F238E27FC236}">
                  <a16:creationId xmlns:a16="http://schemas.microsoft.com/office/drawing/2014/main" id="{099BBFEE-CB00-FD84-4CFB-9B4401320D0C}"/>
                </a:ext>
              </a:extLst>
            </p:cNvPr>
            <p:cNvSpPr/>
            <p:nvPr/>
          </p:nvSpPr>
          <p:spPr>
            <a:xfrm>
              <a:off x="-4992066" y="2607377"/>
              <a:ext cx="2206878" cy="714488"/>
            </a:xfrm>
            <a:prstGeom prst="roundRect">
              <a:avLst>
                <a:gd name="adj" fmla="val 11488"/>
              </a:avLst>
            </a:prstGeom>
            <a:solidFill>
              <a:srgbClr val="F6281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marL="0" marR="0" lvl="0" indent="0" algn="dist" defTabSz="914400" rtl="0" eaLnBrk="1" fontAlgn="auto" latinLnBrk="0" hangingPunct="1">
                <a:lnSpc>
                  <a:spcPct val="100000"/>
                </a:lnSpc>
                <a:spcBef>
                  <a:spcPts val="0"/>
                </a:spcBef>
                <a:spcAft>
                  <a:spcPts val="0"/>
                </a:spcAft>
                <a:buClrTx/>
                <a:buSzTx/>
                <a:buFontTx/>
                <a:buNone/>
                <a:tabLst/>
                <a:defRPr/>
              </a:pPr>
              <a:endParaRPr kumimoji="1" lang="en-US" altLang="ja-JP" sz="2400" b="1" i="0" u="none" strike="noStrike" kern="1200" cap="none" spc="0" normalizeH="0" baseline="0" noProof="0" dirty="0">
                <a:ln>
                  <a:noFill/>
                </a:ln>
                <a:solidFill>
                  <a:schemeClr val="bg1"/>
                </a:solidFill>
                <a:effectLst/>
                <a:uLnTx/>
                <a:uFillTx/>
                <a:latin typeface="Segoe UI"/>
                <a:ea typeface="メイリオ"/>
                <a:cs typeface="+mn-cs"/>
              </a:endParaRPr>
            </a:p>
          </p:txBody>
        </p:sp>
        <p:sp>
          <p:nvSpPr>
            <p:cNvPr id="28" name="テキスト ボックス 27">
              <a:extLst>
                <a:ext uri="{FF2B5EF4-FFF2-40B4-BE49-F238E27FC236}">
                  <a16:creationId xmlns:a16="http://schemas.microsoft.com/office/drawing/2014/main" id="{7EB7B4F3-4A97-0317-F0DB-128D17FA312A}"/>
                </a:ext>
              </a:extLst>
            </p:cNvPr>
            <p:cNvSpPr txBox="1"/>
            <p:nvPr/>
          </p:nvSpPr>
          <p:spPr>
            <a:xfrm>
              <a:off x="-5003537" y="2189987"/>
              <a:ext cx="2809490" cy="711733"/>
            </a:xfrm>
            <a:prstGeom prst="rect">
              <a:avLst/>
            </a:prstGeom>
            <a:noFill/>
          </p:spPr>
          <p:txBody>
            <a:bodyPr wrap="square">
              <a:spAutoFit/>
            </a:bodyPr>
            <a:lstStyle/>
            <a:p>
              <a:pPr marL="0" marR="0" lvl="0" indent="0" algn="l" defTabSz="914400" rtl="0" eaLnBrk="1" fontAlgn="auto" latinLnBrk="0" hangingPunct="1">
                <a:lnSpc>
                  <a:spcPts val="6000"/>
                </a:lnSpc>
                <a:spcBef>
                  <a:spcPts val="0"/>
                </a:spcBef>
                <a:spcAft>
                  <a:spcPts val="0"/>
                </a:spcAft>
                <a:buClrTx/>
                <a:buSzTx/>
                <a:buFontTx/>
                <a:buNone/>
                <a:tabLst/>
                <a:defRPr/>
              </a:pPr>
              <a:r>
                <a:rPr lang="ja-JP" altLang="en-US" sz="1100" dirty="0">
                  <a:solidFill>
                    <a:schemeClr val="bg1"/>
                  </a:solidFill>
                  <a:latin typeface="Segoe UI"/>
                  <a:ea typeface="メイリオ"/>
                </a:rPr>
                <a:t>   せん      ぷく        き         のう</a:t>
              </a:r>
              <a:endParaRPr lang="en-US" altLang="ja-JP" sz="1100" dirty="0">
                <a:solidFill>
                  <a:schemeClr val="bg1"/>
                </a:solidFill>
                <a:latin typeface="Segoe UI"/>
                <a:ea typeface="メイリオ"/>
              </a:endParaRPr>
            </a:p>
          </p:txBody>
        </p:sp>
        <p:sp>
          <p:nvSpPr>
            <p:cNvPr id="30" name="テキスト ボックス 29">
              <a:extLst>
                <a:ext uri="{FF2B5EF4-FFF2-40B4-BE49-F238E27FC236}">
                  <a16:creationId xmlns:a16="http://schemas.microsoft.com/office/drawing/2014/main" id="{CBB313E7-B9E4-D30B-BC18-0D050C7CE21B}"/>
                </a:ext>
              </a:extLst>
            </p:cNvPr>
            <p:cNvSpPr txBox="1"/>
            <p:nvPr/>
          </p:nvSpPr>
          <p:spPr>
            <a:xfrm>
              <a:off x="-4913089" y="2545236"/>
              <a:ext cx="2048923" cy="761747"/>
            </a:xfrm>
            <a:prstGeom prst="rect">
              <a:avLst/>
            </a:prstGeom>
            <a:noFill/>
          </p:spPr>
          <p:txBody>
            <a:bodyPr wrap="square">
              <a:spAutoFit/>
            </a:bodyPr>
            <a:lstStyle/>
            <a:p>
              <a:pPr marL="0" marR="0" lvl="0" indent="0" algn="dist" defTabSz="914400" rtl="0" eaLnBrk="1" fontAlgn="auto" latinLnBrk="0" hangingPunct="1">
                <a:lnSpc>
                  <a:spcPts val="6000"/>
                </a:lnSpc>
                <a:spcBef>
                  <a:spcPts val="0"/>
                </a:spcBef>
                <a:spcAft>
                  <a:spcPts val="0"/>
                </a:spcAft>
                <a:buClrTx/>
                <a:buSzTx/>
                <a:buFontTx/>
                <a:buNone/>
                <a:tabLst/>
                <a:defRPr/>
              </a:pPr>
              <a:r>
                <a:rPr lang="ja-JP" altLang="en-US" sz="2400" b="1" dirty="0">
                  <a:solidFill>
                    <a:schemeClr val="bg1"/>
                  </a:solidFill>
                  <a:latin typeface="Segoe UI"/>
                  <a:ea typeface="メイリオ"/>
                </a:rPr>
                <a:t>潜伏機能</a:t>
              </a:r>
              <a:endParaRPr lang="en-US" altLang="ja-JP" sz="2400" b="1" dirty="0">
                <a:solidFill>
                  <a:schemeClr val="bg1"/>
                </a:solidFill>
                <a:latin typeface="Segoe UI"/>
                <a:ea typeface="メイリオ"/>
              </a:endParaRPr>
            </a:p>
          </p:txBody>
        </p:sp>
      </p:grpSp>
      <p:grpSp>
        <p:nvGrpSpPr>
          <p:cNvPr id="9" name="グループ化 8">
            <a:extLst>
              <a:ext uri="{FF2B5EF4-FFF2-40B4-BE49-F238E27FC236}">
                <a16:creationId xmlns:a16="http://schemas.microsoft.com/office/drawing/2014/main" id="{7F846CE9-9BE4-DEA1-3C9D-8113BBD27E85}"/>
              </a:ext>
            </a:extLst>
          </p:cNvPr>
          <p:cNvGrpSpPr/>
          <p:nvPr/>
        </p:nvGrpSpPr>
        <p:grpSpPr>
          <a:xfrm>
            <a:off x="1967873" y="5570436"/>
            <a:ext cx="2907487" cy="1116606"/>
            <a:chOff x="-4979490" y="3052643"/>
            <a:chExt cx="2907487" cy="1116606"/>
          </a:xfrm>
        </p:grpSpPr>
        <p:sp>
          <p:nvSpPr>
            <p:cNvPr id="26" name="四角形: 角を丸くする 25">
              <a:extLst>
                <a:ext uri="{FF2B5EF4-FFF2-40B4-BE49-F238E27FC236}">
                  <a16:creationId xmlns:a16="http://schemas.microsoft.com/office/drawing/2014/main" id="{F33C8569-78FC-096C-2DC7-DBFCF6935D5F}"/>
                </a:ext>
              </a:extLst>
            </p:cNvPr>
            <p:cNvSpPr/>
            <p:nvPr/>
          </p:nvSpPr>
          <p:spPr>
            <a:xfrm>
              <a:off x="-4979490" y="3425559"/>
              <a:ext cx="2206878" cy="714488"/>
            </a:xfrm>
            <a:prstGeom prst="roundRect">
              <a:avLst>
                <a:gd name="adj" fmla="val 11488"/>
              </a:avLst>
            </a:prstGeom>
            <a:solidFill>
              <a:srgbClr val="F6281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914400" rtl="0" eaLnBrk="1" fontAlgn="auto" latinLnBrk="0" hangingPunct="1">
                <a:lnSpc>
                  <a:spcPct val="100000"/>
                </a:lnSpc>
                <a:spcBef>
                  <a:spcPts val="0"/>
                </a:spcBef>
                <a:spcAft>
                  <a:spcPts val="0"/>
                </a:spcAft>
                <a:buClrTx/>
                <a:buSzTx/>
                <a:buFontTx/>
                <a:buNone/>
                <a:tabLst/>
                <a:defRPr/>
              </a:pPr>
              <a:endParaRPr kumimoji="1" lang="en-US" altLang="ja-JP" sz="2400" b="1" i="0" u="none" strike="noStrike" kern="1200" cap="none" spc="0" normalizeH="0" baseline="0" noProof="0" dirty="0">
                <a:ln>
                  <a:noFill/>
                </a:ln>
                <a:solidFill>
                  <a:schemeClr val="bg1"/>
                </a:solidFill>
                <a:effectLst/>
                <a:uLnTx/>
                <a:uFillTx/>
                <a:latin typeface="Segoe UI"/>
                <a:ea typeface="メイリオ"/>
                <a:cs typeface="+mn-cs"/>
              </a:endParaRPr>
            </a:p>
          </p:txBody>
        </p:sp>
        <p:sp>
          <p:nvSpPr>
            <p:cNvPr id="29" name="テキスト ボックス 28">
              <a:extLst>
                <a:ext uri="{FF2B5EF4-FFF2-40B4-BE49-F238E27FC236}">
                  <a16:creationId xmlns:a16="http://schemas.microsoft.com/office/drawing/2014/main" id="{8AD19E56-B3AB-65B8-4F94-A8914047579F}"/>
                </a:ext>
              </a:extLst>
            </p:cNvPr>
            <p:cNvSpPr txBox="1"/>
            <p:nvPr/>
          </p:nvSpPr>
          <p:spPr>
            <a:xfrm>
              <a:off x="-4881493" y="3052643"/>
              <a:ext cx="2809490" cy="711733"/>
            </a:xfrm>
            <a:prstGeom prst="rect">
              <a:avLst/>
            </a:prstGeom>
            <a:noFill/>
          </p:spPr>
          <p:txBody>
            <a:bodyPr wrap="square" anchor="b">
              <a:spAutoFit/>
            </a:bodyPr>
            <a:lstStyle/>
            <a:p>
              <a:pPr marL="0" marR="0" lvl="0" indent="0" algn="l" defTabSz="914400" rtl="0" eaLnBrk="1" fontAlgn="auto" latinLnBrk="0" hangingPunct="1">
                <a:lnSpc>
                  <a:spcPts val="6000"/>
                </a:lnSpc>
                <a:spcBef>
                  <a:spcPts val="0"/>
                </a:spcBef>
                <a:spcAft>
                  <a:spcPts val="0"/>
                </a:spcAft>
                <a:buClrTx/>
                <a:buSzTx/>
                <a:buFontTx/>
                <a:buNone/>
                <a:tabLst/>
                <a:defRPr/>
              </a:pPr>
              <a:r>
                <a:rPr lang="ja-JP" altLang="en-US" sz="1100" dirty="0">
                  <a:solidFill>
                    <a:schemeClr val="bg1"/>
                  </a:solidFill>
                  <a:latin typeface="Segoe UI"/>
                  <a:ea typeface="メイリオ"/>
                </a:rPr>
                <a:t>はつ　びょう　　き        のう</a:t>
              </a:r>
              <a:endParaRPr lang="en-US" altLang="ja-JP" sz="1100" dirty="0">
                <a:solidFill>
                  <a:schemeClr val="bg1"/>
                </a:solidFill>
                <a:latin typeface="Segoe UI"/>
                <a:ea typeface="メイリオ"/>
              </a:endParaRPr>
            </a:p>
          </p:txBody>
        </p:sp>
        <p:sp>
          <p:nvSpPr>
            <p:cNvPr id="32" name="テキスト ボックス 31">
              <a:extLst>
                <a:ext uri="{FF2B5EF4-FFF2-40B4-BE49-F238E27FC236}">
                  <a16:creationId xmlns:a16="http://schemas.microsoft.com/office/drawing/2014/main" id="{E18D2E07-4AC8-CFDE-D321-6D5B4DFA017D}"/>
                </a:ext>
              </a:extLst>
            </p:cNvPr>
            <p:cNvSpPr txBox="1"/>
            <p:nvPr/>
          </p:nvSpPr>
          <p:spPr>
            <a:xfrm>
              <a:off x="-4881493" y="3407502"/>
              <a:ext cx="2048923" cy="761747"/>
            </a:xfrm>
            <a:prstGeom prst="rect">
              <a:avLst/>
            </a:prstGeom>
            <a:noFill/>
          </p:spPr>
          <p:txBody>
            <a:bodyPr wrap="square">
              <a:spAutoFit/>
            </a:bodyPr>
            <a:lstStyle/>
            <a:p>
              <a:pPr marL="0" marR="0" lvl="0" indent="0" algn="dist" defTabSz="914400" rtl="0" eaLnBrk="1" fontAlgn="auto" latinLnBrk="0" hangingPunct="1">
                <a:lnSpc>
                  <a:spcPts val="6000"/>
                </a:lnSpc>
                <a:spcBef>
                  <a:spcPts val="0"/>
                </a:spcBef>
                <a:spcAft>
                  <a:spcPts val="0"/>
                </a:spcAft>
                <a:buClrTx/>
                <a:buSzTx/>
                <a:buFontTx/>
                <a:buNone/>
                <a:tabLst/>
                <a:defRPr/>
              </a:pPr>
              <a:r>
                <a:rPr lang="ja-JP" altLang="en-US" sz="2400" b="1" dirty="0">
                  <a:solidFill>
                    <a:schemeClr val="bg1"/>
                  </a:solidFill>
                  <a:latin typeface="Segoe UI"/>
                  <a:ea typeface="メイリオ"/>
                </a:rPr>
                <a:t>発病機能</a:t>
              </a:r>
              <a:endParaRPr lang="en-US" altLang="ja-JP" sz="2400" b="1" dirty="0">
                <a:solidFill>
                  <a:schemeClr val="bg1"/>
                </a:solidFill>
                <a:latin typeface="Segoe UI"/>
                <a:ea typeface="メイリオ"/>
              </a:endParaRPr>
            </a:p>
          </p:txBody>
        </p:sp>
      </p:grpSp>
      <p:grpSp>
        <p:nvGrpSpPr>
          <p:cNvPr id="10" name="グループ化 9">
            <a:extLst>
              <a:ext uri="{FF2B5EF4-FFF2-40B4-BE49-F238E27FC236}">
                <a16:creationId xmlns:a16="http://schemas.microsoft.com/office/drawing/2014/main" id="{FA295FDF-693F-EC8F-AD3B-EE75085950FA}"/>
              </a:ext>
            </a:extLst>
          </p:cNvPr>
          <p:cNvGrpSpPr/>
          <p:nvPr/>
        </p:nvGrpSpPr>
        <p:grpSpPr>
          <a:xfrm>
            <a:off x="3496433" y="4724046"/>
            <a:ext cx="2928645" cy="1083229"/>
            <a:chOff x="-4949767" y="3927431"/>
            <a:chExt cx="2928645" cy="1083229"/>
          </a:xfrm>
        </p:grpSpPr>
        <p:sp>
          <p:nvSpPr>
            <p:cNvPr id="27" name="四角形: 角を丸くする 26">
              <a:extLst>
                <a:ext uri="{FF2B5EF4-FFF2-40B4-BE49-F238E27FC236}">
                  <a16:creationId xmlns:a16="http://schemas.microsoft.com/office/drawing/2014/main" id="{FDBA9BB8-EE7C-1522-689B-28B67AFBFABD}"/>
                </a:ext>
              </a:extLst>
            </p:cNvPr>
            <p:cNvSpPr/>
            <p:nvPr/>
          </p:nvSpPr>
          <p:spPr>
            <a:xfrm>
              <a:off x="-4949680" y="4291524"/>
              <a:ext cx="2206878" cy="695281"/>
            </a:xfrm>
            <a:prstGeom prst="roundRect">
              <a:avLst>
                <a:gd name="adj" fmla="val 11488"/>
              </a:avLst>
            </a:prstGeom>
            <a:solidFill>
              <a:srgbClr val="F6281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914400" rtl="0" eaLnBrk="1" fontAlgn="auto" latinLnBrk="0" hangingPunct="1">
                <a:lnSpc>
                  <a:spcPct val="100000"/>
                </a:lnSpc>
                <a:spcBef>
                  <a:spcPts val="0"/>
                </a:spcBef>
                <a:spcAft>
                  <a:spcPts val="0"/>
                </a:spcAft>
                <a:buClrTx/>
                <a:buSzTx/>
                <a:buFontTx/>
                <a:buNone/>
                <a:tabLst/>
                <a:defRPr/>
              </a:pPr>
              <a:endParaRPr kumimoji="1" lang="en-US" altLang="ja-JP" sz="2400" b="1" i="0" u="none" strike="noStrike" kern="1200" cap="none" spc="0" normalizeH="0" baseline="0" noProof="0" dirty="0">
                <a:ln>
                  <a:noFill/>
                </a:ln>
                <a:solidFill>
                  <a:schemeClr val="bg1"/>
                </a:solidFill>
                <a:effectLst/>
                <a:uLnTx/>
                <a:uFillTx/>
                <a:latin typeface="Segoe UI"/>
                <a:ea typeface="メイリオ"/>
                <a:cs typeface="+mn-cs"/>
              </a:endParaRPr>
            </a:p>
          </p:txBody>
        </p:sp>
        <p:sp>
          <p:nvSpPr>
            <p:cNvPr id="33" name="テキスト ボックス 32">
              <a:extLst>
                <a:ext uri="{FF2B5EF4-FFF2-40B4-BE49-F238E27FC236}">
                  <a16:creationId xmlns:a16="http://schemas.microsoft.com/office/drawing/2014/main" id="{78BB0823-07CE-BF74-A8AE-60022DAA537E}"/>
                </a:ext>
              </a:extLst>
            </p:cNvPr>
            <p:cNvSpPr txBox="1"/>
            <p:nvPr/>
          </p:nvSpPr>
          <p:spPr>
            <a:xfrm>
              <a:off x="-4949767" y="4248913"/>
              <a:ext cx="2127987" cy="761747"/>
            </a:xfrm>
            <a:prstGeom prst="rect">
              <a:avLst/>
            </a:prstGeom>
            <a:noFill/>
          </p:spPr>
          <p:txBody>
            <a:bodyPr wrap="square">
              <a:spAutoFit/>
            </a:bodyPr>
            <a:lstStyle/>
            <a:p>
              <a:pPr marL="0" marR="0" lvl="0" indent="0" algn="dist" defTabSz="914400" rtl="0" eaLnBrk="1" fontAlgn="auto" latinLnBrk="0" hangingPunct="1">
                <a:lnSpc>
                  <a:spcPts val="6000"/>
                </a:lnSpc>
                <a:spcBef>
                  <a:spcPts val="0"/>
                </a:spcBef>
                <a:spcAft>
                  <a:spcPts val="0"/>
                </a:spcAft>
                <a:buClrTx/>
                <a:buSzTx/>
                <a:buFontTx/>
                <a:buNone/>
                <a:tabLst/>
                <a:defRPr/>
              </a:pPr>
              <a:r>
                <a:rPr lang="ja-JP" altLang="en-US" sz="2400" b="1" dirty="0">
                  <a:solidFill>
                    <a:schemeClr val="bg1"/>
                  </a:solidFill>
                  <a:latin typeface="Segoe UI"/>
                  <a:ea typeface="メイリオ"/>
                </a:rPr>
                <a:t>自己伝染機能</a:t>
              </a:r>
              <a:endParaRPr lang="en-US" altLang="ja-JP" sz="2400" b="1" dirty="0">
                <a:solidFill>
                  <a:schemeClr val="bg1"/>
                </a:solidFill>
                <a:latin typeface="Segoe UI"/>
                <a:ea typeface="メイリオ"/>
              </a:endParaRPr>
            </a:p>
          </p:txBody>
        </p:sp>
        <p:sp>
          <p:nvSpPr>
            <p:cNvPr id="34" name="テキスト ボックス 33">
              <a:extLst>
                <a:ext uri="{FF2B5EF4-FFF2-40B4-BE49-F238E27FC236}">
                  <a16:creationId xmlns:a16="http://schemas.microsoft.com/office/drawing/2014/main" id="{89242AF2-6C1F-D2FD-B6EC-459D7E341810}"/>
                </a:ext>
              </a:extLst>
            </p:cNvPr>
            <p:cNvSpPr txBox="1"/>
            <p:nvPr/>
          </p:nvSpPr>
          <p:spPr>
            <a:xfrm>
              <a:off x="-4830612" y="3927431"/>
              <a:ext cx="2809490" cy="711733"/>
            </a:xfrm>
            <a:prstGeom prst="rect">
              <a:avLst/>
            </a:prstGeom>
            <a:noFill/>
          </p:spPr>
          <p:txBody>
            <a:bodyPr wrap="square" anchor="b">
              <a:spAutoFit/>
            </a:bodyPr>
            <a:lstStyle/>
            <a:p>
              <a:pPr marL="0" marR="0" lvl="0" indent="0" algn="l" defTabSz="914400" rtl="0" eaLnBrk="1" fontAlgn="auto" latinLnBrk="0" hangingPunct="1">
                <a:lnSpc>
                  <a:spcPts val="6000"/>
                </a:lnSpc>
                <a:spcBef>
                  <a:spcPts val="0"/>
                </a:spcBef>
                <a:spcAft>
                  <a:spcPts val="0"/>
                </a:spcAft>
                <a:buClrTx/>
                <a:buSzTx/>
                <a:buFontTx/>
                <a:buNone/>
                <a:tabLst/>
                <a:defRPr/>
              </a:pPr>
              <a:r>
                <a:rPr lang="ja-JP" altLang="en-US" sz="1100" dirty="0">
                  <a:solidFill>
                    <a:schemeClr val="bg1"/>
                  </a:solidFill>
                  <a:latin typeface="Segoe UI"/>
                  <a:ea typeface="メイリオ"/>
                </a:rPr>
                <a:t>じ　こ　でんせん　き  のう</a:t>
              </a:r>
              <a:endParaRPr lang="en-US" altLang="ja-JP" sz="1100" dirty="0">
                <a:solidFill>
                  <a:schemeClr val="bg1"/>
                </a:solidFill>
                <a:latin typeface="Segoe UI"/>
                <a:ea typeface="メイリオ"/>
              </a:endParaRPr>
            </a:p>
          </p:txBody>
        </p:sp>
      </p:grpSp>
      <p:sp>
        <p:nvSpPr>
          <p:cNvPr id="14" name="テキスト ボックス 13">
            <a:extLst>
              <a:ext uri="{FF2B5EF4-FFF2-40B4-BE49-F238E27FC236}">
                <a16:creationId xmlns:a16="http://schemas.microsoft.com/office/drawing/2014/main" id="{20B54CF6-06D5-462D-3FD2-C08F4EDC4A90}"/>
              </a:ext>
            </a:extLst>
          </p:cNvPr>
          <p:cNvSpPr txBox="1"/>
          <p:nvPr/>
        </p:nvSpPr>
        <p:spPr>
          <a:xfrm>
            <a:off x="2056345" y="3666912"/>
            <a:ext cx="2012089" cy="276999"/>
          </a:xfrm>
          <a:prstGeom prst="rect">
            <a:avLst/>
          </a:prstGeom>
          <a:noFill/>
        </p:spPr>
        <p:txBody>
          <a:bodyPr wrap="none" rtlCol="0">
            <a:spAutoFit/>
          </a:bodyPr>
          <a:lstStyle/>
          <a:p>
            <a:r>
              <a:rPr kumimoji="1" lang="ja-JP" altLang="en-US" sz="1200" dirty="0"/>
              <a:t>いとてき                 ひがい</a:t>
            </a:r>
          </a:p>
        </p:txBody>
      </p:sp>
    </p:spTree>
    <p:extLst>
      <p:ext uri="{BB962C8B-B14F-4D97-AF65-F5344CB8AC3E}">
        <p14:creationId xmlns:p14="http://schemas.microsoft.com/office/powerpoint/2010/main" val="3039257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5753" y="471094"/>
            <a:ext cx="7958418" cy="784598"/>
          </a:xfrm>
        </p:spPr>
        <p:txBody>
          <a:bodyPr>
            <a:normAutofit/>
          </a:bodyPr>
          <a:lstStyle/>
          <a:p>
            <a:r>
              <a:rPr lang="ja-JP" altLang="en-US" sz="4000" dirty="0"/>
              <a:t>対策の解説</a:t>
            </a:r>
            <a:endParaRPr kumimoji="1" lang="ja-JP" altLang="en-US" sz="4000" b="1" dirty="0"/>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522421" y="1230425"/>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rPr>
              <a:t>基本的な対策</a:t>
            </a:r>
          </a:p>
        </p:txBody>
      </p:sp>
      <p:sp>
        <p:nvSpPr>
          <p:cNvPr id="29" name="コンテンツ プレースホルダー 28">
            <a:extLst>
              <a:ext uri="{FF2B5EF4-FFF2-40B4-BE49-F238E27FC236}">
                <a16:creationId xmlns:a16="http://schemas.microsoft.com/office/drawing/2014/main" id="{6DF03808-0041-1398-0DA1-8800AC140B86}"/>
              </a:ext>
            </a:extLst>
          </p:cNvPr>
          <p:cNvSpPr>
            <a:spLocks noGrp="1"/>
          </p:cNvSpPr>
          <p:nvPr>
            <p:ph sz="half" idx="1"/>
          </p:nvPr>
        </p:nvSpPr>
        <p:spPr>
          <a:xfrm>
            <a:off x="259805" y="2231918"/>
            <a:ext cx="8752493" cy="4351338"/>
          </a:xfrm>
        </p:spPr>
        <p:txBody>
          <a:bodyPr>
            <a:normAutofit/>
          </a:bodyPr>
          <a:lstStyle/>
          <a:p>
            <a:pPr marL="0" indent="0">
              <a:lnSpc>
                <a:spcPts val="3300"/>
              </a:lnSpc>
              <a:buNone/>
            </a:pPr>
            <a:r>
              <a:rPr lang="ja-JP" altLang="en-US" sz="2600" b="0" i="0" dirty="0">
                <a:solidFill>
                  <a:srgbClr val="000000"/>
                </a:solidFill>
                <a:effectLst/>
                <a:latin typeface="docs-Calibri"/>
              </a:rPr>
              <a:t>・</a:t>
            </a:r>
            <a:r>
              <a:rPr lang="en-US" altLang="ja-JP" sz="2600" b="0" i="0" dirty="0">
                <a:solidFill>
                  <a:srgbClr val="000000"/>
                </a:solidFill>
                <a:effectLst/>
                <a:latin typeface="docs-Calibri"/>
              </a:rPr>
              <a:t>OS</a:t>
            </a:r>
            <a:r>
              <a:rPr lang="ja-JP" altLang="en-US" sz="2600" b="0" i="0" dirty="0">
                <a:solidFill>
                  <a:srgbClr val="000000"/>
                </a:solidFill>
                <a:effectLst/>
                <a:latin typeface="docs-Calibri"/>
              </a:rPr>
              <a:t>、その他ソフトを常に最新にアップデートしておく </a:t>
            </a:r>
            <a:endParaRPr lang="en-US" altLang="ja-JP" sz="2600" b="0" i="0" dirty="0">
              <a:solidFill>
                <a:srgbClr val="000000"/>
              </a:solidFill>
              <a:effectLst/>
              <a:latin typeface="docs-Calibri"/>
            </a:endParaRPr>
          </a:p>
          <a:p>
            <a:pPr marL="0" indent="0">
              <a:lnSpc>
                <a:spcPts val="3300"/>
              </a:lnSpc>
              <a:buNone/>
            </a:pPr>
            <a:r>
              <a:rPr lang="ja-JP" altLang="en-US" sz="2600" b="0" i="0" dirty="0">
                <a:solidFill>
                  <a:srgbClr val="000000"/>
                </a:solidFill>
                <a:effectLst/>
                <a:latin typeface="docs-Calibri"/>
              </a:rPr>
              <a:t>・セキュリティソフトを使う </a:t>
            </a:r>
            <a:endParaRPr lang="en-US" altLang="ja-JP" sz="2600" b="0" i="0" dirty="0">
              <a:solidFill>
                <a:srgbClr val="000000"/>
              </a:solidFill>
              <a:effectLst/>
              <a:latin typeface="docs-Calibri"/>
            </a:endParaRPr>
          </a:p>
          <a:p>
            <a:pPr marL="0" indent="0">
              <a:lnSpc>
                <a:spcPts val="3300"/>
              </a:lnSpc>
              <a:buNone/>
            </a:pPr>
            <a:r>
              <a:rPr lang="ja-JP" altLang="en-US" sz="2600" b="0" i="0" dirty="0">
                <a:solidFill>
                  <a:srgbClr val="000000"/>
                </a:solidFill>
                <a:effectLst/>
                <a:latin typeface="docs-Calibri"/>
              </a:rPr>
              <a:t>・メールやウェブサイトの</a:t>
            </a:r>
            <a:r>
              <a:rPr lang="en-US" altLang="ja-JP" sz="2600" b="0" i="0" dirty="0">
                <a:solidFill>
                  <a:srgbClr val="000000"/>
                </a:solidFill>
                <a:effectLst/>
                <a:latin typeface="docs-Calibri"/>
              </a:rPr>
              <a:t>URL</a:t>
            </a:r>
            <a:r>
              <a:rPr lang="ja-JP" altLang="en-US" sz="2600" b="0" i="0" dirty="0">
                <a:solidFill>
                  <a:srgbClr val="000000"/>
                </a:solidFill>
                <a:effectLst/>
                <a:latin typeface="docs-Calibri"/>
              </a:rPr>
              <a:t>を安易にクリックしない </a:t>
            </a:r>
            <a:endParaRPr lang="en-US" altLang="ja-JP" sz="2600" b="0" i="0" dirty="0">
              <a:solidFill>
                <a:srgbClr val="000000"/>
              </a:solidFill>
              <a:effectLst/>
              <a:latin typeface="docs-Calibri"/>
            </a:endParaRPr>
          </a:p>
          <a:p>
            <a:pPr marL="0" indent="0">
              <a:lnSpc>
                <a:spcPts val="3300"/>
              </a:lnSpc>
              <a:buNone/>
            </a:pPr>
            <a:r>
              <a:rPr lang="ja-JP" altLang="en-US" sz="2600" b="0" i="0" dirty="0">
                <a:solidFill>
                  <a:srgbClr val="000000"/>
                </a:solidFill>
                <a:effectLst/>
                <a:latin typeface="docs-Calibri"/>
              </a:rPr>
              <a:t>・メールの添付ファイルを安易に開かない </a:t>
            </a:r>
            <a:endParaRPr lang="en-US" altLang="ja-JP" sz="2600" b="0" i="0" dirty="0">
              <a:solidFill>
                <a:srgbClr val="000000"/>
              </a:solidFill>
              <a:effectLst/>
              <a:latin typeface="docs-Calibri"/>
            </a:endParaRPr>
          </a:p>
          <a:p>
            <a:pPr marL="0" indent="0">
              <a:lnSpc>
                <a:spcPts val="3300"/>
              </a:lnSpc>
              <a:buNone/>
            </a:pPr>
            <a:r>
              <a:rPr lang="ja-JP" altLang="en-US" sz="2600" b="0" i="0" dirty="0">
                <a:solidFill>
                  <a:srgbClr val="000000"/>
                </a:solidFill>
                <a:effectLst/>
                <a:latin typeface="docs-Calibri"/>
              </a:rPr>
              <a:t>・出所が信頼できないソフトはインストールしない </a:t>
            </a:r>
            <a:endParaRPr lang="en-US" altLang="ja-JP" sz="2600" b="0" i="0" dirty="0">
              <a:solidFill>
                <a:srgbClr val="000000"/>
              </a:solidFill>
              <a:effectLst/>
              <a:latin typeface="docs-Calibri"/>
            </a:endParaRPr>
          </a:p>
          <a:p>
            <a:pPr marL="0" indent="0">
              <a:lnSpc>
                <a:spcPts val="3300"/>
              </a:lnSpc>
              <a:buNone/>
            </a:pPr>
            <a:r>
              <a:rPr lang="ja-JP" altLang="en-US" sz="2600" b="0" i="0" dirty="0">
                <a:solidFill>
                  <a:srgbClr val="000000"/>
                </a:solidFill>
                <a:effectLst/>
                <a:latin typeface="docs-Calibri"/>
              </a:rPr>
              <a:t>・自分が管理していない</a:t>
            </a:r>
            <a:r>
              <a:rPr lang="en-US" altLang="ja-JP" sz="2600" b="0" i="0" dirty="0">
                <a:solidFill>
                  <a:srgbClr val="000000"/>
                </a:solidFill>
                <a:effectLst/>
                <a:latin typeface="docs-Calibri"/>
              </a:rPr>
              <a:t>USB</a:t>
            </a:r>
            <a:r>
              <a:rPr lang="ja-JP" altLang="en-US" sz="2600" b="0" i="0" dirty="0">
                <a:solidFill>
                  <a:srgbClr val="000000"/>
                </a:solidFill>
                <a:effectLst/>
                <a:latin typeface="docs-Calibri"/>
              </a:rPr>
              <a:t>メモリはつながない</a:t>
            </a:r>
            <a:endParaRPr lang="ja-JP" altLang="en-US" sz="2600" dirty="0"/>
          </a:p>
        </p:txBody>
      </p:sp>
      <p:grpSp>
        <p:nvGrpSpPr>
          <p:cNvPr id="6" name="グループ化 5">
            <a:extLst>
              <a:ext uri="{FF2B5EF4-FFF2-40B4-BE49-F238E27FC236}">
                <a16:creationId xmlns:a16="http://schemas.microsoft.com/office/drawing/2014/main" id="{21D73FBB-AAE7-DCCE-CBAB-742DC0BDB789}"/>
              </a:ext>
            </a:extLst>
          </p:cNvPr>
          <p:cNvGrpSpPr/>
          <p:nvPr/>
        </p:nvGrpSpPr>
        <p:grpSpPr>
          <a:xfrm>
            <a:off x="5220490" y="5321202"/>
            <a:ext cx="3758797" cy="1536798"/>
            <a:chOff x="3295295" y="4633535"/>
            <a:chExt cx="5848302" cy="2391100"/>
          </a:xfrm>
        </p:grpSpPr>
        <p:pic>
          <p:nvPicPr>
            <p:cNvPr id="35" name="図 34">
              <a:extLst>
                <a:ext uri="{FF2B5EF4-FFF2-40B4-BE49-F238E27FC236}">
                  <a16:creationId xmlns:a16="http://schemas.microsoft.com/office/drawing/2014/main" id="{C3D69AEB-3FEB-10C1-25AE-4B823B5CC13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486710">
              <a:off x="6752497" y="4633535"/>
              <a:ext cx="2391100" cy="2391100"/>
            </a:xfrm>
            <a:prstGeom prst="rect">
              <a:avLst/>
            </a:prstGeom>
          </p:spPr>
        </p:pic>
        <p:pic>
          <p:nvPicPr>
            <p:cNvPr id="31" name="図 30">
              <a:extLst>
                <a:ext uri="{FF2B5EF4-FFF2-40B4-BE49-F238E27FC236}">
                  <a16:creationId xmlns:a16="http://schemas.microsoft.com/office/drawing/2014/main" id="{30EF8D0B-94A8-C76B-E4C0-C848FAC58AB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491916">
              <a:off x="5704542" y="4755589"/>
              <a:ext cx="1994483" cy="2143072"/>
            </a:xfrm>
            <a:prstGeom prst="rect">
              <a:avLst/>
            </a:prstGeom>
          </p:spPr>
        </p:pic>
        <p:grpSp>
          <p:nvGrpSpPr>
            <p:cNvPr id="47" name="グループ化 46">
              <a:extLst>
                <a:ext uri="{FF2B5EF4-FFF2-40B4-BE49-F238E27FC236}">
                  <a16:creationId xmlns:a16="http://schemas.microsoft.com/office/drawing/2014/main" id="{64351F66-2F25-1389-2577-2845FE8282BE}"/>
                </a:ext>
              </a:extLst>
            </p:cNvPr>
            <p:cNvGrpSpPr/>
            <p:nvPr/>
          </p:nvGrpSpPr>
          <p:grpSpPr>
            <a:xfrm rot="20796890">
              <a:off x="3295295" y="5057527"/>
              <a:ext cx="732955" cy="732955"/>
              <a:chOff x="4041418" y="5190436"/>
              <a:chExt cx="732955" cy="732955"/>
            </a:xfrm>
          </p:grpSpPr>
          <p:sp>
            <p:nvSpPr>
              <p:cNvPr id="5" name="星: 10 pt 4">
                <a:extLst>
                  <a:ext uri="{FF2B5EF4-FFF2-40B4-BE49-F238E27FC236}">
                    <a16:creationId xmlns:a16="http://schemas.microsoft.com/office/drawing/2014/main" id="{222CB70E-EFD7-0065-88BC-CBE2126E60FF}"/>
                  </a:ext>
                </a:extLst>
              </p:cNvPr>
              <p:cNvSpPr/>
              <p:nvPr/>
            </p:nvSpPr>
            <p:spPr>
              <a:xfrm>
                <a:off x="4041418" y="5190436"/>
                <a:ext cx="732955" cy="732955"/>
              </a:xfrm>
              <a:prstGeom prst="star10">
                <a:avLst>
                  <a:gd name="adj" fmla="val 33442"/>
                  <a:gd name="hf" fmla="val 105146"/>
                </a:avLst>
              </a:prstGeom>
              <a:solidFill>
                <a:srgbClr val="DD6C21"/>
              </a:solidFill>
              <a:ln w="19050">
                <a:solidFill>
                  <a:srgbClr val="2517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月 35">
                <a:extLst>
                  <a:ext uri="{FF2B5EF4-FFF2-40B4-BE49-F238E27FC236}">
                    <a16:creationId xmlns:a16="http://schemas.microsoft.com/office/drawing/2014/main" id="{AFA5BBE9-A23A-C6C7-C5DA-77ECA004F7F5}"/>
                  </a:ext>
                </a:extLst>
              </p:cNvPr>
              <p:cNvSpPr/>
              <p:nvPr/>
            </p:nvSpPr>
            <p:spPr>
              <a:xfrm rot="3600000">
                <a:off x="4259181" y="5425469"/>
                <a:ext cx="50087" cy="151840"/>
              </a:xfrm>
              <a:prstGeom prst="moon">
                <a:avLst>
                  <a:gd name="adj" fmla="val 87500"/>
                </a:avLst>
              </a:prstGeom>
              <a:solidFill>
                <a:srgbClr val="251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月 36">
                <a:extLst>
                  <a:ext uri="{FF2B5EF4-FFF2-40B4-BE49-F238E27FC236}">
                    <a16:creationId xmlns:a16="http://schemas.microsoft.com/office/drawing/2014/main" id="{6F2E4AB3-316C-5022-9BDC-0922138F5B4F}"/>
                  </a:ext>
                </a:extLst>
              </p:cNvPr>
              <p:cNvSpPr/>
              <p:nvPr/>
            </p:nvSpPr>
            <p:spPr>
              <a:xfrm rot="7200000">
                <a:off x="4494919" y="5417323"/>
                <a:ext cx="58633" cy="151840"/>
              </a:xfrm>
              <a:prstGeom prst="moon">
                <a:avLst>
                  <a:gd name="adj" fmla="val 87500"/>
                </a:avLst>
              </a:prstGeom>
              <a:solidFill>
                <a:srgbClr val="251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月 45">
                <a:extLst>
                  <a:ext uri="{FF2B5EF4-FFF2-40B4-BE49-F238E27FC236}">
                    <a16:creationId xmlns:a16="http://schemas.microsoft.com/office/drawing/2014/main" id="{D2133D23-5C44-4AAA-CD66-606C320C9B32}"/>
                  </a:ext>
                </a:extLst>
              </p:cNvPr>
              <p:cNvSpPr/>
              <p:nvPr/>
            </p:nvSpPr>
            <p:spPr>
              <a:xfrm rot="5400000">
                <a:off x="4340746" y="5531352"/>
                <a:ext cx="141514" cy="225464"/>
              </a:xfrm>
              <a:prstGeom prst="moon">
                <a:avLst>
                  <a:gd name="adj" fmla="val 77771"/>
                </a:avLst>
              </a:prstGeom>
              <a:solidFill>
                <a:srgbClr val="251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8" name="グループ化 47">
              <a:extLst>
                <a:ext uri="{FF2B5EF4-FFF2-40B4-BE49-F238E27FC236}">
                  <a16:creationId xmlns:a16="http://schemas.microsoft.com/office/drawing/2014/main" id="{D41499AC-C9F1-038A-E082-4B3404B6D1B5}"/>
                </a:ext>
              </a:extLst>
            </p:cNvPr>
            <p:cNvGrpSpPr/>
            <p:nvPr/>
          </p:nvGrpSpPr>
          <p:grpSpPr>
            <a:xfrm rot="21015216">
              <a:off x="4889907" y="5056008"/>
              <a:ext cx="527053" cy="527053"/>
              <a:chOff x="4041418" y="5190436"/>
              <a:chExt cx="732955" cy="732955"/>
            </a:xfrm>
          </p:grpSpPr>
          <p:sp>
            <p:nvSpPr>
              <p:cNvPr id="49" name="星: 10 pt 48">
                <a:extLst>
                  <a:ext uri="{FF2B5EF4-FFF2-40B4-BE49-F238E27FC236}">
                    <a16:creationId xmlns:a16="http://schemas.microsoft.com/office/drawing/2014/main" id="{87E5916C-306B-E5D0-19C4-7D95440E340D}"/>
                  </a:ext>
                </a:extLst>
              </p:cNvPr>
              <p:cNvSpPr/>
              <p:nvPr/>
            </p:nvSpPr>
            <p:spPr>
              <a:xfrm>
                <a:off x="4041418" y="5190436"/>
                <a:ext cx="732955" cy="732955"/>
              </a:xfrm>
              <a:prstGeom prst="star10">
                <a:avLst>
                  <a:gd name="adj" fmla="val 33442"/>
                  <a:gd name="hf" fmla="val 105146"/>
                </a:avLst>
              </a:prstGeom>
              <a:solidFill>
                <a:srgbClr val="DD6C21"/>
              </a:solidFill>
              <a:ln w="19050">
                <a:solidFill>
                  <a:srgbClr val="2517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月 49">
                <a:extLst>
                  <a:ext uri="{FF2B5EF4-FFF2-40B4-BE49-F238E27FC236}">
                    <a16:creationId xmlns:a16="http://schemas.microsoft.com/office/drawing/2014/main" id="{81B4A9F6-41A9-034A-C66B-CCBD5C250A90}"/>
                  </a:ext>
                </a:extLst>
              </p:cNvPr>
              <p:cNvSpPr/>
              <p:nvPr/>
            </p:nvSpPr>
            <p:spPr>
              <a:xfrm rot="3600000">
                <a:off x="4259181" y="5425469"/>
                <a:ext cx="50087" cy="151840"/>
              </a:xfrm>
              <a:prstGeom prst="moon">
                <a:avLst>
                  <a:gd name="adj" fmla="val 87500"/>
                </a:avLst>
              </a:prstGeom>
              <a:solidFill>
                <a:srgbClr val="251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月 50">
                <a:extLst>
                  <a:ext uri="{FF2B5EF4-FFF2-40B4-BE49-F238E27FC236}">
                    <a16:creationId xmlns:a16="http://schemas.microsoft.com/office/drawing/2014/main" id="{F460CC03-8132-927A-7A7F-7A0A276733E3}"/>
                  </a:ext>
                </a:extLst>
              </p:cNvPr>
              <p:cNvSpPr/>
              <p:nvPr/>
            </p:nvSpPr>
            <p:spPr>
              <a:xfrm rot="7200000">
                <a:off x="4494919" y="5417323"/>
                <a:ext cx="58633" cy="151840"/>
              </a:xfrm>
              <a:prstGeom prst="moon">
                <a:avLst>
                  <a:gd name="adj" fmla="val 87500"/>
                </a:avLst>
              </a:prstGeom>
              <a:solidFill>
                <a:srgbClr val="251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月 51">
                <a:extLst>
                  <a:ext uri="{FF2B5EF4-FFF2-40B4-BE49-F238E27FC236}">
                    <a16:creationId xmlns:a16="http://schemas.microsoft.com/office/drawing/2014/main" id="{D4D1A8BD-EC93-6589-0638-1AC50F2E042E}"/>
                  </a:ext>
                </a:extLst>
              </p:cNvPr>
              <p:cNvSpPr/>
              <p:nvPr/>
            </p:nvSpPr>
            <p:spPr>
              <a:xfrm rot="5400000">
                <a:off x="4340746" y="5531352"/>
                <a:ext cx="141514" cy="225464"/>
              </a:xfrm>
              <a:prstGeom prst="moon">
                <a:avLst>
                  <a:gd name="adj" fmla="val 77771"/>
                </a:avLst>
              </a:prstGeom>
              <a:solidFill>
                <a:srgbClr val="251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3" name="グループ化 52">
              <a:extLst>
                <a:ext uri="{FF2B5EF4-FFF2-40B4-BE49-F238E27FC236}">
                  <a16:creationId xmlns:a16="http://schemas.microsoft.com/office/drawing/2014/main" id="{F2533411-C372-9849-B5D8-B4A75FDEA72C}"/>
                </a:ext>
              </a:extLst>
            </p:cNvPr>
            <p:cNvGrpSpPr/>
            <p:nvPr/>
          </p:nvGrpSpPr>
          <p:grpSpPr>
            <a:xfrm rot="19456992">
              <a:off x="3677211" y="6037741"/>
              <a:ext cx="388629" cy="388629"/>
              <a:chOff x="4041418" y="5190436"/>
              <a:chExt cx="732955" cy="732955"/>
            </a:xfrm>
          </p:grpSpPr>
          <p:sp>
            <p:nvSpPr>
              <p:cNvPr id="54" name="星: 10 pt 53">
                <a:extLst>
                  <a:ext uri="{FF2B5EF4-FFF2-40B4-BE49-F238E27FC236}">
                    <a16:creationId xmlns:a16="http://schemas.microsoft.com/office/drawing/2014/main" id="{F545704E-2E6E-E4C1-A7E5-467B9FB6A84B}"/>
                  </a:ext>
                </a:extLst>
              </p:cNvPr>
              <p:cNvSpPr/>
              <p:nvPr/>
            </p:nvSpPr>
            <p:spPr>
              <a:xfrm>
                <a:off x="4041418" y="5190436"/>
                <a:ext cx="732955" cy="732955"/>
              </a:xfrm>
              <a:prstGeom prst="star10">
                <a:avLst>
                  <a:gd name="adj" fmla="val 33442"/>
                  <a:gd name="hf" fmla="val 105146"/>
                </a:avLst>
              </a:prstGeom>
              <a:solidFill>
                <a:srgbClr val="DD6C21"/>
              </a:solidFill>
              <a:ln w="19050">
                <a:solidFill>
                  <a:srgbClr val="2517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月 54">
                <a:extLst>
                  <a:ext uri="{FF2B5EF4-FFF2-40B4-BE49-F238E27FC236}">
                    <a16:creationId xmlns:a16="http://schemas.microsoft.com/office/drawing/2014/main" id="{EE4DC162-C926-8413-A3AD-658F5BF99C27}"/>
                  </a:ext>
                </a:extLst>
              </p:cNvPr>
              <p:cNvSpPr/>
              <p:nvPr/>
            </p:nvSpPr>
            <p:spPr>
              <a:xfrm rot="3600000">
                <a:off x="4259181" y="5425469"/>
                <a:ext cx="50087" cy="151840"/>
              </a:xfrm>
              <a:prstGeom prst="moon">
                <a:avLst>
                  <a:gd name="adj" fmla="val 87500"/>
                </a:avLst>
              </a:prstGeom>
              <a:solidFill>
                <a:srgbClr val="251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月 55">
                <a:extLst>
                  <a:ext uri="{FF2B5EF4-FFF2-40B4-BE49-F238E27FC236}">
                    <a16:creationId xmlns:a16="http://schemas.microsoft.com/office/drawing/2014/main" id="{4F0615BC-E0B3-40C3-F62B-4508286232FB}"/>
                  </a:ext>
                </a:extLst>
              </p:cNvPr>
              <p:cNvSpPr/>
              <p:nvPr/>
            </p:nvSpPr>
            <p:spPr>
              <a:xfrm rot="7200000">
                <a:off x="4494919" y="5417323"/>
                <a:ext cx="58633" cy="151840"/>
              </a:xfrm>
              <a:prstGeom prst="moon">
                <a:avLst>
                  <a:gd name="adj" fmla="val 87500"/>
                </a:avLst>
              </a:prstGeom>
              <a:solidFill>
                <a:srgbClr val="251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月 56">
                <a:extLst>
                  <a:ext uri="{FF2B5EF4-FFF2-40B4-BE49-F238E27FC236}">
                    <a16:creationId xmlns:a16="http://schemas.microsoft.com/office/drawing/2014/main" id="{7F348C4A-9A58-33F5-F9EE-803045D376F7}"/>
                  </a:ext>
                </a:extLst>
              </p:cNvPr>
              <p:cNvSpPr/>
              <p:nvPr/>
            </p:nvSpPr>
            <p:spPr>
              <a:xfrm rot="5400000">
                <a:off x="4340746" y="5531352"/>
                <a:ext cx="141514" cy="225464"/>
              </a:xfrm>
              <a:prstGeom prst="moon">
                <a:avLst>
                  <a:gd name="adj" fmla="val 77771"/>
                </a:avLst>
              </a:prstGeom>
              <a:solidFill>
                <a:srgbClr val="251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8" name="グループ化 57">
              <a:extLst>
                <a:ext uri="{FF2B5EF4-FFF2-40B4-BE49-F238E27FC236}">
                  <a16:creationId xmlns:a16="http://schemas.microsoft.com/office/drawing/2014/main" id="{75F6158F-8E6D-0BEB-CCC9-C609BEED6D4E}"/>
                </a:ext>
              </a:extLst>
            </p:cNvPr>
            <p:cNvGrpSpPr/>
            <p:nvPr/>
          </p:nvGrpSpPr>
          <p:grpSpPr>
            <a:xfrm rot="21055182">
              <a:off x="4365105" y="5439163"/>
              <a:ext cx="369414" cy="369414"/>
              <a:chOff x="4041418" y="5190436"/>
              <a:chExt cx="732955" cy="732955"/>
            </a:xfrm>
          </p:grpSpPr>
          <p:sp>
            <p:nvSpPr>
              <p:cNvPr id="59" name="星: 10 pt 58">
                <a:extLst>
                  <a:ext uri="{FF2B5EF4-FFF2-40B4-BE49-F238E27FC236}">
                    <a16:creationId xmlns:a16="http://schemas.microsoft.com/office/drawing/2014/main" id="{6E774C93-A397-36ED-AC62-97D193A49AA3}"/>
                  </a:ext>
                </a:extLst>
              </p:cNvPr>
              <p:cNvSpPr/>
              <p:nvPr/>
            </p:nvSpPr>
            <p:spPr>
              <a:xfrm>
                <a:off x="4041418" y="5190436"/>
                <a:ext cx="732955" cy="732955"/>
              </a:xfrm>
              <a:prstGeom prst="star10">
                <a:avLst>
                  <a:gd name="adj" fmla="val 33442"/>
                  <a:gd name="hf" fmla="val 105146"/>
                </a:avLst>
              </a:prstGeom>
              <a:solidFill>
                <a:srgbClr val="DD6C21"/>
              </a:solidFill>
              <a:ln w="19050">
                <a:solidFill>
                  <a:srgbClr val="2517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月 59">
                <a:extLst>
                  <a:ext uri="{FF2B5EF4-FFF2-40B4-BE49-F238E27FC236}">
                    <a16:creationId xmlns:a16="http://schemas.microsoft.com/office/drawing/2014/main" id="{25FA9B0C-50F2-5E5A-F6CC-73F6632A3B91}"/>
                  </a:ext>
                </a:extLst>
              </p:cNvPr>
              <p:cNvSpPr/>
              <p:nvPr/>
            </p:nvSpPr>
            <p:spPr>
              <a:xfrm rot="3600000">
                <a:off x="4259181" y="5425469"/>
                <a:ext cx="50087" cy="151840"/>
              </a:xfrm>
              <a:prstGeom prst="moon">
                <a:avLst>
                  <a:gd name="adj" fmla="val 87500"/>
                </a:avLst>
              </a:prstGeom>
              <a:solidFill>
                <a:srgbClr val="251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月 60">
                <a:extLst>
                  <a:ext uri="{FF2B5EF4-FFF2-40B4-BE49-F238E27FC236}">
                    <a16:creationId xmlns:a16="http://schemas.microsoft.com/office/drawing/2014/main" id="{9BD68314-23D3-C5B8-345F-520C979D1EA8}"/>
                  </a:ext>
                </a:extLst>
              </p:cNvPr>
              <p:cNvSpPr/>
              <p:nvPr/>
            </p:nvSpPr>
            <p:spPr>
              <a:xfrm rot="7200000">
                <a:off x="4494919" y="5417323"/>
                <a:ext cx="58633" cy="151840"/>
              </a:xfrm>
              <a:prstGeom prst="moon">
                <a:avLst>
                  <a:gd name="adj" fmla="val 87500"/>
                </a:avLst>
              </a:prstGeom>
              <a:solidFill>
                <a:srgbClr val="251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月 61">
                <a:extLst>
                  <a:ext uri="{FF2B5EF4-FFF2-40B4-BE49-F238E27FC236}">
                    <a16:creationId xmlns:a16="http://schemas.microsoft.com/office/drawing/2014/main" id="{9BA572B0-E4EC-4BCA-97BF-CED294F2A10B}"/>
                  </a:ext>
                </a:extLst>
              </p:cNvPr>
              <p:cNvSpPr/>
              <p:nvPr/>
            </p:nvSpPr>
            <p:spPr>
              <a:xfrm rot="5400000">
                <a:off x="4340746" y="5531352"/>
                <a:ext cx="141514" cy="225464"/>
              </a:xfrm>
              <a:prstGeom prst="moon">
                <a:avLst>
                  <a:gd name="adj" fmla="val 77771"/>
                </a:avLst>
              </a:prstGeom>
              <a:solidFill>
                <a:srgbClr val="251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24" name="フリーフォーム: 図形 1023">
              <a:extLst>
                <a:ext uri="{FF2B5EF4-FFF2-40B4-BE49-F238E27FC236}">
                  <a16:creationId xmlns:a16="http://schemas.microsoft.com/office/drawing/2014/main" id="{29AF8B34-2A5C-98D6-D804-DD41AED7C4EB}"/>
                </a:ext>
              </a:extLst>
            </p:cNvPr>
            <p:cNvSpPr/>
            <p:nvPr/>
          </p:nvSpPr>
          <p:spPr>
            <a:xfrm rot="570890" flipV="1">
              <a:off x="4650282" y="5991929"/>
              <a:ext cx="1192005" cy="179248"/>
            </a:xfrm>
            <a:custGeom>
              <a:avLst/>
              <a:gdLst>
                <a:gd name="connsiteX0" fmla="*/ 0 w 2867378"/>
                <a:gd name="connsiteY0" fmla="*/ 722496 h 745074"/>
                <a:gd name="connsiteX1" fmla="*/ 733778 w 2867378"/>
                <a:gd name="connsiteY1" fmla="*/ 7 h 745074"/>
                <a:gd name="connsiteX2" fmla="*/ 1422400 w 2867378"/>
                <a:gd name="connsiteY2" fmla="*/ 733785 h 745074"/>
                <a:gd name="connsiteX3" fmla="*/ 2167467 w 2867378"/>
                <a:gd name="connsiteY3" fmla="*/ 33874 h 745074"/>
                <a:gd name="connsiteX4" fmla="*/ 2867378 w 2867378"/>
                <a:gd name="connsiteY4" fmla="*/ 745074 h 7450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7378" h="745074">
                  <a:moveTo>
                    <a:pt x="0" y="722496"/>
                  </a:moveTo>
                  <a:cubicBezTo>
                    <a:pt x="248355" y="360310"/>
                    <a:pt x="496711" y="-1875"/>
                    <a:pt x="733778" y="7"/>
                  </a:cubicBezTo>
                  <a:cubicBezTo>
                    <a:pt x="970845" y="1888"/>
                    <a:pt x="1183452" y="728141"/>
                    <a:pt x="1422400" y="733785"/>
                  </a:cubicBezTo>
                  <a:cubicBezTo>
                    <a:pt x="1661348" y="739429"/>
                    <a:pt x="1926637" y="31992"/>
                    <a:pt x="2167467" y="33874"/>
                  </a:cubicBezTo>
                  <a:cubicBezTo>
                    <a:pt x="2408297" y="35755"/>
                    <a:pt x="2637837" y="390414"/>
                    <a:pt x="2867378" y="745074"/>
                  </a:cubicBezTo>
                </a:path>
              </a:pathLst>
            </a:custGeom>
            <a:noFill/>
            <a:ln w="571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5" name="フリーフォーム: 図形 1024">
              <a:extLst>
                <a:ext uri="{FF2B5EF4-FFF2-40B4-BE49-F238E27FC236}">
                  <a16:creationId xmlns:a16="http://schemas.microsoft.com/office/drawing/2014/main" id="{F2033C4E-2182-AB1C-ACDC-1978C01266F6}"/>
                </a:ext>
              </a:extLst>
            </p:cNvPr>
            <p:cNvSpPr/>
            <p:nvPr/>
          </p:nvSpPr>
          <p:spPr>
            <a:xfrm flipV="1">
              <a:off x="4151530" y="6398819"/>
              <a:ext cx="690553" cy="98721"/>
            </a:xfrm>
            <a:custGeom>
              <a:avLst/>
              <a:gdLst>
                <a:gd name="connsiteX0" fmla="*/ 0 w 2867378"/>
                <a:gd name="connsiteY0" fmla="*/ 722496 h 745074"/>
                <a:gd name="connsiteX1" fmla="*/ 733778 w 2867378"/>
                <a:gd name="connsiteY1" fmla="*/ 7 h 745074"/>
                <a:gd name="connsiteX2" fmla="*/ 1422400 w 2867378"/>
                <a:gd name="connsiteY2" fmla="*/ 733785 h 745074"/>
                <a:gd name="connsiteX3" fmla="*/ 2167467 w 2867378"/>
                <a:gd name="connsiteY3" fmla="*/ 33874 h 745074"/>
                <a:gd name="connsiteX4" fmla="*/ 2867378 w 2867378"/>
                <a:gd name="connsiteY4" fmla="*/ 745074 h 7450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7378" h="745074">
                  <a:moveTo>
                    <a:pt x="0" y="722496"/>
                  </a:moveTo>
                  <a:cubicBezTo>
                    <a:pt x="248355" y="360310"/>
                    <a:pt x="496711" y="-1875"/>
                    <a:pt x="733778" y="7"/>
                  </a:cubicBezTo>
                  <a:cubicBezTo>
                    <a:pt x="970845" y="1888"/>
                    <a:pt x="1183452" y="728141"/>
                    <a:pt x="1422400" y="733785"/>
                  </a:cubicBezTo>
                  <a:cubicBezTo>
                    <a:pt x="1661348" y="739429"/>
                    <a:pt x="1926637" y="31992"/>
                    <a:pt x="2167467" y="33874"/>
                  </a:cubicBezTo>
                  <a:cubicBezTo>
                    <a:pt x="2408297" y="35755"/>
                    <a:pt x="2637837" y="390414"/>
                    <a:pt x="2867378" y="745074"/>
                  </a:cubicBezTo>
                </a:path>
              </a:pathLst>
            </a:custGeom>
            <a:noFill/>
            <a:ln w="571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テキスト ボックス 3">
            <a:extLst>
              <a:ext uri="{FF2B5EF4-FFF2-40B4-BE49-F238E27FC236}">
                <a16:creationId xmlns:a16="http://schemas.microsoft.com/office/drawing/2014/main" id="{75D06683-61E0-4E50-7B5F-76672F8EEA29}"/>
              </a:ext>
            </a:extLst>
          </p:cNvPr>
          <p:cNvSpPr txBox="1"/>
          <p:nvPr/>
        </p:nvSpPr>
        <p:spPr>
          <a:xfrm>
            <a:off x="670974" y="1260222"/>
            <a:ext cx="3901026" cy="307777"/>
          </a:xfrm>
          <a:prstGeom prst="rect">
            <a:avLst/>
          </a:prstGeom>
          <a:noFill/>
        </p:spPr>
        <p:txBody>
          <a:bodyPr wrap="square" rtlCol="0">
            <a:spAutoFit/>
          </a:bodyPr>
          <a:lstStyle/>
          <a:p>
            <a:r>
              <a:rPr kumimoji="1" lang="ja-JP" altLang="en-US" sz="1400" dirty="0"/>
              <a:t>き　  ほん  てき　　　　たい   さく</a:t>
            </a:r>
          </a:p>
        </p:txBody>
      </p:sp>
      <p:sp>
        <p:nvSpPr>
          <p:cNvPr id="7" name="テキスト ボックス 6">
            <a:extLst>
              <a:ext uri="{FF2B5EF4-FFF2-40B4-BE49-F238E27FC236}">
                <a16:creationId xmlns:a16="http://schemas.microsoft.com/office/drawing/2014/main" id="{8A7E99FF-1F5A-847E-732F-88179A657F25}"/>
              </a:ext>
            </a:extLst>
          </p:cNvPr>
          <p:cNvSpPr txBox="1"/>
          <p:nvPr/>
        </p:nvSpPr>
        <p:spPr>
          <a:xfrm>
            <a:off x="3598646" y="2051080"/>
            <a:ext cx="492443" cy="276999"/>
          </a:xfrm>
          <a:prstGeom prst="rect">
            <a:avLst/>
          </a:prstGeom>
          <a:noFill/>
        </p:spPr>
        <p:txBody>
          <a:bodyPr wrap="square" rtlCol="0">
            <a:spAutoFit/>
          </a:bodyPr>
          <a:lstStyle/>
          <a:p>
            <a:r>
              <a:rPr kumimoji="1" lang="ja-JP" altLang="en-US" sz="1200" dirty="0"/>
              <a:t>つね</a:t>
            </a:r>
          </a:p>
        </p:txBody>
      </p:sp>
      <p:sp>
        <p:nvSpPr>
          <p:cNvPr id="12" name="テキスト ボックス 11">
            <a:extLst>
              <a:ext uri="{FF2B5EF4-FFF2-40B4-BE49-F238E27FC236}">
                <a16:creationId xmlns:a16="http://schemas.microsoft.com/office/drawing/2014/main" id="{674773EE-8C31-5F52-BB65-2F2D85BAAF1D}"/>
              </a:ext>
            </a:extLst>
          </p:cNvPr>
          <p:cNvSpPr txBox="1"/>
          <p:nvPr/>
        </p:nvSpPr>
        <p:spPr>
          <a:xfrm>
            <a:off x="5173703" y="3151442"/>
            <a:ext cx="870958" cy="276999"/>
          </a:xfrm>
          <a:prstGeom prst="rect">
            <a:avLst/>
          </a:prstGeom>
          <a:noFill/>
        </p:spPr>
        <p:txBody>
          <a:bodyPr wrap="square" rtlCol="0">
            <a:spAutoFit/>
          </a:bodyPr>
          <a:lstStyle/>
          <a:p>
            <a:r>
              <a:rPr kumimoji="1" lang="ja-JP" altLang="en-US" sz="1200" dirty="0"/>
              <a:t>あんい</a:t>
            </a:r>
          </a:p>
        </p:txBody>
      </p:sp>
      <p:sp>
        <p:nvSpPr>
          <p:cNvPr id="20" name="テキスト ボックス 19">
            <a:extLst>
              <a:ext uri="{FF2B5EF4-FFF2-40B4-BE49-F238E27FC236}">
                <a16:creationId xmlns:a16="http://schemas.microsoft.com/office/drawing/2014/main" id="{62530B6C-7669-6AF6-08E9-8B91206567CC}"/>
              </a:ext>
            </a:extLst>
          </p:cNvPr>
          <p:cNvSpPr txBox="1"/>
          <p:nvPr/>
        </p:nvSpPr>
        <p:spPr>
          <a:xfrm>
            <a:off x="1986542" y="3708984"/>
            <a:ext cx="870958" cy="276999"/>
          </a:xfrm>
          <a:prstGeom prst="rect">
            <a:avLst/>
          </a:prstGeom>
          <a:noFill/>
        </p:spPr>
        <p:txBody>
          <a:bodyPr wrap="square" rtlCol="0">
            <a:spAutoFit/>
          </a:bodyPr>
          <a:lstStyle/>
          <a:p>
            <a:r>
              <a:rPr kumimoji="1" lang="ja-JP" altLang="en-US" sz="1200" dirty="0"/>
              <a:t>てんぷ</a:t>
            </a:r>
          </a:p>
        </p:txBody>
      </p:sp>
      <p:sp>
        <p:nvSpPr>
          <p:cNvPr id="23" name="テキスト ボックス 22">
            <a:extLst>
              <a:ext uri="{FF2B5EF4-FFF2-40B4-BE49-F238E27FC236}">
                <a16:creationId xmlns:a16="http://schemas.microsoft.com/office/drawing/2014/main" id="{7AC956D6-0059-0CA0-8C7B-8DC2C72C6450}"/>
              </a:ext>
            </a:extLst>
          </p:cNvPr>
          <p:cNvSpPr txBox="1"/>
          <p:nvPr/>
        </p:nvSpPr>
        <p:spPr>
          <a:xfrm>
            <a:off x="1595327" y="4269087"/>
            <a:ext cx="870958" cy="276999"/>
          </a:xfrm>
          <a:prstGeom prst="rect">
            <a:avLst/>
          </a:prstGeom>
          <a:noFill/>
        </p:spPr>
        <p:txBody>
          <a:bodyPr wrap="square" rtlCol="0">
            <a:spAutoFit/>
          </a:bodyPr>
          <a:lstStyle/>
          <a:p>
            <a:r>
              <a:rPr kumimoji="1" lang="ja-JP" altLang="en-US" sz="1200" dirty="0"/>
              <a:t>しんらい</a:t>
            </a:r>
          </a:p>
        </p:txBody>
      </p:sp>
      <p:sp>
        <p:nvSpPr>
          <p:cNvPr id="27" name="テキスト ボックス 26">
            <a:extLst>
              <a:ext uri="{FF2B5EF4-FFF2-40B4-BE49-F238E27FC236}">
                <a16:creationId xmlns:a16="http://schemas.microsoft.com/office/drawing/2014/main" id="{18415A04-B269-C51F-8D9A-C3BCD0C327AB}"/>
              </a:ext>
            </a:extLst>
          </p:cNvPr>
          <p:cNvSpPr txBox="1"/>
          <p:nvPr/>
        </p:nvSpPr>
        <p:spPr>
          <a:xfrm>
            <a:off x="4301403" y="3709720"/>
            <a:ext cx="870958" cy="276999"/>
          </a:xfrm>
          <a:prstGeom prst="rect">
            <a:avLst/>
          </a:prstGeom>
          <a:noFill/>
        </p:spPr>
        <p:txBody>
          <a:bodyPr wrap="square" rtlCol="0">
            <a:spAutoFit/>
          </a:bodyPr>
          <a:lstStyle/>
          <a:p>
            <a:r>
              <a:rPr kumimoji="1" lang="ja-JP" altLang="en-US" sz="1200" dirty="0"/>
              <a:t>あんい</a:t>
            </a:r>
          </a:p>
        </p:txBody>
      </p:sp>
      <p:sp>
        <p:nvSpPr>
          <p:cNvPr id="9" name="テキスト ボックス 8">
            <a:extLst>
              <a:ext uri="{FF2B5EF4-FFF2-40B4-BE49-F238E27FC236}">
                <a16:creationId xmlns:a16="http://schemas.microsoft.com/office/drawing/2014/main" id="{0D401FBD-246F-CA77-E9FD-9563A7A3027B}"/>
              </a:ext>
            </a:extLst>
          </p:cNvPr>
          <p:cNvSpPr txBox="1"/>
          <p:nvPr/>
        </p:nvSpPr>
        <p:spPr>
          <a:xfrm>
            <a:off x="4280621" y="2045477"/>
            <a:ext cx="870958" cy="276999"/>
          </a:xfrm>
          <a:prstGeom prst="rect">
            <a:avLst/>
          </a:prstGeom>
          <a:noFill/>
        </p:spPr>
        <p:txBody>
          <a:bodyPr wrap="square" rtlCol="0">
            <a:spAutoFit/>
          </a:bodyPr>
          <a:lstStyle/>
          <a:p>
            <a:r>
              <a:rPr lang="ja-JP" altLang="en-US" sz="1200" dirty="0"/>
              <a:t>さいしん</a:t>
            </a:r>
            <a:endParaRPr kumimoji="1" lang="ja-JP" altLang="en-US" sz="1200" dirty="0"/>
          </a:p>
        </p:txBody>
      </p:sp>
    </p:spTree>
    <p:extLst>
      <p:ext uri="{BB962C8B-B14F-4D97-AF65-F5344CB8AC3E}">
        <p14:creationId xmlns:p14="http://schemas.microsoft.com/office/powerpoint/2010/main" val="2799656074"/>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1478</Words>
  <PresentationFormat>画面に合わせる (4:3)</PresentationFormat>
  <Paragraphs>99</Paragraphs>
  <Slides>4</Slides>
  <Notes>4</Notes>
  <HiddenSlides>1</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4</vt:i4>
      </vt:variant>
    </vt:vector>
  </HeadingPairs>
  <TitlesOfParts>
    <vt:vector size="12" baseType="lpstr">
      <vt:lpstr>docs-Calibri</vt:lpstr>
      <vt:lpstr>HGPSoeiKakugothicUB</vt:lpstr>
      <vt:lpstr>メイリオ</vt:lpstr>
      <vt:lpstr>Arial</vt:lpstr>
      <vt:lpstr>Calibri</vt:lpstr>
      <vt:lpstr>Segoe UI</vt:lpstr>
      <vt:lpstr>2_Office テーマ</vt:lpstr>
      <vt:lpstr>3_Office テーマ</vt:lpstr>
      <vt:lpstr>1-1-1 コンピュータウイルスとは？  </vt:lpstr>
      <vt:lpstr>考えてみよう</vt:lpstr>
      <vt:lpstr>答え</vt:lpstr>
      <vt:lpstr>対策の解説</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2019-09-18T06:25:29Z</dcterms:created>
  <dcterms:modified xsi:type="dcterms:W3CDTF">2023-03-16T04:10:39Z</dcterms:modified>
</cp:coreProperties>
</file>