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85" r:id="rId1"/>
    <p:sldMasterId id="2147483973" r:id="rId2"/>
    <p:sldMasterId id="2147483982" r:id="rId3"/>
  </p:sldMasterIdLst>
  <p:notesMasterIdLst>
    <p:notesMasterId r:id="rId25"/>
  </p:notesMasterIdLst>
  <p:handoutMasterIdLst>
    <p:handoutMasterId r:id="rId26"/>
  </p:handoutMasterIdLst>
  <p:sldIdLst>
    <p:sldId id="1862287432" r:id="rId4"/>
    <p:sldId id="1862287545" r:id="rId5"/>
    <p:sldId id="1862287547" r:id="rId6"/>
    <p:sldId id="1862287563" r:id="rId7"/>
    <p:sldId id="1862287564" r:id="rId8"/>
    <p:sldId id="1862287443" r:id="rId9"/>
    <p:sldId id="1862287568" r:id="rId10"/>
    <p:sldId id="1862287569" r:id="rId11"/>
    <p:sldId id="1862287570" r:id="rId12"/>
    <p:sldId id="1862287565" r:id="rId13"/>
    <p:sldId id="1862287566" r:id="rId14"/>
    <p:sldId id="1862287567" r:id="rId15"/>
    <p:sldId id="1862287552" r:id="rId16"/>
    <p:sldId id="1862287467" r:id="rId17"/>
    <p:sldId id="1862287571" r:id="rId18"/>
    <p:sldId id="1862287442" r:id="rId19"/>
    <p:sldId id="1862287572" r:id="rId20"/>
    <p:sldId id="1862287542" r:id="rId21"/>
    <p:sldId id="1862287543" r:id="rId22"/>
    <p:sldId id="1862287544" r:id="rId23"/>
    <p:sldId id="1862287546" r:id="rId24"/>
  </p:sldIdLst>
  <p:sldSz cx="9144000" cy="6858000" type="screen4x3"/>
  <p:notesSz cx="7053263" cy="10180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0" id="{6AE55CF1-FA6E-4069-846C-85A9AA5DED97}">
          <p14:sldIdLst>
            <p14:sldId id="1862287432"/>
            <p14:sldId id="1862287545"/>
          </p14:sldIdLst>
        </p14:section>
        <p14:section name="1" id="{9CC234CA-1BDC-4C71-A57A-35FDEA8FB848}">
          <p14:sldIdLst>
            <p14:sldId id="1862287547"/>
          </p14:sldIdLst>
        </p14:section>
        <p14:section name="2" id="{C5636221-A0E6-4D07-A149-8867016F4545}">
          <p14:sldIdLst>
            <p14:sldId id="1862287563"/>
            <p14:sldId id="1862287564"/>
            <p14:sldId id="1862287443"/>
          </p14:sldIdLst>
        </p14:section>
        <p14:section name="3" id="{CC4B7DF3-A082-47C7-B768-5D3F432112B0}">
          <p14:sldIdLst>
            <p14:sldId id="1862287568"/>
            <p14:sldId id="1862287569"/>
            <p14:sldId id="1862287570"/>
          </p14:sldIdLst>
        </p14:section>
        <p14:section name="4" id="{E903A4C8-9CD8-4466-9C8D-04369CBDC142}">
          <p14:sldIdLst>
            <p14:sldId id="1862287565"/>
            <p14:sldId id="1862287566"/>
            <p14:sldId id="1862287567"/>
          </p14:sldIdLst>
        </p14:section>
        <p14:section name="5" id="{C7A68B6A-2BDE-4AC3-9117-9FE868D80D29}">
          <p14:sldIdLst>
            <p14:sldId id="1862287552"/>
          </p14:sldIdLst>
        </p14:section>
        <p14:section name="6" id="{1884F39C-BCBE-4797-AF8E-703540D0E9D1}">
          <p14:sldIdLst>
            <p14:sldId id="1862287467"/>
          </p14:sldIdLst>
        </p14:section>
        <p14:section name="7" id="{32E08A45-6D40-4E97-B3A8-6689EE7CAD7E}">
          <p14:sldIdLst>
            <p14:sldId id="1862287571"/>
            <p14:sldId id="1862287442"/>
            <p14:sldId id="1862287572"/>
          </p14:sldIdLst>
        </p14:section>
        <p14:section name="8" id="{1B6EB050-079F-4D5C-8FFB-883E1188721E}">
          <p14:sldIdLst>
            <p14:sldId id="1862287542"/>
            <p14:sldId id="1862287543"/>
            <p14:sldId id="1862287544"/>
          </p14:sldIdLst>
        </p14:section>
        <p14:section name="9" id="{70ED5359-FCE7-494C-BA49-EC30567C2A72}">
          <p14:sldIdLst>
            <p14:sldId id="186228754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7"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7322"/>
    <a:srgbClr val="FDE1B0"/>
    <a:srgbClr val="ED7D31"/>
    <a:srgbClr val="FF99CC"/>
    <a:srgbClr val="D62475"/>
    <a:srgbClr val="F6281E"/>
    <a:srgbClr val="FFFFCC"/>
    <a:srgbClr val="F60052"/>
    <a:srgbClr val="FBD1AF"/>
    <a:srgbClr val="FFF2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95" autoAdjust="0"/>
    <p:restoredTop sz="66745" autoAdjust="0"/>
  </p:normalViewPr>
  <p:slideViewPr>
    <p:cSldViewPr snapToGrid="0">
      <p:cViewPr varScale="1">
        <p:scale>
          <a:sx n="47" d="100"/>
          <a:sy n="47" d="100"/>
        </p:scale>
        <p:origin x="1428" y="54"/>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61" d="100"/>
          <a:sy n="61" d="100"/>
        </p:scale>
        <p:origin x="3206"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3055702" cy="509762"/>
          </a:xfrm>
          <a:prstGeom prst="rect">
            <a:avLst/>
          </a:prstGeom>
        </p:spPr>
        <p:txBody>
          <a:bodyPr vert="horz" lIns="93982" tIns="46991" rIns="93982" bIns="46991" rtlCol="0"/>
          <a:lstStyle>
            <a:lvl1pPr algn="l">
              <a:defRPr sz="1200"/>
            </a:lvl1pPr>
          </a:lstStyle>
          <a:p>
            <a:endParaRPr kumimoji="1" lang="ja-JP" altLang="en-US" dirty="0">
              <a:ea typeface="メイリオ" panose="020B0604030504040204" pitchFamily="50" charset="-128"/>
            </a:endParaRPr>
          </a:p>
        </p:txBody>
      </p:sp>
      <p:sp>
        <p:nvSpPr>
          <p:cNvPr id="3" name="日付プレースホルダー 2"/>
          <p:cNvSpPr>
            <a:spLocks noGrp="1"/>
          </p:cNvSpPr>
          <p:nvPr>
            <p:ph type="dt" sz="quarter" idx="1"/>
          </p:nvPr>
        </p:nvSpPr>
        <p:spPr>
          <a:xfrm>
            <a:off x="3995918" y="1"/>
            <a:ext cx="3055701" cy="509762"/>
          </a:xfrm>
          <a:prstGeom prst="rect">
            <a:avLst/>
          </a:prstGeom>
        </p:spPr>
        <p:txBody>
          <a:bodyPr vert="horz" lIns="93982" tIns="46991" rIns="93982" bIns="46991" rtlCol="0"/>
          <a:lstStyle>
            <a:lvl1pPr algn="r">
              <a:defRPr sz="1200"/>
            </a:lvl1pPr>
          </a:lstStyle>
          <a:p>
            <a:endParaRPr kumimoji="1" lang="ja-JP" altLang="en-US" dirty="0">
              <a:ea typeface="メイリオ" panose="020B0604030504040204" pitchFamily="50" charset="-128"/>
            </a:endParaRPr>
          </a:p>
        </p:txBody>
      </p:sp>
      <p:sp>
        <p:nvSpPr>
          <p:cNvPr id="4" name="フッター プレースホルダー 3"/>
          <p:cNvSpPr>
            <a:spLocks noGrp="1"/>
          </p:cNvSpPr>
          <p:nvPr>
            <p:ph type="ftr" sz="quarter" idx="2"/>
          </p:nvPr>
        </p:nvSpPr>
        <p:spPr>
          <a:xfrm>
            <a:off x="1" y="9670876"/>
            <a:ext cx="3055702" cy="509762"/>
          </a:xfrm>
          <a:prstGeom prst="rect">
            <a:avLst/>
          </a:prstGeom>
        </p:spPr>
        <p:txBody>
          <a:bodyPr vert="horz" lIns="93982" tIns="46991" rIns="93982" bIns="46991" rtlCol="0" anchor="b"/>
          <a:lstStyle>
            <a:lvl1pPr algn="l">
              <a:defRPr sz="1200"/>
            </a:lvl1pPr>
          </a:lstStyle>
          <a:p>
            <a:r>
              <a:rPr kumimoji="1" lang="en-US" altLang="ja-JP" dirty="0">
                <a:ea typeface="メイリオ" panose="020B0604030504040204" pitchFamily="50" charset="-128"/>
              </a:rPr>
              <a:t>Copyright (C) 2009-2017 Edu-net Co., Ltd.  All Rights Reserved. </a:t>
            </a:r>
            <a:endParaRPr kumimoji="1" lang="ja-JP" altLang="en-US" dirty="0">
              <a:ea typeface="メイリオ" panose="020B0604030504040204" pitchFamily="50" charset="-128"/>
            </a:endParaRPr>
          </a:p>
        </p:txBody>
      </p:sp>
      <p:sp>
        <p:nvSpPr>
          <p:cNvPr id="5" name="スライド番号プレースホルダー 4"/>
          <p:cNvSpPr>
            <a:spLocks noGrp="1"/>
          </p:cNvSpPr>
          <p:nvPr>
            <p:ph type="sldNum" sz="quarter" idx="3"/>
          </p:nvPr>
        </p:nvSpPr>
        <p:spPr>
          <a:xfrm>
            <a:off x="3995918" y="9670876"/>
            <a:ext cx="3055701" cy="509762"/>
          </a:xfrm>
          <a:prstGeom prst="rect">
            <a:avLst/>
          </a:prstGeom>
        </p:spPr>
        <p:txBody>
          <a:bodyPr vert="horz" lIns="93982" tIns="46991" rIns="93982" bIns="46991" rtlCol="0" anchor="b"/>
          <a:lstStyle>
            <a:lvl1pPr algn="r">
              <a:defRPr sz="1200"/>
            </a:lvl1pPr>
          </a:lstStyle>
          <a:p>
            <a:fld id="{5951B48D-9D36-4DF8-897D-043405FC11B0}" type="slidenum">
              <a:rPr kumimoji="1" lang="ja-JP" altLang="en-US" smtClean="0">
                <a:ea typeface="メイリオ" panose="020B0604030504040204" pitchFamily="50" charset="-128"/>
              </a:rPr>
              <a:t>‹#›</a:t>
            </a:fld>
            <a:endParaRPr kumimoji="1" lang="ja-JP" altLang="en-US" dirty="0">
              <a:ea typeface="メイリオ" panose="020B0604030504040204" pitchFamily="50" charset="-128"/>
            </a:endParaRPr>
          </a:p>
        </p:txBody>
      </p:sp>
    </p:spTree>
    <p:extLst>
      <p:ext uri="{BB962C8B-B14F-4D97-AF65-F5344CB8AC3E}">
        <p14:creationId xmlns:p14="http://schemas.microsoft.com/office/powerpoint/2010/main" val="9168828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3056414" cy="510800"/>
          </a:xfrm>
          <a:prstGeom prst="rect">
            <a:avLst/>
          </a:prstGeom>
        </p:spPr>
        <p:txBody>
          <a:bodyPr vert="horz" lIns="93982" tIns="46991" rIns="93982" bIns="46991" rtlCol="0"/>
          <a:lstStyle>
            <a:lvl1pPr algn="l">
              <a:defRPr sz="1200">
                <a:ea typeface="メイリオ" panose="020B0604030504040204" pitchFamily="50" charset="-128"/>
              </a:defRPr>
            </a:lvl1pPr>
          </a:lstStyle>
          <a:p>
            <a:endParaRPr lang="ja-JP" altLang="en-US" dirty="0"/>
          </a:p>
        </p:txBody>
      </p:sp>
      <p:sp>
        <p:nvSpPr>
          <p:cNvPr id="3" name="日付プレースホルダー 2"/>
          <p:cNvSpPr>
            <a:spLocks noGrp="1"/>
          </p:cNvSpPr>
          <p:nvPr>
            <p:ph type="dt" idx="1"/>
          </p:nvPr>
        </p:nvSpPr>
        <p:spPr>
          <a:xfrm>
            <a:off x="3995218" y="0"/>
            <a:ext cx="3056414" cy="510800"/>
          </a:xfrm>
          <a:prstGeom prst="rect">
            <a:avLst/>
          </a:prstGeom>
        </p:spPr>
        <p:txBody>
          <a:bodyPr vert="horz" lIns="93982" tIns="46991" rIns="93982" bIns="46991" rtlCol="0"/>
          <a:lstStyle>
            <a:lvl1pPr algn="r">
              <a:defRPr sz="1200">
                <a:ea typeface="メイリオ" panose="020B0604030504040204" pitchFamily="50" charset="-128"/>
              </a:defRPr>
            </a:lvl1pPr>
          </a:lstStyle>
          <a:p>
            <a:endParaRPr lang="ja-JP" altLang="en-US" dirty="0"/>
          </a:p>
        </p:txBody>
      </p:sp>
      <p:sp>
        <p:nvSpPr>
          <p:cNvPr id="4" name="スライド イメージ プレースホルダー 3"/>
          <p:cNvSpPr>
            <a:spLocks noGrp="1" noRot="1" noChangeAspect="1"/>
          </p:cNvSpPr>
          <p:nvPr>
            <p:ph type="sldImg" idx="2"/>
          </p:nvPr>
        </p:nvSpPr>
        <p:spPr>
          <a:xfrm>
            <a:off x="1236663" y="1273175"/>
            <a:ext cx="4579937" cy="3435350"/>
          </a:xfrm>
          <a:prstGeom prst="rect">
            <a:avLst/>
          </a:prstGeom>
          <a:noFill/>
          <a:ln w="12700">
            <a:solidFill>
              <a:prstClr val="black"/>
            </a:solidFill>
          </a:ln>
        </p:spPr>
        <p:txBody>
          <a:bodyPr vert="horz" lIns="93982" tIns="46991" rIns="93982" bIns="46991" rtlCol="0" anchor="ctr"/>
          <a:lstStyle/>
          <a:p>
            <a:endParaRPr lang="ja-JP" altLang="en-US" dirty="0"/>
          </a:p>
        </p:txBody>
      </p:sp>
      <p:sp>
        <p:nvSpPr>
          <p:cNvPr id="5" name="ノート プレースホルダー 4"/>
          <p:cNvSpPr>
            <a:spLocks noGrp="1"/>
          </p:cNvSpPr>
          <p:nvPr>
            <p:ph type="body" sz="quarter" idx="3"/>
          </p:nvPr>
        </p:nvSpPr>
        <p:spPr>
          <a:xfrm>
            <a:off x="705327" y="4899432"/>
            <a:ext cx="5642610" cy="4008626"/>
          </a:xfrm>
          <a:prstGeom prst="rect">
            <a:avLst/>
          </a:prstGeom>
        </p:spPr>
        <p:txBody>
          <a:bodyPr vert="horz" lIns="93982" tIns="46991" rIns="93982" bIns="46991"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217913432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メイリオ" panose="020B0604030504040204" pitchFamily="50" charset="-128"/>
        <a:cs typeface="+mn-cs"/>
      </a:defRPr>
    </a:lvl1pPr>
    <a:lvl2pPr marL="457200" algn="l" defTabSz="914400" rtl="0" eaLnBrk="1" latinLnBrk="0" hangingPunct="1">
      <a:defRPr kumimoji="1" sz="1200" kern="1200">
        <a:solidFill>
          <a:schemeClr val="tx1"/>
        </a:solidFill>
        <a:latin typeface="+mn-lt"/>
        <a:ea typeface="メイリオ" panose="020B0604030504040204" pitchFamily="50" charset="-128"/>
        <a:cs typeface="+mn-cs"/>
      </a:defRPr>
    </a:lvl2pPr>
    <a:lvl3pPr marL="914400" algn="l" defTabSz="914400" rtl="0" eaLnBrk="1" latinLnBrk="0" hangingPunct="1">
      <a:defRPr kumimoji="1" sz="1200" kern="1200">
        <a:solidFill>
          <a:schemeClr val="tx1"/>
        </a:solidFill>
        <a:latin typeface="+mn-lt"/>
        <a:ea typeface="メイリオ" panose="020B0604030504040204" pitchFamily="50" charset="-128"/>
        <a:cs typeface="+mn-cs"/>
      </a:defRPr>
    </a:lvl3pPr>
    <a:lvl4pPr marL="1371600" algn="l" defTabSz="914400" rtl="0" eaLnBrk="1" latinLnBrk="0" hangingPunct="1">
      <a:defRPr kumimoji="1" sz="1200" kern="1200">
        <a:solidFill>
          <a:schemeClr val="tx1"/>
        </a:solidFill>
        <a:latin typeface="+mn-lt"/>
        <a:ea typeface="メイリオ" panose="020B0604030504040204" pitchFamily="50" charset="-128"/>
        <a:cs typeface="+mn-cs"/>
      </a:defRPr>
    </a:lvl4pPr>
    <a:lvl5pPr marL="1828800" algn="l" defTabSz="914400" rtl="0" eaLnBrk="1" latinLnBrk="0" hangingPunct="1">
      <a:defRPr kumimoji="1" sz="1200" kern="1200">
        <a:solidFill>
          <a:schemeClr val="tx1"/>
        </a:solidFill>
        <a:latin typeface="+mn-lt"/>
        <a:ea typeface="メイリオ" panose="020B060403050404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tx1"/>
                </a:solidFill>
                <a:effectLst/>
                <a:latin typeface="+mn-lt"/>
                <a:cs typeface="+mn-cs"/>
              </a:rPr>
              <a:t>■本教材の利用規約を一番下に記載しています。必ず事前にご確認いただき、利用規約に同意した上で、本教材をご利用ください。なお、本教材は、啓発者向け活用ガイド「第</a:t>
            </a:r>
            <a:r>
              <a:rPr kumimoji="1" lang="en-US" altLang="ja-JP" sz="1200" b="1" kern="1200" dirty="0">
                <a:solidFill>
                  <a:schemeClr val="tx1"/>
                </a:solidFill>
                <a:effectLst/>
                <a:latin typeface="+mn-lt"/>
                <a:cs typeface="+mn-cs"/>
              </a:rPr>
              <a:t>3</a:t>
            </a:r>
            <a:r>
              <a:rPr kumimoji="1" lang="ja-JP" altLang="en-US" sz="1200" b="1" kern="1200" dirty="0">
                <a:solidFill>
                  <a:schemeClr val="tx1"/>
                </a:solidFill>
                <a:effectLst/>
                <a:latin typeface="+mn-lt"/>
                <a:cs typeface="+mn-cs"/>
              </a:rPr>
              <a:t>章　複数の教材を組み合わせた使用例」の「使用例②」を実際に組み立てたものです。</a:t>
            </a:r>
            <a:endParaRPr kumimoji="1" lang="en-US" altLang="ja-JP" sz="1200" b="1" kern="1200" dirty="0">
              <a:solidFill>
                <a:schemeClr val="tx1"/>
              </a:solidFill>
              <a:effectLst/>
              <a:latin typeface="+mn-lt"/>
              <a:cs typeface="+mn-cs"/>
            </a:endParaRPr>
          </a:p>
          <a:p>
            <a:endParaRPr kumimoji="1" lang="en-US" altLang="ja-JP" sz="1200" kern="1200" dirty="0">
              <a:solidFill>
                <a:schemeClr val="tx1"/>
              </a:solidFill>
              <a:effectLst/>
              <a:latin typeface="+mn-lt"/>
              <a:cs typeface="+mn-cs"/>
            </a:endParaRPr>
          </a:p>
          <a:p>
            <a:r>
              <a:rPr kumimoji="1" lang="en-US" altLang="ja-JP" sz="1200" kern="1200" dirty="0">
                <a:solidFill>
                  <a:schemeClr val="tx1"/>
                </a:solidFill>
                <a:effectLst/>
                <a:latin typeface="+mn-lt"/>
                <a:cs typeface="+mn-cs"/>
              </a:rPr>
              <a:t>【</a:t>
            </a:r>
            <a:r>
              <a:rPr kumimoji="1" lang="ja-JP" altLang="en-US" sz="1200" kern="1200" dirty="0">
                <a:solidFill>
                  <a:schemeClr val="tx1"/>
                </a:solidFill>
                <a:effectLst/>
                <a:latin typeface="+mn-lt"/>
                <a:cs typeface="+mn-cs"/>
              </a:rPr>
              <a:t>想定する啓発対象者</a:t>
            </a:r>
            <a:r>
              <a:rPr kumimoji="1" lang="en-US" altLang="ja-JP" sz="1200" kern="1200" dirty="0">
                <a:solidFill>
                  <a:schemeClr val="tx1"/>
                </a:solidFill>
                <a:effectLst/>
                <a:latin typeface="+mn-lt"/>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cs typeface="+mn-cs"/>
              </a:rPr>
              <a:t>保護者・一般の方（約</a:t>
            </a:r>
            <a:r>
              <a:rPr kumimoji="1" lang="en-US" altLang="ja-JP" sz="1200" kern="1200" dirty="0">
                <a:solidFill>
                  <a:schemeClr val="tx1"/>
                </a:solidFill>
                <a:effectLst/>
                <a:latin typeface="+mn-lt"/>
                <a:cs typeface="+mn-cs"/>
              </a:rPr>
              <a:t>60</a:t>
            </a:r>
            <a:r>
              <a:rPr kumimoji="1" lang="ja-JP" altLang="en-US" sz="1200" kern="1200" dirty="0">
                <a:solidFill>
                  <a:schemeClr val="tx1"/>
                </a:solidFill>
                <a:effectLst/>
                <a:latin typeface="+mn-lt"/>
                <a:cs typeface="+mn-cs"/>
              </a:rPr>
              <a:t>分間の啓発講演を想定）</a:t>
            </a:r>
            <a:endParaRPr kumimoji="1" lang="en-US" altLang="ja-JP" sz="1200" kern="1200" dirty="0">
              <a:solidFill>
                <a:schemeClr val="tx1"/>
              </a:solidFill>
              <a:effectLst/>
              <a:latin typeface="+mn-lt"/>
              <a:cs typeface="+mn-cs"/>
            </a:endParaRPr>
          </a:p>
          <a:p>
            <a:endParaRPr kumimoji="1" lang="en-US" altLang="ja-JP" sz="1200" kern="1200" dirty="0">
              <a:solidFill>
                <a:schemeClr val="tx1"/>
              </a:solidFill>
              <a:effectLst/>
              <a:latin typeface="+mn-lt"/>
              <a:cs typeface="+mn-cs"/>
            </a:endParaRPr>
          </a:p>
          <a:p>
            <a:r>
              <a:rPr kumimoji="1" lang="en-US" altLang="ja-JP" sz="1200" kern="1200" dirty="0">
                <a:solidFill>
                  <a:schemeClr val="tx1"/>
                </a:solidFill>
                <a:effectLst/>
                <a:latin typeface="+mn-lt"/>
                <a:cs typeface="+mn-cs"/>
              </a:rPr>
              <a:t>【</a:t>
            </a:r>
            <a:r>
              <a:rPr kumimoji="1" lang="ja-JP" altLang="en-US" sz="1200" kern="1200" dirty="0">
                <a:solidFill>
                  <a:schemeClr val="tx1"/>
                </a:solidFill>
                <a:effectLst/>
                <a:latin typeface="+mn-lt"/>
                <a:cs typeface="+mn-cs"/>
              </a:rPr>
              <a:t>ポイント</a:t>
            </a:r>
            <a:r>
              <a:rPr kumimoji="1" lang="en-US" altLang="ja-JP" sz="1200" kern="1200" dirty="0">
                <a:solidFill>
                  <a:schemeClr val="tx1"/>
                </a:solidFill>
                <a:effectLst/>
                <a:latin typeface="+mn-lt"/>
                <a:cs typeface="+mn-cs"/>
              </a:rPr>
              <a:t>】</a:t>
            </a:r>
          </a:p>
          <a:p>
            <a:pPr>
              <a:lnSpc>
                <a:spcPts val="1500"/>
              </a:lnSpc>
              <a:spcAft>
                <a:spcPts val="600"/>
              </a:spcAft>
            </a:pPr>
            <a:r>
              <a:rPr lang="ja-JP" altLang="ja-JP" sz="1800" spc="30" dirty="0">
                <a:effectLst/>
                <a:latin typeface="Trebuchet MS" panose="020B0603020202020204" pitchFamily="34" charset="0"/>
                <a:ea typeface="メイリオ" panose="020B0604030504040204" pitchFamily="50" charset="-128"/>
                <a:cs typeface="Tahoma" panose="020B0604030504040204" pitchFamily="34" charset="0"/>
              </a:rPr>
              <a:t>前半は、</a:t>
            </a:r>
            <a:r>
              <a:rPr lang="en-US" altLang="ja-JP" sz="1800" spc="30" dirty="0">
                <a:effectLst/>
                <a:latin typeface="Trebuchet MS" panose="020B0603020202020204" pitchFamily="34" charset="0"/>
                <a:ea typeface="メイリオ" panose="020B0604030504040204" pitchFamily="50" charset="-128"/>
                <a:cs typeface="Tahoma" panose="020B0604030504040204" pitchFamily="34" charset="0"/>
              </a:rPr>
              <a:t>SNS</a:t>
            </a:r>
            <a:r>
              <a:rPr lang="ja-JP" altLang="ja-JP" sz="1800" spc="30" dirty="0">
                <a:effectLst/>
                <a:latin typeface="Trebuchet MS" panose="020B0603020202020204" pitchFamily="34" charset="0"/>
                <a:ea typeface="メイリオ" panose="020B0604030504040204" pitchFamily="50" charset="-128"/>
                <a:cs typeface="Tahoma" panose="020B0604030504040204" pitchFamily="34" charset="0"/>
              </a:rPr>
              <a:t>への動画投稿によって起こり得るトラブルと、自分の個人情報がネット上に投稿されてしまった場合の対応について考えます。後半は、フィルタリングの重要性と家庭でのルール作りについて話をします。</a:t>
            </a:r>
            <a:endParaRPr lang="ja-JP" altLang="ja-JP" sz="1800" dirty="0">
              <a:effectLst/>
              <a:latin typeface="Trebuchet MS" panose="020B0603020202020204" pitchFamily="34" charset="0"/>
              <a:ea typeface="UD デジタル 教科書体 NK-B" panose="02020700000000000000" pitchFamily="18" charset="-128"/>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cs typeface="+mn-cs"/>
              </a:rPr>
              <a:t>【</a:t>
            </a:r>
            <a:r>
              <a:rPr kumimoji="1" lang="ja-JP" altLang="en-US" sz="1200" kern="1200" dirty="0">
                <a:solidFill>
                  <a:schemeClr val="tx1"/>
                </a:solidFill>
                <a:effectLst/>
                <a:latin typeface="+mn-lt"/>
                <a:cs typeface="+mn-cs"/>
              </a:rPr>
              <a:t>本教材利用規約</a:t>
            </a:r>
            <a:r>
              <a:rPr kumimoji="1" lang="en-US" altLang="ja-JP" sz="1200" kern="1200" dirty="0">
                <a:solidFill>
                  <a:schemeClr val="tx1"/>
                </a:solidFill>
                <a:effectLst/>
                <a:latin typeface="+mn-lt"/>
                <a:cs typeface="+mn-cs"/>
              </a:rPr>
              <a:t>】</a:t>
            </a:r>
          </a:p>
          <a:p>
            <a:r>
              <a:rPr kumimoji="1" lang="ja-JP" altLang="en-US" sz="1200" kern="1200" dirty="0">
                <a:solidFill>
                  <a:schemeClr val="tx1"/>
                </a:solidFill>
                <a:effectLst/>
                <a:latin typeface="+mn-lt"/>
                <a:cs typeface="+mn-cs"/>
              </a:rPr>
              <a:t>本教材は、情報セキュリティに関する啓発を目的に独立行政法人情報処理推進機構（</a:t>
            </a:r>
            <a:r>
              <a:rPr kumimoji="1" lang="en-US" altLang="ja-JP" sz="1200" kern="1200" dirty="0">
                <a:solidFill>
                  <a:schemeClr val="tx1"/>
                </a:solidFill>
                <a:effectLst/>
                <a:latin typeface="+mn-lt"/>
                <a:cs typeface="+mn-cs"/>
              </a:rPr>
              <a:t>IPA</a:t>
            </a:r>
            <a:r>
              <a:rPr kumimoji="1" lang="ja-JP" altLang="en-US" sz="1200" kern="1200" dirty="0">
                <a:solidFill>
                  <a:schemeClr val="tx1"/>
                </a:solidFill>
                <a:effectLst/>
                <a:latin typeface="+mn-lt"/>
                <a:cs typeface="+mn-cs"/>
              </a:rPr>
              <a:t>）（以下「</a:t>
            </a:r>
            <a:r>
              <a:rPr kumimoji="1" lang="en-US" altLang="ja-JP" sz="1200" kern="1200" dirty="0">
                <a:solidFill>
                  <a:schemeClr val="tx1"/>
                </a:solidFill>
                <a:effectLst/>
                <a:latin typeface="+mn-lt"/>
                <a:cs typeface="+mn-cs"/>
              </a:rPr>
              <a:t>IPA</a:t>
            </a:r>
            <a:r>
              <a:rPr kumimoji="1" lang="ja-JP" altLang="en-US" sz="1200" kern="1200" dirty="0">
                <a:solidFill>
                  <a:schemeClr val="tx1"/>
                </a:solidFill>
                <a:effectLst/>
                <a:latin typeface="+mn-lt"/>
                <a:cs typeface="+mn-cs"/>
              </a:rPr>
              <a:t>」という。）が作成した教材、およびこれに付随する資料（今後に作成され得る各々の改訂版を含む。）により構成されます。なお、改訂版が利用可能となった後は、専ら改訂版をご利用ください。</a:t>
            </a:r>
          </a:p>
          <a:p>
            <a:r>
              <a:rPr kumimoji="1" lang="en-US" altLang="ja-JP" sz="1200" kern="1200" dirty="0">
                <a:solidFill>
                  <a:schemeClr val="tx1"/>
                </a:solidFill>
                <a:effectLst/>
                <a:latin typeface="+mn-lt"/>
                <a:cs typeface="+mn-cs"/>
              </a:rPr>
              <a:t>IPA</a:t>
            </a:r>
            <a:r>
              <a:rPr kumimoji="1" lang="ja-JP" altLang="en-US" sz="1200" kern="1200" dirty="0">
                <a:solidFill>
                  <a:schemeClr val="tx1"/>
                </a:solidFill>
                <a:effectLst/>
                <a:latin typeface="+mn-lt"/>
                <a:cs typeface="+mn-cs"/>
              </a:rPr>
              <a:t>は、本利用規約に同意いただくことを条件として、本教材の利用を無償で許諾します。有償セミナー等での利用を希望する場合は、事前に</a:t>
            </a:r>
            <a:r>
              <a:rPr kumimoji="1" lang="en-US" altLang="ja-JP" sz="1200" kern="1200" dirty="0">
                <a:solidFill>
                  <a:schemeClr val="tx1"/>
                </a:solidFill>
                <a:effectLst/>
                <a:latin typeface="+mn-lt"/>
                <a:cs typeface="+mn-cs"/>
              </a:rPr>
              <a:t>IPA</a:t>
            </a:r>
            <a:r>
              <a:rPr kumimoji="1" lang="ja-JP" altLang="en-US" sz="1200" kern="1200" dirty="0">
                <a:solidFill>
                  <a:schemeClr val="tx1"/>
                </a:solidFill>
                <a:effectLst/>
                <a:latin typeface="+mn-lt"/>
                <a:cs typeface="+mn-cs"/>
              </a:rPr>
              <a:t>に申し出て別途許諾を得てください。</a:t>
            </a:r>
          </a:p>
          <a:p>
            <a:endParaRPr kumimoji="1" lang="ja-JP" altLang="en-US" sz="1200" kern="1200" dirty="0">
              <a:solidFill>
                <a:schemeClr val="tx1"/>
              </a:solidFill>
              <a:effectLst/>
              <a:latin typeface="+mn-lt"/>
              <a:cs typeface="+mn-cs"/>
            </a:endParaRPr>
          </a:p>
          <a:p>
            <a:r>
              <a:rPr kumimoji="1" lang="en-US" altLang="ja-JP" sz="1200" kern="1200" dirty="0">
                <a:solidFill>
                  <a:schemeClr val="tx1"/>
                </a:solidFill>
                <a:effectLst/>
                <a:latin typeface="+mn-lt"/>
                <a:cs typeface="+mn-cs"/>
              </a:rPr>
              <a:t>1.</a:t>
            </a:r>
            <a:r>
              <a:rPr kumimoji="1" lang="ja-JP" altLang="en-US" sz="1200" kern="1200" dirty="0">
                <a:solidFill>
                  <a:schemeClr val="tx1"/>
                </a:solidFill>
                <a:effectLst/>
                <a:latin typeface="+mn-lt"/>
                <a:cs typeface="+mn-cs"/>
              </a:rPr>
              <a:t>本教材に関する著作権その他すべての権利は独立行政法人情報処理推進機構（</a:t>
            </a:r>
            <a:r>
              <a:rPr kumimoji="1" lang="en-US" altLang="ja-JP" sz="1200" kern="1200" dirty="0">
                <a:solidFill>
                  <a:schemeClr val="tx1"/>
                </a:solidFill>
                <a:effectLst/>
                <a:latin typeface="+mn-lt"/>
                <a:cs typeface="+mn-cs"/>
              </a:rPr>
              <a:t>IPA</a:t>
            </a:r>
            <a:r>
              <a:rPr kumimoji="1" lang="ja-JP" altLang="en-US" sz="1200" kern="1200" dirty="0">
                <a:solidFill>
                  <a:schemeClr val="tx1"/>
                </a:solidFill>
                <a:effectLst/>
                <a:latin typeface="+mn-lt"/>
                <a:cs typeface="+mn-cs"/>
              </a:rPr>
              <a:t>）が保有しており、国際条約、著作権法その他の法律により保護されています。</a:t>
            </a:r>
          </a:p>
          <a:p>
            <a:r>
              <a:rPr kumimoji="1" lang="en-US" altLang="ja-JP" sz="1200" kern="1200" dirty="0">
                <a:solidFill>
                  <a:schemeClr val="tx1"/>
                </a:solidFill>
                <a:effectLst/>
                <a:latin typeface="+mn-lt"/>
                <a:cs typeface="+mn-cs"/>
              </a:rPr>
              <a:t>2.</a:t>
            </a:r>
            <a:r>
              <a:rPr kumimoji="1" lang="ja-JP" altLang="en-US" sz="1200" kern="1200" dirty="0">
                <a:solidFill>
                  <a:schemeClr val="tx1"/>
                </a:solidFill>
                <a:effectLst/>
                <a:latin typeface="+mn-lt"/>
                <a:cs typeface="+mn-cs"/>
              </a:rPr>
              <a:t>本教材は、情報セキュリティや情報モラルの教育、普及の目的に限り、無償の授業、各種セミナーや研修等にご利用いただけます。</a:t>
            </a:r>
          </a:p>
          <a:p>
            <a:r>
              <a:rPr kumimoji="1" lang="en-US" altLang="ja-JP" sz="1200" kern="1200" dirty="0">
                <a:solidFill>
                  <a:schemeClr val="tx1"/>
                </a:solidFill>
                <a:effectLst/>
                <a:latin typeface="+mn-lt"/>
                <a:cs typeface="+mn-cs"/>
              </a:rPr>
              <a:t>3.</a:t>
            </a:r>
            <a:r>
              <a:rPr kumimoji="1" lang="ja-JP" altLang="en-US" sz="1200" kern="1200" dirty="0">
                <a:solidFill>
                  <a:schemeClr val="tx1"/>
                </a:solidFill>
                <a:effectLst/>
                <a:latin typeface="+mn-lt"/>
                <a:cs typeface="+mn-cs"/>
              </a:rPr>
              <a:t>必要な範囲での複製（生徒等受講者への配布のための複製を含む。）は可能とします。</a:t>
            </a:r>
          </a:p>
          <a:p>
            <a:r>
              <a:rPr kumimoji="1" lang="en-US" altLang="ja-JP" sz="1200" kern="1200" dirty="0">
                <a:solidFill>
                  <a:schemeClr val="tx1"/>
                </a:solidFill>
                <a:effectLst/>
                <a:latin typeface="+mn-lt"/>
                <a:cs typeface="+mn-cs"/>
              </a:rPr>
              <a:t>4.</a:t>
            </a:r>
            <a:r>
              <a:rPr kumimoji="1" lang="ja-JP" altLang="en-US" sz="1200" kern="1200" dirty="0">
                <a:solidFill>
                  <a:schemeClr val="tx1"/>
                </a:solidFill>
                <a:effectLst/>
                <a:latin typeface="+mn-lt"/>
                <a:cs typeface="+mn-cs"/>
              </a:rPr>
              <a:t>本教材は原文のまま利用してください。ただし、グラフの形式を変える、文体を変える等、単なる表記形式のみの変更は可能とし、また、具体的な利用場面においてやむを得ない場合であって、かつ前記目的のために必要な場合には、その必要な範囲で、利用者の責任において、文意を変えず、かつ原文のままでないことが容易にわかるように明記または明示（例「～を基に作成」等）することを条件として、文面の一部改変等を可能とします。</a:t>
            </a:r>
          </a:p>
          <a:p>
            <a:r>
              <a:rPr kumimoji="1" lang="en-US" altLang="ja-JP" sz="1200" kern="1200" dirty="0">
                <a:solidFill>
                  <a:schemeClr val="tx1"/>
                </a:solidFill>
                <a:effectLst/>
                <a:latin typeface="+mn-lt"/>
                <a:cs typeface="+mn-cs"/>
              </a:rPr>
              <a:t>5.</a:t>
            </a:r>
            <a:r>
              <a:rPr kumimoji="1" lang="ja-JP" altLang="en-US" sz="1200" kern="1200" dirty="0">
                <a:solidFill>
                  <a:schemeClr val="tx1"/>
                </a:solidFill>
                <a:effectLst/>
                <a:latin typeface="+mn-lt"/>
                <a:cs typeface="+mn-cs"/>
              </a:rPr>
              <a:t>本教材の中のデータやグラフ・図表・イラスト・映像等の全部または一部を引用等した場合、本利用規約に同意したものとみなします。</a:t>
            </a:r>
          </a:p>
          <a:p>
            <a:r>
              <a:rPr kumimoji="1" lang="en-US" altLang="ja-JP" sz="1200" kern="1200" dirty="0">
                <a:solidFill>
                  <a:schemeClr val="tx1"/>
                </a:solidFill>
                <a:effectLst/>
                <a:latin typeface="+mn-lt"/>
                <a:cs typeface="+mn-cs"/>
              </a:rPr>
              <a:t>6.</a:t>
            </a:r>
            <a:r>
              <a:rPr kumimoji="1" lang="ja-JP" altLang="en-US" sz="1200" kern="1200" dirty="0">
                <a:solidFill>
                  <a:schemeClr val="tx1"/>
                </a:solidFill>
                <a:effectLst/>
                <a:latin typeface="+mn-lt"/>
                <a:cs typeface="+mn-cs"/>
              </a:rPr>
              <a:t>いかなる形で利用する場合においても本教材を利用する際は、出典（</a:t>
            </a:r>
            <a:r>
              <a:rPr kumimoji="1" lang="en-US" altLang="ja-JP" sz="1200" kern="1200" dirty="0">
                <a:solidFill>
                  <a:schemeClr val="tx1"/>
                </a:solidFill>
                <a:effectLst/>
                <a:latin typeface="+mn-lt"/>
                <a:cs typeface="+mn-cs"/>
              </a:rPr>
              <a:t>IPA</a:t>
            </a:r>
            <a:r>
              <a:rPr kumimoji="1" lang="ja-JP" altLang="en-US" sz="1200" kern="1200" dirty="0">
                <a:solidFill>
                  <a:schemeClr val="tx1"/>
                </a:solidFill>
                <a:effectLst/>
                <a:latin typeface="+mn-lt"/>
                <a:cs typeface="+mn-cs"/>
              </a:rPr>
              <a:t>の名称、資料名、</a:t>
            </a:r>
            <a:r>
              <a:rPr kumimoji="1" lang="en-US" altLang="ja-JP" sz="1200" kern="1200" dirty="0">
                <a:solidFill>
                  <a:schemeClr val="tx1"/>
                </a:solidFill>
                <a:effectLst/>
                <a:latin typeface="+mn-lt"/>
                <a:cs typeface="+mn-cs"/>
              </a:rPr>
              <a:t>URL</a:t>
            </a:r>
            <a:r>
              <a:rPr kumimoji="1" lang="ja-JP" altLang="en-US" sz="1200" kern="1200" dirty="0">
                <a:solidFill>
                  <a:schemeClr val="tx1"/>
                </a:solidFill>
                <a:effectLst/>
                <a:latin typeface="+mn-lt"/>
                <a:cs typeface="+mn-cs"/>
              </a:rPr>
              <a:t>等）を容易に判る態様で明記または明示してください。</a:t>
            </a:r>
          </a:p>
          <a:p>
            <a:r>
              <a:rPr kumimoji="1" lang="en-US" altLang="ja-JP" sz="1200" kern="1200" dirty="0">
                <a:solidFill>
                  <a:schemeClr val="tx1"/>
                </a:solidFill>
                <a:effectLst/>
                <a:latin typeface="+mn-lt"/>
                <a:cs typeface="+mn-cs"/>
              </a:rPr>
              <a:t>7.</a:t>
            </a:r>
            <a:r>
              <a:rPr kumimoji="1" lang="ja-JP" altLang="en-US" sz="1200" kern="1200" dirty="0">
                <a:solidFill>
                  <a:schemeClr val="tx1"/>
                </a:solidFill>
                <a:effectLst/>
                <a:latin typeface="+mn-lt"/>
                <a:cs typeface="+mn-cs"/>
              </a:rPr>
              <a:t>本教材を利用する部分と利用者が自ら作成する部分が混在した教材等を作成する場合、本教材利用部分か、利用者自身による作成部分かが容易かつ明確に判別できるようにしてください。なお、利用者は、自己の作成部分について全ての責任を負うものとします。</a:t>
            </a:r>
          </a:p>
          <a:p>
            <a:r>
              <a:rPr kumimoji="1" lang="en-US" altLang="ja-JP" sz="1200" kern="1200" dirty="0">
                <a:solidFill>
                  <a:schemeClr val="tx1"/>
                </a:solidFill>
                <a:effectLst/>
                <a:latin typeface="+mn-lt"/>
                <a:cs typeface="+mn-cs"/>
              </a:rPr>
              <a:t>8.</a:t>
            </a:r>
            <a:r>
              <a:rPr kumimoji="1" lang="ja-JP" altLang="en-US" sz="1200" kern="1200" dirty="0">
                <a:solidFill>
                  <a:schemeClr val="tx1"/>
                </a:solidFill>
                <a:effectLst/>
                <a:latin typeface="+mn-lt"/>
                <a:cs typeface="+mn-cs"/>
              </a:rPr>
              <a:t>本教材（本項においては、利用者が自ら作成する部分が混在する場合を含む）の二次利用を希望する者に対して複製物を配布する場合には、相手先に本利用規約を配布するなどにより、相手先が本教材（利用者が自ら新たに作成した部分を除く）を利用する際には本利用規約に同意する必要があることを伝えてください。</a:t>
            </a:r>
          </a:p>
          <a:p>
            <a:r>
              <a:rPr kumimoji="1" lang="en-US" altLang="ja-JP" sz="1200" kern="1200" dirty="0">
                <a:solidFill>
                  <a:schemeClr val="tx1"/>
                </a:solidFill>
                <a:effectLst/>
                <a:latin typeface="+mn-lt"/>
                <a:cs typeface="+mn-cs"/>
              </a:rPr>
              <a:t>9.</a:t>
            </a:r>
            <a:r>
              <a:rPr kumimoji="1" lang="ja-JP" altLang="en-US" sz="1200" kern="1200" dirty="0">
                <a:solidFill>
                  <a:schemeClr val="tx1"/>
                </a:solidFill>
                <a:effectLst/>
                <a:latin typeface="+mn-lt"/>
                <a:cs typeface="+mn-cs"/>
              </a:rPr>
              <a:t>本教材で提供する情報の正確性、信頼性、網羅性及び完全性については、</a:t>
            </a:r>
            <a:r>
              <a:rPr kumimoji="1" lang="en-US" altLang="ja-JP" sz="1200" kern="1200" dirty="0">
                <a:solidFill>
                  <a:schemeClr val="tx1"/>
                </a:solidFill>
                <a:effectLst/>
                <a:latin typeface="+mn-lt"/>
                <a:cs typeface="+mn-cs"/>
              </a:rPr>
              <a:t>IPA</a:t>
            </a:r>
            <a:r>
              <a:rPr kumimoji="1" lang="ja-JP" altLang="en-US" sz="1200" kern="1200" dirty="0">
                <a:solidFill>
                  <a:schemeClr val="tx1"/>
                </a:solidFill>
                <a:effectLst/>
                <a:latin typeface="+mn-lt"/>
                <a:cs typeface="+mn-cs"/>
              </a:rPr>
              <a:t>が保証するものではありません。</a:t>
            </a:r>
          </a:p>
          <a:p>
            <a:r>
              <a:rPr kumimoji="1" lang="en-US" altLang="ja-JP" sz="1200" kern="1200" dirty="0">
                <a:solidFill>
                  <a:schemeClr val="tx1"/>
                </a:solidFill>
                <a:effectLst/>
                <a:latin typeface="+mn-lt"/>
                <a:cs typeface="+mn-cs"/>
              </a:rPr>
              <a:t>10.</a:t>
            </a:r>
            <a:r>
              <a:rPr kumimoji="1" lang="ja-JP" altLang="en-US" sz="1200" kern="1200" dirty="0">
                <a:solidFill>
                  <a:schemeClr val="tx1"/>
                </a:solidFill>
                <a:effectLst/>
                <a:latin typeface="+mn-lt"/>
                <a:cs typeface="+mn-cs"/>
              </a:rPr>
              <a:t>本教材のファイルをダウンロードすることまたは利用したこと等により生じるいかなる損害（他人に対して責任を負う場合を含む。）についても</a:t>
            </a:r>
            <a:r>
              <a:rPr kumimoji="1" lang="en-US" altLang="ja-JP" sz="1200" kern="1200" dirty="0">
                <a:solidFill>
                  <a:schemeClr val="tx1"/>
                </a:solidFill>
                <a:effectLst/>
                <a:latin typeface="+mn-lt"/>
                <a:cs typeface="+mn-cs"/>
              </a:rPr>
              <a:t>IPA</a:t>
            </a:r>
            <a:r>
              <a:rPr kumimoji="1" lang="ja-JP" altLang="en-US" sz="1200" kern="1200" dirty="0">
                <a:solidFill>
                  <a:schemeClr val="tx1"/>
                </a:solidFill>
                <a:effectLst/>
                <a:latin typeface="+mn-lt"/>
                <a:cs typeface="+mn-cs"/>
              </a:rPr>
              <a:t>は何ら責任を負いません。</a:t>
            </a:r>
          </a:p>
          <a:p>
            <a:r>
              <a:rPr kumimoji="1" lang="en-US" altLang="ja-JP" sz="1200" kern="1200" dirty="0">
                <a:solidFill>
                  <a:schemeClr val="tx1"/>
                </a:solidFill>
                <a:effectLst/>
                <a:latin typeface="+mn-lt"/>
                <a:cs typeface="+mn-cs"/>
              </a:rPr>
              <a:t>11.</a:t>
            </a:r>
            <a:r>
              <a:rPr kumimoji="1" lang="ja-JP" altLang="en-US" sz="1200" kern="1200" dirty="0">
                <a:solidFill>
                  <a:schemeClr val="tx1"/>
                </a:solidFill>
                <a:effectLst/>
                <a:latin typeface="+mn-lt"/>
                <a:cs typeface="+mn-cs"/>
              </a:rPr>
              <a:t>本利用規約は予告なく改正する場合があります。その場合、改正後の内容は、それが</a:t>
            </a:r>
            <a:r>
              <a:rPr kumimoji="1" lang="en-US" altLang="ja-JP" sz="1200" kern="1200" dirty="0">
                <a:solidFill>
                  <a:schemeClr val="tx1"/>
                </a:solidFill>
                <a:effectLst/>
                <a:latin typeface="+mn-lt"/>
                <a:cs typeface="+mn-cs"/>
              </a:rPr>
              <a:t>IPA</a:t>
            </a:r>
            <a:r>
              <a:rPr kumimoji="1" lang="ja-JP" altLang="en-US" sz="1200" kern="1200" dirty="0">
                <a:solidFill>
                  <a:schemeClr val="tx1"/>
                </a:solidFill>
                <a:effectLst/>
                <a:latin typeface="+mn-lt"/>
                <a:cs typeface="+mn-cs"/>
              </a:rPr>
              <a:t>のウェブページ上で公表された時以降の利用に適用するものとします。</a:t>
            </a:r>
            <a:endParaRPr kumimoji="1" lang="en-US" altLang="ja-JP" sz="1200" kern="1200" dirty="0">
              <a:solidFill>
                <a:schemeClr val="tx1"/>
              </a:solidFill>
              <a:effectLst/>
              <a:latin typeface="+mn-lt"/>
              <a:cs typeface="+mn-cs"/>
            </a:endParaRPr>
          </a:p>
          <a:p>
            <a:r>
              <a:rPr kumimoji="1" lang="en-US" altLang="ja-JP" sz="1200" kern="1200" dirty="0">
                <a:solidFill>
                  <a:schemeClr val="tx1"/>
                </a:solidFill>
                <a:effectLst/>
                <a:latin typeface="+mn-lt"/>
                <a:cs typeface="+mn-cs"/>
              </a:rPr>
              <a:t>12.</a:t>
            </a:r>
            <a:r>
              <a:rPr kumimoji="1" lang="ja-JP" altLang="en-US" sz="1200" kern="1200" dirty="0">
                <a:solidFill>
                  <a:schemeClr val="tx1"/>
                </a:solidFill>
                <a:effectLst/>
                <a:latin typeface="+mn-lt"/>
                <a:cs typeface="+mn-cs"/>
              </a:rPr>
              <a:t>本教材及び本利用規約に関する質問は、</a:t>
            </a:r>
            <a:r>
              <a:rPr kumimoji="1" lang="en-US" altLang="ja-JP" sz="1200" kern="1200" dirty="0">
                <a:solidFill>
                  <a:schemeClr val="tx1"/>
                </a:solidFill>
                <a:effectLst/>
                <a:latin typeface="+mn-lt"/>
                <a:cs typeface="+mn-cs"/>
              </a:rPr>
              <a:t>net-anzen@ipa.go.jp</a:t>
            </a:r>
            <a:r>
              <a:rPr kumimoji="1" lang="ja-JP" altLang="en-US" sz="1200" kern="1200" dirty="0">
                <a:solidFill>
                  <a:schemeClr val="tx1"/>
                </a:solidFill>
                <a:effectLst/>
                <a:latin typeface="+mn-lt"/>
                <a:cs typeface="+mn-cs"/>
              </a:rPr>
              <a:t>までお寄せください。なお、</a:t>
            </a:r>
            <a:r>
              <a:rPr kumimoji="1" lang="en-US" altLang="ja-JP" sz="1200" kern="1200" dirty="0">
                <a:solidFill>
                  <a:schemeClr val="tx1"/>
                </a:solidFill>
                <a:effectLst/>
                <a:latin typeface="+mn-lt"/>
                <a:cs typeface="+mn-cs"/>
              </a:rPr>
              <a:t>IPA</a:t>
            </a:r>
            <a:r>
              <a:rPr kumimoji="1" lang="ja-JP" altLang="en-US" sz="1200" kern="1200" dirty="0">
                <a:solidFill>
                  <a:schemeClr val="tx1"/>
                </a:solidFill>
                <a:effectLst/>
                <a:latin typeface="+mn-lt"/>
                <a:cs typeface="+mn-cs"/>
              </a:rPr>
              <a:t>からの応答等は、その業務に支障のない範囲内とさせていただきます。</a:t>
            </a:r>
            <a:endParaRPr kumimoji="1" lang="en-US" altLang="ja-JP" sz="1200" kern="1200" dirty="0">
              <a:solidFill>
                <a:schemeClr val="tx1"/>
              </a:solidFill>
              <a:effectLst/>
              <a:latin typeface="+mn-lt"/>
              <a:cs typeface="+mn-cs"/>
            </a:endParaRPr>
          </a:p>
          <a:p>
            <a:pPr marL="0" indent="0">
              <a:buNone/>
            </a:pPr>
            <a:endParaRPr kumimoji="1" lang="en-US" altLang="ja-JP" sz="1200" kern="1200" dirty="0">
              <a:solidFill>
                <a:schemeClr val="tx1"/>
              </a:solidFill>
              <a:effectLst/>
              <a:latin typeface="+mn-lt"/>
              <a:cs typeface="+mn-cs"/>
            </a:endParaRPr>
          </a:p>
          <a:p>
            <a:pPr marL="0" indent="0">
              <a:buNone/>
            </a:pPr>
            <a:r>
              <a:rPr kumimoji="1" lang="ja-JP" altLang="en-US" sz="1200" kern="1200" dirty="0">
                <a:solidFill>
                  <a:schemeClr val="tx1"/>
                </a:solidFill>
                <a:effectLst/>
                <a:latin typeface="+mn-lt"/>
                <a:cs typeface="+mn-cs"/>
              </a:rPr>
              <a:t>独立行政法人情報処理推進機構　セキュリティセンター</a:t>
            </a:r>
            <a:endParaRPr kumimoji="1" lang="en-US" altLang="ja-JP" sz="1200" kern="1200" dirty="0">
              <a:solidFill>
                <a:schemeClr val="tx1"/>
              </a:solidFill>
              <a:effectLst/>
              <a:latin typeface="+mn-lt"/>
              <a:cs typeface="+mn-cs"/>
            </a:endParaRPr>
          </a:p>
          <a:p>
            <a:pPr marL="0" indent="0">
              <a:buNone/>
            </a:pPr>
            <a:endParaRPr kumimoji="1" lang="en-US" altLang="ja-JP" sz="1200" kern="1200" dirty="0">
              <a:solidFill>
                <a:schemeClr val="tx1"/>
              </a:solidFill>
              <a:effectLst/>
              <a:latin typeface="+mn-lt"/>
              <a:cs typeface="+mn-cs"/>
            </a:endParaRPr>
          </a:p>
          <a:p>
            <a:pPr marL="0" indent="0">
              <a:buNone/>
            </a:pPr>
            <a:r>
              <a:rPr kumimoji="1" lang="ja-JP" altLang="en-US" sz="1200" kern="1200" dirty="0">
                <a:solidFill>
                  <a:schemeClr val="tx1"/>
                </a:solidFill>
                <a:effectLst/>
                <a:latin typeface="+mn-lt"/>
                <a:cs typeface="+mn-cs"/>
              </a:rPr>
              <a:t>以上</a:t>
            </a:r>
          </a:p>
        </p:txBody>
      </p:sp>
    </p:spTree>
    <p:extLst>
      <p:ext uri="{BB962C8B-B14F-4D97-AF65-F5344CB8AC3E}">
        <p14:creationId xmlns:p14="http://schemas.microsoft.com/office/powerpoint/2010/main" val="2061714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solidFill>
                  <a:srgbClr val="FF0000"/>
                </a:solidFill>
                <a:latin typeface="メイリオ" panose="020B0604030504040204" pitchFamily="50" charset="-128"/>
                <a:ea typeface="メイリオ" panose="020B0604030504040204" pitchFamily="50" charset="-128"/>
              </a:rPr>
              <a:t>【</a:t>
            </a:r>
            <a:r>
              <a:rPr kumimoji="1" lang="ja-JP" altLang="en-US" dirty="0">
                <a:solidFill>
                  <a:srgbClr val="FF0000"/>
                </a:solidFill>
                <a:latin typeface="メイリオ" panose="020B0604030504040204" pitchFamily="50" charset="-128"/>
                <a:ea typeface="メイリオ" panose="020B0604030504040204" pitchFamily="50" charset="-128"/>
              </a:rPr>
              <a:t>啓発時のセリフ例</a:t>
            </a:r>
            <a:r>
              <a:rPr kumimoji="1" lang="en-US" altLang="ja-JP" dirty="0">
                <a:solidFill>
                  <a:srgbClr val="FF0000"/>
                </a:solidFill>
                <a:latin typeface="メイリオ" panose="020B0604030504040204" pitchFamily="50" charset="-128"/>
                <a:ea typeface="メイリオ"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メイリオ" panose="020B0604030504040204" pitchFamily="50" charset="-128"/>
                <a:ea typeface="メイリオ" panose="020B0604030504040204" pitchFamily="50" charset="-128"/>
              </a:rPr>
              <a:t>インターネットを使った情報発信の特性として、記録性を有していることが挙げられます。</a:t>
            </a:r>
            <a:endParaRPr kumimoji="1" lang="en-US" altLang="ja-JP"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メイリオ" panose="020B0604030504040204" pitchFamily="50" charset="-128"/>
                <a:ea typeface="メイリオ" panose="020B0604030504040204" pitchFamily="50" charset="-128"/>
              </a:rPr>
              <a:t>インターネット上に投稿された個人情報は、どこかでずっと残り続けるかもしれません。</a:t>
            </a:r>
            <a:endParaRPr kumimoji="1" lang="en-US" altLang="ja-JP"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メイリオ" panose="020B0604030504040204" pitchFamily="50" charset="-128"/>
                <a:ea typeface="メイリオ" panose="020B0604030504040204" pitchFamily="50" charset="-128"/>
              </a:rPr>
              <a:t>情報が残り続けても問題にならない情報であれば良いのですが、残り続けることで自分にとって不利益をもたらす場合もあります。</a:t>
            </a:r>
            <a:endParaRPr kumimoji="1" lang="en-US" altLang="ja-JP"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メイリオ" panose="020B0604030504040204" pitchFamily="50" charset="-128"/>
                <a:ea typeface="メイリオ" panose="020B0604030504040204" pitchFamily="50" charset="-128"/>
              </a:rPr>
              <a:t>もし、自分の個人情報がインターネット上に投稿され、その情報を削除したい場合は、どうすれば良いのでしょうか？</a:t>
            </a:r>
            <a:endParaRPr kumimoji="1" lang="en-US" altLang="ja-JP"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47631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solidFill>
                  <a:srgbClr val="FF0000"/>
                </a:solidFill>
                <a:latin typeface="メイリオ" panose="020B0604030504040204" pitchFamily="50" charset="-128"/>
                <a:ea typeface="メイリオ" panose="020B0604030504040204" pitchFamily="50" charset="-128"/>
              </a:rPr>
              <a:t>【</a:t>
            </a:r>
            <a:r>
              <a:rPr kumimoji="1" lang="ja-JP" altLang="en-US" dirty="0">
                <a:solidFill>
                  <a:srgbClr val="FF0000"/>
                </a:solidFill>
                <a:latin typeface="メイリオ" panose="020B0604030504040204" pitchFamily="50" charset="-128"/>
                <a:ea typeface="メイリオ" panose="020B0604030504040204" pitchFamily="50" charset="-128"/>
              </a:rPr>
              <a:t>啓発時のセリフ例</a:t>
            </a:r>
            <a:r>
              <a:rPr kumimoji="1" lang="en-US" altLang="ja-JP" dirty="0">
                <a:solidFill>
                  <a:srgbClr val="FF0000"/>
                </a:solidFill>
                <a:latin typeface="メイリオ" panose="020B0604030504040204" pitchFamily="50" charset="-128"/>
                <a:ea typeface="メイリオ"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さて、さまざまな意見が出ました。</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「ネットにアップされた情報は消せないからあきらめるしかないよ。」</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「警察に通報すれば消してもらえるんじゃない？」</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「それを投稿している人に</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消して</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と頼むのはどう？」</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みなさんはどう思いますか？</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まず、一番目の意見を考えてみましょう。</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インターネットにアップされた情報は残り続けると言われているので、諦めるしかないのでしょうか？</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一度投稿された情報でも、早めに削除することができれば、その情報を見る人を減らすことはできるかもしれません。</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次に、二番目の意見を考えてみましょう。</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警察はインターネットの投稿を消してくれるのでしょうか？</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警察は事件や事故の捜査をする機関であるため、初期対応は難しいケース、また問題によっては対応できない可能性もあります。</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最後に、三番目の意見を考えてみましょう。</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個人情報を投稿した人に削除を依頼するのは良い方法かもしれませんね。</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もし悪意がないのであれば削除してくれるでしょうし、削除しないのであれば何らかの悪意があるのかもしれませんので、次のスライドで紹介する方法を試してみましょう。</a:t>
            </a:r>
            <a:endParaRPr kumimoji="1"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82571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solidFill>
                  <a:srgbClr val="FF0000"/>
                </a:solidFill>
                <a:latin typeface="メイリオ" panose="020B0604030504040204" pitchFamily="50" charset="-128"/>
                <a:ea typeface="メイリオ" panose="020B0604030504040204" pitchFamily="50" charset="-128"/>
              </a:rPr>
              <a:t>【</a:t>
            </a:r>
            <a:r>
              <a:rPr kumimoji="1" lang="ja-JP" altLang="en-US" dirty="0">
                <a:solidFill>
                  <a:srgbClr val="FF0000"/>
                </a:solidFill>
                <a:latin typeface="メイリオ" panose="020B0604030504040204" pitchFamily="50" charset="-128"/>
                <a:ea typeface="メイリオ" panose="020B0604030504040204" pitchFamily="50" charset="-128"/>
              </a:rPr>
              <a:t>啓発時のセリフ例</a:t>
            </a:r>
            <a:r>
              <a:rPr kumimoji="1" lang="en-US" altLang="ja-JP" dirty="0">
                <a:solidFill>
                  <a:srgbClr val="FF0000"/>
                </a:solidFill>
                <a:latin typeface="メイリオ" panose="020B0604030504040204" pitchFamily="50" charset="-128"/>
                <a:ea typeface="メイリオ"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自分の個人情報がインターネットにアップされてしまった場合、いくつかの削除方法があります。</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まず最初に行うのは、そのサービスを運営している会社に削除を依頼することです。</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多くのサービスで、そのサービス内における不適切な投稿を通報する窓口が用意されています。</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その窓口へ、自分の個人情報が書かれているので、投稿を削除してほしい旨を伝えてください。</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次に、公共の団体が助けになってくれる場合があります。</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例としては、一般社団法人セーファーインターネット協会や法務省の窓口が挙げられます。</a:t>
            </a:r>
            <a:endParaRPr lang="en-US" altLang="ja-JP" sz="1200" dirty="0">
              <a:latin typeface="メイリオ" panose="020B0604030504040204" pitchFamily="50" charset="-128"/>
              <a:ea typeface="メイリオ" panose="020B0604030504040204" pitchFamily="50" charset="-128"/>
            </a:endParaRPr>
          </a:p>
          <a:p>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さらに、削除をお願いしても削除してもらえないなど、相手に悪意があると思われる場合は、その内容に応じて法的措置をとる方法もあります。</a:t>
            </a:r>
            <a:endParaRPr kumimoji="1" lang="en-US" altLang="ja-JP" dirty="0">
              <a:latin typeface="メイリオ" panose="020B0604030504040204" pitchFamily="50" charset="-128"/>
              <a:ea typeface="メイリオ" panose="020B0604030504040204" pitchFamily="50" charset="-128"/>
            </a:endParaRPr>
          </a:p>
          <a:p>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ネット上のトラブルや困りごとは、一人で悩まないで、すぐ相談するようにしましょう。</a:t>
            </a:r>
            <a:endParaRPr kumimoji="1" lang="en-US" altLang="ja-JP" dirty="0">
              <a:latin typeface="メイリオ" panose="020B0604030504040204" pitchFamily="50" charset="-128"/>
              <a:ea typeface="メイリオ" panose="020B0604030504040204" pitchFamily="50" charset="-128"/>
            </a:endParaRPr>
          </a:p>
          <a:p>
            <a:endParaRPr kumimoji="1" lang="en-US" altLang="ja-JP" dirty="0">
              <a:latin typeface="メイリオ" panose="020B0604030504040204" pitchFamily="50" charset="-128"/>
              <a:ea typeface="メイリオ" panose="020B0604030504040204" pitchFamily="50" charset="-128"/>
            </a:endParaRPr>
          </a:p>
          <a:p>
            <a:r>
              <a:rPr kumimoji="1" lang="en-US" altLang="ja-JP"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参考資料</a:t>
            </a:r>
            <a:r>
              <a:rPr kumimoji="1" lang="en-US" altLang="ja-JP" dirty="0">
                <a:latin typeface="メイリオ" panose="020B0604030504040204" pitchFamily="50" charset="-128"/>
                <a:ea typeface="メイリオ"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一般社団法人セーファーインターネット協会（誹謗中傷に該当する場合、誹謗中傷ホットラインで受付）</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latin typeface="メイリオ" panose="020B0604030504040204" pitchFamily="50" charset="-128"/>
                <a:ea typeface="メイリオ" panose="020B0604030504040204" pitchFamily="50" charset="-128"/>
              </a:rPr>
              <a:t>https://www.saferinternet.or.jp/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法務相インターネット人権相談受付窓口</a:t>
            </a:r>
            <a:endParaRPr lang="en-US" altLang="ja-JP" sz="1200" dirty="0">
              <a:latin typeface="メイリオ" panose="020B0604030504040204" pitchFamily="50" charset="-128"/>
              <a:ea typeface="メイリオ" panose="020B0604030504040204" pitchFamily="50" charset="-128"/>
            </a:endParaRPr>
          </a:p>
          <a:p>
            <a:r>
              <a:rPr kumimoji="1" lang="en-US" altLang="ja-JP" dirty="0">
                <a:latin typeface="メイリオ" panose="020B0604030504040204" pitchFamily="50" charset="-128"/>
                <a:ea typeface="メイリオ" panose="020B0604030504040204" pitchFamily="50" charset="-128"/>
              </a:rPr>
              <a:t>https://www.jinken.go.jp/</a:t>
            </a:r>
          </a:p>
        </p:txBody>
      </p:sp>
    </p:spTree>
    <p:extLst>
      <p:ext uri="{BB962C8B-B14F-4D97-AF65-F5344CB8AC3E}">
        <p14:creationId xmlns:p14="http://schemas.microsoft.com/office/powerpoint/2010/main" val="2424747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啓発時のセリフ例</a:t>
            </a:r>
            <a:r>
              <a:rPr kumimoji="1" lang="en-US" altLang="ja-JP" sz="1200" dirty="0">
                <a:latin typeface="メイリオ" panose="020B0604030504040204" pitchFamily="50" charset="-128"/>
                <a:ea typeface="メイリオ"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さて、これまでの話をもとにみなさんで話し合ってみましょう。</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インターネットへの投稿やインターネットで知り合った人との交流全般について、周りの人と意見交換や話し合いをしてみてください。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話し合いのきっかけとして、まずは以下の２点について話してみてください。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・個人情報をネットに出していますか？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・ネットで知り合った人はいますか？会ったことはありますか？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グループワークを行う。</a:t>
            </a:r>
          </a:p>
        </p:txBody>
      </p:sp>
    </p:spTree>
    <p:extLst>
      <p:ext uri="{BB962C8B-B14F-4D97-AF65-F5344CB8AC3E}">
        <p14:creationId xmlns:p14="http://schemas.microsoft.com/office/powerpoint/2010/main" val="3400767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啓発時のセリフ例</a:t>
            </a:r>
            <a:r>
              <a:rPr kumimoji="1" lang="en-US" altLang="ja-JP" sz="1200" dirty="0">
                <a:latin typeface="メイリオ" panose="020B0604030504040204" pitchFamily="50" charset="-128"/>
                <a:ea typeface="メイリオ" panose="020B0604030504040204" pitchFamily="50" charset="-128"/>
              </a:rPr>
              <a:t>】</a:t>
            </a:r>
          </a:p>
          <a:p>
            <a:r>
              <a:rPr kumimoji="1" lang="ja-JP" altLang="en-US" dirty="0"/>
              <a:t>それでは、また動画を見てみましょう。</a:t>
            </a:r>
            <a:endParaRPr kumimoji="1" lang="en-US" altLang="ja-JP" dirty="0"/>
          </a:p>
          <a:p>
            <a:r>
              <a:rPr kumimoji="1" lang="ja-JP" altLang="en-US" dirty="0"/>
              <a:t>先ほどの動画の続きです。保護者自身のスマートフォンの使い方や家庭でのルール作りについて考えます。</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＜動画視聴（約</a:t>
            </a:r>
            <a:r>
              <a:rPr kumimoji="1" lang="en-US" altLang="ja-JP" dirty="0"/>
              <a:t>1</a:t>
            </a:r>
            <a:r>
              <a:rPr kumimoji="1" lang="ja-JP" altLang="en-US" dirty="0"/>
              <a:t>分）＞</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r>
              <a:rPr kumimoji="1" lang="ja-JP" altLang="en-US" dirty="0"/>
              <a:t>知らず知らずのうちに、スマートフォンに依存してしまわないように注意したいですね。</a:t>
            </a:r>
            <a:endParaRPr kumimoji="1" lang="en-US" altLang="ja-JP" dirty="0"/>
          </a:p>
          <a:p>
            <a:r>
              <a:rPr kumimoji="1" lang="ja-JP" altLang="en-US" dirty="0"/>
              <a:t>それでは、子どもに買ってあげたスマートフォンをそのまま持たせて良いのかということについて、次のスライドから考えていきたいと思います。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r>
              <a:rPr kumimoji="1" lang="en-US" altLang="ja-JP" dirty="0"/>
              <a:t>【</a:t>
            </a:r>
            <a:r>
              <a:rPr kumimoji="1" lang="ja-JP" altLang="en-US" dirty="0"/>
              <a:t>スライドの動画情報</a:t>
            </a:r>
            <a:r>
              <a:rPr kumimoji="1" lang="en-US" altLang="ja-JP"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IPA</a:t>
            </a:r>
            <a:r>
              <a:rPr kumimoji="1" lang="ja-JP" altLang="en-US" dirty="0"/>
              <a:t>：</a:t>
            </a:r>
            <a:r>
              <a:rPr kumimoji="1" lang="en-US" altLang="ja-JP" dirty="0"/>
              <a:t>IPA Channel</a:t>
            </a:r>
            <a:r>
              <a:rPr kumimoji="1" lang="ja-JP" altLang="en-US" dirty="0"/>
              <a:t>（はじめまして、ペアコです。～親と子のスマホの約束～）</a:t>
            </a:r>
            <a:endParaRPr kumimoji="1" lang="en-US" altLang="ja-JP" dirty="0"/>
          </a:p>
          <a:p>
            <a:r>
              <a:rPr kumimoji="1" lang="en-US" altLang="ja-JP" dirty="0"/>
              <a:t>https://www.youtube.com/watch?v=xvgBJFudoMs</a:t>
            </a:r>
          </a:p>
        </p:txBody>
      </p:sp>
    </p:spTree>
    <p:extLst>
      <p:ext uri="{BB962C8B-B14F-4D97-AF65-F5344CB8AC3E}">
        <p14:creationId xmlns:p14="http://schemas.microsoft.com/office/powerpoint/2010/main" val="2749378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啓発時のセリフ例</a:t>
            </a:r>
            <a:r>
              <a:rPr kumimoji="1" lang="en-US" altLang="ja-JP" dirty="0"/>
              <a:t>】</a:t>
            </a:r>
          </a:p>
          <a:p>
            <a:r>
              <a:rPr kumimoji="1" lang="ja-JP" altLang="en-US" dirty="0"/>
              <a:t>みなさんはおうちで、タブレットやスマホ、パソコンを使って、動画サイトをみたことはありますか？</a:t>
            </a:r>
            <a:endParaRPr kumimoji="1" lang="en-US" altLang="ja-JP" dirty="0"/>
          </a:p>
          <a:p>
            <a:r>
              <a:rPr kumimoji="1" lang="ja-JP" altLang="en-US" dirty="0"/>
              <a:t>この人も動画サイトをよく見ているようですが、ある日、「かわいい動物」というタイトルの動画をクリックしたところ、とても怖い映像が出てきたそうです。</a:t>
            </a:r>
            <a:endParaRPr kumimoji="1" lang="en-US" altLang="ja-JP" dirty="0"/>
          </a:p>
          <a:p>
            <a:endParaRPr kumimoji="1" lang="en-US" altLang="ja-JP" dirty="0"/>
          </a:p>
          <a:p>
            <a:r>
              <a:rPr kumimoji="1" lang="ja-JP" altLang="en-US" dirty="0"/>
              <a:t>みなさんは自分が想像したものと違う、怖かったり、見てもいいのか迷ったりする動画を見つけたことはありますか？</a:t>
            </a:r>
          </a:p>
        </p:txBody>
      </p:sp>
    </p:spTree>
    <p:extLst>
      <p:ext uri="{BB962C8B-B14F-4D97-AF65-F5344CB8AC3E}">
        <p14:creationId xmlns:p14="http://schemas.microsoft.com/office/powerpoint/2010/main" val="2623207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啓発時のセリフ例</a:t>
            </a:r>
            <a:r>
              <a:rPr kumimoji="1" lang="en-US" altLang="ja-JP"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さて、様々な意見が出ました。</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「え、どんな映像？見てみたいな。」</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a:t>
            </a:r>
            <a:r>
              <a:rPr kumimoji="1" lang="ja-JP" altLang="en-US" b="0" i="0" u="none" strike="noStrike" kern="1200" cap="none" spc="0" normalizeH="0" baseline="0" noProof="0" dirty="0">
                <a:ln>
                  <a:noFill/>
                </a:ln>
                <a:solidFill>
                  <a:prstClr val="black"/>
                </a:solidFill>
                <a:effectLst/>
                <a:uLnTx/>
                <a:uFillTx/>
                <a:latin typeface="Segoe UI"/>
                <a:ea typeface="メイリオ"/>
                <a:cs typeface="+mn-cs"/>
              </a:rPr>
              <a:t>ネットを使う時は、お母さんと一緒に使っているよ。</a:t>
            </a:r>
            <a:r>
              <a:rPr lang="ja-JP" altLang="en-US" sz="1200" dirty="0">
                <a:latin typeface="メイリオ" panose="020B0604030504040204" pitchFamily="50" charset="-128"/>
              </a:rPr>
              <a:t>」</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a:t>
            </a:r>
            <a:r>
              <a:rPr lang="ja-JP" altLang="en-US" sz="2400" dirty="0">
                <a:latin typeface="メイリオ" panose="020B0604030504040204" pitchFamily="50" charset="-128"/>
              </a:rPr>
              <a:t>こわい映像が出てきても、すぐに止めればいいよ。</a:t>
            </a:r>
            <a:r>
              <a:rPr lang="ja-JP" altLang="en-US" sz="1200" dirty="0">
                <a:latin typeface="メイリオ" panose="020B0604030504040204" pitchFamily="50" charset="-128"/>
              </a:rPr>
              <a:t>」</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みなさんはどう思いますか？</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まず、一番目の意見を考えてみましょう。</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この人は怖い映像ということに興味を持ったみたいですね。</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みなさんの中にも、そのように思った人がいるかもしれません。</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インターネット上の映像や情報は、たくさんの人が使うからこそ、私たちには合わない、見ると悲しくなったり、つらくなる情報や映像があるのも事実です。</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たとえ興味があったとしても、嫌な思いはなるべくしたくないですね。</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次に、二番目の意見を考えてみましょう。</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この人は、インターネットの動画をおうちの人と一緒に見ることにしているようですね。</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みなさんのご家庭ではどうでしょうか？</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最近はテレビ画面など、みんなで見ることのできる大きなモニターにインターネットの動画を流すことができる場合もあります。</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何を見ているのか、おうちの人に伝えられる環境にあれば、「怖いな」と思った場合にすぐにおうちの人が対応してくれるかもしれません。</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最後に、三番目の意見を考えてみましょう。</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この人は、たとえ怖い映像が出てきても、止めることができるから問題ないと思っているようです。</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しかし、想定外の怖い映像が流れてしまうと、驚いてしまい、動画を止めることができないかもしれません。</a:t>
            </a:r>
            <a:endParaRPr lang="en-US" altLang="ja-JP" sz="1200" dirty="0">
              <a:latin typeface="メイリオ" panose="020B0604030504040204" pitchFamily="50" charset="-128"/>
            </a:endParaRPr>
          </a:p>
        </p:txBody>
      </p:sp>
    </p:spTree>
    <p:extLst>
      <p:ext uri="{BB962C8B-B14F-4D97-AF65-F5344CB8AC3E}">
        <p14:creationId xmlns:p14="http://schemas.microsoft.com/office/powerpoint/2010/main" val="409734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啓発時のセリフ例</a:t>
            </a:r>
            <a:r>
              <a:rPr kumimoji="1" lang="en-US" altLang="ja-JP" dirty="0"/>
              <a:t>】</a:t>
            </a:r>
          </a:p>
          <a:p>
            <a:r>
              <a:rPr kumimoji="1" lang="ja-JP" altLang="en-US" dirty="0"/>
              <a:t>動画サイトなどは、利用規約上、小さい子どもたちが一人で利用することを推奨していません。</a:t>
            </a:r>
          </a:p>
          <a:p>
            <a:r>
              <a:rPr kumimoji="1" lang="ja-JP" altLang="en-US" dirty="0"/>
              <a:t>そのため、子どもたちが見ることを意図していない動画も存在します。</a:t>
            </a:r>
          </a:p>
          <a:p>
            <a:r>
              <a:rPr kumimoji="1" lang="ja-JP" altLang="en-US" dirty="0"/>
              <a:t>検索から子どもたちに見てほしくないサイトやページにたどり着いてしまう可能性も十分にあります。</a:t>
            </a:r>
            <a:endParaRPr kumimoji="1" lang="en-US" altLang="ja-JP" dirty="0"/>
          </a:p>
          <a:p>
            <a:endParaRPr kumimoji="1" lang="en-US" altLang="ja-JP" dirty="0"/>
          </a:p>
          <a:p>
            <a:r>
              <a:rPr kumimoji="1" lang="ja-JP" altLang="en-US" dirty="0"/>
              <a:t>さて、みなさんはフィルタリング機能をご存知でしょうか？</a:t>
            </a:r>
            <a:endParaRPr kumimoji="1" lang="en-US" altLang="ja-JP" dirty="0"/>
          </a:p>
          <a:p>
            <a:r>
              <a:rPr kumimoji="1" lang="ja-JP" altLang="en-US" dirty="0"/>
              <a:t>暴力や残酷な表現が含まれるサイト、アダルトサイト、出会い系サイトなどの有害なサイトの閲覧をブロックできます。</a:t>
            </a:r>
            <a:endParaRPr kumimoji="1" lang="en-US" altLang="ja-JP" dirty="0"/>
          </a:p>
          <a:p>
            <a:endParaRPr kumimoji="1" lang="en-US" altLang="ja-JP" dirty="0"/>
          </a:p>
          <a:p>
            <a:r>
              <a:rPr kumimoji="1" lang="ja-JP" altLang="en-US" dirty="0"/>
              <a:t>また、スマートフォン購入時に使用者が未成年であることを伝えると、各キャリアが展開するフィルタリングサービスを提供、有効化してくれます。</a:t>
            </a:r>
            <a:endParaRPr kumimoji="1" lang="en-US" altLang="ja-JP" dirty="0"/>
          </a:p>
          <a:p>
            <a:r>
              <a:rPr kumimoji="1" lang="ja-JP" altLang="en-US" dirty="0"/>
              <a:t>詳細は、携帯電話会社に問い合わせてみましょう。</a:t>
            </a:r>
            <a:endParaRPr kumimoji="1" lang="en-US" altLang="ja-JP" dirty="0"/>
          </a:p>
          <a:p>
            <a:r>
              <a:rPr kumimoji="1" lang="ja-JP" altLang="en-US" dirty="0"/>
              <a:t>ぜひ、子どもに買ってあげたスマートフォンをそのまま持たせるということはせず、お子様とも話し合って、フィルタリングを活用してみてください。</a:t>
            </a:r>
            <a:endParaRPr kumimoji="1" lang="en-US" altLang="ja-JP" dirty="0"/>
          </a:p>
          <a:p>
            <a:endParaRPr kumimoji="1" lang="en-US" altLang="ja-JP" dirty="0"/>
          </a:p>
          <a:p>
            <a:r>
              <a:rPr kumimoji="1" lang="ja-JP" altLang="en-US" dirty="0"/>
              <a:t>また、スライドの「考えてみよう」と書いてあるところに記載した、下の方の文章について考えてみてください。</a:t>
            </a:r>
            <a:endParaRPr kumimoji="1" lang="en-US" altLang="ja-JP" dirty="0"/>
          </a:p>
          <a:p>
            <a:r>
              <a:rPr kumimoji="1" lang="ja-JP" altLang="en-US" dirty="0"/>
              <a:t>スマホを買うときにフィルタリングを勧められるのは、どのような理由があるからなのでしょうか？</a:t>
            </a:r>
            <a:endParaRPr kumimoji="1" lang="en-US" altLang="ja-JP" dirty="0"/>
          </a:p>
          <a:p>
            <a:r>
              <a:rPr kumimoji="1" lang="en-US" altLang="ja-JP" dirty="0"/>
              <a:t>※</a:t>
            </a:r>
            <a:r>
              <a:rPr kumimoji="1" lang="ja-JP" altLang="en-US" dirty="0"/>
              <a:t>啓発対象者に意見を聞く。</a:t>
            </a:r>
            <a:endParaRPr kumimoji="1" lang="en-US" altLang="ja-JP" dirty="0"/>
          </a:p>
          <a:p>
            <a:endParaRPr kumimoji="1" lang="en-US" altLang="ja-JP" dirty="0"/>
          </a:p>
          <a:p>
            <a:r>
              <a:rPr kumimoji="1" lang="ja-JP" altLang="en-US" dirty="0"/>
              <a:t>知っている方も知らない方もいるようですね。（</a:t>
            </a:r>
            <a:r>
              <a:rPr kumimoji="1" lang="en-US" altLang="ja-JP" dirty="0"/>
              <a:t>※</a:t>
            </a:r>
            <a:r>
              <a:rPr kumimoji="1" lang="ja-JP" altLang="en-US" dirty="0"/>
              <a:t>状況に応じて、セリフを変えてください。）</a:t>
            </a:r>
            <a:endParaRPr kumimoji="1" lang="en-US" altLang="ja-JP" dirty="0"/>
          </a:p>
          <a:p>
            <a:r>
              <a:rPr kumimoji="1" lang="ja-JP" altLang="en-US" dirty="0"/>
              <a:t>実は、「説明しなければならない」ということが法律で決められており、子どもがスマートフォンを利用する際のフィルタリングの活用は社会全体で取り組む内容となっています。</a:t>
            </a:r>
            <a:endParaRPr kumimoji="1" lang="en-US" altLang="ja-JP" dirty="0"/>
          </a:p>
          <a:p>
            <a:r>
              <a:rPr kumimoji="1" lang="ja-JP" altLang="en-US" dirty="0"/>
              <a:t>次は、使い過ぎについて考えてみましょう。</a:t>
            </a:r>
            <a:endParaRPr kumimoji="1" lang="en-US" altLang="ja-JP" dirty="0"/>
          </a:p>
          <a:p>
            <a:endParaRPr kumimoji="1" lang="en-US" altLang="ja-JP" dirty="0"/>
          </a:p>
          <a:p>
            <a:r>
              <a:rPr kumimoji="1" lang="en-US" altLang="ja-JP" dirty="0"/>
              <a:t>【</a:t>
            </a:r>
            <a:r>
              <a:rPr kumimoji="1" lang="ja-JP" altLang="en-US" dirty="0"/>
              <a:t>参考資料</a:t>
            </a:r>
            <a:r>
              <a:rPr kumimoji="1" lang="en-US" altLang="ja-JP" dirty="0"/>
              <a:t>】</a:t>
            </a:r>
          </a:p>
          <a:p>
            <a:r>
              <a:rPr kumimoji="1" lang="ja-JP" altLang="en-US" dirty="0"/>
              <a:t>青少年が安全に安心してインターネットを利用できる環境の整備等に関する法律</a:t>
            </a:r>
            <a:endParaRPr kumimoji="1" lang="en-US" altLang="ja-JP" dirty="0"/>
          </a:p>
          <a:p>
            <a:r>
              <a:rPr kumimoji="1" lang="en-US" altLang="ja-JP" dirty="0"/>
              <a:t>https://elaws.e-gov.go.jp/document?lawid=420AC1000000079</a:t>
            </a:r>
          </a:p>
        </p:txBody>
      </p:sp>
    </p:spTree>
    <p:extLst>
      <p:ext uri="{BB962C8B-B14F-4D97-AF65-F5344CB8AC3E}">
        <p14:creationId xmlns:p14="http://schemas.microsoft.com/office/powerpoint/2010/main" val="361508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啓発時のセリフ例</a:t>
            </a:r>
            <a:r>
              <a:rPr lang="en-US" altLang="ja-JP" sz="1200" dirty="0">
                <a:latin typeface="メイリオ" panose="020B0604030504040204" pitchFamily="50" charset="-128"/>
                <a:ea typeface="メイリオ" panose="020B0604030504040204" pitchFamily="50" charset="-128"/>
              </a:rPr>
              <a:t>】</a:t>
            </a:r>
          </a:p>
          <a:p>
            <a:r>
              <a:rPr lang="ja-JP" altLang="en-US" sz="1200" dirty="0">
                <a:effectLst/>
                <a:latin typeface="メイリオ" panose="020B0604030504040204" pitchFamily="50" charset="-128"/>
                <a:ea typeface="メイリオ" panose="020B0604030504040204" pitchFamily="50" charset="-128"/>
              </a:rPr>
              <a:t>みなさんはおうちで、タブレットやスマホ、パソコンをどれくらいの時間を使いますか？</a:t>
            </a:r>
            <a:endParaRPr lang="en-US" altLang="ja-JP" sz="1200" dirty="0">
              <a:effectLst/>
              <a:latin typeface="メイリオ" panose="020B0604030504040204" pitchFamily="50" charset="-128"/>
              <a:ea typeface="メイリオ" panose="020B0604030504040204" pitchFamily="50" charset="-128"/>
            </a:endParaRPr>
          </a:p>
          <a:p>
            <a:br>
              <a:rPr lang="ja-JP" altLang="en-US" sz="1200" dirty="0">
                <a:effectLst/>
                <a:latin typeface="メイリオ" panose="020B0604030504040204" pitchFamily="50" charset="-128"/>
                <a:ea typeface="メイリオ" panose="020B0604030504040204" pitchFamily="50" charset="-128"/>
              </a:rPr>
            </a:br>
            <a:r>
              <a:rPr lang="ja-JP" altLang="en-US" sz="1200" dirty="0">
                <a:effectLst/>
                <a:latin typeface="メイリオ" panose="020B0604030504040204" pitchFamily="50" charset="-128"/>
                <a:ea typeface="メイリオ" panose="020B0604030504040204" pitchFamily="50" charset="-128"/>
              </a:rPr>
              <a:t>動画を見たり、ゲームをしていると、あっという間に時間が過ぎてしまい、やめるように促された経験のある人もいるかもしれません。</a:t>
            </a:r>
            <a:br>
              <a:rPr lang="ja-JP" altLang="en-US" sz="1200" dirty="0">
                <a:effectLst/>
                <a:latin typeface="メイリオ" panose="020B0604030504040204" pitchFamily="50" charset="-128"/>
                <a:ea typeface="メイリオ" panose="020B0604030504040204" pitchFamily="50" charset="-128"/>
              </a:rPr>
            </a:br>
            <a:r>
              <a:rPr lang="ja-JP" altLang="en-US" sz="1200" dirty="0">
                <a:effectLst/>
                <a:latin typeface="メイリオ" panose="020B0604030504040204" pitchFamily="50" charset="-128"/>
                <a:ea typeface="メイリオ" panose="020B0604030504040204" pitchFamily="50" charset="-128"/>
              </a:rPr>
              <a:t>しかし、最近では、タブレットなどを学校の宿題や学習でも活用することがあります。</a:t>
            </a:r>
            <a:br>
              <a:rPr lang="ja-JP" altLang="en-US" sz="1200" dirty="0">
                <a:effectLst/>
                <a:latin typeface="メイリオ" panose="020B0604030504040204" pitchFamily="50" charset="-128"/>
                <a:ea typeface="メイリオ" panose="020B0604030504040204" pitchFamily="50" charset="-128"/>
              </a:rPr>
            </a:br>
            <a:r>
              <a:rPr lang="ja-JP" altLang="en-US" sz="1200" dirty="0">
                <a:effectLst/>
                <a:latin typeface="メイリオ" panose="020B0604030504040204" pitchFamily="50" charset="-128"/>
                <a:ea typeface="メイリオ" panose="020B0604030504040204" pitchFamily="50" charset="-128"/>
              </a:rPr>
              <a:t>この人は、学習のためにタブレットを利用するのであれば、「使用時間は気にしなくていいよね？」と聞いています。</a:t>
            </a:r>
            <a:br>
              <a:rPr lang="ja-JP" altLang="en-US" sz="1200" dirty="0">
                <a:effectLst/>
                <a:latin typeface="メイリオ" panose="020B0604030504040204" pitchFamily="50" charset="-128"/>
                <a:ea typeface="メイリオ" panose="020B0604030504040204" pitchFamily="50" charset="-128"/>
              </a:rPr>
            </a:br>
            <a:endParaRPr lang="en-US" altLang="ja-JP" sz="1200" dirty="0">
              <a:effectLst/>
              <a:latin typeface="メイリオ" panose="020B0604030504040204" pitchFamily="50" charset="-128"/>
              <a:ea typeface="メイリオ" panose="020B0604030504040204" pitchFamily="50" charset="-128"/>
            </a:endParaRPr>
          </a:p>
          <a:p>
            <a:r>
              <a:rPr lang="ja-JP" altLang="en-US" sz="1200" dirty="0">
                <a:effectLst/>
                <a:latin typeface="メイリオ" panose="020B0604030504040204" pitchFamily="50" charset="-128"/>
                <a:ea typeface="メイリオ" panose="020B0604030504040204" pitchFamily="50" charset="-128"/>
              </a:rPr>
              <a:t>みなさんはどう思いますか？</a:t>
            </a:r>
            <a:endParaRPr lang="en-US" altLang="ja-JP" sz="1200" dirty="0">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47631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啓発時のセリフ例</a:t>
            </a:r>
            <a:r>
              <a:rPr lang="en-US" altLang="ja-JP" sz="1200" dirty="0">
                <a:latin typeface="メイリオ" panose="020B0604030504040204" pitchFamily="50" charset="-128"/>
                <a:ea typeface="メイリオ" panose="020B0604030504040204" pitchFamily="50" charset="-128"/>
              </a:rPr>
              <a:t>】</a:t>
            </a:r>
          </a:p>
          <a:p>
            <a:r>
              <a:rPr kumimoji="1" lang="ja-JP" altLang="en-US" dirty="0">
                <a:latin typeface="メイリオ" panose="020B0604030504040204" pitchFamily="50" charset="-128"/>
                <a:ea typeface="メイリオ" panose="020B0604030504040204" pitchFamily="50" charset="-128"/>
              </a:rPr>
              <a:t>さて、さまざまな意見が出ました。</a:t>
            </a:r>
            <a:endParaRPr kumimoji="1" lang="en-US" altLang="ja-JP" dirty="0">
              <a:latin typeface="メイリオ" panose="020B0604030504040204" pitchFamily="50" charset="-128"/>
              <a:ea typeface="メイリオ" panose="020B0604030504040204" pitchFamily="50" charset="-128"/>
            </a:endParaRPr>
          </a:p>
          <a:p>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「勉強に使うならいくらでも使えるよ。」</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「勉強であっても、使いすぎはよくないんじゃない？」</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「本当に勉強だけに使えているのかな？」</a:t>
            </a:r>
            <a:endParaRPr kumimoji="1" lang="en-US" altLang="ja-JP" dirty="0">
              <a:latin typeface="メイリオ" panose="020B0604030504040204" pitchFamily="50" charset="-128"/>
              <a:ea typeface="メイリオ" panose="020B0604030504040204" pitchFamily="50" charset="-128"/>
            </a:endParaRPr>
          </a:p>
          <a:p>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みなさんはどう思いますか？</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まず、一番目の意見を考えてみましょう。</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タブレットを動画やゲームのために利用していると、「いい加減にやめなさい！」と叱られてしまうけれども、勉強に使っているのであれば、叱られることはないという意見のようですね。</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大人だったら、タブレットを仕事のために使っているのであれば、どれだけ使っても問題ないと考える人もいるかもしれませんね。</a:t>
            </a:r>
          </a:p>
          <a:p>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次は、二番目の意見を考えてみましょう。</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たとえ学習のためであっても「使いすぎ」はよくないのではないか、という意見です。</a:t>
            </a:r>
            <a:endParaRPr kumimoji="1" lang="en-US" altLang="ja-JP" dirty="0">
              <a:latin typeface="メイリオ" panose="020B0604030504040204" pitchFamily="50" charset="-128"/>
              <a:ea typeface="メイリオ" panose="020B0604030504040204" pitchFamily="50" charset="-128"/>
            </a:endParaRPr>
          </a:p>
          <a:p>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最後に、三番目の意見を考えてみましょう。</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情報端末は色々な用途で利用できますから、学習や仕事のために使っているつもりでも、</a:t>
            </a:r>
            <a:r>
              <a:rPr kumimoji="1" lang="en-US" altLang="ja-JP" dirty="0">
                <a:latin typeface="メイリオ" panose="020B0604030504040204" pitchFamily="50" charset="-128"/>
                <a:ea typeface="メイリオ" panose="020B0604030504040204" pitchFamily="50" charset="-128"/>
              </a:rPr>
              <a:t>SNS</a:t>
            </a:r>
            <a:r>
              <a:rPr kumimoji="1" lang="ja-JP" altLang="en-US" dirty="0">
                <a:latin typeface="メイリオ" panose="020B0604030504040204" pitchFamily="50" charset="-128"/>
                <a:ea typeface="メイリオ" panose="020B0604030504040204" pitchFamily="50" charset="-128"/>
              </a:rPr>
              <a:t>や動画が目に入って中断してしまっているのではないかという意見です。</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学習や仕事のためだけに使うということも、なかなか難しいのかもしれません。</a:t>
            </a:r>
            <a:endParaRPr kumimoji="1" lang="en-US" altLang="ja-JP"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82571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啓発時のセリフ例</a:t>
            </a:r>
            <a:r>
              <a:rPr kumimoji="1" lang="en-US" altLang="ja-JP" sz="1200" dirty="0">
                <a:latin typeface="メイリオ" panose="020B0604030504040204" pitchFamily="50" charset="-128"/>
                <a:ea typeface="メイリオ" panose="020B0604030504040204" pitchFamily="50" charset="-128"/>
              </a:rPr>
              <a:t>】</a:t>
            </a:r>
          </a:p>
          <a:p>
            <a:r>
              <a:rPr kumimoji="1" lang="ja-JP" altLang="en-US" dirty="0"/>
              <a:t>今日お話しする内容は、スライドのとおりです。</a:t>
            </a:r>
            <a:endParaRPr kumimoji="1" lang="en-US" altLang="ja-JP" dirty="0"/>
          </a:p>
          <a:p>
            <a:r>
              <a:rPr kumimoji="1" lang="ja-JP" altLang="en-US" dirty="0"/>
              <a:t>　・動画の投稿について</a:t>
            </a:r>
          </a:p>
          <a:p>
            <a:r>
              <a:rPr kumimoji="1" lang="ja-JP" altLang="en-US" dirty="0"/>
              <a:t>　・スマートフォン利用のルールについて考えてみよう</a:t>
            </a:r>
          </a:p>
          <a:p>
            <a:endParaRPr kumimoji="1" lang="en-US" altLang="ja-JP" dirty="0"/>
          </a:p>
          <a:p>
            <a:pPr>
              <a:lnSpc>
                <a:spcPts val="1500"/>
              </a:lnSpc>
              <a:spcAft>
                <a:spcPts val="600"/>
              </a:spcAft>
            </a:pPr>
            <a:r>
              <a:rPr lang="ja-JP" altLang="ja-JP" sz="1800" spc="30" dirty="0">
                <a:effectLst/>
                <a:latin typeface="Trebuchet MS" panose="020B0603020202020204" pitchFamily="34" charset="0"/>
                <a:ea typeface="メイリオ" panose="020B0604030504040204" pitchFamily="50" charset="-128"/>
                <a:cs typeface="Tahoma" panose="020B0604030504040204" pitchFamily="34" charset="0"/>
              </a:rPr>
              <a:t>前半は、</a:t>
            </a:r>
            <a:r>
              <a:rPr lang="en-US" altLang="ja-JP" sz="1800" spc="30" dirty="0">
                <a:effectLst/>
                <a:latin typeface="Trebuchet MS" panose="020B0603020202020204" pitchFamily="34" charset="0"/>
                <a:ea typeface="メイリオ" panose="020B0604030504040204" pitchFamily="50" charset="-128"/>
                <a:cs typeface="Tahoma" panose="020B0604030504040204" pitchFamily="34" charset="0"/>
              </a:rPr>
              <a:t>SNS</a:t>
            </a:r>
            <a:r>
              <a:rPr lang="ja-JP" altLang="ja-JP" sz="1800" spc="30" dirty="0">
                <a:effectLst/>
                <a:latin typeface="Trebuchet MS" panose="020B0603020202020204" pitchFamily="34" charset="0"/>
                <a:ea typeface="メイリオ" panose="020B0604030504040204" pitchFamily="50" charset="-128"/>
                <a:cs typeface="Tahoma" panose="020B0604030504040204" pitchFamily="34" charset="0"/>
              </a:rPr>
              <a:t>への動画投稿によって起こり得るトラブルと、自分の個人情報がネット上に投稿されてしまった場合の対応について考えます。後半は、フィルタリングの重要性と家庭でのルール作りについて話をします。</a:t>
            </a:r>
            <a:endParaRPr lang="ja-JP" altLang="ja-JP" sz="1800" dirty="0">
              <a:effectLst/>
              <a:latin typeface="Trebuchet MS" panose="020B0603020202020204" pitchFamily="34" charset="0"/>
              <a:ea typeface="UD デジタル 教科書体 NK-B" panose="02020700000000000000" pitchFamily="18" charset="-128"/>
              <a:cs typeface="Tahoma" panose="020B0604030504040204" pitchFamily="34" charset="0"/>
            </a:endParaRPr>
          </a:p>
        </p:txBody>
      </p:sp>
    </p:spTree>
    <p:extLst>
      <p:ext uri="{BB962C8B-B14F-4D97-AF65-F5344CB8AC3E}">
        <p14:creationId xmlns:p14="http://schemas.microsoft.com/office/powerpoint/2010/main" val="2703694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啓発時のセリフ例</a:t>
            </a:r>
            <a:r>
              <a:rPr kumimoji="1" lang="en-US" altLang="ja-JP" dirty="0">
                <a:latin typeface="メイリオ" panose="020B0604030504040204" pitchFamily="50" charset="-128"/>
                <a:ea typeface="メイリオ" panose="020B0604030504040204" pitchFamily="50" charset="-128"/>
              </a:rPr>
              <a:t>】</a:t>
            </a:r>
          </a:p>
          <a:p>
            <a:r>
              <a:rPr kumimoji="1" lang="ja-JP" altLang="en-US" dirty="0">
                <a:latin typeface="メイリオ" panose="020B0604030504040204" pitchFamily="50" charset="-128"/>
                <a:ea typeface="メイリオ" panose="020B0604030504040204" pitchFamily="50" charset="-128"/>
              </a:rPr>
              <a:t>インターネット社会に生きる私たちは、インターネットやそれにつながる情報端末をバランス良く活用する必要があります。</a:t>
            </a:r>
            <a:endParaRPr kumimoji="1" lang="en-US" altLang="ja-JP" dirty="0">
              <a:latin typeface="メイリオ" panose="020B0604030504040204" pitchFamily="50" charset="-128"/>
              <a:ea typeface="メイリオ" panose="020B0604030504040204" pitchFamily="50" charset="-128"/>
            </a:endParaRPr>
          </a:p>
          <a:p>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そのために、まず、どんな目的（勉強、趣味、遊び、連絡手段、情報収集等）で、どんなサービスを使っているのかを自分自身でしっかり把握しましょう。</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そして、目的別に利用時間を決めたマイルール（利用ポリシー）を考えてみることをお勧めします。</a:t>
            </a:r>
            <a:endParaRPr kumimoji="1" lang="en-US" altLang="ja-JP" dirty="0">
              <a:latin typeface="メイリオ" panose="020B0604030504040204" pitchFamily="50" charset="-128"/>
              <a:ea typeface="メイリオ" panose="020B0604030504040204" pitchFamily="50" charset="-128"/>
            </a:endParaRPr>
          </a:p>
          <a:p>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また、利用時間に関するルールは何のためにあるのでしょうか？</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みなさんが、これから情報端末とどのように向き合っていきたいかということと合わせて考えてみましょう。</a:t>
            </a:r>
            <a:endParaRPr kumimoji="1" lang="en-US" altLang="ja-JP"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24747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啓発時のセリフ例</a:t>
            </a:r>
            <a:r>
              <a:rPr kumimoji="1" lang="en-US" altLang="ja-JP"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本日お話しした内容を振り返ってみましょう。</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r>
              <a:rPr kumimoji="1" lang="ja-JP" altLang="en-US" dirty="0"/>
              <a:t>前半は、インターネットへの動画投稿によって起こり得るトラブルや投稿する際の心構え、そして自分の個人情報がインターネット上に投稿された際の対応について、お話ししました。</a:t>
            </a:r>
            <a:endParaRPr kumimoji="1" lang="en-US" altLang="ja-JP" dirty="0"/>
          </a:p>
          <a:p>
            <a:r>
              <a:rPr kumimoji="1" lang="ja-JP" altLang="en-US" dirty="0"/>
              <a:t>後半は、保護者自身のスマホの使い方について考える動画を見ていただいた後に、子どもがスマートフォンを利用する際にフィルタリングを活用することの重要性と、情報端末を利用する際の家庭でのルール作りについて、お話ししました。</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今日お話しした内容を聞いて、みなさんに新たな気づきはありましたか？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周りの人と意見交換したり、ご家族・ご友人の方と話してみてください。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グループワークの時間を設けても良い。</a:t>
            </a:r>
            <a:endParaRPr kumimoji="1" lang="en-US" altLang="ja-JP" dirty="0"/>
          </a:p>
        </p:txBody>
      </p:sp>
    </p:spTree>
    <p:extLst>
      <p:ext uri="{BB962C8B-B14F-4D97-AF65-F5344CB8AC3E}">
        <p14:creationId xmlns:p14="http://schemas.microsoft.com/office/powerpoint/2010/main" val="3391075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啓発時のセリフ例</a:t>
            </a:r>
            <a:r>
              <a:rPr kumimoji="1" lang="en-US" altLang="ja-JP" sz="1200" dirty="0">
                <a:latin typeface="メイリオ" panose="020B0604030504040204" pitchFamily="50" charset="-128"/>
                <a:ea typeface="メイリオ" panose="020B0604030504040204" pitchFamily="50" charset="-128"/>
              </a:rPr>
              <a:t>】</a:t>
            </a:r>
          </a:p>
          <a:p>
            <a:r>
              <a:rPr kumimoji="1" lang="ja-JP" altLang="en-US" dirty="0"/>
              <a:t>まずは、この動画をみてみましょう。</a:t>
            </a:r>
            <a:endParaRPr kumimoji="1" lang="en-US" altLang="ja-JP" dirty="0"/>
          </a:p>
          <a:p>
            <a:r>
              <a:rPr kumimoji="1" lang="ja-JP" altLang="en-US" dirty="0"/>
              <a:t>高校生が自分のダンス動画を</a:t>
            </a:r>
            <a:r>
              <a:rPr kumimoji="1" lang="en-US" altLang="ja-JP" dirty="0"/>
              <a:t>SNS</a:t>
            </a:r>
            <a:r>
              <a:rPr kumimoji="1" lang="ja-JP" altLang="en-US" dirty="0"/>
              <a:t>に投稿するお話です。</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＜動画視聴（約</a:t>
            </a:r>
            <a:r>
              <a:rPr kumimoji="1" lang="en-US" altLang="ja-JP" dirty="0"/>
              <a:t>1</a:t>
            </a:r>
            <a:r>
              <a:rPr kumimoji="1" lang="ja-JP" altLang="en-US" dirty="0"/>
              <a:t>分）＞</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r>
              <a:rPr kumimoji="1" lang="en-US" altLang="ja-JP" dirty="0"/>
              <a:t>【</a:t>
            </a:r>
            <a:r>
              <a:rPr kumimoji="1" lang="ja-JP" altLang="en-US" dirty="0"/>
              <a:t>スライドの動画情報</a:t>
            </a:r>
            <a:r>
              <a:rPr kumimoji="1" lang="en-US" altLang="ja-JP"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IPA</a:t>
            </a:r>
            <a:r>
              <a:rPr kumimoji="1" lang="ja-JP" altLang="en-US" dirty="0"/>
              <a:t>：</a:t>
            </a:r>
            <a:r>
              <a:rPr kumimoji="1" lang="en-US" altLang="ja-JP" dirty="0"/>
              <a:t>IPA Channel</a:t>
            </a:r>
            <a:r>
              <a:rPr kumimoji="1" lang="ja-JP" altLang="en-US" dirty="0"/>
              <a:t>（はじめまして、ペアコです。～親と子のスマホの約束～）</a:t>
            </a:r>
            <a:endParaRPr kumimoji="1" lang="en-US" altLang="ja-JP" dirty="0"/>
          </a:p>
          <a:p>
            <a:r>
              <a:rPr kumimoji="1" lang="en-US" altLang="ja-JP" dirty="0"/>
              <a:t>https://www.youtube.com/watch?v=xvgBJFudoMs</a:t>
            </a:r>
          </a:p>
        </p:txBody>
      </p:sp>
    </p:spTree>
    <p:extLst>
      <p:ext uri="{BB962C8B-B14F-4D97-AF65-F5344CB8AC3E}">
        <p14:creationId xmlns:p14="http://schemas.microsoft.com/office/powerpoint/2010/main" val="354567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啓発時のセリフ例</a:t>
            </a:r>
            <a:r>
              <a:rPr kumimoji="1" lang="en-US" altLang="ja-JP" sz="1200" dirty="0">
                <a:latin typeface="メイリオ" panose="020B0604030504040204" pitchFamily="50" charset="-128"/>
                <a:ea typeface="メイリオ" panose="020B0604030504040204" pitchFamily="50" charset="-128"/>
              </a:rPr>
              <a:t>】</a:t>
            </a:r>
          </a:p>
          <a:p>
            <a:r>
              <a:rPr kumimoji="1" lang="ja-JP" altLang="en-US" sz="1200" dirty="0">
                <a:latin typeface="メイリオ" panose="020B0604030504040204" pitchFamily="50" charset="-128"/>
                <a:ea typeface="メイリオ" panose="020B0604030504040204" pitchFamily="50" charset="-128"/>
              </a:rPr>
              <a:t>それでは、ここからスライドで考えていきましょう。</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SNS</a:t>
            </a:r>
            <a:r>
              <a:rPr kumimoji="1" lang="ja-JP" altLang="en-US" sz="1200" dirty="0">
                <a:latin typeface="メイリオ" panose="020B0604030504040204" pitchFamily="50" charset="-128"/>
                <a:ea typeface="メイリオ" panose="020B0604030504040204" pitchFamily="50" charset="-128"/>
              </a:rPr>
              <a:t>を使って、多くの人がいろいろな情報を発信しています。</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音楽の演奏や歌、ゲームの実況、小説やイラスト等々、みなさんも好きな動画やいつも見ているチャンネルがあるかもしれませんね。</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また、見たり、聞いたりするだけでなく、私たち自身が情報を発信し、コメントをもらうこともできます。</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先ほどの動画で出てきた人と同じく、このスライドの人も、自分のダンス動画を</a:t>
            </a:r>
            <a:r>
              <a:rPr kumimoji="1" lang="en-US" altLang="ja-JP" sz="1200" dirty="0">
                <a:latin typeface="メイリオ" panose="020B0604030504040204" pitchFamily="50" charset="-128"/>
                <a:ea typeface="メイリオ" panose="020B0604030504040204" pitchFamily="50" charset="-128"/>
              </a:rPr>
              <a:t>SNS</a:t>
            </a:r>
            <a:r>
              <a:rPr kumimoji="1" lang="ja-JP" altLang="en-US" sz="1200" dirty="0">
                <a:latin typeface="メイリオ" panose="020B0604030504040204" pitchFamily="50" charset="-128"/>
                <a:ea typeface="メイリオ" panose="020B0604030504040204" pitchFamily="50" charset="-128"/>
              </a:rPr>
              <a:t>上に投稿することで、いろいろな人からコメントをもらうことを期待しているようです。</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自分のダンス動画を</a:t>
            </a:r>
            <a:r>
              <a:rPr kumimoji="1" lang="en-US" altLang="ja-JP" sz="1200" dirty="0">
                <a:latin typeface="メイリオ" panose="020B0604030504040204" pitchFamily="50" charset="-128"/>
                <a:ea typeface="メイリオ" panose="020B0604030504040204" pitchFamily="50" charset="-128"/>
              </a:rPr>
              <a:t>SNS</a:t>
            </a:r>
            <a:r>
              <a:rPr kumimoji="1" lang="ja-JP" altLang="en-US" sz="1200" dirty="0">
                <a:latin typeface="メイリオ" panose="020B0604030504040204" pitchFamily="50" charset="-128"/>
                <a:ea typeface="メイリオ" panose="020B0604030504040204" pitchFamily="50" charset="-128"/>
              </a:rPr>
              <a:t>上に投稿すると、果たしてどのようなことが起こるのでしょうか？</a:t>
            </a:r>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啓発対象者に経験を聞いてみても良い。</a:t>
            </a:r>
            <a:endParaRPr kumimoji="1" lang="en-US" altLang="ja-JP"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23207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啓発時のセリフ例</a:t>
            </a:r>
            <a:r>
              <a:rPr kumimoji="1" lang="en-US" altLang="ja-JP" sz="1200" dirty="0">
                <a:latin typeface="メイリオ" panose="020B0604030504040204" pitchFamily="50" charset="-128"/>
                <a:ea typeface="メイリオ"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さて、様々な意見が出ました。</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「ダンスが好きな人が見てくれると思うよ。」</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「見た人に悪口を書かれたらいやだな。」</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「顔がうつっている動画を投稿して大丈夫？」</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みなさんはどう思いますか？</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まず、一番目の意見を考えてみましょう。</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確かにこの人の言うとおりになりそうですね。ダンスが好きな人が見てくれて、コメントやアドバイスをもらえるかもしれません。</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次に、二番目の意見を考えてみましょう。</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latin typeface="メイリオ" panose="020B0604030504040204" pitchFamily="50" charset="-128"/>
                <a:ea typeface="メイリオ" panose="020B0604030504040204" pitchFamily="50" charset="-128"/>
              </a:rPr>
              <a:t>SNS</a:t>
            </a:r>
            <a:r>
              <a:rPr lang="ja-JP" altLang="en-US" sz="1200" dirty="0">
                <a:latin typeface="メイリオ" panose="020B0604030504040204" pitchFamily="50" charset="-128"/>
                <a:ea typeface="メイリオ" panose="020B0604030504040204" pitchFamily="50" charset="-128"/>
              </a:rPr>
              <a:t>の投稿はたくさんの人が見ています。</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たくさんの人が見ているということは色々な価値観で見られるということになるので、否定的なコメントがついたり、場合によってはコメントがつかない可能性もありますね。</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最後に、三番目の意見を考えてみましょう。</a:t>
            </a:r>
            <a:endParaRPr lang="en-US" altLang="ja-JP" sz="12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顔が映っている動画や写真の場合、インターネット上に投稿することの影響を考える必要がありそうですね。</a:t>
            </a:r>
            <a:endParaRPr lang="en-US" altLang="ja-JP"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9734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啓発時のセリフ例</a:t>
            </a:r>
            <a:r>
              <a:rPr kumimoji="1" lang="en-US" altLang="ja-JP" sz="1200" dirty="0">
                <a:latin typeface="メイリオ" panose="020B0604030504040204" pitchFamily="50" charset="-128"/>
                <a:ea typeface="メイリオ" panose="020B0604030504040204" pitchFamily="50" charset="-128"/>
              </a:rPr>
              <a:t>】</a:t>
            </a:r>
          </a:p>
          <a:p>
            <a:r>
              <a:rPr kumimoji="1" lang="ja-JP" altLang="en-US" dirty="0">
                <a:latin typeface="メイリオ" panose="020B0604030504040204" pitchFamily="50" charset="-128"/>
                <a:ea typeface="メイリオ" panose="020B0604030504040204" pitchFamily="50" charset="-128"/>
              </a:rPr>
              <a:t>自分の考えや特技などを</a:t>
            </a:r>
            <a:r>
              <a:rPr kumimoji="1" lang="en-US" altLang="ja-JP" dirty="0">
                <a:latin typeface="メイリオ" panose="020B0604030504040204" pitchFamily="50" charset="-128"/>
                <a:ea typeface="メイリオ" panose="020B0604030504040204" pitchFamily="50" charset="-128"/>
              </a:rPr>
              <a:t>SNS</a:t>
            </a:r>
            <a:r>
              <a:rPr kumimoji="1" lang="ja-JP" altLang="en-US" dirty="0">
                <a:latin typeface="メイリオ" panose="020B0604030504040204" pitchFamily="50" charset="-128"/>
                <a:ea typeface="メイリオ" panose="020B0604030504040204" pitchFamily="50" charset="-128"/>
              </a:rPr>
              <a:t>で公開して、多くの人に見てもらうことが可能な世の中になりました。</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それ自体はネット社会を活用することで悪いことではありません。</a:t>
            </a:r>
            <a:endParaRPr kumimoji="1" lang="en-US" altLang="ja-JP" dirty="0">
              <a:latin typeface="メイリオ" panose="020B0604030504040204" pitchFamily="50" charset="-128"/>
              <a:ea typeface="メイリオ" panose="020B0604030504040204" pitchFamily="50" charset="-128"/>
            </a:endParaRPr>
          </a:p>
          <a:p>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しかし、その投稿内容や動画、写真などから個人を特定される可能性があることを知る必要はあります。</a:t>
            </a:r>
            <a:endParaRPr kumimoji="1" lang="en-US" altLang="ja-JP" dirty="0">
              <a:latin typeface="メイリオ" panose="020B0604030504040204" pitchFamily="50" charset="-128"/>
              <a:ea typeface="メイリオ" panose="020B0604030504040204" pitchFamily="50" charset="-128"/>
            </a:endParaRPr>
          </a:p>
          <a:p>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例えば、写真や動画にうつる景色や投稿内容から、場所や行動パターンがわかることがあります。</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顔がうつっている場合は、なりすましや写真の加工などの被害に遭う可能性もあります。</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最悪の場合、ストーカー行為を招くこともあります。</a:t>
            </a:r>
            <a:endParaRPr kumimoji="1" lang="en-US" altLang="ja-JP" dirty="0">
              <a:latin typeface="メイリオ" panose="020B0604030504040204" pitchFamily="50" charset="-128"/>
              <a:ea typeface="メイリオ" panose="020B0604030504040204" pitchFamily="50" charset="-128"/>
            </a:endParaRPr>
          </a:p>
          <a:p>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特に、未成年や</a:t>
            </a:r>
            <a:r>
              <a:rPr kumimoji="1" lang="en-US" altLang="ja-JP" dirty="0">
                <a:latin typeface="メイリオ" panose="020B0604030504040204" pitchFamily="50" charset="-128"/>
                <a:ea typeface="メイリオ" panose="020B0604030504040204" pitchFamily="50" charset="-128"/>
              </a:rPr>
              <a:t>SNS</a:t>
            </a:r>
            <a:r>
              <a:rPr kumimoji="1" lang="ja-JP" altLang="en-US" dirty="0">
                <a:latin typeface="メイリオ" panose="020B0604030504040204" pitchFamily="50" charset="-128"/>
                <a:ea typeface="メイリオ" panose="020B0604030504040204" pitchFamily="50" charset="-128"/>
              </a:rPr>
              <a:t>の利用歴が浅い人などがターゲットになる可能性があります。</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利用するからには自己防衛の気持ちを持ち、投稿内容の影響を考えて利用する必要があるでしょう。</a:t>
            </a:r>
            <a:endParaRPr kumimoji="1" lang="en-US" altLang="ja-JP" dirty="0">
              <a:latin typeface="メイリオ" panose="020B0604030504040204" pitchFamily="50" charset="-128"/>
              <a:ea typeface="メイリオ" panose="020B0604030504040204" pitchFamily="50" charset="-128"/>
            </a:endParaRPr>
          </a:p>
          <a:p>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もう少し考えてみましょう。</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個人名や自分の写真を使っている人を</a:t>
            </a:r>
            <a:r>
              <a:rPr kumimoji="1" lang="en-US" altLang="ja-JP" dirty="0">
                <a:latin typeface="メイリオ" panose="020B0604030504040204" pitchFamily="50" charset="-128"/>
                <a:ea typeface="メイリオ" panose="020B0604030504040204" pitchFamily="50" charset="-128"/>
              </a:rPr>
              <a:t>SNS</a:t>
            </a:r>
            <a:r>
              <a:rPr kumimoji="1" lang="ja-JP" altLang="en-US" dirty="0">
                <a:latin typeface="メイリオ" panose="020B0604030504040204" pitchFamily="50" charset="-128"/>
                <a:ea typeface="メイリオ" panose="020B0604030504040204" pitchFamily="50" charset="-128"/>
              </a:rPr>
              <a:t>上で見ることがあります。</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みなさんが、ネット上に個人情報を投稿しても良いのはどんな時でしょうか？</a:t>
            </a:r>
            <a:endParaRPr kumimoji="1" lang="en-US" altLang="ja-JP" dirty="0">
              <a:latin typeface="メイリオ" panose="020B0604030504040204" pitchFamily="50" charset="-128"/>
              <a:ea typeface="メイリオ" panose="020B0604030504040204" pitchFamily="50" charset="-128"/>
            </a:endParaRPr>
          </a:p>
          <a:p>
            <a:r>
              <a:rPr kumimoji="1" lang="en-US" altLang="ja-JP"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啓発対象者に意見を聞く。</a:t>
            </a:r>
            <a:endParaRPr kumimoji="1" lang="en-US" altLang="ja-JP" dirty="0">
              <a:latin typeface="メイリオ" panose="020B0604030504040204" pitchFamily="50" charset="-128"/>
              <a:ea typeface="メイリオ" panose="020B0604030504040204" pitchFamily="50" charset="-128"/>
            </a:endParaRPr>
          </a:p>
          <a:p>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様々な意見が出ましたね。</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次は、同じ投稿でも悪意のある投稿の例を見てみましょう。</a:t>
            </a:r>
            <a:endParaRPr kumimoji="1" lang="en-US" altLang="ja-JP"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61508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100" dirty="0"/>
              <a:t>【</a:t>
            </a:r>
            <a:r>
              <a:rPr kumimoji="1" lang="ja-JP" altLang="en-US" sz="1100" dirty="0"/>
              <a:t>啓発時のセリフ例</a:t>
            </a:r>
            <a:r>
              <a:rPr kumimoji="1" lang="en-US" altLang="ja-JP"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t>この人は、友達と悪ふざけをした動画を撮り、その動画を友達に見せたいと思っているようです。</a:t>
            </a:r>
            <a:endParaRPr kumimoji="1" lang="en-US" altLang="ja-JP"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t>立ち入り禁止の池に入ること自体がルールやモラルに反する行為ですが、たとえ限定公開の場であっても、</a:t>
            </a:r>
            <a:r>
              <a:rPr kumimoji="1" lang="en-US" altLang="ja-JP" sz="1100" dirty="0"/>
              <a:t>SNS</a:t>
            </a:r>
            <a:r>
              <a:rPr kumimoji="1" lang="ja-JP" altLang="en-US" sz="1100" dirty="0"/>
              <a:t>に一度投稿してしまうと、どのようなことが起こり得るのでしょうか？</a:t>
            </a:r>
            <a:endParaRPr kumimoji="1" lang="en-US" altLang="ja-JP" sz="1100" dirty="0"/>
          </a:p>
        </p:txBody>
      </p:sp>
    </p:spTree>
    <p:extLst>
      <p:ext uri="{BB962C8B-B14F-4D97-AF65-F5344CB8AC3E}">
        <p14:creationId xmlns:p14="http://schemas.microsoft.com/office/powerpoint/2010/main" val="2623207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a:t>【</a:t>
            </a:r>
            <a:r>
              <a:rPr kumimoji="1" lang="ja-JP" altLang="en-US" sz="1200" dirty="0"/>
              <a:t>啓発時のセリフ例</a:t>
            </a:r>
            <a:r>
              <a:rPr kumimoji="1" lang="en-US" altLang="ja-JP"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さて、様々な意見が出ました。</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「仲良しの友達しか見ないなら、大丈夫では？」</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「その動画を見た友だちはどう思うのかな？」</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「限定公開にしてるけど、本当に友達しか見ないのかな？」</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みなさんはどう思いますか？</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まず、一番目の意見を考えてみましょう。</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限定公開にして、仲良しの友達しか見ることができなければ、どのような投稿をしても問題ないのでしょうか？</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次に、二番目の意見を考えてみましょう。</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動画を見た友達の中には、道徳的な観点から不快感を感じる人がいるかもしれません。また、逆に自分もやってみようと真似する人が出てしまうかもしれません。</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最後に、三番目の意見を考えてみましょう。</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公開範囲が限定的であっても、動画を見た友達が、スマートフォンにその動画を保存したりスクリーンショットを撮ったりすることで、別の友達に情報を拡散することができます。</a:t>
            </a:r>
            <a:endParaRPr lang="en-US" altLang="ja-JP" sz="1200" dirty="0">
              <a:latin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メイリオ" panose="020B0604030504040204" pitchFamily="50" charset="-128"/>
              </a:rPr>
              <a:t>そうなると、元々この動画を投稿した人が想定していたよりも多くの人が、この動画を目にすることになります。</a:t>
            </a:r>
            <a:endParaRPr kumimoji="1" lang="en-US" altLang="ja-JP" dirty="0"/>
          </a:p>
        </p:txBody>
      </p:sp>
    </p:spTree>
    <p:extLst>
      <p:ext uri="{BB962C8B-B14F-4D97-AF65-F5344CB8AC3E}">
        <p14:creationId xmlns:p14="http://schemas.microsoft.com/office/powerpoint/2010/main" val="409734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a:t>【</a:t>
            </a:r>
            <a:r>
              <a:rPr kumimoji="1" lang="ja-JP" altLang="en-US" sz="1200" dirty="0"/>
              <a:t>啓発時のセリフ例</a:t>
            </a:r>
            <a:r>
              <a:rPr kumimoji="1" lang="en-US" altLang="ja-JP" sz="1200" dirty="0"/>
              <a:t>】</a:t>
            </a:r>
          </a:p>
          <a:p>
            <a:r>
              <a:rPr kumimoji="1" lang="ja-JP" altLang="en-US" dirty="0"/>
              <a:t>インターネット上に投稿した文章、画像、動画などは、どこかで残り続け、広まり続けるということを知っておきましょう。</a:t>
            </a:r>
            <a:endParaRPr kumimoji="1" lang="en-US" altLang="ja-JP" dirty="0"/>
          </a:p>
          <a:p>
            <a:r>
              <a:rPr kumimoji="1" lang="ja-JP" altLang="en-US" dirty="0"/>
              <a:t>インターネットへの投稿は、「記録性」と「拡散性」という特性を持つと言えます。</a:t>
            </a:r>
            <a:endParaRPr kumimoji="1" lang="en-US" altLang="ja-JP" dirty="0"/>
          </a:p>
          <a:p>
            <a:endParaRPr kumimoji="1" lang="en-US" altLang="ja-JP" dirty="0"/>
          </a:p>
          <a:p>
            <a:r>
              <a:rPr kumimoji="1" lang="ja-JP" altLang="en-US" dirty="0"/>
              <a:t>限定した相手に情報発信したつもりでも、それを見た人が自分の端末上に情報を保存してしまうと、その情報は消すことができません。</a:t>
            </a:r>
            <a:endParaRPr kumimoji="1" lang="en-US" altLang="ja-JP" dirty="0"/>
          </a:p>
          <a:p>
            <a:r>
              <a:rPr kumimoji="1" lang="ja-JP" altLang="en-US" dirty="0"/>
              <a:t>発信を受けた相手側の端末上で情報を保存されてしまうと、いつかその情報がインターネット上に再度投稿されてしまうケースもあります。</a:t>
            </a:r>
            <a:endParaRPr kumimoji="1" lang="en-US" altLang="ja-JP" dirty="0"/>
          </a:p>
          <a:p>
            <a:endParaRPr kumimoji="1" lang="en-US" altLang="ja-JP" dirty="0"/>
          </a:p>
          <a:p>
            <a:r>
              <a:rPr kumimoji="1" lang="ja-JP" altLang="en-US" dirty="0"/>
              <a:t>他人の投稿を引用して再度投稿する機能や、コピペ（コピー、ペースト（貼り付け））といった技術的に情報を拡散する仕組みもあるため、このような特性を知った上で、</a:t>
            </a:r>
            <a:r>
              <a:rPr kumimoji="1" lang="en-US" altLang="ja-JP" dirty="0"/>
              <a:t>SNS</a:t>
            </a:r>
            <a:r>
              <a:rPr kumimoji="1" lang="ja-JP" altLang="en-US" dirty="0"/>
              <a:t>を利用することが重要です。</a:t>
            </a:r>
            <a:endParaRPr kumimoji="1" lang="en-US" altLang="ja-JP" dirty="0"/>
          </a:p>
          <a:p>
            <a:endParaRPr kumimoji="1" lang="en-US" altLang="ja-JP" dirty="0"/>
          </a:p>
          <a:p>
            <a:r>
              <a:rPr kumimoji="1" lang="ja-JP" altLang="en-US" dirty="0"/>
              <a:t>みなさんは、実際に</a:t>
            </a:r>
            <a:r>
              <a:rPr kumimoji="1" lang="en-US" altLang="ja-JP" dirty="0"/>
              <a:t>SNS</a:t>
            </a:r>
            <a:r>
              <a:rPr kumimoji="1" lang="ja-JP" altLang="en-US" dirty="0"/>
              <a:t>に投稿された内容が原因で炎上した事例を知っていますか？</a:t>
            </a:r>
            <a:endParaRPr kumimoji="1" lang="en-US" altLang="ja-JP" dirty="0"/>
          </a:p>
          <a:p>
            <a:r>
              <a:rPr kumimoji="1" lang="ja-JP" altLang="en-US" dirty="0"/>
              <a:t>お互いに共有してみましょう。</a:t>
            </a:r>
            <a:endParaRPr kumimoji="1" lang="en-US" altLang="ja-JP" dirty="0"/>
          </a:p>
          <a:p>
            <a:endParaRPr kumimoji="1" lang="en-US" altLang="ja-JP" dirty="0"/>
          </a:p>
          <a:p>
            <a:r>
              <a:rPr kumimoji="1" lang="ja-JP" altLang="en-US" dirty="0"/>
              <a:t>また、</a:t>
            </a:r>
            <a:r>
              <a:rPr kumimoji="1" lang="en-US" altLang="ja-JP" dirty="0"/>
              <a:t>SNS</a:t>
            </a:r>
            <a:r>
              <a:rPr kumimoji="1" lang="ja-JP" altLang="en-US" dirty="0"/>
              <a:t>投稿が私たちに利益をもたらすような良い事例や役に立つ事例についても考えてみましょう。</a:t>
            </a:r>
            <a:endParaRPr kumimoji="1" lang="en-US" altLang="ja-JP" dirty="0"/>
          </a:p>
          <a:p>
            <a:r>
              <a:rPr kumimoji="1" lang="en-US" altLang="ja-JP" dirty="0"/>
              <a:t>※</a:t>
            </a:r>
            <a:r>
              <a:rPr kumimoji="1" lang="ja-JP" altLang="en-US" dirty="0"/>
              <a:t>啓発対象者に意見を聞いても良い。</a:t>
            </a:r>
            <a:endParaRPr kumimoji="1" lang="en-US" altLang="ja-JP" dirty="0"/>
          </a:p>
          <a:p>
            <a:endParaRPr kumimoji="1" lang="en-US" altLang="ja-JP" dirty="0"/>
          </a:p>
          <a:p>
            <a:r>
              <a:rPr kumimoji="1" lang="ja-JP" altLang="en-US" dirty="0"/>
              <a:t>インターネット上に情報が残り続けることで、その後の人生にも影響を与えてしまうこともあります。</a:t>
            </a:r>
            <a:endParaRPr kumimoji="1" lang="en-US" altLang="ja-JP" dirty="0"/>
          </a:p>
          <a:p>
            <a:r>
              <a:rPr kumimoji="1" lang="ja-JP" altLang="en-US" dirty="0"/>
              <a:t>さて、次は自分が悪い事をしていないのに投稿されてしまった例です。</a:t>
            </a:r>
            <a:endParaRPr kumimoji="1" lang="en-US" altLang="ja-JP" dirty="0"/>
          </a:p>
        </p:txBody>
      </p:sp>
    </p:spTree>
    <p:extLst>
      <p:ext uri="{BB962C8B-B14F-4D97-AF65-F5344CB8AC3E}">
        <p14:creationId xmlns:p14="http://schemas.microsoft.com/office/powerpoint/2010/main" val="3615084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026A5816-5948-4ADE-8FDB-8629BE2ED863}"/>
              </a:ext>
            </a:extLst>
          </p:cNvPr>
          <p:cNvPicPr>
            <a:picLocks noChangeAspect="1"/>
          </p:cNvPicPr>
          <p:nvPr userDrawn="1"/>
        </p:nvPicPr>
        <p:blipFill>
          <a:blip r:embed="rId2"/>
          <a:stretch>
            <a:fillRect/>
          </a:stretch>
        </p:blipFill>
        <p:spPr>
          <a:xfrm>
            <a:off x="4858555" y="4927679"/>
            <a:ext cx="3913680" cy="1830686"/>
          </a:xfrm>
          <a:prstGeom prst="rect">
            <a:avLst/>
          </a:prstGeom>
        </p:spPr>
      </p:pic>
      <p:pic>
        <p:nvPicPr>
          <p:cNvPr id="11" name="図 10">
            <a:extLst>
              <a:ext uri="{FF2B5EF4-FFF2-40B4-BE49-F238E27FC236}">
                <a16:creationId xmlns:a16="http://schemas.microsoft.com/office/drawing/2014/main" id="{0ED4FB25-6B02-476C-844C-5600A87A8FF2}"/>
              </a:ext>
            </a:extLst>
          </p:cNvPr>
          <p:cNvPicPr>
            <a:picLocks noChangeAspect="1"/>
          </p:cNvPicPr>
          <p:nvPr userDrawn="1"/>
        </p:nvPicPr>
        <p:blipFill>
          <a:blip r:embed="rId3"/>
          <a:stretch>
            <a:fillRect/>
          </a:stretch>
        </p:blipFill>
        <p:spPr>
          <a:xfrm flipH="1">
            <a:off x="352425" y="550676"/>
            <a:ext cx="2219325" cy="1115760"/>
          </a:xfrm>
          <a:prstGeom prst="rect">
            <a:avLst/>
          </a:prstGeom>
        </p:spPr>
      </p:pic>
    </p:spTree>
    <p:extLst>
      <p:ext uri="{BB962C8B-B14F-4D97-AF65-F5344CB8AC3E}">
        <p14:creationId xmlns:p14="http://schemas.microsoft.com/office/powerpoint/2010/main" val="4135051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7" name="TextBox 9">
            <a:extLst>
              <a:ext uri="{FF2B5EF4-FFF2-40B4-BE49-F238E27FC236}">
                <a16:creationId xmlns:a16="http://schemas.microsoft.com/office/drawing/2014/main" id="{C2134751-61FF-4DCE-A734-C09C59189EAD}"/>
              </a:ext>
            </a:extLst>
          </p:cNvPr>
          <p:cNvSpPr txBox="1"/>
          <p:nvPr userDrawn="1"/>
        </p:nvSpPr>
        <p:spPr>
          <a:xfrm>
            <a:off x="249337" y="1937740"/>
            <a:ext cx="7472502" cy="1545038"/>
          </a:xfrm>
          <a:prstGeom prst="rect">
            <a:avLst/>
          </a:prstGeom>
          <a:noFill/>
        </p:spPr>
        <p:txBody>
          <a:bodyPr wrap="square" rtlCol="0">
            <a:spAutoFit/>
          </a:bodyPr>
          <a:lstStyle/>
          <a:p>
            <a:pPr>
              <a:lnSpc>
                <a:spcPct val="80000"/>
              </a:lnSpc>
            </a:pPr>
            <a:r>
              <a:rPr lang="ja-JP" altLang="en-US" sz="4000" dirty="0">
                <a:solidFill>
                  <a:srgbClr val="4472C4">
                    <a:lumMod val="50000"/>
                  </a:srgbClr>
                </a:solidFill>
                <a:latin typeface="HGPSoeiKakugothicUB" pitchFamily="50" charset="-128"/>
                <a:ea typeface="HGPSoeiKakugothicUB" pitchFamily="50" charset="-128"/>
              </a:rPr>
              <a:t>ともに学ぶ。考える。</a:t>
            </a:r>
            <a:endParaRPr lang="en-US" altLang="ja-JP" sz="4000" dirty="0">
              <a:solidFill>
                <a:srgbClr val="4472C4">
                  <a:lumMod val="50000"/>
                </a:srgbClr>
              </a:solidFill>
              <a:latin typeface="HGPSoeiKakugothicUB" pitchFamily="50" charset="-128"/>
              <a:ea typeface="HGPSoeiKakugothicUB" pitchFamily="50" charset="-128"/>
            </a:endParaRPr>
          </a:p>
          <a:p>
            <a:pPr>
              <a:lnSpc>
                <a:spcPct val="80000"/>
              </a:lnSpc>
            </a:pPr>
            <a:endParaRPr lang="en-US" altLang="ja-JP" sz="2400" dirty="0">
              <a:solidFill>
                <a:srgbClr val="4472C4">
                  <a:lumMod val="50000"/>
                </a:srgbClr>
              </a:solidFill>
              <a:latin typeface="HGPSoeiKakugothicUB" pitchFamily="50" charset="-128"/>
              <a:ea typeface="HGPSoeiKakugothicUB" pitchFamily="50" charset="-128"/>
            </a:endParaRPr>
          </a:p>
          <a:p>
            <a:pPr>
              <a:lnSpc>
                <a:spcPct val="80000"/>
              </a:lnSpc>
            </a:pPr>
            <a:r>
              <a:rPr lang="ja-JP" altLang="en-US" sz="5400" dirty="0">
                <a:solidFill>
                  <a:srgbClr val="4472C4">
                    <a:lumMod val="50000"/>
                  </a:srgbClr>
                </a:solidFill>
                <a:effectLst>
                  <a:outerShdw blurRad="38100" dist="38100" dir="2700000" algn="tl">
                    <a:srgbClr val="000000">
                      <a:alpha val="43137"/>
                    </a:srgbClr>
                  </a:outerShdw>
                </a:effectLst>
                <a:latin typeface="HGPSoeiKakugothicUB" pitchFamily="50" charset="-128"/>
                <a:ea typeface="HGPSoeiKakugothicUB" pitchFamily="50" charset="-128"/>
              </a:rPr>
              <a:t>インターネット安全教室</a:t>
            </a:r>
            <a:endParaRPr lang="en-US" sz="5400" dirty="0">
              <a:solidFill>
                <a:srgbClr val="4472C4">
                  <a:lumMod val="50000"/>
                </a:srgbClr>
              </a:solidFill>
              <a:effectLst>
                <a:outerShdw blurRad="38100" dist="38100" dir="2700000" algn="tl">
                  <a:srgbClr val="000000">
                    <a:alpha val="43137"/>
                  </a:srgbClr>
                </a:outerShdw>
              </a:effectLst>
              <a:latin typeface="HGPSoeiKakugothicUB" pitchFamily="50" charset="-128"/>
              <a:ea typeface="HGPSoeiKakugothicUB" pitchFamily="50" charset="-128"/>
            </a:endParaRPr>
          </a:p>
        </p:txBody>
      </p:sp>
      <p:sp>
        <p:nvSpPr>
          <p:cNvPr id="9" name="テキスト ボックス 8">
            <a:extLst>
              <a:ext uri="{FF2B5EF4-FFF2-40B4-BE49-F238E27FC236}">
                <a16:creationId xmlns:a16="http://schemas.microsoft.com/office/drawing/2014/main" id="{A567EDEE-54B5-47C6-B38A-01401A5BDF0F}"/>
              </a:ext>
            </a:extLst>
          </p:cNvPr>
          <p:cNvSpPr txBox="1"/>
          <p:nvPr userDrawn="1"/>
        </p:nvSpPr>
        <p:spPr>
          <a:xfrm>
            <a:off x="249337" y="3683510"/>
            <a:ext cx="8522898" cy="369332"/>
          </a:xfrm>
          <a:prstGeom prst="rect">
            <a:avLst/>
          </a:prstGeom>
          <a:noFill/>
        </p:spPr>
        <p:txBody>
          <a:bodyPr wrap="square" rtlCol="0">
            <a:spAutoFit/>
          </a:bodyPr>
          <a:lstStyle/>
          <a:p>
            <a:r>
              <a:rPr lang="ja-JP" altLang="en-US" dirty="0">
                <a:solidFill>
                  <a:prstClr val="black"/>
                </a:solidFill>
              </a:rPr>
              <a:t>～大人もこどもも一緒に学び、考える。インターネットとのつきあい方～</a:t>
            </a:r>
          </a:p>
        </p:txBody>
      </p:sp>
      <p:pic>
        <p:nvPicPr>
          <p:cNvPr id="10" name="図 9">
            <a:extLst>
              <a:ext uri="{FF2B5EF4-FFF2-40B4-BE49-F238E27FC236}">
                <a16:creationId xmlns:a16="http://schemas.microsoft.com/office/drawing/2014/main" id="{2BC3CCCA-8F97-41F5-87A0-13A30578B62B}"/>
              </a:ext>
            </a:extLst>
          </p:cNvPr>
          <p:cNvPicPr>
            <a:picLocks noChangeAspect="1"/>
          </p:cNvPicPr>
          <p:nvPr userDrawn="1"/>
        </p:nvPicPr>
        <p:blipFill>
          <a:blip r:embed="rId2"/>
          <a:stretch>
            <a:fillRect/>
          </a:stretch>
        </p:blipFill>
        <p:spPr>
          <a:xfrm>
            <a:off x="4858555" y="4927679"/>
            <a:ext cx="3913680" cy="1830686"/>
          </a:xfrm>
          <a:prstGeom prst="rect">
            <a:avLst/>
          </a:prstGeom>
        </p:spPr>
      </p:pic>
      <p:pic>
        <p:nvPicPr>
          <p:cNvPr id="11" name="図 10">
            <a:extLst>
              <a:ext uri="{FF2B5EF4-FFF2-40B4-BE49-F238E27FC236}">
                <a16:creationId xmlns:a16="http://schemas.microsoft.com/office/drawing/2014/main" id="{C249DE58-4464-4016-844B-531B9693F6FD}"/>
              </a:ext>
            </a:extLst>
          </p:cNvPr>
          <p:cNvPicPr>
            <a:picLocks noChangeAspect="1"/>
          </p:cNvPicPr>
          <p:nvPr userDrawn="1"/>
        </p:nvPicPr>
        <p:blipFill>
          <a:blip r:embed="rId3"/>
          <a:stretch>
            <a:fillRect/>
          </a:stretch>
        </p:blipFill>
        <p:spPr>
          <a:xfrm flipH="1">
            <a:off x="352425" y="550676"/>
            <a:ext cx="2219325" cy="1115760"/>
          </a:xfrm>
          <a:prstGeom prst="rect">
            <a:avLst/>
          </a:prstGeom>
        </p:spPr>
      </p:pic>
    </p:spTree>
    <p:extLst>
      <p:ext uri="{BB962C8B-B14F-4D97-AF65-F5344CB8AC3E}">
        <p14:creationId xmlns:p14="http://schemas.microsoft.com/office/powerpoint/2010/main" val="2554397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ユーザー設定レイアウト">
    <p:spTree>
      <p:nvGrpSpPr>
        <p:cNvPr id="1" name=""/>
        <p:cNvGrpSpPr/>
        <p:nvPr/>
      </p:nvGrpSpPr>
      <p:grpSpPr>
        <a:xfrm>
          <a:off x="0" y="0"/>
          <a:ext cx="0" cy="0"/>
          <a:chOff x="0" y="0"/>
          <a:chExt cx="0" cy="0"/>
        </a:xfrm>
      </p:grpSpPr>
      <p:sp>
        <p:nvSpPr>
          <p:cNvPr id="11" name="テキスト ボックス 10"/>
          <p:cNvSpPr txBox="1">
            <a:spLocks/>
          </p:cNvSpPr>
          <p:nvPr userDrawn="1"/>
        </p:nvSpPr>
        <p:spPr>
          <a:xfrm>
            <a:off x="0" y="0"/>
            <a:ext cx="9144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606798 w 9144000"/>
              <a:gd name="connsiteY5" fmla="*/ 729000 h 6858000"/>
              <a:gd name="connsiteX6" fmla="*/ 606798 w 9144000"/>
              <a:gd name="connsiteY6" fmla="*/ 6129000 h 6858000"/>
              <a:gd name="connsiteX7" fmla="*/ 8537201 w 9144000"/>
              <a:gd name="connsiteY7" fmla="*/ 6129000 h 6858000"/>
              <a:gd name="connsiteX8" fmla="*/ 8537201 w 9144000"/>
              <a:gd name="connsiteY8" fmla="*/ 729000 h 6858000"/>
              <a:gd name="connsiteX9" fmla="*/ 606798 w 9144000"/>
              <a:gd name="connsiteY9" fmla="*/ 7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6858000">
                <a:moveTo>
                  <a:pt x="0" y="0"/>
                </a:moveTo>
                <a:lnTo>
                  <a:pt x="9144000" y="0"/>
                </a:lnTo>
                <a:lnTo>
                  <a:pt x="9144000" y="6858000"/>
                </a:lnTo>
                <a:lnTo>
                  <a:pt x="0" y="6858000"/>
                </a:lnTo>
                <a:lnTo>
                  <a:pt x="0" y="0"/>
                </a:lnTo>
                <a:close/>
                <a:moveTo>
                  <a:pt x="606798" y="729000"/>
                </a:moveTo>
                <a:lnTo>
                  <a:pt x="606798" y="6129000"/>
                </a:lnTo>
                <a:lnTo>
                  <a:pt x="8537201" y="6129000"/>
                </a:lnTo>
                <a:lnTo>
                  <a:pt x="8537201" y="729000"/>
                </a:lnTo>
                <a:lnTo>
                  <a:pt x="606798" y="729000"/>
                </a:lnTo>
                <a:close/>
              </a:path>
            </a:pathLst>
          </a:custGeom>
          <a:solidFill>
            <a:srgbClr val="ED7D31"/>
          </a:solidFill>
          <a:ln w="76200">
            <a:solidFill>
              <a:srgbClr val="ED7D31"/>
            </a:solidFill>
          </a:ln>
        </p:spPr>
        <p:txBody>
          <a:bodyPr vert="horz" wrap="square"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endParaRPr lang="ja-JP" altLang="en-US" dirty="0"/>
          </a:p>
        </p:txBody>
      </p:sp>
      <p:sp>
        <p:nvSpPr>
          <p:cNvPr id="2" name="タイトル 1"/>
          <p:cNvSpPr>
            <a:spLocks noGrp="1"/>
          </p:cNvSpPr>
          <p:nvPr>
            <p:ph type="title"/>
          </p:nvPr>
        </p:nvSpPr>
        <p:spPr>
          <a:xfrm>
            <a:off x="606798" y="799434"/>
            <a:ext cx="7930403" cy="5314149"/>
          </a:xfrm>
          <a:noFill/>
          <a:ln w="76200">
            <a:noFill/>
          </a:ln>
        </p:spPr>
        <p:txBody>
          <a:bodyPr>
            <a:normAutofit/>
          </a:bodyPr>
          <a:lstStyle>
            <a:lvl1pPr algn="ctr">
              <a:defRPr sz="6000"/>
            </a:lvl1pPr>
          </a:lstStyle>
          <a:p>
            <a:r>
              <a:rPr kumimoji="1" lang="ja-JP" altLang="en-US"/>
              <a:t>マスター タイトルの書式設定</a:t>
            </a:r>
            <a:endParaRPr kumimoji="1" lang="ja-JP" altLang="en-US" dirty="0"/>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8309" y="4799328"/>
            <a:ext cx="2407282" cy="1357685"/>
          </a:xfrm>
          <a:prstGeom prst="rect">
            <a:avLst/>
          </a:prstGeom>
        </p:spPr>
      </p:pic>
      <p:pic>
        <p:nvPicPr>
          <p:cNvPr id="13" name="図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051" y="6228051"/>
            <a:ext cx="915198" cy="515481"/>
          </a:xfrm>
          <a:prstGeom prst="rect">
            <a:avLst/>
          </a:prstGeom>
        </p:spPr>
      </p:pic>
      <p:pic>
        <p:nvPicPr>
          <p:cNvPr id="14" name="図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8650" y="4825531"/>
            <a:ext cx="3232150" cy="1345286"/>
          </a:xfrm>
          <a:prstGeom prst="rect">
            <a:avLst/>
          </a:prstGeom>
        </p:spPr>
      </p:pic>
      <p:sp>
        <p:nvSpPr>
          <p:cNvPr id="16" name="Content Placeholder 2"/>
          <p:cNvSpPr>
            <a:spLocks noGrp="1"/>
          </p:cNvSpPr>
          <p:nvPr>
            <p:ph sz="half" idx="1"/>
          </p:nvPr>
        </p:nvSpPr>
        <p:spPr>
          <a:xfrm>
            <a:off x="4557485" y="6142499"/>
            <a:ext cx="4619918" cy="748620"/>
          </a:xfrm>
        </p:spPr>
        <p:txBody>
          <a:bodyPr anchor="ctr">
            <a:noAutofit/>
          </a:bodyPr>
          <a:lstStyle>
            <a:lvl1pPr marL="0" indent="0" algn="ctr">
              <a:buNone/>
              <a:defRPr sz="2800"/>
            </a:lvl1pPr>
          </a:lstStyle>
          <a:p>
            <a:pPr lvl="0"/>
            <a:r>
              <a:rPr lang="ja-JP" altLang="en-US"/>
              <a:t>マスター テキストの書式設定</a:t>
            </a:r>
          </a:p>
        </p:txBody>
      </p:sp>
      <p:sp>
        <p:nvSpPr>
          <p:cNvPr id="10" name="テキスト ボックス 9"/>
          <p:cNvSpPr txBox="1"/>
          <p:nvPr userDrawn="1"/>
        </p:nvSpPr>
        <p:spPr>
          <a:xfrm>
            <a:off x="1133856" y="6241932"/>
            <a:ext cx="2592076"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安全教室指導用教材</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n-lt"/>
                <a:ea typeface="+mn-ea"/>
                <a:cs typeface="+mn-cs"/>
              </a:rPr>
              <a:t>ver.2.1_20220311</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　</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00" dirty="0">
                <a:solidFill>
                  <a:prstClr val="black">
                    <a:tint val="75000"/>
                  </a:prstClr>
                </a:solidFill>
              </a:rPr>
              <a:t>©2022</a:t>
            </a:r>
            <a:r>
              <a:rPr lang="ja-JP" altLang="en-US" sz="900" baseline="0" dirty="0">
                <a:solidFill>
                  <a:prstClr val="black">
                    <a:tint val="75000"/>
                  </a:prstClr>
                </a:solidFill>
              </a:rPr>
              <a:t> </a:t>
            </a:r>
            <a:r>
              <a:rPr lang="en-US" altLang="ja-JP" sz="900" dirty="0">
                <a:solidFill>
                  <a:prstClr val="black">
                    <a:tint val="75000"/>
                  </a:prstClr>
                </a:solidFill>
              </a:rPr>
              <a:t>IPA</a:t>
            </a:r>
          </a:p>
        </p:txBody>
      </p:sp>
    </p:spTree>
    <p:extLst>
      <p:ext uri="{BB962C8B-B14F-4D97-AF65-F5344CB8AC3E}">
        <p14:creationId xmlns:p14="http://schemas.microsoft.com/office/powerpoint/2010/main" val="2646725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11" name="正方形/長方形 10"/>
          <p:cNvSpPr/>
          <p:nvPr userDrawn="1"/>
        </p:nvSpPr>
        <p:spPr>
          <a:xfrm>
            <a:off x="91440" y="304800"/>
            <a:ext cx="8976360" cy="914400"/>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solidFill>
                <a:prstClr val="white"/>
              </a:solidFill>
            </a:endParaRPr>
          </a:p>
        </p:txBody>
      </p:sp>
      <p:pic>
        <p:nvPicPr>
          <p:cNvPr id="12" name="図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794" y="369701"/>
            <a:ext cx="987588" cy="1211772"/>
          </a:xfrm>
          <a:prstGeom prst="rect">
            <a:avLst/>
          </a:prstGeom>
        </p:spPr>
      </p:pic>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タイトル 1"/>
          <p:cNvSpPr>
            <a:spLocks noGrp="1"/>
          </p:cNvSpPr>
          <p:nvPr>
            <p:ph type="title" hasCustomPrompt="1"/>
          </p:nvPr>
        </p:nvSpPr>
        <p:spPr>
          <a:xfrm>
            <a:off x="1109382" y="457199"/>
            <a:ext cx="7958418" cy="697099"/>
          </a:xfrm>
        </p:spPr>
        <p:txBody>
          <a:bodyPr>
            <a:noAutofit/>
          </a:bodyPr>
          <a:lstStyle>
            <a:lvl1pPr>
              <a:defRPr sz="4400" b="1">
                <a:latin typeface="+mj-ea"/>
                <a:ea typeface="+mj-ea"/>
              </a:defRPr>
            </a:lvl1pPr>
          </a:lstStyle>
          <a:p>
            <a:r>
              <a:rPr kumimoji="1" lang="ja-JP" altLang="en-US" dirty="0"/>
              <a:t>考えてみよう</a:t>
            </a:r>
          </a:p>
        </p:txBody>
      </p:sp>
    </p:spTree>
    <p:extLst>
      <p:ext uri="{BB962C8B-B14F-4D97-AF65-F5344CB8AC3E}">
        <p14:creationId xmlns:p14="http://schemas.microsoft.com/office/powerpoint/2010/main" val="364270030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11" name="正方形/長方形 10"/>
          <p:cNvSpPr/>
          <p:nvPr userDrawn="1"/>
        </p:nvSpPr>
        <p:spPr>
          <a:xfrm>
            <a:off x="91440" y="304800"/>
            <a:ext cx="8976360" cy="914400"/>
          </a:xfrm>
          <a:prstGeom prst="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solidFill>
                <a:prstClr val="white"/>
              </a:solidFill>
            </a:endParaRPr>
          </a:p>
        </p:txBody>
      </p:sp>
      <p:pic>
        <p:nvPicPr>
          <p:cNvPr id="2" name="図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9467" y="434340"/>
            <a:ext cx="1168840" cy="1088899"/>
          </a:xfrm>
          <a:prstGeom prst="rect">
            <a:avLst/>
          </a:prstGeom>
        </p:spPr>
      </p:pic>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タイトル 1"/>
          <p:cNvSpPr>
            <a:spLocks noGrp="1"/>
          </p:cNvSpPr>
          <p:nvPr>
            <p:ph type="title"/>
          </p:nvPr>
        </p:nvSpPr>
        <p:spPr>
          <a:xfrm>
            <a:off x="215152" y="402240"/>
            <a:ext cx="7958418" cy="784598"/>
          </a:xfrm>
        </p:spPr>
        <p:txBody>
          <a:bodyPr>
            <a:noAutofit/>
          </a:bodyPr>
          <a:lstStyle>
            <a:lvl1pPr>
              <a:defRPr sz="4400" b="1">
                <a:latin typeface="+mj-ea"/>
                <a:ea typeface="+mj-ea"/>
              </a:defRPr>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3344879581"/>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11" name="正方形/長方形 10"/>
          <p:cNvSpPr/>
          <p:nvPr userDrawn="1"/>
        </p:nvSpPr>
        <p:spPr>
          <a:xfrm>
            <a:off x="91440" y="304800"/>
            <a:ext cx="8976360" cy="914400"/>
          </a:xfrm>
          <a:prstGeom prst="rect">
            <a:avLst/>
          </a:prstGeom>
          <a:solidFill>
            <a:schemeClr val="accent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solidFill>
                <a:prstClr val="white"/>
              </a:solidFill>
            </a:endParaRPr>
          </a:p>
        </p:txBody>
      </p:sp>
      <p:pic>
        <p:nvPicPr>
          <p:cNvPr id="2" name="図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8776" y="357313"/>
            <a:ext cx="1219531" cy="1165099"/>
          </a:xfrm>
          <a:prstGeom prst="rect">
            <a:avLst/>
          </a:prstGeom>
        </p:spPr>
      </p:pic>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タイトル 1"/>
          <p:cNvSpPr>
            <a:spLocks noGrp="1"/>
          </p:cNvSpPr>
          <p:nvPr>
            <p:ph type="title" hasCustomPrompt="1"/>
          </p:nvPr>
        </p:nvSpPr>
        <p:spPr>
          <a:xfrm>
            <a:off x="396688" y="497541"/>
            <a:ext cx="7723094" cy="632572"/>
          </a:xfrm>
        </p:spPr>
        <p:txBody>
          <a:bodyPr>
            <a:noAutofit/>
          </a:bodyPr>
          <a:lstStyle>
            <a:lvl1pPr>
              <a:defRPr sz="4400" b="1">
                <a:latin typeface="+mj-ea"/>
                <a:ea typeface="+mj-ea"/>
              </a:defRPr>
            </a:lvl1pPr>
          </a:lstStyle>
          <a:p>
            <a:r>
              <a:rPr kumimoji="1" lang="ja-JP" altLang="en-US" dirty="0"/>
              <a:t>ポイント</a:t>
            </a:r>
          </a:p>
        </p:txBody>
      </p:sp>
    </p:spTree>
    <p:extLst>
      <p:ext uri="{BB962C8B-B14F-4D97-AF65-F5344CB8AC3E}">
        <p14:creationId xmlns:p14="http://schemas.microsoft.com/office/powerpoint/2010/main" val="3647344976"/>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28650" y="377990"/>
            <a:ext cx="7886700" cy="927848"/>
          </a:xfrm>
        </p:spPr>
        <p:txBody>
          <a:bodyPr>
            <a:noAutofit/>
          </a:bodyPr>
          <a:lstStyle>
            <a:lvl1pPr algn="ctr">
              <a:defRPr sz="6000" b="1"/>
            </a:lvl1pPr>
          </a:lstStyle>
          <a:p>
            <a:r>
              <a:rPr kumimoji="1" lang="ja-JP" altLang="en-US" dirty="0"/>
              <a:t>まとめ</a:t>
            </a:r>
          </a:p>
        </p:txBody>
      </p:sp>
      <p:sp>
        <p:nvSpPr>
          <p:cNvPr id="4" name="スライド番号プレースホルダー 3"/>
          <p:cNvSpPr>
            <a:spLocks noGrp="1"/>
          </p:cNvSpPr>
          <p:nvPr>
            <p:ph type="sldNum" sz="quarter" idx="11"/>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pic>
        <p:nvPicPr>
          <p:cNvPr id="5" name="図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88218" y="4895378"/>
            <a:ext cx="5670816" cy="1801372"/>
          </a:xfrm>
          <a:prstGeom prst="rect">
            <a:avLst/>
          </a:prstGeom>
        </p:spPr>
      </p:pic>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extLst>
      <p:ext uri="{BB962C8B-B14F-4D97-AF65-F5344CB8AC3E}">
        <p14:creationId xmlns:p14="http://schemas.microsoft.com/office/powerpoint/2010/main" val="4069064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73105" y="6420745"/>
            <a:ext cx="2057400" cy="365125"/>
          </a:xfrm>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303684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7" name="TextBox 9">
            <a:extLst>
              <a:ext uri="{FF2B5EF4-FFF2-40B4-BE49-F238E27FC236}">
                <a16:creationId xmlns:a16="http://schemas.microsoft.com/office/drawing/2014/main" id="{55EF4343-A537-4FAD-A602-01CE1357E21E}"/>
              </a:ext>
            </a:extLst>
          </p:cNvPr>
          <p:cNvSpPr txBox="1"/>
          <p:nvPr userDrawn="1"/>
        </p:nvSpPr>
        <p:spPr>
          <a:xfrm>
            <a:off x="249337" y="1937740"/>
            <a:ext cx="7472502" cy="1545038"/>
          </a:xfrm>
          <a:prstGeom prst="rect">
            <a:avLst/>
          </a:prstGeom>
          <a:noFill/>
        </p:spPr>
        <p:txBody>
          <a:bodyPr wrap="square" rtlCol="0">
            <a:spAutoFit/>
          </a:bodyPr>
          <a:lstStyle/>
          <a:p>
            <a:pPr>
              <a:lnSpc>
                <a:spcPct val="80000"/>
              </a:lnSpc>
            </a:pPr>
            <a:r>
              <a:rPr lang="ja-JP" altLang="en-US" sz="4000" dirty="0">
                <a:solidFill>
                  <a:srgbClr val="4472C4">
                    <a:lumMod val="50000"/>
                  </a:srgbClr>
                </a:solidFill>
                <a:latin typeface="HGPSoeiKakugothicUB" pitchFamily="50" charset="-128"/>
                <a:ea typeface="HGPSoeiKakugothicUB" pitchFamily="50" charset="-128"/>
              </a:rPr>
              <a:t>ともに学ぶ。考える。</a:t>
            </a:r>
            <a:endParaRPr lang="en-US" altLang="ja-JP" sz="4000" dirty="0">
              <a:solidFill>
                <a:srgbClr val="4472C4">
                  <a:lumMod val="50000"/>
                </a:srgbClr>
              </a:solidFill>
              <a:latin typeface="HGPSoeiKakugothicUB" pitchFamily="50" charset="-128"/>
              <a:ea typeface="HGPSoeiKakugothicUB" pitchFamily="50" charset="-128"/>
            </a:endParaRPr>
          </a:p>
          <a:p>
            <a:pPr>
              <a:lnSpc>
                <a:spcPct val="80000"/>
              </a:lnSpc>
            </a:pPr>
            <a:endParaRPr lang="en-US" altLang="ja-JP" sz="2400" dirty="0">
              <a:solidFill>
                <a:srgbClr val="4472C4">
                  <a:lumMod val="50000"/>
                </a:srgbClr>
              </a:solidFill>
              <a:latin typeface="HGPSoeiKakugothicUB" pitchFamily="50" charset="-128"/>
              <a:ea typeface="HGPSoeiKakugothicUB" pitchFamily="50" charset="-128"/>
            </a:endParaRPr>
          </a:p>
          <a:p>
            <a:pPr>
              <a:lnSpc>
                <a:spcPct val="80000"/>
              </a:lnSpc>
            </a:pPr>
            <a:r>
              <a:rPr lang="ja-JP" altLang="en-US" sz="5400" dirty="0">
                <a:solidFill>
                  <a:srgbClr val="4472C4">
                    <a:lumMod val="50000"/>
                  </a:srgbClr>
                </a:solidFill>
                <a:effectLst>
                  <a:outerShdw blurRad="38100" dist="38100" dir="2700000" algn="tl">
                    <a:srgbClr val="000000">
                      <a:alpha val="43137"/>
                    </a:srgbClr>
                  </a:outerShdw>
                </a:effectLst>
                <a:latin typeface="HGPSoeiKakugothicUB" pitchFamily="50" charset="-128"/>
                <a:ea typeface="HGPSoeiKakugothicUB" pitchFamily="50" charset="-128"/>
              </a:rPr>
              <a:t>インターネット安全教室</a:t>
            </a:r>
            <a:endParaRPr lang="en-US" sz="5400" dirty="0">
              <a:solidFill>
                <a:srgbClr val="4472C4">
                  <a:lumMod val="50000"/>
                </a:srgbClr>
              </a:solidFill>
              <a:effectLst>
                <a:outerShdw blurRad="38100" dist="38100" dir="2700000" algn="tl">
                  <a:srgbClr val="000000">
                    <a:alpha val="43137"/>
                  </a:srgbClr>
                </a:outerShdw>
              </a:effectLst>
              <a:latin typeface="HGPSoeiKakugothicUB" pitchFamily="50" charset="-128"/>
              <a:ea typeface="HGPSoeiKakugothicUB" pitchFamily="50" charset="-128"/>
            </a:endParaRPr>
          </a:p>
        </p:txBody>
      </p:sp>
      <p:sp>
        <p:nvSpPr>
          <p:cNvPr id="9" name="テキスト ボックス 8">
            <a:extLst>
              <a:ext uri="{FF2B5EF4-FFF2-40B4-BE49-F238E27FC236}">
                <a16:creationId xmlns:a16="http://schemas.microsoft.com/office/drawing/2014/main" id="{69C675DA-34DA-4185-A64C-416D885BEA85}"/>
              </a:ext>
            </a:extLst>
          </p:cNvPr>
          <p:cNvSpPr txBox="1"/>
          <p:nvPr userDrawn="1"/>
        </p:nvSpPr>
        <p:spPr>
          <a:xfrm>
            <a:off x="249337" y="3683510"/>
            <a:ext cx="8522898" cy="369332"/>
          </a:xfrm>
          <a:prstGeom prst="rect">
            <a:avLst/>
          </a:prstGeom>
          <a:noFill/>
        </p:spPr>
        <p:txBody>
          <a:bodyPr wrap="square" rtlCol="0">
            <a:spAutoFit/>
          </a:bodyPr>
          <a:lstStyle/>
          <a:p>
            <a:r>
              <a:rPr lang="ja-JP" altLang="en-US" dirty="0">
                <a:solidFill>
                  <a:prstClr val="black"/>
                </a:solidFill>
              </a:rPr>
              <a:t>～大人もこどもも一緒に学び、考える。インターネットとのつきあい方～</a:t>
            </a:r>
          </a:p>
        </p:txBody>
      </p:sp>
      <p:pic>
        <p:nvPicPr>
          <p:cNvPr id="10" name="図 9">
            <a:extLst>
              <a:ext uri="{FF2B5EF4-FFF2-40B4-BE49-F238E27FC236}">
                <a16:creationId xmlns:a16="http://schemas.microsoft.com/office/drawing/2014/main" id="{026A5816-5948-4ADE-8FDB-8629BE2ED863}"/>
              </a:ext>
            </a:extLst>
          </p:cNvPr>
          <p:cNvPicPr>
            <a:picLocks noChangeAspect="1"/>
          </p:cNvPicPr>
          <p:nvPr userDrawn="1"/>
        </p:nvPicPr>
        <p:blipFill>
          <a:blip r:embed="rId2"/>
          <a:stretch>
            <a:fillRect/>
          </a:stretch>
        </p:blipFill>
        <p:spPr>
          <a:xfrm>
            <a:off x="4858555" y="4927679"/>
            <a:ext cx="3913680" cy="1830686"/>
          </a:xfrm>
          <a:prstGeom prst="rect">
            <a:avLst/>
          </a:prstGeom>
        </p:spPr>
      </p:pic>
      <p:pic>
        <p:nvPicPr>
          <p:cNvPr id="11" name="図 10">
            <a:extLst>
              <a:ext uri="{FF2B5EF4-FFF2-40B4-BE49-F238E27FC236}">
                <a16:creationId xmlns:a16="http://schemas.microsoft.com/office/drawing/2014/main" id="{0ED4FB25-6B02-476C-844C-5600A87A8FF2}"/>
              </a:ext>
            </a:extLst>
          </p:cNvPr>
          <p:cNvPicPr>
            <a:picLocks noChangeAspect="1"/>
          </p:cNvPicPr>
          <p:nvPr userDrawn="1"/>
        </p:nvPicPr>
        <p:blipFill>
          <a:blip r:embed="rId3"/>
          <a:stretch>
            <a:fillRect/>
          </a:stretch>
        </p:blipFill>
        <p:spPr>
          <a:xfrm flipH="1">
            <a:off x="352425" y="550676"/>
            <a:ext cx="2219325" cy="1115760"/>
          </a:xfrm>
          <a:prstGeom prst="rect">
            <a:avLst/>
          </a:prstGeom>
        </p:spPr>
      </p:pic>
    </p:spTree>
    <p:extLst>
      <p:ext uri="{BB962C8B-B14F-4D97-AF65-F5344CB8AC3E}">
        <p14:creationId xmlns:p14="http://schemas.microsoft.com/office/powerpoint/2010/main" val="908176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ユーザー設定レイアウト">
    <p:spTree>
      <p:nvGrpSpPr>
        <p:cNvPr id="1" name=""/>
        <p:cNvGrpSpPr/>
        <p:nvPr/>
      </p:nvGrpSpPr>
      <p:grpSpPr>
        <a:xfrm>
          <a:off x="0" y="0"/>
          <a:ext cx="0" cy="0"/>
          <a:chOff x="0" y="0"/>
          <a:chExt cx="0" cy="0"/>
        </a:xfrm>
      </p:grpSpPr>
      <p:sp>
        <p:nvSpPr>
          <p:cNvPr id="11" name="テキスト ボックス 10"/>
          <p:cNvSpPr txBox="1">
            <a:spLocks/>
          </p:cNvSpPr>
          <p:nvPr userDrawn="1"/>
        </p:nvSpPr>
        <p:spPr>
          <a:xfrm>
            <a:off x="33403" y="27508"/>
            <a:ext cx="9144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606798 w 9144000"/>
              <a:gd name="connsiteY5" fmla="*/ 729000 h 6858000"/>
              <a:gd name="connsiteX6" fmla="*/ 606798 w 9144000"/>
              <a:gd name="connsiteY6" fmla="*/ 6129000 h 6858000"/>
              <a:gd name="connsiteX7" fmla="*/ 8537201 w 9144000"/>
              <a:gd name="connsiteY7" fmla="*/ 6129000 h 6858000"/>
              <a:gd name="connsiteX8" fmla="*/ 8537201 w 9144000"/>
              <a:gd name="connsiteY8" fmla="*/ 729000 h 6858000"/>
              <a:gd name="connsiteX9" fmla="*/ 606798 w 9144000"/>
              <a:gd name="connsiteY9" fmla="*/ 7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6858000">
                <a:moveTo>
                  <a:pt x="0" y="0"/>
                </a:moveTo>
                <a:lnTo>
                  <a:pt x="9144000" y="0"/>
                </a:lnTo>
                <a:lnTo>
                  <a:pt x="9144000" y="6858000"/>
                </a:lnTo>
                <a:lnTo>
                  <a:pt x="0" y="6858000"/>
                </a:lnTo>
                <a:lnTo>
                  <a:pt x="0" y="0"/>
                </a:lnTo>
                <a:close/>
                <a:moveTo>
                  <a:pt x="606798" y="729000"/>
                </a:moveTo>
                <a:lnTo>
                  <a:pt x="606798" y="6129000"/>
                </a:lnTo>
                <a:lnTo>
                  <a:pt x="8537201" y="6129000"/>
                </a:lnTo>
                <a:lnTo>
                  <a:pt x="8537201" y="729000"/>
                </a:lnTo>
                <a:lnTo>
                  <a:pt x="606798" y="729000"/>
                </a:lnTo>
                <a:close/>
              </a:path>
            </a:pathLst>
          </a:custGeom>
          <a:solidFill>
            <a:srgbClr val="ED7D31"/>
          </a:solidFill>
          <a:ln w="76200">
            <a:solidFill>
              <a:srgbClr val="ED7D31"/>
            </a:solidFill>
          </a:ln>
        </p:spPr>
        <p:txBody>
          <a:bodyPr vert="horz" wrap="square"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endParaRPr lang="ja-JP" altLang="en-US" dirty="0"/>
          </a:p>
        </p:txBody>
      </p:sp>
      <p:sp>
        <p:nvSpPr>
          <p:cNvPr id="2" name="タイトル 1"/>
          <p:cNvSpPr>
            <a:spLocks noGrp="1"/>
          </p:cNvSpPr>
          <p:nvPr>
            <p:ph type="title"/>
          </p:nvPr>
        </p:nvSpPr>
        <p:spPr>
          <a:xfrm>
            <a:off x="606798" y="799434"/>
            <a:ext cx="7930403" cy="5314149"/>
          </a:xfrm>
          <a:noFill/>
          <a:ln w="76200">
            <a:noFill/>
          </a:ln>
        </p:spPr>
        <p:txBody>
          <a:bodyPr>
            <a:normAutofit/>
          </a:bodyPr>
          <a:lstStyle>
            <a:lvl1pPr algn="ctr">
              <a:defRPr sz="6000"/>
            </a:lvl1pPr>
          </a:lstStyle>
          <a:p>
            <a:r>
              <a:rPr kumimoji="1" lang="ja-JP" altLang="en-US" dirty="0"/>
              <a:t>マスター タイトルの書式設定</a:t>
            </a:r>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0347" y="4525008"/>
            <a:ext cx="2407282" cy="1357685"/>
          </a:xfrm>
          <a:prstGeom prst="rect">
            <a:avLst/>
          </a:prstGeom>
        </p:spPr>
      </p:pic>
      <p:pic>
        <p:nvPicPr>
          <p:cNvPr id="13" name="図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051" y="6228051"/>
            <a:ext cx="915198" cy="515481"/>
          </a:xfrm>
          <a:prstGeom prst="rect">
            <a:avLst/>
          </a:prstGeom>
        </p:spPr>
      </p:pic>
      <p:pic>
        <p:nvPicPr>
          <p:cNvPr id="14" name="図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966" y="4601088"/>
            <a:ext cx="3232150" cy="1345286"/>
          </a:xfrm>
          <a:prstGeom prst="rect">
            <a:avLst/>
          </a:prstGeom>
        </p:spPr>
      </p:pic>
      <p:sp>
        <p:nvSpPr>
          <p:cNvPr id="16" name="Content Placeholder 2"/>
          <p:cNvSpPr>
            <a:spLocks noGrp="1"/>
          </p:cNvSpPr>
          <p:nvPr>
            <p:ph sz="half" idx="1"/>
          </p:nvPr>
        </p:nvSpPr>
        <p:spPr>
          <a:xfrm>
            <a:off x="4557485" y="6142499"/>
            <a:ext cx="4619918" cy="748620"/>
          </a:xfrm>
        </p:spPr>
        <p:txBody>
          <a:bodyPr anchor="ctr">
            <a:noAutofit/>
          </a:bodyPr>
          <a:lstStyle>
            <a:lvl1pPr marL="0" indent="0" algn="ctr">
              <a:buNone/>
              <a:defRPr sz="2800"/>
            </a:lvl1pPr>
          </a:lstStyle>
          <a:p>
            <a:pPr lvl="0"/>
            <a:r>
              <a:rPr lang="ja-JP" altLang="en-US" dirty="0"/>
              <a:t>マスター テキストの書式設定</a:t>
            </a:r>
            <a:endParaRPr lang="en-US" dirty="0"/>
          </a:p>
        </p:txBody>
      </p:sp>
    </p:spTree>
    <p:extLst>
      <p:ext uri="{BB962C8B-B14F-4D97-AF65-F5344CB8AC3E}">
        <p14:creationId xmlns:p14="http://schemas.microsoft.com/office/powerpoint/2010/main" val="3988731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extLst>
      <p:ext uri="{BB962C8B-B14F-4D97-AF65-F5344CB8AC3E}">
        <p14:creationId xmlns:p14="http://schemas.microsoft.com/office/powerpoint/2010/main" val="114376779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ユーザー設定レイアウト">
    <p:spTree>
      <p:nvGrpSpPr>
        <p:cNvPr id="1" name=""/>
        <p:cNvGrpSpPr/>
        <p:nvPr/>
      </p:nvGrpSpPr>
      <p:grpSpPr>
        <a:xfrm>
          <a:off x="0" y="0"/>
          <a:ext cx="0" cy="0"/>
          <a:chOff x="0" y="0"/>
          <a:chExt cx="0" cy="0"/>
        </a:xfrm>
      </p:grpSpPr>
      <p:sp>
        <p:nvSpPr>
          <p:cNvPr id="11" name="テキスト ボックス 10"/>
          <p:cNvSpPr txBox="1">
            <a:spLocks/>
          </p:cNvSpPr>
          <p:nvPr userDrawn="1"/>
        </p:nvSpPr>
        <p:spPr>
          <a:xfrm>
            <a:off x="0" y="0"/>
            <a:ext cx="9144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606798 w 9144000"/>
              <a:gd name="connsiteY5" fmla="*/ 729000 h 6858000"/>
              <a:gd name="connsiteX6" fmla="*/ 606798 w 9144000"/>
              <a:gd name="connsiteY6" fmla="*/ 6129000 h 6858000"/>
              <a:gd name="connsiteX7" fmla="*/ 8537201 w 9144000"/>
              <a:gd name="connsiteY7" fmla="*/ 6129000 h 6858000"/>
              <a:gd name="connsiteX8" fmla="*/ 8537201 w 9144000"/>
              <a:gd name="connsiteY8" fmla="*/ 729000 h 6858000"/>
              <a:gd name="connsiteX9" fmla="*/ 606798 w 9144000"/>
              <a:gd name="connsiteY9" fmla="*/ 7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6858000">
                <a:moveTo>
                  <a:pt x="0" y="0"/>
                </a:moveTo>
                <a:lnTo>
                  <a:pt x="9144000" y="0"/>
                </a:lnTo>
                <a:lnTo>
                  <a:pt x="9144000" y="6858000"/>
                </a:lnTo>
                <a:lnTo>
                  <a:pt x="0" y="6858000"/>
                </a:lnTo>
                <a:lnTo>
                  <a:pt x="0" y="0"/>
                </a:lnTo>
                <a:close/>
                <a:moveTo>
                  <a:pt x="606798" y="729000"/>
                </a:moveTo>
                <a:lnTo>
                  <a:pt x="606798" y="6129000"/>
                </a:lnTo>
                <a:lnTo>
                  <a:pt x="8537201" y="6129000"/>
                </a:lnTo>
                <a:lnTo>
                  <a:pt x="8537201" y="729000"/>
                </a:lnTo>
                <a:lnTo>
                  <a:pt x="606798" y="729000"/>
                </a:lnTo>
                <a:close/>
              </a:path>
            </a:pathLst>
          </a:custGeom>
          <a:solidFill>
            <a:srgbClr val="ED7D31"/>
          </a:solidFill>
          <a:ln w="76200">
            <a:solidFill>
              <a:srgbClr val="ED7D31"/>
            </a:solidFill>
          </a:ln>
        </p:spPr>
        <p:txBody>
          <a:bodyPr vert="horz" wrap="square"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endParaRPr lang="ja-JP" altLang="en-US" dirty="0"/>
          </a:p>
        </p:txBody>
      </p:sp>
      <p:sp>
        <p:nvSpPr>
          <p:cNvPr id="2" name="タイトル 1"/>
          <p:cNvSpPr>
            <a:spLocks noGrp="1"/>
          </p:cNvSpPr>
          <p:nvPr>
            <p:ph type="title"/>
          </p:nvPr>
        </p:nvSpPr>
        <p:spPr>
          <a:xfrm>
            <a:off x="606798" y="799434"/>
            <a:ext cx="7930403" cy="5314149"/>
          </a:xfrm>
          <a:noFill/>
          <a:ln w="76200">
            <a:noFill/>
          </a:ln>
        </p:spPr>
        <p:txBody>
          <a:bodyPr>
            <a:normAutofit/>
          </a:bodyPr>
          <a:lstStyle>
            <a:lvl1pPr algn="ctr">
              <a:defRPr sz="6000"/>
            </a:lvl1pPr>
          </a:lstStyle>
          <a:p>
            <a:r>
              <a:rPr kumimoji="1" lang="ja-JP" altLang="en-US" dirty="0"/>
              <a:t>マスター タイトルの書式設定</a:t>
            </a:r>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0347" y="4525008"/>
            <a:ext cx="2407282" cy="1357685"/>
          </a:xfrm>
          <a:prstGeom prst="rect">
            <a:avLst/>
          </a:prstGeom>
        </p:spPr>
      </p:pic>
      <p:pic>
        <p:nvPicPr>
          <p:cNvPr id="13" name="図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051" y="6228051"/>
            <a:ext cx="915198" cy="515481"/>
          </a:xfrm>
          <a:prstGeom prst="rect">
            <a:avLst/>
          </a:prstGeom>
        </p:spPr>
      </p:pic>
      <p:pic>
        <p:nvPicPr>
          <p:cNvPr id="14" name="図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966" y="4601088"/>
            <a:ext cx="3232150" cy="1345286"/>
          </a:xfrm>
          <a:prstGeom prst="rect">
            <a:avLst/>
          </a:prstGeom>
        </p:spPr>
      </p:pic>
      <p:sp>
        <p:nvSpPr>
          <p:cNvPr id="16" name="Content Placeholder 2"/>
          <p:cNvSpPr>
            <a:spLocks noGrp="1"/>
          </p:cNvSpPr>
          <p:nvPr>
            <p:ph sz="half" idx="1"/>
          </p:nvPr>
        </p:nvSpPr>
        <p:spPr>
          <a:xfrm>
            <a:off x="4557485" y="6142499"/>
            <a:ext cx="4619918" cy="748620"/>
          </a:xfrm>
        </p:spPr>
        <p:txBody>
          <a:bodyPr anchor="ctr">
            <a:noAutofit/>
          </a:bodyPr>
          <a:lstStyle>
            <a:lvl1pPr marL="0" indent="0" algn="ctr">
              <a:buNone/>
              <a:defRPr sz="2800"/>
            </a:lvl1pPr>
          </a:lstStyle>
          <a:p>
            <a:pPr lvl="0"/>
            <a:r>
              <a:rPr lang="ja-JP" altLang="en-US" dirty="0"/>
              <a:t>マスター テキストの書式設定</a:t>
            </a:r>
            <a:endParaRPr lang="en-US" dirty="0"/>
          </a:p>
        </p:txBody>
      </p:sp>
    </p:spTree>
    <p:extLst>
      <p:ext uri="{BB962C8B-B14F-4D97-AF65-F5344CB8AC3E}">
        <p14:creationId xmlns:p14="http://schemas.microsoft.com/office/powerpoint/2010/main" val="845050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extLst>
      <p:ext uri="{BB962C8B-B14F-4D97-AF65-F5344CB8AC3E}">
        <p14:creationId xmlns:p14="http://schemas.microsoft.com/office/powerpoint/2010/main" val="190997533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extLst>
      <p:ext uri="{BB962C8B-B14F-4D97-AF65-F5344CB8AC3E}">
        <p14:creationId xmlns:p14="http://schemas.microsoft.com/office/powerpoint/2010/main" val="3715266588"/>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extLst>
      <p:ext uri="{BB962C8B-B14F-4D97-AF65-F5344CB8AC3E}">
        <p14:creationId xmlns:p14="http://schemas.microsoft.com/office/powerpoint/2010/main" val="21361355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extLst>
      <p:ext uri="{BB962C8B-B14F-4D97-AF65-F5344CB8AC3E}">
        <p14:creationId xmlns:p14="http://schemas.microsoft.com/office/powerpoint/2010/main" val="2888565978"/>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73105" y="6420745"/>
            <a:ext cx="2057400" cy="365125"/>
          </a:xfrm>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666688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11" name="正方形/長方形 10"/>
          <p:cNvSpPr/>
          <p:nvPr userDrawn="1"/>
        </p:nvSpPr>
        <p:spPr>
          <a:xfrm>
            <a:off x="91440" y="304800"/>
            <a:ext cx="8976360" cy="914400"/>
          </a:xfrm>
          <a:prstGeom prst="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solidFill>
                <a:prstClr val="white"/>
              </a:solidFill>
            </a:endParaRPr>
          </a:p>
        </p:txBody>
      </p:sp>
      <p:pic>
        <p:nvPicPr>
          <p:cNvPr id="2" name="図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9467" y="434340"/>
            <a:ext cx="1168840" cy="1088899"/>
          </a:xfrm>
          <a:prstGeom prst="rect">
            <a:avLst/>
          </a:prstGeom>
        </p:spPr>
      </p:pic>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タイトル 1"/>
          <p:cNvSpPr>
            <a:spLocks noGrp="1"/>
          </p:cNvSpPr>
          <p:nvPr>
            <p:ph type="title"/>
          </p:nvPr>
        </p:nvSpPr>
        <p:spPr>
          <a:xfrm>
            <a:off x="243727" y="471829"/>
            <a:ext cx="7958418" cy="784598"/>
          </a:xfrm>
        </p:spPr>
        <p:txBody>
          <a:bodyPr>
            <a:noAutofit/>
          </a:bodyPr>
          <a:lstStyle>
            <a:lvl1pPr>
              <a:defRPr sz="4400" b="1">
                <a:latin typeface="+mj-ea"/>
                <a:ea typeface="+mj-ea"/>
              </a:defRPr>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2979819436"/>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1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11" name="正方形/長方形 10"/>
          <p:cNvSpPr/>
          <p:nvPr userDrawn="1"/>
        </p:nvSpPr>
        <p:spPr>
          <a:xfrm>
            <a:off x="91440" y="304800"/>
            <a:ext cx="8976360" cy="914400"/>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solidFill>
                <a:prstClr val="white"/>
              </a:solidFill>
            </a:endParaRPr>
          </a:p>
        </p:txBody>
      </p:sp>
      <p:pic>
        <p:nvPicPr>
          <p:cNvPr id="12" name="図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794" y="369701"/>
            <a:ext cx="987588" cy="1211772"/>
          </a:xfrm>
          <a:prstGeom prst="rect">
            <a:avLst/>
          </a:prstGeom>
        </p:spPr>
      </p:pic>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タイトル 1"/>
          <p:cNvSpPr>
            <a:spLocks noGrp="1"/>
          </p:cNvSpPr>
          <p:nvPr>
            <p:ph type="title" hasCustomPrompt="1"/>
          </p:nvPr>
        </p:nvSpPr>
        <p:spPr>
          <a:xfrm>
            <a:off x="1109382" y="457199"/>
            <a:ext cx="7958418" cy="697099"/>
          </a:xfrm>
        </p:spPr>
        <p:txBody>
          <a:bodyPr>
            <a:noAutofit/>
          </a:bodyPr>
          <a:lstStyle>
            <a:lvl1pPr>
              <a:defRPr sz="4400" b="1">
                <a:latin typeface="+mj-ea"/>
                <a:ea typeface="+mj-ea"/>
              </a:defRPr>
            </a:lvl1pPr>
          </a:lstStyle>
          <a:p>
            <a:r>
              <a:rPr kumimoji="1" lang="ja-JP" altLang="en-US" dirty="0"/>
              <a:t>考えてみよう</a:t>
            </a:r>
          </a:p>
        </p:txBody>
      </p:sp>
    </p:spTree>
    <p:extLst>
      <p:ext uri="{BB962C8B-B14F-4D97-AF65-F5344CB8AC3E}">
        <p14:creationId xmlns:p14="http://schemas.microsoft.com/office/powerpoint/2010/main" val="356675570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11" name="正方形/長方形 10"/>
          <p:cNvSpPr/>
          <p:nvPr userDrawn="1"/>
        </p:nvSpPr>
        <p:spPr>
          <a:xfrm>
            <a:off x="91440" y="304800"/>
            <a:ext cx="8976360" cy="914400"/>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solidFill>
                <a:prstClr val="white"/>
              </a:solidFill>
            </a:endParaRPr>
          </a:p>
        </p:txBody>
      </p:sp>
      <p:pic>
        <p:nvPicPr>
          <p:cNvPr id="12" name="図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794" y="369701"/>
            <a:ext cx="987588" cy="1211772"/>
          </a:xfrm>
          <a:prstGeom prst="rect">
            <a:avLst/>
          </a:prstGeom>
        </p:spPr>
      </p:pic>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タイトル 1"/>
          <p:cNvSpPr>
            <a:spLocks noGrp="1"/>
          </p:cNvSpPr>
          <p:nvPr>
            <p:ph type="title" hasCustomPrompt="1"/>
          </p:nvPr>
        </p:nvSpPr>
        <p:spPr>
          <a:xfrm>
            <a:off x="1109382" y="457199"/>
            <a:ext cx="7958418" cy="697099"/>
          </a:xfrm>
        </p:spPr>
        <p:txBody>
          <a:bodyPr>
            <a:noAutofit/>
          </a:bodyPr>
          <a:lstStyle>
            <a:lvl1pPr>
              <a:defRPr sz="4400" b="1">
                <a:latin typeface="+mj-ea"/>
                <a:ea typeface="+mj-ea"/>
              </a:defRPr>
            </a:lvl1pPr>
          </a:lstStyle>
          <a:p>
            <a:r>
              <a:rPr kumimoji="1" lang="ja-JP" altLang="en-US" dirty="0"/>
              <a:t>考えてみよう</a:t>
            </a:r>
          </a:p>
        </p:txBody>
      </p:sp>
    </p:spTree>
    <p:extLst>
      <p:ext uri="{BB962C8B-B14F-4D97-AF65-F5344CB8AC3E}">
        <p14:creationId xmlns:p14="http://schemas.microsoft.com/office/powerpoint/2010/main" val="124685664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11" name="正方形/長方形 10"/>
          <p:cNvSpPr/>
          <p:nvPr userDrawn="1"/>
        </p:nvSpPr>
        <p:spPr>
          <a:xfrm>
            <a:off x="91440" y="304800"/>
            <a:ext cx="8976360" cy="914400"/>
          </a:xfrm>
          <a:prstGeom prst="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solidFill>
                <a:prstClr val="white"/>
              </a:solidFill>
            </a:endParaRPr>
          </a:p>
        </p:txBody>
      </p:sp>
      <p:pic>
        <p:nvPicPr>
          <p:cNvPr id="2" name="図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9467" y="434340"/>
            <a:ext cx="1168840" cy="1088899"/>
          </a:xfrm>
          <a:prstGeom prst="rect">
            <a:avLst/>
          </a:prstGeom>
        </p:spPr>
      </p:pic>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タイトル 1"/>
          <p:cNvSpPr>
            <a:spLocks noGrp="1"/>
          </p:cNvSpPr>
          <p:nvPr>
            <p:ph type="title"/>
          </p:nvPr>
        </p:nvSpPr>
        <p:spPr>
          <a:xfrm>
            <a:off x="243727" y="471829"/>
            <a:ext cx="7958418" cy="784598"/>
          </a:xfrm>
        </p:spPr>
        <p:txBody>
          <a:bodyPr>
            <a:noAutofit/>
          </a:bodyPr>
          <a:lstStyle>
            <a:lvl1pPr>
              <a:defRPr sz="4400" b="1">
                <a:latin typeface="+mj-ea"/>
                <a:ea typeface="+mj-ea"/>
              </a:defRPr>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359591522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11" name="正方形/長方形 10"/>
          <p:cNvSpPr/>
          <p:nvPr userDrawn="1"/>
        </p:nvSpPr>
        <p:spPr>
          <a:xfrm>
            <a:off x="91440" y="304800"/>
            <a:ext cx="8976360" cy="914400"/>
          </a:xfrm>
          <a:prstGeom prst="rect">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solidFill>
                <a:prstClr val="white"/>
              </a:solidFill>
            </a:endParaRPr>
          </a:p>
        </p:txBody>
      </p:sp>
      <p:pic>
        <p:nvPicPr>
          <p:cNvPr id="2" name="図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40" y="444977"/>
            <a:ext cx="1148335" cy="1077435"/>
          </a:xfrm>
          <a:prstGeom prst="rect">
            <a:avLst/>
          </a:prstGeom>
        </p:spPr>
      </p:pic>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タイトル 1"/>
          <p:cNvSpPr>
            <a:spLocks noGrp="1"/>
          </p:cNvSpPr>
          <p:nvPr>
            <p:ph type="title" hasCustomPrompt="1"/>
          </p:nvPr>
        </p:nvSpPr>
        <p:spPr>
          <a:xfrm>
            <a:off x="1317812" y="444977"/>
            <a:ext cx="7749988" cy="709322"/>
          </a:xfrm>
        </p:spPr>
        <p:txBody>
          <a:bodyPr>
            <a:noAutofit/>
          </a:bodyPr>
          <a:lstStyle>
            <a:lvl1pPr>
              <a:defRPr sz="4400" b="1">
                <a:latin typeface="+mj-ea"/>
                <a:ea typeface="+mj-ea"/>
              </a:defRPr>
            </a:lvl1pPr>
          </a:lstStyle>
          <a:p>
            <a:r>
              <a:rPr kumimoji="1" lang="ja-JP" altLang="en-US" dirty="0"/>
              <a:t>動画をみて考えよう</a:t>
            </a:r>
          </a:p>
        </p:txBody>
      </p:sp>
    </p:spTree>
    <p:extLst>
      <p:ext uri="{BB962C8B-B14F-4D97-AF65-F5344CB8AC3E}">
        <p14:creationId xmlns:p14="http://schemas.microsoft.com/office/powerpoint/2010/main" val="104190582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11" name="正方形/長方形 10"/>
          <p:cNvSpPr/>
          <p:nvPr userDrawn="1"/>
        </p:nvSpPr>
        <p:spPr>
          <a:xfrm>
            <a:off x="91440" y="304800"/>
            <a:ext cx="8976360" cy="914400"/>
          </a:xfrm>
          <a:prstGeom prst="rect">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solidFill>
                <a:prstClr val="white"/>
              </a:solidFill>
            </a:endParaRPr>
          </a:p>
        </p:txBody>
      </p:sp>
      <p:pic>
        <p:nvPicPr>
          <p:cNvPr id="2" name="図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40" y="444977"/>
            <a:ext cx="1148335" cy="1077435"/>
          </a:xfrm>
          <a:prstGeom prst="rect">
            <a:avLst/>
          </a:prstGeom>
        </p:spPr>
      </p:pic>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タイトル 1"/>
          <p:cNvSpPr>
            <a:spLocks noGrp="1"/>
          </p:cNvSpPr>
          <p:nvPr>
            <p:ph type="title"/>
          </p:nvPr>
        </p:nvSpPr>
        <p:spPr>
          <a:xfrm>
            <a:off x="1317812" y="444977"/>
            <a:ext cx="7749988" cy="709322"/>
          </a:xfrm>
        </p:spPr>
        <p:txBody>
          <a:bodyPr>
            <a:noAutofit/>
          </a:bodyPr>
          <a:lstStyle>
            <a:lvl1pPr>
              <a:defRPr sz="4400" b="1">
                <a:latin typeface="+mj-ea"/>
                <a:ea typeface="+mj-ea"/>
              </a:defRPr>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154742901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11" name="正方形/長方形 10"/>
          <p:cNvSpPr/>
          <p:nvPr userDrawn="1"/>
        </p:nvSpPr>
        <p:spPr>
          <a:xfrm>
            <a:off x="91440" y="304800"/>
            <a:ext cx="8976360" cy="914400"/>
          </a:xfrm>
          <a:prstGeom prst="rect">
            <a:avLst/>
          </a:prstGeom>
          <a:solidFill>
            <a:schemeClr val="accent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solidFill>
                <a:prstClr val="white"/>
              </a:solidFill>
            </a:endParaRPr>
          </a:p>
        </p:txBody>
      </p:sp>
      <p:pic>
        <p:nvPicPr>
          <p:cNvPr id="2" name="図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8776" y="357313"/>
            <a:ext cx="1219531" cy="1165099"/>
          </a:xfrm>
          <a:prstGeom prst="rect">
            <a:avLst/>
          </a:prstGeom>
        </p:spPr>
      </p:pic>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タイトル 1"/>
          <p:cNvSpPr>
            <a:spLocks noGrp="1"/>
          </p:cNvSpPr>
          <p:nvPr>
            <p:ph type="title" hasCustomPrompt="1"/>
          </p:nvPr>
        </p:nvSpPr>
        <p:spPr>
          <a:xfrm>
            <a:off x="396688" y="497541"/>
            <a:ext cx="7723094" cy="632572"/>
          </a:xfrm>
        </p:spPr>
        <p:txBody>
          <a:bodyPr>
            <a:noAutofit/>
          </a:bodyPr>
          <a:lstStyle>
            <a:lvl1pPr>
              <a:defRPr sz="4400" b="1">
                <a:latin typeface="+mj-ea"/>
                <a:ea typeface="+mj-ea"/>
              </a:defRPr>
            </a:lvl1pPr>
          </a:lstStyle>
          <a:p>
            <a:r>
              <a:rPr kumimoji="1" lang="ja-JP" altLang="en-US" dirty="0"/>
              <a:t>ポイント</a:t>
            </a:r>
          </a:p>
        </p:txBody>
      </p:sp>
    </p:spTree>
    <p:extLst>
      <p:ext uri="{BB962C8B-B14F-4D97-AF65-F5344CB8AC3E}">
        <p14:creationId xmlns:p14="http://schemas.microsoft.com/office/powerpoint/2010/main" val="249504929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73105" y="6420745"/>
            <a:ext cx="2057400" cy="365125"/>
          </a:xfrm>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172714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ユーザー設定レイアウト">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28650" y="377990"/>
            <a:ext cx="7886700" cy="927848"/>
          </a:xfrm>
        </p:spPr>
        <p:txBody>
          <a:bodyPr>
            <a:noAutofit/>
          </a:bodyPr>
          <a:lstStyle>
            <a:lvl1pPr algn="ctr">
              <a:defRPr sz="6000" b="1"/>
            </a:lvl1pPr>
          </a:lstStyle>
          <a:p>
            <a:r>
              <a:rPr kumimoji="1" lang="ja-JP" altLang="en-US" dirty="0"/>
              <a:t>まとめ</a:t>
            </a:r>
          </a:p>
        </p:txBody>
      </p:sp>
      <p:sp>
        <p:nvSpPr>
          <p:cNvPr id="4" name="スライド番号プレースホルダー 3"/>
          <p:cNvSpPr>
            <a:spLocks noGrp="1"/>
          </p:cNvSpPr>
          <p:nvPr>
            <p:ph type="sldNum" sz="quarter" idx="11"/>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pic>
        <p:nvPicPr>
          <p:cNvPr id="5" name="図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88218" y="4895378"/>
            <a:ext cx="5670816" cy="1801372"/>
          </a:xfrm>
          <a:prstGeom prst="rect">
            <a:avLst/>
          </a:prstGeom>
        </p:spPr>
      </p:pic>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extLst>
      <p:ext uri="{BB962C8B-B14F-4D97-AF65-F5344CB8AC3E}">
        <p14:creationId xmlns:p14="http://schemas.microsoft.com/office/powerpoint/2010/main" val="4063544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3.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6" name="Slide Number Placeholder 5"/>
          <p:cNvSpPr>
            <a:spLocks noGrp="1"/>
          </p:cNvSpPr>
          <p:nvPr>
            <p:ph type="sldNum" sz="quarter" idx="4"/>
          </p:nvPr>
        </p:nvSpPr>
        <p:spPr>
          <a:xfrm>
            <a:off x="6940907" y="637840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7" name="正方形/長方形 6"/>
          <p:cNvSpPr/>
          <p:nvPr/>
        </p:nvSpPr>
        <p:spPr>
          <a:xfrm>
            <a:off x="0" y="0"/>
            <a:ext cx="9144000" cy="685800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8" name="図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1051" y="6228051"/>
            <a:ext cx="915198" cy="515481"/>
          </a:xfrm>
          <a:prstGeom prst="rect">
            <a:avLst/>
          </a:prstGeom>
        </p:spPr>
      </p:pic>
    </p:spTree>
    <p:extLst>
      <p:ext uri="{BB962C8B-B14F-4D97-AF65-F5344CB8AC3E}">
        <p14:creationId xmlns:p14="http://schemas.microsoft.com/office/powerpoint/2010/main" val="359711035"/>
      </p:ext>
    </p:extLst>
  </p:cSld>
  <p:clrMap bg1="lt1" tx1="dk1" bg2="lt2" tx2="dk2" accent1="accent1" accent2="accent2" accent3="accent3" accent4="accent4" accent5="accent5" accent6="accent6" hlink="hlink" folHlink="folHlink"/>
  <p:sldLayoutIdLst>
    <p:sldLayoutId id="2147483971" r:id="rId1"/>
    <p:sldLayoutId id="2147483887" r:id="rId2"/>
    <p:sldLayoutId id="2147483888" r:id="rId3"/>
    <p:sldLayoutId id="2147483972" r:id="rId4"/>
    <p:sldLayoutId id="2147483891" r:id="rId5"/>
    <p:sldLayoutId id="2147483893" r:id="rId6"/>
    <p:sldLayoutId id="2147483894" r:id="rId7"/>
    <p:sldLayoutId id="2147483902" r:id="rId8"/>
    <p:sldLayoutId id="2147483981" r:id="rId9"/>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6" name="Slide Number Placeholder 5"/>
          <p:cNvSpPr>
            <a:spLocks noGrp="1"/>
          </p:cNvSpPr>
          <p:nvPr>
            <p:ph type="sldNum" sz="quarter" idx="4"/>
          </p:nvPr>
        </p:nvSpPr>
        <p:spPr>
          <a:xfrm>
            <a:off x="6940907" y="637840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7" name="正方形/長方形 6"/>
          <p:cNvSpPr/>
          <p:nvPr/>
        </p:nvSpPr>
        <p:spPr>
          <a:xfrm>
            <a:off x="0" y="0"/>
            <a:ext cx="9144000" cy="685800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8" name="図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1051" y="6228051"/>
            <a:ext cx="915198" cy="515481"/>
          </a:xfrm>
          <a:prstGeom prst="rect">
            <a:avLst/>
          </a:prstGeom>
        </p:spPr>
      </p:pic>
      <p:sp>
        <p:nvSpPr>
          <p:cNvPr id="9" name="テキスト ボックス 8"/>
          <p:cNvSpPr txBox="1"/>
          <p:nvPr userDrawn="1"/>
        </p:nvSpPr>
        <p:spPr>
          <a:xfrm>
            <a:off x="1041131" y="6250613"/>
            <a:ext cx="2639683"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安全教室指導用教材</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n-lt"/>
                <a:ea typeface="+mn-ea"/>
                <a:cs typeface="+mn-cs"/>
              </a:rPr>
              <a:t>ver.2.1_20220311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00" dirty="0">
                <a:solidFill>
                  <a:prstClr val="black">
                    <a:tint val="75000"/>
                  </a:prstClr>
                </a:solidFill>
              </a:rPr>
              <a:t>©2022</a:t>
            </a:r>
            <a:r>
              <a:rPr lang="ja-JP" altLang="en-US" sz="900" baseline="0" dirty="0">
                <a:solidFill>
                  <a:prstClr val="black">
                    <a:tint val="75000"/>
                  </a:prstClr>
                </a:solidFill>
              </a:rPr>
              <a:t> </a:t>
            </a:r>
            <a:r>
              <a:rPr lang="en-US" altLang="ja-JP" sz="900" dirty="0">
                <a:solidFill>
                  <a:prstClr val="black">
                    <a:tint val="75000"/>
                  </a:prstClr>
                </a:solidFill>
              </a:rPr>
              <a:t>IPA</a:t>
            </a:r>
          </a:p>
        </p:txBody>
      </p:sp>
    </p:spTree>
    <p:extLst>
      <p:ext uri="{BB962C8B-B14F-4D97-AF65-F5344CB8AC3E}">
        <p14:creationId xmlns:p14="http://schemas.microsoft.com/office/powerpoint/2010/main" val="2186620190"/>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6" name="Slide Number Placeholder 5"/>
          <p:cNvSpPr>
            <a:spLocks noGrp="1"/>
          </p:cNvSpPr>
          <p:nvPr>
            <p:ph type="sldNum" sz="quarter" idx="4"/>
          </p:nvPr>
        </p:nvSpPr>
        <p:spPr>
          <a:xfrm>
            <a:off x="6940907" y="637840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7" name="正方形/長方形 6"/>
          <p:cNvSpPr/>
          <p:nvPr/>
        </p:nvSpPr>
        <p:spPr>
          <a:xfrm>
            <a:off x="0" y="0"/>
            <a:ext cx="9144000" cy="685800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8" name="図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1051" y="6228051"/>
            <a:ext cx="915198" cy="515481"/>
          </a:xfrm>
          <a:prstGeom prst="rect">
            <a:avLst/>
          </a:prstGeom>
        </p:spPr>
      </p:pic>
    </p:spTree>
    <p:extLst>
      <p:ext uri="{BB962C8B-B14F-4D97-AF65-F5344CB8AC3E}">
        <p14:creationId xmlns:p14="http://schemas.microsoft.com/office/powerpoint/2010/main" val="1732695815"/>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ja-JP" altLang="en-US" sz="4000" dirty="0">
                <a:latin typeface="メイリオ" panose="020B0604030504040204" pitchFamily="50" charset="-128"/>
                <a:ea typeface="メイリオ" panose="020B0604030504040204" pitchFamily="50" charset="-128"/>
              </a:rPr>
              <a:t>複数の教材を組み合わせた</a:t>
            </a:r>
            <a:br>
              <a:rPr lang="en-US" altLang="ja-JP" sz="4000" dirty="0">
                <a:latin typeface="メイリオ" panose="020B0604030504040204" pitchFamily="50" charset="-128"/>
                <a:ea typeface="メイリオ" panose="020B0604030504040204" pitchFamily="50" charset="-128"/>
              </a:rPr>
            </a:br>
            <a:r>
              <a:rPr lang="ja-JP" altLang="en-US" sz="4000" dirty="0">
                <a:latin typeface="メイリオ" panose="020B0604030504040204" pitchFamily="50" charset="-128"/>
                <a:ea typeface="メイリオ" panose="020B0604030504040204" pitchFamily="50" charset="-128"/>
              </a:rPr>
              <a:t>使用例②</a:t>
            </a:r>
            <a:endParaRPr kumimoji="1" lang="ja-JP" altLang="en-US" sz="2000" dirty="0"/>
          </a:p>
        </p:txBody>
      </p:sp>
    </p:spTree>
    <p:extLst>
      <p:ext uri="{BB962C8B-B14F-4D97-AF65-F5344CB8AC3E}">
        <p14:creationId xmlns:p14="http://schemas.microsoft.com/office/powerpoint/2010/main" val="3230897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フリーフォーム: 図形 12">
            <a:extLst>
              <a:ext uri="{FF2B5EF4-FFF2-40B4-BE49-F238E27FC236}">
                <a16:creationId xmlns:a16="http://schemas.microsoft.com/office/drawing/2014/main" id="{3718D9E3-B08E-0F7C-3E1F-0B87D46CC541}"/>
              </a:ext>
            </a:extLst>
          </p:cNvPr>
          <p:cNvSpPr/>
          <p:nvPr/>
        </p:nvSpPr>
        <p:spPr>
          <a:xfrm>
            <a:off x="523514" y="1667975"/>
            <a:ext cx="7950200" cy="3770550"/>
          </a:xfrm>
          <a:custGeom>
            <a:avLst/>
            <a:gdLst>
              <a:gd name="connsiteX0" fmla="*/ 324146 w 7950200"/>
              <a:gd name="connsiteY0" fmla="*/ 0 h 5200390"/>
              <a:gd name="connsiteX1" fmla="*/ 7626054 w 7950200"/>
              <a:gd name="connsiteY1" fmla="*/ 0 h 5200390"/>
              <a:gd name="connsiteX2" fmla="*/ 7950200 w 7950200"/>
              <a:gd name="connsiteY2" fmla="*/ 324146 h 5200390"/>
              <a:gd name="connsiteX3" fmla="*/ 7950200 w 7950200"/>
              <a:gd name="connsiteY3" fmla="*/ 4189789 h 5200390"/>
              <a:gd name="connsiteX4" fmla="*/ 7626054 w 7950200"/>
              <a:gd name="connsiteY4" fmla="*/ 4513935 h 5200390"/>
              <a:gd name="connsiteX5" fmla="*/ 5028729 w 7950200"/>
              <a:gd name="connsiteY5" fmla="*/ 4513935 h 5200390"/>
              <a:gd name="connsiteX6" fmla="*/ 5065705 w 7950200"/>
              <a:gd name="connsiteY6" fmla="*/ 4618791 h 5200390"/>
              <a:gd name="connsiteX7" fmla="*/ 5451322 w 7950200"/>
              <a:gd name="connsiteY7" fmla="*/ 5200390 h 5200390"/>
              <a:gd name="connsiteX8" fmla="*/ 4256910 w 7950200"/>
              <a:gd name="connsiteY8" fmla="*/ 4642314 h 5200390"/>
              <a:gd name="connsiteX9" fmla="*/ 4151392 w 7950200"/>
              <a:gd name="connsiteY9" fmla="*/ 4513935 h 5200390"/>
              <a:gd name="connsiteX10" fmla="*/ 324146 w 7950200"/>
              <a:gd name="connsiteY10" fmla="*/ 4513935 h 5200390"/>
              <a:gd name="connsiteX11" fmla="*/ 0 w 7950200"/>
              <a:gd name="connsiteY11" fmla="*/ 4189789 h 5200390"/>
              <a:gd name="connsiteX12" fmla="*/ 0 w 7950200"/>
              <a:gd name="connsiteY12" fmla="*/ 324146 h 5200390"/>
              <a:gd name="connsiteX13" fmla="*/ 324146 w 7950200"/>
              <a:gd name="connsiteY13" fmla="*/ 0 h 520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50200" h="5200390">
                <a:moveTo>
                  <a:pt x="324146" y="0"/>
                </a:moveTo>
                <a:lnTo>
                  <a:pt x="7626054" y="0"/>
                </a:lnTo>
                <a:cubicBezTo>
                  <a:pt x="7805075" y="0"/>
                  <a:pt x="7950200" y="145125"/>
                  <a:pt x="7950200" y="324146"/>
                </a:cubicBezTo>
                <a:lnTo>
                  <a:pt x="7950200" y="4189789"/>
                </a:lnTo>
                <a:cubicBezTo>
                  <a:pt x="7950200" y="4368810"/>
                  <a:pt x="7805075" y="4513935"/>
                  <a:pt x="7626054" y="4513935"/>
                </a:cubicBezTo>
                <a:lnTo>
                  <a:pt x="5028729" y="4513935"/>
                </a:lnTo>
                <a:lnTo>
                  <a:pt x="5065705" y="4618791"/>
                </a:lnTo>
                <a:cubicBezTo>
                  <a:pt x="5141573" y="4802045"/>
                  <a:pt x="5272728" y="4986078"/>
                  <a:pt x="5451322" y="5200390"/>
                </a:cubicBezTo>
                <a:cubicBezTo>
                  <a:pt x="4834578" y="5108713"/>
                  <a:pt x="4502245" y="4913116"/>
                  <a:pt x="4256910" y="4642314"/>
                </a:cubicBezTo>
                <a:lnTo>
                  <a:pt x="4151392" y="4513935"/>
                </a:lnTo>
                <a:lnTo>
                  <a:pt x="324146" y="4513935"/>
                </a:lnTo>
                <a:cubicBezTo>
                  <a:pt x="145125" y="4513935"/>
                  <a:pt x="0" y="4368810"/>
                  <a:pt x="0" y="4189789"/>
                </a:cubicBezTo>
                <a:lnTo>
                  <a:pt x="0" y="324146"/>
                </a:lnTo>
                <a:cubicBezTo>
                  <a:pt x="0" y="145125"/>
                  <a:pt x="145125" y="0"/>
                  <a:pt x="324146" y="0"/>
                </a:cubicBezTo>
                <a:close/>
              </a:path>
            </a:pathLst>
          </a:custGeom>
          <a:solidFill>
            <a:srgbClr val="FDE1B0"/>
          </a:solidFill>
          <a:ln w="76200">
            <a:solidFill>
              <a:srgbClr val="AA732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19" name="テキスト ボックス 18">
            <a:extLst>
              <a:ext uri="{FF2B5EF4-FFF2-40B4-BE49-F238E27FC236}">
                <a16:creationId xmlns:a16="http://schemas.microsoft.com/office/drawing/2014/main" id="{36661EB8-3AB0-6698-1556-668F89802C4B}"/>
              </a:ext>
            </a:extLst>
          </p:cNvPr>
          <p:cNvSpPr txBox="1"/>
          <p:nvPr/>
        </p:nvSpPr>
        <p:spPr>
          <a:xfrm>
            <a:off x="925923" y="2036331"/>
            <a:ext cx="7500937" cy="2498761"/>
          </a:xfrm>
          <a:prstGeom prst="rect">
            <a:avLst/>
          </a:prstGeom>
          <a:noFill/>
        </p:spPr>
        <p:txBody>
          <a:bodyPr wrap="square">
            <a:spAutoFit/>
          </a:bodyPr>
          <a:lstStyle/>
          <a:p>
            <a:pPr marL="0" marR="0" lvl="0" indent="0" algn="l" defTabSz="914400" rtl="0" eaLnBrk="1" fontAlgn="auto" latinLnBrk="0" hangingPunct="1">
              <a:lnSpc>
                <a:spcPts val="63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Segoe UI"/>
                <a:ea typeface="メイリオ"/>
                <a:cs typeface="+mn-cs"/>
              </a:rPr>
              <a:t>私の個人情報をネットに</a:t>
            </a:r>
            <a:br>
              <a:rPr kumimoji="1" lang="en-US" altLang="ja-JP" sz="4800" b="1" i="0" u="none" strike="noStrike" kern="1200" cap="none" spc="0" normalizeH="0" baseline="0" noProof="0" dirty="0">
                <a:ln>
                  <a:noFill/>
                </a:ln>
                <a:solidFill>
                  <a:prstClr val="black"/>
                </a:solidFill>
                <a:effectLst/>
                <a:uLnTx/>
                <a:uFillTx/>
                <a:latin typeface="Segoe UI"/>
                <a:ea typeface="メイリオ"/>
                <a:cs typeface="+mn-cs"/>
              </a:rPr>
            </a:br>
            <a:r>
              <a:rPr kumimoji="1" lang="ja-JP" altLang="en-US" sz="4800" b="1" i="0" u="none" strike="noStrike" kern="1200" cap="none" spc="0" normalizeH="0" baseline="0" noProof="0" dirty="0">
                <a:ln>
                  <a:noFill/>
                </a:ln>
                <a:solidFill>
                  <a:prstClr val="black"/>
                </a:solidFill>
                <a:effectLst/>
                <a:uLnTx/>
                <a:uFillTx/>
                <a:latin typeface="Segoe UI"/>
                <a:ea typeface="メイリオ"/>
                <a:cs typeface="+mn-cs"/>
              </a:rPr>
              <a:t>投稿されちゃった！</a:t>
            </a:r>
            <a:br>
              <a:rPr kumimoji="1" lang="en-US" altLang="ja-JP" sz="4800" b="1" i="0" u="none" strike="noStrike" kern="1200" cap="none" spc="0" normalizeH="0" baseline="0" noProof="0" dirty="0">
                <a:ln>
                  <a:noFill/>
                </a:ln>
                <a:solidFill>
                  <a:prstClr val="black"/>
                </a:solidFill>
                <a:effectLst/>
                <a:uLnTx/>
                <a:uFillTx/>
                <a:latin typeface="Segoe UI"/>
                <a:ea typeface="メイリオ"/>
                <a:cs typeface="+mn-cs"/>
              </a:rPr>
            </a:br>
            <a:r>
              <a:rPr kumimoji="1" lang="ja-JP" altLang="en-US" sz="4800" b="1" i="0" u="none" strike="noStrike" kern="1200" cap="none" spc="0" normalizeH="0" baseline="0" noProof="0" dirty="0">
                <a:ln>
                  <a:noFill/>
                </a:ln>
                <a:solidFill>
                  <a:prstClr val="black"/>
                </a:solidFill>
                <a:effectLst/>
                <a:uLnTx/>
                <a:uFillTx/>
                <a:latin typeface="Segoe UI"/>
                <a:ea typeface="メイリオ"/>
                <a:cs typeface="+mn-cs"/>
              </a:rPr>
              <a:t>どうすればいいの？</a:t>
            </a:r>
            <a:endParaRPr kumimoji="1" lang="en-US" altLang="ja-JP" sz="4800" b="1"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3" name="タイトル 2">
            <a:extLst>
              <a:ext uri="{FF2B5EF4-FFF2-40B4-BE49-F238E27FC236}">
                <a16:creationId xmlns:a16="http://schemas.microsoft.com/office/drawing/2014/main" id="{D7BBB5BA-76F8-AA2B-85B9-1F9A46A0DFFF}"/>
              </a:ext>
            </a:extLst>
          </p:cNvPr>
          <p:cNvSpPr>
            <a:spLocks noGrp="1"/>
          </p:cNvSpPr>
          <p:nvPr>
            <p:ph type="title"/>
          </p:nvPr>
        </p:nvSpPr>
        <p:spPr>
          <a:xfrm>
            <a:off x="1168957" y="532722"/>
            <a:ext cx="7958418" cy="697099"/>
          </a:xfrm>
        </p:spPr>
        <p:txBody>
          <a:bodyPr/>
          <a:lstStyle/>
          <a:p>
            <a:r>
              <a:rPr lang="ja-JP" altLang="en-US" dirty="0"/>
              <a:t>考えてみよう</a:t>
            </a:r>
          </a:p>
        </p:txBody>
      </p:sp>
      <p:sp>
        <p:nvSpPr>
          <p:cNvPr id="5" name="テキスト ボックス 4">
            <a:extLst>
              <a:ext uri="{FF2B5EF4-FFF2-40B4-BE49-F238E27FC236}">
                <a16:creationId xmlns:a16="http://schemas.microsoft.com/office/drawing/2014/main" id="{6E9C0618-CA31-B734-D37A-4226BBE7371C}"/>
              </a:ext>
            </a:extLst>
          </p:cNvPr>
          <p:cNvSpPr txBox="1"/>
          <p:nvPr/>
        </p:nvSpPr>
        <p:spPr>
          <a:xfrm>
            <a:off x="2597826" y="1926840"/>
            <a:ext cx="1707519" cy="276999"/>
          </a:xfrm>
          <a:prstGeom prst="rect">
            <a:avLst/>
          </a:prstGeom>
          <a:noFill/>
        </p:spPr>
        <p:txBody>
          <a:bodyPr wrap="none" rtlCol="0">
            <a:spAutoFit/>
          </a:bodyPr>
          <a:lstStyle/>
          <a:p>
            <a:r>
              <a:rPr kumimoji="1" lang="ja-JP" altLang="en-US" sz="1200" dirty="0"/>
              <a:t>こ じ ん じ ょ う ほ う</a:t>
            </a:r>
          </a:p>
        </p:txBody>
      </p:sp>
      <p:sp>
        <p:nvSpPr>
          <p:cNvPr id="8" name="テキスト ボックス 7">
            <a:extLst>
              <a:ext uri="{FF2B5EF4-FFF2-40B4-BE49-F238E27FC236}">
                <a16:creationId xmlns:a16="http://schemas.microsoft.com/office/drawing/2014/main" id="{E3F3398C-3463-5C36-6770-B4BADE01964C}"/>
              </a:ext>
            </a:extLst>
          </p:cNvPr>
          <p:cNvSpPr txBox="1"/>
          <p:nvPr/>
        </p:nvSpPr>
        <p:spPr>
          <a:xfrm>
            <a:off x="1205533" y="2733434"/>
            <a:ext cx="925253" cy="276999"/>
          </a:xfrm>
          <a:prstGeom prst="rect">
            <a:avLst/>
          </a:prstGeom>
          <a:noFill/>
        </p:spPr>
        <p:txBody>
          <a:bodyPr wrap="none" rtlCol="0">
            <a:spAutoFit/>
          </a:bodyPr>
          <a:lstStyle/>
          <a:p>
            <a:r>
              <a:rPr kumimoji="1" lang="ja-JP" altLang="en-US" sz="1200" dirty="0"/>
              <a:t>と う こ う</a:t>
            </a:r>
          </a:p>
        </p:txBody>
      </p:sp>
      <p:sp>
        <p:nvSpPr>
          <p:cNvPr id="2" name="テキスト ボックス 1">
            <a:extLst>
              <a:ext uri="{FF2B5EF4-FFF2-40B4-BE49-F238E27FC236}">
                <a16:creationId xmlns:a16="http://schemas.microsoft.com/office/drawing/2014/main" id="{A5F17040-965D-5EB1-C842-F03B265E787F}"/>
              </a:ext>
            </a:extLst>
          </p:cNvPr>
          <p:cNvSpPr txBox="1"/>
          <p:nvPr/>
        </p:nvSpPr>
        <p:spPr>
          <a:xfrm>
            <a:off x="961183" y="1945129"/>
            <a:ext cx="646331" cy="276999"/>
          </a:xfrm>
          <a:prstGeom prst="rect">
            <a:avLst/>
          </a:prstGeom>
          <a:noFill/>
        </p:spPr>
        <p:txBody>
          <a:bodyPr wrap="none" rtlCol="0">
            <a:spAutoFit/>
          </a:bodyPr>
          <a:lstStyle/>
          <a:p>
            <a:r>
              <a:rPr kumimoji="1" lang="ja-JP" altLang="en-US" sz="1200" dirty="0"/>
              <a:t>わたし</a:t>
            </a:r>
          </a:p>
        </p:txBody>
      </p:sp>
      <p:pic>
        <p:nvPicPr>
          <p:cNvPr id="11" name="図 10">
            <a:extLst>
              <a:ext uri="{FF2B5EF4-FFF2-40B4-BE49-F238E27FC236}">
                <a16:creationId xmlns:a16="http://schemas.microsoft.com/office/drawing/2014/main" id="{843ECA4F-9F21-2DDA-1295-C80CC55945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037" y="3706147"/>
            <a:ext cx="3770550" cy="3770550"/>
          </a:xfrm>
          <a:prstGeom prst="rect">
            <a:avLst/>
          </a:prstGeom>
        </p:spPr>
      </p:pic>
    </p:spTree>
    <p:extLst>
      <p:ext uri="{BB962C8B-B14F-4D97-AF65-F5344CB8AC3E}">
        <p14:creationId xmlns:p14="http://schemas.microsoft.com/office/powerpoint/2010/main" val="3871064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四角形: 角を丸くする 14">
            <a:extLst>
              <a:ext uri="{FF2B5EF4-FFF2-40B4-BE49-F238E27FC236}">
                <a16:creationId xmlns:a16="http://schemas.microsoft.com/office/drawing/2014/main" id="{3FC8D05F-A2F1-92A0-468A-F2C56F011D06}"/>
              </a:ext>
            </a:extLst>
          </p:cNvPr>
          <p:cNvSpPr/>
          <p:nvPr/>
        </p:nvSpPr>
        <p:spPr>
          <a:xfrm>
            <a:off x="572010" y="1535180"/>
            <a:ext cx="8261949" cy="1479026"/>
          </a:xfrm>
          <a:prstGeom prst="roundRect">
            <a:avLst>
              <a:gd name="adj" fmla="val 7181"/>
            </a:avLst>
          </a:prstGeom>
          <a:solidFill>
            <a:srgbClr val="FDE1B0"/>
          </a:solidFill>
          <a:ln w="76200">
            <a:solidFill>
              <a:srgbClr val="AA7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17" name="四角形: 角を丸くする 16">
            <a:extLst>
              <a:ext uri="{FF2B5EF4-FFF2-40B4-BE49-F238E27FC236}">
                <a16:creationId xmlns:a16="http://schemas.microsoft.com/office/drawing/2014/main" id="{BC527FC6-3671-ED96-1B02-BECAEAB9320E}"/>
              </a:ext>
            </a:extLst>
          </p:cNvPr>
          <p:cNvSpPr/>
          <p:nvPr/>
        </p:nvSpPr>
        <p:spPr>
          <a:xfrm>
            <a:off x="588381" y="3152930"/>
            <a:ext cx="8261949" cy="1443344"/>
          </a:xfrm>
          <a:prstGeom prst="roundRect">
            <a:avLst>
              <a:gd name="adj" fmla="val 7181"/>
            </a:avLst>
          </a:prstGeom>
          <a:solidFill>
            <a:srgbClr val="FDE1B0"/>
          </a:solidFill>
          <a:ln w="76200">
            <a:solidFill>
              <a:srgbClr val="AA7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18" name="四角形: 角を丸くする 17">
            <a:extLst>
              <a:ext uri="{FF2B5EF4-FFF2-40B4-BE49-F238E27FC236}">
                <a16:creationId xmlns:a16="http://schemas.microsoft.com/office/drawing/2014/main" id="{A388B85E-FAE7-433A-D76D-ECB5D291D7B7}"/>
              </a:ext>
            </a:extLst>
          </p:cNvPr>
          <p:cNvSpPr/>
          <p:nvPr/>
        </p:nvSpPr>
        <p:spPr>
          <a:xfrm>
            <a:off x="588380" y="4835527"/>
            <a:ext cx="8261949" cy="1400262"/>
          </a:xfrm>
          <a:prstGeom prst="roundRect">
            <a:avLst>
              <a:gd name="adj" fmla="val 7181"/>
            </a:avLst>
          </a:prstGeom>
          <a:solidFill>
            <a:srgbClr val="FDE1B0"/>
          </a:solidFill>
          <a:ln w="76200">
            <a:solidFill>
              <a:srgbClr val="AA7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4" name="タイトル 3"/>
          <p:cNvSpPr>
            <a:spLocks noGrp="1"/>
          </p:cNvSpPr>
          <p:nvPr>
            <p:ph type="title"/>
          </p:nvPr>
        </p:nvSpPr>
        <p:spPr>
          <a:xfrm>
            <a:off x="386766" y="466187"/>
            <a:ext cx="6192710" cy="805362"/>
          </a:xfrm>
        </p:spPr>
        <p:txBody>
          <a:bodyPr>
            <a:normAutofit fontScale="90000"/>
          </a:bodyPr>
          <a:lstStyle/>
          <a:p>
            <a:r>
              <a:rPr lang="ja-JP" altLang="en-US" sz="4000" b="1"/>
              <a:t>みなさんはどう思いますか？</a:t>
            </a:r>
            <a:endParaRPr kumimoji="1" lang="ja-JP" altLang="en-US" sz="4000" b="1" dirty="0"/>
          </a:p>
        </p:txBody>
      </p:sp>
      <p:pic>
        <p:nvPicPr>
          <p:cNvPr id="10" name="図 9">
            <a:extLst>
              <a:ext uri="{FF2B5EF4-FFF2-40B4-BE49-F238E27FC236}">
                <a16:creationId xmlns:a16="http://schemas.microsoft.com/office/drawing/2014/main" id="{F5BB2251-1532-BD64-60E0-089A6E1F79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8537" y="1309699"/>
            <a:ext cx="1114322" cy="1710380"/>
          </a:xfrm>
          <a:prstGeom prst="rect">
            <a:avLst/>
          </a:prstGeom>
        </p:spPr>
      </p:pic>
      <p:pic>
        <p:nvPicPr>
          <p:cNvPr id="12" name="図 11">
            <a:extLst>
              <a:ext uri="{FF2B5EF4-FFF2-40B4-BE49-F238E27FC236}">
                <a16:creationId xmlns:a16="http://schemas.microsoft.com/office/drawing/2014/main" id="{3251B545-B3FC-CD17-634D-FE2B6BE2F9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662347" y="3005391"/>
            <a:ext cx="1120744" cy="1416183"/>
          </a:xfrm>
          <a:prstGeom prst="rect">
            <a:avLst/>
          </a:prstGeom>
        </p:spPr>
      </p:pic>
      <p:pic>
        <p:nvPicPr>
          <p:cNvPr id="14" name="図 13">
            <a:extLst>
              <a:ext uri="{FF2B5EF4-FFF2-40B4-BE49-F238E27FC236}">
                <a16:creationId xmlns:a16="http://schemas.microsoft.com/office/drawing/2014/main" id="{AD2FC9B9-4CA1-1B6D-E3EC-712DDF982D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83977" y="4660828"/>
            <a:ext cx="1082756" cy="1574961"/>
          </a:xfrm>
          <a:prstGeom prst="rect">
            <a:avLst/>
          </a:prstGeom>
        </p:spPr>
      </p:pic>
      <p:sp>
        <p:nvSpPr>
          <p:cNvPr id="19" name="コンテンツ プレースホルダー 4">
            <a:extLst>
              <a:ext uri="{FF2B5EF4-FFF2-40B4-BE49-F238E27FC236}">
                <a16:creationId xmlns:a16="http://schemas.microsoft.com/office/drawing/2014/main" id="{9582D131-C133-E286-3677-131516C46D5B}"/>
              </a:ext>
            </a:extLst>
          </p:cNvPr>
          <p:cNvSpPr>
            <a:spLocks noGrp="1"/>
          </p:cNvSpPr>
          <p:nvPr>
            <p:ph sz="half" idx="1"/>
          </p:nvPr>
        </p:nvSpPr>
        <p:spPr>
          <a:xfrm>
            <a:off x="1202255" y="1740364"/>
            <a:ext cx="7871406" cy="1374416"/>
          </a:xfrm>
        </p:spPr>
        <p:txBody>
          <a:bodyPr>
            <a:noAutofit/>
          </a:bodyPr>
          <a:lstStyle/>
          <a:p>
            <a:pPr marL="0" indent="0">
              <a:lnSpc>
                <a:spcPct val="100000"/>
              </a:lnSpc>
              <a:buNone/>
            </a:pPr>
            <a:r>
              <a:rPr lang="ja-JP" altLang="en-US" dirty="0"/>
              <a:t>ネットにアップされた情報は</a:t>
            </a:r>
            <a:br>
              <a:rPr lang="en-US" altLang="ja-JP" dirty="0"/>
            </a:br>
            <a:r>
              <a:rPr lang="ja-JP" altLang="en-US" dirty="0"/>
              <a:t>消せないからあきらめるしかないよ。</a:t>
            </a:r>
            <a:endParaRPr lang="en-US" altLang="ja-JP" dirty="0"/>
          </a:p>
        </p:txBody>
      </p:sp>
      <p:sp>
        <p:nvSpPr>
          <p:cNvPr id="22" name="コンテンツ プレースホルダー 4">
            <a:extLst>
              <a:ext uri="{FF2B5EF4-FFF2-40B4-BE49-F238E27FC236}">
                <a16:creationId xmlns:a16="http://schemas.microsoft.com/office/drawing/2014/main" id="{5E17FB98-9D66-61E5-2643-AE982AF81C5D}"/>
              </a:ext>
            </a:extLst>
          </p:cNvPr>
          <p:cNvSpPr txBox="1">
            <a:spLocks/>
          </p:cNvSpPr>
          <p:nvPr/>
        </p:nvSpPr>
        <p:spPr>
          <a:xfrm>
            <a:off x="873281" y="3412137"/>
            <a:ext cx="6587767" cy="10186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ts val="4500"/>
              </a:lnSpc>
              <a:spcBef>
                <a:spcPts val="1000"/>
              </a:spcBef>
              <a:spcAft>
                <a:spcPts val="0"/>
              </a:spcAft>
              <a:buClrTx/>
              <a:buSzTx/>
              <a:buFont typeface="Arial" panose="020B0604020202020204" pitchFamily="34" charset="0"/>
              <a:buNone/>
              <a:tabLst/>
              <a:defRPr/>
            </a:pPr>
            <a:r>
              <a:rPr kumimoji="1" lang="ja-JP" altLang="en-US" sz="4000" b="0" i="0" u="none" strike="noStrike" kern="1200" cap="none" spc="0" normalizeH="0" baseline="0" noProof="0" dirty="0">
                <a:ln>
                  <a:noFill/>
                </a:ln>
                <a:solidFill>
                  <a:prstClr val="black"/>
                </a:solidFill>
                <a:effectLst/>
                <a:uLnTx/>
                <a:uFillTx/>
                <a:latin typeface="Segoe UI"/>
                <a:ea typeface="メイリオ"/>
                <a:cs typeface="+mn-cs"/>
              </a:rPr>
              <a:t>警察に通報すれば消して</a:t>
            </a:r>
            <a:br>
              <a:rPr kumimoji="1" lang="en-US" altLang="ja-JP" sz="4000" b="0" i="0" u="none" strike="noStrike" kern="1200" cap="none" spc="0" normalizeH="0" baseline="0" noProof="0" dirty="0">
                <a:ln>
                  <a:noFill/>
                </a:ln>
                <a:solidFill>
                  <a:prstClr val="black"/>
                </a:solidFill>
                <a:effectLst/>
                <a:uLnTx/>
                <a:uFillTx/>
                <a:latin typeface="Segoe UI"/>
                <a:ea typeface="メイリオ"/>
                <a:cs typeface="+mn-cs"/>
              </a:rPr>
            </a:br>
            <a:r>
              <a:rPr kumimoji="1" lang="ja-JP" altLang="en-US" sz="4000" b="0" i="0" u="none" strike="noStrike" kern="1200" cap="none" spc="0" normalizeH="0" baseline="0" noProof="0" dirty="0">
                <a:ln>
                  <a:noFill/>
                </a:ln>
                <a:solidFill>
                  <a:prstClr val="black"/>
                </a:solidFill>
                <a:effectLst/>
                <a:uLnTx/>
                <a:uFillTx/>
                <a:latin typeface="Segoe UI"/>
                <a:ea typeface="メイリオ"/>
                <a:cs typeface="+mn-cs"/>
              </a:rPr>
              <a:t>もらえるんじゃない？</a:t>
            </a:r>
            <a:endParaRPr kumimoji="1" lang="en-US" altLang="ja-JP" sz="4000" b="0"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23" name="コンテンツ プレースホルダー 4">
            <a:extLst>
              <a:ext uri="{FF2B5EF4-FFF2-40B4-BE49-F238E27FC236}">
                <a16:creationId xmlns:a16="http://schemas.microsoft.com/office/drawing/2014/main" id="{DF560ABB-E0FD-75FF-DF75-A41B09665BED}"/>
              </a:ext>
            </a:extLst>
          </p:cNvPr>
          <p:cNvSpPr txBox="1">
            <a:spLocks/>
          </p:cNvSpPr>
          <p:nvPr/>
        </p:nvSpPr>
        <p:spPr>
          <a:xfrm>
            <a:off x="2075511" y="5025944"/>
            <a:ext cx="6587767" cy="10186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ts val="4500"/>
              </a:lnSpc>
              <a:spcBef>
                <a:spcPts val="1000"/>
              </a:spcBef>
              <a:spcAft>
                <a:spcPts val="0"/>
              </a:spcAft>
              <a:buClrTx/>
              <a:buSzTx/>
              <a:buFont typeface="Arial" panose="020B0604020202020204" pitchFamily="34" charset="0"/>
              <a:buNone/>
              <a:tabLst/>
              <a:defRPr/>
            </a:pPr>
            <a:r>
              <a:rPr lang="ja-JP" altLang="en-US" spc="-300" dirty="0">
                <a:solidFill>
                  <a:prstClr val="black"/>
                </a:solidFill>
                <a:latin typeface="Segoe UI"/>
                <a:ea typeface="メイリオ"/>
              </a:rPr>
              <a:t>それを投稿している人に</a:t>
            </a:r>
            <a:br>
              <a:rPr lang="en-US" altLang="ja-JP" spc="-300" dirty="0">
                <a:solidFill>
                  <a:prstClr val="black"/>
                </a:solidFill>
                <a:latin typeface="Segoe UI"/>
                <a:ea typeface="メイリオ"/>
              </a:rPr>
            </a:br>
            <a:r>
              <a:rPr lang="ja-JP" altLang="en-US" spc="-300" dirty="0">
                <a:solidFill>
                  <a:prstClr val="black"/>
                </a:solidFill>
                <a:latin typeface="Segoe UI"/>
                <a:ea typeface="メイリオ"/>
              </a:rPr>
              <a:t>「消して」と頼むのはどう？</a:t>
            </a:r>
            <a:endParaRPr kumimoji="1" lang="en-US" altLang="ja-JP" b="0" i="0" u="none" strike="noStrike" kern="1200" cap="none" spc="-300" normalizeH="0" baseline="0" noProof="0" dirty="0">
              <a:ln>
                <a:noFill/>
              </a:ln>
              <a:solidFill>
                <a:prstClr val="black"/>
              </a:solidFill>
              <a:effectLst/>
              <a:uLnTx/>
              <a:uFillTx/>
              <a:latin typeface="Segoe UI"/>
              <a:ea typeface="メイリオ"/>
              <a:cs typeface="+mn-cs"/>
            </a:endParaRPr>
          </a:p>
        </p:txBody>
      </p:sp>
      <p:sp>
        <p:nvSpPr>
          <p:cNvPr id="2" name="テキスト ボックス 1">
            <a:extLst>
              <a:ext uri="{FF2B5EF4-FFF2-40B4-BE49-F238E27FC236}">
                <a16:creationId xmlns:a16="http://schemas.microsoft.com/office/drawing/2014/main" id="{084F8034-72D2-6A3E-CB83-208D9A6B3DCB}"/>
              </a:ext>
            </a:extLst>
          </p:cNvPr>
          <p:cNvSpPr txBox="1"/>
          <p:nvPr/>
        </p:nvSpPr>
        <p:spPr>
          <a:xfrm>
            <a:off x="5922140" y="1568847"/>
            <a:ext cx="954107" cy="276999"/>
          </a:xfrm>
          <a:prstGeom prst="rect">
            <a:avLst/>
          </a:prstGeom>
          <a:noFill/>
        </p:spPr>
        <p:txBody>
          <a:bodyPr wrap="none" rtlCol="0">
            <a:spAutoFit/>
          </a:bodyPr>
          <a:lstStyle/>
          <a:p>
            <a:r>
              <a:rPr kumimoji="1" lang="ja-JP" altLang="en-US" sz="1200" dirty="0"/>
              <a:t>じょうほう</a:t>
            </a:r>
          </a:p>
        </p:txBody>
      </p:sp>
      <p:sp>
        <p:nvSpPr>
          <p:cNvPr id="7" name="テキスト ボックス 6">
            <a:extLst>
              <a:ext uri="{FF2B5EF4-FFF2-40B4-BE49-F238E27FC236}">
                <a16:creationId xmlns:a16="http://schemas.microsoft.com/office/drawing/2014/main" id="{0E02610C-AC75-6BD9-0719-3369E4580945}"/>
              </a:ext>
            </a:extLst>
          </p:cNvPr>
          <p:cNvSpPr txBox="1"/>
          <p:nvPr/>
        </p:nvSpPr>
        <p:spPr>
          <a:xfrm>
            <a:off x="1021394" y="3198245"/>
            <a:ext cx="800219" cy="276999"/>
          </a:xfrm>
          <a:prstGeom prst="rect">
            <a:avLst/>
          </a:prstGeom>
          <a:noFill/>
        </p:spPr>
        <p:txBody>
          <a:bodyPr wrap="none" rtlCol="0">
            <a:spAutoFit/>
          </a:bodyPr>
          <a:lstStyle/>
          <a:p>
            <a:r>
              <a:rPr kumimoji="1" lang="ja-JP" altLang="en-US" sz="1200" dirty="0"/>
              <a:t>けいさつ</a:t>
            </a:r>
          </a:p>
        </p:txBody>
      </p:sp>
      <p:sp>
        <p:nvSpPr>
          <p:cNvPr id="8" name="テキスト ボックス 7">
            <a:extLst>
              <a:ext uri="{FF2B5EF4-FFF2-40B4-BE49-F238E27FC236}">
                <a16:creationId xmlns:a16="http://schemas.microsoft.com/office/drawing/2014/main" id="{4D00F7E7-ADB5-6668-7D84-A8586164EB4A}"/>
              </a:ext>
            </a:extLst>
          </p:cNvPr>
          <p:cNvSpPr txBox="1"/>
          <p:nvPr/>
        </p:nvSpPr>
        <p:spPr>
          <a:xfrm>
            <a:off x="2588306" y="3202943"/>
            <a:ext cx="800219" cy="276999"/>
          </a:xfrm>
          <a:prstGeom prst="rect">
            <a:avLst/>
          </a:prstGeom>
          <a:noFill/>
        </p:spPr>
        <p:txBody>
          <a:bodyPr wrap="none" rtlCol="0">
            <a:spAutoFit/>
          </a:bodyPr>
          <a:lstStyle/>
          <a:p>
            <a:r>
              <a:rPr kumimoji="1" lang="ja-JP" altLang="en-US" sz="1200" dirty="0"/>
              <a:t>つうほう</a:t>
            </a:r>
          </a:p>
        </p:txBody>
      </p:sp>
      <p:sp>
        <p:nvSpPr>
          <p:cNvPr id="9" name="テキスト ボックス 8">
            <a:extLst>
              <a:ext uri="{FF2B5EF4-FFF2-40B4-BE49-F238E27FC236}">
                <a16:creationId xmlns:a16="http://schemas.microsoft.com/office/drawing/2014/main" id="{889AD4D4-7872-E019-F044-BA55E297618D}"/>
              </a:ext>
            </a:extLst>
          </p:cNvPr>
          <p:cNvSpPr txBox="1"/>
          <p:nvPr/>
        </p:nvSpPr>
        <p:spPr>
          <a:xfrm>
            <a:off x="3467569" y="4878665"/>
            <a:ext cx="800219" cy="276999"/>
          </a:xfrm>
          <a:prstGeom prst="rect">
            <a:avLst/>
          </a:prstGeom>
          <a:noFill/>
        </p:spPr>
        <p:txBody>
          <a:bodyPr wrap="none" rtlCol="0">
            <a:spAutoFit/>
          </a:bodyPr>
          <a:lstStyle/>
          <a:p>
            <a:r>
              <a:rPr kumimoji="1" lang="ja-JP" altLang="en-US" sz="1200" dirty="0"/>
              <a:t>とうこう</a:t>
            </a:r>
          </a:p>
        </p:txBody>
      </p:sp>
      <p:sp>
        <p:nvSpPr>
          <p:cNvPr id="11" name="テキスト ボックス 10">
            <a:extLst>
              <a:ext uri="{FF2B5EF4-FFF2-40B4-BE49-F238E27FC236}">
                <a16:creationId xmlns:a16="http://schemas.microsoft.com/office/drawing/2014/main" id="{8CAB7512-3461-F11D-A962-73009E861B62}"/>
              </a:ext>
            </a:extLst>
          </p:cNvPr>
          <p:cNvSpPr txBox="1"/>
          <p:nvPr/>
        </p:nvSpPr>
        <p:spPr>
          <a:xfrm>
            <a:off x="4664885" y="5451219"/>
            <a:ext cx="492443" cy="276999"/>
          </a:xfrm>
          <a:prstGeom prst="rect">
            <a:avLst/>
          </a:prstGeom>
          <a:noFill/>
        </p:spPr>
        <p:txBody>
          <a:bodyPr wrap="none" rtlCol="0">
            <a:spAutoFit/>
          </a:bodyPr>
          <a:lstStyle/>
          <a:p>
            <a:r>
              <a:rPr kumimoji="1" lang="ja-JP" altLang="en-US" sz="1200" dirty="0"/>
              <a:t>たの</a:t>
            </a:r>
          </a:p>
        </p:txBody>
      </p:sp>
    </p:spTree>
    <p:extLst>
      <p:ext uri="{BB962C8B-B14F-4D97-AF65-F5344CB8AC3E}">
        <p14:creationId xmlns:p14="http://schemas.microsoft.com/office/powerpoint/2010/main" val="726917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5753" y="471094"/>
            <a:ext cx="7958418" cy="784598"/>
          </a:xfrm>
        </p:spPr>
        <p:txBody>
          <a:bodyPr>
            <a:normAutofit/>
          </a:bodyPr>
          <a:lstStyle/>
          <a:p>
            <a:r>
              <a:rPr lang="ja-JP" altLang="en-US" sz="4000" dirty="0"/>
              <a:t>知っておこう</a:t>
            </a:r>
            <a:endParaRPr kumimoji="1" lang="ja-JP" altLang="en-US" sz="4000" b="1" dirty="0"/>
          </a:p>
        </p:txBody>
      </p:sp>
      <p:sp>
        <p:nvSpPr>
          <p:cNvPr id="5" name="コンテンツ プレースホルダー 4">
            <a:extLst>
              <a:ext uri="{FF2B5EF4-FFF2-40B4-BE49-F238E27FC236}">
                <a16:creationId xmlns:a16="http://schemas.microsoft.com/office/drawing/2014/main" id="{049CBAC0-4FC7-7DD0-E94F-FE7916946416}"/>
              </a:ext>
            </a:extLst>
          </p:cNvPr>
          <p:cNvSpPr txBox="1">
            <a:spLocks/>
          </p:cNvSpPr>
          <p:nvPr/>
        </p:nvSpPr>
        <p:spPr>
          <a:xfrm>
            <a:off x="434539" y="2425433"/>
            <a:ext cx="8505825" cy="23864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ts val="4000"/>
              </a:lnSpc>
              <a:spcBef>
                <a:spcPts val="1000"/>
              </a:spcBef>
              <a:spcAft>
                <a:spcPts val="0"/>
              </a:spcAft>
              <a:buClrTx/>
              <a:buSzTx/>
              <a:buNone/>
              <a:tabLst/>
              <a:defRPr/>
            </a:pPr>
            <a:r>
              <a:rPr kumimoji="1" lang="ja-JP" altLang="en-US" sz="2800" b="0" i="0" u="none" strike="noStrike" kern="1200" cap="none" spc="0" normalizeH="0" baseline="0" noProof="0" dirty="0">
                <a:ln>
                  <a:noFill/>
                </a:ln>
                <a:solidFill>
                  <a:prstClr val="black"/>
                </a:solidFill>
                <a:effectLst/>
                <a:uLnTx/>
                <a:uFillTx/>
                <a:latin typeface="Segoe UI"/>
                <a:ea typeface="メイリオ"/>
                <a:cs typeface="+mn-cs"/>
              </a:rPr>
              <a:t>・</a:t>
            </a:r>
            <a:r>
              <a:rPr kumimoji="1" lang="ja-JP" altLang="en-US" sz="2600" b="0" i="0" u="none" strike="noStrike" kern="1200" cap="none" spc="0" normalizeH="0" baseline="0" noProof="0" dirty="0">
                <a:ln>
                  <a:noFill/>
                </a:ln>
                <a:solidFill>
                  <a:prstClr val="black"/>
                </a:solidFill>
                <a:effectLst/>
                <a:uLnTx/>
                <a:uFillTx/>
                <a:latin typeface="Segoe UI"/>
                <a:ea typeface="メイリオ"/>
                <a:cs typeface="+mn-cs"/>
              </a:rPr>
              <a:t>サービスを運営している会社に削除を依頼する</a:t>
            </a:r>
            <a:endParaRPr kumimoji="1" lang="en-US" altLang="ja-JP" sz="2600" b="0"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ts val="4000"/>
              </a:lnSpc>
              <a:spcBef>
                <a:spcPts val="1000"/>
              </a:spcBef>
              <a:spcAft>
                <a:spcPts val="0"/>
              </a:spcAft>
              <a:buClrTx/>
              <a:buSzTx/>
              <a:buNone/>
              <a:tabLst/>
              <a:defRPr/>
            </a:pPr>
            <a:r>
              <a:rPr kumimoji="1" lang="ja-JP" altLang="en-US" sz="2600" b="0" i="0" u="none" strike="noStrike" kern="1200" cap="none" spc="0" normalizeH="0" baseline="0" noProof="0" dirty="0">
                <a:ln>
                  <a:noFill/>
                </a:ln>
                <a:solidFill>
                  <a:prstClr val="black"/>
                </a:solidFill>
                <a:effectLst/>
                <a:uLnTx/>
                <a:uFillTx/>
                <a:latin typeface="Segoe UI"/>
                <a:ea typeface="メイリオ"/>
                <a:cs typeface="+mn-cs"/>
              </a:rPr>
              <a:t>・削除を助けてくれる公共の団体にお願いする</a:t>
            </a:r>
            <a:endParaRPr kumimoji="1" lang="en-US" altLang="ja-JP" sz="2600" b="0" i="0" u="none" strike="noStrike" kern="1200" cap="none" spc="0" normalizeH="0" baseline="0" noProof="0" dirty="0">
              <a:ln>
                <a:noFill/>
              </a:ln>
              <a:solidFill>
                <a:prstClr val="black"/>
              </a:solidFill>
              <a:effectLst/>
              <a:uLnTx/>
              <a:uFillTx/>
              <a:latin typeface="Segoe UI"/>
              <a:ea typeface="メイリオ"/>
              <a:cs typeface="+mn-cs"/>
            </a:endParaRPr>
          </a:p>
          <a:p>
            <a:pPr marL="0" indent="0">
              <a:lnSpc>
                <a:spcPts val="4000"/>
              </a:lnSpc>
              <a:buNone/>
              <a:defRPr/>
            </a:pPr>
            <a:r>
              <a:rPr kumimoji="1" lang="ja-JP" altLang="en-US" sz="2600" b="0" i="0" u="none" strike="noStrike" kern="1200" cap="none" spc="0" normalizeH="0" baseline="0" noProof="0" dirty="0">
                <a:ln>
                  <a:noFill/>
                </a:ln>
                <a:solidFill>
                  <a:prstClr val="black"/>
                </a:solidFill>
                <a:effectLst/>
                <a:uLnTx/>
                <a:uFillTx/>
                <a:latin typeface="Segoe UI"/>
                <a:ea typeface="メイリオ"/>
                <a:cs typeface="+mn-cs"/>
              </a:rPr>
              <a:t>・投稿した人に削除を依頼する </a:t>
            </a:r>
            <a:endParaRPr kumimoji="1" lang="en-US" altLang="ja-JP" sz="2600" b="0" i="0" u="none" strike="noStrike" kern="1200" cap="none" spc="0" normalizeH="0" baseline="0" noProof="0" dirty="0">
              <a:ln>
                <a:noFill/>
              </a:ln>
              <a:solidFill>
                <a:prstClr val="black"/>
              </a:solidFill>
              <a:effectLst/>
              <a:uLnTx/>
              <a:uFillTx/>
              <a:latin typeface="Segoe UI"/>
              <a:ea typeface="メイリオ"/>
              <a:cs typeface="+mn-cs"/>
            </a:endParaRPr>
          </a:p>
          <a:p>
            <a:pPr marL="0" indent="0">
              <a:lnSpc>
                <a:spcPts val="4000"/>
              </a:lnSpc>
              <a:buNone/>
              <a:defRPr/>
            </a:pPr>
            <a:r>
              <a:rPr lang="en-US" altLang="ja-JP" sz="2600" dirty="0">
                <a:solidFill>
                  <a:prstClr val="black"/>
                </a:solidFill>
                <a:latin typeface="Segoe UI"/>
                <a:ea typeface="メイリオ"/>
              </a:rPr>
              <a:t>   </a:t>
            </a:r>
            <a:r>
              <a:rPr kumimoji="1" lang="en-US" altLang="ja-JP" sz="2600" b="0" i="0" u="none" strike="noStrike" kern="1200" cap="none" spc="0" normalizeH="0" baseline="0" noProof="0" dirty="0">
                <a:ln>
                  <a:noFill/>
                </a:ln>
                <a:solidFill>
                  <a:prstClr val="black"/>
                </a:solidFill>
                <a:effectLst/>
                <a:uLnTx/>
                <a:uFillTx/>
                <a:latin typeface="Segoe UI"/>
                <a:ea typeface="メイリオ"/>
                <a:cs typeface="+mn-cs"/>
              </a:rPr>
              <a:t>- </a:t>
            </a:r>
            <a:r>
              <a:rPr kumimoji="1" lang="ja-JP" altLang="en-US" sz="2600" b="0" i="0" u="none" strike="noStrike" kern="1200" cap="none" spc="0" normalizeH="0" baseline="0" noProof="0" dirty="0">
                <a:ln>
                  <a:noFill/>
                </a:ln>
                <a:solidFill>
                  <a:prstClr val="black"/>
                </a:solidFill>
                <a:effectLst/>
                <a:uLnTx/>
                <a:uFillTx/>
                <a:latin typeface="Segoe UI"/>
                <a:ea typeface="メイリオ"/>
                <a:cs typeface="+mn-cs"/>
              </a:rPr>
              <a:t>悪質な場合は法的措置も</a:t>
            </a:r>
            <a:endParaRPr kumimoji="1" lang="en-US" altLang="ja-JP" sz="2600" b="0"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ts val="4000"/>
              </a:lnSpc>
              <a:spcBef>
                <a:spcPts val="1000"/>
              </a:spcBef>
              <a:spcAft>
                <a:spcPts val="0"/>
              </a:spcAft>
              <a:buClrTx/>
              <a:buSzTx/>
              <a:buNone/>
              <a:tabLst/>
              <a:defRPr/>
            </a:pPr>
            <a:endParaRPr kumimoji="1" lang="en-US" altLang="ja-JP" sz="2600" b="0" i="0" u="none" strike="noStrike" kern="1200" cap="none" spc="0" normalizeH="0" baseline="0" noProof="0" dirty="0">
              <a:ln>
                <a:noFill/>
              </a:ln>
              <a:solidFill>
                <a:prstClr val="black"/>
              </a:solidFill>
              <a:effectLst/>
              <a:uLnTx/>
              <a:uFillTx/>
              <a:latin typeface="Segoe UI"/>
              <a:ea typeface="メイリオ"/>
              <a:cs typeface="+mn-cs"/>
            </a:endParaRPr>
          </a:p>
        </p:txBody>
      </p:sp>
      <p:grpSp>
        <p:nvGrpSpPr>
          <p:cNvPr id="7" name="グループ化 6">
            <a:extLst>
              <a:ext uri="{FF2B5EF4-FFF2-40B4-BE49-F238E27FC236}">
                <a16:creationId xmlns:a16="http://schemas.microsoft.com/office/drawing/2014/main" id="{C1FDF336-F9B2-F920-A2B7-FAE7BB675661}"/>
              </a:ext>
            </a:extLst>
          </p:cNvPr>
          <p:cNvGrpSpPr/>
          <p:nvPr/>
        </p:nvGrpSpPr>
        <p:grpSpPr>
          <a:xfrm>
            <a:off x="434539" y="1386248"/>
            <a:ext cx="8505825" cy="1196796"/>
            <a:chOff x="434539" y="1133997"/>
            <a:chExt cx="8505825" cy="1196796"/>
          </a:xfrm>
        </p:grpSpPr>
        <p:sp>
          <p:nvSpPr>
            <p:cNvPr id="3" name="タイトル 1">
              <a:extLst>
                <a:ext uri="{FF2B5EF4-FFF2-40B4-BE49-F238E27FC236}">
                  <a16:creationId xmlns:a16="http://schemas.microsoft.com/office/drawing/2014/main" id="{76F1128B-5B9B-BDCD-F009-146B19402DB5}"/>
                </a:ext>
              </a:extLst>
            </p:cNvPr>
            <p:cNvSpPr txBox="1">
              <a:spLocks/>
            </p:cNvSpPr>
            <p:nvPr/>
          </p:nvSpPr>
          <p:spPr>
            <a:xfrm>
              <a:off x="434539" y="1133997"/>
              <a:ext cx="8505825" cy="11967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4000" b="1" i="0" u="none" strike="noStrike" kern="1200" cap="none" spc="0" normalizeH="0" baseline="0" noProof="0" dirty="0">
                  <a:ln>
                    <a:noFill/>
                  </a:ln>
                  <a:solidFill>
                    <a:srgbClr val="ED7D31"/>
                  </a:solidFill>
                  <a:effectLst/>
                  <a:uLnTx/>
                  <a:uFillTx/>
                  <a:latin typeface="Segoe UI"/>
                  <a:ea typeface="メイリオ"/>
                  <a:cs typeface="+mj-cs"/>
                </a:rPr>
                <a:t>各所へ削除依頼をする</a:t>
              </a:r>
            </a:p>
          </p:txBody>
        </p:sp>
        <p:sp>
          <p:nvSpPr>
            <p:cNvPr id="10" name="テキスト ボックス 9">
              <a:extLst>
                <a:ext uri="{FF2B5EF4-FFF2-40B4-BE49-F238E27FC236}">
                  <a16:creationId xmlns:a16="http://schemas.microsoft.com/office/drawing/2014/main" id="{E9BE076D-9BEE-23FA-D085-E648C5A17D69}"/>
                </a:ext>
              </a:extLst>
            </p:cNvPr>
            <p:cNvSpPr txBox="1"/>
            <p:nvPr/>
          </p:nvSpPr>
          <p:spPr>
            <a:xfrm>
              <a:off x="2094106" y="1197212"/>
              <a:ext cx="925253" cy="276999"/>
            </a:xfrm>
            <a:prstGeom prst="rect">
              <a:avLst/>
            </a:prstGeom>
            <a:noFill/>
          </p:spPr>
          <p:txBody>
            <a:bodyPr wrap="none" rtlCol="0">
              <a:spAutoFit/>
            </a:bodyPr>
            <a:lstStyle/>
            <a:p>
              <a:r>
                <a:rPr kumimoji="1" lang="ja-JP" altLang="en-US" sz="1200" dirty="0"/>
                <a:t>さ く じ ょ</a:t>
              </a:r>
            </a:p>
          </p:txBody>
        </p:sp>
        <p:sp>
          <p:nvSpPr>
            <p:cNvPr id="4" name="テキスト ボックス 3">
              <a:extLst>
                <a:ext uri="{FF2B5EF4-FFF2-40B4-BE49-F238E27FC236}">
                  <a16:creationId xmlns:a16="http://schemas.microsoft.com/office/drawing/2014/main" id="{E7E5CD54-59FB-1BDB-3CD3-D3380D0C4E9F}"/>
                </a:ext>
              </a:extLst>
            </p:cNvPr>
            <p:cNvSpPr txBox="1"/>
            <p:nvPr/>
          </p:nvSpPr>
          <p:spPr>
            <a:xfrm>
              <a:off x="3244443" y="1183853"/>
              <a:ext cx="646331" cy="276999"/>
            </a:xfrm>
            <a:prstGeom prst="rect">
              <a:avLst/>
            </a:prstGeom>
            <a:noFill/>
          </p:spPr>
          <p:txBody>
            <a:bodyPr wrap="none" rtlCol="0">
              <a:spAutoFit/>
            </a:bodyPr>
            <a:lstStyle/>
            <a:p>
              <a:r>
                <a:rPr kumimoji="1" lang="ja-JP" altLang="en-US" sz="1200" dirty="0"/>
                <a:t>いらい</a:t>
              </a:r>
            </a:p>
          </p:txBody>
        </p:sp>
        <p:sp>
          <p:nvSpPr>
            <p:cNvPr id="6" name="テキスト ボックス 5">
              <a:extLst>
                <a:ext uri="{FF2B5EF4-FFF2-40B4-BE49-F238E27FC236}">
                  <a16:creationId xmlns:a16="http://schemas.microsoft.com/office/drawing/2014/main" id="{08B96239-DA99-99ED-F415-A4FD6A7F695B}"/>
                </a:ext>
              </a:extLst>
            </p:cNvPr>
            <p:cNvSpPr txBox="1"/>
            <p:nvPr/>
          </p:nvSpPr>
          <p:spPr>
            <a:xfrm>
              <a:off x="636032" y="1196000"/>
              <a:ext cx="800219" cy="276999"/>
            </a:xfrm>
            <a:prstGeom prst="rect">
              <a:avLst/>
            </a:prstGeom>
            <a:noFill/>
          </p:spPr>
          <p:txBody>
            <a:bodyPr wrap="none" rtlCol="0">
              <a:spAutoFit/>
            </a:bodyPr>
            <a:lstStyle/>
            <a:p>
              <a:r>
                <a:rPr kumimoji="1" lang="ja-JP" altLang="en-US" sz="1200" dirty="0"/>
                <a:t>かくしょ</a:t>
              </a:r>
            </a:p>
          </p:txBody>
        </p:sp>
      </p:grpSp>
      <p:pic>
        <p:nvPicPr>
          <p:cNvPr id="13" name="図 12">
            <a:extLst>
              <a:ext uri="{FF2B5EF4-FFF2-40B4-BE49-F238E27FC236}">
                <a16:creationId xmlns:a16="http://schemas.microsoft.com/office/drawing/2014/main" id="{6BDCFA93-2E02-3422-F8C4-D5712155AD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8375" y="3022000"/>
            <a:ext cx="3713519" cy="3713519"/>
          </a:xfrm>
          <a:prstGeom prst="rect">
            <a:avLst/>
          </a:prstGeom>
        </p:spPr>
      </p:pic>
      <p:sp>
        <p:nvSpPr>
          <p:cNvPr id="21" name="テキスト ボックス 20">
            <a:extLst>
              <a:ext uri="{FF2B5EF4-FFF2-40B4-BE49-F238E27FC236}">
                <a16:creationId xmlns:a16="http://schemas.microsoft.com/office/drawing/2014/main" id="{C176F6E6-6D42-F55E-A64B-F81DA990A0CE}"/>
              </a:ext>
            </a:extLst>
          </p:cNvPr>
          <p:cNvSpPr txBox="1"/>
          <p:nvPr/>
        </p:nvSpPr>
        <p:spPr>
          <a:xfrm>
            <a:off x="2485799" y="2343576"/>
            <a:ext cx="800219" cy="276999"/>
          </a:xfrm>
          <a:prstGeom prst="rect">
            <a:avLst/>
          </a:prstGeom>
          <a:noFill/>
        </p:spPr>
        <p:txBody>
          <a:bodyPr wrap="none" rtlCol="0">
            <a:spAutoFit/>
          </a:bodyPr>
          <a:lstStyle/>
          <a:p>
            <a:r>
              <a:rPr kumimoji="1" lang="ja-JP" altLang="en-US" sz="1200" dirty="0"/>
              <a:t>うんえい</a:t>
            </a:r>
          </a:p>
        </p:txBody>
      </p:sp>
      <p:sp>
        <p:nvSpPr>
          <p:cNvPr id="22" name="テキスト ボックス 21">
            <a:extLst>
              <a:ext uri="{FF2B5EF4-FFF2-40B4-BE49-F238E27FC236}">
                <a16:creationId xmlns:a16="http://schemas.microsoft.com/office/drawing/2014/main" id="{E2B799D2-DCE9-EDE4-F969-03D793E9F3DD}"/>
              </a:ext>
            </a:extLst>
          </p:cNvPr>
          <p:cNvSpPr txBox="1"/>
          <p:nvPr/>
        </p:nvSpPr>
        <p:spPr>
          <a:xfrm>
            <a:off x="5457874" y="2348545"/>
            <a:ext cx="800219" cy="276999"/>
          </a:xfrm>
          <a:prstGeom prst="rect">
            <a:avLst/>
          </a:prstGeom>
          <a:noFill/>
        </p:spPr>
        <p:txBody>
          <a:bodyPr wrap="none" rtlCol="0">
            <a:spAutoFit/>
          </a:bodyPr>
          <a:lstStyle/>
          <a:p>
            <a:r>
              <a:rPr kumimoji="1" lang="ja-JP" altLang="en-US" sz="1200" dirty="0"/>
              <a:t>さくじょ</a:t>
            </a:r>
          </a:p>
        </p:txBody>
      </p:sp>
      <p:sp>
        <p:nvSpPr>
          <p:cNvPr id="23" name="テキスト ボックス 22">
            <a:extLst>
              <a:ext uri="{FF2B5EF4-FFF2-40B4-BE49-F238E27FC236}">
                <a16:creationId xmlns:a16="http://schemas.microsoft.com/office/drawing/2014/main" id="{FB3EA82F-86AA-71F6-4E07-8075DA79BBBD}"/>
              </a:ext>
            </a:extLst>
          </p:cNvPr>
          <p:cNvSpPr txBox="1"/>
          <p:nvPr/>
        </p:nvSpPr>
        <p:spPr>
          <a:xfrm>
            <a:off x="6536102" y="2333497"/>
            <a:ext cx="646331" cy="276999"/>
          </a:xfrm>
          <a:prstGeom prst="rect">
            <a:avLst/>
          </a:prstGeom>
          <a:noFill/>
        </p:spPr>
        <p:txBody>
          <a:bodyPr wrap="none" rtlCol="0">
            <a:spAutoFit/>
          </a:bodyPr>
          <a:lstStyle/>
          <a:p>
            <a:r>
              <a:rPr kumimoji="1" lang="ja-JP" altLang="en-US" sz="1200" dirty="0"/>
              <a:t>いらい</a:t>
            </a:r>
          </a:p>
        </p:txBody>
      </p:sp>
      <p:sp>
        <p:nvSpPr>
          <p:cNvPr id="25" name="テキスト ボックス 24">
            <a:extLst>
              <a:ext uri="{FF2B5EF4-FFF2-40B4-BE49-F238E27FC236}">
                <a16:creationId xmlns:a16="http://schemas.microsoft.com/office/drawing/2014/main" id="{5AF58FEA-91DF-B788-B5FC-BACC8913C973}"/>
              </a:ext>
            </a:extLst>
          </p:cNvPr>
          <p:cNvSpPr txBox="1"/>
          <p:nvPr/>
        </p:nvSpPr>
        <p:spPr>
          <a:xfrm>
            <a:off x="809452" y="2980275"/>
            <a:ext cx="800219" cy="276999"/>
          </a:xfrm>
          <a:prstGeom prst="rect">
            <a:avLst/>
          </a:prstGeom>
          <a:noFill/>
        </p:spPr>
        <p:txBody>
          <a:bodyPr wrap="none" rtlCol="0">
            <a:spAutoFit/>
          </a:bodyPr>
          <a:lstStyle/>
          <a:p>
            <a:r>
              <a:rPr kumimoji="1" lang="ja-JP" altLang="en-US" sz="1200" dirty="0"/>
              <a:t>さくじょ</a:t>
            </a:r>
          </a:p>
        </p:txBody>
      </p:sp>
      <p:sp>
        <p:nvSpPr>
          <p:cNvPr id="26" name="テキスト ボックス 25">
            <a:extLst>
              <a:ext uri="{FF2B5EF4-FFF2-40B4-BE49-F238E27FC236}">
                <a16:creationId xmlns:a16="http://schemas.microsoft.com/office/drawing/2014/main" id="{B88F11CB-915C-EB7E-B9C0-48DCDB00E81F}"/>
              </a:ext>
            </a:extLst>
          </p:cNvPr>
          <p:cNvSpPr txBox="1"/>
          <p:nvPr/>
        </p:nvSpPr>
        <p:spPr>
          <a:xfrm>
            <a:off x="3710306" y="2998162"/>
            <a:ext cx="954107" cy="276999"/>
          </a:xfrm>
          <a:prstGeom prst="rect">
            <a:avLst/>
          </a:prstGeom>
          <a:noFill/>
        </p:spPr>
        <p:txBody>
          <a:bodyPr wrap="none" rtlCol="0">
            <a:spAutoFit/>
          </a:bodyPr>
          <a:lstStyle/>
          <a:p>
            <a:r>
              <a:rPr kumimoji="1" lang="ja-JP" altLang="en-US" sz="1200" dirty="0"/>
              <a:t>こうきょう</a:t>
            </a:r>
          </a:p>
        </p:txBody>
      </p:sp>
      <p:sp>
        <p:nvSpPr>
          <p:cNvPr id="28" name="テキスト ボックス 27">
            <a:extLst>
              <a:ext uri="{FF2B5EF4-FFF2-40B4-BE49-F238E27FC236}">
                <a16:creationId xmlns:a16="http://schemas.microsoft.com/office/drawing/2014/main" id="{377D7DFA-6763-0358-4EBA-F5A6AC643C09}"/>
              </a:ext>
            </a:extLst>
          </p:cNvPr>
          <p:cNvSpPr txBox="1"/>
          <p:nvPr/>
        </p:nvSpPr>
        <p:spPr>
          <a:xfrm>
            <a:off x="4698126" y="2994877"/>
            <a:ext cx="800219" cy="276999"/>
          </a:xfrm>
          <a:prstGeom prst="rect">
            <a:avLst/>
          </a:prstGeom>
          <a:noFill/>
        </p:spPr>
        <p:txBody>
          <a:bodyPr wrap="none" rtlCol="0">
            <a:spAutoFit/>
          </a:bodyPr>
          <a:lstStyle/>
          <a:p>
            <a:r>
              <a:rPr kumimoji="1" lang="ja-JP" altLang="en-US" sz="1200" dirty="0"/>
              <a:t>だんたい</a:t>
            </a:r>
          </a:p>
        </p:txBody>
      </p:sp>
      <p:sp>
        <p:nvSpPr>
          <p:cNvPr id="32" name="テキスト ボックス 31">
            <a:extLst>
              <a:ext uri="{FF2B5EF4-FFF2-40B4-BE49-F238E27FC236}">
                <a16:creationId xmlns:a16="http://schemas.microsoft.com/office/drawing/2014/main" id="{FB262F65-C247-6A92-C471-FA347C92417D}"/>
              </a:ext>
            </a:extLst>
          </p:cNvPr>
          <p:cNvSpPr txBox="1"/>
          <p:nvPr/>
        </p:nvSpPr>
        <p:spPr>
          <a:xfrm>
            <a:off x="6043659" y="2990916"/>
            <a:ext cx="492443" cy="276999"/>
          </a:xfrm>
          <a:prstGeom prst="rect">
            <a:avLst/>
          </a:prstGeom>
          <a:noFill/>
        </p:spPr>
        <p:txBody>
          <a:bodyPr wrap="none" rtlCol="0">
            <a:spAutoFit/>
          </a:bodyPr>
          <a:lstStyle/>
          <a:p>
            <a:r>
              <a:rPr kumimoji="1" lang="ja-JP" altLang="en-US" sz="1200" dirty="0"/>
              <a:t>ねが</a:t>
            </a:r>
          </a:p>
        </p:txBody>
      </p:sp>
      <p:sp>
        <p:nvSpPr>
          <p:cNvPr id="33" name="テキスト ボックス 32">
            <a:extLst>
              <a:ext uri="{FF2B5EF4-FFF2-40B4-BE49-F238E27FC236}">
                <a16:creationId xmlns:a16="http://schemas.microsoft.com/office/drawing/2014/main" id="{C6F2E3BC-408C-0165-DD2B-100B78F418E5}"/>
              </a:ext>
            </a:extLst>
          </p:cNvPr>
          <p:cNvSpPr txBox="1"/>
          <p:nvPr/>
        </p:nvSpPr>
        <p:spPr>
          <a:xfrm>
            <a:off x="2768766" y="3612539"/>
            <a:ext cx="800219" cy="276999"/>
          </a:xfrm>
          <a:prstGeom prst="rect">
            <a:avLst/>
          </a:prstGeom>
          <a:noFill/>
        </p:spPr>
        <p:txBody>
          <a:bodyPr wrap="none" rtlCol="0">
            <a:spAutoFit/>
          </a:bodyPr>
          <a:lstStyle/>
          <a:p>
            <a:r>
              <a:rPr kumimoji="1" lang="ja-JP" altLang="en-US" sz="1200" dirty="0"/>
              <a:t>さくじょ</a:t>
            </a:r>
          </a:p>
        </p:txBody>
      </p:sp>
      <p:sp>
        <p:nvSpPr>
          <p:cNvPr id="34" name="テキスト ボックス 33">
            <a:extLst>
              <a:ext uri="{FF2B5EF4-FFF2-40B4-BE49-F238E27FC236}">
                <a16:creationId xmlns:a16="http://schemas.microsoft.com/office/drawing/2014/main" id="{92752A66-00FB-5C55-CC20-B155F541521E}"/>
              </a:ext>
            </a:extLst>
          </p:cNvPr>
          <p:cNvSpPr txBox="1"/>
          <p:nvPr/>
        </p:nvSpPr>
        <p:spPr>
          <a:xfrm>
            <a:off x="3868010" y="3612539"/>
            <a:ext cx="646331" cy="276999"/>
          </a:xfrm>
          <a:prstGeom prst="rect">
            <a:avLst/>
          </a:prstGeom>
          <a:noFill/>
        </p:spPr>
        <p:txBody>
          <a:bodyPr wrap="none" rtlCol="0">
            <a:spAutoFit/>
          </a:bodyPr>
          <a:lstStyle/>
          <a:p>
            <a:r>
              <a:rPr kumimoji="1" lang="ja-JP" altLang="en-US" sz="1200" dirty="0"/>
              <a:t>いらい</a:t>
            </a:r>
          </a:p>
        </p:txBody>
      </p:sp>
      <p:sp>
        <p:nvSpPr>
          <p:cNvPr id="35" name="テキスト ボックス 34">
            <a:extLst>
              <a:ext uri="{FF2B5EF4-FFF2-40B4-BE49-F238E27FC236}">
                <a16:creationId xmlns:a16="http://schemas.microsoft.com/office/drawing/2014/main" id="{C67852C9-C9BD-D8E5-2FB9-B9A03AF64994}"/>
              </a:ext>
            </a:extLst>
          </p:cNvPr>
          <p:cNvSpPr txBox="1"/>
          <p:nvPr/>
        </p:nvSpPr>
        <p:spPr>
          <a:xfrm>
            <a:off x="801204" y="3606899"/>
            <a:ext cx="800219" cy="276999"/>
          </a:xfrm>
          <a:prstGeom prst="rect">
            <a:avLst/>
          </a:prstGeom>
          <a:noFill/>
        </p:spPr>
        <p:txBody>
          <a:bodyPr wrap="square" rtlCol="0">
            <a:spAutoFit/>
          </a:bodyPr>
          <a:lstStyle/>
          <a:p>
            <a:r>
              <a:rPr kumimoji="1" lang="ja-JP" altLang="en-US" sz="1200" dirty="0"/>
              <a:t>とうこう</a:t>
            </a:r>
          </a:p>
        </p:txBody>
      </p:sp>
      <p:sp>
        <p:nvSpPr>
          <p:cNvPr id="36" name="テキスト ボックス 35">
            <a:extLst>
              <a:ext uri="{FF2B5EF4-FFF2-40B4-BE49-F238E27FC236}">
                <a16:creationId xmlns:a16="http://schemas.microsoft.com/office/drawing/2014/main" id="{D051EDDD-45B6-2F46-D9EF-CE1372E5BA79}"/>
              </a:ext>
            </a:extLst>
          </p:cNvPr>
          <p:cNvSpPr txBox="1"/>
          <p:nvPr/>
        </p:nvSpPr>
        <p:spPr>
          <a:xfrm>
            <a:off x="974666" y="4242493"/>
            <a:ext cx="800219" cy="276999"/>
          </a:xfrm>
          <a:prstGeom prst="rect">
            <a:avLst/>
          </a:prstGeom>
          <a:noFill/>
        </p:spPr>
        <p:txBody>
          <a:bodyPr wrap="square" rtlCol="0">
            <a:spAutoFit/>
          </a:bodyPr>
          <a:lstStyle/>
          <a:p>
            <a:r>
              <a:rPr kumimoji="1" lang="ja-JP" altLang="en-US" sz="1200" dirty="0"/>
              <a:t>あくしつ</a:t>
            </a:r>
          </a:p>
        </p:txBody>
      </p:sp>
      <p:sp>
        <p:nvSpPr>
          <p:cNvPr id="37" name="テキスト ボックス 36">
            <a:extLst>
              <a:ext uri="{FF2B5EF4-FFF2-40B4-BE49-F238E27FC236}">
                <a16:creationId xmlns:a16="http://schemas.microsoft.com/office/drawing/2014/main" id="{17ACF714-1EC9-FCEE-031E-39087C3F45FE}"/>
              </a:ext>
            </a:extLst>
          </p:cNvPr>
          <p:cNvSpPr txBox="1"/>
          <p:nvPr/>
        </p:nvSpPr>
        <p:spPr>
          <a:xfrm>
            <a:off x="2949727" y="4274024"/>
            <a:ext cx="800219" cy="276999"/>
          </a:xfrm>
          <a:prstGeom prst="rect">
            <a:avLst/>
          </a:prstGeom>
          <a:noFill/>
        </p:spPr>
        <p:txBody>
          <a:bodyPr wrap="square" rtlCol="0">
            <a:spAutoFit/>
          </a:bodyPr>
          <a:lstStyle/>
          <a:p>
            <a:r>
              <a:rPr kumimoji="1" lang="ja-JP" altLang="en-US" sz="1200" dirty="0"/>
              <a:t>ほうてき</a:t>
            </a:r>
          </a:p>
        </p:txBody>
      </p:sp>
      <p:sp>
        <p:nvSpPr>
          <p:cNvPr id="38" name="テキスト ボックス 37">
            <a:extLst>
              <a:ext uri="{FF2B5EF4-FFF2-40B4-BE49-F238E27FC236}">
                <a16:creationId xmlns:a16="http://schemas.microsoft.com/office/drawing/2014/main" id="{E433128A-9CF4-462F-34E3-D686612A632C}"/>
              </a:ext>
            </a:extLst>
          </p:cNvPr>
          <p:cNvSpPr txBox="1"/>
          <p:nvPr/>
        </p:nvSpPr>
        <p:spPr>
          <a:xfrm>
            <a:off x="3654518" y="4256932"/>
            <a:ext cx="800219" cy="276999"/>
          </a:xfrm>
          <a:prstGeom prst="rect">
            <a:avLst/>
          </a:prstGeom>
          <a:noFill/>
        </p:spPr>
        <p:txBody>
          <a:bodyPr wrap="square" rtlCol="0">
            <a:spAutoFit/>
          </a:bodyPr>
          <a:lstStyle/>
          <a:p>
            <a:r>
              <a:rPr kumimoji="1" lang="ja-JP" altLang="en-US" sz="1200" dirty="0"/>
              <a:t>そ   ち</a:t>
            </a:r>
          </a:p>
        </p:txBody>
      </p:sp>
      <p:sp>
        <p:nvSpPr>
          <p:cNvPr id="8" name="テキスト ボックス 7">
            <a:extLst>
              <a:ext uri="{FF2B5EF4-FFF2-40B4-BE49-F238E27FC236}">
                <a16:creationId xmlns:a16="http://schemas.microsoft.com/office/drawing/2014/main" id="{940BABD9-8A0D-2CD1-77AA-3A7B298F256D}"/>
              </a:ext>
            </a:extLst>
          </p:cNvPr>
          <p:cNvSpPr txBox="1"/>
          <p:nvPr/>
        </p:nvSpPr>
        <p:spPr>
          <a:xfrm>
            <a:off x="1763502" y="6339078"/>
            <a:ext cx="5955323" cy="400110"/>
          </a:xfrm>
          <a:prstGeom prst="rect">
            <a:avLst/>
          </a:prstGeom>
          <a:solidFill>
            <a:srgbClr val="FFFF00"/>
          </a:solidFill>
        </p:spPr>
        <p:txBody>
          <a:bodyPr wrap="square" rtlCol="0">
            <a:spAutoFit/>
          </a:bodyPr>
          <a:lstStyle/>
          <a:p>
            <a:r>
              <a:rPr kumimoji="1" lang="ja-JP" altLang="en-US" sz="2000" dirty="0"/>
              <a:t>一人で悩まないで、困ったらまず相談しましょう。</a:t>
            </a:r>
          </a:p>
        </p:txBody>
      </p:sp>
    </p:spTree>
    <p:extLst>
      <p:ext uri="{BB962C8B-B14F-4D97-AF65-F5344CB8AC3E}">
        <p14:creationId xmlns:p14="http://schemas.microsoft.com/office/powerpoint/2010/main" val="172766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latin typeface="+mj-ea"/>
              </a:rPr>
              <a:t>意見交換をしよう</a:t>
            </a:r>
            <a:endParaRPr kumimoji="1" lang="ja-JP" altLang="en-US" dirty="0">
              <a:latin typeface="+mj-ea"/>
            </a:endParaRPr>
          </a:p>
        </p:txBody>
      </p:sp>
      <p:sp>
        <p:nvSpPr>
          <p:cNvPr id="5" name="コンテンツ プレースホルダー 4"/>
          <p:cNvSpPr>
            <a:spLocks noGrp="1"/>
          </p:cNvSpPr>
          <p:nvPr>
            <p:ph sz="half" idx="1"/>
          </p:nvPr>
        </p:nvSpPr>
        <p:spPr>
          <a:xfrm>
            <a:off x="489004" y="1818251"/>
            <a:ext cx="8026346" cy="4351338"/>
          </a:xfrm>
        </p:spPr>
        <p:txBody>
          <a:bodyPr>
            <a:normAutofit/>
          </a:bodyPr>
          <a:lstStyle/>
          <a:p>
            <a:pPr marL="0" indent="0">
              <a:buNone/>
            </a:pPr>
            <a:r>
              <a:rPr lang="ja-JP" altLang="en-US" sz="4400" dirty="0">
                <a:latin typeface="+mj-ea"/>
                <a:ea typeface="+mj-ea"/>
              </a:rPr>
              <a:t>・個人情報をネットに出してい</a:t>
            </a:r>
            <a:endParaRPr lang="en-US" altLang="ja-JP" sz="4400" dirty="0">
              <a:latin typeface="+mj-ea"/>
              <a:ea typeface="+mj-ea"/>
            </a:endParaRPr>
          </a:p>
          <a:p>
            <a:pPr marL="0" indent="0">
              <a:buNone/>
            </a:pPr>
            <a:r>
              <a:rPr lang="ja-JP" altLang="en-US" sz="4400" dirty="0">
                <a:latin typeface="+mj-ea"/>
                <a:ea typeface="+mj-ea"/>
              </a:rPr>
              <a:t>　ますか？</a:t>
            </a:r>
            <a:endParaRPr lang="en-US" altLang="ja-JP" sz="4400" dirty="0">
              <a:latin typeface="+mj-ea"/>
              <a:ea typeface="+mj-ea"/>
            </a:endParaRPr>
          </a:p>
          <a:p>
            <a:pPr marL="0" indent="0">
              <a:buNone/>
            </a:pPr>
            <a:r>
              <a:rPr kumimoji="1" lang="ja-JP" altLang="en-US" sz="4400" dirty="0">
                <a:latin typeface="+mj-ea"/>
                <a:ea typeface="+mj-ea"/>
              </a:rPr>
              <a:t>・ネットで知り合った人はいま</a:t>
            </a:r>
            <a:endParaRPr kumimoji="1" lang="en-US" altLang="ja-JP" sz="4400" dirty="0">
              <a:latin typeface="+mj-ea"/>
              <a:ea typeface="+mj-ea"/>
            </a:endParaRPr>
          </a:p>
          <a:p>
            <a:pPr marL="0" indent="0">
              <a:buNone/>
            </a:pPr>
            <a:r>
              <a:rPr lang="ja-JP" altLang="en-US" sz="4400" dirty="0">
                <a:latin typeface="+mj-ea"/>
                <a:ea typeface="+mj-ea"/>
              </a:rPr>
              <a:t>　</a:t>
            </a:r>
            <a:r>
              <a:rPr kumimoji="1" lang="ja-JP" altLang="en-US" sz="4400" dirty="0">
                <a:latin typeface="+mj-ea"/>
                <a:ea typeface="+mj-ea"/>
              </a:rPr>
              <a:t>すか？会ったことはあります</a:t>
            </a:r>
            <a:endParaRPr kumimoji="1" lang="en-US" altLang="ja-JP" sz="4400" dirty="0">
              <a:latin typeface="+mj-ea"/>
              <a:ea typeface="+mj-ea"/>
            </a:endParaRPr>
          </a:p>
          <a:p>
            <a:pPr marL="0" indent="0">
              <a:buNone/>
            </a:pPr>
            <a:r>
              <a:rPr lang="ja-JP" altLang="en-US" sz="4400" dirty="0">
                <a:latin typeface="+mj-ea"/>
                <a:ea typeface="+mj-ea"/>
              </a:rPr>
              <a:t>　</a:t>
            </a:r>
            <a:r>
              <a:rPr kumimoji="1" lang="ja-JP" altLang="en-US" sz="4400" dirty="0">
                <a:latin typeface="+mj-ea"/>
                <a:ea typeface="+mj-ea"/>
              </a:rPr>
              <a:t>か？</a:t>
            </a:r>
          </a:p>
        </p:txBody>
      </p:sp>
    </p:spTree>
    <p:extLst>
      <p:ext uri="{BB962C8B-B14F-4D97-AF65-F5344CB8AC3E}">
        <p14:creationId xmlns:p14="http://schemas.microsoft.com/office/powerpoint/2010/main" val="3569202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1D0FCB28-DA65-224F-C091-FBA9C75C6763}"/>
              </a:ext>
            </a:extLst>
          </p:cNvPr>
          <p:cNvSpPr>
            <a:spLocks noGrp="1"/>
          </p:cNvSpPr>
          <p:nvPr>
            <p:ph type="title"/>
          </p:nvPr>
        </p:nvSpPr>
        <p:spPr/>
        <p:txBody>
          <a:bodyPr/>
          <a:lstStyle/>
          <a:p>
            <a:r>
              <a:rPr lang="ja-JP" altLang="en-US" dirty="0"/>
              <a:t>動画を見て考えよう</a:t>
            </a:r>
          </a:p>
        </p:txBody>
      </p:sp>
      <p:pic>
        <p:nvPicPr>
          <p:cNvPr id="5" name="parental-controls_full">
            <a:hlinkClick r:id="" action="ppaction://media"/>
            <a:extLst>
              <a:ext uri="{FF2B5EF4-FFF2-40B4-BE49-F238E27FC236}">
                <a16:creationId xmlns:a16="http://schemas.microsoft.com/office/drawing/2014/main" id="{F55A3FAA-D2B1-26D7-AE89-500F55C1F5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7344" y="1778000"/>
            <a:ext cx="7329312" cy="4122738"/>
          </a:xfrm>
          <a:prstGeom prst="rect">
            <a:avLst/>
          </a:prstGeom>
        </p:spPr>
      </p:pic>
    </p:spTree>
    <p:extLst>
      <p:ext uri="{BB962C8B-B14F-4D97-AF65-F5344CB8AC3E}">
        <p14:creationId xmlns:p14="http://schemas.microsoft.com/office/powerpoint/2010/main" val="181676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6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フリーフォーム: 図形 20">
            <a:extLst>
              <a:ext uri="{FF2B5EF4-FFF2-40B4-BE49-F238E27FC236}">
                <a16:creationId xmlns:a16="http://schemas.microsoft.com/office/drawing/2014/main" id="{2504D842-5DD5-5DFD-4726-9CD8B4A3D4D7}"/>
              </a:ext>
            </a:extLst>
          </p:cNvPr>
          <p:cNvSpPr/>
          <p:nvPr/>
        </p:nvSpPr>
        <p:spPr>
          <a:xfrm>
            <a:off x="331781" y="1733108"/>
            <a:ext cx="7956060" cy="3544745"/>
          </a:xfrm>
          <a:custGeom>
            <a:avLst/>
            <a:gdLst>
              <a:gd name="connsiteX0" fmla="*/ 131413 w 7956060"/>
              <a:gd name="connsiteY0" fmla="*/ 0 h 3207999"/>
              <a:gd name="connsiteX1" fmla="*/ 7824647 w 7956060"/>
              <a:gd name="connsiteY1" fmla="*/ 0 h 3207999"/>
              <a:gd name="connsiteX2" fmla="*/ 7956060 w 7956060"/>
              <a:gd name="connsiteY2" fmla="*/ 131413 h 3207999"/>
              <a:gd name="connsiteX3" fmla="*/ 7956060 w 7956060"/>
              <a:gd name="connsiteY3" fmla="*/ 2396732 h 3207999"/>
              <a:gd name="connsiteX4" fmla="*/ 7824647 w 7956060"/>
              <a:gd name="connsiteY4" fmla="*/ 2528145 h 3207999"/>
              <a:gd name="connsiteX5" fmla="*/ 4298038 w 7956060"/>
              <a:gd name="connsiteY5" fmla="*/ 2528145 h 3207999"/>
              <a:gd name="connsiteX6" fmla="*/ 4339620 w 7956060"/>
              <a:gd name="connsiteY6" fmla="*/ 2647925 h 3207999"/>
              <a:gd name="connsiteX7" fmla="*/ 4687640 w 7956060"/>
              <a:gd name="connsiteY7" fmla="*/ 3207999 h 3207999"/>
              <a:gd name="connsiteX8" fmla="*/ 3467555 w 7956060"/>
              <a:gd name="connsiteY8" fmla="*/ 2597994 h 3207999"/>
              <a:gd name="connsiteX9" fmla="*/ 3411336 w 7956060"/>
              <a:gd name="connsiteY9" fmla="*/ 2528145 h 3207999"/>
              <a:gd name="connsiteX10" fmla="*/ 131413 w 7956060"/>
              <a:gd name="connsiteY10" fmla="*/ 2528145 h 3207999"/>
              <a:gd name="connsiteX11" fmla="*/ 0 w 7956060"/>
              <a:gd name="connsiteY11" fmla="*/ 2396732 h 3207999"/>
              <a:gd name="connsiteX12" fmla="*/ 0 w 7956060"/>
              <a:gd name="connsiteY12" fmla="*/ 131413 h 3207999"/>
              <a:gd name="connsiteX13" fmla="*/ 131413 w 7956060"/>
              <a:gd name="connsiteY13" fmla="*/ 0 h 320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56060" h="3207999">
                <a:moveTo>
                  <a:pt x="131413" y="0"/>
                </a:moveTo>
                <a:lnTo>
                  <a:pt x="7824647" y="0"/>
                </a:lnTo>
                <a:cubicBezTo>
                  <a:pt x="7897224" y="0"/>
                  <a:pt x="7956060" y="58836"/>
                  <a:pt x="7956060" y="131413"/>
                </a:cubicBezTo>
                <a:lnTo>
                  <a:pt x="7956060" y="2396732"/>
                </a:lnTo>
                <a:cubicBezTo>
                  <a:pt x="7956060" y="2469309"/>
                  <a:pt x="7897224" y="2528145"/>
                  <a:pt x="7824647" y="2528145"/>
                </a:cubicBezTo>
                <a:lnTo>
                  <a:pt x="4298038" y="2528145"/>
                </a:lnTo>
                <a:lnTo>
                  <a:pt x="4339620" y="2647925"/>
                </a:lnTo>
                <a:cubicBezTo>
                  <a:pt x="4401426" y="2789680"/>
                  <a:pt x="4512750" y="2964654"/>
                  <a:pt x="4687640" y="3207999"/>
                </a:cubicBezTo>
                <a:cubicBezTo>
                  <a:pt x="3973355" y="3043840"/>
                  <a:pt x="3680601" y="2835921"/>
                  <a:pt x="3467555" y="2597994"/>
                </a:cubicBezTo>
                <a:lnTo>
                  <a:pt x="3411336" y="2528145"/>
                </a:lnTo>
                <a:lnTo>
                  <a:pt x="131413" y="2528145"/>
                </a:lnTo>
                <a:cubicBezTo>
                  <a:pt x="58836" y="2528145"/>
                  <a:pt x="0" y="2469309"/>
                  <a:pt x="0" y="2396732"/>
                </a:cubicBezTo>
                <a:lnTo>
                  <a:pt x="0" y="131413"/>
                </a:lnTo>
                <a:cubicBezTo>
                  <a:pt x="0" y="58836"/>
                  <a:pt x="58836" y="0"/>
                  <a:pt x="131413" y="0"/>
                </a:cubicBezTo>
                <a:close/>
              </a:path>
            </a:pathLst>
          </a:custGeom>
          <a:solidFill>
            <a:srgbClr val="FDE1B0"/>
          </a:solidFill>
          <a:ln w="76200">
            <a:solidFill>
              <a:srgbClr val="AA732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19" name="テキスト ボックス 18">
            <a:extLst>
              <a:ext uri="{FF2B5EF4-FFF2-40B4-BE49-F238E27FC236}">
                <a16:creationId xmlns:a16="http://schemas.microsoft.com/office/drawing/2014/main" id="{36661EB8-3AB0-6698-1556-668F89802C4B}"/>
              </a:ext>
            </a:extLst>
          </p:cNvPr>
          <p:cNvSpPr txBox="1"/>
          <p:nvPr/>
        </p:nvSpPr>
        <p:spPr>
          <a:xfrm>
            <a:off x="559342" y="2048122"/>
            <a:ext cx="7500937" cy="2362185"/>
          </a:xfrm>
          <a:prstGeom prst="rect">
            <a:avLst/>
          </a:prstGeom>
          <a:noFill/>
        </p:spPr>
        <p:txBody>
          <a:bodyPr wrap="square">
            <a:sp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Segoe UI"/>
                <a:ea typeface="メイリオ"/>
                <a:cs typeface="+mn-cs"/>
              </a:rPr>
              <a:t>「かわいい動物」っていう動画をクリックしたら、</a:t>
            </a:r>
            <a:br>
              <a:rPr kumimoji="1" lang="en-US" altLang="ja-JP" sz="4000" b="1" i="0" u="none" strike="noStrike" kern="1200" cap="none" spc="0" normalizeH="0" baseline="0" noProof="0" dirty="0">
                <a:ln>
                  <a:noFill/>
                </a:ln>
                <a:solidFill>
                  <a:prstClr val="black"/>
                </a:solidFill>
                <a:effectLst/>
                <a:uLnTx/>
                <a:uFillTx/>
                <a:latin typeface="Segoe UI"/>
                <a:ea typeface="メイリオ"/>
                <a:cs typeface="+mn-cs"/>
              </a:rPr>
            </a:br>
            <a:r>
              <a:rPr kumimoji="1" lang="ja-JP" altLang="en-US" sz="4000" b="1" i="0" u="none" strike="noStrike" kern="1200" cap="none" spc="0" normalizeH="0" baseline="0" noProof="0" dirty="0">
                <a:ln>
                  <a:noFill/>
                </a:ln>
                <a:solidFill>
                  <a:prstClr val="black"/>
                </a:solidFill>
                <a:effectLst/>
                <a:uLnTx/>
                <a:uFillTx/>
                <a:latin typeface="Segoe UI"/>
                <a:ea typeface="メイリオ"/>
                <a:cs typeface="+mn-cs"/>
              </a:rPr>
              <a:t>こわい映像が出てきたよ！</a:t>
            </a:r>
            <a:endParaRPr kumimoji="1" lang="en-US" altLang="ja-JP" sz="4000" b="1"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2" name="タイトル 1">
            <a:extLst>
              <a:ext uri="{FF2B5EF4-FFF2-40B4-BE49-F238E27FC236}">
                <a16:creationId xmlns:a16="http://schemas.microsoft.com/office/drawing/2014/main" id="{C938A3A6-F1C8-EEF2-9F53-07D9C5BE4283}"/>
              </a:ext>
            </a:extLst>
          </p:cNvPr>
          <p:cNvSpPr>
            <a:spLocks noGrp="1"/>
          </p:cNvSpPr>
          <p:nvPr>
            <p:ph type="title"/>
          </p:nvPr>
        </p:nvSpPr>
        <p:spPr/>
        <p:txBody>
          <a:bodyPr/>
          <a:lstStyle/>
          <a:p>
            <a:r>
              <a:rPr lang="ja-JP" altLang="en-US" dirty="0"/>
              <a:t>考えてみよう</a:t>
            </a:r>
          </a:p>
        </p:txBody>
      </p:sp>
      <p:pic>
        <p:nvPicPr>
          <p:cNvPr id="5" name="図 4">
            <a:extLst>
              <a:ext uri="{FF2B5EF4-FFF2-40B4-BE49-F238E27FC236}">
                <a16:creationId xmlns:a16="http://schemas.microsoft.com/office/drawing/2014/main" id="{F31E39FA-0D21-A7AB-B0B6-A618209A6FBD}"/>
              </a:ext>
            </a:extLst>
          </p:cNvPr>
          <p:cNvPicPr>
            <a:picLocks noChangeAspect="1"/>
          </p:cNvPicPr>
          <p:nvPr/>
        </p:nvPicPr>
        <p:blipFill>
          <a:blip r:embed="rId3"/>
          <a:stretch>
            <a:fillRect/>
          </a:stretch>
        </p:blipFill>
        <p:spPr>
          <a:xfrm>
            <a:off x="4758606" y="2679032"/>
            <a:ext cx="6170459" cy="4933791"/>
          </a:xfrm>
          <a:prstGeom prst="rect">
            <a:avLst/>
          </a:prstGeom>
        </p:spPr>
      </p:pic>
      <p:sp>
        <p:nvSpPr>
          <p:cNvPr id="3" name="テキスト ボックス 2">
            <a:extLst>
              <a:ext uri="{FF2B5EF4-FFF2-40B4-BE49-F238E27FC236}">
                <a16:creationId xmlns:a16="http://schemas.microsoft.com/office/drawing/2014/main" id="{AF824363-679B-B5CC-9DBC-1E3493070D60}"/>
              </a:ext>
            </a:extLst>
          </p:cNvPr>
          <p:cNvSpPr txBox="1"/>
          <p:nvPr/>
        </p:nvSpPr>
        <p:spPr>
          <a:xfrm>
            <a:off x="2246144" y="3521522"/>
            <a:ext cx="902811" cy="307777"/>
          </a:xfrm>
          <a:prstGeom prst="rect">
            <a:avLst/>
          </a:prstGeom>
          <a:noFill/>
        </p:spPr>
        <p:txBody>
          <a:bodyPr wrap="none" rtlCol="0">
            <a:spAutoFit/>
          </a:bodyPr>
          <a:lstStyle/>
          <a:p>
            <a:r>
              <a:rPr lang="ja-JP" altLang="en-US" sz="1400" dirty="0"/>
              <a:t>えいぞう</a:t>
            </a:r>
            <a:endParaRPr kumimoji="1" lang="ja-JP" altLang="en-US" sz="1400" dirty="0"/>
          </a:p>
        </p:txBody>
      </p:sp>
    </p:spTree>
    <p:extLst>
      <p:ext uri="{BB962C8B-B14F-4D97-AF65-F5344CB8AC3E}">
        <p14:creationId xmlns:p14="http://schemas.microsoft.com/office/powerpoint/2010/main" val="1078557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四角形: 角を丸くする 14">
            <a:extLst>
              <a:ext uri="{FF2B5EF4-FFF2-40B4-BE49-F238E27FC236}">
                <a16:creationId xmlns:a16="http://schemas.microsoft.com/office/drawing/2014/main" id="{3FC8D05F-A2F1-92A0-468A-F2C56F011D06}"/>
              </a:ext>
            </a:extLst>
          </p:cNvPr>
          <p:cNvSpPr/>
          <p:nvPr/>
        </p:nvSpPr>
        <p:spPr>
          <a:xfrm>
            <a:off x="562481" y="1597634"/>
            <a:ext cx="8261949" cy="1232543"/>
          </a:xfrm>
          <a:prstGeom prst="roundRect">
            <a:avLst>
              <a:gd name="adj" fmla="val 7181"/>
            </a:avLst>
          </a:prstGeom>
          <a:solidFill>
            <a:srgbClr val="FDE1B0"/>
          </a:solidFill>
          <a:ln w="76200">
            <a:solidFill>
              <a:srgbClr val="AA7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17" name="四角形: 角を丸くする 16">
            <a:extLst>
              <a:ext uri="{FF2B5EF4-FFF2-40B4-BE49-F238E27FC236}">
                <a16:creationId xmlns:a16="http://schemas.microsoft.com/office/drawing/2014/main" id="{BC527FC6-3671-ED96-1B02-BECAEAB9320E}"/>
              </a:ext>
            </a:extLst>
          </p:cNvPr>
          <p:cNvSpPr/>
          <p:nvPr/>
        </p:nvSpPr>
        <p:spPr>
          <a:xfrm>
            <a:off x="604565" y="3066599"/>
            <a:ext cx="8261949" cy="1312097"/>
          </a:xfrm>
          <a:prstGeom prst="roundRect">
            <a:avLst>
              <a:gd name="adj" fmla="val 7181"/>
            </a:avLst>
          </a:prstGeom>
          <a:solidFill>
            <a:srgbClr val="FDE1B0"/>
          </a:solidFill>
          <a:ln w="76200">
            <a:solidFill>
              <a:srgbClr val="AA7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18" name="四角形: 角を丸くする 17">
            <a:extLst>
              <a:ext uri="{FF2B5EF4-FFF2-40B4-BE49-F238E27FC236}">
                <a16:creationId xmlns:a16="http://schemas.microsoft.com/office/drawing/2014/main" id="{A388B85E-FAE7-433A-D76D-ECB5D291D7B7}"/>
              </a:ext>
            </a:extLst>
          </p:cNvPr>
          <p:cNvSpPr/>
          <p:nvPr/>
        </p:nvSpPr>
        <p:spPr>
          <a:xfrm>
            <a:off x="604566" y="4606317"/>
            <a:ext cx="8261949" cy="1404885"/>
          </a:xfrm>
          <a:prstGeom prst="roundRect">
            <a:avLst>
              <a:gd name="adj" fmla="val 7181"/>
            </a:avLst>
          </a:prstGeom>
          <a:solidFill>
            <a:srgbClr val="FDE1B0"/>
          </a:solidFill>
          <a:ln w="76200">
            <a:solidFill>
              <a:srgbClr val="AA7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4" name="タイトル 3"/>
          <p:cNvSpPr>
            <a:spLocks noGrp="1"/>
          </p:cNvSpPr>
          <p:nvPr>
            <p:ph type="title"/>
          </p:nvPr>
        </p:nvSpPr>
        <p:spPr>
          <a:xfrm>
            <a:off x="386766" y="466187"/>
            <a:ext cx="6192710" cy="805362"/>
          </a:xfrm>
        </p:spPr>
        <p:txBody>
          <a:bodyPr>
            <a:normAutofit fontScale="90000"/>
          </a:bodyPr>
          <a:lstStyle/>
          <a:p>
            <a:r>
              <a:rPr lang="ja-JP" altLang="en-US" sz="4000" b="1" dirty="0"/>
              <a:t>みなさんはどう思いますか？</a:t>
            </a:r>
            <a:endParaRPr kumimoji="1" lang="ja-JP" altLang="en-US" sz="4000" b="1" dirty="0"/>
          </a:p>
        </p:txBody>
      </p:sp>
      <p:pic>
        <p:nvPicPr>
          <p:cNvPr id="10" name="図 9">
            <a:extLst>
              <a:ext uri="{FF2B5EF4-FFF2-40B4-BE49-F238E27FC236}">
                <a16:creationId xmlns:a16="http://schemas.microsoft.com/office/drawing/2014/main" id="{F5BB2251-1532-BD64-60E0-089A6E1F79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86766" y="1428276"/>
            <a:ext cx="915290" cy="1404884"/>
          </a:xfrm>
          <a:prstGeom prst="rect">
            <a:avLst/>
          </a:prstGeom>
        </p:spPr>
      </p:pic>
      <p:pic>
        <p:nvPicPr>
          <p:cNvPr id="12" name="図 11">
            <a:extLst>
              <a:ext uri="{FF2B5EF4-FFF2-40B4-BE49-F238E27FC236}">
                <a16:creationId xmlns:a16="http://schemas.microsoft.com/office/drawing/2014/main" id="{3251B545-B3FC-CD17-634D-FE2B6BE2F9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54711" y="2923458"/>
            <a:ext cx="1111803" cy="1404885"/>
          </a:xfrm>
          <a:prstGeom prst="rect">
            <a:avLst/>
          </a:prstGeom>
        </p:spPr>
      </p:pic>
      <p:pic>
        <p:nvPicPr>
          <p:cNvPr id="14" name="図 13">
            <a:extLst>
              <a:ext uri="{FF2B5EF4-FFF2-40B4-BE49-F238E27FC236}">
                <a16:creationId xmlns:a16="http://schemas.microsoft.com/office/drawing/2014/main" id="{AD2FC9B9-4CA1-1B6D-E3EC-712DDF982D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4083" y="4535423"/>
            <a:ext cx="1030687" cy="1499222"/>
          </a:xfrm>
          <a:prstGeom prst="rect">
            <a:avLst/>
          </a:prstGeom>
        </p:spPr>
      </p:pic>
      <p:sp>
        <p:nvSpPr>
          <p:cNvPr id="19" name="コンテンツ プレースホルダー 4">
            <a:extLst>
              <a:ext uri="{FF2B5EF4-FFF2-40B4-BE49-F238E27FC236}">
                <a16:creationId xmlns:a16="http://schemas.microsoft.com/office/drawing/2014/main" id="{9582D131-C133-E286-3677-131516C46D5B}"/>
              </a:ext>
            </a:extLst>
          </p:cNvPr>
          <p:cNvSpPr>
            <a:spLocks noGrp="1"/>
          </p:cNvSpPr>
          <p:nvPr>
            <p:ph sz="half" idx="1"/>
          </p:nvPr>
        </p:nvSpPr>
        <p:spPr>
          <a:xfrm>
            <a:off x="1663716" y="1927471"/>
            <a:ext cx="7480284" cy="730806"/>
          </a:xfrm>
        </p:spPr>
        <p:txBody>
          <a:bodyPr>
            <a:noAutofit/>
          </a:bodyPr>
          <a:lstStyle/>
          <a:p>
            <a:pPr marL="0" indent="0">
              <a:lnSpc>
                <a:spcPct val="100000"/>
              </a:lnSpc>
              <a:buNone/>
            </a:pPr>
            <a:r>
              <a:rPr lang="ja-JP" altLang="en-US" dirty="0"/>
              <a:t>え、どんな映像？見てみたいな。</a:t>
            </a:r>
            <a:endParaRPr lang="en-US" altLang="ja-JP" dirty="0"/>
          </a:p>
        </p:txBody>
      </p:sp>
      <p:sp>
        <p:nvSpPr>
          <p:cNvPr id="22" name="コンテンツ プレースホルダー 4">
            <a:extLst>
              <a:ext uri="{FF2B5EF4-FFF2-40B4-BE49-F238E27FC236}">
                <a16:creationId xmlns:a16="http://schemas.microsoft.com/office/drawing/2014/main" id="{5E17FB98-9D66-61E5-2643-AE982AF81C5D}"/>
              </a:ext>
            </a:extLst>
          </p:cNvPr>
          <p:cNvSpPr txBox="1">
            <a:spLocks/>
          </p:cNvSpPr>
          <p:nvPr/>
        </p:nvSpPr>
        <p:spPr>
          <a:xfrm>
            <a:off x="754264" y="3165045"/>
            <a:ext cx="6587767" cy="10186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ts val="4700"/>
              </a:lnSpc>
              <a:spcBef>
                <a:spcPts val="1000"/>
              </a:spcBef>
              <a:spcAft>
                <a:spcPts val="0"/>
              </a:spcAft>
              <a:buClrTx/>
              <a:buSzTx/>
              <a:buFont typeface="Arial" panose="020B0604020202020204" pitchFamily="34" charset="0"/>
              <a:buNone/>
              <a:tabLst/>
              <a:defRPr/>
            </a:pPr>
            <a:r>
              <a:rPr kumimoji="1" lang="ja-JP" altLang="en-US" b="0" i="0" u="none" strike="noStrike" kern="1200" cap="none" spc="0" normalizeH="0" baseline="0" noProof="0" dirty="0">
                <a:ln>
                  <a:noFill/>
                </a:ln>
                <a:solidFill>
                  <a:prstClr val="black"/>
                </a:solidFill>
                <a:effectLst/>
                <a:uLnTx/>
                <a:uFillTx/>
                <a:latin typeface="Segoe UI"/>
                <a:ea typeface="メイリオ"/>
                <a:cs typeface="+mn-cs"/>
              </a:rPr>
              <a:t>ネットを使う時は、お母さんと一緒に使っているよ。</a:t>
            </a:r>
            <a:endParaRPr kumimoji="1" lang="en-US" altLang="ja-JP" b="0"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2" name="テキスト ボックス 1">
            <a:extLst>
              <a:ext uri="{FF2B5EF4-FFF2-40B4-BE49-F238E27FC236}">
                <a16:creationId xmlns:a16="http://schemas.microsoft.com/office/drawing/2014/main" id="{B2828C74-B7DD-2DE8-95EF-83DCD3D9585B}"/>
              </a:ext>
            </a:extLst>
          </p:cNvPr>
          <p:cNvSpPr txBox="1"/>
          <p:nvPr/>
        </p:nvSpPr>
        <p:spPr>
          <a:xfrm>
            <a:off x="960308" y="3657431"/>
            <a:ext cx="748923" cy="261610"/>
          </a:xfrm>
          <a:prstGeom prst="rect">
            <a:avLst/>
          </a:prstGeom>
          <a:noFill/>
        </p:spPr>
        <p:txBody>
          <a:bodyPr wrap="none" rtlCol="0">
            <a:spAutoFit/>
          </a:bodyPr>
          <a:lstStyle/>
          <a:p>
            <a:r>
              <a:rPr lang="ja-JP" altLang="en-US" sz="1100" dirty="0"/>
              <a:t>いっしょ</a:t>
            </a:r>
            <a:endParaRPr lang="en-US" altLang="ja-JP" sz="1100" dirty="0"/>
          </a:p>
        </p:txBody>
      </p:sp>
      <p:sp>
        <p:nvSpPr>
          <p:cNvPr id="5" name="コンテンツ プレースホルダー 4">
            <a:extLst>
              <a:ext uri="{FF2B5EF4-FFF2-40B4-BE49-F238E27FC236}">
                <a16:creationId xmlns:a16="http://schemas.microsoft.com/office/drawing/2014/main" id="{B2A04B60-61CE-D998-C72B-FF0F905628B5}"/>
              </a:ext>
            </a:extLst>
          </p:cNvPr>
          <p:cNvSpPr txBox="1">
            <a:spLocks/>
          </p:cNvSpPr>
          <p:nvPr/>
        </p:nvSpPr>
        <p:spPr>
          <a:xfrm>
            <a:off x="1386230" y="4900667"/>
            <a:ext cx="7480284" cy="6037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dirty="0"/>
              <a:t>こわい映像が出てきても、すぐに止めればいいよ。</a:t>
            </a:r>
            <a:endParaRPr lang="en-US" altLang="ja-JP" dirty="0"/>
          </a:p>
        </p:txBody>
      </p:sp>
      <p:sp>
        <p:nvSpPr>
          <p:cNvPr id="7" name="テキスト ボックス 6">
            <a:extLst>
              <a:ext uri="{FF2B5EF4-FFF2-40B4-BE49-F238E27FC236}">
                <a16:creationId xmlns:a16="http://schemas.microsoft.com/office/drawing/2014/main" id="{286AF2D0-1DB1-DE7B-F9E9-045059B6911E}"/>
              </a:ext>
            </a:extLst>
          </p:cNvPr>
          <p:cNvSpPr txBox="1"/>
          <p:nvPr/>
        </p:nvSpPr>
        <p:spPr>
          <a:xfrm>
            <a:off x="3982970" y="1669358"/>
            <a:ext cx="1111803" cy="369332"/>
          </a:xfrm>
          <a:prstGeom prst="rect">
            <a:avLst/>
          </a:prstGeom>
          <a:noFill/>
        </p:spPr>
        <p:txBody>
          <a:bodyPr wrap="square">
            <a:spAutoFit/>
          </a:bodyPr>
          <a:lstStyle/>
          <a:p>
            <a:r>
              <a:rPr lang="ja-JP" altLang="en-US" sz="1800" b="0" i="0" dirty="0">
                <a:effectLst/>
                <a:latin typeface="Arial" panose="020B0604020202020204" pitchFamily="34" charset="0"/>
              </a:rPr>
              <a:t>えいぞう</a:t>
            </a:r>
            <a:endParaRPr lang="ja-JP" altLang="en-US" dirty="0"/>
          </a:p>
        </p:txBody>
      </p:sp>
      <p:sp>
        <p:nvSpPr>
          <p:cNvPr id="9" name="テキスト ボックス 8">
            <a:extLst>
              <a:ext uri="{FF2B5EF4-FFF2-40B4-BE49-F238E27FC236}">
                <a16:creationId xmlns:a16="http://schemas.microsoft.com/office/drawing/2014/main" id="{4469A54D-0C22-C510-3CD3-E3872F5558E0}"/>
              </a:ext>
            </a:extLst>
          </p:cNvPr>
          <p:cNvSpPr txBox="1"/>
          <p:nvPr/>
        </p:nvSpPr>
        <p:spPr>
          <a:xfrm>
            <a:off x="2770475" y="4612135"/>
            <a:ext cx="1403796" cy="369332"/>
          </a:xfrm>
          <a:prstGeom prst="rect">
            <a:avLst/>
          </a:prstGeom>
          <a:noFill/>
        </p:spPr>
        <p:txBody>
          <a:bodyPr wrap="square">
            <a:spAutoFit/>
          </a:bodyPr>
          <a:lstStyle/>
          <a:p>
            <a:r>
              <a:rPr lang="ja-JP" altLang="en-US" dirty="0">
                <a:latin typeface="Arial" panose="020B0604020202020204" pitchFamily="34" charset="0"/>
              </a:rPr>
              <a:t>えいぞう</a:t>
            </a:r>
            <a:endParaRPr lang="ja-JP" altLang="en-US" dirty="0"/>
          </a:p>
        </p:txBody>
      </p:sp>
    </p:spTree>
    <p:extLst>
      <p:ext uri="{BB962C8B-B14F-4D97-AF65-F5344CB8AC3E}">
        <p14:creationId xmlns:p14="http://schemas.microsoft.com/office/powerpoint/2010/main" val="1895301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0A8C8A07-30A1-B955-E636-D9847C650FB5}"/>
              </a:ext>
            </a:extLst>
          </p:cNvPr>
          <p:cNvSpPr/>
          <p:nvPr/>
        </p:nvSpPr>
        <p:spPr>
          <a:xfrm>
            <a:off x="159336" y="3604200"/>
            <a:ext cx="8825328" cy="257981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2" name="タイトル 1"/>
          <p:cNvSpPr>
            <a:spLocks noGrp="1"/>
          </p:cNvSpPr>
          <p:nvPr>
            <p:ph type="title"/>
          </p:nvPr>
        </p:nvSpPr>
        <p:spPr>
          <a:xfrm>
            <a:off x="275753" y="471094"/>
            <a:ext cx="7958418" cy="784598"/>
          </a:xfrm>
        </p:spPr>
        <p:txBody>
          <a:bodyPr>
            <a:normAutofit/>
          </a:bodyPr>
          <a:lstStyle/>
          <a:p>
            <a:r>
              <a:rPr lang="ja-JP" altLang="en-US" sz="4000" dirty="0"/>
              <a:t>知っておこう</a:t>
            </a:r>
            <a:endParaRPr kumimoji="1" lang="ja-JP" altLang="en-US" sz="4000" b="1" dirty="0"/>
          </a:p>
        </p:txBody>
      </p:sp>
      <p:sp>
        <p:nvSpPr>
          <p:cNvPr id="3" name="タイトル 1">
            <a:extLst>
              <a:ext uri="{FF2B5EF4-FFF2-40B4-BE49-F238E27FC236}">
                <a16:creationId xmlns:a16="http://schemas.microsoft.com/office/drawing/2014/main" id="{76F1128B-5B9B-BDCD-F009-146B19402DB5}"/>
              </a:ext>
            </a:extLst>
          </p:cNvPr>
          <p:cNvSpPr txBox="1">
            <a:spLocks/>
          </p:cNvSpPr>
          <p:nvPr/>
        </p:nvSpPr>
        <p:spPr>
          <a:xfrm>
            <a:off x="319087" y="1260666"/>
            <a:ext cx="8505825" cy="11967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4000" b="1" dirty="0">
                <a:solidFill>
                  <a:srgbClr val="ED7D31"/>
                </a:solidFill>
                <a:latin typeface="Segoe UI"/>
                <a:ea typeface="メイリオ"/>
              </a:rPr>
              <a:t>フィルタリングを活用しよう</a:t>
            </a:r>
            <a:endParaRPr kumimoji="1" lang="ja-JP" altLang="en-US" sz="4000" b="1" i="0" u="none" strike="noStrike" kern="1200" cap="none" spc="0" normalizeH="0" baseline="0" noProof="0" dirty="0">
              <a:ln>
                <a:noFill/>
              </a:ln>
              <a:solidFill>
                <a:srgbClr val="ED7D31"/>
              </a:solidFill>
              <a:effectLst/>
              <a:uLnTx/>
              <a:uFillTx/>
              <a:latin typeface="Segoe UI"/>
              <a:ea typeface="メイリオ"/>
              <a:cs typeface="+mj-cs"/>
            </a:endParaRPr>
          </a:p>
        </p:txBody>
      </p:sp>
      <p:sp>
        <p:nvSpPr>
          <p:cNvPr id="33" name="コンテンツ プレースホルダー 32">
            <a:extLst>
              <a:ext uri="{FF2B5EF4-FFF2-40B4-BE49-F238E27FC236}">
                <a16:creationId xmlns:a16="http://schemas.microsoft.com/office/drawing/2014/main" id="{E4862D63-C29D-25BB-F76D-6A6758D7C5B2}"/>
              </a:ext>
            </a:extLst>
          </p:cNvPr>
          <p:cNvSpPr>
            <a:spLocks noGrp="1"/>
          </p:cNvSpPr>
          <p:nvPr>
            <p:ph sz="half" idx="1"/>
          </p:nvPr>
        </p:nvSpPr>
        <p:spPr>
          <a:xfrm>
            <a:off x="275753" y="3789645"/>
            <a:ext cx="8771588" cy="2906502"/>
          </a:xfrm>
        </p:spPr>
        <p:txBody>
          <a:bodyPr>
            <a:normAutofit/>
          </a:bodyPr>
          <a:lstStyle/>
          <a:p>
            <a:pPr>
              <a:lnSpc>
                <a:spcPts val="4700"/>
              </a:lnSpc>
              <a:spcBef>
                <a:spcPts val="0"/>
              </a:spcBef>
            </a:pPr>
            <a:r>
              <a:rPr lang="ja-JP" altLang="en-US" dirty="0"/>
              <a:t>フィルタリングをすれば、こわい映像は絶対に出てこなくなるだろうか？</a:t>
            </a:r>
            <a:endParaRPr lang="en-US" altLang="ja-JP" dirty="0"/>
          </a:p>
          <a:p>
            <a:pPr>
              <a:lnSpc>
                <a:spcPts val="4700"/>
              </a:lnSpc>
              <a:spcBef>
                <a:spcPts val="0"/>
              </a:spcBef>
            </a:pPr>
            <a:r>
              <a:rPr lang="ja-JP" altLang="en-US" dirty="0"/>
              <a:t>スマホを買うときにフィルタリングを勧められる理由を考えてみよう</a:t>
            </a:r>
          </a:p>
        </p:txBody>
      </p:sp>
      <p:sp>
        <p:nvSpPr>
          <p:cNvPr id="10" name="コンテンツ プレースホルダー 32">
            <a:extLst>
              <a:ext uri="{FF2B5EF4-FFF2-40B4-BE49-F238E27FC236}">
                <a16:creationId xmlns:a16="http://schemas.microsoft.com/office/drawing/2014/main" id="{20677E16-5E57-BCE4-C31A-3D7F907B674D}"/>
              </a:ext>
            </a:extLst>
          </p:cNvPr>
          <p:cNvSpPr txBox="1">
            <a:spLocks/>
          </p:cNvSpPr>
          <p:nvPr/>
        </p:nvSpPr>
        <p:spPr>
          <a:xfrm>
            <a:off x="331044" y="2067201"/>
            <a:ext cx="6174888" cy="129265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4500"/>
              </a:lnSpc>
              <a:buNone/>
            </a:pPr>
            <a:r>
              <a:rPr lang="ja-JP" altLang="en-US" sz="3200" dirty="0"/>
              <a:t>危険なサイト閲覧、課金のあるサイトの利用などを制限する機能</a:t>
            </a:r>
            <a:endParaRPr lang="ja-JP" altLang="en-US" dirty="0"/>
          </a:p>
        </p:txBody>
      </p:sp>
      <p:sp>
        <p:nvSpPr>
          <p:cNvPr id="5" name="四角形: 角を丸くする 4">
            <a:extLst>
              <a:ext uri="{FF2B5EF4-FFF2-40B4-BE49-F238E27FC236}">
                <a16:creationId xmlns:a16="http://schemas.microsoft.com/office/drawing/2014/main" id="{B411F5AB-BD3D-2401-6AC2-393A19A2FCFC}"/>
              </a:ext>
            </a:extLst>
          </p:cNvPr>
          <p:cNvSpPr/>
          <p:nvPr/>
        </p:nvSpPr>
        <p:spPr>
          <a:xfrm>
            <a:off x="524710" y="3363939"/>
            <a:ext cx="2539789" cy="446716"/>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7" name="コンテンツ プレースホルダー 4">
            <a:extLst>
              <a:ext uri="{FF2B5EF4-FFF2-40B4-BE49-F238E27FC236}">
                <a16:creationId xmlns:a16="http://schemas.microsoft.com/office/drawing/2014/main" id="{C903BC0C-175F-0EFC-CADC-D01AEE2B2576}"/>
              </a:ext>
            </a:extLst>
          </p:cNvPr>
          <p:cNvSpPr txBox="1">
            <a:spLocks/>
          </p:cNvSpPr>
          <p:nvPr/>
        </p:nvSpPr>
        <p:spPr>
          <a:xfrm>
            <a:off x="691470" y="3387620"/>
            <a:ext cx="2373029" cy="646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prstClr val="white"/>
                </a:solidFill>
                <a:effectLst/>
                <a:uLnTx/>
                <a:uFillTx/>
                <a:latin typeface="Segoe UI"/>
                <a:ea typeface="メイリオ"/>
                <a:cs typeface="+mn-cs"/>
              </a:rPr>
              <a:t>考えてみよう</a:t>
            </a:r>
          </a:p>
        </p:txBody>
      </p:sp>
      <p:pic>
        <p:nvPicPr>
          <p:cNvPr id="9" name="図 8">
            <a:extLst>
              <a:ext uri="{FF2B5EF4-FFF2-40B4-BE49-F238E27FC236}">
                <a16:creationId xmlns:a16="http://schemas.microsoft.com/office/drawing/2014/main" id="{C50666B1-D231-E8A2-076C-5A21D04C8F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7460" y="664089"/>
            <a:ext cx="2960082" cy="2960082"/>
          </a:xfrm>
          <a:prstGeom prst="rect">
            <a:avLst/>
          </a:prstGeom>
        </p:spPr>
      </p:pic>
      <p:sp>
        <p:nvSpPr>
          <p:cNvPr id="11" name="テキスト ボックス 10">
            <a:extLst>
              <a:ext uri="{FF2B5EF4-FFF2-40B4-BE49-F238E27FC236}">
                <a16:creationId xmlns:a16="http://schemas.microsoft.com/office/drawing/2014/main" id="{9B23B190-8780-AAE6-E7F0-AC5B255E930D}"/>
              </a:ext>
            </a:extLst>
          </p:cNvPr>
          <p:cNvSpPr txBox="1"/>
          <p:nvPr/>
        </p:nvSpPr>
        <p:spPr>
          <a:xfrm>
            <a:off x="524710" y="1951756"/>
            <a:ext cx="5734422" cy="261610"/>
          </a:xfrm>
          <a:prstGeom prst="rect">
            <a:avLst/>
          </a:prstGeom>
          <a:noFill/>
        </p:spPr>
        <p:txBody>
          <a:bodyPr wrap="square" rtlCol="0">
            <a:spAutoFit/>
          </a:bodyPr>
          <a:lstStyle/>
          <a:p>
            <a:r>
              <a:rPr lang="ja-JP" altLang="en-US" sz="1100" dirty="0"/>
              <a:t>きけん　　　　　　　　　　　　　　えつらん　　　　かきん　　　　　　　りゆう　　</a:t>
            </a:r>
            <a:endParaRPr lang="en-US" altLang="ja-JP" sz="1100" dirty="0"/>
          </a:p>
        </p:txBody>
      </p:sp>
      <p:sp>
        <p:nvSpPr>
          <p:cNvPr id="6" name="テキスト ボックス 5">
            <a:extLst>
              <a:ext uri="{FF2B5EF4-FFF2-40B4-BE49-F238E27FC236}">
                <a16:creationId xmlns:a16="http://schemas.microsoft.com/office/drawing/2014/main" id="{174D181D-F4E5-EBC3-8C1C-EEB35FF68DB6}"/>
              </a:ext>
            </a:extLst>
          </p:cNvPr>
          <p:cNvSpPr txBox="1"/>
          <p:nvPr/>
        </p:nvSpPr>
        <p:spPr>
          <a:xfrm>
            <a:off x="1594630" y="2559546"/>
            <a:ext cx="4262831" cy="261610"/>
          </a:xfrm>
          <a:prstGeom prst="rect">
            <a:avLst/>
          </a:prstGeom>
          <a:noFill/>
        </p:spPr>
        <p:txBody>
          <a:bodyPr wrap="square" rtlCol="0">
            <a:spAutoFit/>
          </a:bodyPr>
          <a:lstStyle/>
          <a:p>
            <a:r>
              <a:rPr lang="ja-JP" altLang="en-US" sz="1100" dirty="0"/>
              <a:t>せってい　　　　　         　　　　　　                           きのう </a:t>
            </a:r>
            <a:endParaRPr lang="en-US" altLang="ja-JP" sz="1100" dirty="0"/>
          </a:p>
        </p:txBody>
      </p:sp>
      <p:sp>
        <p:nvSpPr>
          <p:cNvPr id="8" name="テキスト ボックス 7">
            <a:extLst>
              <a:ext uri="{FF2B5EF4-FFF2-40B4-BE49-F238E27FC236}">
                <a16:creationId xmlns:a16="http://schemas.microsoft.com/office/drawing/2014/main" id="{D8D06E44-010B-F9EC-C2B3-1C525AEEEA49}"/>
              </a:ext>
            </a:extLst>
          </p:cNvPr>
          <p:cNvSpPr txBox="1"/>
          <p:nvPr/>
        </p:nvSpPr>
        <p:spPr>
          <a:xfrm>
            <a:off x="7375323" y="3613701"/>
            <a:ext cx="902811" cy="307777"/>
          </a:xfrm>
          <a:prstGeom prst="rect">
            <a:avLst/>
          </a:prstGeom>
          <a:noFill/>
        </p:spPr>
        <p:txBody>
          <a:bodyPr wrap="none" rtlCol="0">
            <a:spAutoFit/>
          </a:bodyPr>
          <a:lstStyle/>
          <a:p>
            <a:r>
              <a:rPr lang="ja-JP" altLang="en-US" sz="1400" dirty="0"/>
              <a:t>えいぞう</a:t>
            </a:r>
            <a:endParaRPr kumimoji="1" lang="ja-JP" altLang="en-US" sz="1400" dirty="0"/>
          </a:p>
        </p:txBody>
      </p:sp>
      <p:sp>
        <p:nvSpPr>
          <p:cNvPr id="12" name="テキスト ボックス 11">
            <a:extLst>
              <a:ext uri="{FF2B5EF4-FFF2-40B4-BE49-F238E27FC236}">
                <a16:creationId xmlns:a16="http://schemas.microsoft.com/office/drawing/2014/main" id="{8B9C63FF-9C45-3120-8482-48E380C27B28}"/>
              </a:ext>
            </a:extLst>
          </p:cNvPr>
          <p:cNvSpPr txBox="1"/>
          <p:nvPr/>
        </p:nvSpPr>
        <p:spPr>
          <a:xfrm>
            <a:off x="524710" y="4254097"/>
            <a:ext cx="902811" cy="307777"/>
          </a:xfrm>
          <a:prstGeom prst="rect">
            <a:avLst/>
          </a:prstGeom>
          <a:noFill/>
        </p:spPr>
        <p:txBody>
          <a:bodyPr wrap="none" rtlCol="0">
            <a:spAutoFit/>
          </a:bodyPr>
          <a:lstStyle/>
          <a:p>
            <a:r>
              <a:rPr lang="ja-JP" altLang="en-US" sz="1400" dirty="0"/>
              <a:t>ぜったい</a:t>
            </a:r>
            <a:endParaRPr kumimoji="1" lang="ja-JP" altLang="en-US" sz="1400" dirty="0"/>
          </a:p>
        </p:txBody>
      </p:sp>
      <p:sp>
        <p:nvSpPr>
          <p:cNvPr id="13" name="テキスト ボックス 12">
            <a:extLst>
              <a:ext uri="{FF2B5EF4-FFF2-40B4-BE49-F238E27FC236}">
                <a16:creationId xmlns:a16="http://schemas.microsoft.com/office/drawing/2014/main" id="{3E56276C-C8D5-B3E6-F1E8-4B6EA8161524}"/>
              </a:ext>
            </a:extLst>
          </p:cNvPr>
          <p:cNvSpPr txBox="1"/>
          <p:nvPr/>
        </p:nvSpPr>
        <p:spPr>
          <a:xfrm>
            <a:off x="8334405" y="4894108"/>
            <a:ext cx="543739" cy="307777"/>
          </a:xfrm>
          <a:prstGeom prst="rect">
            <a:avLst/>
          </a:prstGeom>
          <a:noFill/>
        </p:spPr>
        <p:txBody>
          <a:bodyPr wrap="none" rtlCol="0">
            <a:spAutoFit/>
          </a:bodyPr>
          <a:lstStyle/>
          <a:p>
            <a:r>
              <a:rPr lang="ja-JP" altLang="en-US" sz="1400" dirty="0"/>
              <a:t>すす</a:t>
            </a:r>
            <a:endParaRPr kumimoji="1" lang="ja-JP" altLang="en-US" sz="1400" dirty="0"/>
          </a:p>
        </p:txBody>
      </p:sp>
    </p:spTree>
    <p:extLst>
      <p:ext uri="{BB962C8B-B14F-4D97-AF65-F5344CB8AC3E}">
        <p14:creationId xmlns:p14="http://schemas.microsoft.com/office/powerpoint/2010/main" val="2158312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フリーフォーム: 図形 12">
            <a:extLst>
              <a:ext uri="{FF2B5EF4-FFF2-40B4-BE49-F238E27FC236}">
                <a16:creationId xmlns:a16="http://schemas.microsoft.com/office/drawing/2014/main" id="{3718D9E3-B08E-0F7C-3E1F-0B87D46CC541}"/>
              </a:ext>
            </a:extLst>
          </p:cNvPr>
          <p:cNvSpPr/>
          <p:nvPr/>
        </p:nvSpPr>
        <p:spPr>
          <a:xfrm>
            <a:off x="523514" y="1667975"/>
            <a:ext cx="7950200" cy="4544139"/>
          </a:xfrm>
          <a:custGeom>
            <a:avLst/>
            <a:gdLst>
              <a:gd name="connsiteX0" fmla="*/ 324146 w 7950200"/>
              <a:gd name="connsiteY0" fmla="*/ 0 h 5200390"/>
              <a:gd name="connsiteX1" fmla="*/ 7626054 w 7950200"/>
              <a:gd name="connsiteY1" fmla="*/ 0 h 5200390"/>
              <a:gd name="connsiteX2" fmla="*/ 7950200 w 7950200"/>
              <a:gd name="connsiteY2" fmla="*/ 324146 h 5200390"/>
              <a:gd name="connsiteX3" fmla="*/ 7950200 w 7950200"/>
              <a:gd name="connsiteY3" fmla="*/ 4189789 h 5200390"/>
              <a:gd name="connsiteX4" fmla="*/ 7626054 w 7950200"/>
              <a:gd name="connsiteY4" fmla="*/ 4513935 h 5200390"/>
              <a:gd name="connsiteX5" fmla="*/ 5028729 w 7950200"/>
              <a:gd name="connsiteY5" fmla="*/ 4513935 h 5200390"/>
              <a:gd name="connsiteX6" fmla="*/ 5065705 w 7950200"/>
              <a:gd name="connsiteY6" fmla="*/ 4618791 h 5200390"/>
              <a:gd name="connsiteX7" fmla="*/ 5451322 w 7950200"/>
              <a:gd name="connsiteY7" fmla="*/ 5200390 h 5200390"/>
              <a:gd name="connsiteX8" fmla="*/ 4256910 w 7950200"/>
              <a:gd name="connsiteY8" fmla="*/ 4642314 h 5200390"/>
              <a:gd name="connsiteX9" fmla="*/ 4151392 w 7950200"/>
              <a:gd name="connsiteY9" fmla="*/ 4513935 h 5200390"/>
              <a:gd name="connsiteX10" fmla="*/ 324146 w 7950200"/>
              <a:gd name="connsiteY10" fmla="*/ 4513935 h 5200390"/>
              <a:gd name="connsiteX11" fmla="*/ 0 w 7950200"/>
              <a:gd name="connsiteY11" fmla="*/ 4189789 h 5200390"/>
              <a:gd name="connsiteX12" fmla="*/ 0 w 7950200"/>
              <a:gd name="connsiteY12" fmla="*/ 324146 h 5200390"/>
              <a:gd name="connsiteX13" fmla="*/ 324146 w 7950200"/>
              <a:gd name="connsiteY13" fmla="*/ 0 h 520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50200" h="5200390">
                <a:moveTo>
                  <a:pt x="324146" y="0"/>
                </a:moveTo>
                <a:lnTo>
                  <a:pt x="7626054" y="0"/>
                </a:lnTo>
                <a:cubicBezTo>
                  <a:pt x="7805075" y="0"/>
                  <a:pt x="7950200" y="145125"/>
                  <a:pt x="7950200" y="324146"/>
                </a:cubicBezTo>
                <a:lnTo>
                  <a:pt x="7950200" y="4189789"/>
                </a:lnTo>
                <a:cubicBezTo>
                  <a:pt x="7950200" y="4368810"/>
                  <a:pt x="7805075" y="4513935"/>
                  <a:pt x="7626054" y="4513935"/>
                </a:cubicBezTo>
                <a:lnTo>
                  <a:pt x="5028729" y="4513935"/>
                </a:lnTo>
                <a:lnTo>
                  <a:pt x="5065705" y="4618791"/>
                </a:lnTo>
                <a:cubicBezTo>
                  <a:pt x="5141573" y="4802045"/>
                  <a:pt x="5272728" y="4986078"/>
                  <a:pt x="5451322" y="5200390"/>
                </a:cubicBezTo>
                <a:cubicBezTo>
                  <a:pt x="4834578" y="5108713"/>
                  <a:pt x="4502245" y="4913116"/>
                  <a:pt x="4256910" y="4642314"/>
                </a:cubicBezTo>
                <a:lnTo>
                  <a:pt x="4151392" y="4513935"/>
                </a:lnTo>
                <a:lnTo>
                  <a:pt x="324146" y="4513935"/>
                </a:lnTo>
                <a:cubicBezTo>
                  <a:pt x="145125" y="4513935"/>
                  <a:pt x="0" y="4368810"/>
                  <a:pt x="0" y="4189789"/>
                </a:cubicBezTo>
                <a:lnTo>
                  <a:pt x="0" y="324146"/>
                </a:lnTo>
                <a:cubicBezTo>
                  <a:pt x="0" y="145125"/>
                  <a:pt x="145125" y="0"/>
                  <a:pt x="324146" y="0"/>
                </a:cubicBezTo>
                <a:close/>
              </a:path>
            </a:pathLst>
          </a:custGeom>
          <a:solidFill>
            <a:srgbClr val="FDE1B0"/>
          </a:solidFill>
          <a:ln w="76200">
            <a:solidFill>
              <a:srgbClr val="AA732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19" name="テキスト ボックス 18">
            <a:extLst>
              <a:ext uri="{FF2B5EF4-FFF2-40B4-BE49-F238E27FC236}">
                <a16:creationId xmlns:a16="http://schemas.microsoft.com/office/drawing/2014/main" id="{36661EB8-3AB0-6698-1556-668F89802C4B}"/>
              </a:ext>
            </a:extLst>
          </p:cNvPr>
          <p:cNvSpPr txBox="1"/>
          <p:nvPr/>
        </p:nvSpPr>
        <p:spPr>
          <a:xfrm>
            <a:off x="744274" y="1885253"/>
            <a:ext cx="7500937" cy="3596497"/>
          </a:xfrm>
          <a:prstGeom prst="rect">
            <a:avLst/>
          </a:prstGeom>
          <a:noFill/>
        </p:spPr>
        <p:txBody>
          <a:bodyPr wrap="square">
            <a:spAutoFit/>
          </a:bodyPr>
          <a:lstStyle/>
          <a:p>
            <a:pPr marL="0" marR="0" lvl="0" indent="0" algn="l" defTabSz="914400" rtl="0" eaLnBrk="1" fontAlgn="auto" latinLnBrk="0" hangingPunct="1">
              <a:lnSpc>
                <a:spcPts val="55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Segoe UI"/>
                <a:ea typeface="メイリオ"/>
                <a:cs typeface="+mn-cs"/>
              </a:rPr>
              <a:t>私は遊ぶだけじゃなくて、</a:t>
            </a:r>
            <a:endParaRPr kumimoji="1" lang="en-US" altLang="ja-JP" sz="4000" b="1"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ts val="55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Segoe UI"/>
                <a:ea typeface="メイリオ"/>
                <a:cs typeface="+mn-cs"/>
              </a:rPr>
              <a:t>タイピング練習とか</a:t>
            </a:r>
            <a:endParaRPr kumimoji="1" lang="en-US" altLang="ja-JP" sz="4000" b="1"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ts val="55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Segoe UI"/>
                <a:ea typeface="メイリオ"/>
                <a:cs typeface="+mn-cs"/>
              </a:rPr>
              <a:t>勉強でタブレットを使って</a:t>
            </a:r>
            <a:endParaRPr kumimoji="1" lang="en-US" altLang="ja-JP" sz="4000" b="1"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ts val="55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Segoe UI"/>
                <a:ea typeface="メイリオ"/>
                <a:cs typeface="+mn-cs"/>
              </a:rPr>
              <a:t>いるから、使用時間は</a:t>
            </a:r>
            <a:endParaRPr kumimoji="1" lang="en-US" altLang="ja-JP" sz="4000" b="1"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ts val="55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Segoe UI"/>
                <a:ea typeface="メイリオ"/>
                <a:cs typeface="+mn-cs"/>
              </a:rPr>
              <a:t>気にしなくていいよね？</a:t>
            </a:r>
            <a:endParaRPr kumimoji="1" lang="en-US" altLang="ja-JP" sz="4000" b="1" i="0" u="none" strike="noStrike" kern="1200" cap="none" spc="0" normalizeH="0" baseline="0" noProof="0" dirty="0">
              <a:ln>
                <a:noFill/>
              </a:ln>
              <a:solidFill>
                <a:prstClr val="black"/>
              </a:solidFill>
              <a:effectLst/>
              <a:uLnTx/>
              <a:uFillTx/>
              <a:latin typeface="Segoe UI"/>
              <a:ea typeface="メイリオ"/>
              <a:cs typeface="+mn-cs"/>
            </a:endParaRPr>
          </a:p>
        </p:txBody>
      </p:sp>
      <p:pic>
        <p:nvPicPr>
          <p:cNvPr id="6" name="図 5">
            <a:extLst>
              <a:ext uri="{FF2B5EF4-FFF2-40B4-BE49-F238E27FC236}">
                <a16:creationId xmlns:a16="http://schemas.microsoft.com/office/drawing/2014/main" id="{FEA2AE0E-AD40-BB9A-509F-933E86B8E4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475" y="3811349"/>
            <a:ext cx="4581686" cy="3665348"/>
          </a:xfrm>
          <a:prstGeom prst="rect">
            <a:avLst/>
          </a:prstGeom>
        </p:spPr>
      </p:pic>
      <p:sp>
        <p:nvSpPr>
          <p:cNvPr id="3" name="タイトル 2">
            <a:extLst>
              <a:ext uri="{FF2B5EF4-FFF2-40B4-BE49-F238E27FC236}">
                <a16:creationId xmlns:a16="http://schemas.microsoft.com/office/drawing/2014/main" id="{D7BBB5BA-76F8-AA2B-85B9-1F9A46A0DFFF}"/>
              </a:ext>
            </a:extLst>
          </p:cNvPr>
          <p:cNvSpPr>
            <a:spLocks noGrp="1"/>
          </p:cNvSpPr>
          <p:nvPr>
            <p:ph type="title"/>
          </p:nvPr>
        </p:nvSpPr>
        <p:spPr>
          <a:xfrm>
            <a:off x="1168957" y="532722"/>
            <a:ext cx="7958418" cy="697099"/>
          </a:xfrm>
        </p:spPr>
        <p:txBody>
          <a:bodyPr/>
          <a:lstStyle/>
          <a:p>
            <a:r>
              <a:rPr lang="ja-JP" altLang="en-US" dirty="0"/>
              <a:t>考えてみよう</a:t>
            </a:r>
          </a:p>
        </p:txBody>
      </p:sp>
      <p:sp>
        <p:nvSpPr>
          <p:cNvPr id="2" name="テキスト ボックス 1">
            <a:extLst>
              <a:ext uri="{FF2B5EF4-FFF2-40B4-BE49-F238E27FC236}">
                <a16:creationId xmlns:a16="http://schemas.microsoft.com/office/drawing/2014/main" id="{23A9C08D-7C2D-862A-2672-2C04AB4307C0}"/>
              </a:ext>
            </a:extLst>
          </p:cNvPr>
          <p:cNvSpPr txBox="1"/>
          <p:nvPr/>
        </p:nvSpPr>
        <p:spPr>
          <a:xfrm>
            <a:off x="670286" y="1790700"/>
            <a:ext cx="824451" cy="341476"/>
          </a:xfrm>
          <a:prstGeom prst="rect">
            <a:avLst/>
          </a:prstGeom>
          <a:noFill/>
        </p:spPr>
        <p:txBody>
          <a:bodyPr wrap="square" rtlCol="0">
            <a:spAutoFit/>
          </a:bodyPr>
          <a:lstStyle/>
          <a:p>
            <a:r>
              <a:rPr kumimoji="1" lang="ja-JP" altLang="en-US" sz="1600" dirty="0"/>
              <a:t>わたし</a:t>
            </a:r>
          </a:p>
        </p:txBody>
      </p:sp>
    </p:spTree>
    <p:extLst>
      <p:ext uri="{BB962C8B-B14F-4D97-AF65-F5344CB8AC3E}">
        <p14:creationId xmlns:p14="http://schemas.microsoft.com/office/powerpoint/2010/main" val="47137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四角形: 角を丸くする 14">
            <a:extLst>
              <a:ext uri="{FF2B5EF4-FFF2-40B4-BE49-F238E27FC236}">
                <a16:creationId xmlns:a16="http://schemas.microsoft.com/office/drawing/2014/main" id="{3FC8D05F-A2F1-92A0-468A-F2C56F011D06}"/>
              </a:ext>
            </a:extLst>
          </p:cNvPr>
          <p:cNvSpPr/>
          <p:nvPr/>
        </p:nvSpPr>
        <p:spPr>
          <a:xfrm>
            <a:off x="1104901" y="1691111"/>
            <a:ext cx="7403908" cy="1300783"/>
          </a:xfrm>
          <a:prstGeom prst="roundRect">
            <a:avLst>
              <a:gd name="adj" fmla="val 7181"/>
            </a:avLst>
          </a:prstGeom>
          <a:solidFill>
            <a:srgbClr val="FDE1B0"/>
          </a:solidFill>
          <a:ln w="76200">
            <a:solidFill>
              <a:srgbClr val="AA7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17" name="四角形: 角を丸くする 16">
            <a:extLst>
              <a:ext uri="{FF2B5EF4-FFF2-40B4-BE49-F238E27FC236}">
                <a16:creationId xmlns:a16="http://schemas.microsoft.com/office/drawing/2014/main" id="{BC527FC6-3671-ED96-1B02-BECAEAB9320E}"/>
              </a:ext>
            </a:extLst>
          </p:cNvPr>
          <p:cNvSpPr/>
          <p:nvPr/>
        </p:nvSpPr>
        <p:spPr>
          <a:xfrm>
            <a:off x="1104901" y="3145221"/>
            <a:ext cx="7403908" cy="1443344"/>
          </a:xfrm>
          <a:prstGeom prst="roundRect">
            <a:avLst>
              <a:gd name="adj" fmla="val 7181"/>
            </a:avLst>
          </a:prstGeom>
          <a:solidFill>
            <a:srgbClr val="FDE1B0"/>
          </a:solidFill>
          <a:ln w="76200">
            <a:solidFill>
              <a:srgbClr val="AA7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18" name="四角形: 角を丸くする 17">
            <a:extLst>
              <a:ext uri="{FF2B5EF4-FFF2-40B4-BE49-F238E27FC236}">
                <a16:creationId xmlns:a16="http://schemas.microsoft.com/office/drawing/2014/main" id="{A388B85E-FAE7-433A-D76D-ECB5D291D7B7}"/>
              </a:ext>
            </a:extLst>
          </p:cNvPr>
          <p:cNvSpPr/>
          <p:nvPr/>
        </p:nvSpPr>
        <p:spPr>
          <a:xfrm>
            <a:off x="1104901" y="4791874"/>
            <a:ext cx="7403908" cy="1485091"/>
          </a:xfrm>
          <a:prstGeom prst="roundRect">
            <a:avLst>
              <a:gd name="adj" fmla="val 7181"/>
            </a:avLst>
          </a:prstGeom>
          <a:solidFill>
            <a:srgbClr val="FDE1B0"/>
          </a:solidFill>
          <a:ln w="76200">
            <a:solidFill>
              <a:srgbClr val="AA7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4" name="タイトル 3"/>
          <p:cNvSpPr>
            <a:spLocks noGrp="1"/>
          </p:cNvSpPr>
          <p:nvPr>
            <p:ph type="title"/>
          </p:nvPr>
        </p:nvSpPr>
        <p:spPr>
          <a:xfrm>
            <a:off x="386766" y="466187"/>
            <a:ext cx="6192710" cy="805362"/>
          </a:xfrm>
        </p:spPr>
        <p:txBody>
          <a:bodyPr>
            <a:normAutofit fontScale="90000"/>
          </a:bodyPr>
          <a:lstStyle/>
          <a:p>
            <a:r>
              <a:rPr lang="ja-JP" altLang="en-US" sz="4000" b="1" dirty="0"/>
              <a:t>みなさんはどう思いますか？</a:t>
            </a:r>
            <a:endParaRPr kumimoji="1" lang="ja-JP" altLang="en-US" sz="4000" b="1" dirty="0"/>
          </a:p>
        </p:txBody>
      </p:sp>
      <p:pic>
        <p:nvPicPr>
          <p:cNvPr id="10" name="図 9">
            <a:extLst>
              <a:ext uri="{FF2B5EF4-FFF2-40B4-BE49-F238E27FC236}">
                <a16:creationId xmlns:a16="http://schemas.microsoft.com/office/drawing/2014/main" id="{F5BB2251-1532-BD64-60E0-089A6E1F79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04850" y="1271549"/>
            <a:ext cx="1120815" cy="1720345"/>
          </a:xfrm>
          <a:prstGeom prst="rect">
            <a:avLst/>
          </a:prstGeom>
        </p:spPr>
      </p:pic>
      <p:pic>
        <p:nvPicPr>
          <p:cNvPr id="12" name="図 11">
            <a:extLst>
              <a:ext uri="{FF2B5EF4-FFF2-40B4-BE49-F238E27FC236}">
                <a16:creationId xmlns:a16="http://schemas.microsoft.com/office/drawing/2014/main" id="{3251B545-B3FC-CD17-634D-FE2B6BE2F9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00993" y="3016706"/>
            <a:ext cx="1245530" cy="1573864"/>
          </a:xfrm>
          <a:prstGeom prst="rect">
            <a:avLst/>
          </a:prstGeom>
        </p:spPr>
      </p:pic>
      <p:pic>
        <p:nvPicPr>
          <p:cNvPr id="14" name="図 13">
            <a:extLst>
              <a:ext uri="{FF2B5EF4-FFF2-40B4-BE49-F238E27FC236}">
                <a16:creationId xmlns:a16="http://schemas.microsoft.com/office/drawing/2014/main" id="{AD2FC9B9-4CA1-1B6D-E3EC-712DDF982D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379363" y="4588565"/>
            <a:ext cx="1153070" cy="1677239"/>
          </a:xfrm>
          <a:prstGeom prst="rect">
            <a:avLst/>
          </a:prstGeom>
        </p:spPr>
      </p:pic>
      <p:sp>
        <p:nvSpPr>
          <p:cNvPr id="19" name="コンテンツ プレースホルダー 4">
            <a:extLst>
              <a:ext uri="{FF2B5EF4-FFF2-40B4-BE49-F238E27FC236}">
                <a16:creationId xmlns:a16="http://schemas.microsoft.com/office/drawing/2014/main" id="{9582D131-C133-E286-3677-131516C46D5B}"/>
              </a:ext>
            </a:extLst>
          </p:cNvPr>
          <p:cNvSpPr>
            <a:spLocks noGrp="1"/>
          </p:cNvSpPr>
          <p:nvPr>
            <p:ph sz="half" idx="1"/>
          </p:nvPr>
        </p:nvSpPr>
        <p:spPr>
          <a:xfrm>
            <a:off x="2836015" y="1869964"/>
            <a:ext cx="7480284" cy="1374416"/>
          </a:xfrm>
        </p:spPr>
        <p:txBody>
          <a:bodyPr>
            <a:noAutofit/>
          </a:bodyPr>
          <a:lstStyle/>
          <a:p>
            <a:pPr marL="0" indent="0">
              <a:lnSpc>
                <a:spcPts val="3400"/>
              </a:lnSpc>
              <a:buNone/>
            </a:pPr>
            <a:r>
              <a:rPr lang="ja-JP" altLang="en-US" dirty="0"/>
              <a:t>勉強に使うなら</a:t>
            </a:r>
            <a:endParaRPr lang="en-US" altLang="ja-JP" dirty="0"/>
          </a:p>
          <a:p>
            <a:pPr marL="0" indent="0">
              <a:lnSpc>
                <a:spcPts val="3400"/>
              </a:lnSpc>
              <a:buNone/>
            </a:pPr>
            <a:r>
              <a:rPr lang="ja-JP" altLang="en-US" dirty="0"/>
              <a:t>いくらでも使えるよ。</a:t>
            </a:r>
            <a:endParaRPr lang="en-US" altLang="ja-JP" dirty="0"/>
          </a:p>
        </p:txBody>
      </p:sp>
      <p:sp>
        <p:nvSpPr>
          <p:cNvPr id="22" name="コンテンツ プレースホルダー 4">
            <a:extLst>
              <a:ext uri="{FF2B5EF4-FFF2-40B4-BE49-F238E27FC236}">
                <a16:creationId xmlns:a16="http://schemas.microsoft.com/office/drawing/2014/main" id="{5E17FB98-9D66-61E5-2643-AE982AF81C5D}"/>
              </a:ext>
            </a:extLst>
          </p:cNvPr>
          <p:cNvSpPr txBox="1">
            <a:spLocks/>
          </p:cNvSpPr>
          <p:nvPr/>
        </p:nvSpPr>
        <p:spPr>
          <a:xfrm>
            <a:off x="1342615" y="3341280"/>
            <a:ext cx="6351097" cy="10186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ts val="4500"/>
              </a:lnSpc>
              <a:spcBef>
                <a:spcPts val="1000"/>
              </a:spcBef>
              <a:spcAft>
                <a:spcPts val="0"/>
              </a:spcAft>
              <a:buClrTx/>
              <a:buSzTx/>
              <a:buFont typeface="Arial" panose="020B0604020202020204" pitchFamily="34" charset="0"/>
              <a:buNone/>
              <a:tabLst/>
              <a:defRPr/>
            </a:pPr>
            <a:r>
              <a:rPr kumimoji="1" lang="ja-JP" altLang="en-US" sz="3600" b="0" i="0" u="none" strike="noStrike" kern="1200" cap="none" spc="0" normalizeH="0" baseline="0" noProof="0" dirty="0">
                <a:ln>
                  <a:noFill/>
                </a:ln>
                <a:solidFill>
                  <a:prstClr val="black"/>
                </a:solidFill>
                <a:effectLst/>
                <a:uLnTx/>
                <a:uFillTx/>
                <a:latin typeface="Segoe UI"/>
                <a:ea typeface="メイリオ"/>
                <a:cs typeface="+mn-cs"/>
              </a:rPr>
              <a:t>勉強であっても、使いすぎは</a:t>
            </a:r>
            <a:br>
              <a:rPr kumimoji="1" lang="en-US" altLang="ja-JP" sz="3600" b="0" i="0" u="none" strike="noStrike" kern="1200" cap="none" spc="0" normalizeH="0" baseline="0" noProof="0" dirty="0">
                <a:ln>
                  <a:noFill/>
                </a:ln>
                <a:solidFill>
                  <a:prstClr val="black"/>
                </a:solidFill>
                <a:effectLst/>
                <a:uLnTx/>
                <a:uFillTx/>
                <a:latin typeface="Segoe UI"/>
                <a:ea typeface="メイリオ"/>
                <a:cs typeface="+mn-cs"/>
              </a:rPr>
            </a:br>
            <a:r>
              <a:rPr kumimoji="1" lang="ja-JP" altLang="en-US" sz="3600" b="0" i="0" u="none" strike="noStrike" kern="1200" cap="none" spc="0" normalizeH="0" baseline="0" noProof="0" dirty="0">
                <a:ln>
                  <a:noFill/>
                </a:ln>
                <a:solidFill>
                  <a:prstClr val="black"/>
                </a:solidFill>
                <a:effectLst/>
                <a:uLnTx/>
                <a:uFillTx/>
                <a:latin typeface="Segoe UI"/>
                <a:ea typeface="メイリオ"/>
                <a:cs typeface="+mn-cs"/>
              </a:rPr>
              <a:t>よくないんじゃない？</a:t>
            </a:r>
            <a:endParaRPr kumimoji="1" lang="en-US" altLang="ja-JP" sz="3600" b="0"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23" name="コンテンツ プレースホルダー 4">
            <a:extLst>
              <a:ext uri="{FF2B5EF4-FFF2-40B4-BE49-F238E27FC236}">
                <a16:creationId xmlns:a16="http://schemas.microsoft.com/office/drawing/2014/main" id="{DF560ABB-E0FD-75FF-DF75-A41B09665BED}"/>
              </a:ext>
            </a:extLst>
          </p:cNvPr>
          <p:cNvSpPr txBox="1">
            <a:spLocks/>
          </p:cNvSpPr>
          <p:nvPr/>
        </p:nvSpPr>
        <p:spPr>
          <a:xfrm>
            <a:off x="3424672" y="5066719"/>
            <a:ext cx="4954840" cy="10186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kumimoji="1" lang="ja-JP" altLang="en-US" sz="3600" b="0" i="0" u="none" strike="noStrike" kern="1200" cap="none" spc="-300" normalizeH="0" baseline="0" noProof="0" dirty="0">
                <a:ln>
                  <a:noFill/>
                </a:ln>
                <a:solidFill>
                  <a:prstClr val="black"/>
                </a:solidFill>
                <a:effectLst/>
                <a:uLnTx/>
                <a:uFillTx/>
                <a:latin typeface="Segoe UI"/>
                <a:ea typeface="メイリオ"/>
                <a:cs typeface="+mn-cs"/>
              </a:rPr>
              <a:t>本当に勉強だけに</a:t>
            </a:r>
            <a:endParaRPr kumimoji="1" lang="en-US" altLang="ja-JP" sz="3600" b="0" i="0" u="none" strike="noStrike" kern="1200" cap="none" spc="-30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kumimoji="1" lang="ja-JP" altLang="en-US" sz="3600" b="0" i="0" u="none" strike="noStrike" kern="1200" cap="none" spc="-300" normalizeH="0" baseline="0" noProof="0" dirty="0">
                <a:ln>
                  <a:noFill/>
                </a:ln>
                <a:solidFill>
                  <a:prstClr val="black"/>
                </a:solidFill>
                <a:effectLst/>
                <a:uLnTx/>
                <a:uFillTx/>
                <a:latin typeface="Segoe UI"/>
                <a:ea typeface="メイリオ"/>
                <a:cs typeface="+mn-cs"/>
              </a:rPr>
              <a:t>使えているのかな？</a:t>
            </a:r>
            <a:endParaRPr kumimoji="1" lang="en-US" altLang="ja-JP" sz="3600" b="0" i="0" u="none" strike="noStrike" kern="1200" cap="none" spc="-300" normalizeH="0" baseline="0" noProof="0" dirty="0">
              <a:ln>
                <a:noFill/>
              </a:ln>
              <a:solidFill>
                <a:prstClr val="black"/>
              </a:solidFill>
              <a:effectLst/>
              <a:uLnTx/>
              <a:uFillTx/>
              <a:latin typeface="Segoe UI"/>
              <a:ea typeface="メイリオ"/>
              <a:cs typeface="+mn-cs"/>
            </a:endParaRPr>
          </a:p>
        </p:txBody>
      </p:sp>
    </p:spTree>
    <p:extLst>
      <p:ext uri="{BB962C8B-B14F-4D97-AF65-F5344CB8AC3E}">
        <p14:creationId xmlns:p14="http://schemas.microsoft.com/office/powerpoint/2010/main" val="1265792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BDAC0BB3-3B35-CD88-FFC5-4CBAFA5C4C89}"/>
              </a:ext>
            </a:extLst>
          </p:cNvPr>
          <p:cNvSpPr>
            <a:spLocks noGrp="1"/>
          </p:cNvSpPr>
          <p:nvPr>
            <p:ph type="title"/>
          </p:nvPr>
        </p:nvSpPr>
        <p:spPr/>
        <p:txBody>
          <a:bodyPr/>
          <a:lstStyle/>
          <a:p>
            <a:r>
              <a:rPr lang="ja-JP" altLang="en-US" dirty="0"/>
              <a:t>今日のおはなし</a:t>
            </a:r>
          </a:p>
        </p:txBody>
      </p:sp>
      <p:sp>
        <p:nvSpPr>
          <p:cNvPr id="5" name="コンテンツ プレースホルダー 4">
            <a:extLst>
              <a:ext uri="{FF2B5EF4-FFF2-40B4-BE49-F238E27FC236}">
                <a16:creationId xmlns:a16="http://schemas.microsoft.com/office/drawing/2014/main" id="{A6218536-CBEC-9B56-3AD4-F6BAE7F67CB9}"/>
              </a:ext>
            </a:extLst>
          </p:cNvPr>
          <p:cNvSpPr>
            <a:spLocks noGrp="1"/>
          </p:cNvSpPr>
          <p:nvPr>
            <p:ph sz="half" idx="1"/>
          </p:nvPr>
        </p:nvSpPr>
        <p:spPr>
          <a:xfrm>
            <a:off x="628649" y="1440180"/>
            <a:ext cx="7886701" cy="4736783"/>
          </a:xfrm>
        </p:spPr>
        <p:txBody>
          <a:bodyPr>
            <a:normAutofit/>
          </a:bodyPr>
          <a:lstStyle/>
          <a:p>
            <a:r>
              <a:rPr lang="ja-JP" altLang="en-US" dirty="0"/>
              <a:t>動画の投稿について</a:t>
            </a:r>
            <a:endParaRPr lang="en-US" altLang="ja-JP" dirty="0"/>
          </a:p>
          <a:p>
            <a:r>
              <a:rPr lang="ja-JP" altLang="en-US" dirty="0"/>
              <a:t>スマートフォン利用のルールについて</a:t>
            </a:r>
            <a:endParaRPr lang="en-US" altLang="ja-JP" dirty="0"/>
          </a:p>
          <a:p>
            <a:endParaRPr lang="en-US" altLang="ja-JP" dirty="0"/>
          </a:p>
        </p:txBody>
      </p:sp>
    </p:spTree>
    <p:extLst>
      <p:ext uri="{BB962C8B-B14F-4D97-AF65-F5344CB8AC3E}">
        <p14:creationId xmlns:p14="http://schemas.microsoft.com/office/powerpoint/2010/main" val="3093529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a:extLst>
              <a:ext uri="{FF2B5EF4-FFF2-40B4-BE49-F238E27FC236}">
                <a16:creationId xmlns:a16="http://schemas.microsoft.com/office/drawing/2014/main" id="{A9CC0E13-796C-CD77-D041-A7CC78580FB6}"/>
              </a:ext>
            </a:extLst>
          </p:cNvPr>
          <p:cNvSpPr/>
          <p:nvPr/>
        </p:nvSpPr>
        <p:spPr>
          <a:xfrm>
            <a:off x="462652" y="2573128"/>
            <a:ext cx="5996205" cy="333756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2" name="タイトル 1"/>
          <p:cNvSpPr>
            <a:spLocks noGrp="1"/>
          </p:cNvSpPr>
          <p:nvPr>
            <p:ph type="title"/>
          </p:nvPr>
        </p:nvSpPr>
        <p:spPr>
          <a:xfrm>
            <a:off x="275753" y="471094"/>
            <a:ext cx="7958418" cy="784598"/>
          </a:xfrm>
        </p:spPr>
        <p:txBody>
          <a:bodyPr>
            <a:normAutofit/>
          </a:bodyPr>
          <a:lstStyle/>
          <a:p>
            <a:r>
              <a:rPr lang="ja-JP" altLang="en-US" sz="4000" dirty="0"/>
              <a:t>知っておこう</a:t>
            </a:r>
            <a:endParaRPr kumimoji="1" lang="ja-JP" altLang="en-US" sz="4000" b="1" dirty="0"/>
          </a:p>
        </p:txBody>
      </p:sp>
      <p:sp>
        <p:nvSpPr>
          <p:cNvPr id="3" name="タイトル 1">
            <a:extLst>
              <a:ext uri="{FF2B5EF4-FFF2-40B4-BE49-F238E27FC236}">
                <a16:creationId xmlns:a16="http://schemas.microsoft.com/office/drawing/2014/main" id="{76F1128B-5B9B-BDCD-F009-146B19402DB5}"/>
              </a:ext>
            </a:extLst>
          </p:cNvPr>
          <p:cNvSpPr txBox="1">
            <a:spLocks/>
          </p:cNvSpPr>
          <p:nvPr/>
        </p:nvSpPr>
        <p:spPr>
          <a:xfrm>
            <a:off x="462652" y="1339642"/>
            <a:ext cx="8505825" cy="11967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4000" b="1" i="0" u="none" strike="noStrike" kern="1200" cap="none" spc="0" normalizeH="0" baseline="0" noProof="0" dirty="0">
                <a:ln>
                  <a:noFill/>
                </a:ln>
                <a:solidFill>
                  <a:srgbClr val="ED7D31"/>
                </a:solidFill>
                <a:effectLst/>
                <a:uLnTx/>
                <a:uFillTx/>
                <a:latin typeface="Segoe UI"/>
                <a:ea typeface="メイリオ"/>
                <a:cs typeface="+mj-cs"/>
              </a:rPr>
              <a:t>使う目的からマイルールを考えよう</a:t>
            </a:r>
          </a:p>
        </p:txBody>
      </p:sp>
      <p:sp>
        <p:nvSpPr>
          <p:cNvPr id="27" name="四角形: 角を丸くする 26">
            <a:extLst>
              <a:ext uri="{FF2B5EF4-FFF2-40B4-BE49-F238E27FC236}">
                <a16:creationId xmlns:a16="http://schemas.microsoft.com/office/drawing/2014/main" id="{07B8F087-2284-A630-52B7-A86947BB547D}"/>
              </a:ext>
            </a:extLst>
          </p:cNvPr>
          <p:cNvSpPr/>
          <p:nvPr/>
        </p:nvSpPr>
        <p:spPr>
          <a:xfrm>
            <a:off x="721898" y="2468732"/>
            <a:ext cx="2539789" cy="446716"/>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29" name="コンテンツ プレースホルダー 4">
            <a:extLst>
              <a:ext uri="{FF2B5EF4-FFF2-40B4-BE49-F238E27FC236}">
                <a16:creationId xmlns:a16="http://schemas.microsoft.com/office/drawing/2014/main" id="{6CA4325D-76F0-17D2-BACE-D7C0F05A4F69}"/>
              </a:ext>
            </a:extLst>
          </p:cNvPr>
          <p:cNvSpPr txBox="1">
            <a:spLocks/>
          </p:cNvSpPr>
          <p:nvPr/>
        </p:nvSpPr>
        <p:spPr>
          <a:xfrm>
            <a:off x="888658" y="2492413"/>
            <a:ext cx="2373029" cy="646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prstClr val="white"/>
                </a:solidFill>
                <a:effectLst/>
                <a:uLnTx/>
                <a:uFillTx/>
                <a:latin typeface="Segoe UI"/>
                <a:ea typeface="メイリオ"/>
                <a:cs typeface="+mn-cs"/>
              </a:rPr>
              <a:t>考えてみよう</a:t>
            </a:r>
          </a:p>
        </p:txBody>
      </p:sp>
      <p:sp>
        <p:nvSpPr>
          <p:cNvPr id="31" name="コンテンツ プレースホルダー 4">
            <a:extLst>
              <a:ext uri="{FF2B5EF4-FFF2-40B4-BE49-F238E27FC236}">
                <a16:creationId xmlns:a16="http://schemas.microsoft.com/office/drawing/2014/main" id="{27E0115C-4822-13D6-2A39-A11D48D42730}"/>
              </a:ext>
            </a:extLst>
          </p:cNvPr>
          <p:cNvSpPr txBox="1">
            <a:spLocks/>
          </p:cNvSpPr>
          <p:nvPr/>
        </p:nvSpPr>
        <p:spPr>
          <a:xfrm>
            <a:off x="721898" y="3074585"/>
            <a:ext cx="5556196" cy="26769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ts val="4000"/>
              </a:lnSpc>
              <a:spcBef>
                <a:spcPts val="1000"/>
              </a:spcBef>
              <a:spcAft>
                <a:spcPts val="0"/>
              </a:spcAft>
              <a:buClrTx/>
              <a:buSzTx/>
              <a:buFont typeface="Arial" panose="020B0604020202020204" pitchFamily="34" charset="0"/>
              <a:buChar char="•"/>
              <a:tabLst/>
              <a:defRPr/>
            </a:pPr>
            <a:r>
              <a:rPr kumimoji="1" lang="ja-JP" altLang="en-US" sz="3200" b="0" i="0" u="none" strike="noStrike" kern="1200" cap="none" spc="0" normalizeH="0" baseline="0" noProof="0" dirty="0">
                <a:ln>
                  <a:noFill/>
                </a:ln>
                <a:solidFill>
                  <a:prstClr val="black"/>
                </a:solidFill>
                <a:effectLst/>
                <a:uLnTx/>
                <a:uFillTx/>
                <a:latin typeface="Segoe UI"/>
                <a:ea typeface="メイリオ"/>
                <a:cs typeface="+mn-cs"/>
              </a:rPr>
              <a:t>スマホやタブレットをどんなことに何分くらいつかっていますか？</a:t>
            </a:r>
            <a:endParaRPr kumimoji="1" lang="en-US" altLang="ja-JP" sz="3200" b="0" i="0" u="none" strike="noStrike" kern="1200" cap="none" spc="0" normalizeH="0" baseline="0" noProof="0" dirty="0">
              <a:ln>
                <a:noFill/>
              </a:ln>
              <a:solidFill>
                <a:prstClr val="black"/>
              </a:solidFill>
              <a:effectLst/>
              <a:uLnTx/>
              <a:uFillTx/>
              <a:latin typeface="Segoe UI"/>
              <a:ea typeface="メイリオ"/>
              <a:cs typeface="+mn-cs"/>
            </a:endParaRPr>
          </a:p>
          <a:p>
            <a:pPr>
              <a:lnSpc>
                <a:spcPts val="4000"/>
              </a:lnSpc>
              <a:defRPr/>
            </a:pPr>
            <a:r>
              <a:rPr kumimoji="1" lang="ja-JP" altLang="en-US" sz="3200" b="0" i="0" u="none" strike="noStrike" kern="1200" cap="none" spc="0" normalizeH="0" baseline="0" noProof="0" dirty="0">
                <a:ln>
                  <a:noFill/>
                </a:ln>
                <a:solidFill>
                  <a:prstClr val="black"/>
                </a:solidFill>
                <a:effectLst/>
                <a:uLnTx/>
                <a:uFillTx/>
                <a:latin typeface="Segoe UI"/>
                <a:ea typeface="メイリオ"/>
                <a:cs typeface="+mn-cs"/>
              </a:rPr>
              <a:t>利用時間に関するルールは何のためにあるのだろう？</a:t>
            </a:r>
            <a:endParaRPr kumimoji="1" lang="en-US" altLang="ja-JP" sz="3200" b="0"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6" name="テキスト ボックス 5">
            <a:extLst>
              <a:ext uri="{FF2B5EF4-FFF2-40B4-BE49-F238E27FC236}">
                <a16:creationId xmlns:a16="http://schemas.microsoft.com/office/drawing/2014/main" id="{3DD62E01-D032-339A-3EA9-F866CD84ED43}"/>
              </a:ext>
            </a:extLst>
          </p:cNvPr>
          <p:cNvSpPr txBox="1"/>
          <p:nvPr/>
        </p:nvSpPr>
        <p:spPr>
          <a:xfrm>
            <a:off x="606614" y="974130"/>
            <a:ext cx="6777166" cy="730969"/>
          </a:xfrm>
          <a:prstGeom prst="rect">
            <a:avLst/>
          </a:prstGeom>
          <a:noFill/>
        </p:spPr>
        <p:txBody>
          <a:bodyPr wrap="square">
            <a:sp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1" lang="ja-JP" altLang="en-US" sz="1600" b="1" dirty="0">
                <a:solidFill>
                  <a:prstClr val="black"/>
                </a:solidFill>
                <a:latin typeface="Segoe UI"/>
                <a:ea typeface="メイリオ"/>
              </a:rPr>
              <a:t>　　</a:t>
            </a:r>
            <a:r>
              <a:rPr kumimoji="1" lang="ja-JP" altLang="en-US" sz="1600" b="1" i="0" u="none" strike="noStrike" kern="1200" cap="none" spc="0" normalizeH="0" baseline="0" noProof="0" dirty="0">
                <a:ln>
                  <a:noFill/>
                </a:ln>
                <a:solidFill>
                  <a:prstClr val="black"/>
                </a:solidFill>
                <a:effectLst/>
                <a:uLnTx/>
                <a:uFillTx/>
                <a:latin typeface="Segoe UI"/>
                <a:ea typeface="メイリオ"/>
                <a:cs typeface="+mn-cs"/>
              </a:rPr>
              <a:t>          もく てき                                                        　　　  　</a:t>
            </a:r>
            <a:endParaRPr kumimoji="1" lang="en-US" altLang="ja-JP" sz="1600" b="1" i="0" u="none" strike="noStrike" kern="1200" cap="none" spc="0" normalizeH="0" baseline="0" noProof="0" dirty="0">
              <a:ln>
                <a:noFill/>
              </a:ln>
              <a:solidFill>
                <a:prstClr val="black"/>
              </a:solidFill>
              <a:effectLst/>
              <a:uLnTx/>
              <a:uFillTx/>
              <a:latin typeface="Segoe UI"/>
              <a:ea typeface="メイリオ"/>
              <a:cs typeface="+mn-cs"/>
            </a:endParaRPr>
          </a:p>
        </p:txBody>
      </p:sp>
      <p:pic>
        <p:nvPicPr>
          <p:cNvPr id="37" name="図 36">
            <a:extLst>
              <a:ext uri="{FF2B5EF4-FFF2-40B4-BE49-F238E27FC236}">
                <a16:creationId xmlns:a16="http://schemas.microsoft.com/office/drawing/2014/main" id="{BB121F3B-921F-F68C-8A28-B2B4A43B0D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6576" y="3244555"/>
            <a:ext cx="1659677" cy="1422580"/>
          </a:xfrm>
          <a:prstGeom prst="rect">
            <a:avLst/>
          </a:prstGeom>
        </p:spPr>
      </p:pic>
      <p:pic>
        <p:nvPicPr>
          <p:cNvPr id="39" name="図 38">
            <a:extLst>
              <a:ext uri="{FF2B5EF4-FFF2-40B4-BE49-F238E27FC236}">
                <a16:creationId xmlns:a16="http://schemas.microsoft.com/office/drawing/2014/main" id="{542B61DF-5263-BDBE-8B88-D2EBBFAC7A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3100" y="2381712"/>
            <a:ext cx="1091342" cy="1091342"/>
          </a:xfrm>
          <a:prstGeom prst="rect">
            <a:avLst/>
          </a:prstGeom>
        </p:spPr>
      </p:pic>
      <p:pic>
        <p:nvPicPr>
          <p:cNvPr id="41" name="図 40">
            <a:extLst>
              <a:ext uri="{FF2B5EF4-FFF2-40B4-BE49-F238E27FC236}">
                <a16:creationId xmlns:a16="http://schemas.microsoft.com/office/drawing/2014/main" id="{F8069A50-51B8-A53F-10FF-2A21CE804E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1644" y="4505986"/>
            <a:ext cx="3149600" cy="2024743"/>
          </a:xfrm>
          <a:prstGeom prst="rect">
            <a:avLst/>
          </a:prstGeom>
        </p:spPr>
      </p:pic>
      <p:sp>
        <p:nvSpPr>
          <p:cNvPr id="5" name="テキスト ボックス 4">
            <a:extLst>
              <a:ext uri="{FF2B5EF4-FFF2-40B4-BE49-F238E27FC236}">
                <a16:creationId xmlns:a16="http://schemas.microsoft.com/office/drawing/2014/main" id="{DC25D005-70B0-069F-2277-EFABDEF0AC25}"/>
              </a:ext>
            </a:extLst>
          </p:cNvPr>
          <p:cNvSpPr txBox="1"/>
          <p:nvPr/>
        </p:nvSpPr>
        <p:spPr>
          <a:xfrm>
            <a:off x="1057099" y="4111718"/>
            <a:ext cx="4405977" cy="711733"/>
          </a:xfrm>
          <a:prstGeom prst="rect">
            <a:avLst/>
          </a:prstGeom>
          <a:noFill/>
        </p:spPr>
        <p:txBody>
          <a:bodyPr wrap="square">
            <a:sp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Segoe UI"/>
                <a:ea typeface="メイリオ"/>
                <a:cs typeface="+mn-cs"/>
              </a:rPr>
              <a:t>り      よう     じ     かん              かん</a:t>
            </a:r>
            <a:endParaRPr kumimoji="1" lang="en-US" altLang="ja-JP" sz="1100" b="0" i="0" u="none" strike="noStrike" kern="1200" cap="none" spc="0" normalizeH="0" baseline="0" noProof="0" dirty="0">
              <a:ln>
                <a:noFill/>
              </a:ln>
              <a:solidFill>
                <a:prstClr val="black"/>
              </a:solidFill>
              <a:effectLst/>
              <a:uLnTx/>
              <a:uFillTx/>
              <a:latin typeface="Segoe UI"/>
              <a:ea typeface="メイリオ"/>
              <a:cs typeface="+mn-cs"/>
            </a:endParaRPr>
          </a:p>
        </p:txBody>
      </p:sp>
    </p:spTree>
    <p:extLst>
      <p:ext uri="{BB962C8B-B14F-4D97-AF65-F5344CB8AC3E}">
        <p14:creationId xmlns:p14="http://schemas.microsoft.com/office/powerpoint/2010/main" val="2656772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latin typeface="+mj-ea"/>
              </a:rPr>
              <a:t>ふりかえり</a:t>
            </a:r>
          </a:p>
        </p:txBody>
      </p:sp>
      <p:sp>
        <p:nvSpPr>
          <p:cNvPr id="5" name="コンテンツ プレースホルダー 4"/>
          <p:cNvSpPr>
            <a:spLocks noGrp="1"/>
          </p:cNvSpPr>
          <p:nvPr>
            <p:ph sz="half" idx="1"/>
          </p:nvPr>
        </p:nvSpPr>
        <p:spPr>
          <a:xfrm>
            <a:off x="489004" y="1818251"/>
            <a:ext cx="8026346" cy="4351338"/>
          </a:xfrm>
        </p:spPr>
        <p:txBody>
          <a:bodyPr>
            <a:normAutofit/>
          </a:bodyPr>
          <a:lstStyle/>
          <a:p>
            <a:pPr marL="0" indent="0">
              <a:buNone/>
            </a:pPr>
            <a:r>
              <a:rPr lang="ja-JP" altLang="en-US" sz="5400" dirty="0">
                <a:latin typeface="+mj-ea"/>
                <a:ea typeface="+mj-ea"/>
              </a:rPr>
              <a:t>・本日の話を振り返って</a:t>
            </a:r>
            <a:endParaRPr lang="en-US" altLang="ja-JP" sz="5400" dirty="0">
              <a:latin typeface="+mj-ea"/>
              <a:ea typeface="+mj-ea"/>
            </a:endParaRPr>
          </a:p>
          <a:p>
            <a:pPr marL="0" indent="0">
              <a:buNone/>
            </a:pPr>
            <a:r>
              <a:rPr lang="ja-JP" altLang="en-US" sz="5400" dirty="0">
                <a:latin typeface="+mj-ea"/>
                <a:ea typeface="+mj-ea"/>
              </a:rPr>
              <a:t>　みよう</a:t>
            </a:r>
            <a:endParaRPr kumimoji="1" lang="ja-JP" altLang="en-US" sz="5400" dirty="0">
              <a:latin typeface="+mj-ea"/>
              <a:ea typeface="+mj-ea"/>
            </a:endParaRPr>
          </a:p>
        </p:txBody>
      </p:sp>
    </p:spTree>
    <p:extLst>
      <p:ext uri="{BB962C8B-B14F-4D97-AF65-F5344CB8AC3E}">
        <p14:creationId xmlns:p14="http://schemas.microsoft.com/office/powerpoint/2010/main" val="3738580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1D0FCB28-DA65-224F-C091-FBA9C75C6763}"/>
              </a:ext>
            </a:extLst>
          </p:cNvPr>
          <p:cNvSpPr>
            <a:spLocks noGrp="1"/>
          </p:cNvSpPr>
          <p:nvPr>
            <p:ph type="title"/>
          </p:nvPr>
        </p:nvSpPr>
        <p:spPr/>
        <p:txBody>
          <a:bodyPr/>
          <a:lstStyle/>
          <a:p>
            <a:r>
              <a:rPr lang="ja-JP" altLang="en-US" dirty="0"/>
              <a:t>動画を見て考えよう</a:t>
            </a:r>
          </a:p>
        </p:txBody>
      </p:sp>
      <p:pic>
        <p:nvPicPr>
          <p:cNvPr id="5" name="parental-controls_full">
            <a:hlinkClick r:id="" action="ppaction://media"/>
            <a:extLst>
              <a:ext uri="{FF2B5EF4-FFF2-40B4-BE49-F238E27FC236}">
                <a16:creationId xmlns:a16="http://schemas.microsoft.com/office/drawing/2014/main" id="{49CEA12E-626B-D032-F533-F46B6DC1C34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7344" y="1778000"/>
            <a:ext cx="7329312" cy="4122738"/>
          </a:xfrm>
          <a:prstGeom prst="rect">
            <a:avLst/>
          </a:prstGeom>
        </p:spPr>
      </p:pic>
    </p:spTree>
    <p:extLst>
      <p:ext uri="{BB962C8B-B14F-4D97-AF65-F5344CB8AC3E}">
        <p14:creationId xmlns:p14="http://schemas.microsoft.com/office/powerpoint/2010/main" val="383100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リーフォーム: 図形 4">
            <a:extLst>
              <a:ext uri="{FF2B5EF4-FFF2-40B4-BE49-F238E27FC236}">
                <a16:creationId xmlns:a16="http://schemas.microsoft.com/office/drawing/2014/main" id="{8B4F4DA6-1097-466F-90FD-B122B4144BB7}"/>
              </a:ext>
            </a:extLst>
          </p:cNvPr>
          <p:cNvSpPr/>
          <p:nvPr/>
        </p:nvSpPr>
        <p:spPr>
          <a:xfrm>
            <a:off x="285974" y="1773386"/>
            <a:ext cx="8456036" cy="3934687"/>
          </a:xfrm>
          <a:custGeom>
            <a:avLst/>
            <a:gdLst>
              <a:gd name="connsiteX0" fmla="*/ 314506 w 7950200"/>
              <a:gd name="connsiteY0" fmla="*/ 0 h 4759926"/>
              <a:gd name="connsiteX1" fmla="*/ 7635694 w 7950200"/>
              <a:gd name="connsiteY1" fmla="*/ 0 h 4759926"/>
              <a:gd name="connsiteX2" fmla="*/ 7950200 w 7950200"/>
              <a:gd name="connsiteY2" fmla="*/ 314506 h 4759926"/>
              <a:gd name="connsiteX3" fmla="*/ 7950200 w 7950200"/>
              <a:gd name="connsiteY3" fmla="*/ 4065187 h 4759926"/>
              <a:gd name="connsiteX4" fmla="*/ 7635694 w 7950200"/>
              <a:gd name="connsiteY4" fmla="*/ 4379693 h 4759926"/>
              <a:gd name="connsiteX5" fmla="*/ 5925203 w 7950200"/>
              <a:gd name="connsiteY5" fmla="*/ 4379693 h 4759926"/>
              <a:gd name="connsiteX6" fmla="*/ 5937284 w 7950200"/>
              <a:gd name="connsiteY6" fmla="*/ 4400494 h 4759926"/>
              <a:gd name="connsiteX7" fmla="*/ 6205824 w 7950200"/>
              <a:gd name="connsiteY7" fmla="*/ 4759926 h 4759926"/>
              <a:gd name="connsiteX8" fmla="*/ 5293058 w 7950200"/>
              <a:gd name="connsiteY8" fmla="*/ 4446520 h 4759926"/>
              <a:gd name="connsiteX9" fmla="*/ 5205926 w 7950200"/>
              <a:gd name="connsiteY9" fmla="*/ 4379693 h 4759926"/>
              <a:gd name="connsiteX10" fmla="*/ 314506 w 7950200"/>
              <a:gd name="connsiteY10" fmla="*/ 4379693 h 4759926"/>
              <a:gd name="connsiteX11" fmla="*/ 0 w 7950200"/>
              <a:gd name="connsiteY11" fmla="*/ 4065187 h 4759926"/>
              <a:gd name="connsiteX12" fmla="*/ 0 w 7950200"/>
              <a:gd name="connsiteY12" fmla="*/ 314506 h 4759926"/>
              <a:gd name="connsiteX13" fmla="*/ 314506 w 7950200"/>
              <a:gd name="connsiteY13" fmla="*/ 0 h 475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50200" h="4759926">
                <a:moveTo>
                  <a:pt x="314506" y="0"/>
                </a:moveTo>
                <a:lnTo>
                  <a:pt x="7635694" y="0"/>
                </a:lnTo>
                <a:cubicBezTo>
                  <a:pt x="7809391" y="0"/>
                  <a:pt x="7950200" y="140809"/>
                  <a:pt x="7950200" y="314506"/>
                </a:cubicBezTo>
                <a:lnTo>
                  <a:pt x="7950200" y="4065187"/>
                </a:lnTo>
                <a:cubicBezTo>
                  <a:pt x="7950200" y="4238884"/>
                  <a:pt x="7809391" y="4379693"/>
                  <a:pt x="7635694" y="4379693"/>
                </a:cubicBezTo>
                <a:lnTo>
                  <a:pt x="5925203" y="4379693"/>
                </a:lnTo>
                <a:lnTo>
                  <a:pt x="5937284" y="4400494"/>
                </a:lnTo>
                <a:cubicBezTo>
                  <a:pt x="6008589" y="4513652"/>
                  <a:pt x="6098668" y="4631339"/>
                  <a:pt x="6205824" y="4759926"/>
                </a:cubicBezTo>
                <a:cubicBezTo>
                  <a:pt x="5794661" y="4698808"/>
                  <a:pt x="5509903" y="4591503"/>
                  <a:pt x="5293058" y="4446520"/>
                </a:cubicBezTo>
                <a:lnTo>
                  <a:pt x="5205926" y="4379693"/>
                </a:lnTo>
                <a:lnTo>
                  <a:pt x="314506" y="4379693"/>
                </a:lnTo>
                <a:cubicBezTo>
                  <a:pt x="140809" y="4379693"/>
                  <a:pt x="0" y="4238884"/>
                  <a:pt x="0" y="4065187"/>
                </a:cubicBezTo>
                <a:lnTo>
                  <a:pt x="0" y="314506"/>
                </a:lnTo>
                <a:cubicBezTo>
                  <a:pt x="0" y="140809"/>
                  <a:pt x="140809" y="0"/>
                  <a:pt x="314506" y="0"/>
                </a:cubicBezTo>
                <a:close/>
              </a:path>
            </a:pathLst>
          </a:custGeom>
          <a:solidFill>
            <a:srgbClr val="FDE1B0"/>
          </a:solidFill>
          <a:ln w="76200">
            <a:solidFill>
              <a:srgbClr val="AA732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 name="タイトル 1">
            <a:extLst>
              <a:ext uri="{FF2B5EF4-FFF2-40B4-BE49-F238E27FC236}">
                <a16:creationId xmlns:a16="http://schemas.microsoft.com/office/drawing/2014/main" id="{C938A3A6-F1C8-EEF2-9F53-07D9C5BE4283}"/>
              </a:ext>
            </a:extLst>
          </p:cNvPr>
          <p:cNvSpPr>
            <a:spLocks noGrp="1"/>
          </p:cNvSpPr>
          <p:nvPr>
            <p:ph type="title"/>
          </p:nvPr>
        </p:nvSpPr>
        <p:spPr/>
        <p:txBody>
          <a:bodyPr/>
          <a:lstStyle/>
          <a:p>
            <a:r>
              <a:rPr lang="ja-JP" altLang="en-US" dirty="0"/>
              <a:t>考えてみよう</a:t>
            </a:r>
          </a:p>
        </p:txBody>
      </p:sp>
      <p:sp>
        <p:nvSpPr>
          <p:cNvPr id="4" name="テキスト ボックス 3">
            <a:extLst>
              <a:ext uri="{FF2B5EF4-FFF2-40B4-BE49-F238E27FC236}">
                <a16:creationId xmlns:a16="http://schemas.microsoft.com/office/drawing/2014/main" id="{593F0051-7B78-2656-E106-F09B862AEEA6}"/>
              </a:ext>
            </a:extLst>
          </p:cNvPr>
          <p:cNvSpPr txBox="1"/>
          <p:nvPr/>
        </p:nvSpPr>
        <p:spPr>
          <a:xfrm>
            <a:off x="3181719" y="1279176"/>
            <a:ext cx="5962281" cy="369332"/>
          </a:xfrm>
          <a:prstGeom prst="rect">
            <a:avLst/>
          </a:prstGeom>
          <a:noFill/>
        </p:spPr>
        <p:txBody>
          <a:bodyPr wrap="square" rtlCol="0">
            <a:spAutoFit/>
          </a:bodyPr>
          <a:lstStyle/>
          <a:p>
            <a:r>
              <a:rPr kumimoji="1" lang="en-US" altLang="ja-JP" dirty="0">
                <a:latin typeface="+mn-ea"/>
              </a:rPr>
              <a:t>※SNS</a:t>
            </a:r>
            <a:r>
              <a:rPr kumimoji="1" lang="ja-JP" altLang="en-US" dirty="0">
                <a:latin typeface="+mn-ea"/>
              </a:rPr>
              <a:t>は利用規約を読んで、対象年齢を確認しましょう</a:t>
            </a:r>
          </a:p>
        </p:txBody>
      </p:sp>
      <p:sp>
        <p:nvSpPr>
          <p:cNvPr id="6" name="Rectangle 1">
            <a:extLst>
              <a:ext uri="{FF2B5EF4-FFF2-40B4-BE49-F238E27FC236}">
                <a16:creationId xmlns:a16="http://schemas.microsoft.com/office/drawing/2014/main" id="{B265D8D4-762C-F123-5CB0-F40B5364B013}"/>
              </a:ext>
            </a:extLst>
          </p:cNvPr>
          <p:cNvSpPr>
            <a:spLocks noChangeArrowheads="1"/>
          </p:cNvSpPr>
          <p:nvPr/>
        </p:nvSpPr>
        <p:spPr bwMode="auto">
          <a:xfrm>
            <a:off x="401990" y="1921473"/>
            <a:ext cx="8105104" cy="3398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ts val="5200"/>
              </a:lnSpc>
              <a:spcBef>
                <a:spcPct val="0"/>
              </a:spcBef>
              <a:spcAft>
                <a:spcPct val="0"/>
              </a:spcAft>
              <a:buClrTx/>
              <a:buSzTx/>
              <a:buFontTx/>
              <a:buNone/>
              <a:tabLst/>
            </a:pPr>
            <a:r>
              <a:rPr kumimoji="0" lang="ja-JP" altLang="ja-JP" sz="36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ダンスが</a:t>
            </a:r>
            <a:r>
              <a:rPr kumimoji="0" lang="ja-JP" altLang="en-US" sz="36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大好きで</a:t>
            </a:r>
            <a:endParaRPr kumimoji="0" lang="en-US" altLang="ja-JP" sz="36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l" defTabSz="914400" rtl="0" eaLnBrk="0" fontAlgn="base" latinLnBrk="0" hangingPunct="0">
              <a:lnSpc>
                <a:spcPts val="5200"/>
              </a:lnSpc>
              <a:spcBef>
                <a:spcPct val="0"/>
              </a:spcBef>
              <a:spcAft>
                <a:spcPct val="0"/>
              </a:spcAft>
              <a:buClrTx/>
              <a:buSzTx/>
              <a:buFontTx/>
              <a:buNone/>
              <a:tabLst/>
            </a:pPr>
            <a:r>
              <a:rPr kumimoji="0" lang="ja-JP" altLang="en-US" sz="36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いつも練習しています。</a:t>
            </a:r>
            <a:endParaRPr kumimoji="0" lang="en-US" altLang="ja-JP" sz="36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l" defTabSz="914400" rtl="0" eaLnBrk="0" fontAlgn="base" latinLnBrk="0" hangingPunct="0">
              <a:lnSpc>
                <a:spcPts val="5200"/>
              </a:lnSpc>
              <a:spcBef>
                <a:spcPct val="0"/>
              </a:spcBef>
              <a:spcAft>
                <a:spcPct val="0"/>
              </a:spcAft>
              <a:buClrTx/>
              <a:buSzTx/>
              <a:buFontTx/>
              <a:buNone/>
              <a:tabLst/>
            </a:pPr>
            <a:r>
              <a:rPr kumimoji="0" lang="en-US" altLang="ja-JP" sz="36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SNS</a:t>
            </a:r>
            <a:r>
              <a:rPr kumimoji="0" lang="ja-JP" altLang="en-US" sz="36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に自分のダンス動画を投稿して、</a:t>
            </a:r>
            <a:endParaRPr kumimoji="0" lang="en-US" altLang="ja-JP" sz="36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l" defTabSz="914400" rtl="0" eaLnBrk="0" fontAlgn="base" latinLnBrk="0" hangingPunct="0">
              <a:lnSpc>
                <a:spcPts val="5200"/>
              </a:lnSpc>
              <a:spcBef>
                <a:spcPct val="0"/>
              </a:spcBef>
              <a:spcAft>
                <a:spcPct val="0"/>
              </a:spcAft>
              <a:buClrTx/>
              <a:buSzTx/>
              <a:buFontTx/>
              <a:buNone/>
              <a:tabLst/>
            </a:pPr>
            <a:r>
              <a:rPr kumimoji="0" lang="ja-JP" altLang="en-US" sz="36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いろいろな人のコメントが</a:t>
            </a:r>
            <a:endParaRPr kumimoji="0" lang="en-US" altLang="ja-JP" sz="36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l" defTabSz="914400" rtl="0" eaLnBrk="0" fontAlgn="base" latinLnBrk="0" hangingPunct="0">
              <a:lnSpc>
                <a:spcPts val="5200"/>
              </a:lnSpc>
              <a:spcBef>
                <a:spcPct val="0"/>
              </a:spcBef>
              <a:spcAft>
                <a:spcPct val="0"/>
              </a:spcAft>
              <a:buClrTx/>
              <a:buSzTx/>
              <a:buFontTx/>
              <a:buNone/>
              <a:tabLst/>
            </a:pPr>
            <a:r>
              <a:rPr kumimoji="0" lang="ja-JP" altLang="en-US" sz="36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ほしいけど、いいかな？</a:t>
            </a:r>
            <a:endParaRPr kumimoji="0" lang="ja-JP" altLang="en-US" sz="1800" b="0" i="0" u="none" strike="noStrike" cap="none" normalizeH="0" baseline="0" dirty="0">
              <a:ln>
                <a:noFill/>
              </a:ln>
              <a:solidFill>
                <a:schemeClr val="tx1"/>
              </a:solidFill>
              <a:effectLst/>
              <a:latin typeface="Arial" panose="020B0604020202020204" pitchFamily="34" charset="0"/>
            </a:endParaRPr>
          </a:p>
        </p:txBody>
      </p:sp>
      <p:sp>
        <p:nvSpPr>
          <p:cNvPr id="7" name="テキスト ボックス 6">
            <a:extLst>
              <a:ext uri="{FF2B5EF4-FFF2-40B4-BE49-F238E27FC236}">
                <a16:creationId xmlns:a16="http://schemas.microsoft.com/office/drawing/2014/main" id="{B6115E4E-8B98-272D-3AEF-46CCA13C5D64}"/>
              </a:ext>
            </a:extLst>
          </p:cNvPr>
          <p:cNvSpPr txBox="1"/>
          <p:nvPr/>
        </p:nvSpPr>
        <p:spPr>
          <a:xfrm>
            <a:off x="2433865" y="1793811"/>
            <a:ext cx="877163" cy="369332"/>
          </a:xfrm>
          <a:prstGeom prst="rect">
            <a:avLst/>
          </a:prstGeom>
          <a:noFill/>
        </p:spPr>
        <p:txBody>
          <a:bodyPr wrap="none" rtlCol="0">
            <a:spAutoFit/>
          </a:bodyPr>
          <a:lstStyle/>
          <a:p>
            <a:r>
              <a:rPr lang="ja-JP" altLang="en-US" dirty="0"/>
              <a:t>だいす</a:t>
            </a:r>
            <a:endParaRPr kumimoji="1" lang="ja-JP" altLang="en-US" dirty="0"/>
          </a:p>
        </p:txBody>
      </p:sp>
      <p:sp>
        <p:nvSpPr>
          <p:cNvPr id="8" name="テキスト ボックス 7">
            <a:extLst>
              <a:ext uri="{FF2B5EF4-FFF2-40B4-BE49-F238E27FC236}">
                <a16:creationId xmlns:a16="http://schemas.microsoft.com/office/drawing/2014/main" id="{EA6DAFD7-9F3F-0310-8BE2-AAE86D6079B0}"/>
              </a:ext>
            </a:extLst>
          </p:cNvPr>
          <p:cNvSpPr txBox="1"/>
          <p:nvPr/>
        </p:nvSpPr>
        <p:spPr>
          <a:xfrm>
            <a:off x="5961932" y="3101702"/>
            <a:ext cx="1107996" cy="369332"/>
          </a:xfrm>
          <a:prstGeom prst="rect">
            <a:avLst/>
          </a:prstGeom>
          <a:noFill/>
        </p:spPr>
        <p:txBody>
          <a:bodyPr wrap="none" rtlCol="0">
            <a:spAutoFit/>
          </a:bodyPr>
          <a:lstStyle/>
          <a:p>
            <a:r>
              <a:rPr lang="ja-JP" altLang="en-US" dirty="0"/>
              <a:t>とうこう</a:t>
            </a:r>
            <a:endParaRPr kumimoji="1" lang="ja-JP" altLang="en-US" dirty="0"/>
          </a:p>
        </p:txBody>
      </p:sp>
      <p:pic>
        <p:nvPicPr>
          <p:cNvPr id="10" name="図 9">
            <a:extLst>
              <a:ext uri="{FF2B5EF4-FFF2-40B4-BE49-F238E27FC236}">
                <a16:creationId xmlns:a16="http://schemas.microsoft.com/office/drawing/2014/main" id="{2675244B-E9DA-4D46-6BCB-B2D64EA9D3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2039" y="3838371"/>
            <a:ext cx="3218260" cy="3218260"/>
          </a:xfrm>
          <a:prstGeom prst="rect">
            <a:avLst/>
          </a:prstGeom>
        </p:spPr>
      </p:pic>
    </p:spTree>
    <p:extLst>
      <p:ext uri="{BB962C8B-B14F-4D97-AF65-F5344CB8AC3E}">
        <p14:creationId xmlns:p14="http://schemas.microsoft.com/office/powerpoint/2010/main" val="1584577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四角形: 角を丸くする 14">
            <a:extLst>
              <a:ext uri="{FF2B5EF4-FFF2-40B4-BE49-F238E27FC236}">
                <a16:creationId xmlns:a16="http://schemas.microsoft.com/office/drawing/2014/main" id="{3FC8D05F-A2F1-92A0-468A-F2C56F011D06}"/>
              </a:ext>
            </a:extLst>
          </p:cNvPr>
          <p:cNvSpPr/>
          <p:nvPr/>
        </p:nvSpPr>
        <p:spPr>
          <a:xfrm>
            <a:off x="434021" y="1594023"/>
            <a:ext cx="8261949" cy="1429999"/>
          </a:xfrm>
          <a:prstGeom prst="roundRect">
            <a:avLst>
              <a:gd name="adj" fmla="val 7181"/>
            </a:avLst>
          </a:prstGeom>
          <a:solidFill>
            <a:srgbClr val="FDE1B0"/>
          </a:solidFill>
          <a:ln w="76200">
            <a:solidFill>
              <a:srgbClr val="AA7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17" name="四角形: 角を丸くする 16">
            <a:extLst>
              <a:ext uri="{FF2B5EF4-FFF2-40B4-BE49-F238E27FC236}">
                <a16:creationId xmlns:a16="http://schemas.microsoft.com/office/drawing/2014/main" id="{BC527FC6-3671-ED96-1B02-BECAEAB9320E}"/>
              </a:ext>
            </a:extLst>
          </p:cNvPr>
          <p:cNvSpPr/>
          <p:nvPr/>
        </p:nvSpPr>
        <p:spPr>
          <a:xfrm>
            <a:off x="441025" y="3203066"/>
            <a:ext cx="8261949" cy="1312097"/>
          </a:xfrm>
          <a:prstGeom prst="roundRect">
            <a:avLst>
              <a:gd name="adj" fmla="val 7181"/>
            </a:avLst>
          </a:prstGeom>
          <a:solidFill>
            <a:srgbClr val="FDE1B0"/>
          </a:solidFill>
          <a:ln w="76200">
            <a:solidFill>
              <a:srgbClr val="AA7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18" name="四角形: 角を丸くする 17">
            <a:extLst>
              <a:ext uri="{FF2B5EF4-FFF2-40B4-BE49-F238E27FC236}">
                <a16:creationId xmlns:a16="http://schemas.microsoft.com/office/drawing/2014/main" id="{A388B85E-FAE7-433A-D76D-ECB5D291D7B7}"/>
              </a:ext>
            </a:extLst>
          </p:cNvPr>
          <p:cNvSpPr/>
          <p:nvPr/>
        </p:nvSpPr>
        <p:spPr>
          <a:xfrm>
            <a:off x="441025" y="4708906"/>
            <a:ext cx="8261949" cy="1361809"/>
          </a:xfrm>
          <a:prstGeom prst="roundRect">
            <a:avLst>
              <a:gd name="adj" fmla="val 7181"/>
            </a:avLst>
          </a:prstGeom>
          <a:solidFill>
            <a:srgbClr val="FDE1B0"/>
          </a:solidFill>
          <a:ln w="76200">
            <a:solidFill>
              <a:srgbClr val="AA7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4" name="タイトル 3"/>
          <p:cNvSpPr>
            <a:spLocks noGrp="1"/>
          </p:cNvSpPr>
          <p:nvPr>
            <p:ph type="title"/>
          </p:nvPr>
        </p:nvSpPr>
        <p:spPr>
          <a:xfrm>
            <a:off x="386766" y="466187"/>
            <a:ext cx="6192710" cy="805362"/>
          </a:xfrm>
        </p:spPr>
        <p:txBody>
          <a:bodyPr>
            <a:normAutofit fontScale="90000"/>
          </a:bodyPr>
          <a:lstStyle/>
          <a:p>
            <a:r>
              <a:rPr lang="ja-JP" altLang="en-US" sz="4000" b="1" dirty="0"/>
              <a:t>みなさんはどう思いますか？</a:t>
            </a:r>
            <a:endParaRPr kumimoji="1" lang="ja-JP" altLang="en-US" sz="4000" b="1" dirty="0"/>
          </a:p>
        </p:txBody>
      </p:sp>
      <p:pic>
        <p:nvPicPr>
          <p:cNvPr id="10" name="図 9">
            <a:extLst>
              <a:ext uri="{FF2B5EF4-FFF2-40B4-BE49-F238E27FC236}">
                <a16:creationId xmlns:a16="http://schemas.microsoft.com/office/drawing/2014/main" id="{F5BB2251-1532-BD64-60E0-089A6E1F79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94855" y="1303445"/>
            <a:ext cx="1092731" cy="1677239"/>
          </a:xfrm>
          <a:prstGeom prst="rect">
            <a:avLst/>
          </a:prstGeom>
        </p:spPr>
      </p:pic>
      <p:pic>
        <p:nvPicPr>
          <p:cNvPr id="12" name="図 11">
            <a:extLst>
              <a:ext uri="{FF2B5EF4-FFF2-40B4-BE49-F238E27FC236}">
                <a16:creationId xmlns:a16="http://schemas.microsoft.com/office/drawing/2014/main" id="{3251B545-B3FC-CD17-634D-FE2B6BE2F9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184753" y="2940657"/>
            <a:ext cx="1245530" cy="1573864"/>
          </a:xfrm>
          <a:prstGeom prst="rect">
            <a:avLst/>
          </a:prstGeom>
        </p:spPr>
      </p:pic>
      <p:pic>
        <p:nvPicPr>
          <p:cNvPr id="14" name="図 13">
            <a:extLst>
              <a:ext uri="{FF2B5EF4-FFF2-40B4-BE49-F238E27FC236}">
                <a16:creationId xmlns:a16="http://schemas.microsoft.com/office/drawing/2014/main" id="{AD2FC9B9-4CA1-1B6D-E3EC-712DDF982D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03665" y="4471310"/>
            <a:ext cx="1092731" cy="1589471"/>
          </a:xfrm>
          <a:prstGeom prst="rect">
            <a:avLst/>
          </a:prstGeom>
        </p:spPr>
      </p:pic>
      <p:sp>
        <p:nvSpPr>
          <p:cNvPr id="19" name="コンテンツ プレースホルダー 4">
            <a:extLst>
              <a:ext uri="{FF2B5EF4-FFF2-40B4-BE49-F238E27FC236}">
                <a16:creationId xmlns:a16="http://schemas.microsoft.com/office/drawing/2014/main" id="{9582D131-C133-E286-3677-131516C46D5B}"/>
              </a:ext>
            </a:extLst>
          </p:cNvPr>
          <p:cNvSpPr>
            <a:spLocks noGrp="1"/>
          </p:cNvSpPr>
          <p:nvPr>
            <p:ph sz="half" idx="1"/>
          </p:nvPr>
        </p:nvSpPr>
        <p:spPr>
          <a:xfrm>
            <a:off x="2145163" y="1755280"/>
            <a:ext cx="7480284" cy="603767"/>
          </a:xfrm>
        </p:spPr>
        <p:txBody>
          <a:bodyPr>
            <a:noAutofit/>
          </a:bodyPr>
          <a:lstStyle/>
          <a:p>
            <a:pPr marL="0" indent="0">
              <a:lnSpc>
                <a:spcPct val="100000"/>
              </a:lnSpc>
              <a:buNone/>
            </a:pPr>
            <a:r>
              <a:rPr lang="ja-JP" altLang="en-US" b="0" i="0" dirty="0">
                <a:solidFill>
                  <a:srgbClr val="000000"/>
                </a:solidFill>
                <a:effectLst/>
                <a:latin typeface="Roboto" panose="02000000000000000000" pitchFamily="2" charset="0"/>
              </a:rPr>
              <a:t>ダンスが好きな人が見てくれる</a:t>
            </a:r>
            <a:endParaRPr lang="en-US" altLang="ja-JP" b="0" i="0" dirty="0">
              <a:solidFill>
                <a:srgbClr val="000000"/>
              </a:solidFill>
              <a:effectLst/>
              <a:latin typeface="Roboto" panose="02000000000000000000" pitchFamily="2" charset="0"/>
            </a:endParaRPr>
          </a:p>
          <a:p>
            <a:pPr marL="0" indent="0">
              <a:lnSpc>
                <a:spcPct val="100000"/>
              </a:lnSpc>
              <a:buNone/>
            </a:pPr>
            <a:r>
              <a:rPr lang="ja-JP" altLang="en-US" b="0" i="0" dirty="0">
                <a:solidFill>
                  <a:srgbClr val="000000"/>
                </a:solidFill>
                <a:effectLst/>
                <a:latin typeface="Roboto" panose="02000000000000000000" pitchFamily="2" charset="0"/>
              </a:rPr>
              <a:t>と思うよ。</a:t>
            </a:r>
            <a:endParaRPr lang="en-US" altLang="ja-JP" dirty="0"/>
          </a:p>
        </p:txBody>
      </p:sp>
      <p:sp>
        <p:nvSpPr>
          <p:cNvPr id="22" name="コンテンツ プレースホルダー 4">
            <a:extLst>
              <a:ext uri="{FF2B5EF4-FFF2-40B4-BE49-F238E27FC236}">
                <a16:creationId xmlns:a16="http://schemas.microsoft.com/office/drawing/2014/main" id="{5E17FB98-9D66-61E5-2643-AE982AF81C5D}"/>
              </a:ext>
            </a:extLst>
          </p:cNvPr>
          <p:cNvSpPr txBox="1">
            <a:spLocks/>
          </p:cNvSpPr>
          <p:nvPr/>
        </p:nvSpPr>
        <p:spPr>
          <a:xfrm>
            <a:off x="880711" y="3382179"/>
            <a:ext cx="6587767" cy="10186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ts val="4200"/>
              </a:lnSpc>
              <a:spcBef>
                <a:spcPts val="1000"/>
              </a:spcBef>
              <a:spcAft>
                <a:spcPts val="0"/>
              </a:spcAft>
              <a:buClrTx/>
              <a:buSzTx/>
              <a:buFont typeface="Arial" panose="020B0604020202020204" pitchFamily="34" charset="0"/>
              <a:buNone/>
              <a:tabLst/>
              <a:defRPr/>
            </a:pPr>
            <a:r>
              <a:rPr lang="ja-JP" altLang="en-US" b="0" i="0" dirty="0">
                <a:solidFill>
                  <a:srgbClr val="000000"/>
                </a:solidFill>
                <a:effectLst/>
                <a:latin typeface="Roboto" panose="02000000000000000000" pitchFamily="2" charset="0"/>
              </a:rPr>
              <a:t>見た人に悪口を書かれたら</a:t>
            </a:r>
            <a:br>
              <a:rPr lang="en-US" altLang="ja-JP" b="0" i="0" dirty="0">
                <a:solidFill>
                  <a:srgbClr val="000000"/>
                </a:solidFill>
                <a:effectLst/>
                <a:latin typeface="Roboto" panose="02000000000000000000" pitchFamily="2" charset="0"/>
              </a:rPr>
            </a:br>
            <a:r>
              <a:rPr lang="ja-JP" altLang="en-US" dirty="0">
                <a:solidFill>
                  <a:srgbClr val="000000"/>
                </a:solidFill>
                <a:latin typeface="Roboto" panose="02000000000000000000" pitchFamily="2" charset="0"/>
              </a:rPr>
              <a:t>いやだな。</a:t>
            </a:r>
            <a:endParaRPr kumimoji="1" lang="en-US" altLang="ja-JP" b="0"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23" name="コンテンツ プレースホルダー 4">
            <a:extLst>
              <a:ext uri="{FF2B5EF4-FFF2-40B4-BE49-F238E27FC236}">
                <a16:creationId xmlns:a16="http://schemas.microsoft.com/office/drawing/2014/main" id="{DF560ABB-E0FD-75FF-DF75-A41B09665BED}"/>
              </a:ext>
            </a:extLst>
          </p:cNvPr>
          <p:cNvSpPr txBox="1">
            <a:spLocks/>
          </p:cNvSpPr>
          <p:nvPr/>
        </p:nvSpPr>
        <p:spPr>
          <a:xfrm>
            <a:off x="2405305" y="4832310"/>
            <a:ext cx="6587767" cy="10186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ja-JP" altLang="en-US" b="0" i="0" dirty="0">
                <a:solidFill>
                  <a:srgbClr val="000000"/>
                </a:solidFill>
                <a:effectLst/>
                <a:latin typeface="Roboto" panose="02000000000000000000" pitchFamily="2" charset="0"/>
              </a:rPr>
              <a:t>顔がうつっている動画を</a:t>
            </a:r>
            <a:endParaRPr lang="en-US" altLang="ja-JP" b="0" i="0" dirty="0">
              <a:solidFill>
                <a:srgbClr val="000000"/>
              </a:solidFill>
              <a:effectLst/>
              <a:latin typeface="Roboto" panose="02000000000000000000" pitchFamily="2"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3600" u="none" strike="noStrike" kern="1200" cap="none" spc="0" normalizeH="0" baseline="0" noProof="0" dirty="0">
                <a:ln>
                  <a:noFill/>
                </a:ln>
                <a:solidFill>
                  <a:srgbClr val="000000"/>
                </a:solidFill>
                <a:uLnTx/>
                <a:uFillTx/>
                <a:latin typeface="Roboto" panose="02000000000000000000" pitchFamily="2" charset="0"/>
                <a:ea typeface="メイリオ"/>
                <a:cs typeface="+mn-cs"/>
              </a:rPr>
              <a:t>投稿して大丈夫？</a:t>
            </a:r>
            <a:endParaRPr kumimoji="1" lang="en-US" altLang="ja-JP" sz="3600" b="0"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2" name="テキスト ボックス 1">
            <a:extLst>
              <a:ext uri="{FF2B5EF4-FFF2-40B4-BE49-F238E27FC236}">
                <a16:creationId xmlns:a16="http://schemas.microsoft.com/office/drawing/2014/main" id="{7E2DFF64-57D8-C1D9-CB0A-0B10337D42F8}"/>
              </a:ext>
            </a:extLst>
          </p:cNvPr>
          <p:cNvSpPr txBox="1"/>
          <p:nvPr/>
        </p:nvSpPr>
        <p:spPr>
          <a:xfrm>
            <a:off x="4079584" y="1564652"/>
            <a:ext cx="389850" cy="338554"/>
          </a:xfrm>
          <a:prstGeom prst="rect">
            <a:avLst/>
          </a:prstGeom>
          <a:noFill/>
        </p:spPr>
        <p:txBody>
          <a:bodyPr wrap="none" rtlCol="0">
            <a:spAutoFit/>
          </a:bodyPr>
          <a:lstStyle/>
          <a:p>
            <a:r>
              <a:rPr kumimoji="1" lang="ja-JP" altLang="en-US" sz="1600" dirty="0"/>
              <a:t>す</a:t>
            </a:r>
          </a:p>
        </p:txBody>
      </p:sp>
      <p:sp>
        <p:nvSpPr>
          <p:cNvPr id="3" name="テキスト ボックス 2">
            <a:extLst>
              <a:ext uri="{FF2B5EF4-FFF2-40B4-BE49-F238E27FC236}">
                <a16:creationId xmlns:a16="http://schemas.microsoft.com/office/drawing/2014/main" id="{49D03A92-A00B-9FF2-AD9C-6D08E5418183}"/>
              </a:ext>
            </a:extLst>
          </p:cNvPr>
          <p:cNvSpPr txBox="1"/>
          <p:nvPr/>
        </p:nvSpPr>
        <p:spPr>
          <a:xfrm>
            <a:off x="4294714" y="5497384"/>
            <a:ext cx="1662307" cy="338554"/>
          </a:xfrm>
          <a:prstGeom prst="rect">
            <a:avLst/>
          </a:prstGeom>
          <a:noFill/>
        </p:spPr>
        <p:txBody>
          <a:bodyPr wrap="square" rtlCol="0">
            <a:spAutoFit/>
          </a:bodyPr>
          <a:lstStyle/>
          <a:p>
            <a:r>
              <a:rPr kumimoji="1" lang="ja-JP" altLang="en-US" sz="1600" dirty="0"/>
              <a:t>だいじょうぶ</a:t>
            </a:r>
          </a:p>
        </p:txBody>
      </p:sp>
      <p:sp>
        <p:nvSpPr>
          <p:cNvPr id="5" name="テキスト ボックス 4">
            <a:extLst>
              <a:ext uri="{FF2B5EF4-FFF2-40B4-BE49-F238E27FC236}">
                <a16:creationId xmlns:a16="http://schemas.microsoft.com/office/drawing/2014/main" id="{0E86C36B-150A-5051-E393-318FC6C50EF6}"/>
              </a:ext>
            </a:extLst>
          </p:cNvPr>
          <p:cNvSpPr txBox="1"/>
          <p:nvPr/>
        </p:nvSpPr>
        <p:spPr>
          <a:xfrm>
            <a:off x="2528620" y="5476053"/>
            <a:ext cx="1005403" cy="338554"/>
          </a:xfrm>
          <a:prstGeom prst="rect">
            <a:avLst/>
          </a:prstGeom>
          <a:noFill/>
        </p:spPr>
        <p:txBody>
          <a:bodyPr wrap="none" rtlCol="0">
            <a:spAutoFit/>
          </a:bodyPr>
          <a:lstStyle/>
          <a:p>
            <a:r>
              <a:rPr lang="ja-JP" altLang="en-US" sz="1600" dirty="0"/>
              <a:t>とうこう</a:t>
            </a:r>
            <a:endParaRPr kumimoji="1" lang="ja-JP" altLang="en-US" sz="1600" dirty="0"/>
          </a:p>
        </p:txBody>
      </p:sp>
    </p:spTree>
    <p:extLst>
      <p:ext uri="{BB962C8B-B14F-4D97-AF65-F5344CB8AC3E}">
        <p14:creationId xmlns:p14="http://schemas.microsoft.com/office/powerpoint/2010/main" val="3742643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0A8C8A07-30A1-B955-E636-D9847C650FB5}"/>
              </a:ext>
            </a:extLst>
          </p:cNvPr>
          <p:cNvSpPr/>
          <p:nvPr/>
        </p:nvSpPr>
        <p:spPr>
          <a:xfrm>
            <a:off x="186206" y="4304861"/>
            <a:ext cx="8825328" cy="18442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2" name="タイトル 1"/>
          <p:cNvSpPr>
            <a:spLocks noGrp="1"/>
          </p:cNvSpPr>
          <p:nvPr>
            <p:ph type="title"/>
          </p:nvPr>
        </p:nvSpPr>
        <p:spPr>
          <a:xfrm>
            <a:off x="275753" y="471094"/>
            <a:ext cx="7958418" cy="784598"/>
          </a:xfrm>
        </p:spPr>
        <p:txBody>
          <a:bodyPr>
            <a:normAutofit/>
          </a:bodyPr>
          <a:lstStyle/>
          <a:p>
            <a:r>
              <a:rPr lang="ja-JP" altLang="en-US" sz="4000"/>
              <a:t>知っておこう</a:t>
            </a:r>
            <a:endParaRPr kumimoji="1" lang="ja-JP" altLang="en-US" sz="4000" b="1" dirty="0"/>
          </a:p>
        </p:txBody>
      </p:sp>
      <p:sp>
        <p:nvSpPr>
          <p:cNvPr id="3" name="タイトル 1">
            <a:extLst>
              <a:ext uri="{FF2B5EF4-FFF2-40B4-BE49-F238E27FC236}">
                <a16:creationId xmlns:a16="http://schemas.microsoft.com/office/drawing/2014/main" id="{76F1128B-5B9B-BDCD-F009-146B19402DB5}"/>
              </a:ext>
            </a:extLst>
          </p:cNvPr>
          <p:cNvSpPr txBox="1">
            <a:spLocks/>
          </p:cNvSpPr>
          <p:nvPr/>
        </p:nvSpPr>
        <p:spPr>
          <a:xfrm>
            <a:off x="275753" y="1200778"/>
            <a:ext cx="8505825" cy="11967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3200" b="1" dirty="0">
                <a:solidFill>
                  <a:srgbClr val="ED7D31"/>
                </a:solidFill>
                <a:latin typeface="Segoe UI"/>
                <a:ea typeface="メイリオ"/>
              </a:rPr>
              <a:t>動画投稿は思わぬトラブルを招くこともある</a:t>
            </a:r>
            <a:endParaRPr kumimoji="1" lang="ja-JP" altLang="en-US" sz="3200" b="1" i="0" u="none" strike="noStrike" kern="1200" cap="none" spc="0" normalizeH="0" baseline="0" noProof="0" dirty="0">
              <a:ln>
                <a:noFill/>
              </a:ln>
              <a:solidFill>
                <a:srgbClr val="ED7D31"/>
              </a:solidFill>
              <a:effectLst/>
              <a:uLnTx/>
              <a:uFillTx/>
              <a:latin typeface="Segoe UI"/>
              <a:ea typeface="メイリオ"/>
              <a:cs typeface="+mj-cs"/>
            </a:endParaRPr>
          </a:p>
        </p:txBody>
      </p:sp>
      <p:sp>
        <p:nvSpPr>
          <p:cNvPr id="33" name="コンテンツ プレースホルダー 32">
            <a:extLst>
              <a:ext uri="{FF2B5EF4-FFF2-40B4-BE49-F238E27FC236}">
                <a16:creationId xmlns:a16="http://schemas.microsoft.com/office/drawing/2014/main" id="{E4862D63-C29D-25BB-F76D-6A6758D7C5B2}"/>
              </a:ext>
            </a:extLst>
          </p:cNvPr>
          <p:cNvSpPr>
            <a:spLocks noGrp="1"/>
          </p:cNvSpPr>
          <p:nvPr>
            <p:ph sz="half" idx="1"/>
          </p:nvPr>
        </p:nvSpPr>
        <p:spPr>
          <a:xfrm>
            <a:off x="213076" y="4647628"/>
            <a:ext cx="8771588" cy="1383965"/>
          </a:xfrm>
        </p:spPr>
        <p:txBody>
          <a:bodyPr>
            <a:normAutofit/>
          </a:bodyPr>
          <a:lstStyle/>
          <a:p>
            <a:pPr>
              <a:lnSpc>
                <a:spcPts val="4700"/>
              </a:lnSpc>
              <a:spcBef>
                <a:spcPts val="0"/>
              </a:spcBef>
            </a:pPr>
            <a:r>
              <a:rPr lang="ja-JP" altLang="en-US" dirty="0"/>
              <a:t>ネット上に個人情報を投稿してもよいのは、どんな時だろうか？</a:t>
            </a:r>
          </a:p>
        </p:txBody>
      </p:sp>
      <p:sp>
        <p:nvSpPr>
          <p:cNvPr id="5" name="四角形: 角を丸くする 4">
            <a:extLst>
              <a:ext uri="{FF2B5EF4-FFF2-40B4-BE49-F238E27FC236}">
                <a16:creationId xmlns:a16="http://schemas.microsoft.com/office/drawing/2014/main" id="{B411F5AB-BD3D-2401-6AC2-393A19A2FCFC}"/>
              </a:ext>
            </a:extLst>
          </p:cNvPr>
          <p:cNvSpPr/>
          <p:nvPr/>
        </p:nvSpPr>
        <p:spPr>
          <a:xfrm>
            <a:off x="524710" y="4121729"/>
            <a:ext cx="2539789" cy="446716"/>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7" name="コンテンツ プレースホルダー 4">
            <a:extLst>
              <a:ext uri="{FF2B5EF4-FFF2-40B4-BE49-F238E27FC236}">
                <a16:creationId xmlns:a16="http://schemas.microsoft.com/office/drawing/2014/main" id="{C903BC0C-175F-0EFC-CADC-D01AEE2B2576}"/>
              </a:ext>
            </a:extLst>
          </p:cNvPr>
          <p:cNvSpPr txBox="1">
            <a:spLocks/>
          </p:cNvSpPr>
          <p:nvPr/>
        </p:nvSpPr>
        <p:spPr>
          <a:xfrm>
            <a:off x="691470" y="4145410"/>
            <a:ext cx="2373029" cy="646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prstClr val="white"/>
                </a:solidFill>
                <a:effectLst/>
                <a:uLnTx/>
                <a:uFillTx/>
                <a:latin typeface="Segoe UI"/>
                <a:ea typeface="メイリオ"/>
                <a:cs typeface="+mn-cs"/>
              </a:rPr>
              <a:t>考えてみよう</a:t>
            </a:r>
          </a:p>
        </p:txBody>
      </p:sp>
      <p:sp>
        <p:nvSpPr>
          <p:cNvPr id="8" name="テキスト ボックス 7">
            <a:extLst>
              <a:ext uri="{FF2B5EF4-FFF2-40B4-BE49-F238E27FC236}">
                <a16:creationId xmlns:a16="http://schemas.microsoft.com/office/drawing/2014/main" id="{B11CD7C0-DEDF-8FFC-1AD6-84B01F665065}"/>
              </a:ext>
            </a:extLst>
          </p:cNvPr>
          <p:cNvSpPr txBox="1"/>
          <p:nvPr/>
        </p:nvSpPr>
        <p:spPr>
          <a:xfrm>
            <a:off x="1217041" y="1313225"/>
            <a:ext cx="902811" cy="307777"/>
          </a:xfrm>
          <a:prstGeom prst="rect">
            <a:avLst/>
          </a:prstGeom>
          <a:noFill/>
        </p:spPr>
        <p:txBody>
          <a:bodyPr wrap="none" rtlCol="0">
            <a:spAutoFit/>
          </a:bodyPr>
          <a:lstStyle/>
          <a:p>
            <a:r>
              <a:rPr lang="ja-JP" altLang="en-US" sz="1400" dirty="0"/>
              <a:t>とうこう</a:t>
            </a:r>
            <a:endParaRPr kumimoji="1" lang="ja-JP" altLang="en-US" sz="1400" dirty="0"/>
          </a:p>
        </p:txBody>
      </p:sp>
      <p:sp>
        <p:nvSpPr>
          <p:cNvPr id="9" name="テキスト ボックス 8">
            <a:extLst>
              <a:ext uri="{FF2B5EF4-FFF2-40B4-BE49-F238E27FC236}">
                <a16:creationId xmlns:a16="http://schemas.microsoft.com/office/drawing/2014/main" id="{2C9D982E-9788-FFBF-F326-FE49A6EB6E90}"/>
              </a:ext>
            </a:extLst>
          </p:cNvPr>
          <p:cNvSpPr txBox="1"/>
          <p:nvPr/>
        </p:nvSpPr>
        <p:spPr>
          <a:xfrm>
            <a:off x="5610206" y="2686021"/>
            <a:ext cx="543739" cy="307777"/>
          </a:xfrm>
          <a:prstGeom prst="rect">
            <a:avLst/>
          </a:prstGeom>
          <a:noFill/>
        </p:spPr>
        <p:txBody>
          <a:bodyPr wrap="none" rtlCol="0">
            <a:spAutoFit/>
          </a:bodyPr>
          <a:lstStyle/>
          <a:p>
            <a:r>
              <a:rPr kumimoji="1" lang="ja-JP" altLang="en-US" sz="1400" dirty="0"/>
              <a:t>とく</a:t>
            </a:r>
          </a:p>
        </p:txBody>
      </p:sp>
      <p:sp>
        <p:nvSpPr>
          <p:cNvPr id="13" name="コンテンツ プレースホルダー 32">
            <a:extLst>
              <a:ext uri="{FF2B5EF4-FFF2-40B4-BE49-F238E27FC236}">
                <a16:creationId xmlns:a16="http://schemas.microsoft.com/office/drawing/2014/main" id="{ECCB318B-35FB-E837-4996-B8F95C8BE4BD}"/>
              </a:ext>
            </a:extLst>
          </p:cNvPr>
          <p:cNvSpPr txBox="1">
            <a:spLocks/>
          </p:cNvSpPr>
          <p:nvPr/>
        </p:nvSpPr>
        <p:spPr>
          <a:xfrm>
            <a:off x="118563" y="2139385"/>
            <a:ext cx="8771588" cy="1501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ts val="4700"/>
              </a:lnSpc>
              <a:spcBef>
                <a:spcPts val="0"/>
              </a:spcBef>
            </a:pPr>
            <a:r>
              <a:rPr lang="ja-JP" altLang="en-US" sz="3200" dirty="0"/>
              <a:t>誹謗中傷されたり、さらされたりすることも</a:t>
            </a:r>
            <a:endParaRPr lang="en-US" altLang="ja-JP" sz="3200" dirty="0"/>
          </a:p>
          <a:p>
            <a:pPr>
              <a:lnSpc>
                <a:spcPts val="4700"/>
              </a:lnSpc>
              <a:spcBef>
                <a:spcPts val="0"/>
              </a:spcBef>
            </a:pPr>
            <a:r>
              <a:rPr lang="ja-JP" altLang="en-US" sz="3200" dirty="0"/>
              <a:t>顔や個人情報がわかるものは特に注意</a:t>
            </a:r>
            <a:endParaRPr lang="en-US" altLang="ja-JP" sz="3200" dirty="0"/>
          </a:p>
        </p:txBody>
      </p:sp>
      <p:sp>
        <p:nvSpPr>
          <p:cNvPr id="20" name="テキスト ボックス 19">
            <a:extLst>
              <a:ext uri="{FF2B5EF4-FFF2-40B4-BE49-F238E27FC236}">
                <a16:creationId xmlns:a16="http://schemas.microsoft.com/office/drawing/2014/main" id="{B4DBA7E5-757B-758D-2A60-00A903251B28}"/>
              </a:ext>
            </a:extLst>
          </p:cNvPr>
          <p:cNvSpPr txBox="1"/>
          <p:nvPr/>
        </p:nvSpPr>
        <p:spPr>
          <a:xfrm>
            <a:off x="425163" y="2035627"/>
            <a:ext cx="1800493" cy="307777"/>
          </a:xfrm>
          <a:prstGeom prst="rect">
            <a:avLst/>
          </a:prstGeom>
          <a:noFill/>
        </p:spPr>
        <p:txBody>
          <a:bodyPr wrap="none" rtlCol="0">
            <a:spAutoFit/>
          </a:bodyPr>
          <a:lstStyle/>
          <a:p>
            <a:r>
              <a:rPr lang="ja-JP" altLang="en-US" sz="1400" dirty="0"/>
              <a:t>ひぼうちゅうしょう</a:t>
            </a:r>
            <a:endParaRPr kumimoji="1" lang="ja-JP" altLang="en-US" sz="1400" dirty="0"/>
          </a:p>
        </p:txBody>
      </p:sp>
      <p:sp>
        <p:nvSpPr>
          <p:cNvPr id="6" name="テキスト ボックス 5">
            <a:extLst>
              <a:ext uri="{FF2B5EF4-FFF2-40B4-BE49-F238E27FC236}">
                <a16:creationId xmlns:a16="http://schemas.microsoft.com/office/drawing/2014/main" id="{9E4B5563-A18F-7E82-4073-5F2B914E8853}"/>
              </a:ext>
            </a:extLst>
          </p:cNvPr>
          <p:cNvSpPr txBox="1"/>
          <p:nvPr/>
        </p:nvSpPr>
        <p:spPr>
          <a:xfrm>
            <a:off x="1210937" y="2651450"/>
            <a:ext cx="1620957" cy="307777"/>
          </a:xfrm>
          <a:prstGeom prst="rect">
            <a:avLst/>
          </a:prstGeom>
          <a:noFill/>
        </p:spPr>
        <p:txBody>
          <a:bodyPr wrap="none" rtlCol="0">
            <a:spAutoFit/>
          </a:bodyPr>
          <a:lstStyle/>
          <a:p>
            <a:r>
              <a:rPr kumimoji="1" lang="ja-JP" altLang="en-US" sz="1400" dirty="0"/>
              <a:t>こじんじょうほう</a:t>
            </a:r>
          </a:p>
        </p:txBody>
      </p:sp>
      <p:sp>
        <p:nvSpPr>
          <p:cNvPr id="11" name="テキスト ボックス 10">
            <a:extLst>
              <a:ext uri="{FF2B5EF4-FFF2-40B4-BE49-F238E27FC236}">
                <a16:creationId xmlns:a16="http://schemas.microsoft.com/office/drawing/2014/main" id="{FCAC0B14-BA95-BC46-337F-7A0C6F40DEB4}"/>
              </a:ext>
            </a:extLst>
          </p:cNvPr>
          <p:cNvSpPr txBox="1"/>
          <p:nvPr/>
        </p:nvSpPr>
        <p:spPr>
          <a:xfrm>
            <a:off x="3841766" y="6223079"/>
            <a:ext cx="5372027" cy="646331"/>
          </a:xfrm>
          <a:prstGeom prst="rect">
            <a:avLst/>
          </a:prstGeom>
          <a:noFill/>
        </p:spPr>
        <p:txBody>
          <a:bodyPr wrap="square" rtlCol="0">
            <a:spAutoFit/>
          </a:bodyPr>
          <a:lstStyle/>
          <a:p>
            <a:r>
              <a:rPr kumimoji="1" lang="en-US" altLang="ja-JP" dirty="0">
                <a:latin typeface="+mn-ea"/>
              </a:rPr>
              <a:t>※SNS</a:t>
            </a:r>
            <a:r>
              <a:rPr kumimoji="1" lang="ja-JP" altLang="en-US" dirty="0">
                <a:latin typeface="+mn-ea"/>
              </a:rPr>
              <a:t>は利用規約を読んで、対象年齢を確認し</a:t>
            </a:r>
            <a:endParaRPr kumimoji="1" lang="en-US" altLang="ja-JP" dirty="0">
              <a:latin typeface="+mn-ea"/>
            </a:endParaRPr>
          </a:p>
          <a:p>
            <a:r>
              <a:rPr lang="ja-JP" altLang="en-US" dirty="0">
                <a:latin typeface="+mn-ea"/>
              </a:rPr>
              <a:t>　</a:t>
            </a:r>
            <a:r>
              <a:rPr kumimoji="1" lang="ja-JP" altLang="en-US" dirty="0">
                <a:latin typeface="+mn-ea"/>
              </a:rPr>
              <a:t>気持ちの良い活用を心掛けましょう</a:t>
            </a:r>
          </a:p>
        </p:txBody>
      </p:sp>
      <p:sp>
        <p:nvSpPr>
          <p:cNvPr id="12" name="テキスト ボックス 11">
            <a:extLst>
              <a:ext uri="{FF2B5EF4-FFF2-40B4-BE49-F238E27FC236}">
                <a16:creationId xmlns:a16="http://schemas.microsoft.com/office/drawing/2014/main" id="{263A4523-0682-D0B6-8B6F-C1E8E1A00E8E}"/>
              </a:ext>
            </a:extLst>
          </p:cNvPr>
          <p:cNvSpPr txBox="1"/>
          <p:nvPr/>
        </p:nvSpPr>
        <p:spPr>
          <a:xfrm>
            <a:off x="5588028" y="1293755"/>
            <a:ext cx="543739" cy="307777"/>
          </a:xfrm>
          <a:prstGeom prst="rect">
            <a:avLst/>
          </a:prstGeom>
          <a:noFill/>
        </p:spPr>
        <p:txBody>
          <a:bodyPr wrap="none" rtlCol="0">
            <a:spAutoFit/>
          </a:bodyPr>
          <a:lstStyle/>
          <a:p>
            <a:r>
              <a:rPr lang="ja-JP" altLang="en-US" sz="1400" dirty="0"/>
              <a:t>まね</a:t>
            </a:r>
            <a:endParaRPr kumimoji="1" lang="ja-JP" altLang="en-US" sz="1400" dirty="0"/>
          </a:p>
        </p:txBody>
      </p:sp>
      <p:sp>
        <p:nvSpPr>
          <p:cNvPr id="14" name="テキスト ボックス 13">
            <a:extLst>
              <a:ext uri="{FF2B5EF4-FFF2-40B4-BE49-F238E27FC236}">
                <a16:creationId xmlns:a16="http://schemas.microsoft.com/office/drawing/2014/main" id="{68C53AE3-3B5F-8263-992E-89CC17424A1C}"/>
              </a:ext>
            </a:extLst>
          </p:cNvPr>
          <p:cNvSpPr txBox="1"/>
          <p:nvPr/>
        </p:nvSpPr>
        <p:spPr>
          <a:xfrm>
            <a:off x="2994352" y="4457914"/>
            <a:ext cx="1620957" cy="307777"/>
          </a:xfrm>
          <a:prstGeom prst="rect">
            <a:avLst/>
          </a:prstGeom>
          <a:noFill/>
        </p:spPr>
        <p:txBody>
          <a:bodyPr wrap="none" rtlCol="0">
            <a:spAutoFit/>
          </a:bodyPr>
          <a:lstStyle/>
          <a:p>
            <a:r>
              <a:rPr kumimoji="1" lang="ja-JP" altLang="en-US" sz="1400" dirty="0"/>
              <a:t>こじんじょうほう</a:t>
            </a:r>
          </a:p>
        </p:txBody>
      </p:sp>
      <p:pic>
        <p:nvPicPr>
          <p:cNvPr id="22" name="図 21">
            <a:extLst>
              <a:ext uri="{FF2B5EF4-FFF2-40B4-BE49-F238E27FC236}">
                <a16:creationId xmlns:a16="http://schemas.microsoft.com/office/drawing/2014/main" id="{19F010C0-8845-3615-5C89-C7066EB1E6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6181" y="2695783"/>
            <a:ext cx="1807612" cy="1827314"/>
          </a:xfrm>
          <a:prstGeom prst="rect">
            <a:avLst/>
          </a:prstGeom>
        </p:spPr>
      </p:pic>
      <p:sp>
        <p:nvSpPr>
          <p:cNvPr id="23" name="テキスト ボックス 22">
            <a:extLst>
              <a:ext uri="{FF2B5EF4-FFF2-40B4-BE49-F238E27FC236}">
                <a16:creationId xmlns:a16="http://schemas.microsoft.com/office/drawing/2014/main" id="{0B036F01-22BC-0064-443F-1D53C9350F5A}"/>
              </a:ext>
            </a:extLst>
          </p:cNvPr>
          <p:cNvSpPr txBox="1"/>
          <p:nvPr/>
        </p:nvSpPr>
        <p:spPr>
          <a:xfrm>
            <a:off x="5120461" y="4457914"/>
            <a:ext cx="902811" cy="307777"/>
          </a:xfrm>
          <a:prstGeom prst="rect">
            <a:avLst/>
          </a:prstGeom>
          <a:noFill/>
        </p:spPr>
        <p:txBody>
          <a:bodyPr wrap="none" rtlCol="0">
            <a:spAutoFit/>
          </a:bodyPr>
          <a:lstStyle/>
          <a:p>
            <a:r>
              <a:rPr kumimoji="1" lang="ja-JP" altLang="en-US" sz="1400" dirty="0"/>
              <a:t>とうこう</a:t>
            </a:r>
          </a:p>
        </p:txBody>
      </p:sp>
    </p:spTree>
    <p:extLst>
      <p:ext uri="{BB962C8B-B14F-4D97-AF65-F5344CB8AC3E}">
        <p14:creationId xmlns:p14="http://schemas.microsoft.com/office/powerpoint/2010/main" val="121965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フリーフォーム: 図形 20">
            <a:extLst>
              <a:ext uri="{FF2B5EF4-FFF2-40B4-BE49-F238E27FC236}">
                <a16:creationId xmlns:a16="http://schemas.microsoft.com/office/drawing/2014/main" id="{2504D842-5DD5-5DFD-4726-9CD8B4A3D4D7}"/>
              </a:ext>
            </a:extLst>
          </p:cNvPr>
          <p:cNvSpPr/>
          <p:nvPr/>
        </p:nvSpPr>
        <p:spPr>
          <a:xfrm>
            <a:off x="383558" y="1736261"/>
            <a:ext cx="7956060" cy="5052165"/>
          </a:xfrm>
          <a:custGeom>
            <a:avLst/>
            <a:gdLst>
              <a:gd name="connsiteX0" fmla="*/ 131413 w 7956060"/>
              <a:gd name="connsiteY0" fmla="*/ 0 h 3207999"/>
              <a:gd name="connsiteX1" fmla="*/ 7824647 w 7956060"/>
              <a:gd name="connsiteY1" fmla="*/ 0 h 3207999"/>
              <a:gd name="connsiteX2" fmla="*/ 7956060 w 7956060"/>
              <a:gd name="connsiteY2" fmla="*/ 131413 h 3207999"/>
              <a:gd name="connsiteX3" fmla="*/ 7956060 w 7956060"/>
              <a:gd name="connsiteY3" fmla="*/ 2396732 h 3207999"/>
              <a:gd name="connsiteX4" fmla="*/ 7824647 w 7956060"/>
              <a:gd name="connsiteY4" fmla="*/ 2528145 h 3207999"/>
              <a:gd name="connsiteX5" fmla="*/ 4298038 w 7956060"/>
              <a:gd name="connsiteY5" fmla="*/ 2528145 h 3207999"/>
              <a:gd name="connsiteX6" fmla="*/ 4339620 w 7956060"/>
              <a:gd name="connsiteY6" fmla="*/ 2647925 h 3207999"/>
              <a:gd name="connsiteX7" fmla="*/ 4687640 w 7956060"/>
              <a:gd name="connsiteY7" fmla="*/ 3207999 h 3207999"/>
              <a:gd name="connsiteX8" fmla="*/ 3467555 w 7956060"/>
              <a:gd name="connsiteY8" fmla="*/ 2597994 h 3207999"/>
              <a:gd name="connsiteX9" fmla="*/ 3411336 w 7956060"/>
              <a:gd name="connsiteY9" fmla="*/ 2528145 h 3207999"/>
              <a:gd name="connsiteX10" fmla="*/ 131413 w 7956060"/>
              <a:gd name="connsiteY10" fmla="*/ 2528145 h 3207999"/>
              <a:gd name="connsiteX11" fmla="*/ 0 w 7956060"/>
              <a:gd name="connsiteY11" fmla="*/ 2396732 h 3207999"/>
              <a:gd name="connsiteX12" fmla="*/ 0 w 7956060"/>
              <a:gd name="connsiteY12" fmla="*/ 131413 h 3207999"/>
              <a:gd name="connsiteX13" fmla="*/ 131413 w 7956060"/>
              <a:gd name="connsiteY13" fmla="*/ 0 h 320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56060" h="3207999">
                <a:moveTo>
                  <a:pt x="131413" y="0"/>
                </a:moveTo>
                <a:lnTo>
                  <a:pt x="7824647" y="0"/>
                </a:lnTo>
                <a:cubicBezTo>
                  <a:pt x="7897224" y="0"/>
                  <a:pt x="7956060" y="58836"/>
                  <a:pt x="7956060" y="131413"/>
                </a:cubicBezTo>
                <a:lnTo>
                  <a:pt x="7956060" y="2396732"/>
                </a:lnTo>
                <a:cubicBezTo>
                  <a:pt x="7956060" y="2469309"/>
                  <a:pt x="7897224" y="2528145"/>
                  <a:pt x="7824647" y="2528145"/>
                </a:cubicBezTo>
                <a:lnTo>
                  <a:pt x="4298038" y="2528145"/>
                </a:lnTo>
                <a:lnTo>
                  <a:pt x="4339620" y="2647925"/>
                </a:lnTo>
                <a:cubicBezTo>
                  <a:pt x="4401426" y="2789680"/>
                  <a:pt x="4512750" y="2964654"/>
                  <a:pt x="4687640" y="3207999"/>
                </a:cubicBezTo>
                <a:cubicBezTo>
                  <a:pt x="3973355" y="3043840"/>
                  <a:pt x="3680601" y="2835921"/>
                  <a:pt x="3467555" y="2597994"/>
                </a:cubicBezTo>
                <a:lnTo>
                  <a:pt x="3411336" y="2528145"/>
                </a:lnTo>
                <a:lnTo>
                  <a:pt x="131413" y="2528145"/>
                </a:lnTo>
                <a:cubicBezTo>
                  <a:pt x="58836" y="2528145"/>
                  <a:pt x="0" y="2469309"/>
                  <a:pt x="0" y="2396732"/>
                </a:cubicBezTo>
                <a:lnTo>
                  <a:pt x="0" y="131413"/>
                </a:lnTo>
                <a:cubicBezTo>
                  <a:pt x="0" y="58836"/>
                  <a:pt x="58836" y="0"/>
                  <a:pt x="131413" y="0"/>
                </a:cubicBezTo>
                <a:close/>
              </a:path>
            </a:pathLst>
          </a:custGeom>
          <a:solidFill>
            <a:srgbClr val="FDE1B0"/>
          </a:solidFill>
          <a:ln w="76200">
            <a:solidFill>
              <a:srgbClr val="AA732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19" name="テキスト ボックス 18">
            <a:extLst>
              <a:ext uri="{FF2B5EF4-FFF2-40B4-BE49-F238E27FC236}">
                <a16:creationId xmlns:a16="http://schemas.microsoft.com/office/drawing/2014/main" id="{36661EB8-3AB0-6698-1556-668F89802C4B}"/>
              </a:ext>
            </a:extLst>
          </p:cNvPr>
          <p:cNvSpPr txBox="1"/>
          <p:nvPr/>
        </p:nvSpPr>
        <p:spPr>
          <a:xfrm>
            <a:off x="611120" y="1899119"/>
            <a:ext cx="7500937" cy="3863365"/>
          </a:xfrm>
          <a:prstGeom prst="rect">
            <a:avLst/>
          </a:prstGeom>
          <a:noFill/>
        </p:spPr>
        <p:txBody>
          <a:bodyPr wrap="square">
            <a:sp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Segoe UI"/>
                <a:ea typeface="メイリオ"/>
                <a:cs typeface="+mn-cs"/>
              </a:rPr>
              <a:t>友だちと立ち入り禁止の池に入った動画をとったよ。</a:t>
            </a:r>
            <a:br>
              <a:rPr kumimoji="1" lang="en-US" altLang="ja-JP" sz="4000" b="1" i="0" u="none" strike="noStrike" kern="1200" cap="none" spc="0" normalizeH="0" baseline="0" noProof="0" dirty="0">
                <a:ln>
                  <a:noFill/>
                </a:ln>
                <a:solidFill>
                  <a:prstClr val="black"/>
                </a:solidFill>
                <a:effectLst/>
                <a:uLnTx/>
                <a:uFillTx/>
                <a:latin typeface="Segoe UI"/>
                <a:ea typeface="メイリオ"/>
                <a:cs typeface="+mn-cs"/>
              </a:rPr>
            </a:br>
            <a:r>
              <a:rPr kumimoji="1" lang="ja-JP" altLang="en-US" sz="4000" b="1" i="0" u="none" strike="noStrike" kern="1200" cap="none" spc="0" normalizeH="0" baseline="0" noProof="0" dirty="0">
                <a:ln>
                  <a:noFill/>
                </a:ln>
                <a:solidFill>
                  <a:prstClr val="black"/>
                </a:solidFill>
                <a:effectLst/>
                <a:uLnTx/>
                <a:uFillTx/>
                <a:latin typeface="Segoe UI"/>
                <a:ea typeface="メイリオ"/>
                <a:cs typeface="+mn-cs"/>
              </a:rPr>
              <a:t>限定公開なら</a:t>
            </a:r>
            <a:r>
              <a:rPr kumimoji="1" lang="en-US" altLang="ja-JP" sz="4000" b="1" i="0" u="none" strike="noStrike" kern="1200" cap="none" spc="0" normalizeH="0" baseline="0" noProof="0" dirty="0">
                <a:ln>
                  <a:noFill/>
                </a:ln>
                <a:solidFill>
                  <a:prstClr val="black"/>
                </a:solidFill>
                <a:effectLst/>
                <a:uLnTx/>
                <a:uFillTx/>
                <a:latin typeface="Segoe UI"/>
                <a:ea typeface="メイリオ"/>
                <a:cs typeface="+mn-cs"/>
              </a:rPr>
              <a:t>SNS</a:t>
            </a:r>
            <a:r>
              <a:rPr kumimoji="1" lang="ja-JP" altLang="en-US" sz="4000" b="1" i="0" u="none" strike="noStrike" kern="1200" cap="none" spc="0" normalizeH="0" baseline="0" noProof="0" dirty="0">
                <a:ln>
                  <a:noFill/>
                </a:ln>
                <a:solidFill>
                  <a:prstClr val="black"/>
                </a:solidFill>
                <a:effectLst/>
                <a:uLnTx/>
                <a:uFillTx/>
                <a:latin typeface="Segoe UI"/>
                <a:ea typeface="メイリオ"/>
                <a:cs typeface="+mn-cs"/>
              </a:rPr>
              <a:t>に投稿</a:t>
            </a:r>
            <a:endParaRPr kumimoji="1" lang="en-US" altLang="ja-JP" sz="4000" b="1" i="0" u="none" strike="noStrike" kern="1200" cap="none" spc="0" normalizeH="0" baseline="0" noProof="0" dirty="0">
              <a:ln>
                <a:noFill/>
              </a:ln>
              <a:solidFill>
                <a:prstClr val="black"/>
              </a:solidFill>
              <a:effectLst/>
              <a:uLnTx/>
              <a:uFillTx/>
              <a:latin typeface="Segoe UI"/>
              <a:ea typeface="メイリオ"/>
              <a:cs typeface="+mn-cs"/>
            </a:endParaRPr>
          </a:p>
          <a:p>
            <a:pPr>
              <a:lnSpc>
                <a:spcPts val="6000"/>
              </a:lnSpc>
              <a:defRPr/>
            </a:pPr>
            <a:r>
              <a:rPr kumimoji="1" lang="ja-JP" altLang="en-US" sz="4000" b="1" i="0" u="none" strike="noStrike" kern="1200" cap="none" spc="0" normalizeH="0" baseline="0" noProof="0" dirty="0">
                <a:ln>
                  <a:noFill/>
                </a:ln>
                <a:solidFill>
                  <a:schemeClr val="tx1"/>
                </a:solidFill>
                <a:effectLst/>
                <a:uLnTx/>
                <a:uFillTx/>
                <a:latin typeface="Segoe UI"/>
                <a:ea typeface="メイリオ"/>
                <a:cs typeface="+mn-cs"/>
              </a:rPr>
              <a:t>してもいいよね？</a:t>
            </a:r>
          </a:p>
          <a:p>
            <a:pPr marL="0" marR="0" lvl="0" indent="0" algn="l" defTabSz="914400" rtl="0" eaLnBrk="1" fontAlgn="auto" latinLnBrk="0" hangingPunct="1">
              <a:lnSpc>
                <a:spcPts val="6000"/>
              </a:lnSpc>
              <a:spcBef>
                <a:spcPts val="0"/>
              </a:spcBef>
              <a:spcAft>
                <a:spcPts val="0"/>
              </a:spcAft>
              <a:buClrTx/>
              <a:buSzTx/>
              <a:buFontTx/>
              <a:buNone/>
              <a:tabLst/>
              <a:defRPr/>
            </a:pPr>
            <a:endParaRPr kumimoji="1" lang="en-US" altLang="ja-JP" sz="4000" b="1"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2" name="タイトル 1">
            <a:extLst>
              <a:ext uri="{FF2B5EF4-FFF2-40B4-BE49-F238E27FC236}">
                <a16:creationId xmlns:a16="http://schemas.microsoft.com/office/drawing/2014/main" id="{C938A3A6-F1C8-EEF2-9F53-07D9C5BE4283}"/>
              </a:ext>
            </a:extLst>
          </p:cNvPr>
          <p:cNvSpPr>
            <a:spLocks noGrp="1"/>
          </p:cNvSpPr>
          <p:nvPr>
            <p:ph type="title"/>
          </p:nvPr>
        </p:nvSpPr>
        <p:spPr/>
        <p:txBody>
          <a:bodyPr/>
          <a:lstStyle/>
          <a:p>
            <a:r>
              <a:rPr lang="ja-JP" altLang="en-US" dirty="0"/>
              <a:t>考えてみよう</a:t>
            </a:r>
          </a:p>
        </p:txBody>
      </p:sp>
      <p:pic>
        <p:nvPicPr>
          <p:cNvPr id="5" name="図 4">
            <a:extLst>
              <a:ext uri="{FF2B5EF4-FFF2-40B4-BE49-F238E27FC236}">
                <a16:creationId xmlns:a16="http://schemas.microsoft.com/office/drawing/2014/main" id="{F31E39FA-0D21-A7AB-B0B6-A618209A6FBD}"/>
              </a:ext>
            </a:extLst>
          </p:cNvPr>
          <p:cNvPicPr>
            <a:picLocks noChangeAspect="1"/>
          </p:cNvPicPr>
          <p:nvPr/>
        </p:nvPicPr>
        <p:blipFill>
          <a:blip r:embed="rId3"/>
          <a:stretch>
            <a:fillRect/>
          </a:stretch>
        </p:blipFill>
        <p:spPr>
          <a:xfrm>
            <a:off x="4945819" y="2769673"/>
            <a:ext cx="6003678" cy="4800436"/>
          </a:xfrm>
          <a:prstGeom prst="rect">
            <a:avLst/>
          </a:prstGeom>
        </p:spPr>
      </p:pic>
      <p:sp>
        <p:nvSpPr>
          <p:cNvPr id="3" name="テキスト ボックス 2">
            <a:extLst>
              <a:ext uri="{FF2B5EF4-FFF2-40B4-BE49-F238E27FC236}">
                <a16:creationId xmlns:a16="http://schemas.microsoft.com/office/drawing/2014/main" id="{08A29C16-7B3C-8AF4-94ED-C768290638C7}"/>
              </a:ext>
            </a:extLst>
          </p:cNvPr>
          <p:cNvSpPr txBox="1"/>
          <p:nvPr/>
        </p:nvSpPr>
        <p:spPr>
          <a:xfrm>
            <a:off x="4740043" y="1759976"/>
            <a:ext cx="1002197" cy="369332"/>
          </a:xfrm>
          <a:prstGeom prst="rect">
            <a:avLst/>
          </a:prstGeom>
          <a:noFill/>
        </p:spPr>
        <p:txBody>
          <a:bodyPr wrap="none" rtlCol="0">
            <a:spAutoFit/>
          </a:bodyPr>
          <a:lstStyle/>
          <a:p>
            <a:r>
              <a:rPr lang="ja-JP" altLang="en-US" dirty="0"/>
              <a:t>きん  し</a:t>
            </a:r>
            <a:endParaRPr kumimoji="1" lang="ja-JP" altLang="en-US" dirty="0"/>
          </a:p>
        </p:txBody>
      </p:sp>
      <p:sp>
        <p:nvSpPr>
          <p:cNvPr id="4" name="テキスト ボックス 3">
            <a:extLst>
              <a:ext uri="{FF2B5EF4-FFF2-40B4-BE49-F238E27FC236}">
                <a16:creationId xmlns:a16="http://schemas.microsoft.com/office/drawing/2014/main" id="{58C136C6-92DF-ADD7-7462-A0CA70AB41A3}"/>
              </a:ext>
            </a:extLst>
          </p:cNvPr>
          <p:cNvSpPr txBox="1"/>
          <p:nvPr/>
        </p:nvSpPr>
        <p:spPr>
          <a:xfrm>
            <a:off x="5178624" y="3331197"/>
            <a:ext cx="2258179" cy="369332"/>
          </a:xfrm>
          <a:prstGeom prst="rect">
            <a:avLst/>
          </a:prstGeom>
          <a:noFill/>
        </p:spPr>
        <p:txBody>
          <a:bodyPr wrap="square" rtlCol="0">
            <a:spAutoFit/>
          </a:bodyPr>
          <a:lstStyle/>
          <a:p>
            <a:r>
              <a:rPr lang="ja-JP" altLang="en-US" dirty="0"/>
              <a:t>とうこう</a:t>
            </a:r>
            <a:endParaRPr kumimoji="1" lang="ja-JP" altLang="en-US" dirty="0"/>
          </a:p>
        </p:txBody>
      </p:sp>
      <p:sp>
        <p:nvSpPr>
          <p:cNvPr id="7" name="テキスト ボックス 6">
            <a:extLst>
              <a:ext uri="{FF2B5EF4-FFF2-40B4-BE49-F238E27FC236}">
                <a16:creationId xmlns:a16="http://schemas.microsoft.com/office/drawing/2014/main" id="{AC99FB33-751F-B505-4E57-A9B90287DC3A}"/>
              </a:ext>
            </a:extLst>
          </p:cNvPr>
          <p:cNvSpPr txBox="1"/>
          <p:nvPr/>
        </p:nvSpPr>
        <p:spPr>
          <a:xfrm>
            <a:off x="3140322" y="1279176"/>
            <a:ext cx="6003678" cy="369332"/>
          </a:xfrm>
          <a:prstGeom prst="rect">
            <a:avLst/>
          </a:prstGeom>
          <a:noFill/>
        </p:spPr>
        <p:txBody>
          <a:bodyPr wrap="square" rtlCol="0">
            <a:spAutoFit/>
          </a:bodyPr>
          <a:lstStyle/>
          <a:p>
            <a:r>
              <a:rPr kumimoji="1" lang="en-US" altLang="ja-JP" dirty="0">
                <a:latin typeface="+mn-ea"/>
              </a:rPr>
              <a:t>※SNS</a:t>
            </a:r>
            <a:r>
              <a:rPr kumimoji="1" lang="ja-JP" altLang="en-US" dirty="0">
                <a:latin typeface="+mn-ea"/>
              </a:rPr>
              <a:t>は利用規約を読んで、対象年齢を確認しましょう</a:t>
            </a:r>
          </a:p>
        </p:txBody>
      </p:sp>
      <p:sp>
        <p:nvSpPr>
          <p:cNvPr id="9" name="テキスト ボックス 8">
            <a:extLst>
              <a:ext uri="{FF2B5EF4-FFF2-40B4-BE49-F238E27FC236}">
                <a16:creationId xmlns:a16="http://schemas.microsoft.com/office/drawing/2014/main" id="{09F78220-13FC-328B-74FC-9EE95DAC215F}"/>
              </a:ext>
            </a:extLst>
          </p:cNvPr>
          <p:cNvSpPr txBox="1"/>
          <p:nvPr/>
        </p:nvSpPr>
        <p:spPr>
          <a:xfrm>
            <a:off x="686853" y="3331197"/>
            <a:ext cx="2258179" cy="369332"/>
          </a:xfrm>
          <a:prstGeom prst="rect">
            <a:avLst/>
          </a:prstGeom>
          <a:noFill/>
        </p:spPr>
        <p:txBody>
          <a:bodyPr wrap="square" rtlCol="0">
            <a:spAutoFit/>
          </a:bodyPr>
          <a:lstStyle/>
          <a:p>
            <a:r>
              <a:rPr kumimoji="1" lang="ja-JP" altLang="en-US" dirty="0"/>
              <a:t>げんてい</a:t>
            </a:r>
          </a:p>
        </p:txBody>
      </p:sp>
    </p:spTree>
    <p:extLst>
      <p:ext uri="{BB962C8B-B14F-4D97-AF65-F5344CB8AC3E}">
        <p14:creationId xmlns:p14="http://schemas.microsoft.com/office/powerpoint/2010/main" val="789491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四角形: 角を丸くする 14">
            <a:extLst>
              <a:ext uri="{FF2B5EF4-FFF2-40B4-BE49-F238E27FC236}">
                <a16:creationId xmlns:a16="http://schemas.microsoft.com/office/drawing/2014/main" id="{3FC8D05F-A2F1-92A0-468A-F2C56F011D06}"/>
              </a:ext>
            </a:extLst>
          </p:cNvPr>
          <p:cNvSpPr/>
          <p:nvPr/>
        </p:nvSpPr>
        <p:spPr>
          <a:xfrm>
            <a:off x="590052" y="1602875"/>
            <a:ext cx="8261949" cy="1351269"/>
          </a:xfrm>
          <a:prstGeom prst="roundRect">
            <a:avLst>
              <a:gd name="adj" fmla="val 7181"/>
            </a:avLst>
          </a:prstGeom>
          <a:solidFill>
            <a:srgbClr val="FDE1B0"/>
          </a:solidFill>
          <a:ln w="76200">
            <a:solidFill>
              <a:srgbClr val="AA7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17" name="四角形: 角を丸くする 16">
            <a:extLst>
              <a:ext uri="{FF2B5EF4-FFF2-40B4-BE49-F238E27FC236}">
                <a16:creationId xmlns:a16="http://schemas.microsoft.com/office/drawing/2014/main" id="{BC527FC6-3671-ED96-1B02-BECAEAB9320E}"/>
              </a:ext>
            </a:extLst>
          </p:cNvPr>
          <p:cNvSpPr/>
          <p:nvPr/>
        </p:nvSpPr>
        <p:spPr>
          <a:xfrm>
            <a:off x="511647" y="3228826"/>
            <a:ext cx="8261949" cy="1312097"/>
          </a:xfrm>
          <a:prstGeom prst="roundRect">
            <a:avLst>
              <a:gd name="adj" fmla="val 7181"/>
            </a:avLst>
          </a:prstGeom>
          <a:solidFill>
            <a:srgbClr val="FDE1B0"/>
          </a:solidFill>
          <a:ln w="76200">
            <a:solidFill>
              <a:srgbClr val="AA7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18" name="四角形: 角を丸くする 17">
            <a:extLst>
              <a:ext uri="{FF2B5EF4-FFF2-40B4-BE49-F238E27FC236}">
                <a16:creationId xmlns:a16="http://schemas.microsoft.com/office/drawing/2014/main" id="{A388B85E-FAE7-433A-D76D-ECB5D291D7B7}"/>
              </a:ext>
            </a:extLst>
          </p:cNvPr>
          <p:cNvSpPr/>
          <p:nvPr/>
        </p:nvSpPr>
        <p:spPr>
          <a:xfrm>
            <a:off x="590052" y="4755519"/>
            <a:ext cx="8261949" cy="1402067"/>
          </a:xfrm>
          <a:prstGeom prst="roundRect">
            <a:avLst>
              <a:gd name="adj" fmla="val 7181"/>
            </a:avLst>
          </a:prstGeom>
          <a:solidFill>
            <a:srgbClr val="FDE1B0"/>
          </a:solidFill>
          <a:ln w="76200">
            <a:solidFill>
              <a:srgbClr val="AA7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4" name="タイトル 3"/>
          <p:cNvSpPr>
            <a:spLocks noGrp="1"/>
          </p:cNvSpPr>
          <p:nvPr>
            <p:ph type="title"/>
          </p:nvPr>
        </p:nvSpPr>
        <p:spPr>
          <a:xfrm>
            <a:off x="386766" y="466187"/>
            <a:ext cx="6192710" cy="805362"/>
          </a:xfrm>
        </p:spPr>
        <p:txBody>
          <a:bodyPr>
            <a:normAutofit fontScale="90000"/>
          </a:bodyPr>
          <a:lstStyle/>
          <a:p>
            <a:r>
              <a:rPr lang="ja-JP" altLang="en-US" sz="4000" b="1" dirty="0"/>
              <a:t>みなさんはどう思いますか？</a:t>
            </a:r>
            <a:endParaRPr kumimoji="1" lang="ja-JP" altLang="en-US" sz="4000" b="1" dirty="0"/>
          </a:p>
        </p:txBody>
      </p:sp>
      <p:pic>
        <p:nvPicPr>
          <p:cNvPr id="10" name="図 9">
            <a:extLst>
              <a:ext uri="{FF2B5EF4-FFF2-40B4-BE49-F238E27FC236}">
                <a16:creationId xmlns:a16="http://schemas.microsoft.com/office/drawing/2014/main" id="{F5BB2251-1532-BD64-60E0-089A6E1F79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46575" y="1293269"/>
            <a:ext cx="1092731" cy="1677239"/>
          </a:xfrm>
          <a:prstGeom prst="rect">
            <a:avLst/>
          </a:prstGeom>
        </p:spPr>
      </p:pic>
      <p:pic>
        <p:nvPicPr>
          <p:cNvPr id="12" name="図 11">
            <a:extLst>
              <a:ext uri="{FF2B5EF4-FFF2-40B4-BE49-F238E27FC236}">
                <a16:creationId xmlns:a16="http://schemas.microsoft.com/office/drawing/2014/main" id="{3251B545-B3FC-CD17-634D-FE2B6BE2F9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397662" y="2984793"/>
            <a:ext cx="1245530" cy="1573864"/>
          </a:xfrm>
          <a:prstGeom prst="rect">
            <a:avLst/>
          </a:prstGeom>
        </p:spPr>
      </p:pic>
      <p:pic>
        <p:nvPicPr>
          <p:cNvPr id="14" name="図 13">
            <a:extLst>
              <a:ext uri="{FF2B5EF4-FFF2-40B4-BE49-F238E27FC236}">
                <a16:creationId xmlns:a16="http://schemas.microsoft.com/office/drawing/2014/main" id="{AD2FC9B9-4CA1-1B6D-E3EC-712DDF982D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16405" y="4480837"/>
            <a:ext cx="1153070" cy="1677239"/>
          </a:xfrm>
          <a:prstGeom prst="rect">
            <a:avLst/>
          </a:prstGeom>
        </p:spPr>
      </p:pic>
      <p:sp>
        <p:nvSpPr>
          <p:cNvPr id="19" name="コンテンツ プレースホルダー 4">
            <a:extLst>
              <a:ext uri="{FF2B5EF4-FFF2-40B4-BE49-F238E27FC236}">
                <a16:creationId xmlns:a16="http://schemas.microsoft.com/office/drawing/2014/main" id="{9582D131-C133-E286-3677-131516C46D5B}"/>
              </a:ext>
            </a:extLst>
          </p:cNvPr>
          <p:cNvSpPr>
            <a:spLocks noGrp="1"/>
          </p:cNvSpPr>
          <p:nvPr>
            <p:ph sz="half" idx="1"/>
          </p:nvPr>
        </p:nvSpPr>
        <p:spPr>
          <a:xfrm>
            <a:off x="2174714" y="1818270"/>
            <a:ext cx="7480284" cy="603767"/>
          </a:xfrm>
        </p:spPr>
        <p:txBody>
          <a:bodyPr>
            <a:noAutofit/>
          </a:bodyPr>
          <a:lstStyle/>
          <a:p>
            <a:pPr marL="0" indent="0">
              <a:lnSpc>
                <a:spcPct val="100000"/>
              </a:lnSpc>
              <a:buNone/>
            </a:pPr>
            <a:r>
              <a:rPr lang="ja-JP" altLang="en-US" dirty="0"/>
              <a:t>仲良しの友だちしか見ない</a:t>
            </a:r>
            <a:br>
              <a:rPr lang="en-US" altLang="ja-JP" dirty="0"/>
            </a:br>
            <a:r>
              <a:rPr lang="ja-JP" altLang="en-US" dirty="0"/>
              <a:t>なら大丈夫では？</a:t>
            </a:r>
            <a:endParaRPr lang="en-US" altLang="ja-JP" dirty="0"/>
          </a:p>
        </p:txBody>
      </p:sp>
      <p:sp>
        <p:nvSpPr>
          <p:cNvPr id="22" name="コンテンツ プレースホルダー 4">
            <a:extLst>
              <a:ext uri="{FF2B5EF4-FFF2-40B4-BE49-F238E27FC236}">
                <a16:creationId xmlns:a16="http://schemas.microsoft.com/office/drawing/2014/main" id="{5E17FB98-9D66-61E5-2643-AE982AF81C5D}"/>
              </a:ext>
            </a:extLst>
          </p:cNvPr>
          <p:cNvSpPr txBox="1">
            <a:spLocks/>
          </p:cNvSpPr>
          <p:nvPr/>
        </p:nvSpPr>
        <p:spPr>
          <a:xfrm>
            <a:off x="746575" y="3386565"/>
            <a:ext cx="6587767" cy="10186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ts val="4200"/>
              </a:lnSpc>
              <a:spcBef>
                <a:spcPts val="1000"/>
              </a:spcBef>
              <a:spcAft>
                <a:spcPts val="0"/>
              </a:spcAft>
              <a:buClrTx/>
              <a:buSzTx/>
              <a:buFont typeface="Arial" panose="020B0604020202020204" pitchFamily="34" charset="0"/>
              <a:buNone/>
              <a:tabLst/>
              <a:defRPr/>
            </a:pPr>
            <a:r>
              <a:rPr lang="ja-JP" altLang="en-US" b="0" i="0" dirty="0">
                <a:solidFill>
                  <a:srgbClr val="000000"/>
                </a:solidFill>
                <a:effectLst/>
                <a:latin typeface="Roboto" panose="02000000000000000000" pitchFamily="2" charset="0"/>
              </a:rPr>
              <a:t>その動画を見た友だちはどう思うのかな？</a:t>
            </a:r>
            <a:endParaRPr kumimoji="1" lang="en-US" altLang="ja-JP" b="0"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23" name="コンテンツ プレースホルダー 4">
            <a:extLst>
              <a:ext uri="{FF2B5EF4-FFF2-40B4-BE49-F238E27FC236}">
                <a16:creationId xmlns:a16="http://schemas.microsoft.com/office/drawing/2014/main" id="{DF560ABB-E0FD-75FF-DF75-A41B09665BED}"/>
              </a:ext>
            </a:extLst>
          </p:cNvPr>
          <p:cNvSpPr txBox="1">
            <a:spLocks/>
          </p:cNvSpPr>
          <p:nvPr/>
        </p:nvSpPr>
        <p:spPr>
          <a:xfrm>
            <a:off x="2182807" y="5026827"/>
            <a:ext cx="6587767" cy="10186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ja-JP" altLang="en-US" b="0" i="0" dirty="0">
                <a:solidFill>
                  <a:srgbClr val="000000"/>
                </a:solidFill>
                <a:effectLst/>
                <a:latin typeface="Roboto" panose="02000000000000000000" pitchFamily="2" charset="0"/>
              </a:rPr>
              <a:t>限定公開にしてるけど、本当に</a:t>
            </a:r>
            <a:r>
              <a:rPr lang="ja-JP" altLang="en-US" dirty="0">
                <a:solidFill>
                  <a:srgbClr val="000000"/>
                </a:solidFill>
                <a:latin typeface="Roboto" panose="02000000000000000000" pitchFamily="2" charset="0"/>
              </a:rPr>
              <a:t>友だち</a:t>
            </a:r>
            <a:r>
              <a:rPr lang="ja-JP" altLang="en-US" b="0" i="0" dirty="0">
                <a:solidFill>
                  <a:srgbClr val="000000"/>
                </a:solidFill>
                <a:effectLst/>
                <a:latin typeface="Roboto" panose="02000000000000000000" pitchFamily="2" charset="0"/>
              </a:rPr>
              <a:t>しか見ないのかな？</a:t>
            </a:r>
            <a:endParaRPr kumimoji="1" lang="en-US" altLang="ja-JP" sz="3600" b="0"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2" name="テキスト ボックス 1">
            <a:extLst>
              <a:ext uri="{FF2B5EF4-FFF2-40B4-BE49-F238E27FC236}">
                <a16:creationId xmlns:a16="http://schemas.microsoft.com/office/drawing/2014/main" id="{40549AB5-3C05-0651-51C0-39DCC74ECFDF}"/>
              </a:ext>
            </a:extLst>
          </p:cNvPr>
          <p:cNvSpPr txBox="1"/>
          <p:nvPr/>
        </p:nvSpPr>
        <p:spPr>
          <a:xfrm>
            <a:off x="2383476" y="1646597"/>
            <a:ext cx="646331" cy="276999"/>
          </a:xfrm>
          <a:prstGeom prst="rect">
            <a:avLst/>
          </a:prstGeom>
          <a:noFill/>
        </p:spPr>
        <p:txBody>
          <a:bodyPr wrap="none" rtlCol="0">
            <a:spAutoFit/>
          </a:bodyPr>
          <a:lstStyle/>
          <a:p>
            <a:r>
              <a:rPr lang="ja-JP" altLang="en-US" sz="1200" dirty="0"/>
              <a:t>なかよ</a:t>
            </a:r>
            <a:endParaRPr kumimoji="1" lang="ja-JP" altLang="en-US" sz="1200" dirty="0"/>
          </a:p>
        </p:txBody>
      </p:sp>
      <p:sp>
        <p:nvSpPr>
          <p:cNvPr id="3" name="テキスト ボックス 2">
            <a:extLst>
              <a:ext uri="{FF2B5EF4-FFF2-40B4-BE49-F238E27FC236}">
                <a16:creationId xmlns:a16="http://schemas.microsoft.com/office/drawing/2014/main" id="{9606BF9C-EFB8-439F-1812-FB6E9E1A14EE}"/>
              </a:ext>
            </a:extLst>
          </p:cNvPr>
          <p:cNvSpPr txBox="1"/>
          <p:nvPr/>
        </p:nvSpPr>
        <p:spPr>
          <a:xfrm>
            <a:off x="3189404" y="2257494"/>
            <a:ext cx="1274708" cy="276999"/>
          </a:xfrm>
          <a:prstGeom prst="rect">
            <a:avLst/>
          </a:prstGeom>
          <a:noFill/>
        </p:spPr>
        <p:txBody>
          <a:bodyPr wrap="none" rtlCol="0">
            <a:spAutoFit/>
          </a:bodyPr>
          <a:lstStyle/>
          <a:p>
            <a:r>
              <a:rPr kumimoji="1" lang="ja-JP" altLang="en-US" sz="1200" dirty="0"/>
              <a:t>だい じょう   ぶ</a:t>
            </a:r>
          </a:p>
        </p:txBody>
      </p:sp>
      <p:sp>
        <p:nvSpPr>
          <p:cNvPr id="5" name="テキスト ボックス 4">
            <a:extLst>
              <a:ext uri="{FF2B5EF4-FFF2-40B4-BE49-F238E27FC236}">
                <a16:creationId xmlns:a16="http://schemas.microsoft.com/office/drawing/2014/main" id="{B5B416A2-513D-8462-4A66-939A3E4F0920}"/>
              </a:ext>
            </a:extLst>
          </p:cNvPr>
          <p:cNvSpPr txBox="1"/>
          <p:nvPr/>
        </p:nvSpPr>
        <p:spPr>
          <a:xfrm>
            <a:off x="2306531" y="4812231"/>
            <a:ext cx="883575" cy="276999"/>
          </a:xfrm>
          <a:prstGeom prst="rect">
            <a:avLst/>
          </a:prstGeom>
          <a:noFill/>
        </p:spPr>
        <p:txBody>
          <a:bodyPr wrap="none" rtlCol="0">
            <a:spAutoFit/>
          </a:bodyPr>
          <a:lstStyle/>
          <a:p>
            <a:r>
              <a:rPr lang="ja-JP" altLang="en-US" sz="1200" dirty="0"/>
              <a:t>げん  てい</a:t>
            </a:r>
            <a:endParaRPr kumimoji="1" lang="ja-JP" altLang="en-US" sz="1200" dirty="0"/>
          </a:p>
        </p:txBody>
      </p:sp>
    </p:spTree>
    <p:extLst>
      <p:ext uri="{BB962C8B-B14F-4D97-AF65-F5344CB8AC3E}">
        <p14:creationId xmlns:p14="http://schemas.microsoft.com/office/powerpoint/2010/main" val="2916329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0A8C8A07-30A1-B955-E636-D9847C650FB5}"/>
              </a:ext>
            </a:extLst>
          </p:cNvPr>
          <p:cNvSpPr/>
          <p:nvPr/>
        </p:nvSpPr>
        <p:spPr>
          <a:xfrm>
            <a:off x="159336" y="3390090"/>
            <a:ext cx="8825328" cy="275501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2" name="タイトル 1"/>
          <p:cNvSpPr>
            <a:spLocks noGrp="1"/>
          </p:cNvSpPr>
          <p:nvPr>
            <p:ph type="title"/>
          </p:nvPr>
        </p:nvSpPr>
        <p:spPr>
          <a:xfrm>
            <a:off x="275753" y="471094"/>
            <a:ext cx="7958418" cy="784598"/>
          </a:xfrm>
        </p:spPr>
        <p:txBody>
          <a:bodyPr>
            <a:normAutofit/>
          </a:bodyPr>
          <a:lstStyle/>
          <a:p>
            <a:r>
              <a:rPr kumimoji="1" lang="ja-JP" altLang="en-US" sz="4000" b="1" dirty="0"/>
              <a:t>知っておこう</a:t>
            </a:r>
          </a:p>
        </p:txBody>
      </p:sp>
      <p:sp>
        <p:nvSpPr>
          <p:cNvPr id="3" name="タイトル 1">
            <a:extLst>
              <a:ext uri="{FF2B5EF4-FFF2-40B4-BE49-F238E27FC236}">
                <a16:creationId xmlns:a16="http://schemas.microsoft.com/office/drawing/2014/main" id="{76F1128B-5B9B-BDCD-F009-146B19402DB5}"/>
              </a:ext>
            </a:extLst>
          </p:cNvPr>
          <p:cNvSpPr txBox="1">
            <a:spLocks/>
          </p:cNvSpPr>
          <p:nvPr/>
        </p:nvSpPr>
        <p:spPr>
          <a:xfrm>
            <a:off x="268560" y="1181805"/>
            <a:ext cx="8505825" cy="11967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4000" b="1" dirty="0">
                <a:solidFill>
                  <a:srgbClr val="ED7D31"/>
                </a:solidFill>
                <a:latin typeface="Segoe UI"/>
                <a:ea typeface="メイリオ"/>
              </a:rPr>
              <a:t>投稿内容の記録性、拡散性</a:t>
            </a:r>
            <a:endParaRPr kumimoji="1" lang="ja-JP" altLang="en-US" sz="4000" b="1" i="0" u="none" strike="noStrike" kern="1200" cap="none" spc="0" normalizeH="0" baseline="0" noProof="0" dirty="0">
              <a:ln>
                <a:noFill/>
              </a:ln>
              <a:solidFill>
                <a:srgbClr val="ED7D31"/>
              </a:solidFill>
              <a:effectLst/>
              <a:uLnTx/>
              <a:uFillTx/>
              <a:latin typeface="Segoe UI"/>
              <a:ea typeface="メイリオ"/>
              <a:cs typeface="+mj-cs"/>
            </a:endParaRPr>
          </a:p>
        </p:txBody>
      </p:sp>
      <p:sp>
        <p:nvSpPr>
          <p:cNvPr id="33" name="コンテンツ プレースホルダー 32">
            <a:extLst>
              <a:ext uri="{FF2B5EF4-FFF2-40B4-BE49-F238E27FC236}">
                <a16:creationId xmlns:a16="http://schemas.microsoft.com/office/drawing/2014/main" id="{E4862D63-C29D-25BB-F76D-6A6758D7C5B2}"/>
              </a:ext>
            </a:extLst>
          </p:cNvPr>
          <p:cNvSpPr>
            <a:spLocks noGrp="1"/>
          </p:cNvSpPr>
          <p:nvPr>
            <p:ph sz="half" idx="1"/>
          </p:nvPr>
        </p:nvSpPr>
        <p:spPr>
          <a:xfrm>
            <a:off x="213076" y="3754092"/>
            <a:ext cx="8771588" cy="2906502"/>
          </a:xfrm>
        </p:spPr>
        <p:txBody>
          <a:bodyPr>
            <a:normAutofit/>
          </a:bodyPr>
          <a:lstStyle/>
          <a:p>
            <a:pPr>
              <a:lnSpc>
                <a:spcPts val="4700"/>
              </a:lnSpc>
              <a:spcBef>
                <a:spcPts val="0"/>
              </a:spcBef>
            </a:pPr>
            <a:r>
              <a:rPr lang="en-US" altLang="ja-JP" dirty="0"/>
              <a:t>SNS</a:t>
            </a:r>
            <a:r>
              <a:rPr lang="ja-JP" altLang="en-US" dirty="0"/>
              <a:t>への投稿で炎上した事例を知っていますか？</a:t>
            </a:r>
          </a:p>
          <a:p>
            <a:pPr>
              <a:lnSpc>
                <a:spcPts val="4700"/>
              </a:lnSpc>
              <a:spcBef>
                <a:spcPts val="0"/>
              </a:spcBef>
            </a:pPr>
            <a:r>
              <a:rPr lang="ja-JP" altLang="en-US" dirty="0"/>
              <a:t>ネット上に投稿されることが</a:t>
            </a:r>
            <a:endParaRPr lang="en-US" altLang="ja-JP" dirty="0"/>
          </a:p>
          <a:p>
            <a:pPr marL="0" indent="0">
              <a:lnSpc>
                <a:spcPts val="4700"/>
              </a:lnSpc>
              <a:spcBef>
                <a:spcPts val="0"/>
              </a:spcBef>
              <a:buNone/>
            </a:pPr>
            <a:r>
              <a:rPr lang="ja-JP" altLang="en-US" dirty="0"/>
              <a:t>  良い事例や役に立つ事例を考えましょう</a:t>
            </a:r>
            <a:endParaRPr lang="en-US" altLang="ja-JP" dirty="0"/>
          </a:p>
        </p:txBody>
      </p:sp>
      <p:sp>
        <p:nvSpPr>
          <p:cNvPr id="10" name="コンテンツ プレースホルダー 32">
            <a:extLst>
              <a:ext uri="{FF2B5EF4-FFF2-40B4-BE49-F238E27FC236}">
                <a16:creationId xmlns:a16="http://schemas.microsoft.com/office/drawing/2014/main" id="{20677E16-5E57-BCE4-C31A-3D7F907B674D}"/>
              </a:ext>
            </a:extLst>
          </p:cNvPr>
          <p:cNvSpPr txBox="1">
            <a:spLocks/>
          </p:cNvSpPr>
          <p:nvPr/>
        </p:nvSpPr>
        <p:spPr>
          <a:xfrm>
            <a:off x="213076" y="2009476"/>
            <a:ext cx="9060969" cy="129265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4500"/>
              </a:lnSpc>
              <a:buNone/>
            </a:pPr>
            <a:r>
              <a:rPr lang="ja-JP" altLang="en-US" sz="3200" dirty="0"/>
              <a:t>インターネット上に投稿した情報は</a:t>
            </a:r>
            <a:br>
              <a:rPr lang="en-US" altLang="ja-JP" sz="3200" dirty="0"/>
            </a:br>
            <a:r>
              <a:rPr lang="ja-JP" altLang="en-US" sz="3200" dirty="0"/>
              <a:t>残る（記録性）、広まる（拡散性）ことを知ろう</a:t>
            </a:r>
            <a:endParaRPr lang="ja-JP" altLang="en-US" dirty="0"/>
          </a:p>
        </p:txBody>
      </p:sp>
      <p:sp>
        <p:nvSpPr>
          <p:cNvPr id="5" name="四角形: 角を丸くする 4">
            <a:extLst>
              <a:ext uri="{FF2B5EF4-FFF2-40B4-BE49-F238E27FC236}">
                <a16:creationId xmlns:a16="http://schemas.microsoft.com/office/drawing/2014/main" id="{B411F5AB-BD3D-2401-6AC2-393A19A2FCFC}"/>
              </a:ext>
            </a:extLst>
          </p:cNvPr>
          <p:cNvSpPr/>
          <p:nvPr/>
        </p:nvSpPr>
        <p:spPr>
          <a:xfrm>
            <a:off x="524710" y="3175256"/>
            <a:ext cx="2539789" cy="446716"/>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7" name="コンテンツ プレースホルダー 4">
            <a:extLst>
              <a:ext uri="{FF2B5EF4-FFF2-40B4-BE49-F238E27FC236}">
                <a16:creationId xmlns:a16="http://schemas.microsoft.com/office/drawing/2014/main" id="{C903BC0C-175F-0EFC-CADC-D01AEE2B2576}"/>
              </a:ext>
            </a:extLst>
          </p:cNvPr>
          <p:cNvSpPr txBox="1">
            <a:spLocks/>
          </p:cNvSpPr>
          <p:nvPr/>
        </p:nvSpPr>
        <p:spPr>
          <a:xfrm>
            <a:off x="691470" y="3198937"/>
            <a:ext cx="2373029" cy="646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prstClr val="white"/>
                </a:solidFill>
                <a:effectLst/>
                <a:uLnTx/>
                <a:uFillTx/>
                <a:latin typeface="Segoe UI"/>
                <a:ea typeface="メイリオ"/>
                <a:cs typeface="+mn-cs"/>
              </a:rPr>
              <a:t>考えてみよう</a:t>
            </a:r>
          </a:p>
        </p:txBody>
      </p:sp>
      <p:sp>
        <p:nvSpPr>
          <p:cNvPr id="8" name="テキスト ボックス 7">
            <a:extLst>
              <a:ext uri="{FF2B5EF4-FFF2-40B4-BE49-F238E27FC236}">
                <a16:creationId xmlns:a16="http://schemas.microsoft.com/office/drawing/2014/main" id="{B11CD7C0-DEDF-8FFC-1AD6-84B01F665065}"/>
              </a:ext>
            </a:extLst>
          </p:cNvPr>
          <p:cNvSpPr txBox="1"/>
          <p:nvPr/>
        </p:nvSpPr>
        <p:spPr>
          <a:xfrm>
            <a:off x="458993" y="1251802"/>
            <a:ext cx="800219" cy="276999"/>
          </a:xfrm>
          <a:prstGeom prst="rect">
            <a:avLst/>
          </a:prstGeom>
          <a:noFill/>
        </p:spPr>
        <p:txBody>
          <a:bodyPr wrap="none" rtlCol="0">
            <a:spAutoFit/>
          </a:bodyPr>
          <a:lstStyle/>
          <a:p>
            <a:r>
              <a:rPr lang="ja-JP" altLang="en-US" sz="1200" dirty="0"/>
              <a:t>とうこう</a:t>
            </a:r>
            <a:endParaRPr kumimoji="1" lang="ja-JP" altLang="en-US" sz="1200" dirty="0"/>
          </a:p>
        </p:txBody>
      </p:sp>
      <p:sp>
        <p:nvSpPr>
          <p:cNvPr id="9" name="テキスト ボックス 8">
            <a:extLst>
              <a:ext uri="{FF2B5EF4-FFF2-40B4-BE49-F238E27FC236}">
                <a16:creationId xmlns:a16="http://schemas.microsoft.com/office/drawing/2014/main" id="{2C9D982E-9788-FFBF-F326-FE49A6EB6E90}"/>
              </a:ext>
            </a:extLst>
          </p:cNvPr>
          <p:cNvSpPr txBox="1"/>
          <p:nvPr/>
        </p:nvSpPr>
        <p:spPr>
          <a:xfrm>
            <a:off x="5175311" y="1250361"/>
            <a:ext cx="1107996" cy="276999"/>
          </a:xfrm>
          <a:prstGeom prst="rect">
            <a:avLst/>
          </a:prstGeom>
          <a:noFill/>
        </p:spPr>
        <p:txBody>
          <a:bodyPr wrap="none" rtlCol="0">
            <a:spAutoFit/>
          </a:bodyPr>
          <a:lstStyle/>
          <a:p>
            <a:r>
              <a:rPr lang="ja-JP" altLang="en-US" sz="1200" dirty="0"/>
              <a:t>かくさんせい</a:t>
            </a:r>
            <a:endParaRPr kumimoji="1" lang="ja-JP" altLang="en-US" sz="1200" dirty="0"/>
          </a:p>
        </p:txBody>
      </p:sp>
      <p:sp>
        <p:nvSpPr>
          <p:cNvPr id="12" name="テキスト ボックス 11">
            <a:extLst>
              <a:ext uri="{FF2B5EF4-FFF2-40B4-BE49-F238E27FC236}">
                <a16:creationId xmlns:a16="http://schemas.microsoft.com/office/drawing/2014/main" id="{5E6DBEA1-A5F7-3B52-742F-9144CA613BF4}"/>
              </a:ext>
            </a:extLst>
          </p:cNvPr>
          <p:cNvSpPr txBox="1"/>
          <p:nvPr/>
        </p:nvSpPr>
        <p:spPr>
          <a:xfrm>
            <a:off x="2308193" y="3605523"/>
            <a:ext cx="800219" cy="276999"/>
          </a:xfrm>
          <a:prstGeom prst="rect">
            <a:avLst/>
          </a:prstGeom>
          <a:noFill/>
        </p:spPr>
        <p:txBody>
          <a:bodyPr wrap="none" rtlCol="0">
            <a:spAutoFit/>
          </a:bodyPr>
          <a:lstStyle/>
          <a:p>
            <a:r>
              <a:rPr lang="ja-JP" altLang="en-US" sz="1200" dirty="0"/>
              <a:t>とうこう</a:t>
            </a:r>
            <a:endParaRPr kumimoji="1" lang="ja-JP" altLang="en-US" sz="1200" dirty="0"/>
          </a:p>
        </p:txBody>
      </p:sp>
      <p:sp>
        <p:nvSpPr>
          <p:cNvPr id="15" name="テキスト ボックス 14">
            <a:extLst>
              <a:ext uri="{FF2B5EF4-FFF2-40B4-BE49-F238E27FC236}">
                <a16:creationId xmlns:a16="http://schemas.microsoft.com/office/drawing/2014/main" id="{12F20BFC-BA57-E7F4-A7DE-4B0BE30F2251}"/>
              </a:ext>
            </a:extLst>
          </p:cNvPr>
          <p:cNvSpPr txBox="1"/>
          <p:nvPr/>
        </p:nvSpPr>
        <p:spPr>
          <a:xfrm>
            <a:off x="3700195" y="3639984"/>
            <a:ext cx="954107" cy="276999"/>
          </a:xfrm>
          <a:prstGeom prst="rect">
            <a:avLst/>
          </a:prstGeom>
          <a:noFill/>
        </p:spPr>
        <p:txBody>
          <a:bodyPr wrap="none" rtlCol="0">
            <a:spAutoFit/>
          </a:bodyPr>
          <a:lstStyle/>
          <a:p>
            <a:r>
              <a:rPr kumimoji="1" lang="ja-JP" altLang="en-US" sz="1200" dirty="0"/>
              <a:t>えんじょう</a:t>
            </a:r>
          </a:p>
        </p:txBody>
      </p:sp>
      <p:sp>
        <p:nvSpPr>
          <p:cNvPr id="19" name="テキスト ボックス 18">
            <a:extLst>
              <a:ext uri="{FF2B5EF4-FFF2-40B4-BE49-F238E27FC236}">
                <a16:creationId xmlns:a16="http://schemas.microsoft.com/office/drawing/2014/main" id="{749E4728-8FBD-08DE-D43C-20B9AEEB326E}"/>
              </a:ext>
            </a:extLst>
          </p:cNvPr>
          <p:cNvSpPr txBox="1"/>
          <p:nvPr/>
        </p:nvSpPr>
        <p:spPr>
          <a:xfrm>
            <a:off x="2899976" y="4806508"/>
            <a:ext cx="800219" cy="276999"/>
          </a:xfrm>
          <a:prstGeom prst="rect">
            <a:avLst/>
          </a:prstGeom>
          <a:noFill/>
        </p:spPr>
        <p:txBody>
          <a:bodyPr wrap="none" rtlCol="0">
            <a:spAutoFit/>
          </a:bodyPr>
          <a:lstStyle/>
          <a:p>
            <a:r>
              <a:rPr kumimoji="1" lang="ja-JP" altLang="en-US" sz="1200" dirty="0"/>
              <a:t>とうこう</a:t>
            </a:r>
          </a:p>
        </p:txBody>
      </p:sp>
      <p:sp>
        <p:nvSpPr>
          <p:cNvPr id="20" name="テキスト ボックス 19">
            <a:extLst>
              <a:ext uri="{FF2B5EF4-FFF2-40B4-BE49-F238E27FC236}">
                <a16:creationId xmlns:a16="http://schemas.microsoft.com/office/drawing/2014/main" id="{B4DBA7E5-757B-758D-2A60-00A903251B28}"/>
              </a:ext>
            </a:extLst>
          </p:cNvPr>
          <p:cNvSpPr txBox="1"/>
          <p:nvPr/>
        </p:nvSpPr>
        <p:spPr>
          <a:xfrm>
            <a:off x="604408" y="5443635"/>
            <a:ext cx="5109091" cy="276999"/>
          </a:xfrm>
          <a:prstGeom prst="rect">
            <a:avLst/>
          </a:prstGeom>
          <a:noFill/>
        </p:spPr>
        <p:txBody>
          <a:bodyPr wrap="none" rtlCol="0">
            <a:spAutoFit/>
          </a:bodyPr>
          <a:lstStyle/>
          <a:p>
            <a:r>
              <a:rPr kumimoji="1" lang="ja-JP" altLang="en-US" sz="1200" dirty="0"/>
              <a:t>よ　　　　　じ　れい　　　　　　　　　　　　　　　　　じ　れい　</a:t>
            </a:r>
          </a:p>
        </p:txBody>
      </p:sp>
      <p:sp>
        <p:nvSpPr>
          <p:cNvPr id="6" name="テキスト ボックス 5">
            <a:extLst>
              <a:ext uri="{FF2B5EF4-FFF2-40B4-BE49-F238E27FC236}">
                <a16:creationId xmlns:a16="http://schemas.microsoft.com/office/drawing/2014/main" id="{BD9C33B4-9069-07A0-0D38-694F31D95E00}"/>
              </a:ext>
            </a:extLst>
          </p:cNvPr>
          <p:cNvSpPr txBox="1"/>
          <p:nvPr/>
        </p:nvSpPr>
        <p:spPr>
          <a:xfrm>
            <a:off x="3700195" y="1920800"/>
            <a:ext cx="800219" cy="276999"/>
          </a:xfrm>
          <a:prstGeom prst="rect">
            <a:avLst/>
          </a:prstGeom>
          <a:noFill/>
        </p:spPr>
        <p:txBody>
          <a:bodyPr wrap="none" rtlCol="0">
            <a:spAutoFit/>
          </a:bodyPr>
          <a:lstStyle/>
          <a:p>
            <a:r>
              <a:rPr kumimoji="1" lang="ja-JP" altLang="en-US" sz="1200" dirty="0"/>
              <a:t>とうこう</a:t>
            </a:r>
          </a:p>
        </p:txBody>
      </p:sp>
      <p:sp>
        <p:nvSpPr>
          <p:cNvPr id="13" name="テキスト ボックス 12">
            <a:extLst>
              <a:ext uri="{FF2B5EF4-FFF2-40B4-BE49-F238E27FC236}">
                <a16:creationId xmlns:a16="http://schemas.microsoft.com/office/drawing/2014/main" id="{BFFE13B8-B3D1-CED4-F1BE-694B604D0D39}"/>
              </a:ext>
            </a:extLst>
          </p:cNvPr>
          <p:cNvSpPr txBox="1"/>
          <p:nvPr/>
        </p:nvSpPr>
        <p:spPr>
          <a:xfrm>
            <a:off x="5634930" y="3632041"/>
            <a:ext cx="646331" cy="276999"/>
          </a:xfrm>
          <a:prstGeom prst="rect">
            <a:avLst/>
          </a:prstGeom>
          <a:noFill/>
        </p:spPr>
        <p:txBody>
          <a:bodyPr wrap="none" rtlCol="0">
            <a:spAutoFit/>
          </a:bodyPr>
          <a:lstStyle/>
          <a:p>
            <a:r>
              <a:rPr kumimoji="1" lang="ja-JP" altLang="en-US" sz="1200" dirty="0"/>
              <a:t>じれい</a:t>
            </a:r>
          </a:p>
        </p:txBody>
      </p:sp>
      <p:sp>
        <p:nvSpPr>
          <p:cNvPr id="11" name="テキスト ボックス 10">
            <a:extLst>
              <a:ext uri="{FF2B5EF4-FFF2-40B4-BE49-F238E27FC236}">
                <a16:creationId xmlns:a16="http://schemas.microsoft.com/office/drawing/2014/main" id="{E98A15EC-C346-6DA6-F621-24363E2EAA0E}"/>
              </a:ext>
            </a:extLst>
          </p:cNvPr>
          <p:cNvSpPr txBox="1"/>
          <p:nvPr/>
        </p:nvSpPr>
        <p:spPr>
          <a:xfrm>
            <a:off x="3247785" y="1238400"/>
            <a:ext cx="954107" cy="276999"/>
          </a:xfrm>
          <a:prstGeom prst="rect">
            <a:avLst/>
          </a:prstGeom>
          <a:noFill/>
        </p:spPr>
        <p:txBody>
          <a:bodyPr wrap="none" rtlCol="0">
            <a:spAutoFit/>
          </a:bodyPr>
          <a:lstStyle/>
          <a:p>
            <a:r>
              <a:rPr lang="ja-JP" altLang="en-US" sz="1200" dirty="0"/>
              <a:t>きろくせい</a:t>
            </a:r>
            <a:endParaRPr kumimoji="1" lang="ja-JP" altLang="en-US" sz="1200" dirty="0"/>
          </a:p>
        </p:txBody>
      </p:sp>
      <p:sp>
        <p:nvSpPr>
          <p:cNvPr id="14" name="テキスト ボックス 13">
            <a:extLst>
              <a:ext uri="{FF2B5EF4-FFF2-40B4-BE49-F238E27FC236}">
                <a16:creationId xmlns:a16="http://schemas.microsoft.com/office/drawing/2014/main" id="{1CAD97E6-E8DA-CFC5-BD64-53A05DFDF17E}"/>
              </a:ext>
            </a:extLst>
          </p:cNvPr>
          <p:cNvSpPr txBox="1"/>
          <p:nvPr/>
        </p:nvSpPr>
        <p:spPr>
          <a:xfrm>
            <a:off x="1545330" y="2469124"/>
            <a:ext cx="954107" cy="276999"/>
          </a:xfrm>
          <a:prstGeom prst="rect">
            <a:avLst/>
          </a:prstGeom>
          <a:noFill/>
        </p:spPr>
        <p:txBody>
          <a:bodyPr wrap="none" rtlCol="0">
            <a:spAutoFit/>
          </a:bodyPr>
          <a:lstStyle/>
          <a:p>
            <a:r>
              <a:rPr kumimoji="1" lang="ja-JP" altLang="en-US" sz="1200" dirty="0"/>
              <a:t>きろくせい</a:t>
            </a:r>
          </a:p>
        </p:txBody>
      </p:sp>
      <p:sp>
        <p:nvSpPr>
          <p:cNvPr id="16" name="テキスト ボックス 15">
            <a:extLst>
              <a:ext uri="{FF2B5EF4-FFF2-40B4-BE49-F238E27FC236}">
                <a16:creationId xmlns:a16="http://schemas.microsoft.com/office/drawing/2014/main" id="{1D02668E-2106-7C52-E21B-125AD06F8DBA}"/>
              </a:ext>
            </a:extLst>
          </p:cNvPr>
          <p:cNvSpPr txBox="1"/>
          <p:nvPr/>
        </p:nvSpPr>
        <p:spPr>
          <a:xfrm>
            <a:off x="4932633" y="2492709"/>
            <a:ext cx="1107996" cy="276999"/>
          </a:xfrm>
          <a:prstGeom prst="rect">
            <a:avLst/>
          </a:prstGeom>
          <a:noFill/>
        </p:spPr>
        <p:txBody>
          <a:bodyPr wrap="none" rtlCol="0">
            <a:spAutoFit/>
          </a:bodyPr>
          <a:lstStyle/>
          <a:p>
            <a:r>
              <a:rPr kumimoji="1" lang="ja-JP" altLang="en-US" sz="1200" dirty="0"/>
              <a:t>かくさんせい</a:t>
            </a:r>
          </a:p>
        </p:txBody>
      </p:sp>
      <p:sp>
        <p:nvSpPr>
          <p:cNvPr id="17" name="テキスト ボックス 16">
            <a:extLst>
              <a:ext uri="{FF2B5EF4-FFF2-40B4-BE49-F238E27FC236}">
                <a16:creationId xmlns:a16="http://schemas.microsoft.com/office/drawing/2014/main" id="{4F34547E-EC5C-A3A5-2950-9CBBD09765E3}"/>
              </a:ext>
            </a:extLst>
          </p:cNvPr>
          <p:cNvSpPr txBox="1"/>
          <p:nvPr/>
        </p:nvSpPr>
        <p:spPr>
          <a:xfrm>
            <a:off x="5105977" y="1951313"/>
            <a:ext cx="954107" cy="276999"/>
          </a:xfrm>
          <a:prstGeom prst="rect">
            <a:avLst/>
          </a:prstGeom>
          <a:noFill/>
        </p:spPr>
        <p:txBody>
          <a:bodyPr wrap="none" rtlCol="0">
            <a:spAutoFit/>
          </a:bodyPr>
          <a:lstStyle/>
          <a:p>
            <a:r>
              <a:rPr kumimoji="1" lang="ja-JP" altLang="en-US" sz="1200" dirty="0"/>
              <a:t>じょうほう</a:t>
            </a:r>
          </a:p>
        </p:txBody>
      </p:sp>
      <p:sp>
        <p:nvSpPr>
          <p:cNvPr id="18" name="テキスト ボックス 17">
            <a:extLst>
              <a:ext uri="{FF2B5EF4-FFF2-40B4-BE49-F238E27FC236}">
                <a16:creationId xmlns:a16="http://schemas.microsoft.com/office/drawing/2014/main" id="{0CDFB2EC-A962-9139-6277-FE5BE32493DB}"/>
              </a:ext>
            </a:extLst>
          </p:cNvPr>
          <p:cNvSpPr txBox="1"/>
          <p:nvPr/>
        </p:nvSpPr>
        <p:spPr>
          <a:xfrm>
            <a:off x="278488" y="2503684"/>
            <a:ext cx="492443" cy="276999"/>
          </a:xfrm>
          <a:prstGeom prst="rect">
            <a:avLst/>
          </a:prstGeom>
          <a:noFill/>
        </p:spPr>
        <p:txBody>
          <a:bodyPr wrap="none" rtlCol="0">
            <a:spAutoFit/>
          </a:bodyPr>
          <a:lstStyle/>
          <a:p>
            <a:r>
              <a:rPr kumimoji="1" lang="ja-JP" altLang="en-US" sz="1200" dirty="0"/>
              <a:t>のこ</a:t>
            </a:r>
          </a:p>
        </p:txBody>
      </p:sp>
    </p:spTree>
    <p:extLst>
      <p:ext uri="{BB962C8B-B14F-4D97-AF65-F5344CB8AC3E}">
        <p14:creationId xmlns:p14="http://schemas.microsoft.com/office/powerpoint/2010/main" val="3848415170"/>
      </p:ext>
    </p:extLst>
  </p:cSld>
  <p:clrMapOvr>
    <a:masterClrMapping/>
  </p:clrMapOvr>
</p:sld>
</file>

<file path=ppt/theme/theme1.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Segoe UI"/>
        <a:ea typeface="メイリオ"/>
        <a:cs typeface=""/>
      </a:majorFont>
      <a:minorFont>
        <a:latin typeface="Segoe UI"/>
        <a:ea typeface="メイリオ"/>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Segoe UI"/>
        <a:ea typeface="メイリオ"/>
        <a:cs typeface=""/>
      </a:majorFont>
      <a:minorFont>
        <a:latin typeface="Segoe UI"/>
        <a:ea typeface="メイリオ"/>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Segoe UI"/>
        <a:ea typeface="メイリオ"/>
        <a:cs typeface=""/>
      </a:majorFont>
      <a:minorFont>
        <a:latin typeface="Segoe UI"/>
        <a:ea typeface="メイリオ"/>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4091</Words>
  <Application>Microsoft Office PowerPoint</Application>
  <PresentationFormat>画面に合わせる (4:3)</PresentationFormat>
  <Paragraphs>446</Paragraphs>
  <Slides>21</Slides>
  <Notes>21</Notes>
  <HiddenSlides>0</HiddenSlides>
  <MMClips>2</MMClips>
  <ScaleCrop>false</ScaleCrop>
  <HeadingPairs>
    <vt:vector size="6" baseType="variant">
      <vt:variant>
        <vt:lpstr>使用されているフォント</vt:lpstr>
      </vt:variant>
      <vt:variant>
        <vt:i4>7</vt:i4>
      </vt:variant>
      <vt:variant>
        <vt:lpstr>テーマ</vt:lpstr>
      </vt:variant>
      <vt:variant>
        <vt:i4>3</vt:i4>
      </vt:variant>
      <vt:variant>
        <vt:lpstr>スライド タイトル</vt:lpstr>
      </vt:variant>
      <vt:variant>
        <vt:i4>21</vt:i4>
      </vt:variant>
    </vt:vector>
  </HeadingPairs>
  <TitlesOfParts>
    <vt:vector size="31" baseType="lpstr">
      <vt:lpstr>HGPSoeiKakugothicUB</vt:lpstr>
      <vt:lpstr>Roboto</vt:lpstr>
      <vt:lpstr>メイリオ</vt:lpstr>
      <vt:lpstr>Arial</vt:lpstr>
      <vt:lpstr>Calibri</vt:lpstr>
      <vt:lpstr>Segoe UI</vt:lpstr>
      <vt:lpstr>Trebuchet MS</vt:lpstr>
      <vt:lpstr>2_Office テーマ</vt:lpstr>
      <vt:lpstr>3_Office テーマ</vt:lpstr>
      <vt:lpstr>4_Office テーマ</vt:lpstr>
      <vt:lpstr>複数の教材を組み合わせた 使用例②</vt:lpstr>
      <vt:lpstr>今日のおはなし</vt:lpstr>
      <vt:lpstr>動画を見て考えよう</vt:lpstr>
      <vt:lpstr>考えてみよう</vt:lpstr>
      <vt:lpstr>みなさんはどう思いますか？</vt:lpstr>
      <vt:lpstr>知っておこう</vt:lpstr>
      <vt:lpstr>考えてみよう</vt:lpstr>
      <vt:lpstr>みなさんはどう思いますか？</vt:lpstr>
      <vt:lpstr>知っておこう</vt:lpstr>
      <vt:lpstr>考えてみよう</vt:lpstr>
      <vt:lpstr>みなさんはどう思いますか？</vt:lpstr>
      <vt:lpstr>知っておこう</vt:lpstr>
      <vt:lpstr>意見交換をしよう</vt:lpstr>
      <vt:lpstr>動画を見て考えよう</vt:lpstr>
      <vt:lpstr>考えてみよう</vt:lpstr>
      <vt:lpstr>みなさんはどう思いますか？</vt:lpstr>
      <vt:lpstr>知っておこう</vt:lpstr>
      <vt:lpstr>考えてみよう</vt:lpstr>
      <vt:lpstr>みなさんはどう思いますか？</vt:lpstr>
      <vt:lpstr>知っておこう</vt:lpstr>
      <vt:lpstr>ふりかえり</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2019-09-18T06:25:29Z</dcterms:created>
  <dcterms:modified xsi:type="dcterms:W3CDTF">2023-03-24T05:57:11Z</dcterms:modified>
</cp:coreProperties>
</file>