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7" r:id="rId2"/>
    <p:sldId id="1862287438" r:id="rId3"/>
    <p:sldId id="1862287442" r:id="rId4"/>
    <p:sldId id="1862287443"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A"/>
    <a:srgbClr val="AA7322"/>
    <a:srgbClr val="FDE1B0"/>
    <a:srgbClr val="ED7D31"/>
    <a:srgbClr val="FF99CC"/>
    <a:srgbClr val="D62475"/>
    <a:srgbClr val="F6281E"/>
    <a:srgbClr val="FFFFCC"/>
    <a:srgbClr val="F60052"/>
    <a:srgbClr val="FBD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20" autoAdjust="0"/>
    <p:restoredTop sz="66267" autoAdjust="0"/>
  </p:normalViewPr>
  <p:slideViewPr>
    <p:cSldViewPr snapToGrid="0">
      <p:cViewPr varScale="1">
        <p:scale>
          <a:sx n="64" d="100"/>
          <a:sy n="64" d="100"/>
        </p:scale>
        <p:origin x="1590" y="39"/>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インターネットを利用する児童生徒、またその保護者</a:t>
            </a:r>
            <a:endParaRPr kumimoji="1" lang="en-US" altLang="ja-JP" sz="1200" kern="1200" dirty="0">
              <a:solidFill>
                <a:schemeClr val="tx1"/>
              </a:solidFill>
              <a:effectLst/>
              <a:latin typeface="+mn-lt"/>
              <a:cs typeface="+mn-cs"/>
            </a:endParaRP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未成年者がインターネットを利用する際に、あらかじめフィルタリングを設定しておくことの意義を伝える。</a:t>
            </a:r>
            <a:endParaRPr kumimoji="1" lang="en-US" altLang="ja-JP" sz="1200" kern="1200" dirty="0">
              <a:solidFill>
                <a:schemeClr val="tx1"/>
              </a:solidFill>
              <a:effectLst/>
              <a:latin typeface="+mn-lt"/>
              <a:cs typeface="+mn-cs"/>
            </a:endParaRPr>
          </a:p>
          <a:p>
            <a:endParaRPr kumimoji="1" lang="en-US" altLang="ja-JP" sz="1200" b="0" i="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みなさんはおうちで、タブレットやスマホ、パソコンを使って、動画サイトをみたことはありますか？</a:t>
            </a:r>
            <a:endParaRPr kumimoji="1" lang="en-US" altLang="ja-JP" dirty="0"/>
          </a:p>
          <a:p>
            <a:r>
              <a:rPr kumimoji="1" lang="ja-JP" altLang="en-US" dirty="0"/>
              <a:t>この人も動画サイトをよく見ているようですが、ある日、「かわいい動物」というタイトルの動画をクリックしたところ、とても怖い映像が出てきたそうです。</a:t>
            </a:r>
            <a:endParaRPr kumimoji="1" lang="en-US" altLang="ja-JP" dirty="0"/>
          </a:p>
          <a:p>
            <a:endParaRPr kumimoji="1" lang="en-US" altLang="ja-JP" dirty="0"/>
          </a:p>
          <a:p>
            <a:r>
              <a:rPr kumimoji="1" lang="ja-JP" altLang="en-US" dirty="0"/>
              <a:t>みなさんは自分が想像したものと違う、怖かったり、見てもいいのか迷ったりする動画を見つけたことはありますか？</a:t>
            </a: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さて、様々な意見が出ました。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「え、どんな映像？見てみたいな。」</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a:t>
            </a: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ネットを使う時は、お母さんと一緒に使っているよ。</a:t>
            </a:r>
            <a:r>
              <a:rPr lang="ja-JP" altLang="en-US" sz="1200" dirty="0">
                <a:latin typeface="メイリオ" panose="020B0604030504040204" pitchFamily="50" charset="-128"/>
              </a:rPr>
              <a:t>」</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a:t>
            </a:r>
            <a:r>
              <a:rPr lang="ja-JP" altLang="en-US" sz="2400" dirty="0">
                <a:latin typeface="メイリオ" panose="020B0604030504040204" pitchFamily="50" charset="-128"/>
              </a:rPr>
              <a:t>こわい映像が出てきても、すぐに止めればいいよ。</a:t>
            </a:r>
            <a:r>
              <a:rPr lang="ja-JP" altLang="en-US" sz="1200" dirty="0">
                <a:latin typeface="メイリオ" panose="020B0604030504040204" pitchFamily="50" charset="-128"/>
              </a:rPr>
              <a:t>」</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みなさんはどう思いますか？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まず、一番目の意見を考えてみましょう。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この人は怖い映像ということに興味を持ったみたいですね。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みなさんの中にも、そのように思った人がいるかもしれません。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インターネット上の映像や情報は、たくさんの人が使うからこそ、私たちには合わない、見ると悲しくなったり、つらくなる情報や映像があるのも事実です。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たとえ興味があったとしても、嫌な思いはなるべくしたくないですね。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次に、二番目の意見を考えてみましょう。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この人は、インターネットの動画をおうちの人と一緒に見ることにしているようですね。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みなさんのご家庭ではどうでしょうか？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最近はテレビ画面など、みんなで見ることのできる大きなモニターにインターネットの動画を流すことができる場合もあります。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何を見ているのか、おうちの人に伝えられる環境にあれば、「怖いな」と思った場合にすぐにおうちの人が対応してくれるかもしれません。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最後に、三番目の意見を考えてみましょう。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この人は、たとえ怖い映像が出てきても、止めることができるから問題ないと思っているようです。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しかし、想定外の怖い映像が流れてしまうと、驚いてしまい、動画を止めることができないかもしれません。</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409734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＜子どもを対象に啓発する場合＞</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インターネットは利用できるサービスがたくさんあります。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だからこそ良い面もありますが、みなさんがまだ見たり、体験するには判断が難しいサービスもあります。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安心して、楽しくインターネットを使うには、おうちの人（保護者）と一緒にフィルタリングの設定をしてもらいましょう。</a:t>
            </a:r>
            <a:endParaRPr lang="en-US" altLang="ja-JP" sz="1200" dirty="0">
              <a:latin typeface="メイリオ" panose="020B0604030504040204" pitchFamily="50" charset="-128"/>
            </a:endParaRPr>
          </a:p>
          <a:p>
            <a:r>
              <a:rPr kumimoji="1" lang="ja-JP" altLang="en-US" dirty="0"/>
              <a:t>フィルタリングを活用することで、みなさんの年齢や経験にあったサイトを閲覧できます。</a:t>
            </a:r>
            <a:endParaRPr kumimoji="1" lang="en-US" altLang="ja-JP" dirty="0"/>
          </a:p>
          <a:p>
            <a:r>
              <a:rPr kumimoji="1" lang="ja-JP" altLang="en-US" dirty="0"/>
              <a:t>おうちの人（保護者）の人と相談して、マイルールを作り、フィルタリング機能を利用することをお勧めします。</a:t>
            </a:r>
            <a:endParaRPr kumimoji="1" lang="en-US" altLang="ja-JP" dirty="0"/>
          </a:p>
          <a:p>
            <a:endParaRPr kumimoji="1" lang="en-US" altLang="ja-JP" dirty="0"/>
          </a:p>
          <a:p>
            <a:r>
              <a:rPr kumimoji="1" lang="ja-JP" altLang="en-US" dirty="0"/>
              <a:t>＜保護者を対象に啓発する場合＞</a:t>
            </a:r>
            <a:endParaRPr kumimoji="1" lang="en-US" altLang="ja-JP" dirty="0"/>
          </a:p>
          <a:p>
            <a:r>
              <a:rPr kumimoji="1" lang="ja-JP" altLang="en-US" dirty="0"/>
              <a:t>動画サイトなどは、利用規約上、小さい子どもたちが一人で利用することを推奨していません。</a:t>
            </a:r>
          </a:p>
          <a:p>
            <a:r>
              <a:rPr kumimoji="1" lang="ja-JP" altLang="en-US" dirty="0"/>
              <a:t>そのため、子どもたちが見ることを意図していない動画も存在します。</a:t>
            </a:r>
          </a:p>
          <a:p>
            <a:r>
              <a:rPr kumimoji="1" lang="ja-JP" altLang="en-US" dirty="0"/>
              <a:t>検索から子どもたちに見てほしくないサイトやページにたどり着いてしまう可能性も十分にあります。</a:t>
            </a:r>
            <a:endParaRPr kumimoji="1" lang="en-US" altLang="ja-JP" dirty="0"/>
          </a:p>
          <a:p>
            <a:endParaRPr kumimoji="1" lang="en-US" altLang="ja-JP" dirty="0"/>
          </a:p>
          <a:p>
            <a:r>
              <a:rPr kumimoji="1" lang="ja-JP" altLang="en-US" dirty="0"/>
              <a:t>さて、みなさんはフィルタリング機能をご存知でしょうか？</a:t>
            </a:r>
            <a:endParaRPr kumimoji="1" lang="en-US" altLang="ja-JP" dirty="0"/>
          </a:p>
          <a:p>
            <a:r>
              <a:rPr kumimoji="1" lang="ja-JP" altLang="en-US" dirty="0"/>
              <a:t>暴力や残酷な表現が含まれるサイト、アダルトサイト、出会い系サイトなどの有害なサイトの閲覧をブロックできます。</a:t>
            </a:r>
            <a:endParaRPr kumimoji="1" lang="en-US" altLang="ja-JP" dirty="0"/>
          </a:p>
          <a:p>
            <a:endParaRPr kumimoji="1" lang="en-US" altLang="ja-JP" dirty="0"/>
          </a:p>
          <a:p>
            <a:r>
              <a:rPr kumimoji="1" lang="ja-JP" altLang="en-US" dirty="0"/>
              <a:t>また、スマートフォン購入時に使用者が未成年であることを伝えると、各キャリアが展開するフィルタリングサービスを提供、有効化してくれます。</a:t>
            </a:r>
            <a:endParaRPr kumimoji="1" lang="en-US" altLang="ja-JP" dirty="0"/>
          </a:p>
          <a:p>
            <a:r>
              <a:rPr kumimoji="1" lang="ja-JP" altLang="en-US" dirty="0"/>
              <a:t>詳細は、携帯電話会社に問い合わせてみましょう。</a:t>
            </a:r>
            <a:endParaRPr kumimoji="1" lang="en-US" altLang="ja-JP" dirty="0"/>
          </a:p>
          <a:p>
            <a:r>
              <a:rPr kumimoji="1" lang="ja-JP" altLang="en-US" dirty="0"/>
              <a:t>ぜひお子様とも話し合って、フィルタリングを活用してみてください。</a:t>
            </a:r>
            <a:endParaRPr kumimoji="1" lang="en-US" altLang="ja-JP" dirty="0"/>
          </a:p>
          <a:p>
            <a:endParaRPr kumimoji="1" lang="en-US" altLang="ja-JP" dirty="0"/>
          </a:p>
          <a:p>
            <a:r>
              <a:rPr kumimoji="1" lang="ja-JP" altLang="en-US" dirty="0"/>
              <a:t>また、次のことについても考えてみてください。</a:t>
            </a:r>
            <a:endParaRPr kumimoji="1" lang="en-US" altLang="ja-JP" dirty="0"/>
          </a:p>
          <a:p>
            <a:r>
              <a:rPr kumimoji="1" lang="ja-JP" altLang="en-US" dirty="0"/>
              <a:t>フィルタリングを設定すれば、こわい映像など、子どもに見せたくないサイトは絶対に出てこなくなるのでしょうか？</a:t>
            </a:r>
            <a:endParaRPr kumimoji="1" lang="en-US" altLang="ja-JP" dirty="0"/>
          </a:p>
          <a:p>
            <a:r>
              <a:rPr kumimoji="1" lang="ja-JP" altLang="en-US" dirty="0"/>
              <a:t>スマホを買うときにフィルタリングを勧められるのは、どのような理由があるからなのでしょうか？</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ja-JP" altLang="en-US" dirty="0"/>
              <a:t>青少年が安全に安心してインターネットを利用できる環境の整備等に関する法律</a:t>
            </a:r>
            <a:endParaRPr kumimoji="1" lang="en-US" altLang="ja-JP" dirty="0"/>
          </a:p>
          <a:p>
            <a:r>
              <a:rPr kumimoji="1" lang="en-US" altLang="ja-JP" dirty="0"/>
              <a:t>https://elaws.e-gov.go.jp/document?lawid=420AC1000000079</a:t>
            </a:r>
          </a:p>
        </p:txBody>
      </p:sp>
    </p:spTree>
    <p:extLst>
      <p:ext uri="{BB962C8B-B14F-4D97-AF65-F5344CB8AC3E}">
        <p14:creationId xmlns:p14="http://schemas.microsoft.com/office/powerpoint/2010/main" val="361508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4-2-4</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フィルタリングの活用</a:t>
            </a:r>
            <a:br>
              <a:rPr lang="en-US" altLang="ja-JP" sz="4000" dirty="0">
                <a:latin typeface="メイリオ" panose="020B0604030504040204" pitchFamily="50" charset="-128"/>
                <a:ea typeface="メイリオ" panose="020B0604030504040204" pitchFamily="50" charset="-128"/>
              </a:rPr>
            </a:br>
            <a:br>
              <a:rPr lang="en-US" altLang="ja-JP" sz="3200" dirty="0">
                <a:solidFill>
                  <a:srgbClr val="FF0000"/>
                </a:solidFill>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31781" y="1733108"/>
            <a:ext cx="7956060" cy="3544745"/>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559342" y="2048122"/>
            <a:ext cx="7500937" cy="2362185"/>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「かわいい動物」っていう動画をクリックしたら、</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こわい映像が出てきたよ！</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5" name="図 4">
            <a:extLst>
              <a:ext uri="{FF2B5EF4-FFF2-40B4-BE49-F238E27FC236}">
                <a16:creationId xmlns:a16="http://schemas.microsoft.com/office/drawing/2014/main" id="{F31E39FA-0D21-A7AB-B0B6-A618209A6FBD}"/>
              </a:ext>
            </a:extLst>
          </p:cNvPr>
          <p:cNvPicPr>
            <a:picLocks noChangeAspect="1"/>
          </p:cNvPicPr>
          <p:nvPr/>
        </p:nvPicPr>
        <p:blipFill>
          <a:blip r:embed="rId3"/>
          <a:stretch>
            <a:fillRect/>
          </a:stretch>
        </p:blipFill>
        <p:spPr>
          <a:xfrm>
            <a:off x="4758606" y="2679032"/>
            <a:ext cx="6170459" cy="4933791"/>
          </a:xfrm>
          <a:prstGeom prst="rect">
            <a:avLst/>
          </a:prstGeom>
        </p:spPr>
      </p:pic>
      <p:sp>
        <p:nvSpPr>
          <p:cNvPr id="3" name="テキスト ボックス 2">
            <a:extLst>
              <a:ext uri="{FF2B5EF4-FFF2-40B4-BE49-F238E27FC236}">
                <a16:creationId xmlns:a16="http://schemas.microsoft.com/office/drawing/2014/main" id="{AF824363-679B-B5CC-9DBC-1E3493070D60}"/>
              </a:ext>
            </a:extLst>
          </p:cNvPr>
          <p:cNvSpPr txBox="1"/>
          <p:nvPr/>
        </p:nvSpPr>
        <p:spPr>
          <a:xfrm>
            <a:off x="2246144" y="3521522"/>
            <a:ext cx="902811" cy="307777"/>
          </a:xfrm>
          <a:prstGeom prst="rect">
            <a:avLst/>
          </a:prstGeom>
          <a:noFill/>
        </p:spPr>
        <p:txBody>
          <a:bodyPr wrap="none" rtlCol="0">
            <a:spAutoFit/>
          </a:bodyPr>
          <a:lstStyle/>
          <a:p>
            <a:r>
              <a:rPr lang="ja-JP" altLang="en-US" sz="1400" dirty="0"/>
              <a:t>えいぞう</a:t>
            </a:r>
            <a:endParaRPr kumimoji="1" lang="ja-JP" altLang="en-US" sz="1400" dirty="0"/>
          </a:p>
        </p:txBody>
      </p:sp>
    </p:spTree>
    <p:extLst>
      <p:ext uri="{BB962C8B-B14F-4D97-AF65-F5344CB8AC3E}">
        <p14:creationId xmlns:p14="http://schemas.microsoft.com/office/powerpoint/2010/main" val="158457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62481" y="1597634"/>
            <a:ext cx="8261949" cy="123254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604565" y="3066599"/>
            <a:ext cx="8261949"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604566" y="4606317"/>
            <a:ext cx="8261949" cy="1404885"/>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86766" y="1428276"/>
            <a:ext cx="915290" cy="1404884"/>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754711" y="2923458"/>
            <a:ext cx="1111803" cy="1404885"/>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04083" y="4535423"/>
            <a:ext cx="1030687" cy="1499222"/>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663716" y="1927471"/>
            <a:ext cx="7480284" cy="730806"/>
          </a:xfrm>
        </p:spPr>
        <p:txBody>
          <a:bodyPr>
            <a:noAutofit/>
          </a:bodyPr>
          <a:lstStyle/>
          <a:p>
            <a:pPr marL="0" indent="0">
              <a:lnSpc>
                <a:spcPct val="100000"/>
              </a:lnSpc>
              <a:buNone/>
            </a:pPr>
            <a:r>
              <a:rPr lang="ja-JP" altLang="en-US" dirty="0"/>
              <a:t>え、どんな映像？見てみたいな。</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754264" y="3165045"/>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700"/>
              </a:lnSpc>
              <a:spcBef>
                <a:spcPts val="1000"/>
              </a:spcBef>
              <a:spcAft>
                <a:spcPts val="0"/>
              </a:spcAft>
              <a:buClrTx/>
              <a:buSzTx/>
              <a:buFont typeface="Arial" panose="020B0604020202020204" pitchFamily="34" charset="0"/>
              <a:buNone/>
              <a:tabLst/>
              <a:defRPr/>
            </a:pP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ネットを使う時は、お母さんと一緒に使っているよ。</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B2828C74-B7DD-2DE8-95EF-83DCD3D9585B}"/>
              </a:ext>
            </a:extLst>
          </p:cNvPr>
          <p:cNvSpPr txBox="1"/>
          <p:nvPr/>
        </p:nvSpPr>
        <p:spPr>
          <a:xfrm>
            <a:off x="960308" y="3657431"/>
            <a:ext cx="748923" cy="261610"/>
          </a:xfrm>
          <a:prstGeom prst="rect">
            <a:avLst/>
          </a:prstGeom>
          <a:noFill/>
        </p:spPr>
        <p:txBody>
          <a:bodyPr wrap="none" rtlCol="0">
            <a:spAutoFit/>
          </a:bodyPr>
          <a:lstStyle/>
          <a:p>
            <a:r>
              <a:rPr lang="ja-JP" altLang="en-US" sz="1100" dirty="0"/>
              <a:t>いっしょ</a:t>
            </a:r>
            <a:endParaRPr lang="en-US" altLang="ja-JP" sz="1100" dirty="0"/>
          </a:p>
        </p:txBody>
      </p:sp>
      <p:sp>
        <p:nvSpPr>
          <p:cNvPr id="5" name="コンテンツ プレースホルダー 4">
            <a:extLst>
              <a:ext uri="{FF2B5EF4-FFF2-40B4-BE49-F238E27FC236}">
                <a16:creationId xmlns:a16="http://schemas.microsoft.com/office/drawing/2014/main" id="{B2A04B60-61CE-D998-C72B-FF0F905628B5}"/>
              </a:ext>
            </a:extLst>
          </p:cNvPr>
          <p:cNvSpPr txBox="1">
            <a:spLocks/>
          </p:cNvSpPr>
          <p:nvPr/>
        </p:nvSpPr>
        <p:spPr>
          <a:xfrm>
            <a:off x="1386230" y="4900667"/>
            <a:ext cx="7480284" cy="603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ja-JP" altLang="en-US" dirty="0"/>
              <a:t>こわい映像が出てきても、すぐに止めればいいよ。</a:t>
            </a:r>
            <a:endParaRPr lang="en-US" altLang="ja-JP" dirty="0"/>
          </a:p>
        </p:txBody>
      </p:sp>
      <p:sp>
        <p:nvSpPr>
          <p:cNvPr id="7" name="テキスト ボックス 6">
            <a:extLst>
              <a:ext uri="{FF2B5EF4-FFF2-40B4-BE49-F238E27FC236}">
                <a16:creationId xmlns:a16="http://schemas.microsoft.com/office/drawing/2014/main" id="{286AF2D0-1DB1-DE7B-F9E9-045059B6911E}"/>
              </a:ext>
            </a:extLst>
          </p:cNvPr>
          <p:cNvSpPr txBox="1"/>
          <p:nvPr/>
        </p:nvSpPr>
        <p:spPr>
          <a:xfrm>
            <a:off x="3982970" y="1669358"/>
            <a:ext cx="1111803" cy="369332"/>
          </a:xfrm>
          <a:prstGeom prst="rect">
            <a:avLst/>
          </a:prstGeom>
          <a:noFill/>
        </p:spPr>
        <p:txBody>
          <a:bodyPr wrap="square">
            <a:spAutoFit/>
          </a:bodyPr>
          <a:lstStyle/>
          <a:p>
            <a:r>
              <a:rPr lang="ja-JP" altLang="en-US" sz="1800" b="0" i="0" dirty="0">
                <a:effectLst/>
                <a:latin typeface="Arial" panose="020B0604020202020204" pitchFamily="34" charset="0"/>
              </a:rPr>
              <a:t>えいぞう</a:t>
            </a:r>
            <a:endParaRPr lang="ja-JP" altLang="en-US" dirty="0"/>
          </a:p>
        </p:txBody>
      </p:sp>
      <p:sp>
        <p:nvSpPr>
          <p:cNvPr id="9" name="テキスト ボックス 8">
            <a:extLst>
              <a:ext uri="{FF2B5EF4-FFF2-40B4-BE49-F238E27FC236}">
                <a16:creationId xmlns:a16="http://schemas.microsoft.com/office/drawing/2014/main" id="{4469A54D-0C22-C510-3CD3-E3872F5558E0}"/>
              </a:ext>
            </a:extLst>
          </p:cNvPr>
          <p:cNvSpPr txBox="1"/>
          <p:nvPr/>
        </p:nvSpPr>
        <p:spPr>
          <a:xfrm>
            <a:off x="2770475" y="4612135"/>
            <a:ext cx="1403796" cy="369332"/>
          </a:xfrm>
          <a:prstGeom prst="rect">
            <a:avLst/>
          </a:prstGeom>
          <a:noFill/>
        </p:spPr>
        <p:txBody>
          <a:bodyPr wrap="square">
            <a:spAutoFit/>
          </a:bodyPr>
          <a:lstStyle/>
          <a:p>
            <a:r>
              <a:rPr lang="ja-JP" altLang="en-US" dirty="0">
                <a:latin typeface="Arial" panose="020B0604020202020204" pitchFamily="34" charset="0"/>
              </a:rPr>
              <a:t>えいぞう</a:t>
            </a:r>
            <a:endParaRPr lang="ja-JP" altLang="en-US" dirty="0"/>
          </a:p>
        </p:txBody>
      </p:sp>
    </p:spTree>
    <p:extLst>
      <p:ext uri="{BB962C8B-B14F-4D97-AF65-F5344CB8AC3E}">
        <p14:creationId xmlns:p14="http://schemas.microsoft.com/office/powerpoint/2010/main" val="374264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A8C8A07-30A1-B955-E636-D9847C650FB5}"/>
              </a:ext>
            </a:extLst>
          </p:cNvPr>
          <p:cNvSpPr/>
          <p:nvPr/>
        </p:nvSpPr>
        <p:spPr>
          <a:xfrm>
            <a:off x="159336" y="3604200"/>
            <a:ext cx="8825328" cy="257981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319087" y="1260666"/>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4000" b="1" dirty="0">
                <a:solidFill>
                  <a:srgbClr val="ED7D31"/>
                </a:solidFill>
                <a:latin typeface="Segoe UI"/>
                <a:ea typeface="メイリオ"/>
              </a:rPr>
              <a:t>フィルタリングを活用しよう</a:t>
            </a:r>
            <a:endPar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275753" y="3789645"/>
            <a:ext cx="8771588" cy="2906502"/>
          </a:xfrm>
        </p:spPr>
        <p:txBody>
          <a:bodyPr>
            <a:normAutofit/>
          </a:bodyPr>
          <a:lstStyle/>
          <a:p>
            <a:pPr>
              <a:lnSpc>
                <a:spcPts val="4700"/>
              </a:lnSpc>
              <a:spcBef>
                <a:spcPts val="0"/>
              </a:spcBef>
            </a:pPr>
            <a:r>
              <a:rPr lang="ja-JP" altLang="en-US" dirty="0"/>
              <a:t>フィルタリングをすれば、こわい映像は絶対に出てこなくなるだろうか？</a:t>
            </a:r>
            <a:endParaRPr lang="en-US" altLang="ja-JP" dirty="0"/>
          </a:p>
          <a:p>
            <a:pPr>
              <a:lnSpc>
                <a:spcPts val="4700"/>
              </a:lnSpc>
              <a:spcBef>
                <a:spcPts val="0"/>
              </a:spcBef>
            </a:pPr>
            <a:r>
              <a:rPr lang="ja-JP" altLang="en-US" dirty="0"/>
              <a:t>スマホを買うときにフィルタリングを勧められる理由を考えてみよう</a:t>
            </a:r>
          </a:p>
        </p:txBody>
      </p:sp>
      <p:sp>
        <p:nvSpPr>
          <p:cNvPr id="10" name="コンテンツ プレースホルダー 32">
            <a:extLst>
              <a:ext uri="{FF2B5EF4-FFF2-40B4-BE49-F238E27FC236}">
                <a16:creationId xmlns:a16="http://schemas.microsoft.com/office/drawing/2014/main" id="{20677E16-5E57-BCE4-C31A-3D7F907B674D}"/>
              </a:ext>
            </a:extLst>
          </p:cNvPr>
          <p:cNvSpPr txBox="1">
            <a:spLocks/>
          </p:cNvSpPr>
          <p:nvPr/>
        </p:nvSpPr>
        <p:spPr>
          <a:xfrm>
            <a:off x="336588" y="2134906"/>
            <a:ext cx="6174888" cy="129265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4500"/>
              </a:lnSpc>
              <a:buNone/>
            </a:pPr>
            <a:r>
              <a:rPr lang="ja-JP" altLang="en-US" sz="3200" dirty="0"/>
              <a:t>危険なサイト閲覧、課金のあるサイトの利用などを制限する機能</a:t>
            </a:r>
            <a:endParaRPr lang="ja-JP" altLang="en-US" dirty="0"/>
          </a:p>
        </p:txBody>
      </p:sp>
      <p:sp>
        <p:nvSpPr>
          <p:cNvPr id="5" name="四角形: 角を丸くする 4">
            <a:extLst>
              <a:ext uri="{FF2B5EF4-FFF2-40B4-BE49-F238E27FC236}">
                <a16:creationId xmlns:a16="http://schemas.microsoft.com/office/drawing/2014/main" id="{B411F5AB-BD3D-2401-6AC2-393A19A2FCFC}"/>
              </a:ext>
            </a:extLst>
          </p:cNvPr>
          <p:cNvSpPr/>
          <p:nvPr/>
        </p:nvSpPr>
        <p:spPr>
          <a:xfrm>
            <a:off x="524710" y="3363939"/>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コンテンツ プレースホルダー 4">
            <a:extLst>
              <a:ext uri="{FF2B5EF4-FFF2-40B4-BE49-F238E27FC236}">
                <a16:creationId xmlns:a16="http://schemas.microsoft.com/office/drawing/2014/main" id="{C903BC0C-175F-0EFC-CADC-D01AEE2B2576}"/>
              </a:ext>
            </a:extLst>
          </p:cNvPr>
          <p:cNvSpPr txBox="1">
            <a:spLocks/>
          </p:cNvSpPr>
          <p:nvPr/>
        </p:nvSpPr>
        <p:spPr>
          <a:xfrm>
            <a:off x="691470" y="3387620"/>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pic>
        <p:nvPicPr>
          <p:cNvPr id="9" name="図 8">
            <a:extLst>
              <a:ext uri="{FF2B5EF4-FFF2-40B4-BE49-F238E27FC236}">
                <a16:creationId xmlns:a16="http://schemas.microsoft.com/office/drawing/2014/main" id="{C50666B1-D231-E8A2-076C-5A21D04C8F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7460" y="664089"/>
            <a:ext cx="2960082" cy="2960082"/>
          </a:xfrm>
          <a:prstGeom prst="rect">
            <a:avLst/>
          </a:prstGeom>
        </p:spPr>
      </p:pic>
      <p:sp>
        <p:nvSpPr>
          <p:cNvPr id="11" name="テキスト ボックス 10">
            <a:extLst>
              <a:ext uri="{FF2B5EF4-FFF2-40B4-BE49-F238E27FC236}">
                <a16:creationId xmlns:a16="http://schemas.microsoft.com/office/drawing/2014/main" id="{9B23B190-8780-AAE6-E7F0-AC5B255E930D}"/>
              </a:ext>
            </a:extLst>
          </p:cNvPr>
          <p:cNvSpPr txBox="1"/>
          <p:nvPr/>
        </p:nvSpPr>
        <p:spPr>
          <a:xfrm>
            <a:off x="524710" y="2072640"/>
            <a:ext cx="5734422" cy="261610"/>
          </a:xfrm>
          <a:prstGeom prst="rect">
            <a:avLst/>
          </a:prstGeom>
          <a:noFill/>
        </p:spPr>
        <p:txBody>
          <a:bodyPr wrap="square" rtlCol="0">
            <a:spAutoFit/>
          </a:bodyPr>
          <a:lstStyle/>
          <a:p>
            <a:r>
              <a:rPr lang="ja-JP" altLang="en-US" sz="1100" dirty="0"/>
              <a:t>きけん　　　　　　　　　　　　　えつらん　　　　かきん　　　　　　</a:t>
            </a:r>
            <a:endParaRPr lang="en-US" altLang="ja-JP" sz="1100" dirty="0"/>
          </a:p>
        </p:txBody>
      </p:sp>
      <p:sp>
        <p:nvSpPr>
          <p:cNvPr id="6" name="テキスト ボックス 5">
            <a:extLst>
              <a:ext uri="{FF2B5EF4-FFF2-40B4-BE49-F238E27FC236}">
                <a16:creationId xmlns:a16="http://schemas.microsoft.com/office/drawing/2014/main" id="{174D181D-F4E5-EBC3-8C1C-EEB35FF68DB6}"/>
              </a:ext>
            </a:extLst>
          </p:cNvPr>
          <p:cNvSpPr txBox="1"/>
          <p:nvPr/>
        </p:nvSpPr>
        <p:spPr>
          <a:xfrm>
            <a:off x="1609620" y="2642907"/>
            <a:ext cx="4416426" cy="261610"/>
          </a:xfrm>
          <a:prstGeom prst="rect">
            <a:avLst/>
          </a:prstGeom>
          <a:noFill/>
        </p:spPr>
        <p:txBody>
          <a:bodyPr wrap="square" rtlCol="0">
            <a:spAutoFit/>
          </a:bodyPr>
          <a:lstStyle/>
          <a:p>
            <a:r>
              <a:rPr lang="ja-JP" altLang="en-US" sz="1100" dirty="0"/>
              <a:t>りよう　　　　　　　　　　せいげん　　　　　　　　きのう</a:t>
            </a:r>
            <a:endParaRPr lang="en-US" altLang="ja-JP" sz="1100" dirty="0"/>
          </a:p>
        </p:txBody>
      </p:sp>
      <p:sp>
        <p:nvSpPr>
          <p:cNvPr id="8" name="テキスト ボックス 7">
            <a:extLst>
              <a:ext uri="{FF2B5EF4-FFF2-40B4-BE49-F238E27FC236}">
                <a16:creationId xmlns:a16="http://schemas.microsoft.com/office/drawing/2014/main" id="{D8D06E44-010B-F9EC-C2B3-1C525AEEEA49}"/>
              </a:ext>
            </a:extLst>
          </p:cNvPr>
          <p:cNvSpPr txBox="1"/>
          <p:nvPr/>
        </p:nvSpPr>
        <p:spPr>
          <a:xfrm>
            <a:off x="7375323" y="3613701"/>
            <a:ext cx="902811" cy="307777"/>
          </a:xfrm>
          <a:prstGeom prst="rect">
            <a:avLst/>
          </a:prstGeom>
          <a:noFill/>
        </p:spPr>
        <p:txBody>
          <a:bodyPr wrap="none" rtlCol="0">
            <a:spAutoFit/>
          </a:bodyPr>
          <a:lstStyle/>
          <a:p>
            <a:r>
              <a:rPr lang="ja-JP" altLang="en-US" sz="1400" dirty="0"/>
              <a:t>えいぞう</a:t>
            </a:r>
            <a:endParaRPr kumimoji="1" lang="ja-JP" altLang="en-US" sz="1400" dirty="0"/>
          </a:p>
        </p:txBody>
      </p:sp>
      <p:sp>
        <p:nvSpPr>
          <p:cNvPr id="12" name="テキスト ボックス 11">
            <a:extLst>
              <a:ext uri="{FF2B5EF4-FFF2-40B4-BE49-F238E27FC236}">
                <a16:creationId xmlns:a16="http://schemas.microsoft.com/office/drawing/2014/main" id="{8B9C63FF-9C45-3120-8482-48E380C27B28}"/>
              </a:ext>
            </a:extLst>
          </p:cNvPr>
          <p:cNvSpPr txBox="1"/>
          <p:nvPr/>
        </p:nvSpPr>
        <p:spPr>
          <a:xfrm>
            <a:off x="524710" y="4254097"/>
            <a:ext cx="902811" cy="307777"/>
          </a:xfrm>
          <a:prstGeom prst="rect">
            <a:avLst/>
          </a:prstGeom>
          <a:noFill/>
        </p:spPr>
        <p:txBody>
          <a:bodyPr wrap="none" rtlCol="0">
            <a:spAutoFit/>
          </a:bodyPr>
          <a:lstStyle/>
          <a:p>
            <a:r>
              <a:rPr lang="ja-JP" altLang="en-US" sz="1400" dirty="0"/>
              <a:t>ぜったい</a:t>
            </a:r>
            <a:endParaRPr kumimoji="1" lang="ja-JP" altLang="en-US" sz="1400" dirty="0"/>
          </a:p>
        </p:txBody>
      </p:sp>
      <p:sp>
        <p:nvSpPr>
          <p:cNvPr id="13" name="テキスト ボックス 12">
            <a:extLst>
              <a:ext uri="{FF2B5EF4-FFF2-40B4-BE49-F238E27FC236}">
                <a16:creationId xmlns:a16="http://schemas.microsoft.com/office/drawing/2014/main" id="{3E56276C-C8D5-B3E6-F1E8-4B6EA8161524}"/>
              </a:ext>
            </a:extLst>
          </p:cNvPr>
          <p:cNvSpPr txBox="1"/>
          <p:nvPr/>
        </p:nvSpPr>
        <p:spPr>
          <a:xfrm>
            <a:off x="8334405" y="4894108"/>
            <a:ext cx="543739" cy="307777"/>
          </a:xfrm>
          <a:prstGeom prst="rect">
            <a:avLst/>
          </a:prstGeom>
          <a:noFill/>
        </p:spPr>
        <p:txBody>
          <a:bodyPr wrap="none" rtlCol="0">
            <a:spAutoFit/>
          </a:bodyPr>
          <a:lstStyle/>
          <a:p>
            <a:r>
              <a:rPr lang="ja-JP" altLang="en-US" sz="1400" dirty="0"/>
              <a:t>すす</a:t>
            </a:r>
            <a:endParaRPr kumimoji="1" lang="ja-JP" altLang="en-US" sz="1400" dirty="0"/>
          </a:p>
        </p:txBody>
      </p:sp>
    </p:spTree>
    <p:extLst>
      <p:ext uri="{BB962C8B-B14F-4D97-AF65-F5344CB8AC3E}">
        <p14:creationId xmlns:p14="http://schemas.microsoft.com/office/powerpoint/2010/main" val="121965418"/>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1889</Words>
  <PresentationFormat>画面に合わせる (4:3)</PresentationFormat>
  <Paragraphs>114</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Arial</vt:lpstr>
      <vt:lpstr>Calibri</vt:lpstr>
      <vt:lpstr>Segoe UI</vt:lpstr>
      <vt:lpstr>2_Office テーマ</vt:lpstr>
      <vt:lpstr>4-2-4 フィルタリングの活用  </vt:lpstr>
      <vt:lpstr>考えてみよう</vt:lpstr>
      <vt:lpstr>みなさんはどう思いますか？</vt:lpstr>
      <vt:lpstr>知っておこう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2023-03-16T04:58:11Z</dcterms:modified>
</cp:coreProperties>
</file>