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6"/>
  </p:notesMasterIdLst>
  <p:sldIdLst>
    <p:sldId id="1862287533" r:id="rId2"/>
    <p:sldId id="1862287534" r:id="rId3"/>
    <p:sldId id="1862287535" r:id="rId4"/>
    <p:sldId id="1862287536"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37" autoAdjust="0"/>
    <p:restoredTop sz="63232" autoAdjust="0"/>
  </p:normalViewPr>
  <p:slideViewPr>
    <p:cSldViewPr snapToGrid="0">
      <p:cViewPr varScale="1">
        <p:scale>
          <a:sx n="61" d="100"/>
          <a:sy n="61" d="100"/>
        </p:scale>
        <p:origin x="1716" y="27"/>
      </p:cViewPr>
      <p:guideLst/>
    </p:cSldViewPr>
  </p:slideViewPr>
  <p:notesTextViewPr>
    <p:cViewPr>
      <p:scale>
        <a:sx n="125" d="100"/>
        <a:sy n="125" d="100"/>
      </p:scale>
      <p:origin x="0" y="-1179"/>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8C9EE1-2227-4350-8F1A-34A12F8CCC89}" type="datetimeFigureOut">
              <a:rPr kumimoji="1" lang="ja-JP" altLang="en-US" smtClean="0"/>
              <a:t>2023/3/16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271ACB-8E54-49BF-8B0C-DA0E3CAA8D9F}" type="slidenum">
              <a:rPr kumimoji="1" lang="ja-JP" altLang="en-US" smtClean="0"/>
              <a:t>‹#›</a:t>
            </a:fld>
            <a:endParaRPr kumimoji="1" lang="ja-JP" altLang="en-US"/>
          </a:p>
        </p:txBody>
      </p:sp>
    </p:spTree>
    <p:extLst>
      <p:ext uri="{BB962C8B-B14F-4D97-AF65-F5344CB8AC3E}">
        <p14:creationId xmlns:p14="http://schemas.microsoft.com/office/powerpoint/2010/main" val="10423998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メイリオ" panose="020B0604030504040204" pitchFamily="50" charset="-128"/>
                <a:ea typeface="メイリオ" panose="020B0604030504040204" pitchFamily="50" charset="-128"/>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特徴と使い方</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・スライド</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・対象者に「自分事」として考えてもらえるよう、</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枚目のスライドは、「発問」から始まります。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枚目のスライドでは、「答え」や「様々な視点」を提示します。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想定する啓発対象者</a:t>
            </a:r>
            <a:r>
              <a:rPr lang="en-US" altLang="ja-JP" sz="1200"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インターネット社会に生きるすべての方</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ポイント</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メイリオ" panose="020B0604030504040204" pitchFamily="50" charset="-128"/>
                <a:ea typeface="メイリオ" panose="020B0604030504040204" pitchFamily="50" charset="-128"/>
              </a:rPr>
              <a:t>自分の個人情報がインターネット上に投稿された場合の対応について考えさせる。</a:t>
            </a:r>
            <a:endParaRPr kumimoji="1" lang="en-US" altLang="ja-JP" dirty="0">
              <a:solidFill>
                <a:srgbClr val="FF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本教材利用規約</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本教材は、情報セキュリティに関する啓発を目的に独立行政法人情報処理推進機構（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に申し出て別途許諾を得てください。</a:t>
            </a: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本教材に関する著作権その他すべての権利は独立行政法人情報処理推進機構（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）が保有しており、国際条約、著作権法その他の法律により保護されています。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必要な範囲での複製（生徒等受講者への配布のための複製を含む。）は可能とします。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4.</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5.</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6.</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いかなる形で利用する場合においても本教材を利用する際は、出典（</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の名称、資料名、</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URL</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等）を容易に判る態様で明記または明示してください。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7.</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8.</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9.</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本教材で提供する情報の正確性、信頼性、網羅性及び完全性については、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が保証するものではありません。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10.</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は何ら責任を負いません。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本利用規約は予告なく改正する場合があります。その場合、改正後の内容は、それが</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のウェブページ上で公表された時以降の利用に適用するものとします。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本教材及び本利用規約に関する質問は、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net-anzen@ipa.go.jp</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までお寄せください。なお、</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からの応答等は、その業務に支障のない範囲内とさせていただきます。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独立行政法人情報処理推進機構　セキュリティセンター</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以上</a:t>
            </a:r>
          </a:p>
        </p:txBody>
      </p:sp>
    </p:spTree>
    <p:extLst>
      <p:ext uri="{BB962C8B-B14F-4D97-AF65-F5344CB8AC3E}">
        <p14:creationId xmlns:p14="http://schemas.microsoft.com/office/powerpoint/2010/main" val="3692974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latin typeface="メイリオ" panose="020B0604030504040204" pitchFamily="50" charset="-128"/>
                <a:ea typeface="メイリオ" panose="020B0604030504040204" pitchFamily="50" charset="-128"/>
              </a:rPr>
              <a:t>【</a:t>
            </a:r>
            <a:r>
              <a:rPr kumimoji="1" lang="ja-JP" altLang="en-US" dirty="0">
                <a:solidFill>
                  <a:srgbClr val="FF0000"/>
                </a:solidFill>
                <a:latin typeface="メイリオ" panose="020B0604030504040204" pitchFamily="50" charset="-128"/>
                <a:ea typeface="メイリオ" panose="020B0604030504040204" pitchFamily="50" charset="-128"/>
              </a:rPr>
              <a:t>啓発時のセリフ例</a:t>
            </a:r>
            <a:r>
              <a:rPr kumimoji="1" lang="en-US" altLang="ja-JP" dirty="0">
                <a:solidFill>
                  <a:srgbClr val="FF0000"/>
                </a:solidFill>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インターネットを使った情報発信の特性として、記録性を有していることが挙げられます。</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インターネット上に投稿された個人情報は、どこかでずっと残り続けるかもしれません。</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情報が残り続けても問題にならない情報であれば良いのですが、残り続けることで自分にとって不利益をもたらす場合もあります。</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もし、自分の個人情報がインターネット上に投稿され、その情報を削除したい場合は、どうすれば良いのでしょうか？</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47631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latin typeface="メイリオ" panose="020B0604030504040204" pitchFamily="50" charset="-128"/>
                <a:ea typeface="メイリオ" panose="020B0604030504040204" pitchFamily="50" charset="-128"/>
              </a:rPr>
              <a:t>【</a:t>
            </a:r>
            <a:r>
              <a:rPr kumimoji="1" lang="ja-JP" altLang="en-US" dirty="0">
                <a:solidFill>
                  <a:srgbClr val="FF0000"/>
                </a:solidFill>
                <a:latin typeface="メイリオ" panose="020B0604030504040204" pitchFamily="50" charset="-128"/>
                <a:ea typeface="メイリオ" panose="020B0604030504040204" pitchFamily="50" charset="-128"/>
              </a:rPr>
              <a:t>啓発時のセリフ例</a:t>
            </a:r>
            <a:r>
              <a:rPr kumimoji="1" lang="en-US" altLang="ja-JP" dirty="0">
                <a:solidFill>
                  <a:srgbClr val="FF0000"/>
                </a:solidFill>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さて、さまざまな意見が出ました。</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「ネットにアップされた情報は消せないからあきらめるしかないよ。」</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「警察に通報すれば消してもらえるんじゃない？」</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「それを投稿している人に</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消して</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と頼むのはどう？」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みなさんはどう思いますか？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まず、一番目の意見を考えてみましょう。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インターネットにアップされた情報は残り続けると言われているので、諦めるしかないのでしょうか？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一度投稿された情報でも、早めに削除することができれば、その情報を見る人を減らすことはできるかもしれません。</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次に、二番目の意見を考えてみましょう。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警察はインターネットの投稿を消してくれるのでしょうか？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警察は事件や事故の捜査をする機関であるため、初期対応は難しいケース、また問題によっては対応できない可能性もあります。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最後に、三番目の意見を考えてみましょう。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個人情報を投稿した人に削除を依頼するのは良い方法かもしれませんね。</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もし悪意がないのであれば削除してくれるでしょうし、削除しないのであれば何らかの悪意があるのかもしれませんので、次のスライドで紹介する方法を試してみましょう。</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82571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latin typeface="メイリオ" panose="020B0604030504040204" pitchFamily="50" charset="-128"/>
                <a:ea typeface="メイリオ" panose="020B0604030504040204" pitchFamily="50" charset="-128"/>
              </a:rPr>
              <a:t>【</a:t>
            </a:r>
            <a:r>
              <a:rPr kumimoji="1" lang="ja-JP" altLang="en-US" dirty="0">
                <a:solidFill>
                  <a:srgbClr val="FF0000"/>
                </a:solidFill>
                <a:latin typeface="メイリオ" panose="020B0604030504040204" pitchFamily="50" charset="-128"/>
                <a:ea typeface="メイリオ" panose="020B0604030504040204" pitchFamily="50" charset="-128"/>
              </a:rPr>
              <a:t>啓発時のセリフ例</a:t>
            </a:r>
            <a:r>
              <a:rPr kumimoji="1" lang="en-US" altLang="ja-JP" dirty="0">
                <a:solidFill>
                  <a:srgbClr val="FF0000"/>
                </a:solidFill>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自分の個人情報がインターネットにアップされてしまった場合、いくつかの削除方法があります。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まず最初に行うのは、そのサービスを運営している会社に削除を依頼することです。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多くのサービスで、そのサービス内における不適切な投稿を通報する窓口が用意されています。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その窓口へ、自分の個人情報が書かれているので、投稿を削除してほしい旨を伝えてください。</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次に、公共の団体が助けになってくれる場合があります。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例としては、一般社団法人セーファーインターネット協会や法務省の窓口が挙げられます。</a:t>
            </a:r>
            <a:endParaRPr lang="en-US" altLang="ja-JP" sz="1200"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さらに、削除をお願いしても削除してもらえないなど、相手に悪意があると思われる場合は、その内容に応じて法的措置をとる方法もあります。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ネット上のトラブルや困りごとは、一人で悩まないで、すぐ相談するようにしましょう。</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参考資料</a:t>
            </a:r>
            <a:r>
              <a:rPr kumimoji="1" lang="en-US" altLang="ja-JP"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一般社団法人セーファーインターネット協会（誹謗中傷に該当する場合、誹謗中傷ホットラインで受付）</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https://www.saferinternet.or.jp/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法務省インターネット人権相談受付窓口</a:t>
            </a:r>
            <a:endParaRPr lang="en-US" altLang="ja-JP" sz="1200"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https://www.jinken.go.jp/</a:t>
            </a:r>
          </a:p>
        </p:txBody>
      </p:sp>
    </p:spTree>
    <p:extLst>
      <p:ext uri="{BB962C8B-B14F-4D97-AF65-F5344CB8AC3E}">
        <p14:creationId xmlns:p14="http://schemas.microsoft.com/office/powerpoint/2010/main" val="24247479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14826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1447423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07399120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7651491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239931926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428995824"/>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26060080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11526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25237201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pPr>
              <a:lnSpc>
                <a:spcPct val="100000"/>
              </a:lnSpc>
            </a:pPr>
            <a:r>
              <a:rPr lang="en-US" altLang="ja-JP" sz="4000" dirty="0">
                <a:latin typeface="メイリオ" panose="020B0604030504040204" pitchFamily="50" charset="-128"/>
                <a:ea typeface="メイリオ" panose="020B0604030504040204" pitchFamily="50" charset="-128"/>
              </a:rPr>
              <a:t>3-3-1</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自身の情報が</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不本意に投稿された場合</a:t>
            </a:r>
            <a:br>
              <a:rPr lang="en-US" altLang="ja-JP" sz="3200" dirty="0">
                <a:solidFill>
                  <a:srgbClr val="FF0000"/>
                </a:solidFill>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3817702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フリーフォーム: 図形 12">
            <a:extLst>
              <a:ext uri="{FF2B5EF4-FFF2-40B4-BE49-F238E27FC236}">
                <a16:creationId xmlns:a16="http://schemas.microsoft.com/office/drawing/2014/main" id="{3718D9E3-B08E-0F7C-3E1F-0B87D46CC541}"/>
              </a:ext>
            </a:extLst>
          </p:cNvPr>
          <p:cNvSpPr/>
          <p:nvPr/>
        </p:nvSpPr>
        <p:spPr>
          <a:xfrm>
            <a:off x="523514" y="1667975"/>
            <a:ext cx="7950200" cy="3770550"/>
          </a:xfrm>
          <a:custGeom>
            <a:avLst/>
            <a:gdLst>
              <a:gd name="connsiteX0" fmla="*/ 324146 w 7950200"/>
              <a:gd name="connsiteY0" fmla="*/ 0 h 5200390"/>
              <a:gd name="connsiteX1" fmla="*/ 7626054 w 7950200"/>
              <a:gd name="connsiteY1" fmla="*/ 0 h 5200390"/>
              <a:gd name="connsiteX2" fmla="*/ 7950200 w 7950200"/>
              <a:gd name="connsiteY2" fmla="*/ 324146 h 5200390"/>
              <a:gd name="connsiteX3" fmla="*/ 7950200 w 7950200"/>
              <a:gd name="connsiteY3" fmla="*/ 4189789 h 5200390"/>
              <a:gd name="connsiteX4" fmla="*/ 7626054 w 7950200"/>
              <a:gd name="connsiteY4" fmla="*/ 4513935 h 5200390"/>
              <a:gd name="connsiteX5" fmla="*/ 5028729 w 7950200"/>
              <a:gd name="connsiteY5" fmla="*/ 4513935 h 5200390"/>
              <a:gd name="connsiteX6" fmla="*/ 5065705 w 7950200"/>
              <a:gd name="connsiteY6" fmla="*/ 4618791 h 5200390"/>
              <a:gd name="connsiteX7" fmla="*/ 5451322 w 7950200"/>
              <a:gd name="connsiteY7" fmla="*/ 5200390 h 5200390"/>
              <a:gd name="connsiteX8" fmla="*/ 4256910 w 7950200"/>
              <a:gd name="connsiteY8" fmla="*/ 4642314 h 5200390"/>
              <a:gd name="connsiteX9" fmla="*/ 4151392 w 7950200"/>
              <a:gd name="connsiteY9" fmla="*/ 4513935 h 5200390"/>
              <a:gd name="connsiteX10" fmla="*/ 324146 w 7950200"/>
              <a:gd name="connsiteY10" fmla="*/ 4513935 h 5200390"/>
              <a:gd name="connsiteX11" fmla="*/ 0 w 7950200"/>
              <a:gd name="connsiteY11" fmla="*/ 4189789 h 5200390"/>
              <a:gd name="connsiteX12" fmla="*/ 0 w 7950200"/>
              <a:gd name="connsiteY12" fmla="*/ 324146 h 5200390"/>
              <a:gd name="connsiteX13" fmla="*/ 324146 w 7950200"/>
              <a:gd name="connsiteY13" fmla="*/ 0 h 5200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0200" h="5200390">
                <a:moveTo>
                  <a:pt x="324146" y="0"/>
                </a:moveTo>
                <a:lnTo>
                  <a:pt x="7626054" y="0"/>
                </a:lnTo>
                <a:cubicBezTo>
                  <a:pt x="7805075" y="0"/>
                  <a:pt x="7950200" y="145125"/>
                  <a:pt x="7950200" y="324146"/>
                </a:cubicBezTo>
                <a:lnTo>
                  <a:pt x="7950200" y="4189789"/>
                </a:lnTo>
                <a:cubicBezTo>
                  <a:pt x="7950200" y="4368810"/>
                  <a:pt x="7805075" y="4513935"/>
                  <a:pt x="7626054" y="4513935"/>
                </a:cubicBezTo>
                <a:lnTo>
                  <a:pt x="5028729" y="4513935"/>
                </a:lnTo>
                <a:lnTo>
                  <a:pt x="5065705" y="4618791"/>
                </a:lnTo>
                <a:cubicBezTo>
                  <a:pt x="5141573" y="4802045"/>
                  <a:pt x="5272728" y="4986078"/>
                  <a:pt x="5451322" y="5200390"/>
                </a:cubicBezTo>
                <a:cubicBezTo>
                  <a:pt x="4834578" y="5108713"/>
                  <a:pt x="4502245" y="4913116"/>
                  <a:pt x="4256910" y="4642314"/>
                </a:cubicBezTo>
                <a:lnTo>
                  <a:pt x="4151392" y="4513935"/>
                </a:lnTo>
                <a:lnTo>
                  <a:pt x="324146" y="4513935"/>
                </a:lnTo>
                <a:cubicBezTo>
                  <a:pt x="145125" y="4513935"/>
                  <a:pt x="0" y="4368810"/>
                  <a:pt x="0" y="4189789"/>
                </a:cubicBezTo>
                <a:lnTo>
                  <a:pt x="0" y="324146"/>
                </a:lnTo>
                <a:cubicBezTo>
                  <a:pt x="0" y="145125"/>
                  <a:pt x="145125" y="0"/>
                  <a:pt x="324146"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925923" y="2036331"/>
            <a:ext cx="7500937" cy="2498761"/>
          </a:xfrm>
          <a:prstGeom prst="rect">
            <a:avLst/>
          </a:prstGeom>
          <a:noFill/>
        </p:spPr>
        <p:txBody>
          <a:bodyPr wrap="square">
            <a:spAutoFit/>
          </a:bodyPr>
          <a:lstStyle/>
          <a:p>
            <a:pPr marL="0" marR="0" lvl="0" indent="0" algn="l" defTabSz="914400" rtl="0" eaLnBrk="1" fontAlgn="auto" latinLnBrk="0" hangingPunct="1">
              <a:lnSpc>
                <a:spcPts val="6300"/>
              </a:lnSpc>
              <a:spcBef>
                <a:spcPts val="0"/>
              </a:spcBef>
              <a:spcAft>
                <a:spcPts val="0"/>
              </a:spcAft>
              <a:buClrTx/>
              <a:buSzTx/>
              <a:buFontTx/>
              <a:buNone/>
              <a:tabLst/>
              <a:defRPr/>
            </a:pPr>
            <a:r>
              <a:rPr kumimoji="1" lang="ja-JP" altLang="en-US" sz="4800" b="1" i="0" u="none" strike="noStrike" kern="1200" cap="none" spc="0" normalizeH="0" baseline="0" noProof="0" dirty="0">
                <a:ln>
                  <a:noFill/>
                </a:ln>
                <a:solidFill>
                  <a:prstClr val="black"/>
                </a:solidFill>
                <a:effectLst/>
                <a:uLnTx/>
                <a:uFillTx/>
                <a:latin typeface="Segoe UI"/>
                <a:ea typeface="メイリオ"/>
                <a:cs typeface="+mn-cs"/>
              </a:rPr>
              <a:t>私の個人情報をネットに</a:t>
            </a:r>
            <a:br>
              <a:rPr kumimoji="1" lang="en-US" altLang="ja-JP" sz="4800" b="1"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4800" b="1" i="0" u="none" strike="noStrike" kern="1200" cap="none" spc="0" normalizeH="0" baseline="0" noProof="0" dirty="0">
                <a:ln>
                  <a:noFill/>
                </a:ln>
                <a:solidFill>
                  <a:prstClr val="black"/>
                </a:solidFill>
                <a:effectLst/>
                <a:uLnTx/>
                <a:uFillTx/>
                <a:latin typeface="Segoe UI"/>
                <a:ea typeface="メイリオ"/>
                <a:cs typeface="+mn-cs"/>
              </a:rPr>
              <a:t>投稿されちゃった！</a:t>
            </a:r>
            <a:br>
              <a:rPr kumimoji="1" lang="en-US" altLang="ja-JP" sz="4800" b="1"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4800" b="1" i="0" u="none" strike="noStrike" kern="1200" cap="none" spc="0" normalizeH="0" baseline="0" noProof="0" dirty="0">
                <a:ln>
                  <a:noFill/>
                </a:ln>
                <a:solidFill>
                  <a:prstClr val="black"/>
                </a:solidFill>
                <a:effectLst/>
                <a:uLnTx/>
                <a:uFillTx/>
                <a:latin typeface="Segoe UI"/>
                <a:ea typeface="メイリオ"/>
                <a:cs typeface="+mn-cs"/>
              </a:rPr>
              <a:t>どうすればいいの？</a:t>
            </a:r>
            <a:endParaRPr kumimoji="1" lang="en-US" altLang="ja-JP" sz="48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3" name="タイトル 2">
            <a:extLst>
              <a:ext uri="{FF2B5EF4-FFF2-40B4-BE49-F238E27FC236}">
                <a16:creationId xmlns:a16="http://schemas.microsoft.com/office/drawing/2014/main" id="{D7BBB5BA-76F8-AA2B-85B9-1F9A46A0DFFF}"/>
              </a:ext>
            </a:extLst>
          </p:cNvPr>
          <p:cNvSpPr>
            <a:spLocks noGrp="1"/>
          </p:cNvSpPr>
          <p:nvPr>
            <p:ph type="title"/>
          </p:nvPr>
        </p:nvSpPr>
        <p:spPr>
          <a:xfrm>
            <a:off x="1168957" y="532722"/>
            <a:ext cx="7958418" cy="697099"/>
          </a:xfrm>
        </p:spPr>
        <p:txBody>
          <a:bodyPr/>
          <a:lstStyle/>
          <a:p>
            <a:r>
              <a:rPr lang="ja-JP" altLang="en-US" dirty="0"/>
              <a:t>考えてみよう</a:t>
            </a:r>
          </a:p>
        </p:txBody>
      </p:sp>
      <p:sp>
        <p:nvSpPr>
          <p:cNvPr id="5" name="テキスト ボックス 4">
            <a:extLst>
              <a:ext uri="{FF2B5EF4-FFF2-40B4-BE49-F238E27FC236}">
                <a16:creationId xmlns:a16="http://schemas.microsoft.com/office/drawing/2014/main" id="{6E9C0618-CA31-B734-D37A-4226BBE7371C}"/>
              </a:ext>
            </a:extLst>
          </p:cNvPr>
          <p:cNvSpPr txBox="1"/>
          <p:nvPr/>
        </p:nvSpPr>
        <p:spPr>
          <a:xfrm>
            <a:off x="2597826" y="1926840"/>
            <a:ext cx="1707519" cy="276999"/>
          </a:xfrm>
          <a:prstGeom prst="rect">
            <a:avLst/>
          </a:prstGeom>
          <a:noFill/>
        </p:spPr>
        <p:txBody>
          <a:bodyPr wrap="none" rtlCol="0">
            <a:spAutoFit/>
          </a:bodyPr>
          <a:lstStyle/>
          <a:p>
            <a:r>
              <a:rPr kumimoji="1" lang="ja-JP" altLang="en-US" sz="1200" dirty="0"/>
              <a:t>こ じ ん じ ょ う ほ う</a:t>
            </a:r>
          </a:p>
        </p:txBody>
      </p:sp>
      <p:sp>
        <p:nvSpPr>
          <p:cNvPr id="8" name="テキスト ボックス 7">
            <a:extLst>
              <a:ext uri="{FF2B5EF4-FFF2-40B4-BE49-F238E27FC236}">
                <a16:creationId xmlns:a16="http://schemas.microsoft.com/office/drawing/2014/main" id="{E3F3398C-3463-5C36-6770-B4BADE01964C}"/>
              </a:ext>
            </a:extLst>
          </p:cNvPr>
          <p:cNvSpPr txBox="1"/>
          <p:nvPr/>
        </p:nvSpPr>
        <p:spPr>
          <a:xfrm>
            <a:off x="1205533" y="2733434"/>
            <a:ext cx="925253" cy="276999"/>
          </a:xfrm>
          <a:prstGeom prst="rect">
            <a:avLst/>
          </a:prstGeom>
          <a:noFill/>
        </p:spPr>
        <p:txBody>
          <a:bodyPr wrap="none" rtlCol="0">
            <a:spAutoFit/>
          </a:bodyPr>
          <a:lstStyle/>
          <a:p>
            <a:r>
              <a:rPr kumimoji="1" lang="ja-JP" altLang="en-US" sz="1200" dirty="0"/>
              <a:t>と う こ う</a:t>
            </a:r>
          </a:p>
        </p:txBody>
      </p:sp>
      <p:sp>
        <p:nvSpPr>
          <p:cNvPr id="2" name="テキスト ボックス 1">
            <a:extLst>
              <a:ext uri="{FF2B5EF4-FFF2-40B4-BE49-F238E27FC236}">
                <a16:creationId xmlns:a16="http://schemas.microsoft.com/office/drawing/2014/main" id="{A5F17040-965D-5EB1-C842-F03B265E787F}"/>
              </a:ext>
            </a:extLst>
          </p:cNvPr>
          <p:cNvSpPr txBox="1"/>
          <p:nvPr/>
        </p:nvSpPr>
        <p:spPr>
          <a:xfrm>
            <a:off x="961183" y="1945129"/>
            <a:ext cx="646331" cy="276999"/>
          </a:xfrm>
          <a:prstGeom prst="rect">
            <a:avLst/>
          </a:prstGeom>
          <a:noFill/>
        </p:spPr>
        <p:txBody>
          <a:bodyPr wrap="none" rtlCol="0">
            <a:spAutoFit/>
          </a:bodyPr>
          <a:lstStyle/>
          <a:p>
            <a:r>
              <a:rPr kumimoji="1" lang="ja-JP" altLang="en-US" sz="1200" dirty="0"/>
              <a:t>わたし</a:t>
            </a:r>
          </a:p>
        </p:txBody>
      </p:sp>
      <p:pic>
        <p:nvPicPr>
          <p:cNvPr id="11" name="図 10">
            <a:extLst>
              <a:ext uri="{FF2B5EF4-FFF2-40B4-BE49-F238E27FC236}">
                <a16:creationId xmlns:a16="http://schemas.microsoft.com/office/drawing/2014/main" id="{843ECA4F-9F21-2DDA-1295-C80CC55945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0037" y="3706147"/>
            <a:ext cx="3770550" cy="3770550"/>
          </a:xfrm>
          <a:prstGeom prst="rect">
            <a:avLst/>
          </a:prstGeom>
        </p:spPr>
      </p:pic>
    </p:spTree>
    <p:extLst>
      <p:ext uri="{BB962C8B-B14F-4D97-AF65-F5344CB8AC3E}">
        <p14:creationId xmlns:p14="http://schemas.microsoft.com/office/powerpoint/2010/main" val="165372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3FC8D05F-A2F1-92A0-468A-F2C56F011D06}"/>
              </a:ext>
            </a:extLst>
          </p:cNvPr>
          <p:cNvSpPr/>
          <p:nvPr/>
        </p:nvSpPr>
        <p:spPr>
          <a:xfrm>
            <a:off x="572010" y="1535180"/>
            <a:ext cx="8261949" cy="1479026"/>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7" name="四角形: 角を丸くする 16">
            <a:extLst>
              <a:ext uri="{FF2B5EF4-FFF2-40B4-BE49-F238E27FC236}">
                <a16:creationId xmlns:a16="http://schemas.microsoft.com/office/drawing/2014/main" id="{BC527FC6-3671-ED96-1B02-BECAEAB9320E}"/>
              </a:ext>
            </a:extLst>
          </p:cNvPr>
          <p:cNvSpPr/>
          <p:nvPr/>
        </p:nvSpPr>
        <p:spPr>
          <a:xfrm>
            <a:off x="588381" y="3152930"/>
            <a:ext cx="8261949" cy="1443344"/>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8" name="四角形: 角を丸くする 17">
            <a:extLst>
              <a:ext uri="{FF2B5EF4-FFF2-40B4-BE49-F238E27FC236}">
                <a16:creationId xmlns:a16="http://schemas.microsoft.com/office/drawing/2014/main" id="{A388B85E-FAE7-433A-D76D-ECB5D291D7B7}"/>
              </a:ext>
            </a:extLst>
          </p:cNvPr>
          <p:cNvSpPr/>
          <p:nvPr/>
        </p:nvSpPr>
        <p:spPr>
          <a:xfrm>
            <a:off x="588380" y="4835527"/>
            <a:ext cx="8261949" cy="1400262"/>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6192710" cy="805362"/>
          </a:xfrm>
        </p:spPr>
        <p:txBody>
          <a:bodyPr>
            <a:normAutofit fontScale="90000"/>
          </a:bodyPr>
          <a:lstStyle/>
          <a:p>
            <a:r>
              <a:rPr lang="ja-JP" altLang="en-US" sz="4000" b="1"/>
              <a:t>みなさんはどう思いますか？</a:t>
            </a:r>
            <a:endParaRPr kumimoji="1" lang="ja-JP" altLang="en-US" sz="4000" b="1" dirty="0"/>
          </a:p>
        </p:txBody>
      </p:sp>
      <p:pic>
        <p:nvPicPr>
          <p:cNvPr id="10" name="図 9">
            <a:extLst>
              <a:ext uri="{FF2B5EF4-FFF2-40B4-BE49-F238E27FC236}">
                <a16:creationId xmlns:a16="http://schemas.microsoft.com/office/drawing/2014/main" id="{F5BB2251-1532-BD64-60E0-089A6E1F79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68537" y="1309699"/>
            <a:ext cx="1114322" cy="1710380"/>
          </a:xfrm>
          <a:prstGeom prst="rect">
            <a:avLst/>
          </a:prstGeom>
        </p:spPr>
      </p:pic>
      <p:pic>
        <p:nvPicPr>
          <p:cNvPr id="12" name="図 11">
            <a:extLst>
              <a:ext uri="{FF2B5EF4-FFF2-40B4-BE49-F238E27FC236}">
                <a16:creationId xmlns:a16="http://schemas.microsoft.com/office/drawing/2014/main" id="{3251B545-B3FC-CD17-634D-FE2B6BE2F93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662347" y="3005391"/>
            <a:ext cx="1120744" cy="1416183"/>
          </a:xfrm>
          <a:prstGeom prst="rect">
            <a:avLst/>
          </a:prstGeom>
        </p:spPr>
      </p:pic>
      <p:pic>
        <p:nvPicPr>
          <p:cNvPr id="14" name="図 13">
            <a:extLst>
              <a:ext uri="{FF2B5EF4-FFF2-40B4-BE49-F238E27FC236}">
                <a16:creationId xmlns:a16="http://schemas.microsoft.com/office/drawing/2014/main" id="{AD2FC9B9-4CA1-1B6D-E3EC-712DDF982DB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883977" y="4660828"/>
            <a:ext cx="1082756" cy="1574961"/>
          </a:xfrm>
          <a:prstGeom prst="rect">
            <a:avLst/>
          </a:prstGeom>
        </p:spPr>
      </p:pic>
      <p:sp>
        <p:nvSpPr>
          <p:cNvPr id="19" name="コンテンツ プレースホルダー 4">
            <a:extLst>
              <a:ext uri="{FF2B5EF4-FFF2-40B4-BE49-F238E27FC236}">
                <a16:creationId xmlns:a16="http://schemas.microsoft.com/office/drawing/2014/main" id="{9582D131-C133-E286-3677-131516C46D5B}"/>
              </a:ext>
            </a:extLst>
          </p:cNvPr>
          <p:cNvSpPr>
            <a:spLocks noGrp="1"/>
          </p:cNvSpPr>
          <p:nvPr>
            <p:ph sz="half" idx="1"/>
          </p:nvPr>
        </p:nvSpPr>
        <p:spPr>
          <a:xfrm>
            <a:off x="1202255" y="1740364"/>
            <a:ext cx="7871406" cy="1374416"/>
          </a:xfrm>
        </p:spPr>
        <p:txBody>
          <a:bodyPr>
            <a:noAutofit/>
          </a:bodyPr>
          <a:lstStyle/>
          <a:p>
            <a:pPr marL="0" indent="0">
              <a:lnSpc>
                <a:spcPct val="100000"/>
              </a:lnSpc>
              <a:buNone/>
            </a:pPr>
            <a:r>
              <a:rPr lang="ja-JP" altLang="en-US" dirty="0"/>
              <a:t>ネットにアップされた情報は</a:t>
            </a:r>
            <a:br>
              <a:rPr lang="en-US" altLang="ja-JP" dirty="0"/>
            </a:br>
            <a:r>
              <a:rPr lang="ja-JP" altLang="en-US" dirty="0"/>
              <a:t>消せないからあきらめるしかないよ。</a:t>
            </a:r>
            <a:endParaRPr lang="en-US" altLang="ja-JP" dirty="0"/>
          </a:p>
        </p:txBody>
      </p:sp>
      <p:sp>
        <p:nvSpPr>
          <p:cNvPr id="22" name="コンテンツ プレースホルダー 4">
            <a:extLst>
              <a:ext uri="{FF2B5EF4-FFF2-40B4-BE49-F238E27FC236}">
                <a16:creationId xmlns:a16="http://schemas.microsoft.com/office/drawing/2014/main" id="{5E17FB98-9D66-61E5-2643-AE982AF81C5D}"/>
              </a:ext>
            </a:extLst>
          </p:cNvPr>
          <p:cNvSpPr txBox="1">
            <a:spLocks/>
          </p:cNvSpPr>
          <p:nvPr/>
        </p:nvSpPr>
        <p:spPr>
          <a:xfrm>
            <a:off x="873281" y="3412137"/>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500"/>
              </a:lnSpc>
              <a:spcBef>
                <a:spcPts val="1000"/>
              </a:spcBef>
              <a:spcAft>
                <a:spcPts val="0"/>
              </a:spcAft>
              <a:buClrTx/>
              <a:buSzTx/>
              <a:buFont typeface="Arial" panose="020B0604020202020204" pitchFamily="34" charset="0"/>
              <a:buNone/>
              <a:tabLst/>
              <a:defRPr/>
            </a:pPr>
            <a:r>
              <a:rPr kumimoji="1" lang="ja-JP" altLang="en-US" sz="4000" b="0" i="0" u="none" strike="noStrike" kern="1200" cap="none" spc="0" normalizeH="0" baseline="0" noProof="0" dirty="0">
                <a:ln>
                  <a:noFill/>
                </a:ln>
                <a:solidFill>
                  <a:prstClr val="black"/>
                </a:solidFill>
                <a:effectLst/>
                <a:uLnTx/>
                <a:uFillTx/>
                <a:latin typeface="Segoe UI"/>
                <a:ea typeface="メイリオ"/>
                <a:cs typeface="+mn-cs"/>
              </a:rPr>
              <a:t>警察に通報すれば消して</a:t>
            </a:r>
            <a:br>
              <a:rPr kumimoji="1" lang="en-US" altLang="ja-JP" sz="40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4000" b="0" i="0" u="none" strike="noStrike" kern="1200" cap="none" spc="0" normalizeH="0" baseline="0" noProof="0" dirty="0">
                <a:ln>
                  <a:noFill/>
                </a:ln>
                <a:solidFill>
                  <a:prstClr val="black"/>
                </a:solidFill>
                <a:effectLst/>
                <a:uLnTx/>
                <a:uFillTx/>
                <a:latin typeface="Segoe UI"/>
                <a:ea typeface="メイリオ"/>
                <a:cs typeface="+mn-cs"/>
              </a:rPr>
              <a:t>もらえるんじゃない？</a:t>
            </a:r>
            <a:endParaRPr kumimoji="1" lang="en-US" altLang="ja-JP" sz="40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3" name="コンテンツ プレースホルダー 4">
            <a:extLst>
              <a:ext uri="{FF2B5EF4-FFF2-40B4-BE49-F238E27FC236}">
                <a16:creationId xmlns:a16="http://schemas.microsoft.com/office/drawing/2014/main" id="{DF560ABB-E0FD-75FF-DF75-A41B09665BED}"/>
              </a:ext>
            </a:extLst>
          </p:cNvPr>
          <p:cNvSpPr txBox="1">
            <a:spLocks/>
          </p:cNvSpPr>
          <p:nvPr/>
        </p:nvSpPr>
        <p:spPr>
          <a:xfrm>
            <a:off x="2075511" y="5025944"/>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500"/>
              </a:lnSpc>
              <a:spcBef>
                <a:spcPts val="1000"/>
              </a:spcBef>
              <a:spcAft>
                <a:spcPts val="0"/>
              </a:spcAft>
              <a:buClrTx/>
              <a:buSzTx/>
              <a:buFont typeface="Arial" panose="020B0604020202020204" pitchFamily="34" charset="0"/>
              <a:buNone/>
              <a:tabLst/>
              <a:defRPr/>
            </a:pPr>
            <a:r>
              <a:rPr lang="ja-JP" altLang="en-US" spc="-300" dirty="0">
                <a:solidFill>
                  <a:prstClr val="black"/>
                </a:solidFill>
                <a:latin typeface="Segoe UI"/>
                <a:ea typeface="メイリオ"/>
              </a:rPr>
              <a:t>それを投稿している人に</a:t>
            </a:r>
            <a:br>
              <a:rPr lang="en-US" altLang="ja-JP" spc="-300" dirty="0">
                <a:solidFill>
                  <a:prstClr val="black"/>
                </a:solidFill>
                <a:latin typeface="Segoe UI"/>
                <a:ea typeface="メイリオ"/>
              </a:rPr>
            </a:br>
            <a:r>
              <a:rPr lang="ja-JP" altLang="en-US" spc="-300" dirty="0">
                <a:solidFill>
                  <a:prstClr val="black"/>
                </a:solidFill>
                <a:latin typeface="Segoe UI"/>
                <a:ea typeface="メイリオ"/>
              </a:rPr>
              <a:t>「消して」と頼むのはどう？</a:t>
            </a:r>
            <a:endParaRPr kumimoji="1" lang="en-US" altLang="ja-JP" b="0" i="0" u="none" strike="noStrike" kern="1200" cap="none" spc="-300" normalizeH="0" baseline="0" noProof="0" dirty="0">
              <a:ln>
                <a:noFill/>
              </a:ln>
              <a:solidFill>
                <a:prstClr val="black"/>
              </a:solidFill>
              <a:effectLst/>
              <a:uLnTx/>
              <a:uFillTx/>
              <a:latin typeface="Segoe UI"/>
              <a:ea typeface="メイリオ"/>
              <a:cs typeface="+mn-cs"/>
            </a:endParaRPr>
          </a:p>
        </p:txBody>
      </p:sp>
      <p:sp>
        <p:nvSpPr>
          <p:cNvPr id="2" name="テキスト ボックス 1">
            <a:extLst>
              <a:ext uri="{FF2B5EF4-FFF2-40B4-BE49-F238E27FC236}">
                <a16:creationId xmlns:a16="http://schemas.microsoft.com/office/drawing/2014/main" id="{084F8034-72D2-6A3E-CB83-208D9A6B3DCB}"/>
              </a:ext>
            </a:extLst>
          </p:cNvPr>
          <p:cNvSpPr txBox="1"/>
          <p:nvPr/>
        </p:nvSpPr>
        <p:spPr>
          <a:xfrm>
            <a:off x="5922140" y="1568847"/>
            <a:ext cx="954107" cy="276999"/>
          </a:xfrm>
          <a:prstGeom prst="rect">
            <a:avLst/>
          </a:prstGeom>
          <a:noFill/>
        </p:spPr>
        <p:txBody>
          <a:bodyPr wrap="none" rtlCol="0">
            <a:spAutoFit/>
          </a:bodyPr>
          <a:lstStyle/>
          <a:p>
            <a:r>
              <a:rPr kumimoji="1" lang="ja-JP" altLang="en-US" sz="1200" dirty="0"/>
              <a:t>じょうほう</a:t>
            </a:r>
          </a:p>
        </p:txBody>
      </p:sp>
      <p:sp>
        <p:nvSpPr>
          <p:cNvPr id="7" name="テキスト ボックス 6">
            <a:extLst>
              <a:ext uri="{FF2B5EF4-FFF2-40B4-BE49-F238E27FC236}">
                <a16:creationId xmlns:a16="http://schemas.microsoft.com/office/drawing/2014/main" id="{0E02610C-AC75-6BD9-0719-3369E4580945}"/>
              </a:ext>
            </a:extLst>
          </p:cNvPr>
          <p:cNvSpPr txBox="1"/>
          <p:nvPr/>
        </p:nvSpPr>
        <p:spPr>
          <a:xfrm>
            <a:off x="1021394" y="3198245"/>
            <a:ext cx="800219" cy="276999"/>
          </a:xfrm>
          <a:prstGeom prst="rect">
            <a:avLst/>
          </a:prstGeom>
          <a:noFill/>
        </p:spPr>
        <p:txBody>
          <a:bodyPr wrap="none" rtlCol="0">
            <a:spAutoFit/>
          </a:bodyPr>
          <a:lstStyle/>
          <a:p>
            <a:r>
              <a:rPr kumimoji="1" lang="ja-JP" altLang="en-US" sz="1200" dirty="0"/>
              <a:t>けいさつ</a:t>
            </a:r>
          </a:p>
        </p:txBody>
      </p:sp>
      <p:sp>
        <p:nvSpPr>
          <p:cNvPr id="8" name="テキスト ボックス 7">
            <a:extLst>
              <a:ext uri="{FF2B5EF4-FFF2-40B4-BE49-F238E27FC236}">
                <a16:creationId xmlns:a16="http://schemas.microsoft.com/office/drawing/2014/main" id="{4D00F7E7-ADB5-6668-7D84-A8586164EB4A}"/>
              </a:ext>
            </a:extLst>
          </p:cNvPr>
          <p:cNvSpPr txBox="1"/>
          <p:nvPr/>
        </p:nvSpPr>
        <p:spPr>
          <a:xfrm>
            <a:off x="2588306" y="3202943"/>
            <a:ext cx="800219" cy="276999"/>
          </a:xfrm>
          <a:prstGeom prst="rect">
            <a:avLst/>
          </a:prstGeom>
          <a:noFill/>
        </p:spPr>
        <p:txBody>
          <a:bodyPr wrap="none" rtlCol="0">
            <a:spAutoFit/>
          </a:bodyPr>
          <a:lstStyle/>
          <a:p>
            <a:r>
              <a:rPr kumimoji="1" lang="ja-JP" altLang="en-US" sz="1200" dirty="0"/>
              <a:t>つうほう</a:t>
            </a:r>
          </a:p>
        </p:txBody>
      </p:sp>
      <p:sp>
        <p:nvSpPr>
          <p:cNvPr id="9" name="テキスト ボックス 8">
            <a:extLst>
              <a:ext uri="{FF2B5EF4-FFF2-40B4-BE49-F238E27FC236}">
                <a16:creationId xmlns:a16="http://schemas.microsoft.com/office/drawing/2014/main" id="{889AD4D4-7872-E019-F044-BA55E297618D}"/>
              </a:ext>
            </a:extLst>
          </p:cNvPr>
          <p:cNvSpPr txBox="1"/>
          <p:nvPr/>
        </p:nvSpPr>
        <p:spPr>
          <a:xfrm>
            <a:off x="3467569" y="4878665"/>
            <a:ext cx="800219" cy="276999"/>
          </a:xfrm>
          <a:prstGeom prst="rect">
            <a:avLst/>
          </a:prstGeom>
          <a:noFill/>
        </p:spPr>
        <p:txBody>
          <a:bodyPr wrap="none" rtlCol="0">
            <a:spAutoFit/>
          </a:bodyPr>
          <a:lstStyle/>
          <a:p>
            <a:r>
              <a:rPr kumimoji="1" lang="ja-JP" altLang="en-US" sz="1200" dirty="0"/>
              <a:t>とうこう</a:t>
            </a:r>
          </a:p>
        </p:txBody>
      </p:sp>
      <p:sp>
        <p:nvSpPr>
          <p:cNvPr id="11" name="テキスト ボックス 10">
            <a:extLst>
              <a:ext uri="{FF2B5EF4-FFF2-40B4-BE49-F238E27FC236}">
                <a16:creationId xmlns:a16="http://schemas.microsoft.com/office/drawing/2014/main" id="{8CAB7512-3461-F11D-A962-73009E861B62}"/>
              </a:ext>
            </a:extLst>
          </p:cNvPr>
          <p:cNvSpPr txBox="1"/>
          <p:nvPr/>
        </p:nvSpPr>
        <p:spPr>
          <a:xfrm>
            <a:off x="4664885" y="5451219"/>
            <a:ext cx="492443" cy="276999"/>
          </a:xfrm>
          <a:prstGeom prst="rect">
            <a:avLst/>
          </a:prstGeom>
          <a:noFill/>
        </p:spPr>
        <p:txBody>
          <a:bodyPr wrap="none" rtlCol="0">
            <a:spAutoFit/>
          </a:bodyPr>
          <a:lstStyle/>
          <a:p>
            <a:r>
              <a:rPr kumimoji="1" lang="ja-JP" altLang="en-US" sz="1200" dirty="0"/>
              <a:t>たの</a:t>
            </a:r>
          </a:p>
        </p:txBody>
      </p:sp>
    </p:spTree>
    <p:extLst>
      <p:ext uri="{BB962C8B-B14F-4D97-AF65-F5344CB8AC3E}">
        <p14:creationId xmlns:p14="http://schemas.microsoft.com/office/powerpoint/2010/main" val="4191173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5753" y="471094"/>
            <a:ext cx="7958418" cy="784598"/>
          </a:xfrm>
        </p:spPr>
        <p:txBody>
          <a:bodyPr>
            <a:normAutofit/>
          </a:bodyPr>
          <a:lstStyle/>
          <a:p>
            <a:r>
              <a:rPr lang="ja-JP" altLang="en-US" sz="4000" dirty="0"/>
              <a:t>知っておこう</a:t>
            </a:r>
            <a:endParaRPr kumimoji="1" lang="ja-JP" altLang="en-US" sz="4000" b="1" dirty="0"/>
          </a:p>
        </p:txBody>
      </p:sp>
      <p:sp>
        <p:nvSpPr>
          <p:cNvPr id="5" name="コンテンツ プレースホルダー 4">
            <a:extLst>
              <a:ext uri="{FF2B5EF4-FFF2-40B4-BE49-F238E27FC236}">
                <a16:creationId xmlns:a16="http://schemas.microsoft.com/office/drawing/2014/main" id="{049CBAC0-4FC7-7DD0-E94F-FE7916946416}"/>
              </a:ext>
            </a:extLst>
          </p:cNvPr>
          <p:cNvSpPr txBox="1">
            <a:spLocks/>
          </p:cNvSpPr>
          <p:nvPr/>
        </p:nvSpPr>
        <p:spPr>
          <a:xfrm>
            <a:off x="434539" y="2425433"/>
            <a:ext cx="8505825" cy="238649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000"/>
              </a:lnSpc>
              <a:spcBef>
                <a:spcPts val="1000"/>
              </a:spcBef>
              <a:spcAft>
                <a:spcPts val="0"/>
              </a:spcAft>
              <a:buClrTx/>
              <a:buSzTx/>
              <a:buNone/>
              <a:tabLst/>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a:t>
            </a:r>
            <a:r>
              <a:rPr kumimoji="1" lang="ja-JP" altLang="en-US" sz="2600" b="0" i="0" u="none" strike="noStrike" kern="1200" cap="none" spc="0" normalizeH="0" baseline="0" noProof="0" dirty="0">
                <a:ln>
                  <a:noFill/>
                </a:ln>
                <a:solidFill>
                  <a:prstClr val="black"/>
                </a:solidFill>
                <a:effectLst/>
                <a:uLnTx/>
                <a:uFillTx/>
                <a:latin typeface="Segoe UI"/>
                <a:ea typeface="メイリオ"/>
                <a:cs typeface="+mn-cs"/>
              </a:rPr>
              <a:t>サービスを運営している会社に削除を依頼する</a:t>
            </a:r>
            <a:endParaRPr kumimoji="1" lang="en-US" altLang="ja-JP" sz="26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4000"/>
              </a:lnSpc>
              <a:spcBef>
                <a:spcPts val="1000"/>
              </a:spcBef>
              <a:spcAft>
                <a:spcPts val="0"/>
              </a:spcAft>
              <a:buClrTx/>
              <a:buSzTx/>
              <a:buNone/>
              <a:tabLst/>
              <a:defRPr/>
            </a:pPr>
            <a:r>
              <a:rPr kumimoji="1" lang="ja-JP" altLang="en-US" sz="2600" b="0" i="0" u="none" strike="noStrike" kern="1200" cap="none" spc="0" normalizeH="0" baseline="0" noProof="0" dirty="0">
                <a:ln>
                  <a:noFill/>
                </a:ln>
                <a:solidFill>
                  <a:prstClr val="black"/>
                </a:solidFill>
                <a:effectLst/>
                <a:uLnTx/>
                <a:uFillTx/>
                <a:latin typeface="Segoe UI"/>
                <a:ea typeface="メイリオ"/>
                <a:cs typeface="+mn-cs"/>
              </a:rPr>
              <a:t>・削除を助けてくれる公共の団体にお願いする</a:t>
            </a:r>
            <a:endParaRPr kumimoji="1" lang="en-US" altLang="ja-JP" sz="2600" b="0" i="0" u="none" strike="noStrike" kern="1200" cap="none" spc="0" normalizeH="0" baseline="0" noProof="0" dirty="0">
              <a:ln>
                <a:noFill/>
              </a:ln>
              <a:solidFill>
                <a:prstClr val="black"/>
              </a:solidFill>
              <a:effectLst/>
              <a:uLnTx/>
              <a:uFillTx/>
              <a:latin typeface="Segoe UI"/>
              <a:ea typeface="メイリオ"/>
              <a:cs typeface="+mn-cs"/>
            </a:endParaRPr>
          </a:p>
          <a:p>
            <a:pPr marL="0" indent="0">
              <a:lnSpc>
                <a:spcPts val="4000"/>
              </a:lnSpc>
              <a:buNone/>
              <a:defRPr/>
            </a:pPr>
            <a:r>
              <a:rPr kumimoji="1" lang="ja-JP" altLang="en-US" sz="2600" b="0" i="0" u="none" strike="noStrike" kern="1200" cap="none" spc="0" normalizeH="0" baseline="0" noProof="0" dirty="0">
                <a:ln>
                  <a:noFill/>
                </a:ln>
                <a:solidFill>
                  <a:prstClr val="black"/>
                </a:solidFill>
                <a:effectLst/>
                <a:uLnTx/>
                <a:uFillTx/>
                <a:latin typeface="Segoe UI"/>
                <a:ea typeface="メイリオ"/>
                <a:cs typeface="+mn-cs"/>
              </a:rPr>
              <a:t>・投稿した人に削除を依頼する </a:t>
            </a:r>
            <a:endParaRPr kumimoji="1" lang="en-US" altLang="ja-JP" sz="2600" b="0" i="0" u="none" strike="noStrike" kern="1200" cap="none" spc="0" normalizeH="0" baseline="0" noProof="0" dirty="0">
              <a:ln>
                <a:noFill/>
              </a:ln>
              <a:solidFill>
                <a:prstClr val="black"/>
              </a:solidFill>
              <a:effectLst/>
              <a:uLnTx/>
              <a:uFillTx/>
              <a:latin typeface="Segoe UI"/>
              <a:ea typeface="メイリオ"/>
              <a:cs typeface="+mn-cs"/>
            </a:endParaRPr>
          </a:p>
          <a:p>
            <a:pPr marL="0" indent="0">
              <a:lnSpc>
                <a:spcPts val="4000"/>
              </a:lnSpc>
              <a:buNone/>
              <a:defRPr/>
            </a:pPr>
            <a:r>
              <a:rPr lang="en-US" altLang="ja-JP" sz="2600" dirty="0">
                <a:solidFill>
                  <a:prstClr val="black"/>
                </a:solidFill>
                <a:latin typeface="Segoe UI"/>
                <a:ea typeface="メイリオ"/>
              </a:rPr>
              <a:t>   </a:t>
            </a:r>
            <a:r>
              <a:rPr kumimoji="1" lang="en-US" altLang="ja-JP" sz="2600" b="0" i="0" u="none" strike="noStrike" kern="1200" cap="none" spc="0" normalizeH="0" baseline="0" noProof="0" dirty="0">
                <a:ln>
                  <a:noFill/>
                </a:ln>
                <a:solidFill>
                  <a:prstClr val="black"/>
                </a:solidFill>
                <a:effectLst/>
                <a:uLnTx/>
                <a:uFillTx/>
                <a:latin typeface="Segoe UI"/>
                <a:ea typeface="メイリオ"/>
                <a:cs typeface="+mn-cs"/>
              </a:rPr>
              <a:t>- </a:t>
            </a:r>
            <a:r>
              <a:rPr kumimoji="1" lang="ja-JP" altLang="en-US" sz="2600" b="0" i="0" u="none" strike="noStrike" kern="1200" cap="none" spc="0" normalizeH="0" baseline="0" noProof="0" dirty="0">
                <a:ln>
                  <a:noFill/>
                </a:ln>
                <a:solidFill>
                  <a:prstClr val="black"/>
                </a:solidFill>
                <a:effectLst/>
                <a:uLnTx/>
                <a:uFillTx/>
                <a:latin typeface="Segoe UI"/>
                <a:ea typeface="メイリオ"/>
                <a:cs typeface="+mn-cs"/>
              </a:rPr>
              <a:t>悪質な場合は法的措置も</a:t>
            </a:r>
            <a:endParaRPr kumimoji="1" lang="en-US" altLang="ja-JP" sz="26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4000"/>
              </a:lnSpc>
              <a:spcBef>
                <a:spcPts val="1000"/>
              </a:spcBef>
              <a:spcAft>
                <a:spcPts val="0"/>
              </a:spcAft>
              <a:buClrTx/>
              <a:buSzTx/>
              <a:buNone/>
              <a:tabLst/>
              <a:defRPr/>
            </a:pPr>
            <a:endParaRPr kumimoji="1" lang="en-US" altLang="ja-JP" sz="2600" b="0" i="0" u="none" strike="noStrike" kern="1200" cap="none" spc="0" normalizeH="0" baseline="0" noProof="0" dirty="0">
              <a:ln>
                <a:noFill/>
              </a:ln>
              <a:solidFill>
                <a:prstClr val="black"/>
              </a:solidFill>
              <a:effectLst/>
              <a:uLnTx/>
              <a:uFillTx/>
              <a:latin typeface="Segoe UI"/>
              <a:ea typeface="メイリオ"/>
              <a:cs typeface="+mn-cs"/>
            </a:endParaRPr>
          </a:p>
        </p:txBody>
      </p:sp>
      <p:grpSp>
        <p:nvGrpSpPr>
          <p:cNvPr id="7" name="グループ化 6">
            <a:extLst>
              <a:ext uri="{FF2B5EF4-FFF2-40B4-BE49-F238E27FC236}">
                <a16:creationId xmlns:a16="http://schemas.microsoft.com/office/drawing/2014/main" id="{C1FDF336-F9B2-F920-A2B7-FAE7BB675661}"/>
              </a:ext>
            </a:extLst>
          </p:cNvPr>
          <p:cNvGrpSpPr/>
          <p:nvPr/>
        </p:nvGrpSpPr>
        <p:grpSpPr>
          <a:xfrm>
            <a:off x="434539" y="1386248"/>
            <a:ext cx="8505825" cy="1196796"/>
            <a:chOff x="434539" y="1133997"/>
            <a:chExt cx="8505825" cy="1196796"/>
          </a:xfrm>
        </p:grpSpPr>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434539" y="1133997"/>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各所へ削除依頼をする</a:t>
              </a:r>
            </a:p>
          </p:txBody>
        </p:sp>
        <p:sp>
          <p:nvSpPr>
            <p:cNvPr id="10" name="テキスト ボックス 9">
              <a:extLst>
                <a:ext uri="{FF2B5EF4-FFF2-40B4-BE49-F238E27FC236}">
                  <a16:creationId xmlns:a16="http://schemas.microsoft.com/office/drawing/2014/main" id="{E9BE076D-9BEE-23FA-D085-E648C5A17D69}"/>
                </a:ext>
              </a:extLst>
            </p:cNvPr>
            <p:cNvSpPr txBox="1"/>
            <p:nvPr/>
          </p:nvSpPr>
          <p:spPr>
            <a:xfrm>
              <a:off x="2094106" y="1197212"/>
              <a:ext cx="925253" cy="276999"/>
            </a:xfrm>
            <a:prstGeom prst="rect">
              <a:avLst/>
            </a:prstGeom>
            <a:noFill/>
          </p:spPr>
          <p:txBody>
            <a:bodyPr wrap="none" rtlCol="0">
              <a:spAutoFit/>
            </a:bodyPr>
            <a:lstStyle/>
            <a:p>
              <a:r>
                <a:rPr kumimoji="1" lang="ja-JP" altLang="en-US" sz="1200" dirty="0"/>
                <a:t>さ く じ ょ</a:t>
              </a:r>
            </a:p>
          </p:txBody>
        </p:sp>
        <p:sp>
          <p:nvSpPr>
            <p:cNvPr id="4" name="テキスト ボックス 3">
              <a:extLst>
                <a:ext uri="{FF2B5EF4-FFF2-40B4-BE49-F238E27FC236}">
                  <a16:creationId xmlns:a16="http://schemas.microsoft.com/office/drawing/2014/main" id="{E7E5CD54-59FB-1BDB-3CD3-D3380D0C4E9F}"/>
                </a:ext>
              </a:extLst>
            </p:cNvPr>
            <p:cNvSpPr txBox="1"/>
            <p:nvPr/>
          </p:nvSpPr>
          <p:spPr>
            <a:xfrm>
              <a:off x="3244443" y="1183853"/>
              <a:ext cx="646331" cy="276999"/>
            </a:xfrm>
            <a:prstGeom prst="rect">
              <a:avLst/>
            </a:prstGeom>
            <a:noFill/>
          </p:spPr>
          <p:txBody>
            <a:bodyPr wrap="none" rtlCol="0">
              <a:spAutoFit/>
            </a:bodyPr>
            <a:lstStyle/>
            <a:p>
              <a:r>
                <a:rPr kumimoji="1" lang="ja-JP" altLang="en-US" sz="1200" dirty="0"/>
                <a:t>いらい</a:t>
              </a:r>
            </a:p>
          </p:txBody>
        </p:sp>
        <p:sp>
          <p:nvSpPr>
            <p:cNvPr id="6" name="テキスト ボックス 5">
              <a:extLst>
                <a:ext uri="{FF2B5EF4-FFF2-40B4-BE49-F238E27FC236}">
                  <a16:creationId xmlns:a16="http://schemas.microsoft.com/office/drawing/2014/main" id="{08B96239-DA99-99ED-F415-A4FD6A7F695B}"/>
                </a:ext>
              </a:extLst>
            </p:cNvPr>
            <p:cNvSpPr txBox="1"/>
            <p:nvPr/>
          </p:nvSpPr>
          <p:spPr>
            <a:xfrm>
              <a:off x="636032" y="1196000"/>
              <a:ext cx="800219" cy="276999"/>
            </a:xfrm>
            <a:prstGeom prst="rect">
              <a:avLst/>
            </a:prstGeom>
            <a:noFill/>
          </p:spPr>
          <p:txBody>
            <a:bodyPr wrap="none" rtlCol="0">
              <a:spAutoFit/>
            </a:bodyPr>
            <a:lstStyle/>
            <a:p>
              <a:r>
                <a:rPr kumimoji="1" lang="ja-JP" altLang="en-US" sz="1200" dirty="0"/>
                <a:t>かくしょ</a:t>
              </a:r>
            </a:p>
          </p:txBody>
        </p:sp>
      </p:grpSp>
      <p:pic>
        <p:nvPicPr>
          <p:cNvPr id="13" name="図 12">
            <a:extLst>
              <a:ext uri="{FF2B5EF4-FFF2-40B4-BE49-F238E27FC236}">
                <a16:creationId xmlns:a16="http://schemas.microsoft.com/office/drawing/2014/main" id="{6BDCFA93-2E02-3422-F8C4-D5712155AD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8375" y="3022000"/>
            <a:ext cx="3713519" cy="3713519"/>
          </a:xfrm>
          <a:prstGeom prst="rect">
            <a:avLst/>
          </a:prstGeom>
        </p:spPr>
      </p:pic>
      <p:sp>
        <p:nvSpPr>
          <p:cNvPr id="21" name="テキスト ボックス 20">
            <a:extLst>
              <a:ext uri="{FF2B5EF4-FFF2-40B4-BE49-F238E27FC236}">
                <a16:creationId xmlns:a16="http://schemas.microsoft.com/office/drawing/2014/main" id="{C176F6E6-6D42-F55E-A64B-F81DA990A0CE}"/>
              </a:ext>
            </a:extLst>
          </p:cNvPr>
          <p:cNvSpPr txBox="1"/>
          <p:nvPr/>
        </p:nvSpPr>
        <p:spPr>
          <a:xfrm>
            <a:off x="2485799" y="2343576"/>
            <a:ext cx="800219" cy="276999"/>
          </a:xfrm>
          <a:prstGeom prst="rect">
            <a:avLst/>
          </a:prstGeom>
          <a:noFill/>
        </p:spPr>
        <p:txBody>
          <a:bodyPr wrap="none" rtlCol="0">
            <a:spAutoFit/>
          </a:bodyPr>
          <a:lstStyle/>
          <a:p>
            <a:r>
              <a:rPr kumimoji="1" lang="ja-JP" altLang="en-US" sz="1200" dirty="0"/>
              <a:t>うんえい</a:t>
            </a:r>
          </a:p>
        </p:txBody>
      </p:sp>
      <p:sp>
        <p:nvSpPr>
          <p:cNvPr id="22" name="テキスト ボックス 21">
            <a:extLst>
              <a:ext uri="{FF2B5EF4-FFF2-40B4-BE49-F238E27FC236}">
                <a16:creationId xmlns:a16="http://schemas.microsoft.com/office/drawing/2014/main" id="{E2B799D2-DCE9-EDE4-F969-03D793E9F3DD}"/>
              </a:ext>
            </a:extLst>
          </p:cNvPr>
          <p:cNvSpPr txBox="1"/>
          <p:nvPr/>
        </p:nvSpPr>
        <p:spPr>
          <a:xfrm>
            <a:off x="5457874" y="2348545"/>
            <a:ext cx="800219" cy="276999"/>
          </a:xfrm>
          <a:prstGeom prst="rect">
            <a:avLst/>
          </a:prstGeom>
          <a:noFill/>
        </p:spPr>
        <p:txBody>
          <a:bodyPr wrap="none" rtlCol="0">
            <a:spAutoFit/>
          </a:bodyPr>
          <a:lstStyle/>
          <a:p>
            <a:r>
              <a:rPr kumimoji="1" lang="ja-JP" altLang="en-US" sz="1200" dirty="0"/>
              <a:t>さくじょ</a:t>
            </a:r>
          </a:p>
        </p:txBody>
      </p:sp>
      <p:sp>
        <p:nvSpPr>
          <p:cNvPr id="23" name="テキスト ボックス 22">
            <a:extLst>
              <a:ext uri="{FF2B5EF4-FFF2-40B4-BE49-F238E27FC236}">
                <a16:creationId xmlns:a16="http://schemas.microsoft.com/office/drawing/2014/main" id="{FB3EA82F-86AA-71F6-4E07-8075DA79BBBD}"/>
              </a:ext>
            </a:extLst>
          </p:cNvPr>
          <p:cNvSpPr txBox="1"/>
          <p:nvPr/>
        </p:nvSpPr>
        <p:spPr>
          <a:xfrm>
            <a:off x="6536102" y="2333497"/>
            <a:ext cx="646331" cy="276999"/>
          </a:xfrm>
          <a:prstGeom prst="rect">
            <a:avLst/>
          </a:prstGeom>
          <a:noFill/>
        </p:spPr>
        <p:txBody>
          <a:bodyPr wrap="none" rtlCol="0">
            <a:spAutoFit/>
          </a:bodyPr>
          <a:lstStyle/>
          <a:p>
            <a:r>
              <a:rPr kumimoji="1" lang="ja-JP" altLang="en-US" sz="1200" dirty="0"/>
              <a:t>いらい</a:t>
            </a:r>
          </a:p>
        </p:txBody>
      </p:sp>
      <p:sp>
        <p:nvSpPr>
          <p:cNvPr id="25" name="テキスト ボックス 24">
            <a:extLst>
              <a:ext uri="{FF2B5EF4-FFF2-40B4-BE49-F238E27FC236}">
                <a16:creationId xmlns:a16="http://schemas.microsoft.com/office/drawing/2014/main" id="{5AF58FEA-91DF-B788-B5FC-BACC8913C973}"/>
              </a:ext>
            </a:extLst>
          </p:cNvPr>
          <p:cNvSpPr txBox="1"/>
          <p:nvPr/>
        </p:nvSpPr>
        <p:spPr>
          <a:xfrm>
            <a:off x="809452" y="2980275"/>
            <a:ext cx="800219" cy="276999"/>
          </a:xfrm>
          <a:prstGeom prst="rect">
            <a:avLst/>
          </a:prstGeom>
          <a:noFill/>
        </p:spPr>
        <p:txBody>
          <a:bodyPr wrap="none" rtlCol="0">
            <a:spAutoFit/>
          </a:bodyPr>
          <a:lstStyle/>
          <a:p>
            <a:r>
              <a:rPr kumimoji="1" lang="ja-JP" altLang="en-US" sz="1200" dirty="0"/>
              <a:t>さくじょ</a:t>
            </a:r>
          </a:p>
        </p:txBody>
      </p:sp>
      <p:sp>
        <p:nvSpPr>
          <p:cNvPr id="26" name="テキスト ボックス 25">
            <a:extLst>
              <a:ext uri="{FF2B5EF4-FFF2-40B4-BE49-F238E27FC236}">
                <a16:creationId xmlns:a16="http://schemas.microsoft.com/office/drawing/2014/main" id="{B88F11CB-915C-EB7E-B9C0-48DCDB00E81F}"/>
              </a:ext>
            </a:extLst>
          </p:cNvPr>
          <p:cNvSpPr txBox="1"/>
          <p:nvPr/>
        </p:nvSpPr>
        <p:spPr>
          <a:xfrm>
            <a:off x="3710306" y="2998162"/>
            <a:ext cx="954107" cy="276999"/>
          </a:xfrm>
          <a:prstGeom prst="rect">
            <a:avLst/>
          </a:prstGeom>
          <a:noFill/>
        </p:spPr>
        <p:txBody>
          <a:bodyPr wrap="none" rtlCol="0">
            <a:spAutoFit/>
          </a:bodyPr>
          <a:lstStyle/>
          <a:p>
            <a:r>
              <a:rPr kumimoji="1" lang="ja-JP" altLang="en-US" sz="1200" dirty="0"/>
              <a:t>こうきょう</a:t>
            </a:r>
          </a:p>
        </p:txBody>
      </p:sp>
      <p:sp>
        <p:nvSpPr>
          <p:cNvPr id="28" name="テキスト ボックス 27">
            <a:extLst>
              <a:ext uri="{FF2B5EF4-FFF2-40B4-BE49-F238E27FC236}">
                <a16:creationId xmlns:a16="http://schemas.microsoft.com/office/drawing/2014/main" id="{377D7DFA-6763-0358-4EBA-F5A6AC643C09}"/>
              </a:ext>
            </a:extLst>
          </p:cNvPr>
          <p:cNvSpPr txBox="1"/>
          <p:nvPr/>
        </p:nvSpPr>
        <p:spPr>
          <a:xfrm>
            <a:off x="4698126" y="2994877"/>
            <a:ext cx="800219" cy="276999"/>
          </a:xfrm>
          <a:prstGeom prst="rect">
            <a:avLst/>
          </a:prstGeom>
          <a:noFill/>
        </p:spPr>
        <p:txBody>
          <a:bodyPr wrap="none" rtlCol="0">
            <a:spAutoFit/>
          </a:bodyPr>
          <a:lstStyle/>
          <a:p>
            <a:r>
              <a:rPr kumimoji="1" lang="ja-JP" altLang="en-US" sz="1200" dirty="0"/>
              <a:t>だんたい</a:t>
            </a:r>
          </a:p>
        </p:txBody>
      </p:sp>
      <p:sp>
        <p:nvSpPr>
          <p:cNvPr id="32" name="テキスト ボックス 31">
            <a:extLst>
              <a:ext uri="{FF2B5EF4-FFF2-40B4-BE49-F238E27FC236}">
                <a16:creationId xmlns:a16="http://schemas.microsoft.com/office/drawing/2014/main" id="{FB262F65-C247-6A92-C471-FA347C92417D}"/>
              </a:ext>
            </a:extLst>
          </p:cNvPr>
          <p:cNvSpPr txBox="1"/>
          <p:nvPr/>
        </p:nvSpPr>
        <p:spPr>
          <a:xfrm>
            <a:off x="6043659" y="2990916"/>
            <a:ext cx="492443" cy="276999"/>
          </a:xfrm>
          <a:prstGeom prst="rect">
            <a:avLst/>
          </a:prstGeom>
          <a:noFill/>
        </p:spPr>
        <p:txBody>
          <a:bodyPr wrap="none" rtlCol="0">
            <a:spAutoFit/>
          </a:bodyPr>
          <a:lstStyle/>
          <a:p>
            <a:r>
              <a:rPr kumimoji="1" lang="ja-JP" altLang="en-US" sz="1200" dirty="0"/>
              <a:t>ねが</a:t>
            </a:r>
          </a:p>
        </p:txBody>
      </p:sp>
      <p:sp>
        <p:nvSpPr>
          <p:cNvPr id="33" name="テキスト ボックス 32">
            <a:extLst>
              <a:ext uri="{FF2B5EF4-FFF2-40B4-BE49-F238E27FC236}">
                <a16:creationId xmlns:a16="http://schemas.microsoft.com/office/drawing/2014/main" id="{C6F2E3BC-408C-0165-DD2B-100B78F418E5}"/>
              </a:ext>
            </a:extLst>
          </p:cNvPr>
          <p:cNvSpPr txBox="1"/>
          <p:nvPr/>
        </p:nvSpPr>
        <p:spPr>
          <a:xfrm>
            <a:off x="2768766" y="3612539"/>
            <a:ext cx="800219" cy="276999"/>
          </a:xfrm>
          <a:prstGeom prst="rect">
            <a:avLst/>
          </a:prstGeom>
          <a:noFill/>
        </p:spPr>
        <p:txBody>
          <a:bodyPr wrap="none" rtlCol="0">
            <a:spAutoFit/>
          </a:bodyPr>
          <a:lstStyle/>
          <a:p>
            <a:r>
              <a:rPr kumimoji="1" lang="ja-JP" altLang="en-US" sz="1200" dirty="0"/>
              <a:t>さくじょ</a:t>
            </a:r>
          </a:p>
        </p:txBody>
      </p:sp>
      <p:sp>
        <p:nvSpPr>
          <p:cNvPr id="34" name="テキスト ボックス 33">
            <a:extLst>
              <a:ext uri="{FF2B5EF4-FFF2-40B4-BE49-F238E27FC236}">
                <a16:creationId xmlns:a16="http://schemas.microsoft.com/office/drawing/2014/main" id="{92752A66-00FB-5C55-CC20-B155F541521E}"/>
              </a:ext>
            </a:extLst>
          </p:cNvPr>
          <p:cNvSpPr txBox="1"/>
          <p:nvPr/>
        </p:nvSpPr>
        <p:spPr>
          <a:xfrm>
            <a:off x="3868010" y="3612539"/>
            <a:ext cx="646331" cy="276999"/>
          </a:xfrm>
          <a:prstGeom prst="rect">
            <a:avLst/>
          </a:prstGeom>
          <a:noFill/>
        </p:spPr>
        <p:txBody>
          <a:bodyPr wrap="none" rtlCol="0">
            <a:spAutoFit/>
          </a:bodyPr>
          <a:lstStyle/>
          <a:p>
            <a:r>
              <a:rPr kumimoji="1" lang="ja-JP" altLang="en-US" sz="1200" dirty="0"/>
              <a:t>いらい</a:t>
            </a:r>
          </a:p>
        </p:txBody>
      </p:sp>
      <p:sp>
        <p:nvSpPr>
          <p:cNvPr id="35" name="テキスト ボックス 34">
            <a:extLst>
              <a:ext uri="{FF2B5EF4-FFF2-40B4-BE49-F238E27FC236}">
                <a16:creationId xmlns:a16="http://schemas.microsoft.com/office/drawing/2014/main" id="{C67852C9-C9BD-D8E5-2FB9-B9A03AF64994}"/>
              </a:ext>
            </a:extLst>
          </p:cNvPr>
          <p:cNvSpPr txBox="1"/>
          <p:nvPr/>
        </p:nvSpPr>
        <p:spPr>
          <a:xfrm>
            <a:off x="801204" y="3606899"/>
            <a:ext cx="800219" cy="276999"/>
          </a:xfrm>
          <a:prstGeom prst="rect">
            <a:avLst/>
          </a:prstGeom>
          <a:noFill/>
        </p:spPr>
        <p:txBody>
          <a:bodyPr wrap="square" rtlCol="0">
            <a:spAutoFit/>
          </a:bodyPr>
          <a:lstStyle/>
          <a:p>
            <a:r>
              <a:rPr kumimoji="1" lang="ja-JP" altLang="en-US" sz="1200" dirty="0"/>
              <a:t>とうこう</a:t>
            </a:r>
          </a:p>
        </p:txBody>
      </p:sp>
      <p:sp>
        <p:nvSpPr>
          <p:cNvPr id="36" name="テキスト ボックス 35">
            <a:extLst>
              <a:ext uri="{FF2B5EF4-FFF2-40B4-BE49-F238E27FC236}">
                <a16:creationId xmlns:a16="http://schemas.microsoft.com/office/drawing/2014/main" id="{D051EDDD-45B6-2F46-D9EF-CE1372E5BA79}"/>
              </a:ext>
            </a:extLst>
          </p:cNvPr>
          <p:cNvSpPr txBox="1"/>
          <p:nvPr/>
        </p:nvSpPr>
        <p:spPr>
          <a:xfrm>
            <a:off x="974666" y="4242493"/>
            <a:ext cx="800219" cy="276999"/>
          </a:xfrm>
          <a:prstGeom prst="rect">
            <a:avLst/>
          </a:prstGeom>
          <a:noFill/>
        </p:spPr>
        <p:txBody>
          <a:bodyPr wrap="square" rtlCol="0">
            <a:spAutoFit/>
          </a:bodyPr>
          <a:lstStyle/>
          <a:p>
            <a:r>
              <a:rPr kumimoji="1" lang="ja-JP" altLang="en-US" sz="1200" dirty="0"/>
              <a:t>あくしつ</a:t>
            </a:r>
          </a:p>
        </p:txBody>
      </p:sp>
      <p:sp>
        <p:nvSpPr>
          <p:cNvPr id="37" name="テキスト ボックス 36">
            <a:extLst>
              <a:ext uri="{FF2B5EF4-FFF2-40B4-BE49-F238E27FC236}">
                <a16:creationId xmlns:a16="http://schemas.microsoft.com/office/drawing/2014/main" id="{17ACF714-1EC9-FCEE-031E-39087C3F45FE}"/>
              </a:ext>
            </a:extLst>
          </p:cNvPr>
          <p:cNvSpPr txBox="1"/>
          <p:nvPr/>
        </p:nvSpPr>
        <p:spPr>
          <a:xfrm>
            <a:off x="2949727" y="4274024"/>
            <a:ext cx="800219" cy="276999"/>
          </a:xfrm>
          <a:prstGeom prst="rect">
            <a:avLst/>
          </a:prstGeom>
          <a:noFill/>
        </p:spPr>
        <p:txBody>
          <a:bodyPr wrap="square" rtlCol="0">
            <a:spAutoFit/>
          </a:bodyPr>
          <a:lstStyle/>
          <a:p>
            <a:r>
              <a:rPr kumimoji="1" lang="ja-JP" altLang="en-US" sz="1200" dirty="0"/>
              <a:t>ほうてき</a:t>
            </a:r>
          </a:p>
        </p:txBody>
      </p:sp>
      <p:sp>
        <p:nvSpPr>
          <p:cNvPr id="38" name="テキスト ボックス 37">
            <a:extLst>
              <a:ext uri="{FF2B5EF4-FFF2-40B4-BE49-F238E27FC236}">
                <a16:creationId xmlns:a16="http://schemas.microsoft.com/office/drawing/2014/main" id="{E433128A-9CF4-462F-34E3-D686612A632C}"/>
              </a:ext>
            </a:extLst>
          </p:cNvPr>
          <p:cNvSpPr txBox="1"/>
          <p:nvPr/>
        </p:nvSpPr>
        <p:spPr>
          <a:xfrm>
            <a:off x="3654518" y="4256932"/>
            <a:ext cx="800219" cy="276999"/>
          </a:xfrm>
          <a:prstGeom prst="rect">
            <a:avLst/>
          </a:prstGeom>
          <a:noFill/>
        </p:spPr>
        <p:txBody>
          <a:bodyPr wrap="square" rtlCol="0">
            <a:spAutoFit/>
          </a:bodyPr>
          <a:lstStyle/>
          <a:p>
            <a:r>
              <a:rPr kumimoji="1" lang="ja-JP" altLang="en-US" sz="1200" dirty="0"/>
              <a:t>そ   ち</a:t>
            </a:r>
          </a:p>
        </p:txBody>
      </p:sp>
      <p:sp>
        <p:nvSpPr>
          <p:cNvPr id="8" name="テキスト ボックス 7">
            <a:extLst>
              <a:ext uri="{FF2B5EF4-FFF2-40B4-BE49-F238E27FC236}">
                <a16:creationId xmlns:a16="http://schemas.microsoft.com/office/drawing/2014/main" id="{940BABD9-8A0D-2CD1-77AA-3A7B298F256D}"/>
              </a:ext>
            </a:extLst>
          </p:cNvPr>
          <p:cNvSpPr txBox="1"/>
          <p:nvPr/>
        </p:nvSpPr>
        <p:spPr>
          <a:xfrm>
            <a:off x="1763502" y="6339078"/>
            <a:ext cx="5955323" cy="400110"/>
          </a:xfrm>
          <a:prstGeom prst="rect">
            <a:avLst/>
          </a:prstGeom>
          <a:solidFill>
            <a:srgbClr val="FFFF00"/>
          </a:solidFill>
        </p:spPr>
        <p:txBody>
          <a:bodyPr wrap="square" rtlCol="0">
            <a:spAutoFit/>
          </a:bodyPr>
          <a:lstStyle/>
          <a:p>
            <a:r>
              <a:rPr kumimoji="1" lang="ja-JP" altLang="en-US" sz="2000" dirty="0"/>
              <a:t>一人で悩まないで、困ったらまず相談しましょう。</a:t>
            </a:r>
          </a:p>
        </p:txBody>
      </p:sp>
    </p:spTree>
    <p:extLst>
      <p:ext uri="{BB962C8B-B14F-4D97-AF65-F5344CB8AC3E}">
        <p14:creationId xmlns:p14="http://schemas.microsoft.com/office/powerpoint/2010/main" val="1559410154"/>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1705</Words>
  <PresentationFormat>画面に合わせる (4:3)</PresentationFormat>
  <Paragraphs>119</Paragraphs>
  <Slides>4</Slides>
  <Notes>4</Notes>
  <HiddenSlides>1</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メイリオ</vt:lpstr>
      <vt:lpstr>游ゴシック</vt:lpstr>
      <vt:lpstr>Arial</vt:lpstr>
      <vt:lpstr>Segoe UI</vt:lpstr>
      <vt:lpstr>2_Office テーマ</vt:lpstr>
      <vt:lpstr>3-3-1 自身の情報が 不本意に投稿された場合  </vt:lpstr>
      <vt:lpstr>考えてみよう</vt:lpstr>
      <vt:lpstr>みなさんはどう思いますか？</vt:lpstr>
      <vt:lpstr>知っておこう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2023-03-15T07:16:17Z</dcterms:created>
  <dcterms:modified xsi:type="dcterms:W3CDTF">2023-03-16T07:40:04Z</dcterms:modified>
</cp:coreProperties>
</file>