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1" r:id="rId3"/>
    <p:sldId id="1862287422" r:id="rId4"/>
    <p:sldId id="1862287423" r:id="rId5"/>
    <p:sldId id="846"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281E"/>
    <a:srgbClr val="AA7322"/>
    <a:srgbClr val="FDE1B0"/>
    <a:srgbClr val="ED7D31"/>
    <a:srgbClr val="FF99CC"/>
    <a:srgbClr val="D62475"/>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33" autoAdjust="0"/>
    <p:restoredTop sz="52727" autoAdjust="0"/>
  </p:normalViewPr>
  <p:slideViewPr>
    <p:cSldViewPr snapToGrid="0">
      <p:cViewPr varScale="1">
        <p:scale>
          <a:sx n="29" d="100"/>
          <a:sy n="29" d="100"/>
        </p:scale>
        <p:origin x="1656" y="48"/>
      </p:cViewPr>
      <p:guideLst>
        <p:guide orient="horz" pos="2160"/>
        <p:guide pos="2880"/>
      </p:guideLst>
    </p:cSldViewPr>
  </p:slideViewPr>
  <p:notesTextViewPr>
    <p:cViewPr>
      <p:scale>
        <a:sx n="125" d="100"/>
        <a:sy n="125" d="100"/>
      </p:scale>
      <p:origin x="0" y="-156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メールを利用し始めて間もない方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添付ファイルのついたメールが届いたときの注意点を理解させる。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r>
              <a:rPr kumimoji="1" lang="ja-JP" altLang="en-US" baseline="0" dirty="0"/>
              <a:t>みなさんは、メールを使ったことはありますか？</a:t>
            </a:r>
            <a:endParaRPr kumimoji="1" lang="en-US" altLang="ja-JP" baseline="0" dirty="0"/>
          </a:p>
          <a:p>
            <a:r>
              <a:rPr kumimoji="1" lang="ja-JP" altLang="en-US" sz="1200" baseline="0" dirty="0">
                <a:latin typeface="メイリオ" panose="020B0604030504040204" pitchFamily="50" charset="-128"/>
              </a:rPr>
              <a:t>知らない人からメールが送られてきた経験はありますか？</a:t>
            </a:r>
            <a:endParaRPr kumimoji="1" lang="en-US" altLang="ja-JP" sz="1200" baseline="0" dirty="0">
              <a:latin typeface="メイリオ" panose="020B0604030504040204" pitchFamily="50" charset="-128"/>
            </a:endParaRPr>
          </a:p>
          <a:p>
            <a:r>
              <a:rPr kumimoji="1" lang="ja-JP" altLang="en-US" sz="1200" baseline="0" dirty="0">
                <a:latin typeface="メイリオ" panose="020B0604030504040204" pitchFamily="50" charset="-128"/>
              </a:rPr>
              <a:t>もし、知らない人から送られてきたメールに添付ファイルがついていたら、みなさんはどうするでしょうか？</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r>
              <a:rPr kumimoji="1" lang="ja-JP" altLang="en-US" baseline="0" dirty="0"/>
              <a:t>知らない人から届いたメールの添付ファイルを開くのは非常に危険です。</a:t>
            </a:r>
            <a:endParaRPr kumimoji="1" lang="en-US" altLang="ja-JP" baseline="0" dirty="0"/>
          </a:p>
          <a:p>
            <a:r>
              <a:rPr kumimoji="1" lang="ja-JP" altLang="en-US" baseline="0" dirty="0"/>
              <a:t>開いた瞬間、コンピュータウイルスに感染する場合もあります。</a:t>
            </a:r>
            <a:endParaRPr kumimoji="1" lang="en-US" altLang="ja-JP" baseline="0" dirty="0"/>
          </a:p>
          <a:p>
            <a:endParaRPr kumimoji="1" lang="en-US" altLang="ja-JP" baseline="0" dirty="0"/>
          </a:p>
          <a:p>
            <a:r>
              <a:rPr kumimoji="1" lang="ja-JP" altLang="en-US" baseline="0" dirty="0"/>
              <a:t>知らない人が突然メールでファイルを送ってきても、すぐに開くという人は少ないかもしれませんね。</a:t>
            </a:r>
            <a:endParaRPr kumimoji="1" lang="en-US" altLang="ja-JP" baseline="0" dirty="0"/>
          </a:p>
          <a:p>
            <a:r>
              <a:rPr kumimoji="1" lang="ja-JP" altLang="en-US" baseline="0" dirty="0"/>
              <a:t>ですから、相手は開きたくなるような文言を入れて送ってきます。</a:t>
            </a:r>
            <a:endParaRPr kumimoji="1" lang="en-US" altLang="ja-JP" baseline="0" dirty="0"/>
          </a:p>
          <a:p>
            <a:endParaRPr kumimoji="1" lang="en-US" altLang="ja-JP" baseline="0" dirty="0"/>
          </a:p>
          <a:p>
            <a:r>
              <a:rPr kumimoji="1" lang="ja-JP" altLang="en-US" baseline="0" dirty="0"/>
              <a:t>例えば、宅配業者や銀行などを装ったメールが届くと、私たちは「自分に関係のあること」だと思い、つい「確認しないといけない」と思いがちです。</a:t>
            </a:r>
            <a:endParaRPr kumimoji="1" lang="en-US" altLang="ja-JP" baseline="0" dirty="0"/>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r>
              <a:rPr kumimoji="1" lang="ja-JP" altLang="en-US" baseline="0" dirty="0"/>
              <a:t>知らない人から送られてきたメールに添付されたファイルは絶対に開いてはいけません。</a:t>
            </a:r>
            <a:endParaRPr kumimoji="1" lang="en-US" altLang="ja-JP" baseline="0" dirty="0"/>
          </a:p>
          <a:p>
            <a:r>
              <a:rPr kumimoji="1" lang="ja-JP" altLang="en-US" baseline="0" dirty="0"/>
              <a:t>また、知っている人から届いたものであっても、注意が必要です。</a:t>
            </a:r>
            <a:endParaRPr kumimoji="1" lang="en-US" altLang="ja-JP" baseline="0" dirty="0"/>
          </a:p>
          <a:p>
            <a:endParaRPr kumimoji="1" lang="en-US" altLang="ja-JP" baseline="0" dirty="0"/>
          </a:p>
          <a:p>
            <a:r>
              <a:rPr kumimoji="1" lang="ja-JP" altLang="en-US" baseline="0" dirty="0"/>
              <a:t>相手のメールアドレスがだれかに乗っ取られて、第三者がメールを送ってきた可能性があります。</a:t>
            </a:r>
            <a:endParaRPr kumimoji="1" lang="en-US" altLang="ja-JP" baseline="0" dirty="0"/>
          </a:p>
          <a:p>
            <a:r>
              <a:rPr kumimoji="1" lang="ja-JP" altLang="en-US" baseline="0" dirty="0"/>
              <a:t>また、知っている人のパソコンがウイルスに感染してしまい、自動的にウイルスが添付されたメールを送信させられた可能性もあります。</a:t>
            </a:r>
            <a:endParaRPr kumimoji="1" lang="en-US" altLang="ja-JP" baseline="0" dirty="0"/>
          </a:p>
          <a:p>
            <a:endParaRPr kumimoji="1" lang="en-US" altLang="ja-JP" baseline="0" dirty="0"/>
          </a:p>
          <a:p>
            <a:r>
              <a:rPr kumimoji="1" lang="ja-JP" altLang="en-US" baseline="0" dirty="0"/>
              <a:t>メールの文面を読むことと、メールについている添付ファイルを開くことには、大きな違いがあります。</a:t>
            </a:r>
            <a:endParaRPr kumimoji="1" lang="en-US" altLang="ja-JP" baseline="0" dirty="0"/>
          </a:p>
          <a:p>
            <a:r>
              <a:rPr kumimoji="1" lang="ja-JP" altLang="en-US" baseline="0" dirty="0"/>
              <a:t>メールはいくら読んでも大丈夫ですが、添付ファイルを開くときには、ウイルス感染の可能性があることを理解して、細心の注意を払いましょう。</a:t>
            </a:r>
            <a:endParaRPr kumimoji="1" lang="en-US" altLang="ja-JP" baseline="0" dirty="0"/>
          </a:p>
          <a:p>
            <a:endParaRPr kumimoji="1" lang="en-US" altLang="ja-JP" baseline="0" dirty="0"/>
          </a:p>
          <a:p>
            <a:r>
              <a:rPr kumimoji="1" lang="ja-JP" altLang="en-US" baseline="0" dirty="0"/>
              <a:t>メールの日本語が不自然だったり、話が唐突だったり、開くことを急かしたり、焦らせたりするような文面の場合は要注意です。</a:t>
            </a:r>
            <a:endParaRPr kumimoji="1" lang="en-US" altLang="ja-JP" baseline="0" dirty="0"/>
          </a:p>
          <a:p>
            <a:r>
              <a:rPr kumimoji="1" lang="ja-JP" altLang="en-US" baseline="0" dirty="0"/>
              <a:t>もし知人からのメールだったとしても、その知人に電話するなどして、本当にメールを送信したのかどうかを確認してみましょう。</a:t>
            </a:r>
            <a:endParaRPr kumimoji="1" lang="en-US" altLang="ja-JP" baseline="0" dirty="0"/>
          </a:p>
          <a:p>
            <a:endParaRPr kumimoji="1" lang="en-US" altLang="ja-JP" baseline="0" dirty="0"/>
          </a:p>
          <a:p>
            <a:r>
              <a:rPr kumimoji="1" lang="en-US" altLang="ja-JP" baseline="0" dirty="0"/>
              <a:t>【</a:t>
            </a:r>
            <a:r>
              <a:rPr kumimoji="1" lang="ja-JP" altLang="en-US" baseline="0" dirty="0"/>
              <a:t>参考資料</a:t>
            </a:r>
            <a:r>
              <a:rPr kumimoji="1" lang="en-US" altLang="ja-JP" baseline="0" dirty="0"/>
              <a:t>】</a:t>
            </a:r>
          </a:p>
          <a:p>
            <a:r>
              <a:rPr kumimoji="1" lang="en-US" altLang="ja-JP" baseline="0" dirty="0"/>
              <a:t>IPA</a:t>
            </a:r>
            <a:r>
              <a:rPr kumimoji="1" lang="ja-JP" altLang="en-US" baseline="0" dirty="0"/>
              <a:t>：</a:t>
            </a:r>
            <a:r>
              <a:rPr lang="en-US" altLang="ja-JP" sz="1800" kern="100" dirty="0" err="1">
                <a:effectLst/>
                <a:latin typeface="游ゴシック" panose="020B0400000000000000" pitchFamily="50" charset="-128"/>
                <a:ea typeface="游ゴシック" panose="020B0400000000000000" pitchFamily="50" charset="-128"/>
                <a:cs typeface="Courier New" panose="02070309020205020404" pitchFamily="49" charset="0"/>
              </a:rPr>
              <a:t>Emotet</a:t>
            </a:r>
            <a:r>
              <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rPr>
              <a:t>（エモテット）と呼ばれるウイルスへの感染を狙うメールについて</a:t>
            </a:r>
          </a:p>
          <a:p>
            <a:r>
              <a:rPr kumimoji="1" lang="en-US" altLang="ja-JP" baseline="0"/>
              <a:t>https://www.ipa.go.jp/security/security-alert/2022/1202.html</a:t>
            </a:r>
            <a:endParaRPr kumimoji="1" lang="en-US" altLang="ja-JP" baseline="0" dirty="0"/>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2.sv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1-1-4</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メールの添付ファイル</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1273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3" name="図 2">
            <a:extLst>
              <a:ext uri="{FF2B5EF4-FFF2-40B4-BE49-F238E27FC236}">
                <a16:creationId xmlns:a16="http://schemas.microsoft.com/office/drawing/2014/main" id="{2B11177E-434E-D772-0B52-0DFC77B55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7429" y="3390710"/>
            <a:ext cx="5105399" cy="4084319"/>
          </a:xfrm>
          <a:prstGeom prst="rect">
            <a:avLst/>
          </a:prstGeom>
        </p:spPr>
      </p:pic>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960857"/>
            <a:ext cx="7500937" cy="2135200"/>
          </a:xfrm>
          <a:prstGeom prst="rect">
            <a:avLst/>
          </a:prstGeom>
          <a:noFill/>
        </p:spPr>
        <p:txBody>
          <a:bodyPr wrap="square">
            <a:spAutoFit/>
          </a:bodyPr>
          <a:lstStyle/>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Segoe UI"/>
                <a:ea typeface="メイリオ"/>
                <a:cs typeface="+mn-cs"/>
              </a:rPr>
              <a:t>知らない人から添付ファイルの</a:t>
            </a:r>
            <a:br>
              <a:rPr kumimoji="1" lang="en-US" altLang="ja-JP" sz="36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600" b="1" i="0" u="none" strike="noStrike" kern="1200" cap="none" spc="0" normalizeH="0" baseline="0" noProof="0" dirty="0">
                <a:ln>
                  <a:noFill/>
                </a:ln>
                <a:solidFill>
                  <a:prstClr val="black"/>
                </a:solidFill>
                <a:effectLst/>
                <a:uLnTx/>
                <a:uFillTx/>
                <a:latin typeface="Segoe UI"/>
                <a:ea typeface="メイリオ"/>
                <a:cs typeface="+mn-cs"/>
              </a:rPr>
              <a:t>ついたメールが送られてきたよ。</a:t>
            </a:r>
            <a:endParaRPr kumimoji="1" lang="en-US" altLang="ja-JP" sz="36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Segoe UI"/>
                <a:ea typeface="メイリオ"/>
                <a:cs typeface="+mn-cs"/>
              </a:rPr>
              <a:t>気になるから開けてもいいかな？</a:t>
            </a:r>
            <a:endParaRPr kumimoji="1" lang="en-US" altLang="ja-JP" sz="36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5" name="テキスト ボックス 4">
            <a:extLst>
              <a:ext uri="{FF2B5EF4-FFF2-40B4-BE49-F238E27FC236}">
                <a16:creationId xmlns:a16="http://schemas.microsoft.com/office/drawing/2014/main" id="{EF8F8390-5A54-710B-3675-6A79C69044DB}"/>
              </a:ext>
            </a:extLst>
          </p:cNvPr>
          <p:cNvSpPr txBox="1"/>
          <p:nvPr/>
        </p:nvSpPr>
        <p:spPr>
          <a:xfrm>
            <a:off x="4070120" y="1883368"/>
            <a:ext cx="723275" cy="307777"/>
          </a:xfrm>
          <a:prstGeom prst="rect">
            <a:avLst/>
          </a:prstGeom>
          <a:noFill/>
        </p:spPr>
        <p:txBody>
          <a:bodyPr wrap="none" rtlCol="0">
            <a:spAutoFit/>
          </a:bodyPr>
          <a:lstStyle/>
          <a:p>
            <a:r>
              <a:rPr kumimoji="1" lang="ja-JP" altLang="en-US" sz="1400" dirty="0"/>
              <a:t>てんぷ</a:t>
            </a:r>
          </a:p>
        </p:txBody>
      </p:sp>
      <p:pic>
        <p:nvPicPr>
          <p:cNvPr id="6" name="グラフィックス 5" descr="送信 単色塗りつぶし">
            <a:extLst>
              <a:ext uri="{FF2B5EF4-FFF2-40B4-BE49-F238E27FC236}">
                <a16:creationId xmlns:a16="http://schemas.microsoft.com/office/drawing/2014/main" id="{34F65EC1-DCF4-D645-DB43-706BC627525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24632" y="4917080"/>
            <a:ext cx="1911008" cy="1911008"/>
          </a:xfrm>
          <a:prstGeom prst="rect">
            <a:avLst/>
          </a:prstGeom>
        </p:spPr>
      </p:pic>
    </p:spTree>
    <p:extLst>
      <p:ext uri="{BB962C8B-B14F-4D97-AF65-F5344CB8AC3E}">
        <p14:creationId xmlns:p14="http://schemas.microsoft.com/office/powerpoint/2010/main" val="3491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066E29A0-47AF-93BB-015D-A5CFB993D9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57758">
            <a:off x="900906" y="3784943"/>
            <a:ext cx="2124397" cy="2124397"/>
          </a:xfrm>
          <a:prstGeom prst="rect">
            <a:avLst/>
          </a:prstGeom>
        </p:spPr>
      </p:pic>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2090602"/>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2253666" y="421765"/>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801174" y="2199336"/>
            <a:ext cx="7310583" cy="7845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ts val="5400"/>
              </a:lnSpc>
              <a:spcBef>
                <a:spcPct val="0"/>
              </a:spcBef>
              <a:spcAft>
                <a:spcPts val="0"/>
              </a:spcAft>
              <a:buClrTx/>
              <a:buSzTx/>
              <a:buFontTx/>
              <a:buNone/>
              <a:tabLst/>
              <a:defRPr/>
            </a:pPr>
            <a:r>
              <a:rPr lang="ja-JP" altLang="en-US" sz="4000" dirty="0">
                <a:solidFill>
                  <a:srgbClr val="ED7D31"/>
                </a:solidFill>
                <a:latin typeface="メイリオ"/>
                <a:ea typeface="メイリオ"/>
              </a:rPr>
              <a:t>添付ファイルを開くことで、</a:t>
            </a:r>
            <a:endParaRPr lang="en-US" altLang="ja-JP" sz="4000" dirty="0">
              <a:solidFill>
                <a:srgbClr val="ED7D31"/>
              </a:solidFill>
              <a:latin typeface="メイリオ"/>
              <a:ea typeface="メイリオ"/>
            </a:endParaRPr>
          </a:p>
          <a:p>
            <a:pPr marL="0" marR="0" lvl="0" indent="0" algn="l" defTabSz="914400" rtl="0" eaLnBrk="1" fontAlgn="auto" latinLnBrk="0" hangingPunct="1">
              <a:lnSpc>
                <a:spcPts val="5400"/>
              </a:lnSpc>
              <a:spcBef>
                <a:spcPct val="0"/>
              </a:spcBef>
              <a:spcAft>
                <a:spcPts val="0"/>
              </a:spcAft>
              <a:buClrTx/>
              <a:buSzTx/>
              <a:buFontTx/>
              <a:buNone/>
              <a:tabLst/>
              <a:defRPr/>
            </a:pPr>
            <a:r>
              <a:rPr lang="ja-JP" altLang="en-US" sz="4000" dirty="0">
                <a:solidFill>
                  <a:srgbClr val="ED7D31"/>
                </a:solidFill>
                <a:latin typeface="メイリオ"/>
                <a:ea typeface="メイリオ"/>
              </a:rPr>
              <a:t>ウイルス感染の危険がある。</a:t>
            </a:r>
            <a:endPar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endParaRP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6831121" y="2199336"/>
            <a:ext cx="2380938" cy="2090602"/>
          </a:xfrm>
          <a:prstGeom prst="rect">
            <a:avLst/>
          </a:prstGeom>
        </p:spPr>
      </p:pic>
      <p:pic>
        <p:nvPicPr>
          <p:cNvPr id="2" name="図 1">
            <a:extLst>
              <a:ext uri="{FF2B5EF4-FFF2-40B4-BE49-F238E27FC236}">
                <a16:creationId xmlns:a16="http://schemas.microsoft.com/office/drawing/2014/main" id="{1010F7C5-CD23-C0E6-A884-E15F97CA5B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25057" y="167956"/>
            <a:ext cx="1828125" cy="1451192"/>
          </a:xfrm>
          <a:prstGeom prst="rect">
            <a:avLst/>
          </a:prstGeom>
        </p:spPr>
      </p:pic>
      <p:sp>
        <p:nvSpPr>
          <p:cNvPr id="3" name="テキスト ボックス 2">
            <a:extLst>
              <a:ext uri="{FF2B5EF4-FFF2-40B4-BE49-F238E27FC236}">
                <a16:creationId xmlns:a16="http://schemas.microsoft.com/office/drawing/2014/main" id="{42FA8A6C-A584-9847-2A1F-E6D6EFB85837}"/>
              </a:ext>
            </a:extLst>
          </p:cNvPr>
          <p:cNvSpPr txBox="1"/>
          <p:nvPr/>
        </p:nvSpPr>
        <p:spPr>
          <a:xfrm>
            <a:off x="591037" y="264988"/>
            <a:ext cx="1107996" cy="1200329"/>
          </a:xfrm>
          <a:prstGeom prst="rect">
            <a:avLst/>
          </a:prstGeom>
          <a:noFill/>
        </p:spPr>
        <p:txBody>
          <a:bodyPr wrap="none" rtlCol="0">
            <a:spAutoFit/>
          </a:bodyPr>
          <a:lstStyle/>
          <a:p>
            <a:r>
              <a:rPr kumimoji="1" lang="en-US" altLang="ja-JP"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33" name="コンテンツ プレースホルダー 4">
            <a:extLst>
              <a:ext uri="{FF2B5EF4-FFF2-40B4-BE49-F238E27FC236}">
                <a16:creationId xmlns:a16="http://schemas.microsoft.com/office/drawing/2014/main" id="{73AD90C6-3374-C46A-BEA6-F4359B0EFC6B}"/>
              </a:ext>
            </a:extLst>
          </p:cNvPr>
          <p:cNvSpPr txBox="1">
            <a:spLocks/>
          </p:cNvSpPr>
          <p:nvPr/>
        </p:nvSpPr>
        <p:spPr>
          <a:xfrm rot="21359735">
            <a:off x="2642809" y="4066319"/>
            <a:ext cx="1454323" cy="21383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None/>
              <a:tabLst/>
              <a:defRPr/>
            </a:pPr>
            <a:r>
              <a:rPr kumimoji="1" lang="ja-JP" altLang="en-US" sz="1400" b="0" i="0" u="none" strike="noStrike" kern="1200" cap="none" spc="0" normalizeH="0" baseline="0" noProof="0" dirty="0">
                <a:ln>
                  <a:noFill/>
                </a:ln>
                <a:solidFill>
                  <a:schemeClr val="bg1"/>
                </a:solidFill>
                <a:effectLst/>
                <a:uLnTx/>
                <a:uFillTx/>
                <a:latin typeface="Segoe UI"/>
                <a:ea typeface="メイリオ"/>
                <a:cs typeface="+mn-cs"/>
              </a:rPr>
              <a:t>✉受信</a:t>
            </a:r>
            <a:br>
              <a:rPr kumimoji="1" lang="en-US" altLang="ja-JP" sz="1400" b="0" i="0" u="none" strike="noStrike" kern="1200" cap="none" spc="0" normalizeH="0" baseline="0" noProof="0" dirty="0">
                <a:ln>
                  <a:noFill/>
                </a:ln>
                <a:solidFill>
                  <a:schemeClr val="bg1"/>
                </a:solidFill>
                <a:effectLst/>
                <a:uLnTx/>
                <a:uFillTx/>
                <a:latin typeface="Segoe UI"/>
                <a:ea typeface="メイリオ"/>
                <a:cs typeface="+mn-cs"/>
              </a:rPr>
            </a:br>
            <a:r>
              <a:rPr kumimoji="1" lang="ja-JP" altLang="en-US" sz="1400" b="0" i="0" u="none" strike="noStrike" kern="1200" cap="none" spc="0" normalizeH="0" baseline="0" noProof="0" dirty="0">
                <a:ln>
                  <a:noFill/>
                </a:ln>
                <a:solidFill>
                  <a:schemeClr val="bg1"/>
                </a:solidFill>
                <a:effectLst/>
                <a:uLnTx/>
                <a:uFillTx/>
                <a:latin typeface="Segoe UI"/>
                <a:ea typeface="メイリオ"/>
                <a:cs typeface="+mn-cs"/>
              </a:rPr>
              <a:t>ひさしぶり！</a:t>
            </a:r>
            <a:br>
              <a:rPr kumimoji="1" lang="en-US" altLang="ja-JP" sz="1400" b="0" i="0" u="none" strike="noStrike" kern="1200" cap="none" spc="0" normalizeH="0" baseline="0" noProof="0" dirty="0">
                <a:ln>
                  <a:noFill/>
                </a:ln>
                <a:solidFill>
                  <a:schemeClr val="bg1"/>
                </a:solidFill>
                <a:effectLst/>
                <a:uLnTx/>
                <a:uFillTx/>
                <a:latin typeface="Segoe UI"/>
                <a:ea typeface="メイリオ"/>
                <a:cs typeface="+mn-cs"/>
              </a:rPr>
            </a:br>
            <a:r>
              <a:rPr kumimoji="1" lang="ja-JP" altLang="en-US" sz="1400" b="0" i="0" u="none" strike="noStrike" kern="1200" cap="none" spc="0" normalizeH="0" baseline="0" noProof="0" dirty="0">
                <a:ln>
                  <a:noFill/>
                </a:ln>
                <a:solidFill>
                  <a:schemeClr val="bg1"/>
                </a:solidFill>
                <a:effectLst/>
                <a:uLnTx/>
                <a:uFillTx/>
                <a:latin typeface="Segoe UI"/>
                <a:ea typeface="メイリオ"/>
                <a:cs typeface="+mn-cs"/>
              </a:rPr>
              <a:t>この前の写真</a:t>
            </a:r>
            <a:br>
              <a:rPr kumimoji="1" lang="en-US" altLang="ja-JP" sz="1400" b="0" i="0" u="none" strike="noStrike" kern="1200" cap="none" spc="0" normalizeH="0" baseline="0" noProof="0" dirty="0">
                <a:ln>
                  <a:noFill/>
                </a:ln>
                <a:solidFill>
                  <a:schemeClr val="bg1"/>
                </a:solidFill>
                <a:effectLst/>
                <a:uLnTx/>
                <a:uFillTx/>
                <a:latin typeface="Segoe UI"/>
                <a:ea typeface="メイリオ"/>
                <a:cs typeface="+mn-cs"/>
              </a:rPr>
            </a:br>
            <a:r>
              <a:rPr kumimoji="1" lang="ja-JP" altLang="en-US" sz="1400" b="0" i="0" u="none" strike="noStrike" kern="1200" cap="none" spc="0" normalizeH="0" baseline="0" noProof="0" dirty="0">
                <a:ln>
                  <a:noFill/>
                </a:ln>
                <a:solidFill>
                  <a:schemeClr val="bg1"/>
                </a:solidFill>
                <a:effectLst/>
                <a:uLnTx/>
                <a:uFillTx/>
                <a:latin typeface="Segoe UI"/>
                <a:ea typeface="メイリオ"/>
                <a:cs typeface="+mn-cs"/>
              </a:rPr>
              <a:t>だよ！</a:t>
            </a:r>
            <a:endParaRPr kumimoji="1" lang="en-US" altLang="ja-JP" sz="1400" b="0" i="0" u="none" strike="noStrike" kern="1200" cap="none" spc="0" normalizeH="0" baseline="0" noProof="0" dirty="0">
              <a:ln>
                <a:noFill/>
              </a:ln>
              <a:solidFill>
                <a:schemeClr val="bg1"/>
              </a:solidFill>
              <a:effectLst/>
              <a:uLnTx/>
              <a:uFillTx/>
              <a:latin typeface="Segoe UI"/>
              <a:ea typeface="メイリオ"/>
              <a:cs typeface="+mn-cs"/>
            </a:endParaRPr>
          </a:p>
          <a:p>
            <a:pPr marL="0" marR="0" lvl="0" indent="0" algn="l" defTabSz="914400" rtl="0" eaLnBrk="1" fontAlgn="auto" latinLnBrk="0" hangingPunct="1">
              <a:lnSpc>
                <a:spcPct val="100000"/>
              </a:lnSpc>
              <a:spcBef>
                <a:spcPts val="1000"/>
              </a:spcBef>
              <a:spcAft>
                <a:spcPts val="0"/>
              </a:spcAft>
              <a:buClrTx/>
              <a:buSzTx/>
              <a:buNone/>
              <a:tabLst/>
              <a:defRPr/>
            </a:pPr>
            <a:r>
              <a:rPr kumimoji="1" lang="en-US" altLang="ja-JP" sz="1400" b="0" i="0" u="sng" strike="noStrike" kern="1200" cap="none" spc="0" normalizeH="0" baseline="0" noProof="0" dirty="0">
                <a:ln>
                  <a:noFill/>
                </a:ln>
                <a:solidFill>
                  <a:schemeClr val="bg1"/>
                </a:solidFill>
                <a:effectLst/>
                <a:uLnTx/>
                <a:uFillTx/>
                <a:latin typeface="Segoe UI"/>
                <a:ea typeface="メイリオ"/>
                <a:cs typeface="+mn-cs"/>
              </a:rPr>
              <a:t>http://photo.friend/...</a:t>
            </a:r>
          </a:p>
        </p:txBody>
      </p:sp>
      <p:sp>
        <p:nvSpPr>
          <p:cNvPr id="5" name="テキスト ボックス 4">
            <a:extLst>
              <a:ext uri="{FF2B5EF4-FFF2-40B4-BE49-F238E27FC236}">
                <a16:creationId xmlns:a16="http://schemas.microsoft.com/office/drawing/2014/main" id="{FA9012CC-3102-591B-13FD-0E947C8634DB}"/>
              </a:ext>
            </a:extLst>
          </p:cNvPr>
          <p:cNvSpPr txBox="1"/>
          <p:nvPr/>
        </p:nvSpPr>
        <p:spPr>
          <a:xfrm>
            <a:off x="991800" y="1701201"/>
            <a:ext cx="723275" cy="307777"/>
          </a:xfrm>
          <a:prstGeom prst="rect">
            <a:avLst/>
          </a:prstGeom>
          <a:noFill/>
        </p:spPr>
        <p:txBody>
          <a:bodyPr wrap="none" rtlCol="0">
            <a:spAutoFit/>
          </a:bodyPr>
          <a:lstStyle/>
          <a:p>
            <a:r>
              <a:rPr lang="ja-JP" altLang="en-US" sz="1400" dirty="0"/>
              <a:t>てんぷ</a:t>
            </a:r>
            <a:endParaRPr kumimoji="1" lang="ja-JP" altLang="en-US" sz="1400" dirty="0"/>
          </a:p>
        </p:txBody>
      </p:sp>
      <p:sp>
        <p:nvSpPr>
          <p:cNvPr id="10" name="テキスト ボックス 9">
            <a:extLst>
              <a:ext uri="{FF2B5EF4-FFF2-40B4-BE49-F238E27FC236}">
                <a16:creationId xmlns:a16="http://schemas.microsoft.com/office/drawing/2014/main" id="{F37C8918-30A8-FB6C-1397-3CDD01B5CC92}"/>
              </a:ext>
            </a:extLst>
          </p:cNvPr>
          <p:cNvSpPr txBox="1"/>
          <p:nvPr/>
        </p:nvSpPr>
        <p:spPr>
          <a:xfrm>
            <a:off x="2948258" y="2434942"/>
            <a:ext cx="2385589" cy="307777"/>
          </a:xfrm>
          <a:prstGeom prst="rect">
            <a:avLst/>
          </a:prstGeom>
          <a:noFill/>
        </p:spPr>
        <p:txBody>
          <a:bodyPr wrap="none" rtlCol="0">
            <a:spAutoFit/>
          </a:bodyPr>
          <a:lstStyle/>
          <a:p>
            <a:r>
              <a:rPr lang="ja-JP" altLang="en-US" sz="1400" dirty="0"/>
              <a:t>かんせん                   きけん</a:t>
            </a:r>
            <a:endParaRPr kumimoji="1" lang="ja-JP" altLang="en-US" sz="1400" dirty="0"/>
          </a:p>
        </p:txBody>
      </p:sp>
      <p:pic>
        <p:nvPicPr>
          <p:cNvPr id="8" name="図 7">
            <a:extLst>
              <a:ext uri="{FF2B5EF4-FFF2-40B4-BE49-F238E27FC236}">
                <a16:creationId xmlns:a16="http://schemas.microsoft.com/office/drawing/2014/main" id="{93438A52-7243-CC45-B3E6-5A7C4E995B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95056" y="3429000"/>
            <a:ext cx="3429000" cy="3429000"/>
          </a:xfrm>
          <a:prstGeom prst="rect">
            <a:avLst/>
          </a:prstGeom>
        </p:spPr>
      </p:pic>
    </p:spTree>
    <p:extLst>
      <p:ext uri="{BB962C8B-B14F-4D97-AF65-F5344CB8AC3E}">
        <p14:creationId xmlns:p14="http://schemas.microsoft.com/office/powerpoint/2010/main" val="420597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BDBF1D84-525A-8EC7-AFAB-93761231BE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00000">
            <a:off x="7696216" y="3331475"/>
            <a:ext cx="1480160" cy="1480160"/>
          </a:xfrm>
          <a:prstGeom prst="rect">
            <a:avLst/>
          </a:prstGeom>
        </p:spPr>
      </p:pic>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23042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添付ファイルは要注意</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396413" y="2124706"/>
            <a:ext cx="8351174" cy="18288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400"/>
              </a:spcBef>
              <a:spcAft>
                <a:spcPts val="0"/>
              </a:spcAft>
              <a:buClrTx/>
              <a:buSzTx/>
              <a:buNone/>
              <a:tabLst/>
              <a:defRPr/>
            </a:pPr>
            <a:r>
              <a:rPr lang="ja-JP" altLang="en-US" sz="2800" dirty="0">
                <a:solidFill>
                  <a:prstClr val="black"/>
                </a:solidFill>
                <a:latin typeface="Segoe UI"/>
                <a:ea typeface="メイリオ"/>
              </a:rPr>
              <a:t>・</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知らない人から届いた添付ファイルは開かない</a:t>
            </a:r>
          </a:p>
          <a:p>
            <a:pPr marL="0" marR="0" lvl="0" indent="0" algn="l" defTabSz="914400" rtl="0" eaLnBrk="1" fontAlgn="auto" latinLnBrk="0" hangingPunct="1">
              <a:lnSpc>
                <a:spcPts val="3800"/>
              </a:lnSpc>
              <a:spcBef>
                <a:spcPts val="1400"/>
              </a:spcBef>
              <a:spcAft>
                <a:spcPts val="0"/>
              </a:spcAft>
              <a:buClrTx/>
              <a:buSz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・知っている人から届いたメールに見えても</a:t>
            </a:r>
            <a:b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　文面に要注意</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4" name="コンテンツ プレースホルダー 4">
            <a:extLst>
              <a:ext uri="{FF2B5EF4-FFF2-40B4-BE49-F238E27FC236}">
                <a16:creationId xmlns:a16="http://schemas.microsoft.com/office/drawing/2014/main" id="{9719E532-B559-614B-9B7B-42FA4ADF8717}"/>
              </a:ext>
            </a:extLst>
          </p:cNvPr>
          <p:cNvSpPr txBox="1">
            <a:spLocks/>
          </p:cNvSpPr>
          <p:nvPr/>
        </p:nvSpPr>
        <p:spPr>
          <a:xfrm>
            <a:off x="415463" y="4048892"/>
            <a:ext cx="6347287" cy="20621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000"/>
              </a:lnSpc>
              <a:spcBef>
                <a:spcPts val="1000"/>
              </a:spcBef>
              <a:spcAft>
                <a:spcPts val="0"/>
              </a:spcAft>
              <a:buClrTx/>
              <a:buSzTx/>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r>
              <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rPr>
              <a:t>-</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日本語が不自然だったり、話の流れが</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000"/>
              </a:lnSpc>
              <a:spcBef>
                <a:spcPts val="1000"/>
              </a:spcBef>
              <a:spcAft>
                <a:spcPts val="0"/>
              </a:spcAft>
              <a:buClrTx/>
              <a:buSzTx/>
              <a:buNone/>
              <a:tabLst/>
              <a:defRPr/>
            </a:pPr>
            <a:r>
              <a:rPr lang="ja-JP" altLang="en-US" sz="2400" dirty="0">
                <a:solidFill>
                  <a:prstClr val="black"/>
                </a:solidFill>
                <a:latin typeface="Segoe UI"/>
                <a:ea typeface="メイリオ"/>
              </a:rPr>
              <a:t>　　  </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唐突だと感じた</a:t>
            </a:r>
            <a:r>
              <a:rPr lang="ja-JP" altLang="en-US" sz="2400" dirty="0">
                <a:solidFill>
                  <a:prstClr val="black"/>
                </a:solidFill>
                <a:latin typeface="Segoe UI"/>
                <a:ea typeface="メイリオ"/>
              </a:rPr>
              <a:t>りした</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ら、なりすまし</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000"/>
              </a:lnSpc>
              <a:spcBef>
                <a:spcPts val="1000"/>
              </a:spcBef>
              <a:spcAft>
                <a:spcPts val="0"/>
              </a:spcAft>
              <a:buClrTx/>
              <a:buSzTx/>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メールかも。添付ファイルは開かず、</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000"/>
              </a:lnSpc>
              <a:spcBef>
                <a:spcPts val="1000"/>
              </a:spcBef>
              <a:spcAft>
                <a:spcPts val="0"/>
              </a:spcAft>
              <a:buClrTx/>
              <a:buSzTx/>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差出人に電話などで確認しましょう。</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12" name="テキスト ボックス 11">
            <a:extLst>
              <a:ext uri="{FF2B5EF4-FFF2-40B4-BE49-F238E27FC236}">
                <a16:creationId xmlns:a16="http://schemas.microsoft.com/office/drawing/2014/main" id="{4AB7CB68-66FC-46AA-6838-B412EBAEB755}"/>
              </a:ext>
            </a:extLst>
          </p:cNvPr>
          <p:cNvSpPr txBox="1"/>
          <p:nvPr/>
        </p:nvSpPr>
        <p:spPr>
          <a:xfrm>
            <a:off x="738379" y="1265429"/>
            <a:ext cx="5101076" cy="307777"/>
          </a:xfrm>
          <a:prstGeom prst="rect">
            <a:avLst/>
          </a:prstGeom>
          <a:noFill/>
        </p:spPr>
        <p:txBody>
          <a:bodyPr wrap="none" rtlCol="0">
            <a:spAutoFit/>
          </a:bodyPr>
          <a:lstStyle/>
          <a:p>
            <a:r>
              <a:rPr kumimoji="1" lang="ja-JP" altLang="en-US" sz="1400" dirty="0"/>
              <a:t>てんぷ　　　　　　　　　　　　　　　　よ う ち ゅ う い　</a:t>
            </a:r>
          </a:p>
        </p:txBody>
      </p:sp>
      <p:sp>
        <p:nvSpPr>
          <p:cNvPr id="20" name="テキスト ボックス 19">
            <a:extLst>
              <a:ext uri="{FF2B5EF4-FFF2-40B4-BE49-F238E27FC236}">
                <a16:creationId xmlns:a16="http://schemas.microsoft.com/office/drawing/2014/main" id="{CC08B464-A782-D929-C7E6-5163AD85FEC5}"/>
              </a:ext>
            </a:extLst>
          </p:cNvPr>
          <p:cNvSpPr txBox="1"/>
          <p:nvPr/>
        </p:nvSpPr>
        <p:spPr>
          <a:xfrm>
            <a:off x="4375223" y="2012579"/>
            <a:ext cx="646331" cy="276999"/>
          </a:xfrm>
          <a:prstGeom prst="rect">
            <a:avLst/>
          </a:prstGeom>
          <a:noFill/>
        </p:spPr>
        <p:txBody>
          <a:bodyPr wrap="none" rtlCol="0">
            <a:spAutoFit/>
          </a:bodyPr>
          <a:lstStyle/>
          <a:p>
            <a:r>
              <a:rPr kumimoji="1" lang="ja-JP" altLang="en-US" sz="1200" dirty="0"/>
              <a:t>てんぷ</a:t>
            </a:r>
          </a:p>
        </p:txBody>
      </p:sp>
      <p:sp>
        <p:nvSpPr>
          <p:cNvPr id="23" name="テキスト ボックス 22">
            <a:extLst>
              <a:ext uri="{FF2B5EF4-FFF2-40B4-BE49-F238E27FC236}">
                <a16:creationId xmlns:a16="http://schemas.microsoft.com/office/drawing/2014/main" id="{96FAC5E6-EDB9-80D1-8729-ABD02F58B080}"/>
              </a:ext>
            </a:extLst>
          </p:cNvPr>
          <p:cNvSpPr txBox="1"/>
          <p:nvPr/>
        </p:nvSpPr>
        <p:spPr>
          <a:xfrm>
            <a:off x="3258979" y="2003173"/>
            <a:ext cx="492443" cy="276999"/>
          </a:xfrm>
          <a:prstGeom prst="rect">
            <a:avLst/>
          </a:prstGeom>
          <a:noFill/>
        </p:spPr>
        <p:txBody>
          <a:bodyPr wrap="none" rtlCol="0">
            <a:spAutoFit/>
          </a:bodyPr>
          <a:lstStyle/>
          <a:p>
            <a:r>
              <a:rPr kumimoji="1" lang="ja-JP" altLang="en-US" sz="1200" dirty="0"/>
              <a:t>とど</a:t>
            </a:r>
          </a:p>
        </p:txBody>
      </p:sp>
      <p:sp>
        <p:nvSpPr>
          <p:cNvPr id="27" name="テキスト ボックス 26">
            <a:extLst>
              <a:ext uri="{FF2B5EF4-FFF2-40B4-BE49-F238E27FC236}">
                <a16:creationId xmlns:a16="http://schemas.microsoft.com/office/drawing/2014/main" id="{D7458A15-58CD-BD64-26B2-C00516F0C088}"/>
              </a:ext>
            </a:extLst>
          </p:cNvPr>
          <p:cNvSpPr txBox="1"/>
          <p:nvPr/>
        </p:nvSpPr>
        <p:spPr>
          <a:xfrm>
            <a:off x="3603569" y="2643226"/>
            <a:ext cx="492443" cy="276999"/>
          </a:xfrm>
          <a:prstGeom prst="rect">
            <a:avLst/>
          </a:prstGeom>
          <a:noFill/>
        </p:spPr>
        <p:txBody>
          <a:bodyPr wrap="none" rtlCol="0">
            <a:spAutoFit/>
          </a:bodyPr>
          <a:lstStyle/>
          <a:p>
            <a:r>
              <a:rPr kumimoji="1" lang="ja-JP" altLang="en-US" sz="1200" dirty="0"/>
              <a:t>とど</a:t>
            </a:r>
          </a:p>
        </p:txBody>
      </p:sp>
      <p:sp>
        <p:nvSpPr>
          <p:cNvPr id="44" name="テキスト ボックス 43">
            <a:extLst>
              <a:ext uri="{FF2B5EF4-FFF2-40B4-BE49-F238E27FC236}">
                <a16:creationId xmlns:a16="http://schemas.microsoft.com/office/drawing/2014/main" id="{1A89E2C6-877C-21B8-6807-DF00787ACD37}"/>
              </a:ext>
            </a:extLst>
          </p:cNvPr>
          <p:cNvSpPr txBox="1"/>
          <p:nvPr/>
        </p:nvSpPr>
        <p:spPr>
          <a:xfrm>
            <a:off x="1208283" y="4410395"/>
            <a:ext cx="800219" cy="276999"/>
          </a:xfrm>
          <a:prstGeom prst="rect">
            <a:avLst/>
          </a:prstGeom>
          <a:noFill/>
        </p:spPr>
        <p:txBody>
          <a:bodyPr wrap="none" rtlCol="0">
            <a:spAutoFit/>
          </a:bodyPr>
          <a:lstStyle/>
          <a:p>
            <a:r>
              <a:rPr lang="ja-JP" altLang="en-US" sz="1200" dirty="0"/>
              <a:t>とうとつ</a:t>
            </a:r>
            <a:endParaRPr kumimoji="1" lang="ja-JP" altLang="en-US" sz="1200" dirty="0"/>
          </a:p>
        </p:txBody>
      </p:sp>
      <p:sp>
        <p:nvSpPr>
          <p:cNvPr id="45" name="テキスト ボックス 44">
            <a:extLst>
              <a:ext uri="{FF2B5EF4-FFF2-40B4-BE49-F238E27FC236}">
                <a16:creationId xmlns:a16="http://schemas.microsoft.com/office/drawing/2014/main" id="{47492CE6-363E-3BA4-6E93-57C94489E31A}"/>
              </a:ext>
            </a:extLst>
          </p:cNvPr>
          <p:cNvSpPr txBox="1"/>
          <p:nvPr/>
        </p:nvSpPr>
        <p:spPr>
          <a:xfrm>
            <a:off x="3030972" y="4943584"/>
            <a:ext cx="646331" cy="276999"/>
          </a:xfrm>
          <a:prstGeom prst="rect">
            <a:avLst/>
          </a:prstGeom>
          <a:noFill/>
        </p:spPr>
        <p:txBody>
          <a:bodyPr wrap="none" rtlCol="0">
            <a:spAutoFit/>
          </a:bodyPr>
          <a:lstStyle/>
          <a:p>
            <a:r>
              <a:rPr kumimoji="1" lang="ja-JP" altLang="en-US" sz="1200" dirty="0"/>
              <a:t>てんぷ</a:t>
            </a:r>
          </a:p>
        </p:txBody>
      </p:sp>
      <p:sp>
        <p:nvSpPr>
          <p:cNvPr id="46" name="テキスト ボックス 45">
            <a:extLst>
              <a:ext uri="{FF2B5EF4-FFF2-40B4-BE49-F238E27FC236}">
                <a16:creationId xmlns:a16="http://schemas.microsoft.com/office/drawing/2014/main" id="{C79B57A6-D7C2-B2D8-32D0-73A71E6A2216}"/>
              </a:ext>
            </a:extLst>
          </p:cNvPr>
          <p:cNvSpPr txBox="1"/>
          <p:nvPr/>
        </p:nvSpPr>
        <p:spPr>
          <a:xfrm>
            <a:off x="3934330" y="5419368"/>
            <a:ext cx="891049" cy="276999"/>
          </a:xfrm>
          <a:prstGeom prst="rect">
            <a:avLst/>
          </a:prstGeom>
          <a:noFill/>
        </p:spPr>
        <p:txBody>
          <a:bodyPr wrap="square" rtlCol="0">
            <a:spAutoFit/>
          </a:bodyPr>
          <a:lstStyle/>
          <a:p>
            <a:r>
              <a:rPr kumimoji="1" lang="ja-JP" altLang="en-US" sz="1200" dirty="0"/>
              <a:t>かくにん</a:t>
            </a:r>
          </a:p>
        </p:txBody>
      </p:sp>
      <p:pic>
        <p:nvPicPr>
          <p:cNvPr id="8" name="図 7">
            <a:extLst>
              <a:ext uri="{FF2B5EF4-FFF2-40B4-BE49-F238E27FC236}">
                <a16:creationId xmlns:a16="http://schemas.microsoft.com/office/drawing/2014/main" id="{02E53AA6-2A9B-4730-F263-A04E6C6B36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826" y="4213365"/>
            <a:ext cx="2828420" cy="2828420"/>
          </a:xfrm>
          <a:prstGeom prst="rect">
            <a:avLst/>
          </a:prstGeom>
        </p:spPr>
      </p:pic>
      <p:sp>
        <p:nvSpPr>
          <p:cNvPr id="11" name="テキスト ボックス 10">
            <a:extLst>
              <a:ext uri="{FF2B5EF4-FFF2-40B4-BE49-F238E27FC236}">
                <a16:creationId xmlns:a16="http://schemas.microsoft.com/office/drawing/2014/main" id="{5B6F2D12-0FAA-5D19-917B-817158B2A06A}"/>
              </a:ext>
            </a:extLst>
          </p:cNvPr>
          <p:cNvSpPr txBox="1"/>
          <p:nvPr/>
        </p:nvSpPr>
        <p:spPr>
          <a:xfrm>
            <a:off x="1920435" y="3161656"/>
            <a:ext cx="1107996" cy="276999"/>
          </a:xfrm>
          <a:prstGeom prst="rect">
            <a:avLst/>
          </a:prstGeom>
          <a:noFill/>
        </p:spPr>
        <p:txBody>
          <a:bodyPr wrap="none" rtlCol="0">
            <a:spAutoFit/>
          </a:bodyPr>
          <a:lstStyle/>
          <a:p>
            <a:r>
              <a:rPr lang="ja-JP" altLang="en-US" sz="1200" dirty="0"/>
              <a:t>ようちゅうい</a:t>
            </a:r>
            <a:endParaRPr kumimoji="1" lang="ja-JP" altLang="en-US" sz="1200" dirty="0"/>
          </a:p>
        </p:txBody>
      </p:sp>
      <p:sp>
        <p:nvSpPr>
          <p:cNvPr id="13" name="テキスト ボックス 12">
            <a:extLst>
              <a:ext uri="{FF2B5EF4-FFF2-40B4-BE49-F238E27FC236}">
                <a16:creationId xmlns:a16="http://schemas.microsoft.com/office/drawing/2014/main" id="{06544E19-5D05-B204-3F1A-17AD366BD3A2}"/>
              </a:ext>
            </a:extLst>
          </p:cNvPr>
          <p:cNvSpPr txBox="1"/>
          <p:nvPr/>
        </p:nvSpPr>
        <p:spPr>
          <a:xfrm>
            <a:off x="2533153" y="3906398"/>
            <a:ext cx="800219" cy="276999"/>
          </a:xfrm>
          <a:prstGeom prst="rect">
            <a:avLst/>
          </a:prstGeom>
          <a:noFill/>
        </p:spPr>
        <p:txBody>
          <a:bodyPr wrap="none" rtlCol="0">
            <a:spAutoFit/>
          </a:bodyPr>
          <a:lstStyle/>
          <a:p>
            <a:r>
              <a:rPr lang="ja-JP" altLang="en-US" sz="1200" dirty="0"/>
              <a:t>ふしぜん</a:t>
            </a:r>
            <a:endParaRPr kumimoji="1" lang="ja-JP" altLang="en-US" sz="1200" dirty="0"/>
          </a:p>
        </p:txBody>
      </p:sp>
      <p:sp>
        <p:nvSpPr>
          <p:cNvPr id="14" name="テキスト ボックス 13">
            <a:extLst>
              <a:ext uri="{FF2B5EF4-FFF2-40B4-BE49-F238E27FC236}">
                <a16:creationId xmlns:a16="http://schemas.microsoft.com/office/drawing/2014/main" id="{0549A04D-C430-DD8C-BCB7-DCDC727B1E50}"/>
              </a:ext>
            </a:extLst>
          </p:cNvPr>
          <p:cNvSpPr txBox="1"/>
          <p:nvPr/>
        </p:nvSpPr>
        <p:spPr>
          <a:xfrm>
            <a:off x="1194860" y="5419368"/>
            <a:ext cx="1107996" cy="276999"/>
          </a:xfrm>
          <a:prstGeom prst="rect">
            <a:avLst/>
          </a:prstGeom>
          <a:noFill/>
        </p:spPr>
        <p:txBody>
          <a:bodyPr wrap="none" rtlCol="0">
            <a:spAutoFit/>
          </a:bodyPr>
          <a:lstStyle/>
          <a:p>
            <a:r>
              <a:rPr kumimoji="1" lang="ja-JP" altLang="en-US" sz="1200" dirty="0"/>
              <a:t>さしだしにん</a:t>
            </a:r>
          </a:p>
        </p:txBody>
      </p:sp>
    </p:spTree>
    <p:extLst>
      <p:ext uri="{BB962C8B-B14F-4D97-AF65-F5344CB8AC3E}">
        <p14:creationId xmlns:p14="http://schemas.microsoft.com/office/powerpoint/2010/main" val="1308765693"/>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1533</Words>
  <Application>Microsoft Office PowerPoint</Application>
  <PresentationFormat>画面に合わせる (4:3)</PresentationFormat>
  <Paragraphs>95</Paragraphs>
  <Slides>4</Slides>
  <Notes>4</Notes>
  <HiddenSlides>1</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4</vt:i4>
      </vt:variant>
    </vt:vector>
  </HeadingPairs>
  <TitlesOfParts>
    <vt:vector size="13" baseType="lpstr">
      <vt:lpstr>HGPSoeiKakugothicUB</vt:lpstr>
      <vt:lpstr>メイリオ</vt:lpstr>
      <vt:lpstr>源真ゴシック Heavy</vt:lpstr>
      <vt:lpstr>游ゴシック</vt:lpstr>
      <vt:lpstr>Arial</vt:lpstr>
      <vt:lpstr>Calibri</vt:lpstr>
      <vt:lpstr>Segoe UI</vt:lpstr>
      <vt:lpstr>2_Office テーマ</vt:lpstr>
      <vt:lpstr>3_Office テーマ</vt:lpstr>
      <vt:lpstr>1-1-4 メールの添付ファイル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2023-05-23T04:16:53Z</dcterms:modified>
</cp:coreProperties>
</file>