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1"/>
  </p:sldMasterIdLst>
  <p:notesMasterIdLst>
    <p:notesMasterId r:id="rId34"/>
  </p:notesMasterIdLst>
  <p:sldIdLst>
    <p:sldId id="265" r:id="rId2"/>
    <p:sldId id="267" r:id="rId3"/>
    <p:sldId id="314" r:id="rId4"/>
    <p:sldId id="418" r:id="rId5"/>
    <p:sldId id="313" r:id="rId6"/>
    <p:sldId id="422" r:id="rId7"/>
    <p:sldId id="423" r:id="rId8"/>
    <p:sldId id="271" r:id="rId9"/>
    <p:sldId id="462" r:id="rId10"/>
    <p:sldId id="379" r:id="rId11"/>
    <p:sldId id="312" r:id="rId12"/>
    <p:sldId id="426" r:id="rId13"/>
    <p:sldId id="310" r:id="rId14"/>
    <p:sldId id="430" r:id="rId15"/>
    <p:sldId id="460" r:id="rId16"/>
    <p:sldId id="311" r:id="rId17"/>
    <p:sldId id="461" r:id="rId18"/>
    <p:sldId id="374" r:id="rId19"/>
    <p:sldId id="309" r:id="rId20"/>
    <p:sldId id="442" r:id="rId21"/>
    <p:sldId id="466" r:id="rId22"/>
    <p:sldId id="316" r:id="rId23"/>
    <p:sldId id="468" r:id="rId24"/>
    <p:sldId id="464" r:id="rId25"/>
    <p:sldId id="384" r:id="rId26"/>
    <p:sldId id="467" r:id="rId27"/>
    <p:sldId id="437" r:id="rId28"/>
    <p:sldId id="463" r:id="rId29"/>
    <p:sldId id="439" r:id="rId30"/>
    <p:sldId id="268" r:id="rId31"/>
    <p:sldId id="465" r:id="rId32"/>
    <p:sldId id="39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CC"/>
    <a:srgbClr val="CCECFF"/>
    <a:srgbClr val="6699FF"/>
    <a:srgbClr val="CCFFFF"/>
    <a:srgbClr val="FFCCFF"/>
    <a:srgbClr val="FF99FF"/>
    <a:srgbClr val="FFFFCC"/>
    <a:srgbClr val="CBD4E2"/>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D5F80-2C16-49B6-ADE4-074AAA261140}" v="18" dt="2026-05-18T07:15:57.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94645" autoAdjust="0"/>
  </p:normalViewPr>
  <p:slideViewPr>
    <p:cSldViewPr snapToGrid="0">
      <p:cViewPr>
        <p:scale>
          <a:sx n="100" d="100"/>
          <a:sy n="100" d="100"/>
        </p:scale>
        <p:origin x="2052" y="120"/>
      </p:cViewPr>
      <p:guideLst/>
    </p:cSldViewPr>
  </p:slideViewPr>
  <p:outlineViewPr>
    <p:cViewPr>
      <p:scale>
        <a:sx n="33" d="100"/>
        <a:sy n="33" d="100"/>
      </p:scale>
      <p:origin x="0" y="-9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70AD0-0B19-4E45-9096-808A6B714750}" type="datetimeFigureOut">
              <a:rPr kumimoji="1" lang="ja-JP" altLang="en-US" smtClean="0"/>
              <a:t>2026/6/2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E8A71-E6BE-F24E-92B0-7AD55539A2AD}" type="slidenum">
              <a:rPr kumimoji="1" lang="ja-JP" altLang="en-US" smtClean="0"/>
              <a:t>‹#›</a:t>
            </a:fld>
            <a:endParaRPr kumimoji="1" lang="ja-JP" altLang="en-US"/>
          </a:p>
        </p:txBody>
      </p:sp>
    </p:spTree>
    <p:extLst>
      <p:ext uri="{BB962C8B-B14F-4D97-AF65-F5344CB8AC3E}">
        <p14:creationId xmlns:p14="http://schemas.microsoft.com/office/powerpoint/2010/main" val="1215056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a:t>
            </a:fld>
            <a:endParaRPr kumimoji="1" lang="ja-JP" altLang="en-US"/>
          </a:p>
        </p:txBody>
      </p:sp>
    </p:spTree>
    <p:extLst>
      <p:ext uri="{BB962C8B-B14F-4D97-AF65-F5344CB8AC3E}">
        <p14:creationId xmlns:p14="http://schemas.microsoft.com/office/powerpoint/2010/main" val="2994707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25</a:t>
            </a:fld>
            <a:endParaRPr kumimoji="1" lang="ja-JP" altLang="en-US"/>
          </a:p>
        </p:txBody>
      </p:sp>
    </p:spTree>
    <p:extLst>
      <p:ext uri="{BB962C8B-B14F-4D97-AF65-F5344CB8AC3E}">
        <p14:creationId xmlns:p14="http://schemas.microsoft.com/office/powerpoint/2010/main" val="2569457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61C61-91F2-0282-2A8F-B55E11F523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F91128-0366-FE3D-A283-4B08FF38494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92782CA-7188-0AC8-D549-1516BF7CB5E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4C7EA86-88C6-AD2F-D24C-E8C5C9E67DA9}"/>
              </a:ext>
            </a:extLst>
          </p:cNvPr>
          <p:cNvSpPr>
            <a:spLocks noGrp="1"/>
          </p:cNvSpPr>
          <p:nvPr>
            <p:ph type="sldNum" sz="quarter" idx="5"/>
          </p:nvPr>
        </p:nvSpPr>
        <p:spPr/>
        <p:txBody>
          <a:bodyPr/>
          <a:lstStyle/>
          <a:p>
            <a:fld id="{730E8A71-E6BE-F24E-92B0-7AD55539A2AD}" type="slidenum">
              <a:rPr kumimoji="1" lang="ja-JP" altLang="en-US" smtClean="0"/>
              <a:t>28</a:t>
            </a:fld>
            <a:endParaRPr kumimoji="1" lang="ja-JP" altLang="en-US"/>
          </a:p>
        </p:txBody>
      </p:sp>
    </p:spTree>
    <p:extLst>
      <p:ext uri="{BB962C8B-B14F-4D97-AF65-F5344CB8AC3E}">
        <p14:creationId xmlns:p14="http://schemas.microsoft.com/office/powerpoint/2010/main" val="409743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a:t>
            </a:fld>
            <a:endParaRPr kumimoji="1" lang="ja-JP" altLang="en-US"/>
          </a:p>
        </p:txBody>
      </p:sp>
    </p:spTree>
    <p:extLst>
      <p:ext uri="{BB962C8B-B14F-4D97-AF65-F5344CB8AC3E}">
        <p14:creationId xmlns:p14="http://schemas.microsoft.com/office/powerpoint/2010/main" val="39147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a:t>
            </a:fld>
            <a:endParaRPr kumimoji="1" lang="ja-JP" altLang="en-US"/>
          </a:p>
        </p:txBody>
      </p:sp>
    </p:spTree>
    <p:extLst>
      <p:ext uri="{BB962C8B-B14F-4D97-AF65-F5344CB8AC3E}">
        <p14:creationId xmlns:p14="http://schemas.microsoft.com/office/powerpoint/2010/main" val="197326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5</a:t>
            </a:fld>
            <a:endParaRPr kumimoji="1" lang="ja-JP" altLang="en-US"/>
          </a:p>
        </p:txBody>
      </p:sp>
    </p:spTree>
    <p:extLst>
      <p:ext uri="{BB962C8B-B14F-4D97-AF65-F5344CB8AC3E}">
        <p14:creationId xmlns:p14="http://schemas.microsoft.com/office/powerpoint/2010/main" val="185826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12</a:t>
            </a:fld>
            <a:endParaRPr kumimoji="1" lang="ja-JP" altLang="en-US"/>
          </a:p>
        </p:txBody>
      </p:sp>
    </p:spTree>
    <p:extLst>
      <p:ext uri="{BB962C8B-B14F-4D97-AF65-F5344CB8AC3E}">
        <p14:creationId xmlns:p14="http://schemas.microsoft.com/office/powerpoint/2010/main" val="83140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16</a:t>
            </a:fld>
            <a:endParaRPr kumimoji="1" lang="ja-JP" altLang="en-US"/>
          </a:p>
        </p:txBody>
      </p:sp>
    </p:spTree>
    <p:extLst>
      <p:ext uri="{BB962C8B-B14F-4D97-AF65-F5344CB8AC3E}">
        <p14:creationId xmlns:p14="http://schemas.microsoft.com/office/powerpoint/2010/main" val="427766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20</a:t>
            </a:fld>
            <a:endParaRPr kumimoji="1" lang="ja-JP" altLang="en-US"/>
          </a:p>
        </p:txBody>
      </p:sp>
    </p:spTree>
    <p:extLst>
      <p:ext uri="{BB962C8B-B14F-4D97-AF65-F5344CB8AC3E}">
        <p14:creationId xmlns:p14="http://schemas.microsoft.com/office/powerpoint/2010/main" val="195428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B3FDC-8EF7-B72F-D468-D1B2BB6AF3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1301855-4FF6-1CD1-0491-B60C9309B3B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3D931CB-CFDB-7DDC-5F3B-7E33B5B6DDC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63C68E0-3D11-8ABB-6979-ED2A9C08DD22}"/>
              </a:ext>
            </a:extLst>
          </p:cNvPr>
          <p:cNvSpPr>
            <a:spLocks noGrp="1"/>
          </p:cNvSpPr>
          <p:nvPr>
            <p:ph type="sldNum" sz="quarter" idx="5"/>
          </p:nvPr>
        </p:nvSpPr>
        <p:spPr/>
        <p:txBody>
          <a:bodyPr/>
          <a:lstStyle/>
          <a:p>
            <a:fld id="{730E8A71-E6BE-F24E-92B0-7AD55539A2AD}" type="slidenum">
              <a:rPr kumimoji="1" lang="ja-JP" altLang="en-US" smtClean="0"/>
              <a:t>21</a:t>
            </a:fld>
            <a:endParaRPr kumimoji="1" lang="ja-JP" altLang="en-US"/>
          </a:p>
        </p:txBody>
      </p:sp>
    </p:spTree>
    <p:extLst>
      <p:ext uri="{BB962C8B-B14F-4D97-AF65-F5344CB8AC3E}">
        <p14:creationId xmlns:p14="http://schemas.microsoft.com/office/powerpoint/2010/main" val="200228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24</a:t>
            </a:fld>
            <a:endParaRPr kumimoji="1" lang="ja-JP" altLang="en-US"/>
          </a:p>
        </p:txBody>
      </p:sp>
    </p:spTree>
    <p:extLst>
      <p:ext uri="{BB962C8B-B14F-4D97-AF65-F5344CB8AC3E}">
        <p14:creationId xmlns:p14="http://schemas.microsoft.com/office/powerpoint/2010/main" val="2128330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図 2" descr="グラフィカル ユーザー インターフェイス が含まれている画像&#10;&#10;自動的に生成された説明">
            <a:extLst>
              <a:ext uri="{FF2B5EF4-FFF2-40B4-BE49-F238E27FC236}">
                <a16:creationId xmlns:a16="http://schemas.microsoft.com/office/drawing/2014/main" id="{6B79D448-7F5B-A01B-32F2-52F7B899B6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468313" y="1107698"/>
            <a:ext cx="7371720" cy="1191600"/>
          </a:xfrm>
          <a:solidFill>
            <a:schemeClr val="bg1">
              <a:alpha val="0"/>
            </a:schemeClr>
          </a:solidFill>
        </p:spPr>
        <p:txBody>
          <a:bodyPr anchor="b" anchorCtr="0"/>
          <a:lstStyle>
            <a:lvl1pPr>
              <a:defRPr sz="2800" b="1">
                <a:latin typeface="Meiryo UI" panose="020B0604030504040204" pitchFamily="34" charset="-128"/>
                <a:ea typeface="Meiryo UI" panose="020B0604030504040204" pitchFamily="34" charset="-128"/>
              </a:defRPr>
            </a:lvl1pPr>
          </a:lstStyle>
          <a:p>
            <a:r>
              <a:rPr lang="ja-JP" altLang="en-US"/>
              <a:t>タイトルを入力タイトルを入力</a:t>
            </a:r>
          </a:p>
        </p:txBody>
      </p:sp>
      <p:sp>
        <p:nvSpPr>
          <p:cNvPr id="5124" name="Rectangle 4"/>
          <p:cNvSpPr>
            <a:spLocks noGrp="1" noChangeArrowheads="1"/>
          </p:cNvSpPr>
          <p:nvPr>
            <p:ph type="subTitle" idx="1" hasCustomPrompt="1"/>
          </p:nvPr>
        </p:nvSpPr>
        <p:spPr>
          <a:xfrm>
            <a:off x="2127288" y="4396485"/>
            <a:ext cx="5712745" cy="757434"/>
          </a:xfrm>
          <a:solidFill>
            <a:schemeClr val="bg1">
              <a:alpha val="0"/>
            </a:schemeClr>
          </a:solidFill>
        </p:spPr>
        <p:txBody>
          <a:bodyPr anchor="ctr"/>
          <a:lstStyle>
            <a:lvl1pPr marL="0" indent="0" algn="r">
              <a:buFontTx/>
              <a:buNone/>
              <a:defRPr sz="2000" baseline="0">
                <a:solidFill>
                  <a:srgbClr val="24235C"/>
                </a:solidFill>
                <a:latin typeface="Meiryo UI" panose="020B0604030504040204" pitchFamily="34" charset="-128"/>
                <a:ea typeface="Meiryo UI" panose="020B0604030504040204" pitchFamily="34" charset="-128"/>
              </a:defRPr>
            </a:lvl1pPr>
          </a:lstStyle>
          <a:p>
            <a:pPr marL="0" marR="0" lvl="0" indent="0" algn="r" defTabSz="6858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
        <p:nvSpPr>
          <p:cNvPr id="6" name="フッター プレースホルダー 5">
            <a:extLst>
              <a:ext uri="{FF2B5EF4-FFF2-40B4-BE49-F238E27FC236}">
                <a16:creationId xmlns:a16="http://schemas.microsoft.com/office/drawing/2014/main" id="{1F183315-E695-5B3A-38B7-88581B953B70}"/>
              </a:ext>
            </a:extLst>
          </p:cNvPr>
          <p:cNvSpPr>
            <a:spLocks noGrp="1"/>
          </p:cNvSpPr>
          <p:nvPr>
            <p:ph type="ftr" sz="quarter" idx="13"/>
          </p:nvPr>
        </p:nvSpPr>
        <p:spPr/>
        <p:txBody>
          <a:bodyPr/>
          <a:lstStyle/>
          <a:p>
            <a:r>
              <a:rPr lang="en-US" altLang="ja-JP"/>
              <a:t>Copyright © 2025  </a:t>
            </a:r>
            <a:r>
              <a:rPr lang="ja-JP" altLang="en-US"/>
              <a:t>独立行政法人情報処理推進機構</a:t>
            </a:r>
          </a:p>
          <a:p>
            <a:endParaRPr lang="ja-JP" altLang="en-US"/>
          </a:p>
        </p:txBody>
      </p:sp>
    </p:spTree>
    <p:extLst>
      <p:ext uri="{BB962C8B-B14F-4D97-AF65-F5344CB8AC3E}">
        <p14:creationId xmlns:p14="http://schemas.microsoft.com/office/powerpoint/2010/main" val="63759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テキスト">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488147" y="1832125"/>
            <a:ext cx="7173416" cy="460375"/>
          </a:xfrm>
        </p:spPr>
        <p:txBody>
          <a:bodyPr/>
          <a:lstStyle>
            <a:lvl1pPr marL="342900" indent="-342900">
              <a:buFont typeface="Wingdings" pitchFamily="2" charset="2"/>
              <a:buChar char="n"/>
              <a:defRPr sz="2300"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488147" y="2324172"/>
            <a:ext cx="7408944" cy="1415115"/>
          </a:xfrm>
        </p:spPr>
        <p:txBody>
          <a:bodyPr/>
          <a:lstStyle>
            <a:lvl1pPr marL="0" indent="0">
              <a:lnSpc>
                <a:spcPct val="150000"/>
              </a:lnSpc>
              <a:buNone/>
              <a:defRPr sz="1000">
                <a:latin typeface="Meiryo UI" panose="020B0604030504040204" pitchFamily="34" charset="-128"/>
                <a:ea typeface="Meiryo UI" panose="020B0604030504040204" pitchFamily="34" charset="-128"/>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488147" y="3818687"/>
            <a:ext cx="7173416" cy="460375"/>
          </a:xfrm>
        </p:spPr>
        <p:txBody>
          <a:bodyPr/>
          <a:lstStyle>
            <a:lvl1pPr marL="342900" indent="-342900">
              <a:buFont typeface="Wingdings" pitchFamily="2" charset="2"/>
              <a:buChar char="n"/>
              <a:defRPr sz="2300"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488147" y="4310734"/>
            <a:ext cx="7408944" cy="1415115"/>
          </a:xfrm>
        </p:spPr>
        <p:txBody>
          <a:bodyPr/>
          <a:lstStyle>
            <a:lvl1pPr marL="0" indent="0">
              <a:lnSpc>
                <a:spcPct val="150000"/>
              </a:lnSpc>
              <a:buNone/>
              <a:defRPr sz="1000">
                <a:latin typeface="Meiryo UI" panose="020B0604030504040204" pitchFamily="34" charset="-128"/>
                <a:ea typeface="Meiryo UI" panose="020B0604030504040204" pitchFamily="34" charset="-128"/>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a:p>
        </p:txBody>
      </p:sp>
      <p:sp>
        <p:nvSpPr>
          <p:cNvPr id="2" name="フッター プレースホルダー 1">
            <a:extLst>
              <a:ext uri="{FF2B5EF4-FFF2-40B4-BE49-F238E27FC236}">
                <a16:creationId xmlns:a16="http://schemas.microsoft.com/office/drawing/2014/main" id="{A8621C4A-1435-907A-D567-11BEFCDC7207}"/>
              </a:ext>
            </a:extLst>
          </p:cNvPr>
          <p:cNvSpPr>
            <a:spLocks noGrp="1"/>
          </p:cNvSpPr>
          <p:nvPr>
            <p:ph type="ftr" sz="quarter" idx="17"/>
          </p:nvPr>
        </p:nvSpPr>
        <p:spPr/>
        <p:txBody>
          <a:bodyPr/>
          <a:lstStyle/>
          <a:p>
            <a:r>
              <a:rPr lang="en-US" altLang="ja-JP"/>
              <a:t>Copyright © 2025  </a:t>
            </a:r>
            <a:r>
              <a:rPr lang="ja-JP" altLang="en-US"/>
              <a:t>独立行政法人情報処理推進機構</a:t>
            </a:r>
          </a:p>
          <a:p>
            <a:endParaRPr lang="ja-JP" altLang="en-US"/>
          </a:p>
        </p:txBody>
      </p:sp>
      <p:sp>
        <p:nvSpPr>
          <p:cNvPr id="3" name="スライド番号プレースホルダー 2">
            <a:extLst>
              <a:ext uri="{FF2B5EF4-FFF2-40B4-BE49-F238E27FC236}">
                <a16:creationId xmlns:a16="http://schemas.microsoft.com/office/drawing/2014/main" id="{0B47E0F0-4432-7A0E-0949-B3507A6EA720}"/>
              </a:ext>
            </a:extLst>
          </p:cNvPr>
          <p:cNvSpPr>
            <a:spLocks noGrp="1"/>
          </p:cNvSpPr>
          <p:nvPr>
            <p:ph type="sldNum" sz="quarter" idx="18"/>
          </p:nvPr>
        </p:nvSpPr>
        <p:spPr/>
        <p:txBody>
          <a:body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89683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81672" y="1382320"/>
            <a:ext cx="7423732"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2" name="フッター プレースホルダー 1">
            <a:extLst>
              <a:ext uri="{FF2B5EF4-FFF2-40B4-BE49-F238E27FC236}">
                <a16:creationId xmlns:a16="http://schemas.microsoft.com/office/drawing/2014/main" id="{AC909A27-0849-5366-5FF6-6EFB2D864DFF}"/>
              </a:ext>
            </a:extLst>
          </p:cNvPr>
          <p:cNvSpPr>
            <a:spLocks noGrp="1"/>
          </p:cNvSpPr>
          <p:nvPr>
            <p:ph type="ftr" sz="quarter" idx="10"/>
          </p:nvPr>
        </p:nvSpPr>
        <p:spPr/>
        <p:txBody>
          <a:bodyPr/>
          <a:lstStyle/>
          <a:p>
            <a:r>
              <a:rPr lang="en-US" altLang="ja-JP"/>
              <a:t>Copyright © 2025  </a:t>
            </a:r>
            <a:r>
              <a:rPr lang="ja-JP" altLang="en-US"/>
              <a:t>独立行政法人情報処理推進機構</a:t>
            </a:r>
          </a:p>
          <a:p>
            <a:endParaRPr lang="ja-JP" altLang="en-US"/>
          </a:p>
        </p:txBody>
      </p:sp>
      <p:sp>
        <p:nvSpPr>
          <p:cNvPr id="4" name="スライド番号プレースホルダー 3">
            <a:extLst>
              <a:ext uri="{FF2B5EF4-FFF2-40B4-BE49-F238E27FC236}">
                <a16:creationId xmlns:a16="http://schemas.microsoft.com/office/drawing/2014/main" id="{E2EC62B6-0D31-DCCA-5EEE-316FF8F2DBF5}"/>
              </a:ext>
            </a:extLst>
          </p:cNvPr>
          <p:cNvSpPr>
            <a:spLocks noGrp="1"/>
          </p:cNvSpPr>
          <p:nvPr>
            <p:ph type="sldNum" sz="quarter" idx="11"/>
          </p:nvPr>
        </p:nvSpPr>
        <p:spPr/>
        <p:txBody>
          <a:body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8775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2" descr="ロゴ, 会社名&#10;&#10;中程度の精度で自動的に生成された説明">
            <a:extLst>
              <a:ext uri="{FF2B5EF4-FFF2-40B4-BE49-F238E27FC236}">
                <a16:creationId xmlns:a16="http://schemas.microsoft.com/office/drawing/2014/main" id="{60156A0B-4A44-CEA3-855F-F578A9F222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フッター プレースホルダー 1">
            <a:extLst>
              <a:ext uri="{FF2B5EF4-FFF2-40B4-BE49-F238E27FC236}">
                <a16:creationId xmlns:a16="http://schemas.microsoft.com/office/drawing/2014/main" id="{E2B94970-FCA1-8D5E-5487-E30AECCD6798}"/>
              </a:ext>
            </a:extLst>
          </p:cNvPr>
          <p:cNvSpPr>
            <a:spLocks noGrp="1"/>
          </p:cNvSpPr>
          <p:nvPr>
            <p:ph type="ftr" sz="quarter" idx="10"/>
          </p:nvPr>
        </p:nvSpPr>
        <p:spPr/>
        <p:txBody>
          <a:bodyPr/>
          <a:lstStyle/>
          <a:p>
            <a:r>
              <a:rPr lang="en-US" altLang="ja-JP"/>
              <a:t>Copyright © 2025  </a:t>
            </a:r>
            <a:r>
              <a:rPr lang="ja-JP" altLang="en-US"/>
              <a:t>独立行政法人情報処理推進機構</a:t>
            </a:r>
          </a:p>
          <a:p>
            <a:endParaRPr lang="ja-JP" altLang="en-US"/>
          </a:p>
        </p:txBody>
      </p:sp>
      <p:sp>
        <p:nvSpPr>
          <p:cNvPr id="4" name="スライド番号プレースホルダー 3">
            <a:extLst>
              <a:ext uri="{FF2B5EF4-FFF2-40B4-BE49-F238E27FC236}">
                <a16:creationId xmlns:a16="http://schemas.microsoft.com/office/drawing/2014/main" id="{B4395455-9B07-F255-20DA-BEBF006A84D0}"/>
              </a:ext>
            </a:extLst>
          </p:cNvPr>
          <p:cNvSpPr>
            <a:spLocks noGrp="1"/>
          </p:cNvSpPr>
          <p:nvPr>
            <p:ph type="sldNum" sz="quarter" idx="11"/>
          </p:nvPr>
        </p:nvSpPr>
        <p:spPr/>
        <p:txBody>
          <a:body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46758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5AF7B886-66FA-4603-40F8-171BF0AB19E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480910" y="217504"/>
            <a:ext cx="6047903"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480910" y="1316484"/>
            <a:ext cx="7407868"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2" name="Rectangle 6"/>
          <p:cNvSpPr>
            <a:spLocks noGrp="1" noChangeArrowheads="1"/>
          </p:cNvSpPr>
          <p:nvPr>
            <p:ph type="ftr" sz="quarter" idx="3"/>
          </p:nvPr>
        </p:nvSpPr>
        <p:spPr bwMode="auto">
          <a:xfrm>
            <a:off x="0" y="6570663"/>
            <a:ext cx="3268287"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24235C"/>
                </a:solidFill>
                <a:latin typeface="Meiryo UI" panose="020B0604030504040204" pitchFamily="34" charset="-128"/>
                <a:ea typeface="Meiryo UI" panose="020B0604030504040204" pitchFamily="34" charset="-128"/>
              </a:defRPr>
            </a:lvl1pPr>
          </a:lstStyle>
          <a:p>
            <a:r>
              <a:rPr lang="en-US" altLang="ja-JP"/>
              <a:t>Copyright © 2025  </a:t>
            </a:r>
            <a:r>
              <a:rPr lang="ja-JP" altLang="en-US"/>
              <a:t>独立行政法人情報処理推進機構</a:t>
            </a:r>
          </a:p>
          <a:p>
            <a:endParaRPr lang="ja-JP" altLang="en-US"/>
          </a:p>
        </p:txBody>
      </p:sp>
      <p:sp>
        <p:nvSpPr>
          <p:cNvPr id="4103" name="Rectangle 7"/>
          <p:cNvSpPr>
            <a:spLocks noGrp="1" noChangeArrowheads="1"/>
          </p:cNvSpPr>
          <p:nvPr>
            <p:ph type="sldNum" sz="quarter" idx="4"/>
          </p:nvPr>
        </p:nvSpPr>
        <p:spPr bwMode="auto">
          <a:xfrm>
            <a:off x="6881142" y="6454032"/>
            <a:ext cx="21336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
        <p:nvSpPr>
          <p:cNvPr id="2" name="フッター プレースホルダー 3">
            <a:extLst>
              <a:ext uri="{FF2B5EF4-FFF2-40B4-BE49-F238E27FC236}">
                <a16:creationId xmlns:a16="http://schemas.microsoft.com/office/drawing/2014/main" id="{5C3A835E-91C8-F1E8-132F-B8DD31ABD298}"/>
              </a:ext>
            </a:extLst>
          </p:cNvPr>
          <p:cNvSpPr txBox="1">
            <a:spLocks/>
          </p:cNvSpPr>
          <p:nvPr userDrawn="1"/>
        </p:nvSpPr>
        <p:spPr>
          <a:xfrm>
            <a:off x="420717" y="6626193"/>
            <a:ext cx="8302565" cy="28243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©2026 </a:t>
            </a:r>
            <a:r>
              <a:rPr lang="ja-JP" altLang="en-US" sz="1000" dirty="0"/>
              <a:t>独立行政法人情報処理推進機構（</a:t>
            </a:r>
            <a:r>
              <a:rPr lang="en-US" altLang="ja-JP" sz="1000" dirty="0"/>
              <a:t>IPA</a:t>
            </a:r>
            <a:r>
              <a:rPr lang="ja-JP" altLang="en-US" sz="1000" dirty="0"/>
              <a:t>） 情報セキュリティ</a:t>
            </a:r>
            <a:r>
              <a:rPr lang="en-US" altLang="ja-JP" sz="1000" dirty="0"/>
              <a:t>10</a:t>
            </a:r>
            <a:r>
              <a:rPr lang="ja-JP" altLang="en-US" sz="1000" dirty="0"/>
              <a:t>大脅威 </a:t>
            </a:r>
            <a:r>
              <a:rPr lang="en-US" altLang="ja-JP" sz="1000" dirty="0"/>
              <a:t>2026 [</a:t>
            </a:r>
            <a:r>
              <a:rPr lang="ja-JP" altLang="en-US" sz="1000" dirty="0"/>
              <a:t>個人編</a:t>
            </a:r>
            <a:r>
              <a:rPr lang="en-US" altLang="ja-JP" sz="1000" dirty="0"/>
              <a:t>] </a:t>
            </a:r>
            <a:r>
              <a:rPr lang="ja-JP" altLang="en-US" sz="1000" dirty="0"/>
              <a:t>ハンドブック</a:t>
            </a:r>
          </a:p>
        </p:txBody>
      </p:sp>
    </p:spTree>
    <p:extLst>
      <p:ext uri="{BB962C8B-B14F-4D97-AF65-F5344CB8AC3E}">
        <p14:creationId xmlns:p14="http://schemas.microsoft.com/office/powerpoint/2010/main" val="2596276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9" r:id="rId4"/>
  </p:sldLayoutIdLst>
  <p:hf hdr="0" ftr="0" dt="0"/>
  <p:txStyles>
    <p:title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p:titleStyle>
    <p:body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p:bodyStyle>
    <p:otherStyle>
      <a:defPPr>
        <a:defRPr lang="ja-JP"/>
      </a:defPPr>
      <a:lvl1pPr marL="0" algn="l" defTabSz="685796" rtl="0" eaLnBrk="1" latinLnBrk="0" hangingPunct="1">
        <a:defRPr kumimoji="1" sz="1350" kern="1200">
          <a:solidFill>
            <a:schemeClr val="tx1"/>
          </a:solidFill>
          <a:latin typeface="+mn-lt"/>
          <a:ea typeface="+mn-ea"/>
          <a:cs typeface="+mn-cs"/>
        </a:defRPr>
      </a:lvl1pPr>
      <a:lvl2pPr marL="342899" algn="l" defTabSz="685796" rtl="0" eaLnBrk="1" latinLnBrk="0" hangingPunct="1">
        <a:defRPr kumimoji="1" sz="1350" kern="1200">
          <a:solidFill>
            <a:schemeClr val="tx1"/>
          </a:solidFill>
          <a:latin typeface="+mn-lt"/>
          <a:ea typeface="+mn-ea"/>
          <a:cs typeface="+mn-cs"/>
        </a:defRPr>
      </a:lvl2pPr>
      <a:lvl3pPr marL="685796" algn="l" defTabSz="685796" rtl="0" eaLnBrk="1" latinLnBrk="0" hangingPunct="1">
        <a:defRPr kumimoji="1" sz="1350" kern="1200">
          <a:solidFill>
            <a:schemeClr val="tx1"/>
          </a:solidFill>
          <a:latin typeface="+mn-lt"/>
          <a:ea typeface="+mn-ea"/>
          <a:cs typeface="+mn-cs"/>
        </a:defRPr>
      </a:lvl3pPr>
      <a:lvl4pPr marL="1028694" algn="l" defTabSz="685796" rtl="0" eaLnBrk="1" latinLnBrk="0" hangingPunct="1">
        <a:defRPr kumimoji="1" sz="1350" kern="1200">
          <a:solidFill>
            <a:schemeClr val="tx1"/>
          </a:solidFill>
          <a:latin typeface="+mn-lt"/>
          <a:ea typeface="+mn-ea"/>
          <a:cs typeface="+mn-cs"/>
        </a:defRPr>
      </a:lvl4pPr>
      <a:lvl5pPr marL="1371592" algn="l" defTabSz="685796" rtl="0" eaLnBrk="1" latinLnBrk="0" hangingPunct="1">
        <a:defRPr kumimoji="1" sz="1350" kern="1200">
          <a:solidFill>
            <a:schemeClr val="tx1"/>
          </a:solidFill>
          <a:latin typeface="+mn-lt"/>
          <a:ea typeface="+mn-ea"/>
          <a:cs typeface="+mn-cs"/>
        </a:defRPr>
      </a:lvl5pPr>
      <a:lvl6pPr marL="1714490" algn="l" defTabSz="685796" rtl="0" eaLnBrk="1" latinLnBrk="0" hangingPunct="1">
        <a:defRPr kumimoji="1" sz="1350" kern="1200">
          <a:solidFill>
            <a:schemeClr val="tx1"/>
          </a:solidFill>
          <a:latin typeface="+mn-lt"/>
          <a:ea typeface="+mn-ea"/>
          <a:cs typeface="+mn-cs"/>
        </a:defRPr>
      </a:lvl6pPr>
      <a:lvl7pPr marL="2057389" algn="l" defTabSz="685796" rtl="0" eaLnBrk="1" latinLnBrk="0" hangingPunct="1">
        <a:defRPr kumimoji="1" sz="1350" kern="1200">
          <a:solidFill>
            <a:schemeClr val="tx1"/>
          </a:solidFill>
          <a:latin typeface="+mn-lt"/>
          <a:ea typeface="+mn-ea"/>
          <a:cs typeface="+mn-cs"/>
        </a:defRPr>
      </a:lvl7pPr>
      <a:lvl8pPr marL="2400286" algn="l" defTabSz="685796" rtl="0" eaLnBrk="1" latinLnBrk="0" hangingPunct="1">
        <a:defRPr kumimoji="1" sz="1350" kern="1200">
          <a:solidFill>
            <a:schemeClr val="tx1"/>
          </a:solidFill>
          <a:latin typeface="+mn-lt"/>
          <a:ea typeface="+mn-ea"/>
          <a:cs typeface="+mn-cs"/>
        </a:defRPr>
      </a:lvl8pPr>
      <a:lvl9pPr marL="2743184" algn="l" defTabSz="685796"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pa.go.jp/security/10threats/10threats2026.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0.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slide" Target="slide31.xml"/><Relationship Id="rId4" Type="http://schemas.openxmlformats.org/officeDocument/2006/relationships/slide" Target="slide2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slide" Target="slide2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ipa.go.jp/security/anshin/attention/2024/mgdayori20241119.html" TargetMode="External"/><Relationship Id="rId2" Type="http://schemas.openxmlformats.org/officeDocument/2006/relationships/slide" Target="slide3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www.ipa.go.jp/security/anshin/measures/fakealert.html" TargetMode="External"/></Relationships>
</file>

<file path=ppt/slides/_rels/slide1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aa.go.jp/notice/entry/041215/"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ihaho.jp/" TargetMode="External"/><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npa.go.jp/bureau/cyber/countermeasures/defamation.html" TargetMode="External"/><Relationship Id="rId5" Type="http://schemas.openxmlformats.org/officeDocument/2006/relationships/hyperlink" Target="https://www.saferinternet.or.jp/bullying/" TargetMode="External"/><Relationship Id="rId4" Type="http://schemas.openxmlformats.org/officeDocument/2006/relationships/hyperlink" Target="https://www.moj.go.jp/JINKEN/index_soudan.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uec.ac.jp/news/announcement/2025/20251024_7249.html"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docomo.ne.jp/info/notice/page/260114_00.html" TargetMode="External"/><Relationship Id="rId2" Type="http://schemas.openxmlformats.org/officeDocument/2006/relationships/hyperlink" Target="https://www.docomo.ne.jp/info/spam_mail/column/20180725/"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1.gif"/></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ihaho.jp/" TargetMode="External"/><Relationship Id="rId2" Type="http://schemas.openxmlformats.org/officeDocument/2006/relationships/slide" Target="slide3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ipa.go.jp/security/10threats/ps6vr7000000bhml-att/000044680.pdf"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s://www.ipa.go.jp/security/anshin/about.html" TargetMode="External"/><Relationship Id="rId1" Type="http://schemas.openxmlformats.org/officeDocument/2006/relationships/slideLayout" Target="../slideLayouts/slideLayout3.xml"/><Relationship Id="rId4" Type="http://schemas.openxmlformats.org/officeDocument/2006/relationships/hyperlink" Target="https://www.ipa.go.jp/security/anshin/external.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ipa.go.jp/security/anshin/measures/verificationmov.html" TargetMode="External"/><Relationship Id="rId2" Type="http://schemas.openxmlformats.org/officeDocument/2006/relationships/image" Target="../media/image21.gif"/><Relationship Id="rId1" Type="http://schemas.openxmlformats.org/officeDocument/2006/relationships/slideLayout" Target="../slideLayouts/slideLayout3.xml"/><Relationship Id="rId4" Type="http://schemas.openxmlformats.org/officeDocument/2006/relationships/hyperlink" Target="https://www.ipa.go.jp/security/anshin/attention/index.html"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slide" Target="slide2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ntiphishing.jp/consumer/abt_phishing.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npa.go.jp/publications/statistics/cybersecurity/index.htm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ADFC5704-2243-0D2C-6BC0-9E7990163AFA}"/>
              </a:ext>
            </a:extLst>
          </p:cNvPr>
          <p:cNvSpPr>
            <a:spLocks noGrp="1"/>
          </p:cNvSpPr>
          <p:nvPr>
            <p:ph type="ctrTitle"/>
          </p:nvPr>
        </p:nvSpPr>
        <p:spPr>
          <a:xfrm>
            <a:off x="468312" y="1107697"/>
            <a:ext cx="7085427" cy="1834285"/>
          </a:xfrm>
        </p:spPr>
        <p:txBody>
          <a:bodyPr/>
          <a:lstStyle/>
          <a:p>
            <a:r>
              <a:rPr kumimoji="1" lang="ja-JP" altLang="en-US" sz="3600" dirty="0">
                <a:latin typeface="Meiryo UI" panose="020B0604030504040204" pitchFamily="50" charset="-128"/>
                <a:ea typeface="Meiryo UI" panose="020B0604030504040204" pitchFamily="50" charset="-128"/>
              </a:rPr>
              <a:t>情報セキュリティ</a:t>
            </a:r>
            <a:r>
              <a:rPr kumimoji="1" lang="en-US" altLang="ja-JP" sz="3600" dirty="0">
                <a:latin typeface="Meiryo UI" panose="020B0604030504040204" pitchFamily="50" charset="-128"/>
                <a:ea typeface="Meiryo UI" panose="020B0604030504040204" pitchFamily="50" charset="-128"/>
              </a:rPr>
              <a:t>10</a:t>
            </a:r>
            <a:r>
              <a:rPr kumimoji="1" lang="ja-JP" altLang="en-US" sz="3600" dirty="0">
                <a:latin typeface="Meiryo UI" panose="020B0604030504040204" pitchFamily="50" charset="-128"/>
                <a:ea typeface="Meiryo UI" panose="020B0604030504040204" pitchFamily="50" charset="-128"/>
              </a:rPr>
              <a:t>大脅威　</a:t>
            </a:r>
            <a:r>
              <a:rPr kumimoji="1" lang="en-US" altLang="ja-JP" sz="3600" dirty="0">
                <a:latin typeface="Meiryo UI" panose="020B0604030504040204" pitchFamily="50" charset="-128"/>
                <a:ea typeface="Meiryo UI" panose="020B0604030504040204" pitchFamily="50" charset="-128"/>
              </a:rPr>
              <a:t>2026</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個人編　ハンドブック</a:t>
            </a:r>
            <a:br>
              <a:rPr kumimoji="1" lang="en-US" altLang="ja-JP" sz="1400" dirty="0">
                <a:latin typeface="Meiryo UI" panose="020B0604030504040204" pitchFamily="50" charset="-128"/>
                <a:ea typeface="Meiryo UI" panose="020B0604030504040204" pitchFamily="50" charset="-128"/>
              </a:rPr>
            </a:br>
            <a:br>
              <a:rPr kumimoji="1" lang="en-US" altLang="ja-JP" sz="1400" dirty="0">
                <a:latin typeface="Meiryo UI" panose="020B0604030504040204" pitchFamily="50" charset="-128"/>
                <a:ea typeface="Meiryo UI" panose="020B0604030504040204" pitchFamily="50" charset="-128"/>
              </a:rPr>
            </a:br>
            <a:r>
              <a:rPr kumimoji="1" lang="en-US" altLang="ja-JP"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一般利用者向け</a:t>
            </a:r>
            <a:r>
              <a:rPr kumimoji="1" lang="en-US" altLang="ja-JP" sz="1800" dirty="0">
                <a:latin typeface="Meiryo UI" panose="020B0604030504040204" pitchFamily="50" charset="-128"/>
                <a:ea typeface="Meiryo UI" panose="020B0604030504040204" pitchFamily="50" charset="-128"/>
              </a:rPr>
              <a:t>] </a:t>
            </a:r>
            <a:endParaRPr kumimoji="1" lang="ja-JP" altLang="en-US" dirty="0"/>
          </a:p>
        </p:txBody>
      </p:sp>
      <p:grpSp>
        <p:nvGrpSpPr>
          <p:cNvPr id="19" name="グループ化 18">
            <a:extLst>
              <a:ext uri="{FF2B5EF4-FFF2-40B4-BE49-F238E27FC236}">
                <a16:creationId xmlns:a16="http://schemas.microsoft.com/office/drawing/2014/main" id="{2A5014EB-8A0B-2E1B-7320-04007043CB86}"/>
              </a:ext>
            </a:extLst>
          </p:cNvPr>
          <p:cNvGrpSpPr/>
          <p:nvPr/>
        </p:nvGrpSpPr>
        <p:grpSpPr>
          <a:xfrm>
            <a:off x="2799184" y="6125001"/>
            <a:ext cx="5059743" cy="410856"/>
            <a:chOff x="1866990" y="6173162"/>
            <a:chExt cx="5849426" cy="410856"/>
          </a:xfrm>
        </p:grpSpPr>
        <p:sp>
          <p:nvSpPr>
            <p:cNvPr id="16" name="角丸四角形 62">
              <a:extLst>
                <a:ext uri="{FF2B5EF4-FFF2-40B4-BE49-F238E27FC236}">
                  <a16:creationId xmlns:a16="http://schemas.microsoft.com/office/drawing/2014/main" id="{A557C3FD-917B-8F4C-12D5-252A51C436DE}"/>
                </a:ext>
              </a:extLst>
            </p:cNvPr>
            <p:cNvSpPr/>
            <p:nvPr/>
          </p:nvSpPr>
          <p:spPr>
            <a:xfrm>
              <a:off x="1866990" y="6173162"/>
              <a:ext cx="5849426" cy="410856"/>
            </a:xfrm>
            <a:prstGeom prst="roundRect">
              <a:avLst/>
            </a:prstGeom>
            <a:solidFill>
              <a:srgbClr val="9BBB59">
                <a:lumMod val="20000"/>
                <a:lumOff val="80000"/>
              </a:srgbClr>
            </a:solidFill>
            <a:ln w="38100" cap="flat" cmpd="sng" algn="ctr">
              <a:solidFill>
                <a:srgbClr val="9BBB59">
                  <a:lumMod val="50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ja-JP" b="0" i="0" u="none" strike="noStrike" kern="0" cap="none" spc="0" normalizeH="0" noProof="0">
                <a:ln>
                  <a:noFill/>
                </a:ln>
                <a:solidFill>
                  <a:srgbClr val="0000FF"/>
                </a:solidFill>
                <a:effectLst/>
                <a:uLnTx/>
                <a:uFillTx/>
                <a:latin typeface="+mn-ea"/>
                <a:cs typeface="+mn-cs"/>
              </a:endParaRPr>
            </a:p>
          </p:txBody>
        </p:sp>
        <p:sp>
          <p:nvSpPr>
            <p:cNvPr id="17" name="正方形/長方形 16">
              <a:extLst>
                <a:ext uri="{FF2B5EF4-FFF2-40B4-BE49-F238E27FC236}">
                  <a16:creationId xmlns:a16="http://schemas.microsoft.com/office/drawing/2014/main" id="{3BA5A3EA-3AB6-C0CD-F0CF-7ED88F7A6C7A}"/>
                </a:ext>
              </a:extLst>
            </p:cNvPr>
            <p:cNvSpPr/>
            <p:nvPr/>
          </p:nvSpPr>
          <p:spPr>
            <a:xfrm>
              <a:off x="1979227" y="6236619"/>
              <a:ext cx="5624949" cy="276999"/>
            </a:xfrm>
            <a:prstGeom prst="rect">
              <a:avLst/>
            </a:prstGeom>
          </p:spPr>
          <p:txBody>
            <a:bodyPr wrap="square">
              <a:spAutoFit/>
            </a:bodyPr>
            <a:lstStyle/>
            <a:p>
              <a:pPr fontAlgn="base">
                <a:spcBef>
                  <a:spcPct val="0"/>
                </a:spcBef>
                <a:spcAft>
                  <a:spcPct val="0"/>
                </a:spcAft>
              </a:pPr>
              <a:r>
                <a:rPr lang="en-US" altLang="ja-JP" sz="1200" dirty="0">
                  <a:solidFill>
                    <a:srgbClr val="0000FF"/>
                  </a:solidFill>
                  <a:latin typeface="+mn-ea"/>
                  <a:hlinkClick r:id="rId3">
                    <a:extLst>
                      <a:ext uri="{A12FA001-AC4F-418D-AE19-62706E023703}">
                        <ahyp:hlinkClr xmlns:ahyp="http://schemas.microsoft.com/office/drawing/2018/hyperlinkcolor" val="tx"/>
                      </a:ext>
                    </a:extLst>
                  </a:hlinkClick>
                </a:rPr>
                <a:t>https://www.ipa.go.jp/security/10threats/10threats2026.html</a:t>
              </a:r>
              <a:endParaRPr lang="en-US" altLang="ja-JP" sz="1200" dirty="0">
                <a:solidFill>
                  <a:srgbClr val="0000FF"/>
                </a:solidFill>
                <a:latin typeface="+mn-ea"/>
              </a:endParaRPr>
            </a:p>
          </p:txBody>
        </p:sp>
      </p:grpSp>
      <p:sp>
        <p:nvSpPr>
          <p:cNvPr id="18" name="テキスト ボックス 17">
            <a:extLst>
              <a:ext uri="{FF2B5EF4-FFF2-40B4-BE49-F238E27FC236}">
                <a16:creationId xmlns:a16="http://schemas.microsoft.com/office/drawing/2014/main" id="{B1CE1AAF-4B13-61DB-19FF-2158705E939F}"/>
              </a:ext>
            </a:extLst>
          </p:cNvPr>
          <p:cNvSpPr txBox="1"/>
          <p:nvPr/>
        </p:nvSpPr>
        <p:spPr>
          <a:xfrm>
            <a:off x="4411456" y="5748431"/>
            <a:ext cx="1953432" cy="369332"/>
          </a:xfrm>
          <a:prstGeom prst="rect">
            <a:avLst/>
          </a:prstGeom>
          <a:noFill/>
          <a:ln w="12700">
            <a:noFill/>
          </a:ln>
        </p:spPr>
        <p:txBody>
          <a:bodyPr wrap="square" rtlCol="0">
            <a:spAutoFit/>
          </a:bodyPr>
          <a:lstStyle/>
          <a:p>
            <a:r>
              <a:rPr lang="ja-JP" altLang="en-US" dirty="0">
                <a:solidFill>
                  <a:schemeClr val="tx2"/>
                </a:solidFill>
              </a:rPr>
              <a:t>ウェブサイトの</a:t>
            </a:r>
            <a:r>
              <a:rPr lang="en-US" altLang="ja-JP" dirty="0">
                <a:solidFill>
                  <a:schemeClr val="tx2"/>
                </a:solidFill>
              </a:rPr>
              <a:t>URL</a:t>
            </a:r>
            <a:endParaRPr kumimoji="1" lang="ja-JP" altLang="en-US" dirty="0">
              <a:solidFill>
                <a:schemeClr val="tx2"/>
              </a:solidFill>
            </a:endParaRPr>
          </a:p>
        </p:txBody>
      </p:sp>
      <p:sp>
        <p:nvSpPr>
          <p:cNvPr id="15" name="テキスト ボックス 14">
            <a:extLst>
              <a:ext uri="{FF2B5EF4-FFF2-40B4-BE49-F238E27FC236}">
                <a16:creationId xmlns:a16="http://schemas.microsoft.com/office/drawing/2014/main" id="{CA04BC73-B68A-25D2-EB8C-C6DE18DCFD2D}"/>
              </a:ext>
            </a:extLst>
          </p:cNvPr>
          <p:cNvSpPr txBox="1"/>
          <p:nvPr/>
        </p:nvSpPr>
        <p:spPr>
          <a:xfrm>
            <a:off x="6889711" y="3916019"/>
            <a:ext cx="1076241" cy="369332"/>
          </a:xfrm>
          <a:prstGeom prst="rect">
            <a:avLst/>
          </a:prstGeom>
          <a:noFill/>
          <a:ln w="12700">
            <a:noFill/>
          </a:ln>
        </p:spPr>
        <p:txBody>
          <a:bodyPr wrap="square" rtlCol="0">
            <a:spAutoFit/>
          </a:bodyPr>
          <a:lstStyle/>
          <a:p>
            <a:pPr algn="ctr"/>
            <a:r>
              <a:rPr kumimoji="1" lang="en-US" altLang="ja-JP" dirty="0">
                <a:solidFill>
                  <a:schemeClr val="tx2"/>
                </a:solidFill>
              </a:rPr>
              <a:t>QR</a:t>
            </a:r>
            <a:r>
              <a:rPr kumimoji="1" lang="ja-JP" altLang="en-US" dirty="0">
                <a:solidFill>
                  <a:schemeClr val="tx2"/>
                </a:solidFill>
              </a:rPr>
              <a:t>コード</a:t>
            </a:r>
          </a:p>
        </p:txBody>
      </p:sp>
      <p:pic>
        <p:nvPicPr>
          <p:cNvPr id="8" name="図 7" descr="QR コード&#10;&#10;AI 生成コンテンツは誤りを含む可能性があります。">
            <a:extLst>
              <a:ext uri="{FF2B5EF4-FFF2-40B4-BE49-F238E27FC236}">
                <a16:creationId xmlns:a16="http://schemas.microsoft.com/office/drawing/2014/main" id="{83BEA1B4-25A7-73DA-09CE-415CEE14CF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976" y="4237855"/>
            <a:ext cx="1443713" cy="1443713"/>
          </a:xfrm>
          <a:prstGeom prst="rect">
            <a:avLst/>
          </a:prstGeom>
          <a:noFill/>
          <a:ln>
            <a:noFill/>
          </a:ln>
        </p:spPr>
      </p:pic>
      <p:pic>
        <p:nvPicPr>
          <p:cNvPr id="6" name="図 5" descr="部屋 が含まれている画像&#10;&#10;AI 生成コンテンツは誤りを含む可能性があります。">
            <a:extLst>
              <a:ext uri="{FF2B5EF4-FFF2-40B4-BE49-F238E27FC236}">
                <a16:creationId xmlns:a16="http://schemas.microsoft.com/office/drawing/2014/main" id="{3002A798-510B-E69D-F9B5-E16745A29237}"/>
              </a:ext>
            </a:extLst>
          </p:cNvPr>
          <p:cNvPicPr>
            <a:picLocks noChangeAspect="1"/>
          </p:cNvPicPr>
          <p:nvPr/>
        </p:nvPicPr>
        <p:blipFill>
          <a:blip r:embed="rId5"/>
          <a:stretch>
            <a:fillRect/>
          </a:stretch>
        </p:blipFill>
        <p:spPr>
          <a:xfrm>
            <a:off x="237112" y="3460502"/>
            <a:ext cx="3109229" cy="2145978"/>
          </a:xfrm>
          <a:prstGeom prst="rect">
            <a:avLst/>
          </a:prstGeom>
        </p:spPr>
      </p:pic>
      <p:sp>
        <p:nvSpPr>
          <p:cNvPr id="2" name="フッター プレースホルダー 3">
            <a:extLst>
              <a:ext uri="{FF2B5EF4-FFF2-40B4-BE49-F238E27FC236}">
                <a16:creationId xmlns:a16="http://schemas.microsoft.com/office/drawing/2014/main" id="{43AE0364-3B3A-DEA1-08AA-F98A5E75E242}"/>
              </a:ext>
            </a:extLst>
          </p:cNvPr>
          <p:cNvSpPr txBox="1">
            <a:spLocks/>
          </p:cNvSpPr>
          <p:nvPr/>
        </p:nvSpPr>
        <p:spPr>
          <a:xfrm>
            <a:off x="420717" y="6626193"/>
            <a:ext cx="8302565" cy="28243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000" dirty="0"/>
              <a:t>©2026 </a:t>
            </a:r>
            <a:r>
              <a:rPr lang="ja-JP" altLang="en-US" sz="1000" dirty="0"/>
              <a:t>独立行政法人情報処理推進機構（</a:t>
            </a:r>
            <a:r>
              <a:rPr lang="en-US" altLang="ja-JP" sz="1000" dirty="0"/>
              <a:t>IPA</a:t>
            </a:r>
            <a:r>
              <a:rPr lang="ja-JP" altLang="en-US" sz="1000" dirty="0"/>
              <a:t>） 情報セキュリティ</a:t>
            </a:r>
            <a:r>
              <a:rPr lang="en-US" altLang="ja-JP" sz="1000" dirty="0"/>
              <a:t>10</a:t>
            </a:r>
            <a:r>
              <a:rPr lang="ja-JP" altLang="en-US" sz="1000" dirty="0"/>
              <a:t>大脅威 </a:t>
            </a:r>
            <a:r>
              <a:rPr lang="en-US" altLang="ja-JP" sz="1000" dirty="0"/>
              <a:t>2026 [</a:t>
            </a:r>
            <a:r>
              <a:rPr lang="ja-JP" altLang="en-US" sz="1000" dirty="0"/>
              <a:t>個人編</a:t>
            </a:r>
            <a:r>
              <a:rPr lang="en-US" altLang="ja-JP" sz="1000" dirty="0"/>
              <a:t>] </a:t>
            </a:r>
            <a:r>
              <a:rPr lang="ja-JP" altLang="en-US" sz="1000" dirty="0"/>
              <a:t>ハンドブック</a:t>
            </a:r>
          </a:p>
        </p:txBody>
      </p:sp>
    </p:spTree>
    <p:extLst>
      <p:ext uri="{BB962C8B-B14F-4D97-AF65-F5344CB8AC3E}">
        <p14:creationId xmlns:p14="http://schemas.microsoft.com/office/powerpoint/2010/main" val="324591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9E23DC6-0AD6-A2D2-10C8-D7FF2062D181}"/>
              </a:ext>
            </a:extLst>
          </p:cNvPr>
          <p:cNvSpPr txBox="1"/>
          <p:nvPr/>
        </p:nvSpPr>
        <p:spPr>
          <a:xfrm>
            <a:off x="15133" y="1045675"/>
            <a:ext cx="8999609" cy="5121402"/>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en-US" altLang="ja-JP" sz="1600" kern="0" dirty="0">
                <a:latin typeface="+mn-ea"/>
                <a:hlinkClick r:id="rId2" action="ppaction://hlinksldjump"/>
              </a:rPr>
              <a:t>P.30</a:t>
            </a:r>
            <a:r>
              <a:rPr lang="ja-JP" altLang="en-US" sz="1600" kern="0" dirty="0">
                <a:latin typeface="+mn-ea"/>
                <a:hlinkClick r:id="rId2" action="ppaction://hlinksldjump"/>
              </a:rPr>
              <a:t>「情報セキュリティ対策の基本」　②、③、⑥　の実施</a:t>
            </a:r>
            <a:endParaRPr lang="en-US" altLang="ja-JP" sz="16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sz="1600" kern="0" dirty="0">
                <a:latin typeface="+mn-ea"/>
              </a:rPr>
              <a:t>多要素認証、本人認証サービス（</a:t>
            </a:r>
            <a:r>
              <a:rPr lang="en-US" altLang="ja-JP" sz="1600" kern="0" dirty="0">
                <a:latin typeface="+mn-ea"/>
              </a:rPr>
              <a:t>3D</a:t>
            </a:r>
            <a:r>
              <a:rPr lang="ja-JP" altLang="en-US" sz="1600" kern="0" dirty="0">
                <a:latin typeface="+mn-ea"/>
              </a:rPr>
              <a:t>セキュア等）が使える銀行を極力利用し、設定を有効にする</a:t>
            </a:r>
            <a:endParaRPr lang="en-US" altLang="ja-JP" sz="16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sz="1600" kern="0" dirty="0">
                <a:latin typeface="+mn-ea"/>
              </a:rPr>
              <a:t>パスキーが利用可能な場合は、極力利用する</a:t>
            </a:r>
            <a:endParaRPr lang="en-US" altLang="ja-JP" sz="1600" kern="0" dirty="0">
              <a:solidFill>
                <a:srgbClr val="FF0000"/>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sz="1600" kern="0" dirty="0">
                <a:latin typeface="+mn-ea"/>
              </a:rPr>
              <a:t>認証情報を適切に運用する（</a:t>
            </a:r>
            <a:r>
              <a:rPr lang="en-US" altLang="ja-JP" sz="1600" kern="0" dirty="0">
                <a:latin typeface="+mn-ea"/>
                <a:hlinkClick r:id="rId3" action="ppaction://hlinksldjump"/>
              </a:rPr>
              <a:t>P.7</a:t>
            </a:r>
            <a:r>
              <a:rPr lang="ja-JP" altLang="en-US" sz="1600" kern="0" dirty="0">
                <a:latin typeface="+mn-ea"/>
                <a:hlinkClick r:id="rId3" action="ppaction://hlinksldjump"/>
              </a:rPr>
              <a:t>＜基本のキ＞適切にパスワードを設定する</a:t>
            </a:r>
            <a:r>
              <a:rPr lang="ja-JP" altLang="en-US" sz="1600" kern="0" dirty="0">
                <a:latin typeface="+mn-ea"/>
              </a:rPr>
              <a:t>）</a:t>
            </a:r>
            <a:endParaRPr lang="en-US" altLang="ja-JP" sz="16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sz="1600" kern="0" dirty="0">
                <a:latin typeface="+mn-ea"/>
              </a:rPr>
              <a:t>無闇に信用しない</a:t>
            </a:r>
            <a:endParaRPr lang="en-US" altLang="ja-JP" sz="1600" kern="0" dirty="0">
              <a:latin typeface="+mn-ea"/>
            </a:endParaRPr>
          </a:p>
          <a:p>
            <a:pPr marL="1257300" lvl="2" indent="-342900" eaLnBrk="0" fontAlgn="base" hangingPunct="0">
              <a:spcBef>
                <a:spcPct val="20000"/>
              </a:spcBef>
              <a:spcAft>
                <a:spcPct val="0"/>
              </a:spcAft>
              <a:buClr>
                <a:schemeClr val="tx1"/>
              </a:buClr>
              <a:buFont typeface="Arial" panose="020B0604020202020204" pitchFamily="34" charset="0"/>
              <a:buChar char="•"/>
              <a:defRPr/>
            </a:pPr>
            <a:r>
              <a:rPr lang="ja-JP" altLang="en-US" sz="1600" kern="0" dirty="0">
                <a:latin typeface="+mn-ea"/>
              </a:rPr>
              <a:t>相手の言い分（電子証明書の更新、ネット銀行の情報更新）</a:t>
            </a:r>
            <a:endParaRPr lang="en-US" altLang="ja-JP" sz="1600" kern="0" dirty="0">
              <a:latin typeface="+mn-ea"/>
            </a:endParaRPr>
          </a:p>
          <a:p>
            <a:pPr marL="1256400" lvl="2" indent="-342000" eaLnBrk="0" fontAlgn="base" hangingPunct="0">
              <a:spcBef>
                <a:spcPct val="20000"/>
              </a:spcBef>
              <a:spcAft>
                <a:spcPct val="0"/>
              </a:spcAft>
              <a:buClr>
                <a:schemeClr val="tx1"/>
              </a:buClr>
              <a:buFont typeface="Arial" panose="020B0604020202020204" pitchFamily="34" charset="0"/>
              <a:buChar char="•"/>
              <a:defRPr/>
            </a:pPr>
            <a:r>
              <a:rPr lang="ja-JP" altLang="en-US" sz="1600" kern="0" dirty="0">
                <a:latin typeface="+mn-ea"/>
              </a:rPr>
              <a:t>相手が名乗る、組織名、肩書</a:t>
            </a:r>
            <a:endParaRPr lang="en-US" altLang="ja-JP" sz="16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sz="1600" kern="0" dirty="0">
                <a:latin typeface="+mn-ea"/>
              </a:rPr>
              <a:t>安易に添付ファイルの開封、メールや</a:t>
            </a:r>
            <a:r>
              <a:rPr lang="en-US" altLang="ja-JP" sz="1600" kern="0" dirty="0">
                <a:latin typeface="+mn-ea"/>
              </a:rPr>
              <a:t>SMS</a:t>
            </a:r>
            <a:r>
              <a:rPr lang="ja-JP" altLang="en-US" sz="1600" kern="0" dirty="0">
                <a:latin typeface="+mn-ea"/>
              </a:rPr>
              <a:t>の</a:t>
            </a:r>
            <a:r>
              <a:rPr lang="en-US" altLang="ja-JP" sz="1600" kern="0" dirty="0">
                <a:latin typeface="+mn-ea"/>
              </a:rPr>
              <a:t>URL</a:t>
            </a:r>
            <a:r>
              <a:rPr lang="ja-JP" altLang="en-US" sz="1600" kern="0" dirty="0">
                <a:latin typeface="+mn-ea"/>
              </a:rPr>
              <a:t>リンクのクリック</a:t>
            </a:r>
            <a:r>
              <a:rPr lang="en-US" altLang="ja-JP" sz="1600" kern="0" dirty="0">
                <a:latin typeface="+mn-ea"/>
              </a:rPr>
              <a:t>/</a:t>
            </a:r>
            <a:r>
              <a:rPr lang="ja-JP" altLang="en-US" sz="1600" kern="0" dirty="0">
                <a:latin typeface="+mn-ea"/>
              </a:rPr>
              <a:t>タップをしない</a:t>
            </a:r>
            <a:endParaRPr lang="en-US" altLang="ja-JP" sz="16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sz="1600" kern="0" dirty="0">
                <a:latin typeface="+mn-ea"/>
              </a:rPr>
              <a:t>セキュリティソフトを導入し、アクセスブロックを有効化し危険なウェブサイトへのアクセスをブロックする</a:t>
            </a:r>
            <a:endParaRPr lang="en-US" altLang="ja-JP" sz="16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en-US" altLang="ja-JP" sz="1600" kern="0" dirty="0">
                <a:latin typeface="+mn-ea"/>
                <a:hlinkClick r:id="rId4" action="ppaction://hlinksldjump"/>
              </a:rPr>
              <a:t>P24</a:t>
            </a:r>
            <a:r>
              <a:rPr lang="ja-JP" altLang="en-US" sz="1600" kern="0" dirty="0">
                <a:latin typeface="+mn-ea"/>
                <a:hlinkClick r:id="rId4" action="ppaction://hlinksldjump"/>
              </a:rPr>
              <a:t>「フィッシングによる個人情報等の詐取」の対策</a:t>
            </a:r>
            <a:r>
              <a:rPr lang="ja-JP" altLang="en-US" sz="1600" kern="0" dirty="0">
                <a:latin typeface="+mn-ea"/>
              </a:rPr>
              <a:t>を実施</a:t>
            </a:r>
            <a:endParaRPr lang="en-US" altLang="ja-JP" sz="1600" kern="0" dirty="0">
              <a:latin typeface="+mn-ea"/>
            </a:endParaRPr>
          </a:p>
          <a:p>
            <a:pPr lvl="1" eaLnBrk="0" fontAlgn="base" hangingPunct="0">
              <a:spcBef>
                <a:spcPct val="20000"/>
              </a:spcBef>
              <a:spcAft>
                <a:spcPct val="0"/>
              </a:spcAft>
              <a:buClr>
                <a:schemeClr val="tx1"/>
              </a:buClr>
              <a:defRPr/>
            </a:pPr>
            <a:endParaRPr lang="en-US" altLang="ja-JP" sz="500" kern="0" dirty="0">
              <a:latin typeface="+mn-ea"/>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早期検知</a:t>
            </a:r>
            <a:r>
              <a:rPr lang="en-US" altLang="ja-JP" kern="0" dirty="0">
                <a:latin typeface="+mn-ea"/>
              </a:rPr>
              <a:t>】</a:t>
            </a:r>
            <a:r>
              <a:rPr lang="ja-JP" altLang="en-US" kern="0" dirty="0">
                <a:solidFill>
                  <a:srgbClr val="FF0000"/>
                </a:solidFill>
                <a:latin typeface="+mn-ea"/>
              </a:rPr>
              <a:t>被害に遭っていないかを確認することが大事</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sz="1600" kern="0" dirty="0">
                <a:latin typeface="+mn-ea"/>
              </a:rPr>
              <a:t>ログインすると通知されるログインアラート機能、利用状況の通知機能の利用</a:t>
            </a:r>
            <a:endParaRPr lang="en-US" altLang="ja-JP" sz="1600"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sz="1600" kern="0" dirty="0">
                <a:latin typeface="+mn-ea"/>
              </a:rPr>
              <a:t>利用しているサービスのログイン履歴を確認</a:t>
            </a:r>
            <a:endParaRPr lang="en-US" altLang="ja-JP" sz="1600"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sz="1600" kern="0" dirty="0">
                <a:latin typeface="+mn-ea"/>
              </a:rPr>
              <a:t>クレジットカードやポイント等の利用履歴を定期的に確認</a:t>
            </a:r>
            <a:endParaRPr lang="en-US" altLang="ja-JP" kern="0" dirty="0">
              <a:latin typeface="+mn-ea"/>
            </a:endParaRPr>
          </a:p>
        </p:txBody>
      </p:sp>
      <p:sp>
        <p:nvSpPr>
          <p:cNvPr id="3" name="タイトル 2">
            <a:extLst>
              <a:ext uri="{FF2B5EF4-FFF2-40B4-BE49-F238E27FC236}">
                <a16:creationId xmlns:a16="http://schemas.microsoft.com/office/drawing/2014/main" id="{F3A471B4-514D-7873-9592-32E879CB3FDB}"/>
              </a:ext>
            </a:extLst>
          </p:cNvPr>
          <p:cNvSpPr>
            <a:spLocks noGrp="1"/>
          </p:cNvSpPr>
          <p:nvPr>
            <p:ph type="title"/>
          </p:nvPr>
        </p:nvSpPr>
        <p:spPr>
          <a:xfrm>
            <a:off x="0" y="217504"/>
            <a:ext cx="6047903" cy="817200"/>
          </a:xfrm>
        </p:spPr>
        <p:txBody>
          <a:bodyPr anchor="ctr" anchorCtr="0"/>
          <a:lstStyle/>
          <a:p>
            <a:r>
              <a:rPr lang="ja-JP" altLang="en-US" sz="2400" dirty="0"/>
              <a:t>　　インターネットバンキングの不正利用</a:t>
            </a: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a:xfrm>
            <a:off x="6881142" y="6454032"/>
            <a:ext cx="2133600" cy="287337"/>
          </a:xfrm>
        </p:spPr>
        <p:txBody>
          <a:bodyPr/>
          <a:lstStyle/>
          <a:p>
            <a:fld id="{DBFB1F43-6F2E-4538-AABB-23AEDF146290}" type="slidenum">
              <a:rPr lang="ja-JP" altLang="en-US" smtClean="0"/>
              <a:pPr/>
              <a:t>10</a:t>
            </a:fld>
            <a:endParaRPr lang="ja-JP" altLang="en-US"/>
          </a:p>
        </p:txBody>
      </p:sp>
      <p:sp>
        <p:nvSpPr>
          <p:cNvPr id="16" name="テキスト ボックス 15">
            <a:extLst>
              <a:ext uri="{FF2B5EF4-FFF2-40B4-BE49-F238E27FC236}">
                <a16:creationId xmlns:a16="http://schemas.microsoft.com/office/drawing/2014/main" id="{0849968E-23E2-9F22-25BE-0C31D911DD85}"/>
              </a:ext>
            </a:extLst>
          </p:cNvPr>
          <p:cNvSpPr txBox="1"/>
          <p:nvPr/>
        </p:nvSpPr>
        <p:spPr>
          <a:xfrm>
            <a:off x="969023" y="6127583"/>
            <a:ext cx="7205956" cy="523220"/>
          </a:xfrm>
          <a:prstGeom prst="rect">
            <a:avLst/>
          </a:prstGeom>
          <a:solidFill>
            <a:srgbClr val="FFFFCC"/>
          </a:solidFill>
          <a:ln>
            <a:noFill/>
          </a:ln>
        </p:spPr>
        <p:txBody>
          <a:bodyPr wrap="square" rtlCol="0">
            <a:spAutoFit/>
          </a:bodyPr>
          <a:lstStyle/>
          <a:p>
            <a:pPr algn="ctr"/>
            <a:r>
              <a:rPr lang="ja-JP" altLang="en-US" sz="1400" dirty="0">
                <a:solidFill>
                  <a:schemeClr val="accent6">
                    <a:lumMod val="10000"/>
                  </a:schemeClr>
                </a:solidFill>
                <a:latin typeface="+mn-ea"/>
              </a:rPr>
              <a:t>身近に相談できる人がいない場合は、公的機関の相談窓口等に相談するのも一考です。</a:t>
            </a:r>
            <a:br>
              <a:rPr lang="en-US" altLang="ja-JP" sz="1400" dirty="0">
                <a:solidFill>
                  <a:schemeClr val="accent6">
                    <a:lumMod val="10000"/>
                  </a:schemeClr>
                </a:solidFill>
                <a:latin typeface="+mn-ea"/>
              </a:rPr>
            </a:br>
            <a:r>
              <a:rPr lang="en-US" altLang="ja-JP" sz="1400" dirty="0">
                <a:solidFill>
                  <a:schemeClr val="accent6">
                    <a:lumMod val="10000"/>
                  </a:schemeClr>
                </a:solidFill>
                <a:latin typeface="+mn-ea"/>
                <a:hlinkClick r:id="rId5" action="ppaction://hlinksldjump"/>
              </a:rPr>
              <a:t>P31</a:t>
            </a:r>
            <a:r>
              <a:rPr lang="ja-JP" altLang="en-US" sz="1400" dirty="0">
                <a:solidFill>
                  <a:schemeClr val="accent6">
                    <a:lumMod val="10000"/>
                  </a:schemeClr>
                </a:solidFill>
                <a:latin typeface="+mn-ea"/>
                <a:hlinkClick r:id="rId5" action="ppaction://hlinksldjump"/>
              </a:rPr>
              <a:t>「困ったときの相談先」</a:t>
            </a:r>
            <a:endParaRPr lang="en-US" altLang="ja-JP" sz="1400" dirty="0">
              <a:solidFill>
                <a:srgbClr val="0000FF"/>
              </a:solidFill>
              <a:highlight>
                <a:srgbClr val="FFCCFF"/>
              </a:highlight>
              <a:latin typeface="+mn-ea"/>
            </a:endParaRPr>
          </a:p>
        </p:txBody>
      </p:sp>
      <p:pic>
        <p:nvPicPr>
          <p:cNvPr id="7" name="図 6" descr="男性の顔の絵&#10;&#10;AI 生成コンテンツは誤りを含む可能性があります。">
            <a:extLst>
              <a:ext uri="{FF2B5EF4-FFF2-40B4-BE49-F238E27FC236}">
                <a16:creationId xmlns:a16="http://schemas.microsoft.com/office/drawing/2014/main" id="{044ADE65-1AB5-2DD9-5AED-217D183FACB8}"/>
              </a:ext>
            </a:extLst>
          </p:cNvPr>
          <p:cNvPicPr>
            <a:picLocks noChangeAspect="1"/>
          </p:cNvPicPr>
          <p:nvPr/>
        </p:nvPicPr>
        <p:blipFill>
          <a:blip r:embed="rId6"/>
          <a:stretch>
            <a:fillRect/>
          </a:stretch>
        </p:blipFill>
        <p:spPr>
          <a:xfrm>
            <a:off x="7775296" y="4507800"/>
            <a:ext cx="1156147" cy="1599338"/>
          </a:xfrm>
          <a:prstGeom prst="rect">
            <a:avLst/>
          </a:prstGeom>
        </p:spPr>
      </p:pic>
    </p:spTree>
    <p:extLst>
      <p:ext uri="{BB962C8B-B14F-4D97-AF65-F5344CB8AC3E}">
        <p14:creationId xmlns:p14="http://schemas.microsoft.com/office/powerpoint/2010/main" val="386746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0" y="216000"/>
            <a:ext cx="7423732" cy="816635"/>
          </a:xfrm>
        </p:spPr>
        <p:txBody>
          <a:bodyPr anchor="ctr" anchorCtr="0"/>
          <a:lstStyle/>
          <a:p>
            <a:r>
              <a:rPr lang="ja-JP" altLang="en-US" sz="2400" dirty="0"/>
              <a:t>　</a:t>
            </a:r>
            <a:r>
              <a:rPr lang="ja-JP" altLang="en-US" sz="2400" u="sng" dirty="0"/>
              <a:t>● クレジットカード情報の不正利用</a:t>
            </a: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11</a:t>
            </a:fld>
            <a:endParaRPr lang="ja-JP" altLang="en-US"/>
          </a:p>
        </p:txBody>
      </p:sp>
      <p:sp>
        <p:nvSpPr>
          <p:cNvPr id="3" name="正方形/長方形 2">
            <a:extLst>
              <a:ext uri="{FF2B5EF4-FFF2-40B4-BE49-F238E27FC236}">
                <a16:creationId xmlns:a16="http://schemas.microsoft.com/office/drawing/2014/main" id="{37FA7212-0AFF-59B6-E2AE-BEFADD9D70FC}"/>
              </a:ext>
            </a:extLst>
          </p:cNvPr>
          <p:cNvSpPr/>
          <p:nvPr/>
        </p:nvSpPr>
        <p:spPr>
          <a:xfrm>
            <a:off x="1408778" y="1152000"/>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CB254445-DA9C-B4D4-4A99-76373436142A}"/>
              </a:ext>
            </a:extLst>
          </p:cNvPr>
          <p:cNvSpPr txBox="1"/>
          <p:nvPr/>
        </p:nvSpPr>
        <p:spPr>
          <a:xfrm>
            <a:off x="578498" y="3800367"/>
            <a:ext cx="8565502" cy="2446824"/>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どんな手口・被害？</a:t>
            </a:r>
            <a:endParaRPr lang="en-US" altLang="ja-JP" u="sng" dirty="0"/>
          </a:p>
          <a:p>
            <a:pPr marL="285750" indent="-285750">
              <a:buFont typeface="Meiryo UI" panose="020B0604030504040204" pitchFamily="50" charset="-128"/>
              <a:buChar char="‒"/>
            </a:pPr>
            <a:r>
              <a:rPr lang="ja-JP" altLang="en-US" dirty="0"/>
              <a:t>ウェブサイトの管理側が不正アクセスされてカード情報を窃取される</a:t>
            </a:r>
            <a:endParaRPr lang="en-US" altLang="ja-JP" dirty="0"/>
          </a:p>
          <a:p>
            <a:pPr marL="285750" indent="-285750">
              <a:buFont typeface="Meiryo UI" panose="020B0604030504040204" pitchFamily="50" charset="-128"/>
              <a:buChar char="‒"/>
            </a:pPr>
            <a:r>
              <a:rPr lang="ja-JP" altLang="en-US" dirty="0"/>
              <a:t>正規のウェブサイトが改ざんされていて、入力された情報を窃取される</a:t>
            </a:r>
            <a:endParaRPr lang="en-US" altLang="ja-JP" dirty="0"/>
          </a:p>
          <a:p>
            <a:pPr marL="285750" indent="-285750">
              <a:buFont typeface="Meiryo UI" panose="020B0604030504040204" pitchFamily="50" charset="-128"/>
              <a:buChar char="‒"/>
            </a:pPr>
            <a:r>
              <a:rPr lang="ja-JP" altLang="en-US" dirty="0"/>
              <a:t>フィッシングサイトで、入力された情報を詐取される</a:t>
            </a:r>
            <a:endParaRPr lang="en-US" altLang="ja-JP" dirty="0"/>
          </a:p>
          <a:p>
            <a:pPr marL="285750" indent="-285750">
              <a:buFont typeface="Meiryo UI" panose="020B0604030504040204" pitchFamily="50" charset="-128"/>
              <a:buChar char="‒"/>
            </a:pPr>
            <a:r>
              <a:rPr lang="ja-JP" altLang="en-US" dirty="0"/>
              <a:t>偽ショッピングサイトで、入力された情報を詐取される</a:t>
            </a:r>
            <a:br>
              <a:rPr lang="ja-JP" altLang="en-US" dirty="0"/>
            </a:br>
            <a:endParaRPr lang="en-US" altLang="ja-JP" sz="900" u="sng" dirty="0"/>
          </a:p>
          <a:p>
            <a:pPr marL="285750" indent="-285750">
              <a:buFont typeface="Wingdings" panose="05000000000000000000" pitchFamily="2" charset="2"/>
              <a:buChar char="l"/>
            </a:pPr>
            <a:r>
              <a:rPr lang="ja-JP" altLang="en-US" u="sng" dirty="0"/>
              <a:t>被害に遭うとどうなるの？</a:t>
            </a:r>
            <a:endParaRPr lang="en-US" altLang="ja-JP" u="sng" dirty="0"/>
          </a:p>
          <a:p>
            <a:pPr marL="285750" indent="-285750">
              <a:buFontTx/>
              <a:buChar char="-"/>
            </a:pPr>
            <a:r>
              <a:rPr lang="ja-JP" altLang="en-US" dirty="0"/>
              <a:t>盗まれたクレジットカード情報が使われ、金銭被害が発生する</a:t>
            </a:r>
            <a:endParaRPr lang="en-US" altLang="ja-JP" dirty="0"/>
          </a:p>
          <a:p>
            <a:pPr marL="285750" indent="-285750">
              <a:buFontTx/>
              <a:buChar char="-"/>
            </a:pPr>
            <a:r>
              <a:rPr lang="ja-JP" altLang="en-US" dirty="0"/>
              <a:t>盗まれたクレジットカード情報が複数の犯罪者間で共有・売買される</a:t>
            </a:r>
            <a:endParaRPr lang="en-US" altLang="ja-JP" dirty="0"/>
          </a:p>
        </p:txBody>
      </p:sp>
      <p:pic>
        <p:nvPicPr>
          <p:cNvPr id="14" name="図 13" descr="10大脅威2026個人編「クレジットカード情報の不正利用」の手口解説図">
            <a:extLst>
              <a:ext uri="{FF2B5EF4-FFF2-40B4-BE49-F238E27FC236}">
                <a16:creationId xmlns:a16="http://schemas.microsoft.com/office/drawing/2014/main" id="{032F6358-3470-935E-2FCE-7F76B46AE943}"/>
              </a:ext>
            </a:extLst>
          </p:cNvPr>
          <p:cNvPicPr>
            <a:picLocks noChangeAspect="1"/>
          </p:cNvPicPr>
          <p:nvPr/>
        </p:nvPicPr>
        <p:blipFill>
          <a:blip r:embed="rId2"/>
          <a:stretch>
            <a:fillRect/>
          </a:stretch>
        </p:blipFill>
        <p:spPr>
          <a:xfrm>
            <a:off x="1408777" y="1200546"/>
            <a:ext cx="6326445" cy="2525306"/>
          </a:xfrm>
          <a:prstGeom prst="rect">
            <a:avLst/>
          </a:prstGeom>
        </p:spPr>
      </p:pic>
    </p:spTree>
    <p:extLst>
      <p:ext uri="{BB962C8B-B14F-4D97-AF65-F5344CB8AC3E}">
        <p14:creationId xmlns:p14="http://schemas.microsoft.com/office/powerpoint/2010/main" val="269972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8892080-73CE-9C97-925B-8A9716AD6A33}"/>
              </a:ext>
            </a:extLst>
          </p:cNvPr>
          <p:cNvSpPr txBox="1"/>
          <p:nvPr/>
        </p:nvSpPr>
        <p:spPr>
          <a:xfrm>
            <a:off x="140245" y="1028909"/>
            <a:ext cx="9003755" cy="5361468"/>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en-US" altLang="ja-JP" kern="0" dirty="0">
                <a:latin typeface="+mn-ea"/>
                <a:hlinkClick r:id="rId3" action="ppaction://hlinksldjump"/>
              </a:rPr>
              <a:t>P.30</a:t>
            </a:r>
            <a:r>
              <a:rPr lang="ja-JP" altLang="en-US" kern="0" dirty="0">
                <a:latin typeface="+mn-ea"/>
                <a:hlinkClick r:id="rId3" action="ppaction://hlinksldjump"/>
              </a:rPr>
              <a:t>「情報セキュリティ対策の基本」　②、③、⑥　の実施</a:t>
            </a:r>
            <a:endParaRPr lang="en-US" altLang="ja-JP" kern="0" dirty="0">
              <a:solidFill>
                <a:srgbClr val="FF0000"/>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クレジットカード会社が提供している本人認証（</a:t>
            </a:r>
            <a:r>
              <a:rPr lang="en-US" altLang="ja-JP" kern="0" dirty="0">
                <a:latin typeface="+mn-ea"/>
              </a:rPr>
              <a:t>3D</a:t>
            </a:r>
            <a:r>
              <a:rPr lang="ja-JP" altLang="en-US" kern="0" dirty="0">
                <a:latin typeface="+mn-ea"/>
              </a:rPr>
              <a:t>セキュア）の利用</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クレジットカードの利用限度額を抑える</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dirty="0"/>
              <a:t>クレジットカード情報は極力、登録しない</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使っていないクレジットカードは契約解除し、</a:t>
            </a:r>
            <a:r>
              <a:rPr lang="en-US" altLang="ja-JP" kern="0" dirty="0">
                <a:latin typeface="+mn-ea"/>
              </a:rPr>
              <a:t>IC</a:t>
            </a:r>
            <a:r>
              <a:rPr lang="ja-JP" altLang="en-US" kern="0" dirty="0">
                <a:latin typeface="+mn-ea"/>
              </a:rPr>
              <a:t>チップを破断し物理的破棄を検討する</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フィッシングに注意する</a:t>
            </a:r>
            <a:endParaRPr lang="en-US" altLang="ja-JP" kern="0" dirty="0">
              <a:latin typeface="+mn-ea"/>
            </a:endParaRPr>
          </a:p>
          <a:p>
            <a:pPr marL="1256400" lvl="2" indent="-342000" eaLnBrk="0" fontAlgn="base" hangingPunct="0">
              <a:spcBef>
                <a:spcPct val="20000"/>
              </a:spcBef>
              <a:spcAft>
                <a:spcPct val="0"/>
              </a:spcAft>
              <a:buClr>
                <a:schemeClr val="tx1"/>
              </a:buClr>
              <a:buFont typeface="Arial" panose="020B0604020202020204" pitchFamily="34" charset="0"/>
              <a:buChar char="•"/>
              <a:defRPr/>
            </a:pPr>
            <a:r>
              <a:rPr lang="ja-JP" altLang="en-US" kern="0" dirty="0">
                <a:latin typeface="+mn-ea"/>
              </a:rPr>
              <a:t>カード情報は公式ウェブサイト、公式アプリから入力する</a:t>
            </a:r>
            <a:endParaRPr lang="en-US" altLang="ja-JP" kern="0" dirty="0">
              <a:latin typeface="+mn-ea"/>
            </a:endParaRPr>
          </a:p>
          <a:p>
            <a:pPr marL="1256400" lvl="2" indent="-342000" eaLnBrk="0" fontAlgn="base" hangingPunct="0">
              <a:spcBef>
                <a:spcPct val="20000"/>
              </a:spcBef>
              <a:spcAft>
                <a:spcPct val="0"/>
              </a:spcAft>
              <a:buClr>
                <a:schemeClr val="tx1"/>
              </a:buClr>
              <a:buFont typeface="Arial" panose="020B0604020202020204" pitchFamily="34" charset="0"/>
              <a:buChar char="•"/>
              <a:defRPr/>
            </a:pPr>
            <a:r>
              <a:rPr lang="ja-JP" altLang="en-US" kern="0" dirty="0">
                <a:latin typeface="+mn-ea"/>
              </a:rPr>
              <a:t>普段表示されない画面やポップアップが表示された場合、クリックしたり、</a:t>
            </a:r>
            <a:br>
              <a:rPr lang="en-US" altLang="ja-JP" kern="0" dirty="0">
                <a:latin typeface="+mn-ea"/>
              </a:rPr>
            </a:br>
            <a:r>
              <a:rPr lang="ja-JP" altLang="en-US" kern="0" dirty="0">
                <a:latin typeface="+mn-ea"/>
              </a:rPr>
              <a:t>情報を入力しない</a:t>
            </a:r>
            <a:endParaRPr lang="en-US" altLang="ja-JP" kern="0" dirty="0">
              <a:latin typeface="+mn-ea"/>
              <a:hlinkClick r:id="rId4" action="ppaction://hlinksldjump"/>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en-US" altLang="ja-JP" kern="0" dirty="0">
                <a:latin typeface="+mn-ea"/>
                <a:hlinkClick r:id="rId4" action="ppaction://hlinksldjump"/>
              </a:rPr>
              <a:t>P24</a:t>
            </a:r>
            <a:r>
              <a:rPr lang="ja-JP" altLang="en-US" kern="0" dirty="0">
                <a:latin typeface="+mn-ea"/>
                <a:hlinkClick r:id="rId4" action="ppaction://hlinksldjump"/>
              </a:rPr>
              <a:t>「フィッシングによる個人情報等の詐取」の対策</a:t>
            </a:r>
            <a:r>
              <a:rPr lang="ja-JP" altLang="en-US" kern="0" dirty="0">
                <a:latin typeface="+mn-ea"/>
              </a:rPr>
              <a:t>を実施</a:t>
            </a:r>
            <a:endParaRPr lang="en-US" altLang="ja-JP" kern="0" dirty="0">
              <a:latin typeface="+mn-ea"/>
            </a:endParaRPr>
          </a:p>
          <a:p>
            <a:pPr lvl="1" eaLnBrk="0" fontAlgn="base" hangingPunct="0">
              <a:spcBef>
                <a:spcPct val="20000"/>
              </a:spcBef>
              <a:spcAft>
                <a:spcPct val="0"/>
              </a:spcAft>
              <a:buClr>
                <a:schemeClr val="tx1"/>
              </a:buClr>
              <a:defRPr/>
            </a:pPr>
            <a:endParaRPr lang="en-US" altLang="ja-JP" sz="1000" kern="0" dirty="0">
              <a:latin typeface="+mn-ea"/>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早期検知</a:t>
            </a:r>
            <a:r>
              <a:rPr lang="en-US" altLang="ja-JP" kern="0" dirty="0">
                <a:latin typeface="+mn-ea"/>
              </a:rPr>
              <a:t>】</a:t>
            </a:r>
            <a:r>
              <a:rPr lang="ja-JP" altLang="en-US" kern="0" dirty="0">
                <a:solidFill>
                  <a:srgbClr val="FF0000"/>
                </a:solidFill>
                <a:latin typeface="+mn-ea"/>
              </a:rPr>
              <a:t>被害に遭っていないかを確認することが大事</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クレジットカードの利用履歴を定期的に確認</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サービス利用状況の通知機能を利用する</a:t>
            </a:r>
            <a:endParaRPr lang="en-US" altLang="ja-JP" kern="0" dirty="0">
              <a:latin typeface="+mn-ea"/>
            </a:endParaRPr>
          </a:p>
        </p:txBody>
      </p:sp>
      <p:sp>
        <p:nvSpPr>
          <p:cNvPr id="2" name="タイトル 8">
            <a:extLst>
              <a:ext uri="{FF2B5EF4-FFF2-40B4-BE49-F238E27FC236}">
                <a16:creationId xmlns:a16="http://schemas.microsoft.com/office/drawing/2014/main" id="{8EAA3D37-A033-2A95-8D9B-C2A72E66D3B4}"/>
              </a:ext>
            </a:extLst>
          </p:cNvPr>
          <p:cNvSpPr>
            <a:spLocks noGrp="1"/>
          </p:cNvSpPr>
          <p:nvPr>
            <p:ph type="title"/>
          </p:nvPr>
        </p:nvSpPr>
        <p:spPr>
          <a:xfrm>
            <a:off x="0" y="216000"/>
            <a:ext cx="7423732" cy="816635"/>
          </a:xfrm>
        </p:spPr>
        <p:txBody>
          <a:bodyPr anchor="ctr" anchorCtr="0"/>
          <a:lstStyle/>
          <a:p>
            <a:r>
              <a:rPr lang="ja-JP" altLang="en-US" sz="2400" dirty="0"/>
              <a:t>　　クレジットカード情報の不正利用</a:t>
            </a:r>
          </a:p>
        </p:txBody>
      </p:sp>
      <p:sp>
        <p:nvSpPr>
          <p:cNvPr id="6" name="スライド番号プレースホルダー 7">
            <a:extLst>
              <a:ext uri="{FF2B5EF4-FFF2-40B4-BE49-F238E27FC236}">
                <a16:creationId xmlns:a16="http://schemas.microsoft.com/office/drawing/2014/main" id="{44B2A27A-0CE3-AD91-6F8E-3DD1CB6840C0}"/>
              </a:ext>
            </a:extLst>
          </p:cNvPr>
          <p:cNvSpPr txBox="1">
            <a:spLocks/>
          </p:cNvSpPr>
          <p:nvPr/>
        </p:nvSpPr>
        <p:spPr bwMode="auto">
          <a:xfrm>
            <a:off x="6881142" y="6454032"/>
            <a:ext cx="21336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000" kern="1200">
                <a:solidFill>
                  <a:schemeClr val="bg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smtClean="0"/>
              <a:pPr/>
              <a:t>12</a:t>
            </a:fld>
            <a:endParaRPr lang="ja-JP" altLang="en-US"/>
          </a:p>
        </p:txBody>
      </p:sp>
      <p:sp>
        <p:nvSpPr>
          <p:cNvPr id="5" name="スライド番号プレースホルダー 4">
            <a:extLst>
              <a:ext uri="{FF2B5EF4-FFF2-40B4-BE49-F238E27FC236}">
                <a16:creationId xmlns:a16="http://schemas.microsoft.com/office/drawing/2014/main" id="{21CF6CF9-AD33-504B-B660-1DD6907E9D73}"/>
              </a:ext>
            </a:extLst>
          </p:cNvPr>
          <p:cNvSpPr>
            <a:spLocks noGrp="1"/>
          </p:cNvSpPr>
          <p:nvPr>
            <p:ph type="sldNum" sz="quarter" idx="11"/>
          </p:nvPr>
        </p:nvSpPr>
        <p:spPr/>
        <p:txBody>
          <a:bodyPr/>
          <a:lstStyle/>
          <a:p>
            <a:fld id="{DBFB1F43-6F2E-4538-AABB-23AEDF146290}" type="slidenum">
              <a:rPr lang="ja-JP" altLang="en-US" smtClean="0"/>
              <a:pPr/>
              <a:t>12</a:t>
            </a:fld>
            <a:endParaRPr lang="ja-JP" altLang="en-US" dirty="0"/>
          </a:p>
        </p:txBody>
      </p:sp>
      <p:pic>
        <p:nvPicPr>
          <p:cNvPr id="7" name="図 6" descr="「インターネットバンキングの不正利用」の対策を説明する男性のイラスト">
            <a:extLst>
              <a:ext uri="{FF2B5EF4-FFF2-40B4-BE49-F238E27FC236}">
                <a16:creationId xmlns:a16="http://schemas.microsoft.com/office/drawing/2014/main" id="{8AF26FD3-E340-967B-E626-F6EA038144B8}"/>
              </a:ext>
            </a:extLst>
          </p:cNvPr>
          <p:cNvPicPr>
            <a:picLocks noChangeAspect="1"/>
          </p:cNvPicPr>
          <p:nvPr/>
        </p:nvPicPr>
        <p:blipFill>
          <a:blip r:embed="rId5"/>
          <a:stretch>
            <a:fillRect/>
          </a:stretch>
        </p:blipFill>
        <p:spPr>
          <a:xfrm>
            <a:off x="6652205" y="4780894"/>
            <a:ext cx="2066723" cy="1609483"/>
          </a:xfrm>
          <a:prstGeom prst="rect">
            <a:avLst/>
          </a:prstGeom>
        </p:spPr>
      </p:pic>
    </p:spTree>
    <p:extLst>
      <p:ext uri="{BB962C8B-B14F-4D97-AF65-F5344CB8AC3E}">
        <p14:creationId xmlns:p14="http://schemas.microsoft.com/office/powerpoint/2010/main" val="307319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が含まれている画像&#10;&#10;AI 生成コンテンツは誤りを含む可能性があります。">
            <a:extLst>
              <a:ext uri="{FF2B5EF4-FFF2-40B4-BE49-F238E27FC236}">
                <a16:creationId xmlns:a16="http://schemas.microsoft.com/office/drawing/2014/main" id="{DEC119EE-4C53-525B-8882-2F7E79CD6106}"/>
              </a:ext>
            </a:extLst>
          </p:cNvPr>
          <p:cNvPicPr>
            <a:picLocks noChangeAspect="1"/>
          </p:cNvPicPr>
          <p:nvPr/>
        </p:nvPicPr>
        <p:blipFill>
          <a:blip r:embed="rId2"/>
          <a:stretch>
            <a:fillRect/>
          </a:stretch>
        </p:blipFill>
        <p:spPr>
          <a:xfrm>
            <a:off x="1404030" y="1150388"/>
            <a:ext cx="6331192" cy="2527200"/>
          </a:xfrm>
          <a:prstGeom prst="rect">
            <a:avLst/>
          </a:prstGeom>
        </p:spPr>
      </p:pic>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0" y="216000"/>
            <a:ext cx="7423732" cy="816635"/>
          </a:xfrm>
        </p:spPr>
        <p:txBody>
          <a:bodyPr anchor="ctr" anchorCtr="0"/>
          <a:lstStyle/>
          <a:p>
            <a:r>
              <a:rPr lang="ja-JP" altLang="en-US" sz="2400" dirty="0"/>
              <a:t>　</a:t>
            </a:r>
            <a:r>
              <a:rPr lang="ja-JP" altLang="en-US" sz="2400" u="sng" dirty="0"/>
              <a:t>● サポート詐欺（偽警告）による金銭被害</a:t>
            </a:r>
            <a:endParaRPr lang="ja-JP" altLang="en-US" sz="2400"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13</a:t>
            </a:fld>
            <a:endParaRPr lang="ja-JP" altLang="en-US"/>
          </a:p>
        </p:txBody>
      </p:sp>
      <p:sp>
        <p:nvSpPr>
          <p:cNvPr id="3" name="正方形/長方形 2">
            <a:extLst>
              <a:ext uri="{FF2B5EF4-FFF2-40B4-BE49-F238E27FC236}">
                <a16:creationId xmlns:a16="http://schemas.microsoft.com/office/drawing/2014/main" id="{2590B18C-047E-9EF0-DAA6-CDCA729D7FB5}"/>
              </a:ext>
            </a:extLst>
          </p:cNvPr>
          <p:cNvSpPr/>
          <p:nvPr/>
        </p:nvSpPr>
        <p:spPr>
          <a:xfrm>
            <a:off x="1408778" y="1152000"/>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7F98CBD7-5B4D-925C-7201-30C31CBC4997}"/>
              </a:ext>
            </a:extLst>
          </p:cNvPr>
          <p:cNvSpPr txBox="1"/>
          <p:nvPr/>
        </p:nvSpPr>
        <p:spPr>
          <a:xfrm>
            <a:off x="151938" y="3845225"/>
            <a:ext cx="8899200" cy="2400657"/>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どんな手口・被害？</a:t>
            </a:r>
            <a:endParaRPr lang="en-US" altLang="ja-JP" u="sng" dirty="0"/>
          </a:p>
          <a:p>
            <a:pPr marL="285750" indent="-285750">
              <a:buFont typeface="Meiryo UI" panose="020B0604030504040204" pitchFamily="50" charset="-128"/>
              <a:buChar char="‒"/>
            </a:pPr>
            <a:r>
              <a:rPr lang="ja-JP" altLang="en-US" dirty="0"/>
              <a:t>ウェブサイトの閲覧中に、突然、実在する企業のロゴが配置されたセキュリティの警告画面が</a:t>
            </a:r>
            <a:br>
              <a:rPr lang="en-US" altLang="ja-JP" dirty="0"/>
            </a:br>
            <a:r>
              <a:rPr lang="ja-JP" altLang="en-US" dirty="0"/>
              <a:t>表示（偽の警告）され（画面を閉じることができない）、警告音が鳴る</a:t>
            </a:r>
            <a:endParaRPr lang="en-US" altLang="ja-JP" dirty="0"/>
          </a:p>
          <a:p>
            <a:pPr marL="285750" indent="-285750">
              <a:buFont typeface="Meiryo UI" panose="020B0604030504040204" pitchFamily="50" charset="-128"/>
              <a:buChar char="‒"/>
            </a:pPr>
            <a:r>
              <a:rPr lang="ja-JP" altLang="en-US" dirty="0"/>
              <a:t>慌ててしまい、画面に表示される電話番号に連絡してしまうことで詐欺被害の発端となる</a:t>
            </a:r>
            <a:endParaRPr lang="en-US" altLang="ja-JP" dirty="0"/>
          </a:p>
          <a:p>
            <a:endParaRPr lang="en-US" altLang="ja-JP" sz="600" u="sng" dirty="0"/>
          </a:p>
          <a:p>
            <a:pPr marL="285750" indent="-285750">
              <a:buFont typeface="Wingdings" panose="05000000000000000000" pitchFamily="2" charset="2"/>
              <a:buChar char="l"/>
            </a:pPr>
            <a:r>
              <a:rPr lang="ja-JP" altLang="en-US" u="sng" dirty="0"/>
              <a:t>被害に遭うとどうなるの？</a:t>
            </a:r>
            <a:endParaRPr lang="en-US" altLang="ja-JP" u="sng" dirty="0"/>
          </a:p>
          <a:p>
            <a:pPr marL="285750" indent="-285750">
              <a:buFontTx/>
              <a:buChar char="-"/>
            </a:pPr>
            <a:r>
              <a:rPr lang="ja-JP" altLang="en-US" dirty="0"/>
              <a:t>マルウェア駆除と称し遠隔操作ソフトをインストールされ、</a:t>
            </a:r>
            <a:r>
              <a:rPr lang="en-US" altLang="ja-JP" dirty="0"/>
              <a:t>PC</a:t>
            </a:r>
            <a:r>
              <a:rPr lang="ja-JP" altLang="en-US" dirty="0"/>
              <a:t>やスマートフォンを遠隔操作される</a:t>
            </a:r>
            <a:endParaRPr lang="en-US" altLang="ja-JP" dirty="0"/>
          </a:p>
          <a:p>
            <a:pPr marL="285750" indent="-285750">
              <a:buFontTx/>
              <a:buChar char="-"/>
            </a:pPr>
            <a:r>
              <a:rPr lang="ja-JP" altLang="en-US" dirty="0"/>
              <a:t>サポート料金や修復費用をギフトカードなどのプリペイドカードで複数回請求されたり、インターネットバンキングの振込時に送金額を遠隔で増額され、想定外の金額が送金される</a:t>
            </a:r>
            <a:endParaRPr lang="en-US" altLang="ja-JP" dirty="0"/>
          </a:p>
        </p:txBody>
      </p:sp>
    </p:spTree>
    <p:extLst>
      <p:ext uri="{BB962C8B-B14F-4D97-AF65-F5344CB8AC3E}">
        <p14:creationId xmlns:p14="http://schemas.microsoft.com/office/powerpoint/2010/main" val="229852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14</a:t>
            </a:fld>
            <a:endParaRPr lang="ja-JP" altLang="en-US"/>
          </a:p>
        </p:txBody>
      </p:sp>
      <p:sp>
        <p:nvSpPr>
          <p:cNvPr id="2" name="タイトル 8">
            <a:extLst>
              <a:ext uri="{FF2B5EF4-FFF2-40B4-BE49-F238E27FC236}">
                <a16:creationId xmlns:a16="http://schemas.microsoft.com/office/drawing/2014/main" id="{628A8C72-9572-9B07-1269-F361826E3837}"/>
              </a:ext>
            </a:extLst>
          </p:cNvPr>
          <p:cNvSpPr>
            <a:spLocks noGrp="1"/>
          </p:cNvSpPr>
          <p:nvPr>
            <p:ph type="title"/>
          </p:nvPr>
        </p:nvSpPr>
        <p:spPr>
          <a:xfrm>
            <a:off x="0" y="216000"/>
            <a:ext cx="7423732" cy="816635"/>
          </a:xfrm>
        </p:spPr>
        <p:txBody>
          <a:bodyPr anchor="ctr" anchorCtr="0"/>
          <a:lstStyle/>
          <a:p>
            <a:r>
              <a:rPr lang="ja-JP" altLang="en-US" sz="2400" dirty="0"/>
              <a:t>　　サポート詐欺（偽警告）による金銭被害</a:t>
            </a:r>
          </a:p>
        </p:txBody>
      </p:sp>
      <p:sp>
        <p:nvSpPr>
          <p:cNvPr id="6" name="テキスト ボックス 5">
            <a:extLst>
              <a:ext uri="{FF2B5EF4-FFF2-40B4-BE49-F238E27FC236}">
                <a16:creationId xmlns:a16="http://schemas.microsoft.com/office/drawing/2014/main" id="{8AF2679D-5EC9-59FE-12C2-FE2F2AC6D110}"/>
              </a:ext>
            </a:extLst>
          </p:cNvPr>
          <p:cNvSpPr txBox="1"/>
          <p:nvPr/>
        </p:nvSpPr>
        <p:spPr>
          <a:xfrm>
            <a:off x="175338" y="1355891"/>
            <a:ext cx="8244252" cy="3514808"/>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慌てない、一呼吸して冷静になる</a:t>
            </a:r>
            <a:endParaRPr lang="en-US" altLang="ja-JP" kern="0" dirty="0">
              <a:latin typeface="+mn-ea"/>
              <a:hlinkClick r:id="rId2" action="ppaction://hlinksldjump">
                <a:extLst>
                  <a:ext uri="{A12FA001-AC4F-418D-AE19-62706E023703}">
                    <ahyp:hlinkClr xmlns:ahyp="http://schemas.microsoft.com/office/drawing/2018/hyperlinkcolor" val="tx"/>
                  </a:ext>
                </a:extLst>
              </a:hlinkClick>
            </a:endParaRPr>
          </a:p>
          <a:p>
            <a:pPr marL="800100" lvl="1" indent="-342900" eaLnBrk="0" fontAlgn="base" hangingPunct="0">
              <a:spcBef>
                <a:spcPct val="20000"/>
              </a:spcBef>
              <a:spcAft>
                <a:spcPct val="0"/>
              </a:spcAft>
              <a:buClr>
                <a:schemeClr val="tx1"/>
              </a:buClr>
              <a:buFont typeface="Wingdings" pitchFamily="2" charset="2"/>
              <a:buChar char="l"/>
              <a:defRPr/>
            </a:pPr>
            <a:r>
              <a:rPr lang="en-US" altLang="ja-JP" kern="0" dirty="0">
                <a:solidFill>
                  <a:srgbClr val="009999"/>
                </a:solidFill>
                <a:latin typeface="+mn-ea"/>
                <a:hlinkClick r:id="rId2" action="ppaction://hlinksldjump"/>
              </a:rPr>
              <a:t>P.30</a:t>
            </a:r>
            <a:r>
              <a:rPr lang="ja-JP" altLang="en-US" kern="0" dirty="0">
                <a:solidFill>
                  <a:srgbClr val="009999"/>
                </a:solidFill>
                <a:latin typeface="+mn-ea"/>
                <a:hlinkClick r:id="rId2" action="ppaction://hlinksldjump"/>
              </a:rPr>
              <a:t>「情報セキュリティ対策の基本」</a:t>
            </a:r>
            <a:r>
              <a:rPr lang="ja-JP" altLang="en-US" kern="0" dirty="0">
                <a:latin typeface="+mn-ea"/>
                <a:hlinkClick r:id="rId2" action="ppaction://hlinksldjump"/>
              </a:rPr>
              <a:t>　②、③、⑥　</a:t>
            </a:r>
            <a:r>
              <a:rPr lang="ja-JP" altLang="en-US" kern="0" dirty="0">
                <a:solidFill>
                  <a:srgbClr val="009999"/>
                </a:solidFill>
                <a:latin typeface="+mn-ea"/>
                <a:hlinkClick r:id="rId2" action="ppaction://hlinksldjump"/>
              </a:rPr>
              <a:t>の実施</a:t>
            </a:r>
            <a:endParaRPr lang="en-US" altLang="ja-JP" kern="0" dirty="0">
              <a:solidFill>
                <a:srgbClr val="FF0000"/>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セキュリティソフトを導入し、アクセスブロック機能を活用する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パソコンで突然警告画面が出現したら、偽物の可能性を疑う</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突然出現した警告画面に表示されたサポート窓口の番号に電話をかけない</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過剰に表示される警告は詐欺の可能性を疑う</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警告を無視して信頼する人に速やかに相談する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サポート料金を支払わない</a:t>
            </a:r>
            <a:endParaRPr lang="en-US" altLang="ja-JP" kern="0" dirty="0">
              <a:latin typeface="+mn-ea"/>
            </a:endParaRPr>
          </a:p>
        </p:txBody>
      </p:sp>
      <p:sp>
        <p:nvSpPr>
          <p:cNvPr id="12" name="テキスト ボックス 11">
            <a:extLst>
              <a:ext uri="{FF2B5EF4-FFF2-40B4-BE49-F238E27FC236}">
                <a16:creationId xmlns:a16="http://schemas.microsoft.com/office/drawing/2014/main" id="{94A6F0A6-963D-A481-9A37-84997C8B016F}"/>
              </a:ext>
            </a:extLst>
          </p:cNvPr>
          <p:cNvSpPr txBox="1"/>
          <p:nvPr/>
        </p:nvSpPr>
        <p:spPr>
          <a:xfrm>
            <a:off x="175338" y="5291306"/>
            <a:ext cx="8793324" cy="830997"/>
          </a:xfrm>
          <a:prstGeom prst="rect">
            <a:avLst/>
          </a:prstGeom>
          <a:solidFill>
            <a:srgbClr val="FFFFCC"/>
          </a:solidFill>
          <a:ln>
            <a:noFill/>
          </a:ln>
        </p:spPr>
        <p:txBody>
          <a:bodyPr wrap="square" rtlCol="0">
            <a:spAutoFit/>
          </a:bodyPr>
          <a:lstStyle/>
          <a:p>
            <a:pPr algn="ctr"/>
            <a:r>
              <a:rPr lang="ja-JP" altLang="en-US" sz="1600" dirty="0">
                <a:solidFill>
                  <a:schemeClr val="accent6">
                    <a:lumMod val="10000"/>
                  </a:schemeClr>
                </a:solidFill>
                <a:latin typeface="+mn-ea"/>
              </a:rPr>
              <a:t>実際の画像を多用した、手口の解説ページを見ることで、対策への理解がより深まります。</a:t>
            </a:r>
            <a:endParaRPr lang="en-US" altLang="ja-JP" sz="1600" dirty="0">
              <a:solidFill>
                <a:schemeClr val="accent6">
                  <a:lumMod val="10000"/>
                </a:schemeClr>
              </a:solidFill>
              <a:latin typeface="+mn-ea"/>
            </a:endParaRPr>
          </a:p>
          <a:p>
            <a:pPr algn="ctr"/>
            <a:r>
              <a:rPr lang="ja-JP" altLang="en-US" sz="1600" dirty="0">
                <a:solidFill>
                  <a:schemeClr val="accent6">
                    <a:lumMod val="10000"/>
                  </a:schemeClr>
                </a:solidFill>
                <a:latin typeface="+mn-ea"/>
              </a:rPr>
              <a:t>パソコンに偽のウイルス感染警告を表示させるサポート詐欺に注意（</a:t>
            </a:r>
            <a:r>
              <a:rPr lang="en-US" altLang="ja-JP" sz="1600" dirty="0">
                <a:solidFill>
                  <a:schemeClr val="accent6">
                    <a:lumMod val="10000"/>
                  </a:schemeClr>
                </a:solidFill>
                <a:latin typeface="+mn-ea"/>
              </a:rPr>
              <a:t>IPA</a:t>
            </a:r>
            <a:r>
              <a:rPr lang="ja-JP" altLang="en-US" sz="1600" dirty="0">
                <a:solidFill>
                  <a:schemeClr val="accent6">
                    <a:lumMod val="10000"/>
                  </a:schemeClr>
                </a:solidFill>
                <a:latin typeface="+mn-ea"/>
              </a:rPr>
              <a:t>）</a:t>
            </a:r>
            <a:r>
              <a:rPr lang="ja-JP" altLang="en-US" sz="1600" dirty="0">
                <a:latin typeface="+mn-ea"/>
              </a:rPr>
              <a:t> </a:t>
            </a:r>
            <a:r>
              <a:rPr lang="en-US" altLang="ja-JP" sz="1600" dirty="0">
                <a:latin typeface="+mn-ea"/>
                <a:hlinkClick r:id="rId3"/>
              </a:rPr>
              <a:t>https://www.ipa.go.jp/security/anshin/attention/2024/mgdayori20241119.html</a:t>
            </a:r>
            <a:endParaRPr lang="en-US" altLang="ja-JP" sz="1600" dirty="0">
              <a:solidFill>
                <a:srgbClr val="0000FF"/>
              </a:solidFill>
              <a:latin typeface="+mn-ea"/>
            </a:endParaRPr>
          </a:p>
        </p:txBody>
      </p:sp>
      <p:pic>
        <p:nvPicPr>
          <p:cNvPr id="4" name="図 3" descr="クレジットカード情報の不正利用の対策を開設する情勢のイラスト">
            <a:extLst>
              <a:ext uri="{FF2B5EF4-FFF2-40B4-BE49-F238E27FC236}">
                <a16:creationId xmlns:a16="http://schemas.microsoft.com/office/drawing/2014/main" id="{0ED1484F-B7B8-85E7-4616-749EE381ACB8}"/>
              </a:ext>
            </a:extLst>
          </p:cNvPr>
          <p:cNvPicPr>
            <a:picLocks noChangeAspect="1"/>
          </p:cNvPicPr>
          <p:nvPr/>
        </p:nvPicPr>
        <p:blipFill>
          <a:blip r:embed="rId4"/>
          <a:stretch>
            <a:fillRect/>
          </a:stretch>
        </p:blipFill>
        <p:spPr>
          <a:xfrm>
            <a:off x="7270617" y="1413414"/>
            <a:ext cx="1354650" cy="1863579"/>
          </a:xfrm>
          <a:prstGeom prst="rect">
            <a:avLst/>
          </a:prstGeom>
        </p:spPr>
      </p:pic>
    </p:spTree>
    <p:extLst>
      <p:ext uri="{BB962C8B-B14F-4D97-AF65-F5344CB8AC3E}">
        <p14:creationId xmlns:p14="http://schemas.microsoft.com/office/powerpoint/2010/main" val="833245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37EF8242-A27F-F3FD-F443-83FFB7E26506}"/>
              </a:ext>
            </a:extLst>
          </p:cNvPr>
          <p:cNvSpPr txBox="1"/>
          <p:nvPr/>
        </p:nvSpPr>
        <p:spPr>
          <a:xfrm>
            <a:off x="481669" y="1310353"/>
            <a:ext cx="8204400" cy="4453200"/>
          </a:xfrm>
          <a:prstGeom prst="rect">
            <a:avLst/>
          </a:prstGeom>
          <a:noFill/>
        </p:spPr>
        <p:txBody>
          <a:bodyPr wrap="none" rtlCol="0">
            <a:spAutoFit/>
          </a:bodyPr>
          <a:lstStyle/>
          <a:p>
            <a:pPr marL="257174" lvl="0" indent="-257174" fontAlgn="base">
              <a:spcBef>
                <a:spcPct val="20000"/>
              </a:spcBef>
              <a:spcAft>
                <a:spcPct val="0"/>
              </a:spcAft>
              <a:buClr>
                <a:srgbClr val="000066"/>
              </a:buClr>
              <a:buFont typeface="Wingdings" panose="05000000000000000000" pitchFamily="2" charset="2"/>
              <a:buChar char="l"/>
            </a:pPr>
            <a:r>
              <a:rPr lang="ja-JP" altLang="en-US" sz="2400" kern="0" dirty="0">
                <a:solidFill>
                  <a:srgbClr val="24235C"/>
                </a:solidFill>
                <a:ea typeface="Meiryo UI" panose="020B0604030504040204" pitchFamily="34" charset="-128"/>
              </a:rPr>
              <a:t>「偽警告」が表示されるのにはワケがある！？</a:t>
            </a:r>
            <a:endParaRPr lang="en-US" altLang="ja-JP" sz="2400" kern="0" dirty="0">
              <a:solidFill>
                <a:srgbClr val="24235C"/>
              </a:solidFill>
              <a:ea typeface="Meiryo UI" panose="020B0604030504040204" pitchFamily="34" charset="-128"/>
            </a:endParaRPr>
          </a:p>
          <a:p>
            <a:pPr marL="257174" lvl="0" indent="-257174" fontAlgn="base">
              <a:spcBef>
                <a:spcPct val="20000"/>
              </a:spcBef>
              <a:spcAft>
                <a:spcPct val="0"/>
              </a:spcAft>
              <a:buClr>
                <a:srgbClr val="000066"/>
              </a:buClr>
              <a:buFont typeface="Wingdings" panose="05000000000000000000" pitchFamily="2" charset="2"/>
              <a:buChar char="l"/>
            </a:pPr>
            <a:endParaRPr lang="en-US" altLang="ja-JP" sz="1600" kern="0" dirty="0">
              <a:solidFill>
                <a:srgbClr val="24235C"/>
              </a:solidFill>
              <a:ea typeface="Meiryo UI" panose="020B0604030504040204" pitchFamily="34" charset="-128"/>
            </a:endParaRPr>
          </a:p>
          <a:p>
            <a:pPr marL="342899" lvl="1" fontAlgn="base">
              <a:spcBef>
                <a:spcPct val="20000"/>
              </a:spcBef>
              <a:spcAft>
                <a:spcPct val="0"/>
              </a:spcAft>
              <a:buClr>
                <a:srgbClr val="000000"/>
              </a:buClr>
            </a:pPr>
            <a:r>
              <a:rPr lang="ja-JP" altLang="en-US" sz="2000" kern="0" dirty="0">
                <a:solidFill>
                  <a:srgbClr val="24235C"/>
                </a:solidFill>
                <a:ea typeface="Meiryo UI" panose="020B0604030504040204" pitchFamily="34" charset="-128"/>
              </a:rPr>
              <a:t>　　偽警告が表示されるのには多くの場合きっかけがあります。</a:t>
            </a:r>
            <a:endParaRPr lang="en-US" altLang="ja-JP" sz="2000" kern="0" dirty="0">
              <a:solidFill>
                <a:srgbClr val="24235C"/>
              </a:solidFill>
              <a:ea typeface="Meiryo UI" panose="020B0604030504040204" pitchFamily="34" charset="-128"/>
            </a:endParaRPr>
          </a:p>
          <a:p>
            <a:pPr marL="342899" lvl="1" fontAlgn="base">
              <a:spcBef>
                <a:spcPct val="20000"/>
              </a:spcBef>
              <a:spcAft>
                <a:spcPct val="0"/>
              </a:spcAft>
              <a:buClr>
                <a:srgbClr val="FF0000"/>
              </a:buClr>
            </a:pPr>
            <a:endParaRPr lang="en-US" altLang="ja-JP" sz="800" kern="0" dirty="0">
              <a:solidFill>
                <a:srgbClr val="24235C"/>
              </a:solidFill>
              <a:ea typeface="Meiryo UI" panose="020B0604030504040204" pitchFamily="34" charset="-128"/>
            </a:endParaRPr>
          </a:p>
          <a:p>
            <a:pPr marL="557210" lvl="1" indent="-214311" fontAlgn="base">
              <a:spcBef>
                <a:spcPct val="20000"/>
              </a:spcBef>
              <a:spcAft>
                <a:spcPct val="0"/>
              </a:spcAft>
              <a:buClr>
                <a:srgbClr val="24235C"/>
              </a:buClr>
              <a:buFont typeface="Wingdings" panose="05000000000000000000" pitchFamily="2" charset="2"/>
              <a:buChar char="l"/>
            </a:pPr>
            <a:r>
              <a:rPr lang="ja-JP" altLang="en-US" kern="0" dirty="0">
                <a:solidFill>
                  <a:srgbClr val="24235C"/>
                </a:solidFill>
                <a:ea typeface="Meiryo UI" panose="020B0604030504040204" pitchFamily="34" charset="-128"/>
              </a:rPr>
              <a:t> ブラウザに表示された広告をクリックしませんでしたか？</a:t>
            </a:r>
            <a:endParaRPr lang="en-US" altLang="ja-JP" kern="0" dirty="0">
              <a:solidFill>
                <a:srgbClr val="24235C"/>
              </a:solidFill>
              <a:ea typeface="Meiryo UI" panose="020B0604030504040204" pitchFamily="34" charset="-128"/>
            </a:endParaRPr>
          </a:p>
          <a:p>
            <a:pPr marL="557210" lvl="1" indent="-214311" fontAlgn="base">
              <a:spcBef>
                <a:spcPct val="20000"/>
              </a:spcBef>
              <a:spcAft>
                <a:spcPct val="0"/>
              </a:spcAft>
              <a:buClr>
                <a:srgbClr val="24235C"/>
              </a:buClr>
              <a:buFont typeface="Wingdings" panose="05000000000000000000" pitchFamily="2" charset="2"/>
              <a:buChar char="l"/>
            </a:pPr>
            <a:r>
              <a:rPr lang="ja-JP" altLang="en-US" kern="0" dirty="0">
                <a:solidFill>
                  <a:srgbClr val="24235C"/>
                </a:solidFill>
                <a:ea typeface="Meiryo UI" panose="020B0604030504040204" pitchFamily="34" charset="-128"/>
              </a:rPr>
              <a:t> 検索結果に表示された上位の結果をクリックしませんでしたか？</a:t>
            </a:r>
            <a:endParaRPr lang="en-US" altLang="ja-JP" kern="0" dirty="0">
              <a:solidFill>
                <a:srgbClr val="24235C"/>
              </a:solidFill>
              <a:ea typeface="Meiryo UI" panose="020B0604030504040204" pitchFamily="34" charset="-128"/>
            </a:endParaRPr>
          </a:p>
          <a:p>
            <a:pPr marL="557210" lvl="1" indent="-214311" fontAlgn="base">
              <a:spcBef>
                <a:spcPct val="20000"/>
              </a:spcBef>
              <a:spcAft>
                <a:spcPct val="0"/>
              </a:spcAft>
              <a:buClr>
                <a:srgbClr val="24235C"/>
              </a:buClr>
              <a:buFont typeface="Wingdings" panose="05000000000000000000" pitchFamily="2" charset="2"/>
              <a:buChar char="l"/>
            </a:pPr>
            <a:r>
              <a:rPr lang="ja-JP" altLang="en-US" kern="0" dirty="0">
                <a:solidFill>
                  <a:srgbClr val="24235C"/>
                </a:solidFill>
                <a:ea typeface="Meiryo UI" panose="020B0604030504040204" pitchFamily="34" charset="-128"/>
              </a:rPr>
              <a:t> 動画再生ボタンをクリックしませんでしたか？</a:t>
            </a:r>
            <a:endParaRPr lang="en-US" altLang="ja-JP" kern="0" dirty="0">
              <a:solidFill>
                <a:srgbClr val="24235C"/>
              </a:solidFill>
              <a:ea typeface="Meiryo UI" panose="020B0604030504040204" pitchFamily="34" charset="-128"/>
            </a:endParaRPr>
          </a:p>
          <a:p>
            <a:pPr marL="557210" lvl="1" indent="-214311" fontAlgn="base">
              <a:spcBef>
                <a:spcPct val="20000"/>
              </a:spcBef>
              <a:spcAft>
                <a:spcPct val="0"/>
              </a:spcAft>
              <a:buClr>
                <a:srgbClr val="24235C"/>
              </a:buClr>
              <a:buFont typeface="Wingdings" panose="05000000000000000000" pitchFamily="2" charset="2"/>
              <a:buChar char="l"/>
            </a:pPr>
            <a:r>
              <a:rPr lang="ja-JP" altLang="en-US" kern="0" dirty="0">
                <a:solidFill>
                  <a:srgbClr val="24235C"/>
                </a:solidFill>
                <a:ea typeface="Meiryo UI" panose="020B0604030504040204" pitchFamily="34" charset="-128"/>
              </a:rPr>
              <a:t> ブラウザに「許可しますか」と表示され、許可をクリックしませんでしたか？</a:t>
            </a:r>
            <a:endParaRPr lang="en-US" altLang="ja-JP" kern="0" dirty="0">
              <a:solidFill>
                <a:srgbClr val="24235C"/>
              </a:solidFill>
              <a:ea typeface="Meiryo UI" panose="020B0604030504040204" pitchFamily="34" charset="-128"/>
            </a:endParaRPr>
          </a:p>
          <a:p>
            <a:pPr marL="257174" lvl="0" indent="-257174" fontAlgn="base">
              <a:spcBef>
                <a:spcPct val="20000"/>
              </a:spcBef>
              <a:spcAft>
                <a:spcPct val="0"/>
              </a:spcAft>
              <a:buClr>
                <a:srgbClr val="000000"/>
              </a:buClr>
              <a:buFont typeface="Wingdings" panose="05000000000000000000" pitchFamily="2" charset="2"/>
              <a:buChar char="l"/>
            </a:pPr>
            <a:endParaRPr lang="en-US" altLang="ja-JP" sz="800" kern="0" dirty="0">
              <a:solidFill>
                <a:srgbClr val="24235C"/>
              </a:solidFill>
              <a:ea typeface="Meiryo UI" panose="020B0604030504040204" pitchFamily="34" charset="-128"/>
            </a:endParaRPr>
          </a:p>
          <a:p>
            <a:pPr marL="342899" lvl="1" fontAlgn="base">
              <a:spcBef>
                <a:spcPct val="20000"/>
              </a:spcBef>
              <a:spcAft>
                <a:spcPct val="0"/>
              </a:spcAft>
              <a:buClr>
                <a:srgbClr val="000000"/>
              </a:buClr>
            </a:pPr>
            <a:r>
              <a:rPr lang="ja-JP" altLang="en-US" sz="2000" kern="0" dirty="0">
                <a:solidFill>
                  <a:srgbClr val="24235C"/>
                </a:solidFill>
                <a:ea typeface="Meiryo UI" panose="020B0604030504040204" pitchFamily="34" charset="-128"/>
              </a:rPr>
              <a:t>このように直前の操作がきっかけとなり、</a:t>
            </a:r>
            <a:r>
              <a:rPr lang="ja-JP" altLang="en-US" sz="2000" kern="0" dirty="0">
                <a:solidFill>
                  <a:srgbClr val="24235C"/>
                </a:solidFill>
                <a:latin typeface="Meiryo UI" panose="020B0604030504040204" pitchFamily="34" charset="-128"/>
                <a:ea typeface="Meiryo UI" panose="020B0604030504040204" pitchFamily="34" charset="-128"/>
              </a:rPr>
              <a:t>偽警告は出現します。</a:t>
            </a:r>
            <a:endParaRPr lang="en-US" altLang="ja-JP" sz="2000" kern="0" dirty="0">
              <a:solidFill>
                <a:srgbClr val="24235C"/>
              </a:solidFill>
              <a:latin typeface="Meiryo UI" panose="020B0604030504040204" pitchFamily="34" charset="-128"/>
              <a:ea typeface="Meiryo UI" panose="020B0604030504040204" pitchFamily="34" charset="-128"/>
            </a:endParaRPr>
          </a:p>
          <a:p>
            <a:pPr marL="342899" lvl="1" fontAlgn="base">
              <a:spcBef>
                <a:spcPct val="20000"/>
              </a:spcBef>
              <a:spcAft>
                <a:spcPct val="0"/>
              </a:spcAft>
              <a:buClr>
                <a:srgbClr val="000000"/>
              </a:buClr>
            </a:pPr>
            <a:endParaRPr lang="ja-JP" altLang="en-US" sz="800" kern="0" dirty="0">
              <a:solidFill>
                <a:srgbClr val="24235C"/>
              </a:solidFill>
              <a:latin typeface="Meiryo UI" panose="020B0604030504040204" pitchFamily="34" charset="-128"/>
              <a:ea typeface="Meiryo UI" panose="020B0604030504040204" pitchFamily="34" charset="-128"/>
            </a:endParaRPr>
          </a:p>
          <a:p>
            <a:pPr marL="257174" lvl="0" indent="-342000" fontAlgn="base">
              <a:spcBef>
                <a:spcPct val="20000"/>
              </a:spcBef>
              <a:spcAft>
                <a:spcPct val="0"/>
              </a:spcAft>
              <a:buClr>
                <a:srgbClr val="000066"/>
              </a:buClr>
              <a:buFont typeface="Wingdings" panose="05000000000000000000" pitchFamily="2" charset="2"/>
              <a:buChar char="l"/>
            </a:pPr>
            <a:r>
              <a:rPr lang="ja-JP" altLang="en-US" sz="2000" kern="0" dirty="0">
                <a:solidFill>
                  <a:srgbClr val="24235C"/>
                </a:solidFill>
                <a:latin typeface="Meiryo UI" panose="020B0604030504040204" pitchFamily="34" charset="-128"/>
                <a:ea typeface="Meiryo UI" panose="020B0604030504040204" pitchFamily="34" charset="-128"/>
              </a:rPr>
              <a:t>マルウェア感染の警告画面が出ても、電話を掛けない！</a:t>
            </a:r>
          </a:p>
          <a:p>
            <a:pPr marL="257174" lvl="0" indent="-342000" fontAlgn="base">
              <a:spcBef>
                <a:spcPct val="20000"/>
              </a:spcBef>
              <a:spcAft>
                <a:spcPct val="0"/>
              </a:spcAft>
              <a:buClr>
                <a:srgbClr val="000066"/>
              </a:buClr>
              <a:buFont typeface="Wingdings" panose="05000000000000000000" pitchFamily="2" charset="2"/>
              <a:buChar char="l"/>
            </a:pPr>
            <a:r>
              <a:rPr lang="ja-JP" altLang="en-US" sz="2000" kern="0" dirty="0">
                <a:solidFill>
                  <a:srgbClr val="24235C"/>
                </a:solidFill>
                <a:latin typeface="Meiryo UI" panose="020B0604030504040204" pitchFamily="34" charset="-128"/>
                <a:ea typeface="Meiryo UI" panose="020B0604030504040204" pitchFamily="34" charset="-128"/>
              </a:rPr>
              <a:t>正規のセキュリティサービスの警告画面に電話番号は表示されません。</a:t>
            </a:r>
            <a:endParaRPr lang="en-US" altLang="ja-JP" sz="800" kern="0" dirty="0">
              <a:solidFill>
                <a:srgbClr val="24235C"/>
              </a:solidFill>
              <a:latin typeface="Meiryo UI" panose="020B0604030504040204" pitchFamily="34" charset="-128"/>
              <a:ea typeface="Meiryo UI" panose="020B0604030504040204" pitchFamily="34" charset="-128"/>
            </a:endParaRPr>
          </a:p>
          <a:p>
            <a:pPr marL="257174" lvl="0" indent="-342000" fontAlgn="base">
              <a:spcBef>
                <a:spcPct val="20000"/>
              </a:spcBef>
              <a:spcAft>
                <a:spcPct val="0"/>
              </a:spcAft>
              <a:buClr>
                <a:srgbClr val="000066"/>
              </a:buClr>
              <a:buFont typeface="Wingdings" panose="05000000000000000000" pitchFamily="2" charset="2"/>
              <a:buChar char="l"/>
            </a:pPr>
            <a:r>
              <a:rPr lang="ja-JP" altLang="en-US" sz="2000" kern="0" dirty="0">
                <a:solidFill>
                  <a:srgbClr val="24235C"/>
                </a:solidFill>
                <a:latin typeface="Meiryo UI" panose="020B0604030504040204" pitchFamily="34" charset="-128"/>
                <a:ea typeface="Meiryo UI" panose="020B0604030504040204" pitchFamily="34" charset="-128"/>
              </a:rPr>
              <a:t>下記のページで偽警告画面の閉じ方を体験してみましょう！</a:t>
            </a:r>
            <a:endParaRPr lang="en-US" altLang="ja-JP" sz="2000" kern="0" dirty="0">
              <a:solidFill>
                <a:srgbClr val="24235C"/>
              </a:solidFill>
              <a:ea typeface="Meiryo UI" panose="020B0604030504040204" pitchFamily="34" charset="-128"/>
            </a:endParaRPr>
          </a:p>
          <a:p>
            <a:pPr marL="257174" lvl="0" indent="-257174" fontAlgn="base">
              <a:spcBef>
                <a:spcPct val="20000"/>
              </a:spcBef>
              <a:spcAft>
                <a:spcPct val="0"/>
              </a:spcAft>
              <a:buClr>
                <a:srgbClr val="000066"/>
              </a:buClr>
              <a:buFont typeface="Wingdings" pitchFamily="2" charset="2"/>
              <a:buChar char="s"/>
            </a:pPr>
            <a:endParaRPr lang="ja-JP" altLang="en-US" sz="2100" kern="0" dirty="0">
              <a:solidFill>
                <a:srgbClr val="24235C"/>
              </a:solidFill>
              <a:latin typeface="Meiryo UI" panose="020B0604030504040204" pitchFamily="34" charset="-128"/>
              <a:ea typeface="Meiryo UI" panose="020B0604030504040204" pitchFamily="34"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id="{7A046D27-AB60-CBAC-3B3D-0BCB539483DB}"/>
              </a:ext>
            </a:extLst>
          </p:cNvPr>
          <p:cNvSpPr>
            <a:spLocks noGrp="1"/>
          </p:cNvSpPr>
          <p:nvPr>
            <p:ph type="sldNum" sz="quarter" idx="11"/>
          </p:nvPr>
        </p:nvSpPr>
        <p:spPr/>
        <p:txBody>
          <a:bodyPr/>
          <a:lstStyle/>
          <a:p>
            <a:fld id="{DBFB1F43-6F2E-4538-AABB-23AEDF146290}" type="slidenum">
              <a:rPr lang="ja-JP" altLang="en-US" smtClean="0"/>
              <a:pPr/>
              <a:t>15</a:t>
            </a:fld>
            <a:endParaRPr lang="ja-JP" altLang="en-US"/>
          </a:p>
        </p:txBody>
      </p:sp>
      <p:pic>
        <p:nvPicPr>
          <p:cNvPr id="11" name="グラフィックス 10" descr="ポイントであることを示す図">
            <a:extLst>
              <a:ext uri="{FF2B5EF4-FFF2-40B4-BE49-F238E27FC236}">
                <a16:creationId xmlns:a16="http://schemas.microsoft.com/office/drawing/2014/main" id="{2B51C78D-2E38-F704-F07F-1E00BDE787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191" y="1961786"/>
            <a:ext cx="443468" cy="443468"/>
          </a:xfrm>
          <a:prstGeom prst="rect">
            <a:avLst/>
          </a:prstGeom>
        </p:spPr>
      </p:pic>
      <p:sp>
        <p:nvSpPr>
          <p:cNvPr id="4" name="タイトル 8">
            <a:extLst>
              <a:ext uri="{FF2B5EF4-FFF2-40B4-BE49-F238E27FC236}">
                <a16:creationId xmlns:a16="http://schemas.microsoft.com/office/drawing/2014/main" id="{8E620097-3795-E30B-EA15-FABEEA49155B}"/>
              </a:ext>
            </a:extLst>
          </p:cNvPr>
          <p:cNvSpPr>
            <a:spLocks noGrp="1"/>
          </p:cNvSpPr>
          <p:nvPr>
            <p:ph type="title"/>
          </p:nvPr>
        </p:nvSpPr>
        <p:spPr>
          <a:xfrm>
            <a:off x="0" y="217503"/>
            <a:ext cx="7423732" cy="816635"/>
          </a:xfrm>
        </p:spPr>
        <p:txBody>
          <a:bodyPr anchor="ctr" anchorCtr="0"/>
          <a:lstStyle/>
          <a:p>
            <a:r>
              <a:rPr lang="ja-JP" altLang="en-US" sz="2400" dirty="0"/>
              <a:t>　　サポート詐欺（偽警告）による金銭被害</a:t>
            </a:r>
          </a:p>
        </p:txBody>
      </p:sp>
      <p:sp>
        <p:nvSpPr>
          <p:cNvPr id="12" name="テキスト ボックス 11">
            <a:extLst>
              <a:ext uri="{FF2B5EF4-FFF2-40B4-BE49-F238E27FC236}">
                <a16:creationId xmlns:a16="http://schemas.microsoft.com/office/drawing/2014/main" id="{3491C636-B4A4-83EE-9C89-C3CB51165804}"/>
              </a:ext>
            </a:extLst>
          </p:cNvPr>
          <p:cNvSpPr txBox="1"/>
          <p:nvPr/>
        </p:nvSpPr>
        <p:spPr>
          <a:xfrm>
            <a:off x="729400" y="5838462"/>
            <a:ext cx="7708349" cy="646331"/>
          </a:xfrm>
          <a:prstGeom prst="rect">
            <a:avLst/>
          </a:prstGeom>
          <a:solidFill>
            <a:srgbClr val="FFFFCC"/>
          </a:solidFill>
          <a:ln>
            <a:noFill/>
          </a:ln>
        </p:spPr>
        <p:txBody>
          <a:bodyPr wrap="square" rtlCol="0">
            <a:spAutoFit/>
          </a:bodyPr>
          <a:lstStyle/>
          <a:p>
            <a:pPr algn="ctr"/>
            <a:r>
              <a:rPr lang="ja-JP" altLang="en-US" dirty="0">
                <a:solidFill>
                  <a:schemeClr val="accent6">
                    <a:lumMod val="10000"/>
                  </a:schemeClr>
                </a:solidFill>
                <a:latin typeface="+mn-ea"/>
              </a:rPr>
              <a:t>偽セキュリティ警告（サポート詐欺）対策特集ページ（</a:t>
            </a:r>
            <a:r>
              <a:rPr lang="en-US" altLang="ja-JP" dirty="0">
                <a:solidFill>
                  <a:schemeClr val="accent6">
                    <a:lumMod val="10000"/>
                  </a:schemeClr>
                </a:solidFill>
                <a:latin typeface="+mn-ea"/>
              </a:rPr>
              <a:t>IPA</a:t>
            </a:r>
            <a:r>
              <a:rPr lang="ja-JP" altLang="en-US" dirty="0">
                <a:solidFill>
                  <a:schemeClr val="accent6">
                    <a:lumMod val="10000"/>
                  </a:schemeClr>
                </a:solidFill>
                <a:latin typeface="+mn-ea"/>
              </a:rPr>
              <a:t>）</a:t>
            </a:r>
          </a:p>
          <a:p>
            <a:pPr algn="ctr"/>
            <a:r>
              <a:rPr lang="en-US" altLang="ja-JP" dirty="0">
                <a:solidFill>
                  <a:srgbClr val="0000FF"/>
                </a:solidFill>
                <a:latin typeface="+mn-ea"/>
                <a:hlinkClick r:id="rId4">
                  <a:extLst>
                    <a:ext uri="{A12FA001-AC4F-418D-AE19-62706E023703}">
                      <ahyp:hlinkClr xmlns:ahyp="http://schemas.microsoft.com/office/drawing/2018/hyperlinkcolor" val="tx"/>
                    </a:ext>
                  </a:extLst>
                </a:hlinkClick>
              </a:rPr>
              <a:t>https://www.ipa.go.jp/security/anshin/measures/fakealert.html</a:t>
            </a:r>
            <a:endParaRPr lang="en-US" altLang="ja-JP" dirty="0">
              <a:solidFill>
                <a:srgbClr val="0000FF"/>
              </a:solidFill>
              <a:latin typeface="+mn-ea"/>
            </a:endParaRPr>
          </a:p>
        </p:txBody>
      </p:sp>
      <p:pic>
        <p:nvPicPr>
          <p:cNvPr id="6" name="図 5" descr="サポート詐欺（偽警告）による金銭被害の対策を開設する男性のイラスト">
            <a:extLst>
              <a:ext uri="{FF2B5EF4-FFF2-40B4-BE49-F238E27FC236}">
                <a16:creationId xmlns:a16="http://schemas.microsoft.com/office/drawing/2014/main" id="{80F766E0-EF99-B585-55D2-B9ED07418FC8}"/>
              </a:ext>
            </a:extLst>
          </p:cNvPr>
          <p:cNvPicPr>
            <a:picLocks noChangeAspect="1"/>
          </p:cNvPicPr>
          <p:nvPr/>
        </p:nvPicPr>
        <p:blipFill>
          <a:blip r:embed="rId5"/>
          <a:stretch>
            <a:fillRect/>
          </a:stretch>
        </p:blipFill>
        <p:spPr>
          <a:xfrm>
            <a:off x="6881142" y="1724114"/>
            <a:ext cx="2066723" cy="1609483"/>
          </a:xfrm>
          <a:prstGeom prst="rect">
            <a:avLst/>
          </a:prstGeom>
        </p:spPr>
      </p:pic>
    </p:spTree>
    <p:extLst>
      <p:ext uri="{BB962C8B-B14F-4D97-AF65-F5344CB8AC3E}">
        <p14:creationId xmlns:p14="http://schemas.microsoft.com/office/powerpoint/2010/main" val="129965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0" y="216000"/>
            <a:ext cx="7423732" cy="816635"/>
          </a:xfrm>
        </p:spPr>
        <p:txBody>
          <a:bodyPr anchor="ctr" anchorCtr="0"/>
          <a:lstStyle/>
          <a:p>
            <a:r>
              <a:rPr lang="ja-JP" altLang="en-US" sz="2400" dirty="0"/>
              <a:t>　</a:t>
            </a:r>
            <a:r>
              <a:rPr lang="ja-JP" altLang="en-US" sz="2400" u="sng" dirty="0"/>
              <a:t>● スマホ決済の不正利用</a:t>
            </a:r>
            <a:endParaRPr lang="ja-JP" altLang="en-US" sz="2400"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a:xfrm>
            <a:off x="6879600" y="6454800"/>
            <a:ext cx="2133600" cy="287337"/>
          </a:xfrm>
        </p:spPr>
        <p:txBody>
          <a:bodyPr/>
          <a:lstStyle/>
          <a:p>
            <a:fld id="{DBFB1F43-6F2E-4538-AABB-23AEDF146290}" type="slidenum">
              <a:rPr lang="ja-JP" altLang="en-US" smtClean="0"/>
              <a:pPr/>
              <a:t>16</a:t>
            </a:fld>
            <a:endParaRPr lang="ja-JP" altLang="en-US" dirty="0"/>
          </a:p>
        </p:txBody>
      </p:sp>
      <p:sp>
        <p:nvSpPr>
          <p:cNvPr id="3" name="正方形/長方形 2">
            <a:extLst>
              <a:ext uri="{FF2B5EF4-FFF2-40B4-BE49-F238E27FC236}">
                <a16:creationId xmlns:a16="http://schemas.microsoft.com/office/drawing/2014/main" id="{40D530A5-AE5A-2F2F-5579-E029C7A1C7A9}"/>
              </a:ext>
            </a:extLst>
          </p:cNvPr>
          <p:cNvSpPr/>
          <p:nvPr/>
        </p:nvSpPr>
        <p:spPr>
          <a:xfrm>
            <a:off x="1408778" y="1152000"/>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C8F8BE58-5AA7-030A-3AE9-19712EE2802D}"/>
              </a:ext>
            </a:extLst>
          </p:cNvPr>
          <p:cNvSpPr txBox="1"/>
          <p:nvPr/>
        </p:nvSpPr>
        <p:spPr>
          <a:xfrm>
            <a:off x="1465147" y="6357697"/>
            <a:ext cx="6464895" cy="307777"/>
          </a:xfrm>
          <a:prstGeom prst="rect">
            <a:avLst/>
          </a:prstGeom>
          <a:noFill/>
        </p:spPr>
        <p:txBody>
          <a:bodyPr wrap="square" rtlCol="0">
            <a:spAutoFit/>
          </a:bodyPr>
          <a:lstStyle/>
          <a:p>
            <a:pPr algn="ctr"/>
            <a:r>
              <a:rPr kumimoji="1" lang="ja-JP" altLang="en-US" sz="1400" dirty="0"/>
              <a:t>　</a:t>
            </a:r>
            <a:r>
              <a:rPr kumimoji="1" lang="en-US" altLang="ja-JP" sz="1400" u="sng" dirty="0">
                <a:hlinkClick r:id="rId3" action="ppaction://hlinksldjump"/>
              </a:rPr>
              <a:t>P.22</a:t>
            </a:r>
            <a:r>
              <a:rPr kumimoji="1" lang="ja-JP" altLang="en-US" sz="1400" u="sng" dirty="0">
                <a:hlinkClick r:id="rId3" action="ppaction://hlinksldjump"/>
              </a:rPr>
              <a:t>　「フィッシングによる個人情報等の</a:t>
            </a:r>
            <a:r>
              <a:rPr lang="ja-JP" altLang="en-US" sz="1400" u="sng" dirty="0">
                <a:hlinkClick r:id="rId3" action="ppaction://hlinksldjump"/>
              </a:rPr>
              <a:t>詐取</a:t>
            </a:r>
            <a:r>
              <a:rPr kumimoji="1" lang="ja-JP" altLang="en-US" sz="1400" u="sng" dirty="0">
                <a:hlinkClick r:id="rId3" action="ppaction://hlinksldjump"/>
              </a:rPr>
              <a:t>」も併せて確認！</a:t>
            </a:r>
            <a:endParaRPr kumimoji="1" lang="ja-JP" altLang="en-US" sz="1400" u="sng" dirty="0"/>
          </a:p>
        </p:txBody>
      </p:sp>
      <p:sp>
        <p:nvSpPr>
          <p:cNvPr id="6" name="テキスト ボックス 5">
            <a:extLst>
              <a:ext uri="{FF2B5EF4-FFF2-40B4-BE49-F238E27FC236}">
                <a16:creationId xmlns:a16="http://schemas.microsoft.com/office/drawing/2014/main" id="{80892135-2206-A817-89D4-8C3BB02EF651}"/>
              </a:ext>
            </a:extLst>
          </p:cNvPr>
          <p:cNvSpPr txBox="1"/>
          <p:nvPr/>
        </p:nvSpPr>
        <p:spPr>
          <a:xfrm>
            <a:off x="97642" y="3755389"/>
            <a:ext cx="9046358" cy="2693045"/>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sz="1600" u="sng" dirty="0"/>
              <a:t>どんな手口・被害？</a:t>
            </a:r>
            <a:endParaRPr lang="en-US" altLang="ja-JP" sz="1600" u="sng" dirty="0"/>
          </a:p>
          <a:p>
            <a:pPr marL="285750" indent="-285750">
              <a:buFont typeface="Meiryo UI" panose="020B0604030504040204" pitchFamily="50" charset="-128"/>
              <a:buChar char="-"/>
            </a:pPr>
            <a:r>
              <a:rPr lang="ja-JP" altLang="en-US" sz="1600" dirty="0"/>
              <a:t>実在する企業・金融機関・行政機関等を装い、なりすましメールが送信され、メール本文のリンクから</a:t>
            </a:r>
            <a:br>
              <a:rPr lang="en-US" altLang="ja-JP" sz="1600" dirty="0"/>
            </a:br>
            <a:r>
              <a:rPr lang="ja-JP" altLang="en-US" sz="1600" dirty="0"/>
              <a:t>スマホ決済での送金に誘導する</a:t>
            </a:r>
            <a:endParaRPr lang="en-US" altLang="ja-JP" sz="1600" dirty="0"/>
          </a:p>
          <a:p>
            <a:pPr marL="285750" indent="-285750">
              <a:buFont typeface="Meiryo UI" panose="020B0604030504040204" pitchFamily="50" charset="-128"/>
              <a:buChar char="-"/>
            </a:pPr>
            <a:r>
              <a:rPr lang="ja-JP" altLang="en-US" sz="1600" dirty="0"/>
              <a:t>ネットで購入した商品が欠品で、決済アプリで返金すると連絡があり、操作すると返金ではなく送金される</a:t>
            </a:r>
            <a:endParaRPr lang="en-US" altLang="ja-JP" sz="1600" dirty="0"/>
          </a:p>
          <a:p>
            <a:pPr marL="285750" indent="-285750">
              <a:buFont typeface="Meiryo UI" panose="020B0604030504040204" pitchFamily="50" charset="-128"/>
              <a:buChar char="-"/>
            </a:pPr>
            <a:r>
              <a:rPr lang="ja-JP" altLang="en-US" sz="1600" dirty="0"/>
              <a:t>悪意ある</a:t>
            </a:r>
            <a:r>
              <a:rPr lang="en-US" altLang="ja-JP" sz="1600" dirty="0"/>
              <a:t>QR</a:t>
            </a:r>
            <a:r>
              <a:rPr lang="ja-JP" altLang="en-US" sz="1600" dirty="0"/>
              <a:t>コードを読み取ると、意図しない先に送金してしまう</a:t>
            </a:r>
            <a:r>
              <a:rPr lang="en-US" altLang="ja-JP" sz="1600" dirty="0"/>
              <a:t>(</a:t>
            </a:r>
            <a:r>
              <a:rPr lang="ja-JP" altLang="en-US" sz="1600" dirty="0"/>
              <a:t>クイッシング</a:t>
            </a:r>
            <a:r>
              <a:rPr lang="en-US" altLang="ja-JP" sz="1600" dirty="0"/>
              <a:t>)</a:t>
            </a:r>
          </a:p>
          <a:p>
            <a:pPr marL="285750" indent="-285750">
              <a:buFont typeface="Meiryo UI" panose="020B0604030504040204" pitchFamily="50" charset="-128"/>
              <a:buChar char="-"/>
            </a:pPr>
            <a:r>
              <a:rPr lang="ja-JP" altLang="en-US" sz="1600" dirty="0"/>
              <a:t>自分のアプリから支払うための</a:t>
            </a:r>
            <a:r>
              <a:rPr lang="en-US" altLang="ja-JP" sz="1600" dirty="0"/>
              <a:t>QR</a:t>
            </a:r>
            <a:r>
              <a:rPr lang="ja-JP" altLang="en-US" sz="1600" dirty="0"/>
              <a:t>コードを他人に盗まれると、自分の知らないところで勝手に決済されてしまう</a:t>
            </a:r>
            <a:endParaRPr lang="en-US" altLang="ja-JP" sz="1600" dirty="0"/>
          </a:p>
          <a:p>
            <a:endParaRPr lang="en-US" altLang="ja-JP" sz="900" u="sng" dirty="0"/>
          </a:p>
          <a:p>
            <a:pPr marL="285750" indent="-285750">
              <a:buFont typeface="Wingdings" panose="05000000000000000000" pitchFamily="2" charset="2"/>
              <a:buChar char="l"/>
            </a:pPr>
            <a:r>
              <a:rPr lang="ja-JP" altLang="en-US" sz="1600" u="sng" dirty="0"/>
              <a:t>被害に遭うとどうなるの？</a:t>
            </a:r>
            <a:endParaRPr lang="en-US" altLang="ja-JP" sz="1600" strike="sngStrike" dirty="0"/>
          </a:p>
          <a:p>
            <a:pPr marL="285750" indent="-285750">
              <a:buFontTx/>
              <a:buChar char="-"/>
            </a:pPr>
            <a:r>
              <a:rPr lang="ja-JP" altLang="en-US" sz="1600" dirty="0"/>
              <a:t>窃取されたクレジットカード情報が別の決済サービスに登録され、スマホ決済を不正利用される</a:t>
            </a:r>
            <a:endParaRPr lang="en-US" altLang="ja-JP" sz="1600" dirty="0"/>
          </a:p>
          <a:p>
            <a:pPr marL="285750" indent="-285750">
              <a:buFontTx/>
              <a:buChar char="-"/>
            </a:pPr>
            <a:r>
              <a:rPr lang="ja-JP" altLang="en-US" sz="1600" dirty="0"/>
              <a:t>決済アプリで返金すると連絡があり、注文コードや確認コードと称する処理を行うと、入力した数字が</a:t>
            </a:r>
            <a:br>
              <a:rPr lang="en-US" altLang="ja-JP" sz="1600" dirty="0"/>
            </a:br>
            <a:r>
              <a:rPr lang="ja-JP" altLang="en-US" sz="1600" dirty="0"/>
              <a:t>金額として相手に送金されてしまう</a:t>
            </a:r>
            <a:endParaRPr lang="en-US" altLang="ja-JP" sz="1600" dirty="0"/>
          </a:p>
        </p:txBody>
      </p:sp>
      <p:pic>
        <p:nvPicPr>
          <p:cNvPr id="10" name="図 9" descr="10大脅威2026個人編「スマホ決済の不正利用」の手口解説図">
            <a:extLst>
              <a:ext uri="{FF2B5EF4-FFF2-40B4-BE49-F238E27FC236}">
                <a16:creationId xmlns:a16="http://schemas.microsoft.com/office/drawing/2014/main" id="{DEF1E871-2C13-F8CE-8C47-50C710914472}"/>
              </a:ext>
            </a:extLst>
          </p:cNvPr>
          <p:cNvPicPr>
            <a:picLocks noChangeAspect="1"/>
          </p:cNvPicPr>
          <p:nvPr/>
        </p:nvPicPr>
        <p:blipFill>
          <a:blip r:embed="rId4"/>
          <a:stretch>
            <a:fillRect/>
          </a:stretch>
        </p:blipFill>
        <p:spPr>
          <a:xfrm>
            <a:off x="1408777" y="1152002"/>
            <a:ext cx="6326445" cy="2525306"/>
          </a:xfrm>
          <a:prstGeom prst="rect">
            <a:avLst/>
          </a:prstGeom>
        </p:spPr>
      </p:pic>
    </p:spTree>
    <p:extLst>
      <p:ext uri="{BB962C8B-B14F-4D97-AF65-F5344CB8AC3E}">
        <p14:creationId xmlns:p14="http://schemas.microsoft.com/office/powerpoint/2010/main" val="2873137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56B74-EBA6-F003-E652-D2B833BEA8AB}"/>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C84EFAF-4C90-1428-AB39-C3B113C3BA0A}"/>
              </a:ext>
            </a:extLst>
          </p:cNvPr>
          <p:cNvSpPr txBox="1"/>
          <p:nvPr/>
        </p:nvSpPr>
        <p:spPr>
          <a:xfrm>
            <a:off x="207370" y="1282051"/>
            <a:ext cx="8807372" cy="2960811"/>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lang="ja-JP" altLang="en-US" sz="2800" kern="0" dirty="0">
                <a:latin typeface="+mn-ea"/>
              </a:rPr>
              <a:t>事例</a:t>
            </a:r>
            <a:endParaRPr lang="en-US" altLang="ja-JP" sz="2800" kern="0" dirty="0">
              <a:latin typeface="+mn-ea"/>
            </a:endParaRPr>
          </a:p>
          <a:p>
            <a:pPr marL="720000" lvl="1" indent="-288000" eaLnBrk="0" fontAlgn="base" hangingPunct="0">
              <a:spcBef>
                <a:spcPct val="20000"/>
              </a:spcBef>
              <a:spcAft>
                <a:spcPct val="0"/>
              </a:spcAft>
              <a:buClr>
                <a:schemeClr val="tx1"/>
              </a:buClr>
              <a:buFont typeface="Arial" panose="020B0604020202020204" pitchFamily="34" charset="0"/>
              <a:buChar char="•"/>
              <a:defRPr/>
            </a:pPr>
            <a:r>
              <a:rPr lang="ja-JP" altLang="en-US" b="1" dirty="0">
                <a:highlight>
                  <a:srgbClr val="CCFFFF"/>
                </a:highlight>
              </a:rPr>
              <a:t>偽の通販サイトで決済アプリを用い、商品の返金手続きを装った不正送金</a:t>
            </a:r>
            <a:endParaRPr lang="en-US" altLang="ja-JP" sz="900" dirty="0"/>
          </a:p>
          <a:p>
            <a:pPr marL="432000" lvl="1" eaLnBrk="0" fontAlgn="base" hangingPunct="0">
              <a:spcBef>
                <a:spcPct val="20000"/>
              </a:spcBef>
              <a:spcAft>
                <a:spcPct val="0"/>
              </a:spcAft>
              <a:buClr>
                <a:schemeClr val="tx1"/>
              </a:buClr>
              <a:defRPr/>
            </a:pPr>
            <a:r>
              <a:rPr lang="ja-JP" altLang="en-US" dirty="0"/>
              <a:t>ウェブサイトで商品を注文した消費者が、「欠品のため決済アプリで返金します」と連絡受け、返金手続きを行ったところ、返金ではなく、逆に相手方に送金された</a:t>
            </a:r>
            <a:endParaRPr lang="en-US" altLang="ja-JP" dirty="0"/>
          </a:p>
          <a:p>
            <a:pPr marL="432000" lvl="1" eaLnBrk="0" fontAlgn="base" hangingPunct="0">
              <a:spcBef>
                <a:spcPct val="20000"/>
              </a:spcBef>
              <a:spcAft>
                <a:spcPct val="0"/>
              </a:spcAft>
              <a:buClr>
                <a:schemeClr val="tx1"/>
              </a:buClr>
              <a:defRPr/>
            </a:pPr>
            <a:endParaRPr lang="en-US" altLang="ja-JP" sz="900" dirty="0"/>
          </a:p>
          <a:p>
            <a:pPr marL="432000" lvl="1" eaLnBrk="0" fontAlgn="base" hangingPunct="0">
              <a:spcBef>
                <a:spcPct val="20000"/>
              </a:spcBef>
              <a:spcAft>
                <a:spcPct val="0"/>
              </a:spcAft>
              <a:buClr>
                <a:schemeClr val="tx1"/>
              </a:buClr>
              <a:defRPr/>
            </a:pPr>
            <a:r>
              <a:rPr lang="en-US" altLang="ja-JP" dirty="0"/>
              <a:t>※</a:t>
            </a:r>
            <a:r>
              <a:rPr lang="ja-JP" altLang="en-US" dirty="0"/>
              <a:t>　消費者庁　注意喚起　令和</a:t>
            </a:r>
            <a:r>
              <a:rPr lang="en-US" altLang="ja-JP" dirty="0"/>
              <a:t>7</a:t>
            </a:r>
            <a:r>
              <a:rPr lang="ja-JP" altLang="en-US" dirty="0"/>
              <a:t>年</a:t>
            </a:r>
            <a:r>
              <a:rPr lang="en-US" altLang="ja-JP" dirty="0"/>
              <a:t>2</a:t>
            </a:r>
            <a:r>
              <a:rPr lang="ja-JP" altLang="en-US" dirty="0"/>
              <a:t>月</a:t>
            </a:r>
            <a:r>
              <a:rPr lang="en-US" altLang="ja-JP" dirty="0"/>
              <a:t>28</a:t>
            </a:r>
            <a:r>
              <a:rPr lang="ja-JP" altLang="en-US" dirty="0"/>
              <a:t>日</a:t>
            </a:r>
            <a:endParaRPr lang="en-US" altLang="ja-JP" dirty="0"/>
          </a:p>
          <a:p>
            <a:pPr lvl="1" eaLnBrk="0" fontAlgn="base" hangingPunct="0">
              <a:spcBef>
                <a:spcPct val="20000"/>
              </a:spcBef>
              <a:spcAft>
                <a:spcPct val="0"/>
              </a:spcAft>
              <a:buClr>
                <a:schemeClr val="tx1"/>
              </a:buClr>
              <a:defRPr/>
            </a:pPr>
            <a:r>
              <a:rPr lang="ja-JP" altLang="en-US" dirty="0"/>
              <a:t>＜</a:t>
            </a:r>
            <a:r>
              <a:rPr lang="en-US" altLang="ja-JP" dirty="0">
                <a:hlinkClick r:id="rId2"/>
              </a:rPr>
              <a:t>https://www.caa.go.jp/notice/entry/041215/</a:t>
            </a:r>
            <a:r>
              <a:rPr lang="ja-JP" altLang="en-US" dirty="0"/>
              <a:t>＞</a:t>
            </a:r>
            <a:endParaRPr lang="en-US" altLang="ja-JP" dirty="0"/>
          </a:p>
          <a:p>
            <a:pPr marL="432000" lvl="1" eaLnBrk="0" fontAlgn="base" hangingPunct="0">
              <a:spcBef>
                <a:spcPct val="20000"/>
              </a:spcBef>
              <a:spcAft>
                <a:spcPct val="0"/>
              </a:spcAft>
              <a:buClr>
                <a:schemeClr val="tx1"/>
              </a:buClr>
              <a:defRPr/>
            </a:pPr>
            <a:endParaRPr lang="en-US" altLang="ja-JP" dirty="0"/>
          </a:p>
          <a:p>
            <a:pPr lvl="1" eaLnBrk="0" fontAlgn="base" hangingPunct="0">
              <a:spcBef>
                <a:spcPct val="20000"/>
              </a:spcBef>
              <a:spcAft>
                <a:spcPct val="0"/>
              </a:spcAft>
              <a:buClr>
                <a:schemeClr val="tx1"/>
              </a:buClr>
              <a:defRPr/>
            </a:pPr>
            <a:endParaRPr lang="en-US" altLang="ja-JP" kern="0" dirty="0">
              <a:latin typeface="+mn-ea"/>
            </a:endParaRPr>
          </a:p>
        </p:txBody>
      </p:sp>
      <p:sp>
        <p:nvSpPr>
          <p:cNvPr id="8" name="スライド番号プレースホルダー 7">
            <a:extLst>
              <a:ext uri="{FF2B5EF4-FFF2-40B4-BE49-F238E27FC236}">
                <a16:creationId xmlns:a16="http://schemas.microsoft.com/office/drawing/2014/main" id="{770DC022-E082-8E14-FA48-6B2CA8E495ED}"/>
              </a:ext>
            </a:extLst>
          </p:cNvPr>
          <p:cNvSpPr>
            <a:spLocks noGrp="1"/>
          </p:cNvSpPr>
          <p:nvPr>
            <p:ph type="sldNum" sz="quarter" idx="11"/>
          </p:nvPr>
        </p:nvSpPr>
        <p:spPr/>
        <p:txBody>
          <a:bodyPr/>
          <a:lstStyle/>
          <a:p>
            <a:fld id="{DBFB1F43-6F2E-4538-AABB-23AEDF146290}" type="slidenum">
              <a:rPr lang="ja-JP" altLang="en-US" smtClean="0"/>
              <a:pPr/>
              <a:t>17</a:t>
            </a:fld>
            <a:endParaRPr lang="ja-JP" altLang="en-US"/>
          </a:p>
        </p:txBody>
      </p:sp>
      <p:sp>
        <p:nvSpPr>
          <p:cNvPr id="2" name="タイトル 8">
            <a:extLst>
              <a:ext uri="{FF2B5EF4-FFF2-40B4-BE49-F238E27FC236}">
                <a16:creationId xmlns:a16="http://schemas.microsoft.com/office/drawing/2014/main" id="{FCB5BB96-EBFB-70FA-2E5A-B60208949C72}"/>
              </a:ext>
            </a:extLst>
          </p:cNvPr>
          <p:cNvSpPr>
            <a:spLocks noGrp="1"/>
          </p:cNvSpPr>
          <p:nvPr>
            <p:ph type="title"/>
          </p:nvPr>
        </p:nvSpPr>
        <p:spPr>
          <a:xfrm>
            <a:off x="0" y="216000"/>
            <a:ext cx="7810857" cy="816635"/>
          </a:xfrm>
        </p:spPr>
        <p:txBody>
          <a:bodyPr anchor="ctr" anchorCtr="0"/>
          <a:lstStyle/>
          <a:p>
            <a:r>
              <a:rPr lang="ja-JP" altLang="en-US" sz="2400" dirty="0"/>
              <a:t>　　スマホ決済の不正利用　</a:t>
            </a:r>
          </a:p>
        </p:txBody>
      </p:sp>
      <p:pic>
        <p:nvPicPr>
          <p:cNvPr id="7" name="図 6" descr="「偽の通販サイトで決済アプリを用い、商品の返金手続きを装った不正送金」の手口を解説設した図">
            <a:extLst>
              <a:ext uri="{FF2B5EF4-FFF2-40B4-BE49-F238E27FC236}">
                <a16:creationId xmlns:a16="http://schemas.microsoft.com/office/drawing/2014/main" id="{4329B6F9-C83B-E25A-9607-FF3C161D8138}"/>
              </a:ext>
            </a:extLst>
          </p:cNvPr>
          <p:cNvPicPr>
            <a:picLocks noChangeAspect="1"/>
          </p:cNvPicPr>
          <p:nvPr/>
        </p:nvPicPr>
        <p:blipFill>
          <a:blip r:embed="rId3"/>
          <a:stretch>
            <a:fillRect/>
          </a:stretch>
        </p:blipFill>
        <p:spPr>
          <a:xfrm>
            <a:off x="1239304" y="3767439"/>
            <a:ext cx="6966546" cy="2780813"/>
          </a:xfrm>
          <a:prstGeom prst="rect">
            <a:avLst/>
          </a:prstGeom>
        </p:spPr>
      </p:pic>
    </p:spTree>
    <p:extLst>
      <p:ext uri="{BB962C8B-B14F-4D97-AF65-F5344CB8AC3E}">
        <p14:creationId xmlns:p14="http://schemas.microsoft.com/office/powerpoint/2010/main" val="2307259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7CC0991-9861-AD73-BA8F-5DC21FC159D0}"/>
              </a:ext>
            </a:extLst>
          </p:cNvPr>
          <p:cNvSpPr txBox="1"/>
          <p:nvPr/>
        </p:nvSpPr>
        <p:spPr>
          <a:xfrm>
            <a:off x="168314" y="1406496"/>
            <a:ext cx="8807372" cy="5047536"/>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en-US" altLang="ja-JP" kern="0" dirty="0">
                <a:latin typeface="+mn-ea"/>
                <a:hlinkClick r:id="rId2" action="ppaction://hlinksldjump"/>
              </a:rPr>
              <a:t>P.30</a:t>
            </a:r>
            <a:r>
              <a:rPr lang="ja-JP" altLang="en-US" kern="0" dirty="0">
                <a:latin typeface="+mn-ea"/>
                <a:hlinkClick r:id="rId2" action="ppaction://hlinksldjump"/>
              </a:rPr>
              <a:t>「情報セキュリティ対策の基本」 ③、⑥の実施</a:t>
            </a:r>
            <a:endParaRPr lang="en-US" altLang="ja-JP" kern="0" dirty="0">
              <a:solidFill>
                <a:srgbClr val="FF0000"/>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多要素認証の設定を有効にする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本人認証（</a:t>
            </a:r>
            <a:r>
              <a:rPr lang="en-US" altLang="ja-JP" kern="0" dirty="0">
                <a:latin typeface="+mn-ea"/>
              </a:rPr>
              <a:t>3D</a:t>
            </a:r>
            <a:r>
              <a:rPr lang="ja-JP" altLang="en-US" kern="0" dirty="0">
                <a:latin typeface="+mn-ea"/>
              </a:rPr>
              <a:t>セキュア）が採用されているクレジットカードを極力利用する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認証情報を適切に運用する（</a:t>
            </a:r>
            <a:r>
              <a:rPr lang="en-US" altLang="ja-JP" kern="0" dirty="0">
                <a:latin typeface="+mn-ea"/>
                <a:hlinkClick r:id="rId3" action="ppaction://hlinksldjump"/>
              </a:rPr>
              <a:t>P.7</a:t>
            </a:r>
            <a:r>
              <a:rPr lang="ja-JP" altLang="en-US" kern="0" dirty="0">
                <a:latin typeface="+mn-ea"/>
                <a:hlinkClick r:id="rId3" action="ppaction://hlinksldjump"/>
              </a:rPr>
              <a:t>＜基本のキ＞適切にパスワードを設定する</a:t>
            </a:r>
            <a:r>
              <a:rPr lang="ja-JP" altLang="en-US" kern="0" dirty="0">
                <a:latin typeface="+mn-ea"/>
              </a:rPr>
              <a:t>）</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決済サービス利用時には、必ず公式ウェブサイト、または公式アプリからアクセスする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決済アプリで返金すると称し、コード決済へのアクセスを促されても安易に応じない</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スマートフォン紛失時の対策として、端末を探すために設定を行う</a:t>
            </a:r>
            <a:endParaRPr lang="en-US" altLang="ja-JP" kern="0" dirty="0">
              <a:latin typeface="+mn-ea"/>
            </a:endParaRPr>
          </a:p>
          <a:p>
            <a:pPr marL="1257300" lvl="2" indent="-342900" eaLnBrk="0" fontAlgn="base" hangingPunct="0">
              <a:spcBef>
                <a:spcPct val="20000"/>
              </a:spcBef>
              <a:spcAft>
                <a:spcPct val="0"/>
              </a:spcAft>
              <a:buClr>
                <a:schemeClr val="tx1"/>
              </a:buClr>
              <a:buFont typeface="Wingdings" pitchFamily="2" charset="2"/>
              <a:buChar char="l"/>
              <a:defRPr/>
            </a:pPr>
            <a:r>
              <a:rPr lang="en-US" altLang="ja-JP" kern="0" dirty="0">
                <a:latin typeface="+mn-ea"/>
              </a:rPr>
              <a:t>iPhone</a:t>
            </a:r>
            <a:r>
              <a:rPr lang="ja-JP" altLang="en-US" kern="0" dirty="0">
                <a:latin typeface="+mn-ea"/>
              </a:rPr>
              <a:t>：「</a:t>
            </a:r>
            <a:r>
              <a:rPr lang="en-US" altLang="ja-JP" kern="0" dirty="0">
                <a:latin typeface="+mn-ea"/>
              </a:rPr>
              <a:t>iPhone</a:t>
            </a:r>
            <a:r>
              <a:rPr lang="ja-JP" altLang="en-US" kern="0" dirty="0">
                <a:latin typeface="+mn-ea"/>
              </a:rPr>
              <a:t>を探す」</a:t>
            </a:r>
            <a:endParaRPr lang="en-US" altLang="ja-JP" kern="0" dirty="0">
              <a:latin typeface="+mn-ea"/>
            </a:endParaRPr>
          </a:p>
          <a:p>
            <a:pPr marL="1257300" lvl="2" indent="-342900" eaLnBrk="0" fontAlgn="base" hangingPunct="0">
              <a:spcBef>
                <a:spcPct val="20000"/>
              </a:spcBef>
              <a:spcAft>
                <a:spcPct val="0"/>
              </a:spcAft>
              <a:buClr>
                <a:schemeClr val="tx1"/>
              </a:buClr>
              <a:buFont typeface="Wingdings" pitchFamily="2" charset="2"/>
              <a:buChar char="l"/>
              <a:defRPr/>
            </a:pPr>
            <a:r>
              <a:rPr lang="en-US" altLang="ja-JP" kern="0" dirty="0">
                <a:latin typeface="+mn-ea"/>
              </a:rPr>
              <a:t>Android</a:t>
            </a:r>
            <a:r>
              <a:rPr lang="ja-JP" altLang="en-US" kern="0" dirty="0">
                <a:latin typeface="+mn-ea"/>
              </a:rPr>
              <a:t>：「デバイスを探す」</a:t>
            </a:r>
            <a:endParaRPr lang="en-US" altLang="ja-JP" kern="0" dirty="0">
              <a:latin typeface="+mn-ea"/>
            </a:endParaRPr>
          </a:p>
          <a:p>
            <a:pPr lvl="1" eaLnBrk="0" fontAlgn="base" hangingPunct="0">
              <a:spcBef>
                <a:spcPct val="20000"/>
              </a:spcBef>
              <a:spcAft>
                <a:spcPct val="0"/>
              </a:spcAft>
              <a:buClr>
                <a:schemeClr val="tx1"/>
              </a:buClr>
              <a:defRPr/>
            </a:pPr>
            <a:endParaRPr lang="en-US" altLang="ja-JP" sz="1100" kern="0" dirty="0">
              <a:latin typeface="+mn-ea"/>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早期検知</a:t>
            </a:r>
            <a:r>
              <a:rPr lang="en-US" altLang="ja-JP" kern="0" dirty="0">
                <a:latin typeface="+mn-ea"/>
              </a:rPr>
              <a:t>】</a:t>
            </a:r>
            <a:r>
              <a:rPr lang="ja-JP" altLang="en-US" kern="0" dirty="0">
                <a:solidFill>
                  <a:srgbClr val="FF0000"/>
                </a:solidFill>
                <a:latin typeface="+mn-ea"/>
              </a:rPr>
              <a:t>被害に遭っていないかを確認することが大事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スマホ決済サービスの利用状況の通知機能の利用、利用履歴の定期的な確認</a:t>
            </a:r>
            <a:endParaRPr lang="en-US" altLang="ja-JP" sz="28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スマホに紐づいている銀行口座の出金履歴やクレジットカードの利用明細の確認</a:t>
            </a:r>
            <a:endParaRPr lang="en-US" altLang="ja-JP" kern="0" dirty="0">
              <a:latin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18</a:t>
            </a:fld>
            <a:endParaRPr lang="ja-JP" altLang="en-US"/>
          </a:p>
        </p:txBody>
      </p:sp>
      <p:sp>
        <p:nvSpPr>
          <p:cNvPr id="2" name="タイトル 8">
            <a:extLst>
              <a:ext uri="{FF2B5EF4-FFF2-40B4-BE49-F238E27FC236}">
                <a16:creationId xmlns:a16="http://schemas.microsoft.com/office/drawing/2014/main" id="{C6806F58-9FE1-992D-0913-8E5C6018FF51}"/>
              </a:ext>
            </a:extLst>
          </p:cNvPr>
          <p:cNvSpPr>
            <a:spLocks noGrp="1"/>
          </p:cNvSpPr>
          <p:nvPr>
            <p:ph type="title"/>
          </p:nvPr>
        </p:nvSpPr>
        <p:spPr>
          <a:xfrm>
            <a:off x="0" y="216000"/>
            <a:ext cx="7423732" cy="816635"/>
          </a:xfrm>
        </p:spPr>
        <p:txBody>
          <a:bodyPr anchor="ctr" anchorCtr="0"/>
          <a:lstStyle/>
          <a:p>
            <a:r>
              <a:rPr lang="ja-JP" altLang="en-US" sz="2400" dirty="0"/>
              <a:t>　　スマホ決済の不正利用</a:t>
            </a:r>
          </a:p>
        </p:txBody>
      </p:sp>
      <p:pic>
        <p:nvPicPr>
          <p:cNvPr id="9" name="図 8" descr="スマホ決済の不正利用の対策を解説する女性のイラスト">
            <a:extLst>
              <a:ext uri="{FF2B5EF4-FFF2-40B4-BE49-F238E27FC236}">
                <a16:creationId xmlns:a16="http://schemas.microsoft.com/office/drawing/2014/main" id="{27432C60-0A25-B171-21FE-64949A3F3E17}"/>
              </a:ext>
            </a:extLst>
          </p:cNvPr>
          <p:cNvPicPr>
            <a:picLocks noChangeAspect="1"/>
          </p:cNvPicPr>
          <p:nvPr/>
        </p:nvPicPr>
        <p:blipFill>
          <a:blip r:embed="rId4"/>
          <a:stretch>
            <a:fillRect/>
          </a:stretch>
        </p:blipFill>
        <p:spPr>
          <a:xfrm>
            <a:off x="7454519" y="1056185"/>
            <a:ext cx="1261901" cy="1745631"/>
          </a:xfrm>
          <a:prstGeom prst="rect">
            <a:avLst/>
          </a:prstGeom>
        </p:spPr>
      </p:pic>
    </p:spTree>
    <p:extLst>
      <p:ext uri="{BB962C8B-B14F-4D97-AF65-F5344CB8AC3E}">
        <p14:creationId xmlns:p14="http://schemas.microsoft.com/office/powerpoint/2010/main" val="586311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0" y="216000"/>
            <a:ext cx="7423732" cy="816635"/>
          </a:xfrm>
        </p:spPr>
        <p:txBody>
          <a:bodyPr lIns="90000" anchor="ctr" anchorCtr="0"/>
          <a:lstStyle/>
          <a:p>
            <a:r>
              <a:rPr lang="ja-JP" altLang="en-US" sz="2400" dirty="0"/>
              <a:t>　</a:t>
            </a:r>
            <a:r>
              <a:rPr lang="ja-JP" altLang="en-US" sz="2400" u="sng" dirty="0"/>
              <a:t>● ネット上の誹謗・中傷・デマ</a:t>
            </a:r>
            <a:endParaRPr lang="ja-JP" altLang="en-US" sz="2400"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19</a:t>
            </a:fld>
            <a:endParaRPr lang="ja-JP" altLang="en-US"/>
          </a:p>
        </p:txBody>
      </p:sp>
      <p:sp>
        <p:nvSpPr>
          <p:cNvPr id="3" name="正方形/長方形 2">
            <a:extLst>
              <a:ext uri="{FF2B5EF4-FFF2-40B4-BE49-F238E27FC236}">
                <a16:creationId xmlns:a16="http://schemas.microsoft.com/office/drawing/2014/main" id="{1E944290-2A11-244F-AFD2-CF7E38B7E735}"/>
              </a:ext>
            </a:extLst>
          </p:cNvPr>
          <p:cNvSpPr/>
          <p:nvPr/>
        </p:nvSpPr>
        <p:spPr>
          <a:xfrm>
            <a:off x="1408778" y="1152000"/>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B087F869-6D09-F58D-5AF9-B84DA990A1CC}"/>
              </a:ext>
            </a:extLst>
          </p:cNvPr>
          <p:cNvSpPr txBox="1"/>
          <p:nvPr/>
        </p:nvSpPr>
        <p:spPr>
          <a:xfrm>
            <a:off x="129258" y="3658346"/>
            <a:ext cx="8725984" cy="3077766"/>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sz="1600" u="sng" dirty="0"/>
              <a:t>どんな手口・被害？</a:t>
            </a:r>
            <a:endParaRPr lang="en-US" altLang="ja-JP" sz="1600" u="sng" dirty="0"/>
          </a:p>
          <a:p>
            <a:pPr marL="285750" indent="-285750">
              <a:buFont typeface="Meiryo UI" panose="020B0604030504040204" pitchFamily="50" charset="-128"/>
              <a:buChar char="‒"/>
            </a:pPr>
            <a:r>
              <a:rPr lang="ja-JP" altLang="en-US" sz="1600" dirty="0"/>
              <a:t>誹謗、中傷、脅迫、犯罪予告、デマを</a:t>
            </a:r>
            <a:r>
              <a:rPr lang="en-US" altLang="ja-JP" sz="1600" dirty="0"/>
              <a:t>SNS</a:t>
            </a:r>
            <a:r>
              <a:rPr lang="ja-JP" altLang="en-US" sz="1600" dirty="0"/>
              <a:t>等のメッセージや画像を介して投稿され、それらが伝言ゲームのようにさらに拡散することで、悪影響を及ぼす</a:t>
            </a:r>
            <a:endParaRPr lang="en-US" altLang="ja-JP" sz="1600" dirty="0"/>
          </a:p>
          <a:p>
            <a:pPr marL="285750" indent="-285750">
              <a:buFont typeface="Meiryo UI" panose="020B0604030504040204" pitchFamily="50" charset="-128"/>
              <a:buChar char="‒"/>
            </a:pPr>
            <a:r>
              <a:rPr lang="ja-JP" altLang="en-US" sz="1600" dirty="0"/>
              <a:t>拡散時に内容が改変され、第三者の情報に紐づけられることで、誹謗・中傷がさらに広がる</a:t>
            </a:r>
            <a:endParaRPr lang="en-US" altLang="ja-JP" sz="1600" dirty="0"/>
          </a:p>
          <a:p>
            <a:endParaRPr lang="en-US" altLang="ja-JP" sz="800" u="sng" dirty="0"/>
          </a:p>
          <a:p>
            <a:pPr marL="285750" indent="-285750">
              <a:buFont typeface="Wingdings" panose="05000000000000000000" pitchFamily="2" charset="2"/>
              <a:buChar char="l"/>
            </a:pPr>
            <a:r>
              <a:rPr lang="ja-JP" altLang="en-US" sz="1600" u="sng" dirty="0"/>
              <a:t>投稿されるとどうなるの？</a:t>
            </a:r>
            <a:endParaRPr lang="en-US" altLang="ja-JP" sz="1600" u="sng" dirty="0"/>
          </a:p>
          <a:p>
            <a:pPr marL="285750" indent="-285750">
              <a:buFontTx/>
              <a:buChar char="-"/>
            </a:pPr>
            <a:r>
              <a:rPr lang="ja-JP" altLang="en-US" sz="1600" dirty="0"/>
              <a:t>不特定多数から心無いメッセージが届く</a:t>
            </a:r>
            <a:endParaRPr lang="en-US" altLang="ja-JP" sz="1600" dirty="0"/>
          </a:p>
          <a:p>
            <a:pPr marL="285750" indent="-285750">
              <a:buFontTx/>
              <a:buChar char="-"/>
            </a:pPr>
            <a:r>
              <a:rPr lang="ja-JP" altLang="en-US" sz="1600" dirty="0"/>
              <a:t>精神的苦痛 等</a:t>
            </a:r>
            <a:endParaRPr lang="en-US" altLang="ja-JP" sz="1600" dirty="0"/>
          </a:p>
          <a:p>
            <a:endParaRPr lang="en-US" altLang="ja-JP" sz="800" u="sng" dirty="0"/>
          </a:p>
          <a:p>
            <a:pPr marL="285750" indent="-285750">
              <a:buFont typeface="Wingdings" panose="05000000000000000000" pitchFamily="2" charset="2"/>
              <a:buChar char="l"/>
            </a:pPr>
            <a:r>
              <a:rPr lang="ja-JP" altLang="en-US" sz="1600" u="sng" dirty="0"/>
              <a:t>投稿するとどうなるの？</a:t>
            </a:r>
            <a:endParaRPr lang="en-US" altLang="ja-JP" sz="1600" u="sng" dirty="0"/>
          </a:p>
          <a:p>
            <a:pPr marL="285750" indent="-285750">
              <a:buFontTx/>
              <a:buChar char="-"/>
            </a:pPr>
            <a:r>
              <a:rPr lang="ja-JP" altLang="en-US" sz="1600" dirty="0"/>
              <a:t>不特定多数から心無いメッセージが届く</a:t>
            </a:r>
            <a:endParaRPr lang="en-US" altLang="ja-JP" sz="1600" dirty="0"/>
          </a:p>
          <a:p>
            <a:pPr marL="285750" indent="-285750">
              <a:buFontTx/>
              <a:buChar char="-"/>
            </a:pPr>
            <a:r>
              <a:rPr lang="ja-JP" altLang="en-US" sz="1600" dirty="0"/>
              <a:t>風評被害</a:t>
            </a:r>
            <a:endParaRPr lang="en-US" altLang="ja-JP" sz="1600" dirty="0"/>
          </a:p>
          <a:p>
            <a:pPr marL="285750" indent="-285750">
              <a:buFontTx/>
              <a:buChar char="-"/>
            </a:pPr>
            <a:r>
              <a:rPr lang="ja-JP" altLang="en-US" sz="1600" dirty="0"/>
              <a:t>社会的混乱</a:t>
            </a:r>
            <a:endParaRPr lang="en-US" altLang="ja-JP" dirty="0"/>
          </a:p>
        </p:txBody>
      </p:sp>
      <p:sp>
        <p:nvSpPr>
          <p:cNvPr id="12" name="コンテンツ プレースホルダー 2">
            <a:extLst>
              <a:ext uri="{FF2B5EF4-FFF2-40B4-BE49-F238E27FC236}">
                <a16:creationId xmlns:a16="http://schemas.microsoft.com/office/drawing/2014/main" id="{0BC7CD73-FDF9-2023-CB4C-7D39534D6268}"/>
              </a:ext>
            </a:extLst>
          </p:cNvPr>
          <p:cNvSpPr txBox="1">
            <a:spLocks/>
          </p:cNvSpPr>
          <p:nvPr/>
        </p:nvSpPr>
        <p:spPr bwMode="auto">
          <a:xfrm>
            <a:off x="4179536" y="5453914"/>
            <a:ext cx="4252266" cy="1129633"/>
          </a:xfrm>
          <a:prstGeom prst="rect">
            <a:avLst/>
          </a:prstGeom>
          <a:solidFill>
            <a:srgbClr val="FFFFCC"/>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lang="ja-JP" altLang="en-US" sz="1600" kern="0" dirty="0">
                <a:solidFill>
                  <a:schemeClr val="tx2"/>
                </a:solidFill>
                <a:latin typeface="+mn-ea"/>
              </a:rPr>
              <a:t>・</a:t>
            </a:r>
            <a:r>
              <a:rPr lang="ja-JP" altLang="en-US" sz="1400" kern="0" dirty="0">
                <a:solidFill>
                  <a:schemeClr val="tx2"/>
                </a:solidFill>
                <a:latin typeface="+mn-ea"/>
              </a:rPr>
              <a:t>法的責任を問われる可能性があるので、投稿や拡散の　</a:t>
            </a:r>
            <a:endParaRPr lang="en-US" altLang="ja-JP" sz="1400" kern="0" dirty="0">
              <a:solidFill>
                <a:schemeClr val="tx2"/>
              </a:solidFill>
              <a:latin typeface="+mn-ea"/>
            </a:endParaRPr>
          </a:p>
          <a:p>
            <a:pPr marL="0" indent="0">
              <a:buNone/>
              <a:defRPr/>
            </a:pPr>
            <a:r>
              <a:rPr lang="ja-JP" altLang="en-US" sz="1400" kern="0" dirty="0">
                <a:solidFill>
                  <a:schemeClr val="tx2"/>
                </a:solidFill>
                <a:latin typeface="+mn-ea"/>
              </a:rPr>
              <a:t>　内容を十分に確認し、慎重に行動する</a:t>
            </a:r>
            <a:endParaRPr lang="en-US" altLang="ja-JP" sz="1400" kern="0" dirty="0">
              <a:solidFill>
                <a:schemeClr val="tx2"/>
              </a:solidFill>
              <a:latin typeface="+mn-ea"/>
            </a:endParaRPr>
          </a:p>
          <a:p>
            <a:pPr marL="0" indent="0">
              <a:buNone/>
              <a:defRPr/>
            </a:pPr>
            <a:r>
              <a:rPr lang="ja-JP" altLang="en-US" sz="1400" kern="0" dirty="0">
                <a:solidFill>
                  <a:schemeClr val="tx2"/>
                </a:solidFill>
                <a:latin typeface="+mn-ea"/>
              </a:rPr>
              <a:t>・ 匿名の投稿であっても、投稿者情報の開示請求により、</a:t>
            </a:r>
            <a:endParaRPr lang="en-US" altLang="ja-JP" sz="1400" kern="0" dirty="0">
              <a:solidFill>
                <a:schemeClr val="tx2"/>
              </a:solidFill>
              <a:latin typeface="+mn-ea"/>
            </a:endParaRPr>
          </a:p>
          <a:p>
            <a:pPr marL="0" indent="0">
              <a:buNone/>
              <a:defRPr/>
            </a:pPr>
            <a:r>
              <a:rPr lang="ja-JP" altLang="en-US" sz="1400" kern="0" dirty="0">
                <a:solidFill>
                  <a:schemeClr val="tx2"/>
                </a:solidFill>
                <a:latin typeface="+mn-ea"/>
              </a:rPr>
              <a:t>　発信者が特定される場合がある</a:t>
            </a:r>
            <a:endParaRPr kumimoji="1" lang="en-US" altLang="ja-JP" sz="1400" b="0" i="0" u="none" strike="noStrike" kern="0" cap="none" spc="0" normalizeH="0" baseline="0" noProof="0" dirty="0">
              <a:ln>
                <a:noFill/>
              </a:ln>
              <a:solidFill>
                <a:schemeClr val="tx2"/>
              </a:solidFill>
              <a:effectLst/>
              <a:uLnTx/>
              <a:uFillTx/>
              <a:latin typeface="+mn-ea"/>
              <a:cs typeface="+mn-cs"/>
            </a:endParaRPr>
          </a:p>
        </p:txBody>
      </p:sp>
      <p:sp>
        <p:nvSpPr>
          <p:cNvPr id="17" name="テキスト ボックス 16">
            <a:extLst>
              <a:ext uri="{FF2B5EF4-FFF2-40B4-BE49-F238E27FC236}">
                <a16:creationId xmlns:a16="http://schemas.microsoft.com/office/drawing/2014/main" id="{CDE1A8DC-41E3-5561-4A96-94863AD2E608}"/>
              </a:ext>
            </a:extLst>
          </p:cNvPr>
          <p:cNvSpPr txBox="1"/>
          <p:nvPr/>
        </p:nvSpPr>
        <p:spPr>
          <a:xfrm>
            <a:off x="4179535" y="5176915"/>
            <a:ext cx="3389898" cy="276999"/>
          </a:xfrm>
          <a:prstGeom prst="rect">
            <a:avLst/>
          </a:prstGeom>
          <a:solidFill>
            <a:srgbClr val="FFFFCC"/>
          </a:solidFill>
          <a:ln>
            <a:solidFill>
              <a:srgbClr val="FF0000"/>
            </a:solidFill>
          </a:ln>
        </p:spPr>
        <p:txBody>
          <a:bodyPr wrap="square" rtlCol="0">
            <a:spAutoFit/>
          </a:bodyPr>
          <a:lstStyle/>
          <a:p>
            <a:r>
              <a:rPr kumimoji="1" lang="ja-JP" altLang="en-US" sz="1200" b="1" dirty="0">
                <a:solidFill>
                  <a:srgbClr val="FF0000"/>
                </a:solidFill>
              </a:rPr>
              <a:t>不適切な投稿は、訴えられ、裁判沙汰になることも</a:t>
            </a:r>
          </a:p>
        </p:txBody>
      </p:sp>
      <p:pic>
        <p:nvPicPr>
          <p:cNvPr id="14" name="図 13" descr="10大脅威2026個人編「ネット上の誹謗・中傷・デマ」の手口の解説図">
            <a:extLst>
              <a:ext uri="{FF2B5EF4-FFF2-40B4-BE49-F238E27FC236}">
                <a16:creationId xmlns:a16="http://schemas.microsoft.com/office/drawing/2014/main" id="{C46E3FEA-25F9-41A6-054D-860CD1829CEB}"/>
              </a:ext>
            </a:extLst>
          </p:cNvPr>
          <p:cNvPicPr>
            <a:picLocks noChangeAspect="1"/>
          </p:cNvPicPr>
          <p:nvPr/>
        </p:nvPicPr>
        <p:blipFill>
          <a:blip r:embed="rId3"/>
          <a:stretch>
            <a:fillRect/>
          </a:stretch>
        </p:blipFill>
        <p:spPr>
          <a:xfrm>
            <a:off x="1443889" y="1156894"/>
            <a:ext cx="6291333" cy="2511290"/>
          </a:xfrm>
          <a:prstGeom prst="rect">
            <a:avLst/>
          </a:prstGeom>
        </p:spPr>
      </p:pic>
    </p:spTree>
    <p:extLst>
      <p:ext uri="{BB962C8B-B14F-4D97-AF65-F5344CB8AC3E}">
        <p14:creationId xmlns:p14="http://schemas.microsoft.com/office/powerpoint/2010/main" val="207118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AB276989-730E-5298-539F-6577B742BFEC}"/>
              </a:ext>
            </a:extLst>
          </p:cNvPr>
          <p:cNvSpPr>
            <a:spLocks noGrp="1"/>
          </p:cNvSpPr>
          <p:nvPr>
            <p:ph idx="1"/>
          </p:nvPr>
        </p:nvSpPr>
        <p:spPr/>
        <p:txBody>
          <a:bodyPr/>
          <a:lstStyle/>
          <a:p>
            <a:endParaRPr lang="ja-JP" altLang="en-US"/>
          </a:p>
        </p:txBody>
      </p:sp>
      <p:sp>
        <p:nvSpPr>
          <p:cNvPr id="7" name="タイトル 6">
            <a:extLst>
              <a:ext uri="{FF2B5EF4-FFF2-40B4-BE49-F238E27FC236}">
                <a16:creationId xmlns:a16="http://schemas.microsoft.com/office/drawing/2014/main" id="{A7F264D4-7DB3-3181-BF9F-88A4E637BB6E}"/>
              </a:ext>
            </a:extLst>
          </p:cNvPr>
          <p:cNvSpPr>
            <a:spLocks noGrp="1"/>
          </p:cNvSpPr>
          <p:nvPr>
            <p:ph type="title"/>
          </p:nvPr>
        </p:nvSpPr>
        <p:spPr>
          <a:xfrm>
            <a:off x="0" y="217504"/>
            <a:ext cx="6047903" cy="817200"/>
          </a:xfrm>
        </p:spPr>
        <p:txBody>
          <a:bodyPr anchor="ctr" anchorCtr="0"/>
          <a:lstStyle/>
          <a:p>
            <a:r>
              <a:rPr lang="ja-JP" altLang="en-US" dirty="0"/>
              <a:t>　情報セキュリティ</a:t>
            </a:r>
            <a:r>
              <a:rPr lang="en-US" altLang="ja-JP" dirty="0"/>
              <a:t>10</a:t>
            </a:r>
            <a:r>
              <a:rPr lang="ja-JP" altLang="en-US" dirty="0"/>
              <a:t>大脅威 </a:t>
            </a:r>
            <a:r>
              <a:rPr lang="en-US" altLang="ja-JP" dirty="0"/>
              <a:t>2026</a:t>
            </a:r>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a:xfrm>
            <a:off x="6881142" y="6454032"/>
            <a:ext cx="2133600" cy="287337"/>
          </a:xfrm>
        </p:spPr>
        <p:txBody>
          <a:bodyPr/>
          <a:lstStyle/>
          <a:p>
            <a:r>
              <a:rPr lang="en-US" altLang="ja-JP"/>
              <a:t>2</a:t>
            </a:r>
            <a:endParaRPr lang="ja-JP" altLang="en-US"/>
          </a:p>
        </p:txBody>
      </p:sp>
      <p:graphicFrame>
        <p:nvGraphicFramePr>
          <p:cNvPr id="2" name="コンテンツ プレースホルダー 3">
            <a:extLst>
              <a:ext uri="{FF2B5EF4-FFF2-40B4-BE49-F238E27FC236}">
                <a16:creationId xmlns:a16="http://schemas.microsoft.com/office/drawing/2014/main" id="{618626D9-285A-D6EE-55D0-544B6103DF61}"/>
              </a:ext>
            </a:extLst>
          </p:cNvPr>
          <p:cNvGraphicFramePr>
            <a:graphicFrameLocks/>
          </p:cNvGraphicFramePr>
          <p:nvPr>
            <p:extLst>
              <p:ext uri="{D42A27DB-BD31-4B8C-83A1-F6EECF244321}">
                <p14:modId xmlns:p14="http://schemas.microsoft.com/office/powerpoint/2010/main" val="3682336961"/>
              </p:ext>
            </p:extLst>
          </p:nvPr>
        </p:nvGraphicFramePr>
        <p:xfrm>
          <a:off x="138924" y="1228648"/>
          <a:ext cx="8875818" cy="4900210"/>
        </p:xfrm>
        <a:graphic>
          <a:graphicData uri="http://schemas.openxmlformats.org/drawingml/2006/table">
            <a:tbl>
              <a:tblPr firstRow="1" firstCol="1" bandRow="1"/>
              <a:tblGrid>
                <a:gridCol w="5676806">
                  <a:extLst>
                    <a:ext uri="{9D8B030D-6E8A-4147-A177-3AD203B41FA5}">
                      <a16:colId xmlns:a16="http://schemas.microsoft.com/office/drawing/2014/main" val="20000"/>
                    </a:ext>
                  </a:extLst>
                </a:gridCol>
                <a:gridCol w="1211706">
                  <a:extLst>
                    <a:ext uri="{9D8B030D-6E8A-4147-A177-3AD203B41FA5}">
                      <a16:colId xmlns:a16="http://schemas.microsoft.com/office/drawing/2014/main" val="20001"/>
                    </a:ext>
                  </a:extLst>
                </a:gridCol>
                <a:gridCol w="1987306">
                  <a:extLst>
                    <a:ext uri="{9D8B030D-6E8A-4147-A177-3AD203B41FA5}">
                      <a16:colId xmlns:a16="http://schemas.microsoft.com/office/drawing/2014/main" val="20002"/>
                    </a:ext>
                  </a:extLst>
                </a:gridCol>
              </a:tblGrid>
              <a:tr h="612000">
                <a:tc>
                  <a:txBody>
                    <a:bodyPr/>
                    <a:lstStyle/>
                    <a:p>
                      <a:pPr algn="ctr"/>
                      <a:r>
                        <a:rPr lang="ja-JP" sz="1800" b="1" kern="100" dirty="0">
                          <a:solidFill>
                            <a:schemeClr val="bg1"/>
                          </a:solidFill>
                          <a:effectLst/>
                          <a:latin typeface="+mn-ea"/>
                          <a:ea typeface="+mn-ea"/>
                          <a:cs typeface="Times New Roman" panose="02020603050405020304" pitchFamily="18" charset="0"/>
                        </a:rPr>
                        <a:t>「個人」向け脅威</a:t>
                      </a:r>
                      <a:r>
                        <a:rPr lang="ja-JP" altLang="en-US" sz="1800" b="1" kern="100" dirty="0">
                          <a:solidFill>
                            <a:srgbClr val="FFFF00"/>
                          </a:solidFill>
                          <a:effectLst/>
                          <a:latin typeface="+mn-ea"/>
                          <a:ea typeface="+mn-ea"/>
                          <a:cs typeface="Times New Roman" panose="02020603050405020304" pitchFamily="18" charset="0"/>
                        </a:rPr>
                        <a:t>（五十音順）</a:t>
                      </a:r>
                      <a:endParaRPr lang="ja-JP" sz="1800" b="1" kern="100" dirty="0">
                        <a:solidFill>
                          <a:srgbClr val="FFFF00"/>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solidFill>
                  </a:tcPr>
                </a:tc>
                <a:tc>
                  <a:txBody>
                    <a:bodyPr/>
                    <a:lstStyle/>
                    <a:p>
                      <a:pPr algn="ctr"/>
                      <a:r>
                        <a:rPr lang="ja-JP" sz="1800" kern="100">
                          <a:solidFill>
                            <a:schemeClr val="bg1"/>
                          </a:solidFill>
                          <a:effectLst/>
                          <a:latin typeface="+mn-ea"/>
                          <a:ea typeface="+mn-ea"/>
                          <a:cs typeface="Times New Roman" panose="02020603050405020304" pitchFamily="18" charset="0"/>
                        </a:rPr>
                        <a:t>初選出年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1800" kern="100">
                          <a:solidFill>
                            <a:schemeClr val="bg1"/>
                          </a:solidFill>
                          <a:effectLst/>
                          <a:latin typeface="+mn-ea"/>
                          <a:ea typeface="+mn-ea"/>
                          <a:cs typeface="Times New Roman" panose="02020603050405020304" pitchFamily="18" charset="0"/>
                        </a:rPr>
                        <a:t>10</a:t>
                      </a:r>
                      <a:r>
                        <a:rPr lang="ja-JP" sz="1800" kern="100">
                          <a:solidFill>
                            <a:schemeClr val="bg1"/>
                          </a:solidFill>
                          <a:effectLst/>
                          <a:latin typeface="+mn-ea"/>
                          <a:ea typeface="+mn-ea"/>
                          <a:cs typeface="Times New Roman" panose="02020603050405020304" pitchFamily="18" charset="0"/>
                        </a:rPr>
                        <a:t>大脅威での</a:t>
                      </a:r>
                      <a:endParaRPr lang="en-US" altLang="ja-JP" sz="1800" kern="100">
                        <a:solidFill>
                          <a:schemeClr val="bg1"/>
                        </a:solidFill>
                        <a:effectLst/>
                        <a:latin typeface="+mn-ea"/>
                        <a:ea typeface="+mn-ea"/>
                        <a:cs typeface="Times New Roman" panose="02020603050405020304" pitchFamily="18" charset="0"/>
                      </a:endParaRPr>
                    </a:p>
                    <a:p>
                      <a:pPr algn="ctr"/>
                      <a:r>
                        <a:rPr lang="ja-JP" sz="1800" kern="100">
                          <a:solidFill>
                            <a:schemeClr val="bg1"/>
                          </a:solidFill>
                          <a:effectLst/>
                          <a:latin typeface="+mn-ea"/>
                          <a:ea typeface="+mn-ea"/>
                          <a:cs typeface="Times New Roman" panose="02020603050405020304" pitchFamily="18" charset="0"/>
                        </a:rPr>
                        <a:t>取り扱い</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28821">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インターネット上のサービスからの個人情報の窃取</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800" b="0" kern="100">
                          <a:solidFill>
                            <a:schemeClr val="accent6">
                              <a:lumMod val="10000"/>
                            </a:schemeClr>
                          </a:solidFill>
                          <a:effectLst/>
                          <a:latin typeface="+mn-ea"/>
                          <a:ea typeface="+mn-ea"/>
                          <a:cs typeface="Times New Roman" panose="02020603050405020304" pitchFamily="18" charset="0"/>
                        </a:rPr>
                        <a:t>2016</a:t>
                      </a:r>
                      <a:r>
                        <a:rPr lang="ja-JP" sz="1800" b="0" kern="10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l"/>
                      <a:r>
                        <a:rPr lang="en-US" altLang="ja-JP" sz="1800" b="0" kern="100">
                          <a:solidFill>
                            <a:schemeClr val="accent6">
                              <a:lumMod val="10000"/>
                            </a:schemeClr>
                          </a:solidFill>
                          <a:effectLst/>
                          <a:latin typeface="+mn-ea"/>
                          <a:ea typeface="+mn-ea"/>
                          <a:cs typeface="Times New Roman" panose="02020603050405020304" pitchFamily="18" charset="0"/>
                        </a:rPr>
                        <a:t>7</a:t>
                      </a:r>
                      <a:r>
                        <a:rPr lang="ja-JP" sz="1800" b="0" kern="100">
                          <a:solidFill>
                            <a:schemeClr val="accent6">
                              <a:lumMod val="10000"/>
                            </a:schemeClr>
                          </a:solidFill>
                          <a:effectLst/>
                          <a:latin typeface="+mn-ea"/>
                          <a:ea typeface="+mn-ea"/>
                          <a:cs typeface="Times New Roman" panose="02020603050405020304" pitchFamily="18" charset="0"/>
                        </a:rPr>
                        <a:t>年連続</a:t>
                      </a:r>
                      <a:r>
                        <a:rPr lang="en-US" altLang="ja-JP" sz="1800" b="0" kern="100">
                          <a:solidFill>
                            <a:schemeClr val="accent6">
                              <a:lumMod val="10000"/>
                            </a:schemeClr>
                          </a:solidFill>
                          <a:effectLst/>
                          <a:latin typeface="+mn-ea"/>
                          <a:ea typeface="+mn-ea"/>
                          <a:cs typeface="Times New Roman" panose="02020603050405020304" pitchFamily="18" charset="0"/>
                        </a:rPr>
                        <a:t>10</a:t>
                      </a:r>
                      <a:r>
                        <a:rPr lang="ja-JP" sz="1800" b="0" kern="100">
                          <a:solidFill>
                            <a:schemeClr val="accent6">
                              <a:lumMod val="10000"/>
                            </a:schemeClr>
                          </a:solidFill>
                          <a:effectLst/>
                          <a:latin typeface="+mn-ea"/>
                          <a:ea typeface="+mn-ea"/>
                          <a:cs typeface="Times New Roman" panose="02020603050405020304" pitchFamily="18" charset="0"/>
                        </a:rPr>
                        <a:t>回目</a:t>
                      </a:r>
                    </a:p>
                  </a:txBody>
                  <a:tcPr marL="68580" marR="68580" marT="0" marB="0" anchor="ctr" anchorCtr="1">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28821">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インターネット上のサービスへの不正ログイン</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tc>
                  <a:txBody>
                    <a:bodyPr/>
                    <a:lstStyle/>
                    <a:p>
                      <a:pPr algn="ctr"/>
                      <a:r>
                        <a:rPr lang="en-US" sz="1800" b="0" kern="100">
                          <a:solidFill>
                            <a:schemeClr val="accent6">
                              <a:lumMod val="10000"/>
                            </a:schemeClr>
                          </a:solidFill>
                          <a:effectLst/>
                          <a:latin typeface="+mn-ea"/>
                          <a:ea typeface="+mn-ea"/>
                          <a:cs typeface="Times New Roman" panose="02020603050405020304" pitchFamily="18" charset="0"/>
                        </a:rPr>
                        <a:t>2016</a:t>
                      </a:r>
                      <a:r>
                        <a:rPr lang="ja-JP" sz="1800" b="0" kern="10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l"/>
                      <a:r>
                        <a:rPr lang="en-US" altLang="ja-JP" sz="1800" b="0" kern="100">
                          <a:solidFill>
                            <a:schemeClr val="accent6">
                              <a:lumMod val="10000"/>
                            </a:schemeClr>
                          </a:solidFill>
                          <a:effectLst/>
                          <a:latin typeface="+mn-ea"/>
                          <a:ea typeface="+mn-ea"/>
                          <a:cs typeface="Times New Roman" panose="02020603050405020304" pitchFamily="18" charset="0"/>
                        </a:rPr>
                        <a:t>11</a:t>
                      </a:r>
                      <a:r>
                        <a:rPr lang="ja-JP" sz="1800" b="0" kern="100">
                          <a:solidFill>
                            <a:schemeClr val="accent6">
                              <a:lumMod val="10000"/>
                            </a:schemeClr>
                          </a:solidFill>
                          <a:effectLst/>
                          <a:latin typeface="+mn-ea"/>
                          <a:ea typeface="+mn-ea"/>
                          <a:cs typeface="Times New Roman" panose="02020603050405020304" pitchFamily="18" charset="0"/>
                        </a:rPr>
                        <a:t>年連続</a:t>
                      </a:r>
                      <a:r>
                        <a:rPr lang="en-US" altLang="ja-JP" sz="1800" b="0" kern="100">
                          <a:solidFill>
                            <a:schemeClr val="accent6">
                              <a:lumMod val="10000"/>
                            </a:schemeClr>
                          </a:solidFill>
                          <a:effectLst/>
                          <a:latin typeface="+mn-ea"/>
                          <a:ea typeface="+mn-ea"/>
                          <a:cs typeface="Times New Roman" panose="02020603050405020304" pitchFamily="18" charset="0"/>
                        </a:rPr>
                        <a:t>11</a:t>
                      </a:r>
                      <a:r>
                        <a:rPr lang="ja-JP" sz="1800" b="0" kern="100">
                          <a:solidFill>
                            <a:schemeClr val="accent6">
                              <a:lumMod val="10000"/>
                            </a:schemeClr>
                          </a:solidFill>
                          <a:effectLst/>
                          <a:latin typeface="+mn-ea"/>
                          <a:ea typeface="+mn-ea"/>
                          <a:cs typeface="Times New Roman" panose="02020603050405020304" pitchFamily="18" charset="0"/>
                        </a:rPr>
                        <a:t>回目</a:t>
                      </a:r>
                    </a:p>
                  </a:txBody>
                  <a:tcPr marL="68580" marR="68580" marT="0" marB="0" anchor="ctr" anchorCtr="1">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2"/>
                  </a:ext>
                </a:extLst>
              </a:tr>
              <a:tr h="428821">
                <a:tc>
                  <a:txBody>
                    <a:bodyPr/>
                    <a:lstStyle/>
                    <a:p>
                      <a:pPr algn="l"/>
                      <a:r>
                        <a:rPr lang="ja-JP" altLang="en-US" sz="1800" b="0" kern="100" dirty="0">
                          <a:solidFill>
                            <a:srgbClr val="FF0000"/>
                          </a:solidFill>
                          <a:effectLst/>
                          <a:latin typeface="+mn-ea"/>
                          <a:ea typeface="+mn-ea"/>
                          <a:cs typeface="Times New Roman" panose="02020603050405020304" pitchFamily="18" charset="0"/>
                        </a:rPr>
                        <a:t>　インターネットバンキングの不正利用</a:t>
                      </a:r>
                      <a:endParaRPr lang="ja-JP" sz="1800" b="0" kern="100" dirty="0">
                        <a:solidFill>
                          <a:srgbClr val="FF0000"/>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85796" rtl="0" eaLnBrk="1" fontAlgn="auto" latinLnBrk="0" hangingPunct="1">
                        <a:lnSpc>
                          <a:spcPct val="100000"/>
                        </a:lnSpc>
                        <a:spcBef>
                          <a:spcPts val="0"/>
                        </a:spcBef>
                        <a:spcAft>
                          <a:spcPts val="0"/>
                        </a:spcAft>
                        <a:buClrTx/>
                        <a:buSzTx/>
                        <a:buFontTx/>
                        <a:buNone/>
                        <a:tabLst/>
                        <a:defRPr/>
                      </a:pPr>
                      <a:r>
                        <a:rPr lang="en-US" altLang="ja-JP" sz="1800" b="0" kern="100">
                          <a:solidFill>
                            <a:srgbClr val="FF0000"/>
                          </a:solidFill>
                          <a:effectLst/>
                          <a:latin typeface="+mn-ea"/>
                          <a:ea typeface="+mn-ea"/>
                          <a:cs typeface="Times New Roman" panose="02020603050405020304" pitchFamily="18" charset="0"/>
                        </a:rPr>
                        <a:t>2016</a:t>
                      </a:r>
                      <a:r>
                        <a:rPr lang="ja-JP" altLang="ja-JP" sz="1800" b="0" kern="100">
                          <a:solidFill>
                            <a:srgbClr val="FF0000"/>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US" altLang="ja-JP" sz="1800" b="1" u="sng" kern="100" dirty="0">
                          <a:solidFill>
                            <a:srgbClr val="FF0000"/>
                          </a:solidFill>
                          <a:effectLst/>
                          <a:latin typeface="+mn-ea"/>
                          <a:ea typeface="+mn-ea"/>
                          <a:cs typeface="Times New Roman" panose="02020603050405020304" pitchFamily="18" charset="0"/>
                        </a:rPr>
                        <a:t>4</a:t>
                      </a:r>
                      <a:r>
                        <a:rPr lang="ja-JP" altLang="en-US" sz="1800" b="1" u="sng" kern="100" dirty="0">
                          <a:solidFill>
                            <a:srgbClr val="FF0000"/>
                          </a:solidFill>
                          <a:effectLst/>
                          <a:latin typeface="+mn-ea"/>
                          <a:ea typeface="+mn-ea"/>
                          <a:cs typeface="Times New Roman" panose="02020603050405020304" pitchFamily="18" charset="0"/>
                        </a:rPr>
                        <a:t>年ぶり</a:t>
                      </a:r>
                      <a:r>
                        <a:rPr lang="en-US" altLang="ja-JP" sz="1800" b="1" u="sng" kern="100" dirty="0">
                          <a:solidFill>
                            <a:srgbClr val="FF0000"/>
                          </a:solidFill>
                          <a:effectLst/>
                          <a:latin typeface="+mn-ea"/>
                          <a:ea typeface="+mn-ea"/>
                          <a:cs typeface="Times New Roman" panose="02020603050405020304" pitchFamily="18" charset="0"/>
                        </a:rPr>
                        <a:t>8</a:t>
                      </a:r>
                      <a:r>
                        <a:rPr lang="ja-JP" altLang="en-US" sz="1800" b="1" u="sng" kern="100" dirty="0">
                          <a:solidFill>
                            <a:srgbClr val="FF0000"/>
                          </a:solidFill>
                          <a:effectLst/>
                          <a:latin typeface="+mn-ea"/>
                          <a:ea typeface="+mn-ea"/>
                          <a:cs typeface="Times New Roman" panose="02020603050405020304" pitchFamily="18" charset="0"/>
                        </a:rPr>
                        <a:t>回目</a:t>
                      </a:r>
                      <a:endParaRPr lang="ja-JP" sz="1800" b="1" u="sng" kern="100" dirty="0">
                        <a:solidFill>
                          <a:srgbClr val="FF0000"/>
                        </a:solidFill>
                        <a:effectLst/>
                        <a:latin typeface="+mn-ea"/>
                        <a:ea typeface="+mn-ea"/>
                        <a:cs typeface="Times New Roman" panose="02020603050405020304" pitchFamily="18" charset="0"/>
                      </a:endParaRPr>
                    </a:p>
                  </a:txBody>
                  <a:tcPr marL="68580" marR="68580" marT="0" marB="0" anchor="ctr"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68895329"/>
                  </a:ext>
                </a:extLst>
              </a:tr>
              <a:tr h="428821">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クレジットカード情報の不正利用</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a:solidFill>
                            <a:schemeClr val="accent6">
                              <a:lumMod val="10000"/>
                            </a:schemeClr>
                          </a:solidFill>
                          <a:effectLst/>
                          <a:latin typeface="+mn-ea"/>
                          <a:ea typeface="+mn-ea"/>
                          <a:cs typeface="Times New Roman" panose="02020603050405020304" pitchFamily="18" charset="0"/>
                        </a:rPr>
                        <a:t>2016</a:t>
                      </a:r>
                      <a:r>
                        <a:rPr lang="ja-JP" sz="1800" b="0" kern="10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l"/>
                      <a:r>
                        <a:rPr lang="en-US" altLang="ja-JP" sz="1800" b="0" kern="100">
                          <a:solidFill>
                            <a:schemeClr val="accent6">
                              <a:lumMod val="10000"/>
                            </a:schemeClr>
                          </a:solidFill>
                          <a:effectLst/>
                          <a:latin typeface="+mn-ea"/>
                          <a:ea typeface="+mn-ea"/>
                          <a:cs typeface="Times New Roman" panose="02020603050405020304" pitchFamily="18" charset="0"/>
                        </a:rPr>
                        <a:t>11</a:t>
                      </a:r>
                      <a:r>
                        <a:rPr lang="ja-JP" sz="1800" b="0" kern="100">
                          <a:solidFill>
                            <a:schemeClr val="accent6">
                              <a:lumMod val="10000"/>
                            </a:schemeClr>
                          </a:solidFill>
                          <a:effectLst/>
                          <a:latin typeface="+mn-ea"/>
                          <a:ea typeface="+mn-ea"/>
                          <a:cs typeface="Times New Roman" panose="02020603050405020304" pitchFamily="18" charset="0"/>
                        </a:rPr>
                        <a:t>年連続</a:t>
                      </a:r>
                      <a:r>
                        <a:rPr lang="en-US" altLang="ja-JP" sz="1800" b="0" kern="100">
                          <a:solidFill>
                            <a:schemeClr val="accent6">
                              <a:lumMod val="10000"/>
                            </a:schemeClr>
                          </a:solidFill>
                          <a:effectLst/>
                          <a:latin typeface="+mn-ea"/>
                          <a:ea typeface="+mn-ea"/>
                          <a:cs typeface="Times New Roman" panose="02020603050405020304" pitchFamily="18" charset="0"/>
                        </a:rPr>
                        <a:t>11</a:t>
                      </a:r>
                      <a:r>
                        <a:rPr lang="ja-JP" sz="1800" b="0" kern="100">
                          <a:solidFill>
                            <a:schemeClr val="accent6">
                              <a:lumMod val="10000"/>
                            </a:schemeClr>
                          </a:solidFill>
                          <a:effectLst/>
                          <a:latin typeface="+mn-ea"/>
                          <a:ea typeface="+mn-ea"/>
                          <a:cs typeface="Times New Roman" panose="02020603050405020304" pitchFamily="18" charset="0"/>
                        </a:rPr>
                        <a:t>回目</a:t>
                      </a:r>
                    </a:p>
                  </a:txBody>
                  <a:tcPr marL="68580" marR="68580" marT="0" marB="0" anchor="ctr" anchorCtr="1">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4"/>
                  </a:ext>
                </a:extLst>
              </a:tr>
              <a:tr h="428821">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サポート詐欺（</a:t>
                      </a:r>
                      <a:r>
                        <a:rPr lang="ja-JP" sz="1800" b="0" kern="100" dirty="0">
                          <a:solidFill>
                            <a:schemeClr val="accent6">
                              <a:lumMod val="10000"/>
                            </a:schemeClr>
                          </a:solidFill>
                          <a:effectLst/>
                          <a:latin typeface="+mn-ea"/>
                          <a:ea typeface="+mn-ea"/>
                          <a:cs typeface="Times New Roman" panose="02020603050405020304" pitchFamily="18" charset="0"/>
                        </a:rPr>
                        <a:t>偽警告</a:t>
                      </a:r>
                      <a:r>
                        <a:rPr lang="ja-JP" altLang="en-US" sz="1800" b="0" kern="100" dirty="0">
                          <a:solidFill>
                            <a:schemeClr val="accent6">
                              <a:lumMod val="10000"/>
                            </a:schemeClr>
                          </a:solidFill>
                          <a:effectLst/>
                          <a:latin typeface="+mn-ea"/>
                          <a:ea typeface="+mn-ea"/>
                          <a:cs typeface="Times New Roman" panose="02020603050405020304" pitchFamily="18" charset="0"/>
                        </a:rPr>
                        <a:t>）</a:t>
                      </a:r>
                      <a:r>
                        <a:rPr lang="ja-JP" sz="1800" b="0" kern="100" dirty="0">
                          <a:solidFill>
                            <a:schemeClr val="accent6">
                              <a:lumMod val="10000"/>
                            </a:schemeClr>
                          </a:solidFill>
                          <a:effectLst/>
                          <a:latin typeface="+mn-ea"/>
                          <a:ea typeface="+mn-ea"/>
                          <a:cs typeface="Times New Roman" panose="02020603050405020304" pitchFamily="18" charset="0"/>
                        </a:rPr>
                        <a:t>による</a:t>
                      </a:r>
                      <a:r>
                        <a:rPr lang="ja-JP" altLang="en-US" sz="1800" b="0" kern="100" dirty="0">
                          <a:solidFill>
                            <a:schemeClr val="accent6">
                              <a:lumMod val="10000"/>
                            </a:schemeClr>
                          </a:solidFill>
                          <a:effectLst/>
                          <a:latin typeface="+mn-ea"/>
                          <a:ea typeface="+mn-ea"/>
                          <a:cs typeface="Times New Roman" panose="02020603050405020304" pitchFamily="18" charset="0"/>
                        </a:rPr>
                        <a:t>金銭被害</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kern="100">
                          <a:solidFill>
                            <a:schemeClr val="accent6">
                              <a:lumMod val="10000"/>
                            </a:schemeClr>
                          </a:solidFill>
                          <a:effectLst/>
                          <a:latin typeface="+mn-ea"/>
                          <a:ea typeface="+mn-ea"/>
                          <a:cs typeface="Times New Roman" panose="02020603050405020304" pitchFamily="18" charset="0"/>
                        </a:rPr>
                        <a:t>2020</a:t>
                      </a:r>
                      <a:r>
                        <a:rPr lang="ja-JP" sz="1800" b="0" kern="10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US" altLang="ja-JP" sz="1800" b="0" kern="100">
                          <a:solidFill>
                            <a:schemeClr val="accent6">
                              <a:lumMod val="10000"/>
                            </a:schemeClr>
                          </a:solidFill>
                          <a:effectLst/>
                          <a:latin typeface="+mn-ea"/>
                          <a:ea typeface="+mn-ea"/>
                          <a:cs typeface="Times New Roman" panose="02020603050405020304" pitchFamily="18" charset="0"/>
                        </a:rPr>
                        <a:t>7</a:t>
                      </a:r>
                      <a:r>
                        <a:rPr lang="ja-JP" sz="1800" b="0" kern="100">
                          <a:solidFill>
                            <a:schemeClr val="accent6">
                              <a:lumMod val="10000"/>
                            </a:schemeClr>
                          </a:solidFill>
                          <a:effectLst/>
                          <a:latin typeface="+mn-ea"/>
                          <a:ea typeface="+mn-ea"/>
                          <a:cs typeface="Times New Roman" panose="02020603050405020304" pitchFamily="18" charset="0"/>
                        </a:rPr>
                        <a:t>年連続</a:t>
                      </a:r>
                      <a:r>
                        <a:rPr lang="en-US" altLang="ja-JP" sz="1800" b="0" kern="100">
                          <a:solidFill>
                            <a:schemeClr val="accent6">
                              <a:lumMod val="10000"/>
                            </a:schemeClr>
                          </a:solidFill>
                          <a:effectLst/>
                          <a:latin typeface="+mn-ea"/>
                          <a:ea typeface="+mn-ea"/>
                          <a:cs typeface="Times New Roman" panose="02020603050405020304" pitchFamily="18" charset="0"/>
                        </a:rPr>
                        <a:t>7</a:t>
                      </a:r>
                      <a:r>
                        <a:rPr lang="ja-JP" sz="1800" b="0" kern="100">
                          <a:solidFill>
                            <a:schemeClr val="accent6">
                              <a:lumMod val="10000"/>
                            </a:schemeClr>
                          </a:solidFill>
                          <a:effectLst/>
                          <a:latin typeface="+mn-ea"/>
                          <a:ea typeface="+mn-ea"/>
                          <a:cs typeface="Times New Roman" panose="02020603050405020304" pitchFamily="18" charset="0"/>
                        </a:rPr>
                        <a:t>回目</a:t>
                      </a:r>
                    </a:p>
                  </a:txBody>
                  <a:tcPr marL="68580" marR="68580" marT="0" marB="0" anchor="ctr" anchorCtr="1">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428821">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スマホ決済の不正利用</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a:solidFill>
                            <a:schemeClr val="accent6">
                              <a:lumMod val="10000"/>
                            </a:schemeClr>
                          </a:solidFill>
                          <a:effectLst/>
                          <a:latin typeface="+mn-ea"/>
                          <a:ea typeface="+mn-ea"/>
                          <a:cs typeface="Times New Roman" panose="02020603050405020304" pitchFamily="18" charset="0"/>
                        </a:rPr>
                        <a:t>2020</a:t>
                      </a:r>
                      <a:r>
                        <a:rPr lang="ja-JP" sz="1800" b="0" kern="10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l"/>
                      <a:r>
                        <a:rPr lang="en-US" altLang="ja-JP" sz="1800" b="0" kern="100">
                          <a:solidFill>
                            <a:schemeClr val="accent6">
                              <a:lumMod val="10000"/>
                            </a:schemeClr>
                          </a:solidFill>
                          <a:effectLst/>
                          <a:latin typeface="+mn-ea"/>
                          <a:ea typeface="+mn-ea"/>
                          <a:cs typeface="Times New Roman" panose="02020603050405020304" pitchFamily="18" charset="0"/>
                        </a:rPr>
                        <a:t>7</a:t>
                      </a:r>
                      <a:r>
                        <a:rPr lang="ja-JP" sz="1800" b="0" kern="100">
                          <a:solidFill>
                            <a:schemeClr val="accent6">
                              <a:lumMod val="10000"/>
                            </a:schemeClr>
                          </a:solidFill>
                          <a:effectLst/>
                          <a:latin typeface="+mn-ea"/>
                          <a:ea typeface="+mn-ea"/>
                          <a:cs typeface="Times New Roman" panose="02020603050405020304" pitchFamily="18" charset="0"/>
                        </a:rPr>
                        <a:t>年連続</a:t>
                      </a:r>
                      <a:r>
                        <a:rPr lang="en-US" altLang="ja-JP" sz="1800" b="0" kern="100">
                          <a:solidFill>
                            <a:schemeClr val="accent6">
                              <a:lumMod val="10000"/>
                            </a:schemeClr>
                          </a:solidFill>
                          <a:effectLst/>
                          <a:latin typeface="+mn-ea"/>
                          <a:ea typeface="+mn-ea"/>
                          <a:cs typeface="Times New Roman" panose="02020603050405020304" pitchFamily="18" charset="0"/>
                        </a:rPr>
                        <a:t>7</a:t>
                      </a:r>
                      <a:r>
                        <a:rPr lang="ja-JP" sz="1800" b="0" kern="100">
                          <a:solidFill>
                            <a:schemeClr val="accent6">
                              <a:lumMod val="10000"/>
                            </a:schemeClr>
                          </a:solidFill>
                          <a:effectLst/>
                          <a:latin typeface="+mn-ea"/>
                          <a:ea typeface="+mn-ea"/>
                          <a:cs typeface="Times New Roman" panose="02020603050405020304" pitchFamily="18" charset="0"/>
                        </a:rPr>
                        <a:t>回目</a:t>
                      </a:r>
                    </a:p>
                  </a:txBody>
                  <a:tcPr marL="68580" marR="68580" marT="0" marB="0" anchor="ctr" anchorCtr="1">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6"/>
                  </a:ext>
                </a:extLst>
              </a:tr>
              <a:tr h="428821">
                <a:tc>
                  <a:txBody>
                    <a:bodyPr/>
                    <a:lstStyle/>
                    <a:p>
                      <a:pPr algn="l"/>
                      <a:r>
                        <a:rPr lang="ja-JP" altLang="en-US" sz="1800" b="0" kern="100">
                          <a:solidFill>
                            <a:schemeClr val="accent6">
                              <a:lumMod val="10000"/>
                            </a:schemeClr>
                          </a:solidFill>
                          <a:effectLst/>
                          <a:latin typeface="+mn-ea"/>
                          <a:ea typeface="+mn-ea"/>
                          <a:cs typeface="Times New Roman" panose="02020603050405020304" pitchFamily="18" charset="0"/>
                        </a:rPr>
                        <a:t>　</a:t>
                      </a:r>
                      <a:r>
                        <a:rPr lang="ja-JP" sz="1800" b="0" kern="100">
                          <a:solidFill>
                            <a:schemeClr val="accent6">
                              <a:lumMod val="10000"/>
                            </a:schemeClr>
                          </a:solidFill>
                          <a:effectLst/>
                          <a:latin typeface="+mn-ea"/>
                          <a:ea typeface="+mn-ea"/>
                          <a:cs typeface="Times New Roman" panose="02020603050405020304" pitchFamily="18" charset="0"/>
                        </a:rPr>
                        <a:t>ネット上の誹謗・中傷・デマ</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kern="100">
                          <a:solidFill>
                            <a:schemeClr val="accent6">
                              <a:lumMod val="10000"/>
                            </a:schemeClr>
                          </a:solidFill>
                          <a:effectLst/>
                          <a:latin typeface="+mn-ea"/>
                          <a:ea typeface="+mn-ea"/>
                          <a:cs typeface="Times New Roman" panose="02020603050405020304" pitchFamily="18" charset="0"/>
                        </a:rPr>
                        <a:t>2016</a:t>
                      </a:r>
                      <a:r>
                        <a:rPr lang="ja-JP" sz="1800" b="0" kern="10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US" altLang="ja-JP" sz="1800" b="0" kern="100">
                          <a:solidFill>
                            <a:schemeClr val="accent6">
                              <a:lumMod val="10000"/>
                            </a:schemeClr>
                          </a:solidFill>
                          <a:effectLst/>
                          <a:latin typeface="+mn-ea"/>
                          <a:ea typeface="+mn-ea"/>
                          <a:cs typeface="Times New Roman" panose="02020603050405020304" pitchFamily="18" charset="0"/>
                        </a:rPr>
                        <a:t>11</a:t>
                      </a:r>
                      <a:r>
                        <a:rPr lang="ja-JP" altLang="ja-JP" sz="1800" b="0" kern="100">
                          <a:solidFill>
                            <a:schemeClr val="accent6">
                              <a:lumMod val="10000"/>
                            </a:schemeClr>
                          </a:solidFill>
                          <a:effectLst/>
                          <a:latin typeface="+mn-ea"/>
                          <a:ea typeface="+mn-ea"/>
                          <a:cs typeface="Times New Roman" panose="02020603050405020304" pitchFamily="18" charset="0"/>
                        </a:rPr>
                        <a:t>年連続</a:t>
                      </a:r>
                      <a:r>
                        <a:rPr lang="en-US" altLang="ja-JP" sz="1800" b="0" kern="100">
                          <a:solidFill>
                            <a:schemeClr val="accent6">
                              <a:lumMod val="10000"/>
                            </a:schemeClr>
                          </a:solidFill>
                          <a:effectLst/>
                          <a:latin typeface="+mn-ea"/>
                          <a:ea typeface="+mn-ea"/>
                          <a:cs typeface="Times New Roman" panose="02020603050405020304" pitchFamily="18" charset="0"/>
                        </a:rPr>
                        <a:t>11</a:t>
                      </a:r>
                      <a:r>
                        <a:rPr lang="ja-JP" altLang="ja-JP" sz="1800" b="0" kern="100">
                          <a:solidFill>
                            <a:schemeClr val="accent6">
                              <a:lumMod val="10000"/>
                            </a:schemeClr>
                          </a:solidFill>
                          <a:effectLst/>
                          <a:latin typeface="+mn-ea"/>
                          <a:ea typeface="+mn-ea"/>
                          <a:cs typeface="Times New Roman" panose="02020603050405020304" pitchFamily="18" charset="0"/>
                        </a:rPr>
                        <a:t>回目</a:t>
                      </a:r>
                    </a:p>
                  </a:txBody>
                  <a:tcPr marL="68580" marR="68580" marT="0" marB="0" anchor="ctr" anchorCtr="1">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428821">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フィッシングによる個人情報等の詐取</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a:solidFill>
                            <a:schemeClr val="accent6">
                              <a:lumMod val="10000"/>
                            </a:schemeClr>
                          </a:solidFill>
                          <a:effectLst/>
                          <a:latin typeface="+mn-ea"/>
                          <a:ea typeface="+mn-ea"/>
                          <a:cs typeface="Times New Roman" panose="02020603050405020304" pitchFamily="18" charset="0"/>
                        </a:rPr>
                        <a:t>2019</a:t>
                      </a:r>
                      <a:r>
                        <a:rPr lang="ja-JP" sz="1800" b="0" kern="10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l"/>
                      <a:r>
                        <a:rPr lang="en-US" altLang="ja-JP" sz="1800" b="0" kern="100" dirty="0">
                          <a:solidFill>
                            <a:schemeClr val="accent6">
                              <a:lumMod val="10000"/>
                            </a:schemeClr>
                          </a:solidFill>
                          <a:effectLst/>
                          <a:latin typeface="+mn-ea"/>
                          <a:ea typeface="+mn-ea"/>
                          <a:cs typeface="Times New Roman" panose="02020603050405020304" pitchFamily="18" charset="0"/>
                        </a:rPr>
                        <a:t>8</a:t>
                      </a:r>
                      <a:r>
                        <a:rPr lang="ja-JP"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8</a:t>
                      </a:r>
                      <a:r>
                        <a:rPr lang="ja-JP" sz="1800" b="0" kern="100" dirty="0">
                          <a:solidFill>
                            <a:schemeClr val="accent6">
                              <a:lumMod val="10000"/>
                            </a:schemeClr>
                          </a:solidFill>
                          <a:effectLst/>
                          <a:latin typeface="+mn-ea"/>
                          <a:ea typeface="+mn-ea"/>
                          <a:cs typeface="Times New Roman" panose="02020603050405020304" pitchFamily="18" charset="0"/>
                        </a:rPr>
                        <a:t>回目</a:t>
                      </a:r>
                    </a:p>
                  </a:txBody>
                  <a:tcPr marL="68580" marR="68580" marT="0" marB="0" anchor="ctr" anchorCtr="1">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8"/>
                  </a:ext>
                </a:extLst>
              </a:tr>
              <a:tr h="428821">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不正アプリによるスマートフォン利用者への被害</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kern="100">
                          <a:solidFill>
                            <a:schemeClr val="accent6">
                              <a:lumMod val="10000"/>
                            </a:schemeClr>
                          </a:solidFill>
                          <a:effectLst/>
                          <a:latin typeface="+mn-ea"/>
                          <a:ea typeface="+mn-ea"/>
                          <a:cs typeface="Times New Roman" panose="02020603050405020304" pitchFamily="18" charset="0"/>
                        </a:rPr>
                        <a:t>2016</a:t>
                      </a:r>
                      <a:r>
                        <a:rPr lang="ja-JP" sz="1800" b="0" kern="10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US" altLang="ja-JP" sz="1800" b="0" kern="100">
                          <a:solidFill>
                            <a:schemeClr val="accent6">
                              <a:lumMod val="10000"/>
                            </a:schemeClr>
                          </a:solidFill>
                          <a:effectLst/>
                          <a:latin typeface="+mn-ea"/>
                          <a:ea typeface="+mn-ea"/>
                          <a:cs typeface="Times New Roman" panose="02020603050405020304" pitchFamily="18" charset="0"/>
                        </a:rPr>
                        <a:t>11</a:t>
                      </a:r>
                      <a:r>
                        <a:rPr lang="ja-JP" altLang="ja-JP" sz="1800" b="0" kern="100">
                          <a:solidFill>
                            <a:schemeClr val="accent6">
                              <a:lumMod val="10000"/>
                            </a:schemeClr>
                          </a:solidFill>
                          <a:effectLst/>
                          <a:latin typeface="+mn-ea"/>
                          <a:ea typeface="+mn-ea"/>
                          <a:cs typeface="Times New Roman" panose="02020603050405020304" pitchFamily="18" charset="0"/>
                        </a:rPr>
                        <a:t>年連続</a:t>
                      </a:r>
                      <a:r>
                        <a:rPr lang="en-US" altLang="ja-JP" sz="1800" b="0" kern="100">
                          <a:solidFill>
                            <a:schemeClr val="accent6">
                              <a:lumMod val="10000"/>
                            </a:schemeClr>
                          </a:solidFill>
                          <a:effectLst/>
                          <a:latin typeface="+mn-ea"/>
                          <a:ea typeface="+mn-ea"/>
                          <a:cs typeface="Times New Roman" panose="02020603050405020304" pitchFamily="18" charset="0"/>
                        </a:rPr>
                        <a:t>11</a:t>
                      </a:r>
                      <a:r>
                        <a:rPr lang="ja-JP" altLang="ja-JP" sz="1800" b="0" kern="100">
                          <a:solidFill>
                            <a:schemeClr val="accent6">
                              <a:lumMod val="10000"/>
                            </a:schemeClr>
                          </a:solidFill>
                          <a:effectLst/>
                          <a:latin typeface="+mn-ea"/>
                          <a:ea typeface="+mn-ea"/>
                          <a:cs typeface="Times New Roman" panose="02020603050405020304" pitchFamily="18" charset="0"/>
                        </a:rPr>
                        <a:t>回目</a:t>
                      </a:r>
                    </a:p>
                  </a:txBody>
                  <a:tcPr marL="68580" marR="68580" marT="0" marB="0" anchor="ctr" anchorCtr="1">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428821">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メールや</a:t>
                      </a:r>
                      <a:r>
                        <a:rPr lang="en-US" sz="1800" b="0" kern="100" dirty="0">
                          <a:solidFill>
                            <a:schemeClr val="accent6">
                              <a:lumMod val="10000"/>
                            </a:schemeClr>
                          </a:solidFill>
                          <a:effectLst/>
                          <a:latin typeface="+mn-ea"/>
                          <a:ea typeface="+mn-ea"/>
                          <a:cs typeface="Times New Roman" panose="02020603050405020304" pitchFamily="18" charset="0"/>
                        </a:rPr>
                        <a:t>SNS</a:t>
                      </a:r>
                      <a:r>
                        <a:rPr lang="ja-JP" sz="1800" b="0" kern="100" dirty="0">
                          <a:solidFill>
                            <a:schemeClr val="accent6">
                              <a:lumMod val="10000"/>
                            </a:schemeClr>
                          </a:solidFill>
                          <a:effectLst/>
                          <a:latin typeface="+mn-ea"/>
                          <a:ea typeface="+mn-ea"/>
                          <a:cs typeface="Times New Roman" panose="02020603050405020304" pitchFamily="18" charset="0"/>
                        </a:rPr>
                        <a:t>等を使った脅迫・詐欺の手口による金銭要求</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a:solidFill>
                            <a:schemeClr val="accent6">
                              <a:lumMod val="10000"/>
                            </a:schemeClr>
                          </a:solidFill>
                          <a:effectLst/>
                          <a:latin typeface="+mn-ea"/>
                          <a:ea typeface="+mn-ea"/>
                          <a:cs typeface="Times New Roman" panose="02020603050405020304" pitchFamily="18" charset="0"/>
                        </a:rPr>
                        <a:t>2019</a:t>
                      </a:r>
                      <a:r>
                        <a:rPr lang="ja-JP" sz="1800" b="0" kern="10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l"/>
                      <a:r>
                        <a:rPr lang="en-US" altLang="ja-JP" sz="1800" b="0" kern="100" dirty="0">
                          <a:solidFill>
                            <a:schemeClr val="accent6">
                              <a:lumMod val="10000"/>
                            </a:schemeClr>
                          </a:solidFill>
                          <a:effectLst/>
                          <a:latin typeface="+mn-ea"/>
                          <a:ea typeface="+mn-ea"/>
                          <a:cs typeface="Times New Roman" panose="02020603050405020304" pitchFamily="18" charset="0"/>
                        </a:rPr>
                        <a:t>8</a:t>
                      </a:r>
                      <a:r>
                        <a:rPr lang="ja-JP"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8</a:t>
                      </a:r>
                      <a:r>
                        <a:rPr lang="ja-JP" sz="1800" b="0" kern="100" dirty="0">
                          <a:solidFill>
                            <a:schemeClr val="accent6">
                              <a:lumMod val="10000"/>
                            </a:schemeClr>
                          </a:solidFill>
                          <a:effectLst/>
                          <a:latin typeface="+mn-ea"/>
                          <a:ea typeface="+mn-ea"/>
                          <a:cs typeface="Times New Roman" panose="02020603050405020304" pitchFamily="18" charset="0"/>
                        </a:rPr>
                        <a:t>回目</a:t>
                      </a:r>
                    </a:p>
                  </a:txBody>
                  <a:tcPr marL="68580" marR="68580" marT="0" marB="0" anchor="ctr" anchorCtr="1">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83597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DA71F1F7-4FAE-F078-6CBC-D6ECC0FF8454}"/>
              </a:ext>
            </a:extLst>
          </p:cNvPr>
          <p:cNvSpPr txBox="1"/>
          <p:nvPr/>
        </p:nvSpPr>
        <p:spPr>
          <a:xfrm>
            <a:off x="270879" y="1275115"/>
            <a:ext cx="8743863" cy="5176802"/>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u="sng" kern="0" dirty="0">
                <a:latin typeface="+mn-ea"/>
              </a:rPr>
              <a:t>誹謗・中傷・デマをしないために</a:t>
            </a:r>
            <a:r>
              <a:rPr lang="en-US" altLang="ja-JP" kern="0" dirty="0">
                <a:latin typeface="+mn-ea"/>
              </a:rPr>
              <a:t>】</a:t>
            </a:r>
            <a:endParaRPr lang="en-US" altLang="ja-JP" u="sng"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慌てない、一呼吸して冷静になる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情報リテラシー、情報モラルの向上、法令遵守の意識向上</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情報の信頼性を確認する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誹謗・中傷や公序良俗に反する投稿や拡散をしない</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投稿や拡散の責任を問われることを認識する</a:t>
            </a:r>
            <a:endParaRPr lang="en-US" altLang="ja-JP" kern="0" dirty="0">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p:txBody>
      </p:sp>
      <p:sp>
        <p:nvSpPr>
          <p:cNvPr id="4" name="タイトル 3">
            <a:extLst>
              <a:ext uri="{FF2B5EF4-FFF2-40B4-BE49-F238E27FC236}">
                <a16:creationId xmlns:a16="http://schemas.microsoft.com/office/drawing/2014/main" id="{70715831-584C-3CBD-4603-9ACF535DC276}"/>
              </a:ext>
            </a:extLst>
          </p:cNvPr>
          <p:cNvSpPr>
            <a:spLocks noGrp="1"/>
          </p:cNvSpPr>
          <p:nvPr>
            <p:ph type="title"/>
          </p:nvPr>
        </p:nvSpPr>
        <p:spPr>
          <a:xfrm>
            <a:off x="0" y="217504"/>
            <a:ext cx="6047903" cy="817200"/>
          </a:xfrm>
        </p:spPr>
        <p:txBody>
          <a:bodyPr anchor="ctr" anchorCtr="0"/>
          <a:lstStyle/>
          <a:p>
            <a:r>
              <a:rPr lang="ja-JP" altLang="en-US" sz="2400" dirty="0"/>
              <a:t>　　ネット上の誹謗・中傷・デマ</a:t>
            </a: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a:xfrm>
            <a:off x="6881142" y="6454032"/>
            <a:ext cx="2133600" cy="287337"/>
          </a:xfrm>
        </p:spPr>
        <p:txBody>
          <a:bodyPr/>
          <a:lstStyle/>
          <a:p>
            <a:fld id="{DBFB1F43-6F2E-4538-AABB-23AEDF146290}" type="slidenum">
              <a:rPr lang="ja-JP" altLang="en-US" smtClean="0"/>
              <a:pPr/>
              <a:t>20</a:t>
            </a:fld>
            <a:endParaRPr lang="ja-JP" altLang="en-US"/>
          </a:p>
        </p:txBody>
      </p:sp>
      <p:sp>
        <p:nvSpPr>
          <p:cNvPr id="10" name="正方形/長方形 9">
            <a:extLst>
              <a:ext uri="{FF2B5EF4-FFF2-40B4-BE49-F238E27FC236}">
                <a16:creationId xmlns:a16="http://schemas.microsoft.com/office/drawing/2014/main" id="{F5463611-1AA1-81E2-0673-345E4C35D33A}"/>
              </a:ext>
            </a:extLst>
          </p:cNvPr>
          <p:cNvSpPr/>
          <p:nvPr/>
        </p:nvSpPr>
        <p:spPr>
          <a:xfrm>
            <a:off x="462146" y="4327511"/>
            <a:ext cx="1788686" cy="240977"/>
          </a:xfrm>
          <a:prstGeom prst="rect">
            <a:avLst/>
          </a:prstGeom>
          <a:solidFill>
            <a:srgbClr val="FFFFCC"/>
          </a:solid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なぜやってしまうのか？</a:t>
            </a:r>
            <a:endParaRPr kumimoji="1" lang="ja-JP" altLang="en-US" sz="1400" dirty="0">
              <a:solidFill>
                <a:schemeClr val="tx1"/>
              </a:solidFill>
            </a:endParaRPr>
          </a:p>
        </p:txBody>
      </p:sp>
      <p:sp>
        <p:nvSpPr>
          <p:cNvPr id="26" name="コンテンツ プレースホルダー 2">
            <a:extLst>
              <a:ext uri="{FF2B5EF4-FFF2-40B4-BE49-F238E27FC236}">
                <a16:creationId xmlns:a16="http://schemas.microsoft.com/office/drawing/2014/main" id="{4DDBCB26-2432-05C9-1844-A91BB39B257E}"/>
              </a:ext>
            </a:extLst>
          </p:cNvPr>
          <p:cNvSpPr txBox="1">
            <a:spLocks/>
          </p:cNvSpPr>
          <p:nvPr/>
        </p:nvSpPr>
        <p:spPr bwMode="auto">
          <a:xfrm>
            <a:off x="462146" y="4568488"/>
            <a:ext cx="5359442" cy="1855999"/>
          </a:xfrm>
          <a:prstGeom prst="rect">
            <a:avLst/>
          </a:prstGeom>
          <a:solidFill>
            <a:srgbClr val="FFFFCC"/>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3"/>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lang="ja-JP" altLang="en-US" sz="1200" kern="0" dirty="0">
                <a:solidFill>
                  <a:schemeClr val="accent6">
                    <a:lumMod val="10000"/>
                  </a:schemeClr>
                </a:solidFill>
                <a:latin typeface="+mn-ea"/>
              </a:rPr>
              <a:t>・日頃の</a:t>
            </a:r>
            <a:r>
              <a:rPr lang="ja-JP" altLang="en-US" sz="1200" u="sng" kern="0" dirty="0">
                <a:solidFill>
                  <a:srgbClr val="FF0000"/>
                </a:solidFill>
                <a:latin typeface="+mn-ea"/>
              </a:rPr>
              <a:t>不満やストレスの捌け口</a:t>
            </a:r>
            <a:endParaRPr lang="en-US" altLang="ja-JP" sz="1200" u="sng" kern="0" dirty="0">
              <a:solidFill>
                <a:srgbClr val="FF0000"/>
              </a:solidFill>
              <a:latin typeface="+mn-ea"/>
            </a:endParaRPr>
          </a:p>
          <a:p>
            <a:pPr marL="0" indent="0">
              <a:buNone/>
              <a:defRPr/>
            </a:pPr>
            <a:r>
              <a:rPr lang="ja-JP" altLang="en-US" sz="1200" kern="0" dirty="0">
                <a:solidFill>
                  <a:schemeClr val="accent6">
                    <a:lumMod val="10000"/>
                  </a:schemeClr>
                </a:solidFill>
                <a:latin typeface="+mn-ea"/>
              </a:rPr>
              <a:t>・自己承認欲求</a:t>
            </a:r>
            <a:r>
              <a:rPr lang="en-US" altLang="ja-JP" sz="1200" kern="0" dirty="0">
                <a:solidFill>
                  <a:schemeClr val="accent6">
                    <a:lumMod val="10000"/>
                  </a:schemeClr>
                </a:solidFill>
                <a:latin typeface="+mn-ea"/>
              </a:rPr>
              <a:t>(</a:t>
            </a:r>
            <a:r>
              <a:rPr lang="ja-JP" altLang="en-US" sz="1200" kern="0" dirty="0">
                <a:solidFill>
                  <a:srgbClr val="FF0000"/>
                </a:solidFill>
                <a:latin typeface="+mn-ea"/>
              </a:rPr>
              <a:t>関心、注目を集めたい</a:t>
            </a:r>
            <a:r>
              <a:rPr lang="ja-JP" altLang="en-US" sz="1200" kern="0" dirty="0">
                <a:solidFill>
                  <a:schemeClr val="accent6">
                    <a:lumMod val="10000"/>
                  </a:schemeClr>
                </a:solidFill>
                <a:latin typeface="+mn-ea"/>
              </a:rPr>
              <a:t>）</a:t>
            </a:r>
            <a:endParaRPr lang="en-US" altLang="ja-JP" sz="1200" kern="0" dirty="0">
              <a:solidFill>
                <a:schemeClr val="accent6">
                  <a:lumMod val="10000"/>
                </a:schemeClr>
              </a:solidFill>
              <a:latin typeface="+mn-ea"/>
            </a:endParaRPr>
          </a:p>
          <a:p>
            <a:pPr marL="0" indent="0">
              <a:buNone/>
              <a:defRPr/>
            </a:pPr>
            <a:r>
              <a:rPr lang="ja-JP" altLang="en-US" sz="1200" kern="0" dirty="0">
                <a:solidFill>
                  <a:schemeClr val="accent6">
                    <a:lumMod val="10000"/>
                  </a:schemeClr>
                </a:solidFill>
                <a:latin typeface="+mn-ea"/>
              </a:rPr>
              <a:t>・炎上や訴訟等</a:t>
            </a:r>
            <a:r>
              <a:rPr lang="ja-JP" altLang="en-US" sz="1200" u="sng" kern="0" dirty="0">
                <a:solidFill>
                  <a:srgbClr val="FF0000"/>
                </a:solidFill>
                <a:latin typeface="+mn-ea"/>
              </a:rPr>
              <a:t>リスクを認識できていない</a:t>
            </a:r>
            <a:endParaRPr lang="en-US" altLang="ja-JP" sz="1200" kern="0" dirty="0">
              <a:solidFill>
                <a:schemeClr val="accent6">
                  <a:lumMod val="10000"/>
                </a:schemeClr>
              </a:solidFill>
              <a:latin typeface="+mn-ea"/>
            </a:endParaRPr>
          </a:p>
          <a:p>
            <a:pPr marL="0" indent="0">
              <a:buNone/>
              <a:defRPr/>
            </a:pPr>
            <a:r>
              <a:rPr lang="ja-JP" altLang="en-US" sz="1200" kern="0" dirty="0">
                <a:solidFill>
                  <a:schemeClr val="tx2"/>
                </a:solidFill>
                <a:latin typeface="+mn-ea"/>
              </a:rPr>
              <a:t>・</a:t>
            </a:r>
            <a:r>
              <a:rPr lang="ja-JP" altLang="en-US" sz="1200" u="sng" kern="0" dirty="0">
                <a:solidFill>
                  <a:srgbClr val="FF0000"/>
                </a:solidFill>
                <a:latin typeface="+mn-ea"/>
              </a:rPr>
              <a:t>匿名</a:t>
            </a:r>
            <a:r>
              <a:rPr lang="ja-JP" altLang="en-US" sz="1200" kern="0" dirty="0">
                <a:solidFill>
                  <a:schemeClr val="accent6">
                    <a:lumMod val="10000"/>
                  </a:schemeClr>
                </a:solidFill>
                <a:latin typeface="+mn-ea"/>
              </a:rPr>
              <a:t>だから自分の投稿であると特定されない</a:t>
            </a:r>
            <a:r>
              <a:rPr lang="ja-JP" altLang="en-US" sz="1200" kern="0" dirty="0">
                <a:solidFill>
                  <a:schemeClr val="tx2"/>
                </a:solidFill>
                <a:latin typeface="+mn-ea"/>
              </a:rPr>
              <a:t>と</a:t>
            </a:r>
            <a:r>
              <a:rPr lang="ja-JP" altLang="en-US" sz="1200" u="sng" kern="0" dirty="0">
                <a:solidFill>
                  <a:srgbClr val="FF0000"/>
                </a:solidFill>
                <a:latin typeface="+mn-ea"/>
              </a:rPr>
              <a:t>誤解</a:t>
            </a:r>
            <a:r>
              <a:rPr lang="ja-JP" altLang="en-US" sz="1200" kern="0" dirty="0">
                <a:solidFill>
                  <a:schemeClr val="accent6">
                    <a:lumMod val="10000"/>
                  </a:schemeClr>
                </a:solidFill>
                <a:latin typeface="+mn-ea"/>
              </a:rPr>
              <a:t>している</a:t>
            </a:r>
            <a:endParaRPr lang="en-US" altLang="ja-JP" sz="1200" kern="0" dirty="0">
              <a:solidFill>
                <a:schemeClr val="accent6">
                  <a:lumMod val="10000"/>
                </a:schemeClr>
              </a:solidFill>
              <a:latin typeface="+mn-ea"/>
            </a:endParaRPr>
          </a:p>
          <a:p>
            <a:pPr marL="0" indent="0">
              <a:buNone/>
              <a:defRPr/>
            </a:pPr>
            <a:r>
              <a:rPr lang="ja-JP" altLang="en-US" sz="1200" kern="0" dirty="0">
                <a:solidFill>
                  <a:schemeClr val="accent6">
                    <a:lumMod val="10000"/>
                  </a:schemeClr>
                </a:solidFill>
                <a:latin typeface="+mn-ea"/>
              </a:rPr>
              <a:t>・情報が</a:t>
            </a:r>
            <a:r>
              <a:rPr lang="ja-JP" altLang="en-US" sz="1200" u="sng" kern="0" dirty="0">
                <a:solidFill>
                  <a:srgbClr val="FF0000"/>
                </a:solidFill>
                <a:latin typeface="+mn-ea"/>
              </a:rPr>
              <a:t>デマである可能性</a:t>
            </a:r>
            <a:r>
              <a:rPr lang="ja-JP" altLang="en-US" sz="1200" kern="0" dirty="0">
                <a:solidFill>
                  <a:schemeClr val="tx2"/>
                </a:solidFill>
                <a:latin typeface="+mn-ea"/>
              </a:rPr>
              <a:t>を理解できていない</a:t>
            </a:r>
            <a:endParaRPr lang="en-US" altLang="ja-JP" sz="1200" kern="0" dirty="0">
              <a:solidFill>
                <a:schemeClr val="tx2"/>
              </a:solidFill>
              <a:latin typeface="+mn-ea"/>
            </a:endParaRPr>
          </a:p>
          <a:p>
            <a:pPr marL="0" indent="0">
              <a:buNone/>
              <a:defRPr/>
            </a:pPr>
            <a:r>
              <a:rPr lang="ja-JP" altLang="en-US" sz="1200" kern="0" dirty="0">
                <a:solidFill>
                  <a:schemeClr val="accent6">
                    <a:lumMod val="10000"/>
                  </a:schemeClr>
                </a:solidFill>
                <a:latin typeface="+mn-ea"/>
              </a:rPr>
              <a:t>　</a:t>
            </a:r>
            <a:r>
              <a:rPr lang="en-US" altLang="ja-JP" sz="1200" kern="0" dirty="0">
                <a:solidFill>
                  <a:schemeClr val="accent6">
                    <a:lumMod val="10000"/>
                  </a:schemeClr>
                </a:solidFill>
                <a:latin typeface="+mn-ea"/>
              </a:rPr>
              <a:t>※</a:t>
            </a:r>
            <a:r>
              <a:rPr lang="ja-JP" altLang="en-US" sz="1200" kern="0" dirty="0">
                <a:solidFill>
                  <a:schemeClr val="accent6">
                    <a:lumMod val="10000"/>
                  </a:schemeClr>
                </a:solidFill>
                <a:latin typeface="+mn-ea"/>
              </a:rPr>
              <a:t>見ず知らずの人が匿名で書いていることも、インターネット上の情報はなぜか本当の　</a:t>
            </a:r>
            <a:endParaRPr lang="en-US" altLang="ja-JP" sz="1200" kern="0" dirty="0">
              <a:solidFill>
                <a:schemeClr val="accent6">
                  <a:lumMod val="10000"/>
                </a:schemeClr>
              </a:solidFill>
              <a:latin typeface="+mn-ea"/>
            </a:endParaRPr>
          </a:p>
          <a:p>
            <a:pPr marL="0" indent="0">
              <a:buNone/>
              <a:defRPr/>
            </a:pPr>
            <a:r>
              <a:rPr lang="ja-JP" altLang="en-US" sz="1200" kern="0" dirty="0">
                <a:solidFill>
                  <a:schemeClr val="accent6">
                    <a:lumMod val="10000"/>
                  </a:schemeClr>
                </a:solidFill>
                <a:latin typeface="+mn-ea"/>
              </a:rPr>
              <a:t>　ことであると考えがち</a:t>
            </a:r>
            <a:endParaRPr lang="en-US" altLang="ja-JP" sz="1200" kern="0" dirty="0">
              <a:solidFill>
                <a:schemeClr val="accent6">
                  <a:lumMod val="10000"/>
                </a:schemeClr>
              </a:solidFill>
              <a:latin typeface="+mn-ea"/>
            </a:endParaRPr>
          </a:p>
          <a:p>
            <a:pPr marL="0" indent="0">
              <a:buNone/>
              <a:defRPr/>
            </a:pPr>
            <a:r>
              <a:rPr lang="ja-JP" altLang="en-US" sz="1200" kern="0" dirty="0">
                <a:solidFill>
                  <a:schemeClr val="accent6">
                    <a:lumMod val="10000"/>
                  </a:schemeClr>
                </a:solidFill>
                <a:latin typeface="+mn-ea"/>
              </a:rPr>
              <a:t>・拡散すれば人の役に立つと</a:t>
            </a:r>
            <a:r>
              <a:rPr lang="ja-JP" altLang="en-US" sz="1200" u="sng" kern="0" dirty="0">
                <a:solidFill>
                  <a:srgbClr val="FF0000"/>
                </a:solidFill>
                <a:latin typeface="+mn-ea"/>
              </a:rPr>
              <a:t>親切心が裏目に</a:t>
            </a:r>
            <a:r>
              <a:rPr lang="ja-JP" altLang="en-US" sz="1200" kern="0" dirty="0">
                <a:solidFill>
                  <a:schemeClr val="tx2"/>
                </a:solidFill>
                <a:latin typeface="+mn-ea"/>
              </a:rPr>
              <a:t>（</a:t>
            </a:r>
            <a:r>
              <a:rPr lang="ja-JP" altLang="en-US" sz="1200" kern="0" dirty="0">
                <a:solidFill>
                  <a:schemeClr val="accent6">
                    <a:lumMod val="10000"/>
                  </a:schemeClr>
                </a:solidFill>
                <a:latin typeface="+mn-ea"/>
              </a:rPr>
              <a:t>災害対策情報をデマとわからず拡散）</a:t>
            </a:r>
            <a:endParaRPr lang="en-US" altLang="ja-JP" sz="1200" kern="0" dirty="0">
              <a:solidFill>
                <a:schemeClr val="accent6">
                  <a:lumMod val="10000"/>
                </a:schemeClr>
              </a:solidFill>
              <a:latin typeface="+mn-ea"/>
            </a:endParaRPr>
          </a:p>
          <a:p>
            <a:pPr marL="0" indent="0">
              <a:buNone/>
              <a:defRPr/>
            </a:pPr>
            <a:endParaRPr lang="en-US" altLang="ja-JP" sz="1200" kern="0" dirty="0">
              <a:solidFill>
                <a:schemeClr val="accent6">
                  <a:lumMod val="10000"/>
                </a:schemeClr>
              </a:solidFill>
              <a:latin typeface="+mn-ea"/>
            </a:endParaRPr>
          </a:p>
          <a:p>
            <a:pPr marL="0" indent="0">
              <a:buNone/>
              <a:defRPr/>
            </a:pPr>
            <a:endParaRPr lang="en-US" altLang="ja-JP" sz="1200" kern="0" dirty="0">
              <a:solidFill>
                <a:schemeClr val="accent6">
                  <a:lumMod val="10000"/>
                </a:schemeClr>
              </a:solidFill>
              <a:latin typeface="+mn-ea"/>
            </a:endParaRP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endParaRPr kumimoji="1" lang="en-US" altLang="ja-JP" sz="1200" b="0" i="0" u="none" strike="noStrike" kern="0" cap="none" spc="0" normalizeH="0" baseline="0" noProof="0" dirty="0">
              <a:ln>
                <a:noFill/>
              </a:ln>
              <a:solidFill>
                <a:schemeClr val="accent6">
                  <a:lumMod val="10000"/>
                </a:schemeClr>
              </a:solidFill>
              <a:effectLst/>
              <a:uLnTx/>
              <a:uFillTx/>
              <a:latin typeface="+mn-ea"/>
              <a:cs typeface="+mn-cs"/>
            </a:endParaRPr>
          </a:p>
        </p:txBody>
      </p:sp>
      <p:sp>
        <p:nvSpPr>
          <p:cNvPr id="3" name="吹き出し: 円形 2">
            <a:extLst>
              <a:ext uri="{FF2B5EF4-FFF2-40B4-BE49-F238E27FC236}">
                <a16:creationId xmlns:a16="http://schemas.microsoft.com/office/drawing/2014/main" id="{0B251653-371E-DBE6-6CCF-18EDE6F4C6EA}"/>
              </a:ext>
            </a:extLst>
          </p:cNvPr>
          <p:cNvSpPr/>
          <p:nvPr/>
        </p:nvSpPr>
        <p:spPr>
          <a:xfrm>
            <a:off x="5989239" y="3128570"/>
            <a:ext cx="2436660" cy="991807"/>
          </a:xfrm>
          <a:prstGeom prst="wedgeEllipseCallout">
            <a:avLst>
              <a:gd name="adj1" fmla="val 23139"/>
              <a:gd name="adj2" fmla="val -75045"/>
            </a:avLst>
          </a:prstGeom>
          <a:solidFill>
            <a:srgbClr val="F79646">
              <a:lumMod val="20000"/>
              <a:lumOff val="80000"/>
            </a:srgbClr>
          </a:solidFill>
          <a:ln w="15875" cap="flat" cmpd="sng" algn="ctr">
            <a:solidFill>
              <a:srgbClr val="4F81BD">
                <a:shade val="50000"/>
              </a:srgbClr>
            </a:solidFill>
            <a:prstDash val="solid"/>
          </a:ln>
          <a:effectLst/>
        </p:spPr>
        <p:txBody>
          <a:bodyPr rtlCol="0" anchor="ctr"/>
          <a:lstStyle/>
          <a:p>
            <a:pPr algn="just" fontAlgn="base">
              <a:spcBef>
                <a:spcPct val="0"/>
              </a:spcBef>
              <a:spcAft>
                <a:spcPct val="0"/>
              </a:spcAft>
              <a:defRPr/>
            </a:pPr>
            <a:r>
              <a:rPr kumimoji="1" lang="ja-JP" altLang="en-US" sz="1200" b="0" i="0" u="sng" strike="noStrike" kern="0" cap="none" spc="0" normalizeH="0" baseline="0" noProof="0" dirty="0">
                <a:ln>
                  <a:noFill/>
                </a:ln>
                <a:solidFill>
                  <a:srgbClr val="FF0000"/>
                </a:solidFill>
                <a:effectLst/>
                <a:uLnTx/>
                <a:uFillTx/>
                <a:latin typeface="+mn-ea"/>
                <a:cs typeface="+mn-cs"/>
              </a:rPr>
              <a:t>大勢の前で名乗って言えないこと、できないことは  インターネットでも発信しないという心構えが大事</a:t>
            </a:r>
            <a:endParaRPr kumimoji="0" lang="ja-JP" altLang="en-US" sz="1200" b="0" i="0" u="sng" strike="noStrike" kern="0" cap="none" spc="0" normalizeH="0" baseline="0" noProof="0" dirty="0">
              <a:ln>
                <a:noFill/>
              </a:ln>
              <a:solidFill>
                <a:srgbClr val="FF0000"/>
              </a:solidFill>
              <a:effectLst/>
              <a:uLnTx/>
              <a:uFillTx/>
              <a:latin typeface="+mn-ea"/>
              <a:cs typeface="+mn-cs"/>
            </a:endParaRPr>
          </a:p>
        </p:txBody>
      </p:sp>
      <p:pic>
        <p:nvPicPr>
          <p:cNvPr id="7" name="図 6" descr="ネット上に誹謗・中傷・デマを投稿してしまう男性のイラスト">
            <a:extLst>
              <a:ext uri="{FF2B5EF4-FFF2-40B4-BE49-F238E27FC236}">
                <a16:creationId xmlns:a16="http://schemas.microsoft.com/office/drawing/2014/main" id="{835F828C-FC37-3E6A-80A7-BA2AAFF433DC}"/>
              </a:ext>
            </a:extLst>
          </p:cNvPr>
          <p:cNvPicPr>
            <a:picLocks noChangeAspect="1"/>
          </p:cNvPicPr>
          <p:nvPr/>
        </p:nvPicPr>
        <p:blipFill>
          <a:blip r:embed="rId4"/>
          <a:stretch>
            <a:fillRect/>
          </a:stretch>
        </p:blipFill>
        <p:spPr>
          <a:xfrm>
            <a:off x="3895085" y="3870440"/>
            <a:ext cx="1926503" cy="1341236"/>
          </a:xfrm>
          <a:prstGeom prst="rect">
            <a:avLst/>
          </a:prstGeom>
        </p:spPr>
      </p:pic>
      <p:pic>
        <p:nvPicPr>
          <p:cNvPr id="16" name="図 15" descr="ネット上の誹謗・中傷・デマについての対策を解説する男性のイラスト">
            <a:extLst>
              <a:ext uri="{FF2B5EF4-FFF2-40B4-BE49-F238E27FC236}">
                <a16:creationId xmlns:a16="http://schemas.microsoft.com/office/drawing/2014/main" id="{83DED6CF-DD04-8C6C-551D-4818F6C76253}"/>
              </a:ext>
            </a:extLst>
          </p:cNvPr>
          <p:cNvPicPr>
            <a:picLocks noChangeAspect="1"/>
          </p:cNvPicPr>
          <p:nvPr/>
        </p:nvPicPr>
        <p:blipFill>
          <a:blip r:embed="rId5"/>
          <a:stretch>
            <a:fillRect/>
          </a:stretch>
        </p:blipFill>
        <p:spPr>
          <a:xfrm>
            <a:off x="6948019" y="1202143"/>
            <a:ext cx="2066723" cy="1609483"/>
          </a:xfrm>
          <a:prstGeom prst="rect">
            <a:avLst/>
          </a:prstGeom>
        </p:spPr>
      </p:pic>
      <p:pic>
        <p:nvPicPr>
          <p:cNvPr id="18" name="図 17" descr="ネット上で誹謗・中傷を受けてしまった女性のイラスト">
            <a:extLst>
              <a:ext uri="{FF2B5EF4-FFF2-40B4-BE49-F238E27FC236}">
                <a16:creationId xmlns:a16="http://schemas.microsoft.com/office/drawing/2014/main" id="{C36E1529-470F-25FA-6065-AAEC1ECFEC15}"/>
              </a:ext>
            </a:extLst>
          </p:cNvPr>
          <p:cNvPicPr>
            <a:picLocks noChangeAspect="1"/>
          </p:cNvPicPr>
          <p:nvPr/>
        </p:nvPicPr>
        <p:blipFill>
          <a:blip r:embed="rId6"/>
          <a:stretch>
            <a:fillRect/>
          </a:stretch>
        </p:blipFill>
        <p:spPr>
          <a:xfrm>
            <a:off x="6731765" y="4680599"/>
            <a:ext cx="2085013" cy="1804572"/>
          </a:xfrm>
          <a:prstGeom prst="rect">
            <a:avLst/>
          </a:prstGeom>
        </p:spPr>
      </p:pic>
    </p:spTree>
    <p:extLst>
      <p:ext uri="{BB962C8B-B14F-4D97-AF65-F5344CB8AC3E}">
        <p14:creationId xmlns:p14="http://schemas.microsoft.com/office/powerpoint/2010/main" val="1954755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734C1-C140-FB76-FF25-D42F72C9A811}"/>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0DD7DEE-DB20-D079-3F0A-5351EC270078}"/>
              </a:ext>
            </a:extLst>
          </p:cNvPr>
          <p:cNvSpPr txBox="1"/>
          <p:nvPr/>
        </p:nvSpPr>
        <p:spPr>
          <a:xfrm>
            <a:off x="270879" y="1424580"/>
            <a:ext cx="8743863" cy="3182410"/>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u="sng" kern="0" dirty="0">
                <a:latin typeface="+mn-ea"/>
              </a:rPr>
              <a:t>誹謗・中傷を受けてしまったら</a:t>
            </a:r>
            <a:r>
              <a:rPr lang="en-US" altLang="ja-JP" kern="0" dirty="0">
                <a:latin typeface="+mn-ea"/>
              </a:rPr>
              <a:t>】</a:t>
            </a:r>
            <a:endParaRPr lang="en-US" altLang="ja-JP" u="sng"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投稿、掲載された情報の記録・保存</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相談する</a:t>
            </a:r>
            <a:endParaRPr lang="en-US" altLang="ja-JP" kern="0" dirty="0">
              <a:latin typeface="+mn-ea"/>
            </a:endParaRPr>
          </a:p>
          <a:p>
            <a:pPr lvl="1" eaLnBrk="0" fontAlgn="base" hangingPunct="0">
              <a:spcBef>
                <a:spcPct val="20000"/>
              </a:spcBef>
              <a:spcAft>
                <a:spcPct val="0"/>
              </a:spcAft>
              <a:buClr>
                <a:schemeClr val="tx1"/>
              </a:buClr>
              <a:defRPr/>
            </a:pPr>
            <a:r>
              <a:rPr lang="ja-JP" altLang="en-US" kern="0" dirty="0">
                <a:latin typeface="+mn-ea"/>
              </a:rPr>
              <a:t>　（</a:t>
            </a:r>
            <a:r>
              <a:rPr lang="ja-JP" altLang="en-US" kern="0" dirty="0">
                <a:latin typeface="+mn-ea"/>
                <a:hlinkClick r:id="rId3"/>
              </a:rPr>
              <a:t>違法・有害情報相談センター</a:t>
            </a:r>
            <a:r>
              <a:rPr lang="ja-JP" altLang="en-US" kern="0" dirty="0">
                <a:latin typeface="+mn-ea"/>
              </a:rPr>
              <a:t>、</a:t>
            </a:r>
            <a:r>
              <a:rPr lang="ja-JP" altLang="en-US" kern="0" dirty="0">
                <a:latin typeface="+mn-ea"/>
                <a:hlinkClick r:id="rId4"/>
              </a:rPr>
              <a:t>人権相談</a:t>
            </a:r>
            <a:r>
              <a:rPr lang="ja-JP" altLang="en-US" kern="0" dirty="0">
                <a:latin typeface="+mn-ea"/>
              </a:rPr>
              <a:t>、</a:t>
            </a:r>
            <a:r>
              <a:rPr lang="ja-JP" altLang="en-US" kern="0" dirty="0">
                <a:latin typeface="+mn-ea"/>
                <a:hlinkClick r:id="rId5"/>
              </a:rPr>
              <a:t>誹謗中傷ホットライン</a:t>
            </a:r>
            <a:r>
              <a:rPr lang="ja-JP" altLang="en-US" kern="0" dirty="0">
                <a:latin typeface="+mn-ea"/>
              </a:rPr>
              <a:t>）</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書き込みの削除を検討し、依頼する場合は掲示板等の作成者、管理人等に連絡</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管理人等に連絡が取れない場合は、プロバイダー等に削除を依頼する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弁護士への相談</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警察への通報・相談</a:t>
            </a:r>
            <a:endParaRPr lang="en-US" altLang="ja-JP" kern="0" dirty="0">
              <a:latin typeface="+mn-ea"/>
            </a:endParaRPr>
          </a:p>
        </p:txBody>
      </p:sp>
      <p:sp>
        <p:nvSpPr>
          <p:cNvPr id="4" name="タイトル 3">
            <a:extLst>
              <a:ext uri="{FF2B5EF4-FFF2-40B4-BE49-F238E27FC236}">
                <a16:creationId xmlns:a16="http://schemas.microsoft.com/office/drawing/2014/main" id="{A684922F-4A7F-E35B-9E17-28A7E1A772FC}"/>
              </a:ext>
            </a:extLst>
          </p:cNvPr>
          <p:cNvSpPr>
            <a:spLocks noGrp="1"/>
          </p:cNvSpPr>
          <p:nvPr>
            <p:ph type="title"/>
          </p:nvPr>
        </p:nvSpPr>
        <p:spPr>
          <a:xfrm>
            <a:off x="0" y="217504"/>
            <a:ext cx="6047903" cy="817200"/>
          </a:xfrm>
        </p:spPr>
        <p:txBody>
          <a:bodyPr anchor="ctr" anchorCtr="0"/>
          <a:lstStyle/>
          <a:p>
            <a:r>
              <a:rPr lang="ja-JP" altLang="en-US" sz="2400" dirty="0"/>
              <a:t>　　ネット上の誹謗・中傷・デマ</a:t>
            </a:r>
          </a:p>
        </p:txBody>
      </p:sp>
      <p:sp>
        <p:nvSpPr>
          <p:cNvPr id="8" name="スライド番号プレースホルダー 7">
            <a:extLst>
              <a:ext uri="{FF2B5EF4-FFF2-40B4-BE49-F238E27FC236}">
                <a16:creationId xmlns:a16="http://schemas.microsoft.com/office/drawing/2014/main" id="{2761743A-087B-2A22-88E9-1477E6B505B1}"/>
              </a:ext>
            </a:extLst>
          </p:cNvPr>
          <p:cNvSpPr>
            <a:spLocks noGrp="1"/>
          </p:cNvSpPr>
          <p:nvPr>
            <p:ph type="sldNum" sz="quarter" idx="11"/>
          </p:nvPr>
        </p:nvSpPr>
        <p:spPr>
          <a:xfrm>
            <a:off x="6881142" y="6454032"/>
            <a:ext cx="2133600" cy="287337"/>
          </a:xfrm>
        </p:spPr>
        <p:txBody>
          <a:bodyPr/>
          <a:lstStyle/>
          <a:p>
            <a:fld id="{DBFB1F43-6F2E-4538-AABB-23AEDF146290}" type="slidenum">
              <a:rPr lang="ja-JP" altLang="en-US" smtClean="0"/>
              <a:pPr/>
              <a:t>21</a:t>
            </a:fld>
            <a:endParaRPr lang="ja-JP" altLang="en-US"/>
          </a:p>
        </p:txBody>
      </p:sp>
      <p:sp>
        <p:nvSpPr>
          <p:cNvPr id="2" name="テキスト ボックス 1">
            <a:extLst>
              <a:ext uri="{FF2B5EF4-FFF2-40B4-BE49-F238E27FC236}">
                <a16:creationId xmlns:a16="http://schemas.microsoft.com/office/drawing/2014/main" id="{4B8C46C1-812B-77EA-FE96-EAA2E2689A0C}"/>
              </a:ext>
            </a:extLst>
          </p:cNvPr>
          <p:cNvSpPr txBox="1"/>
          <p:nvPr/>
        </p:nvSpPr>
        <p:spPr>
          <a:xfrm>
            <a:off x="969022" y="5792406"/>
            <a:ext cx="7205956" cy="523220"/>
          </a:xfrm>
          <a:prstGeom prst="rect">
            <a:avLst/>
          </a:prstGeom>
          <a:solidFill>
            <a:srgbClr val="FFFFCC"/>
          </a:solidFill>
          <a:ln>
            <a:noFill/>
          </a:ln>
        </p:spPr>
        <p:txBody>
          <a:bodyPr wrap="square" rtlCol="0">
            <a:spAutoFit/>
          </a:bodyPr>
          <a:lstStyle/>
          <a:p>
            <a:pPr algn="ctr"/>
            <a:r>
              <a:rPr lang="ja-JP" altLang="en-US" sz="1400" dirty="0">
                <a:solidFill>
                  <a:schemeClr val="accent6">
                    <a:lumMod val="10000"/>
                  </a:schemeClr>
                </a:solidFill>
                <a:latin typeface="+mn-ea"/>
              </a:rPr>
              <a:t>警察庁　インターネット上の誹謗中傷等への対応</a:t>
            </a:r>
            <a:br>
              <a:rPr lang="en-US" altLang="ja-JP" sz="1400" dirty="0">
                <a:solidFill>
                  <a:schemeClr val="accent6">
                    <a:lumMod val="10000"/>
                  </a:schemeClr>
                </a:solidFill>
                <a:latin typeface="+mn-ea"/>
              </a:rPr>
            </a:br>
            <a:r>
              <a:rPr lang="en-US" altLang="ja-JP" sz="1400" dirty="0">
                <a:solidFill>
                  <a:schemeClr val="accent6">
                    <a:lumMod val="10000"/>
                  </a:schemeClr>
                </a:solidFill>
                <a:latin typeface="+mn-ea"/>
                <a:hlinkClick r:id="rId6"/>
              </a:rPr>
              <a:t>https://www.npa.go.jp/bureau/cyber/countermeasures/defamation.html</a:t>
            </a:r>
            <a:endParaRPr lang="en-US" altLang="ja-JP" sz="1400" dirty="0">
              <a:solidFill>
                <a:srgbClr val="0000FF"/>
              </a:solidFill>
              <a:highlight>
                <a:srgbClr val="FFCCFF"/>
              </a:highlight>
              <a:latin typeface="+mn-ea"/>
            </a:endParaRPr>
          </a:p>
        </p:txBody>
      </p:sp>
      <p:pic>
        <p:nvPicPr>
          <p:cNvPr id="7" name="図 6" descr="男性の顔の絵&#10;&#10;AI 生成コンテンツは誤りを含む可能性があります。">
            <a:extLst>
              <a:ext uri="{FF2B5EF4-FFF2-40B4-BE49-F238E27FC236}">
                <a16:creationId xmlns:a16="http://schemas.microsoft.com/office/drawing/2014/main" id="{C3D920BE-838A-ECBE-DB39-E4C94C05184E}"/>
              </a:ext>
            </a:extLst>
          </p:cNvPr>
          <p:cNvPicPr>
            <a:picLocks noChangeAspect="1"/>
          </p:cNvPicPr>
          <p:nvPr/>
        </p:nvPicPr>
        <p:blipFill>
          <a:blip r:embed="rId7"/>
          <a:stretch>
            <a:fillRect/>
          </a:stretch>
        </p:blipFill>
        <p:spPr>
          <a:xfrm>
            <a:off x="7423732" y="3829435"/>
            <a:ext cx="1341898" cy="1846037"/>
          </a:xfrm>
          <a:prstGeom prst="rect">
            <a:avLst/>
          </a:prstGeom>
        </p:spPr>
      </p:pic>
    </p:spTree>
    <p:extLst>
      <p:ext uri="{BB962C8B-B14F-4D97-AF65-F5344CB8AC3E}">
        <p14:creationId xmlns:p14="http://schemas.microsoft.com/office/powerpoint/2010/main" val="1429369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0" y="216000"/>
            <a:ext cx="7423732" cy="816635"/>
          </a:xfrm>
        </p:spPr>
        <p:txBody>
          <a:bodyPr anchor="ctr" anchorCtr="0"/>
          <a:lstStyle/>
          <a:p>
            <a:r>
              <a:rPr lang="ja-JP" altLang="en-US" sz="2400" dirty="0"/>
              <a:t>　</a:t>
            </a:r>
            <a:r>
              <a:rPr lang="ja-JP" altLang="en-US" sz="2400" u="sng" dirty="0"/>
              <a:t>● フィッシングによる個人情報等の詐取</a:t>
            </a: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22</a:t>
            </a:fld>
            <a:endParaRPr lang="ja-JP" altLang="en-US"/>
          </a:p>
        </p:txBody>
      </p:sp>
      <p:sp>
        <p:nvSpPr>
          <p:cNvPr id="5" name="正方形/長方形 4">
            <a:extLst>
              <a:ext uri="{FF2B5EF4-FFF2-40B4-BE49-F238E27FC236}">
                <a16:creationId xmlns:a16="http://schemas.microsoft.com/office/drawing/2014/main" id="{A1ECBD13-A58F-42E9-231E-BF2BF6B4EBBC}"/>
              </a:ext>
            </a:extLst>
          </p:cNvPr>
          <p:cNvSpPr/>
          <p:nvPr/>
        </p:nvSpPr>
        <p:spPr>
          <a:xfrm>
            <a:off x="1408778" y="1152000"/>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ボックス 2">
            <a:extLst>
              <a:ext uri="{FF2B5EF4-FFF2-40B4-BE49-F238E27FC236}">
                <a16:creationId xmlns:a16="http://schemas.microsoft.com/office/drawing/2014/main" id="{3AA4714A-E594-C247-D703-F328BC386D4D}"/>
              </a:ext>
            </a:extLst>
          </p:cNvPr>
          <p:cNvSpPr txBox="1"/>
          <p:nvPr/>
        </p:nvSpPr>
        <p:spPr>
          <a:xfrm>
            <a:off x="244800" y="3658080"/>
            <a:ext cx="8769942" cy="2954655"/>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どんな手口・被害？</a:t>
            </a:r>
            <a:endParaRPr lang="en-US" altLang="ja-JP" u="sng" dirty="0"/>
          </a:p>
          <a:p>
            <a:pPr marL="285750" indent="-285750">
              <a:buFont typeface="Meiryo UI" panose="020B0604030504040204" pitchFamily="50" charset="-128"/>
              <a:buChar char="‒"/>
            </a:pPr>
            <a:r>
              <a:rPr lang="ja-JP" altLang="en-US" dirty="0"/>
              <a:t>実在の企業、公的機関、金融機関、ショッピングサイト等のサービス提供元を騙った偽のウェブサイトの</a:t>
            </a:r>
            <a:r>
              <a:rPr lang="en-US" altLang="ja-JP" dirty="0"/>
              <a:t>URL</a:t>
            </a:r>
            <a:r>
              <a:rPr lang="ja-JP" altLang="en-US" dirty="0"/>
              <a:t>が記載されたメールや</a:t>
            </a:r>
            <a:r>
              <a:rPr lang="en-US" altLang="ja-JP" dirty="0"/>
              <a:t>SMS</a:t>
            </a:r>
            <a:r>
              <a:rPr lang="ja-JP" altLang="en-US" dirty="0"/>
              <a:t>が送信されてくる</a:t>
            </a:r>
            <a:endParaRPr lang="en-US" altLang="ja-JP" dirty="0"/>
          </a:p>
          <a:p>
            <a:pPr marL="285750" indent="-285750">
              <a:buFont typeface="Meiryo UI" panose="020B0604030504040204" pitchFamily="50" charset="-128"/>
              <a:buChar char="‒"/>
            </a:pPr>
            <a:r>
              <a:rPr lang="ja-JP" altLang="en-US" dirty="0"/>
              <a:t>偽のメールや</a:t>
            </a:r>
            <a:r>
              <a:rPr lang="en-US" altLang="ja-JP" dirty="0"/>
              <a:t>SMS</a:t>
            </a:r>
            <a:r>
              <a:rPr lang="ja-JP" altLang="en-US" dirty="0"/>
              <a:t>は確定申告等、実社会の動きに合わせ、時宜を得て送信されてくる</a:t>
            </a:r>
            <a:endParaRPr lang="en-US" altLang="ja-JP" dirty="0"/>
          </a:p>
          <a:p>
            <a:pPr marL="285750" indent="-285750">
              <a:buFont typeface="Meiryo UI" panose="020B0604030504040204" pitchFamily="50" charset="-128"/>
              <a:buChar char="‒"/>
            </a:pPr>
            <a:r>
              <a:rPr lang="en-US" altLang="ja-JP" dirty="0"/>
              <a:t>URL</a:t>
            </a:r>
            <a:r>
              <a:rPr lang="ja-JP" altLang="en-US" dirty="0"/>
              <a:t>リンクのクリックや</a:t>
            </a:r>
            <a:r>
              <a:rPr lang="en-US" altLang="ja-JP" dirty="0"/>
              <a:t>QR</a:t>
            </a:r>
            <a:r>
              <a:rPr lang="ja-JP" altLang="en-US" dirty="0"/>
              <a:t>コードを読み込んで情報を入力すると、入力した情報が詐取される</a:t>
            </a:r>
            <a:endParaRPr lang="en-US" altLang="ja-JP" dirty="0"/>
          </a:p>
          <a:p>
            <a:endParaRPr lang="en-US" altLang="ja-JP" sz="600" dirty="0"/>
          </a:p>
          <a:p>
            <a:pPr marL="285750" indent="-285750">
              <a:buFont typeface="Wingdings" panose="05000000000000000000" pitchFamily="2" charset="2"/>
              <a:buChar char="l"/>
            </a:pPr>
            <a:r>
              <a:rPr lang="ja-JP" altLang="en-US" u="sng" dirty="0"/>
              <a:t>被害に遭うとどうなるの？</a:t>
            </a:r>
            <a:endParaRPr lang="en-US" altLang="ja-JP" u="sng" dirty="0"/>
          </a:p>
          <a:p>
            <a:pPr marL="285750" indent="-285750">
              <a:buFontTx/>
              <a:buChar char="-"/>
            </a:pPr>
            <a:r>
              <a:rPr lang="ja-JP" altLang="en-US" dirty="0"/>
              <a:t>サービスの認証情報を入力した場合、不正ログインされ、不正送金、物品等購入により</a:t>
            </a:r>
            <a:br>
              <a:rPr lang="en-US" altLang="ja-JP" dirty="0"/>
            </a:br>
            <a:r>
              <a:rPr lang="ja-JP" altLang="en-US" dirty="0"/>
              <a:t>金銭被害に遭う</a:t>
            </a:r>
            <a:endParaRPr lang="en-US" altLang="ja-JP" dirty="0"/>
          </a:p>
          <a:p>
            <a:pPr marL="285750" indent="-285750">
              <a:buFontTx/>
              <a:buChar char="-"/>
            </a:pPr>
            <a:r>
              <a:rPr lang="ja-JP" altLang="en-US" dirty="0"/>
              <a:t>個人情報を入力した場合、個人情報が詐取され、詐取された情報が複数の犯罪者間で</a:t>
            </a:r>
            <a:br>
              <a:rPr lang="en-US" altLang="ja-JP" dirty="0"/>
            </a:br>
            <a:r>
              <a:rPr lang="ja-JP" altLang="en-US" dirty="0"/>
              <a:t>共有・売買される</a:t>
            </a:r>
            <a:endParaRPr lang="en-US" altLang="ja-JP" dirty="0"/>
          </a:p>
        </p:txBody>
      </p:sp>
      <p:pic>
        <p:nvPicPr>
          <p:cNvPr id="10" name="図 9" descr="10大脅威2026個人編「フィッシングによる個人情報等の詐取」の手口の解説図">
            <a:extLst>
              <a:ext uri="{FF2B5EF4-FFF2-40B4-BE49-F238E27FC236}">
                <a16:creationId xmlns:a16="http://schemas.microsoft.com/office/drawing/2014/main" id="{21DE7F72-AB3B-76F4-3AC3-EE733F9F42A0}"/>
              </a:ext>
            </a:extLst>
          </p:cNvPr>
          <p:cNvPicPr>
            <a:picLocks noChangeAspect="1"/>
          </p:cNvPicPr>
          <p:nvPr/>
        </p:nvPicPr>
        <p:blipFill>
          <a:blip r:embed="rId2"/>
          <a:stretch>
            <a:fillRect/>
          </a:stretch>
        </p:blipFill>
        <p:spPr>
          <a:xfrm>
            <a:off x="1464610" y="1164667"/>
            <a:ext cx="6246547" cy="2493414"/>
          </a:xfrm>
          <a:prstGeom prst="rect">
            <a:avLst/>
          </a:prstGeom>
        </p:spPr>
      </p:pic>
    </p:spTree>
    <p:extLst>
      <p:ext uri="{BB962C8B-B14F-4D97-AF65-F5344CB8AC3E}">
        <p14:creationId xmlns:p14="http://schemas.microsoft.com/office/powerpoint/2010/main" val="385059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5CF31-F7AC-CC14-5855-08F082BEB161}"/>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D804239-0FFF-C287-6BDA-9ED2DB24E4B8}"/>
              </a:ext>
            </a:extLst>
          </p:cNvPr>
          <p:cNvSpPr txBox="1"/>
          <p:nvPr/>
        </p:nvSpPr>
        <p:spPr>
          <a:xfrm>
            <a:off x="207370" y="1282051"/>
            <a:ext cx="8577034" cy="3514808"/>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lang="ja-JP" altLang="en-US" sz="2800" kern="0" dirty="0">
                <a:latin typeface="+mn-ea"/>
              </a:rPr>
              <a:t>事例</a:t>
            </a:r>
            <a:endParaRPr lang="en-US" altLang="ja-JP" sz="2800" kern="0" dirty="0">
              <a:latin typeface="+mn-ea"/>
            </a:endParaRPr>
          </a:p>
          <a:p>
            <a:pPr marL="720000" lvl="1" indent="-288000" eaLnBrk="0" fontAlgn="base" hangingPunct="0">
              <a:spcBef>
                <a:spcPct val="20000"/>
              </a:spcBef>
              <a:spcAft>
                <a:spcPct val="0"/>
              </a:spcAft>
              <a:buClr>
                <a:schemeClr val="tx1"/>
              </a:buClr>
              <a:buFont typeface="Arial" panose="020B0604020202020204" pitchFamily="34" charset="0"/>
              <a:buChar char="•"/>
              <a:defRPr/>
            </a:pPr>
            <a:r>
              <a:rPr lang="ja-JP" altLang="en-US" b="1" dirty="0">
                <a:highlight>
                  <a:srgbClr val="CCFFFF"/>
                </a:highlight>
              </a:rPr>
              <a:t>クイッシング（</a:t>
            </a:r>
            <a:r>
              <a:rPr lang="en-US" altLang="ja-JP" b="1" dirty="0">
                <a:highlight>
                  <a:srgbClr val="CCFFFF"/>
                </a:highlight>
              </a:rPr>
              <a:t>QR</a:t>
            </a:r>
            <a:r>
              <a:rPr lang="ja-JP" altLang="en-US" b="1" dirty="0">
                <a:highlight>
                  <a:srgbClr val="CCFFFF"/>
                </a:highlight>
              </a:rPr>
              <a:t>コード詐欺）</a:t>
            </a:r>
            <a:endParaRPr lang="en-US" altLang="ja-JP" b="1" dirty="0">
              <a:highlight>
                <a:srgbClr val="CCFFFF"/>
              </a:highlight>
            </a:endParaRPr>
          </a:p>
          <a:p>
            <a:pPr marL="432000" lvl="1" eaLnBrk="0" fontAlgn="base" hangingPunct="0">
              <a:spcBef>
                <a:spcPct val="20000"/>
              </a:spcBef>
              <a:spcAft>
                <a:spcPct val="0"/>
              </a:spcAft>
              <a:buClr>
                <a:schemeClr val="tx1"/>
              </a:buClr>
              <a:defRPr/>
            </a:pPr>
            <a:r>
              <a:rPr lang="ja-JP" altLang="en-US" dirty="0"/>
              <a:t>看板やチラシ、郵送物に掲載されている</a:t>
            </a:r>
            <a:r>
              <a:rPr lang="en-US" altLang="ja-JP" dirty="0"/>
              <a:t>QR</a:t>
            </a:r>
            <a:r>
              <a:rPr lang="ja-JP" altLang="en-US" dirty="0"/>
              <a:t>コードの中には、偽サイトにアクセスさせる</a:t>
            </a:r>
            <a:br>
              <a:rPr lang="en-US" altLang="ja-JP" dirty="0"/>
            </a:br>
            <a:r>
              <a:rPr lang="ja-JP" altLang="en-US" dirty="0"/>
              <a:t>有害なものが確認されている。</a:t>
            </a:r>
            <a:endParaRPr lang="en-US" altLang="ja-JP" dirty="0"/>
          </a:p>
          <a:p>
            <a:pPr marL="432000" lvl="1" eaLnBrk="0" fontAlgn="base" hangingPunct="0">
              <a:spcBef>
                <a:spcPct val="20000"/>
              </a:spcBef>
              <a:spcAft>
                <a:spcPct val="0"/>
              </a:spcAft>
              <a:buClr>
                <a:schemeClr val="tx1"/>
              </a:buClr>
              <a:defRPr/>
            </a:pPr>
            <a:r>
              <a:rPr lang="en-US" altLang="ja-JP" dirty="0"/>
              <a:t>QR</a:t>
            </a:r>
            <a:r>
              <a:rPr lang="ja-JP" altLang="en-US" dirty="0"/>
              <a:t>コードのリンク先は目視ではアクセス前に確認できないので、支払先や送金といった、</a:t>
            </a:r>
            <a:br>
              <a:rPr lang="en-US" altLang="ja-JP" dirty="0"/>
            </a:br>
            <a:r>
              <a:rPr lang="ja-JP" altLang="en-US" dirty="0"/>
              <a:t>自身の意図に合致しているかを慎重に確認することが重要</a:t>
            </a:r>
          </a:p>
          <a:p>
            <a:pPr marL="720000" lvl="1" indent="-288000" eaLnBrk="0" fontAlgn="base" hangingPunct="0">
              <a:spcBef>
                <a:spcPct val="20000"/>
              </a:spcBef>
              <a:spcAft>
                <a:spcPct val="0"/>
              </a:spcAft>
              <a:buClr>
                <a:schemeClr val="tx1"/>
              </a:buClr>
              <a:buFont typeface="Arial" panose="020B0604020202020204" pitchFamily="34" charset="0"/>
              <a:buChar char="•"/>
              <a:defRPr/>
            </a:pPr>
            <a:endParaRPr lang="en-US" altLang="ja-JP" sz="1200" dirty="0"/>
          </a:p>
          <a:p>
            <a:pPr marL="432000" lvl="1" eaLnBrk="0" fontAlgn="base" hangingPunct="0">
              <a:spcBef>
                <a:spcPct val="20000"/>
              </a:spcBef>
              <a:spcAft>
                <a:spcPct val="0"/>
              </a:spcAft>
              <a:buClr>
                <a:schemeClr val="tx1"/>
              </a:buClr>
              <a:defRPr/>
            </a:pPr>
            <a:r>
              <a:rPr lang="en-US" altLang="ja-JP" sz="1600" dirty="0"/>
              <a:t>【</a:t>
            </a:r>
            <a:r>
              <a:rPr lang="ja-JP" altLang="en-US" sz="1600" dirty="0"/>
              <a:t>報告</a:t>
            </a:r>
            <a:r>
              <a:rPr lang="en-US" altLang="ja-JP" sz="1600" dirty="0"/>
              <a:t>】</a:t>
            </a:r>
            <a:r>
              <a:rPr lang="ja-JP" altLang="en-US" sz="1600" dirty="0"/>
              <a:t>京王線内の本学広告への虚偽の</a:t>
            </a:r>
            <a:r>
              <a:rPr lang="en-US" altLang="ja-JP" sz="1600" dirty="0"/>
              <a:t>QR</a:t>
            </a:r>
            <a:r>
              <a:rPr lang="ja-JP" altLang="en-US" sz="1600" dirty="0"/>
              <a:t>コードが貼られた件について　令和</a:t>
            </a:r>
            <a:r>
              <a:rPr lang="en-US" altLang="ja-JP" sz="1600" dirty="0"/>
              <a:t>7</a:t>
            </a:r>
            <a:r>
              <a:rPr lang="ja-JP" altLang="en-US" sz="1600" dirty="0"/>
              <a:t>年</a:t>
            </a:r>
            <a:r>
              <a:rPr lang="en-US" altLang="ja-JP" sz="1600" dirty="0"/>
              <a:t>10</a:t>
            </a:r>
            <a:r>
              <a:rPr lang="ja-JP" altLang="en-US" sz="1600" dirty="0"/>
              <a:t>月</a:t>
            </a:r>
            <a:r>
              <a:rPr lang="en-US" altLang="ja-JP" sz="1600" dirty="0"/>
              <a:t>24</a:t>
            </a:r>
            <a:r>
              <a:rPr lang="ja-JP" altLang="en-US" sz="1600" dirty="0"/>
              <a:t>日</a:t>
            </a:r>
            <a:endParaRPr lang="en-US" altLang="ja-JP" sz="1600" dirty="0"/>
          </a:p>
          <a:p>
            <a:pPr lvl="1" eaLnBrk="0" fontAlgn="base" hangingPunct="0">
              <a:spcBef>
                <a:spcPct val="20000"/>
              </a:spcBef>
              <a:spcAft>
                <a:spcPct val="0"/>
              </a:spcAft>
              <a:buClr>
                <a:schemeClr val="tx1"/>
              </a:buClr>
              <a:defRPr/>
            </a:pPr>
            <a:r>
              <a:rPr lang="ja-JP" altLang="en-US" sz="1600" dirty="0"/>
              <a:t>＜</a:t>
            </a:r>
            <a:r>
              <a:rPr lang="en-US" altLang="ja-JP" sz="1600" dirty="0">
                <a:hlinkClick r:id="rId2"/>
              </a:rPr>
              <a:t>https://www.uec.ac.jp/news/announcement/2025/20251024_7249.html</a:t>
            </a:r>
            <a:r>
              <a:rPr lang="ja-JP" altLang="en-US" sz="1600" dirty="0"/>
              <a:t>＞</a:t>
            </a:r>
            <a:endParaRPr lang="en-US" altLang="ja-JP" sz="1600" dirty="0"/>
          </a:p>
          <a:p>
            <a:pPr lvl="1" eaLnBrk="0" fontAlgn="base" hangingPunct="0">
              <a:spcBef>
                <a:spcPct val="20000"/>
              </a:spcBef>
              <a:spcAft>
                <a:spcPct val="0"/>
              </a:spcAft>
              <a:buClr>
                <a:schemeClr val="tx1"/>
              </a:buClr>
              <a:defRPr/>
            </a:pPr>
            <a:endParaRPr lang="en-US" altLang="ja-JP" sz="1600" dirty="0"/>
          </a:p>
          <a:p>
            <a:pPr lvl="1" eaLnBrk="0" fontAlgn="base" hangingPunct="0">
              <a:spcBef>
                <a:spcPct val="20000"/>
              </a:spcBef>
              <a:spcAft>
                <a:spcPct val="0"/>
              </a:spcAft>
              <a:buClr>
                <a:schemeClr val="tx1"/>
              </a:buClr>
              <a:defRPr/>
            </a:pPr>
            <a:endParaRPr lang="en-US" altLang="ja-JP" kern="0" dirty="0">
              <a:latin typeface="+mn-ea"/>
            </a:endParaRPr>
          </a:p>
        </p:txBody>
      </p:sp>
      <p:sp>
        <p:nvSpPr>
          <p:cNvPr id="8" name="スライド番号プレースホルダー 7">
            <a:extLst>
              <a:ext uri="{FF2B5EF4-FFF2-40B4-BE49-F238E27FC236}">
                <a16:creationId xmlns:a16="http://schemas.microsoft.com/office/drawing/2014/main" id="{273BA126-6129-BE67-6243-2C55F2D37AD7}"/>
              </a:ext>
            </a:extLst>
          </p:cNvPr>
          <p:cNvSpPr>
            <a:spLocks noGrp="1"/>
          </p:cNvSpPr>
          <p:nvPr>
            <p:ph type="sldNum" sz="quarter" idx="11"/>
          </p:nvPr>
        </p:nvSpPr>
        <p:spPr/>
        <p:txBody>
          <a:bodyPr/>
          <a:lstStyle/>
          <a:p>
            <a:fld id="{DBFB1F43-6F2E-4538-AABB-23AEDF146290}" type="slidenum">
              <a:rPr lang="ja-JP" altLang="en-US" smtClean="0"/>
              <a:pPr/>
              <a:t>23</a:t>
            </a:fld>
            <a:endParaRPr lang="ja-JP" altLang="en-US"/>
          </a:p>
        </p:txBody>
      </p:sp>
      <p:sp>
        <p:nvSpPr>
          <p:cNvPr id="2" name="タイトル 8">
            <a:extLst>
              <a:ext uri="{FF2B5EF4-FFF2-40B4-BE49-F238E27FC236}">
                <a16:creationId xmlns:a16="http://schemas.microsoft.com/office/drawing/2014/main" id="{687FC027-1B8B-66AC-22C0-31BC9035D297}"/>
              </a:ext>
            </a:extLst>
          </p:cNvPr>
          <p:cNvSpPr>
            <a:spLocks noGrp="1"/>
          </p:cNvSpPr>
          <p:nvPr>
            <p:ph type="title"/>
          </p:nvPr>
        </p:nvSpPr>
        <p:spPr>
          <a:xfrm>
            <a:off x="0" y="216000"/>
            <a:ext cx="7423732" cy="816635"/>
          </a:xfrm>
        </p:spPr>
        <p:txBody>
          <a:bodyPr anchor="ctr" anchorCtr="0"/>
          <a:lstStyle/>
          <a:p>
            <a:r>
              <a:rPr lang="ja-JP" altLang="en-US" sz="2400" dirty="0"/>
              <a:t>　　フィッシングによる個人情報等の詐取</a:t>
            </a:r>
          </a:p>
        </p:txBody>
      </p:sp>
      <p:pic>
        <p:nvPicPr>
          <p:cNvPr id="11" name="図 10" descr="持つ, 男, 食品 が含まれている画像&#10;&#10;AI 生成コンテンツは誤りを含む可能性があります。">
            <a:extLst>
              <a:ext uri="{FF2B5EF4-FFF2-40B4-BE49-F238E27FC236}">
                <a16:creationId xmlns:a16="http://schemas.microsoft.com/office/drawing/2014/main" id="{A43B0208-34B0-97A4-D8BF-3654DC1E80A0}"/>
              </a:ext>
            </a:extLst>
          </p:cNvPr>
          <p:cNvPicPr>
            <a:picLocks noChangeAspect="1"/>
          </p:cNvPicPr>
          <p:nvPr/>
        </p:nvPicPr>
        <p:blipFill>
          <a:blip r:embed="rId3"/>
          <a:stretch>
            <a:fillRect/>
          </a:stretch>
        </p:blipFill>
        <p:spPr>
          <a:xfrm>
            <a:off x="519994" y="4604217"/>
            <a:ext cx="2251781" cy="1753599"/>
          </a:xfrm>
          <a:prstGeom prst="rect">
            <a:avLst/>
          </a:prstGeom>
        </p:spPr>
      </p:pic>
    </p:spTree>
    <p:extLst>
      <p:ext uri="{BB962C8B-B14F-4D97-AF65-F5344CB8AC3E}">
        <p14:creationId xmlns:p14="http://schemas.microsoft.com/office/powerpoint/2010/main" val="3783913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8D48A-D309-E0C7-7A9C-6BDE982007FE}"/>
            </a:ext>
          </a:extLst>
        </p:cNvPr>
        <p:cNvGrpSpPr/>
        <p:nvPr/>
      </p:nvGrpSpPr>
      <p:grpSpPr>
        <a:xfrm>
          <a:off x="0" y="0"/>
          <a:ext cx="0" cy="0"/>
          <a:chOff x="0" y="0"/>
          <a:chExt cx="0" cy="0"/>
        </a:xfrm>
      </p:grpSpPr>
      <p:sp>
        <p:nvSpPr>
          <p:cNvPr id="9" name="テキスト ボックス 8" descr="フィッシングによる個人情報等の詐取の対策を解説する女性のイラスト">
            <a:extLst>
              <a:ext uri="{FF2B5EF4-FFF2-40B4-BE49-F238E27FC236}">
                <a16:creationId xmlns:a16="http://schemas.microsoft.com/office/drawing/2014/main" id="{6AE77B23-AB24-BF6B-7556-FC45738C8111}"/>
              </a:ext>
            </a:extLst>
          </p:cNvPr>
          <p:cNvSpPr txBox="1"/>
          <p:nvPr/>
        </p:nvSpPr>
        <p:spPr>
          <a:xfrm>
            <a:off x="5687" y="1081273"/>
            <a:ext cx="9224809" cy="5730800"/>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0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en-US" altLang="ja-JP" sz="1700" kern="0" dirty="0">
                <a:latin typeface="+mn-ea"/>
                <a:hlinkClick r:id="rId3" action="ppaction://hlinksldjump"/>
              </a:rPr>
              <a:t>P.30</a:t>
            </a:r>
            <a:r>
              <a:rPr lang="ja-JP" altLang="en-US" sz="1700" kern="0" dirty="0">
                <a:latin typeface="+mn-ea"/>
                <a:hlinkClick r:id="rId3" action="ppaction://hlinksldjump"/>
              </a:rPr>
              <a:t>「情報セキュリティ対策の基本」</a:t>
            </a:r>
            <a:r>
              <a:rPr lang="ja-JP" altLang="en-US" sz="1600" kern="0" dirty="0">
                <a:latin typeface="+mn-ea"/>
                <a:hlinkClick r:id="rId3" action="ppaction://hlinksldjump"/>
              </a:rPr>
              <a:t>　②、③、⑥　</a:t>
            </a:r>
            <a:r>
              <a:rPr lang="ja-JP" altLang="en-US" sz="1700" kern="0" dirty="0">
                <a:latin typeface="+mn-ea"/>
                <a:hlinkClick r:id="rId3" action="ppaction://hlinksldjump"/>
              </a:rPr>
              <a:t>の実施</a:t>
            </a:r>
            <a:endParaRPr lang="en-US" altLang="ja-JP" sz="1700" kern="0" dirty="0">
              <a:solidFill>
                <a:srgbClr val="FF0000"/>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sz="1700" kern="0" dirty="0">
                <a:latin typeface="+mn-ea"/>
              </a:rPr>
              <a:t>突然届いた身に覚えのないメールや</a:t>
            </a:r>
            <a:r>
              <a:rPr lang="en-US" altLang="ja-JP" sz="1700" kern="0" dirty="0">
                <a:latin typeface="+mn-ea"/>
              </a:rPr>
              <a:t>SMS</a:t>
            </a:r>
            <a:r>
              <a:rPr lang="ja-JP" altLang="en-US" sz="1700" kern="0" dirty="0">
                <a:latin typeface="+mn-ea"/>
              </a:rPr>
              <a:t>は</a:t>
            </a:r>
            <a:r>
              <a:rPr lang="ja-JP" altLang="en-US" sz="1700" dirty="0"/>
              <a:t>真偽を見分けようとせず、</a:t>
            </a:r>
            <a:r>
              <a:rPr lang="ja-JP" altLang="en-US" sz="1700" kern="0" dirty="0">
                <a:latin typeface="+mn-ea"/>
              </a:rPr>
              <a:t>基本的に無視し、 削除する</a:t>
            </a:r>
            <a:endParaRPr lang="en-US" altLang="ja-JP" sz="17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sz="1700" kern="0" dirty="0">
                <a:latin typeface="+mn-ea"/>
              </a:rPr>
              <a:t>安易に添付ファイルの開封、メールや</a:t>
            </a:r>
            <a:r>
              <a:rPr lang="en-US" altLang="ja-JP" sz="1700" kern="0" dirty="0">
                <a:latin typeface="+mn-ea"/>
              </a:rPr>
              <a:t>SMS</a:t>
            </a:r>
            <a:r>
              <a:rPr lang="ja-JP" altLang="en-US" sz="1700" kern="0" dirty="0">
                <a:latin typeface="+mn-ea"/>
              </a:rPr>
              <a:t>の</a:t>
            </a:r>
            <a:r>
              <a:rPr lang="en-US" altLang="ja-JP" sz="1700" kern="0" dirty="0">
                <a:latin typeface="+mn-ea"/>
              </a:rPr>
              <a:t>URL</a:t>
            </a:r>
            <a:r>
              <a:rPr lang="ja-JP" altLang="en-US" sz="1700" kern="0" dirty="0">
                <a:latin typeface="+mn-ea"/>
              </a:rPr>
              <a:t>リンクのクリック</a:t>
            </a:r>
            <a:r>
              <a:rPr lang="en-US" altLang="ja-JP" sz="1700" kern="0" dirty="0">
                <a:latin typeface="+mn-ea"/>
              </a:rPr>
              <a:t>/</a:t>
            </a:r>
            <a:r>
              <a:rPr lang="ja-JP" altLang="en-US" sz="1700" kern="0" dirty="0">
                <a:latin typeface="+mn-ea"/>
              </a:rPr>
              <a:t>タップ、</a:t>
            </a:r>
            <a:r>
              <a:rPr lang="en-US" altLang="ja-JP" sz="1700" kern="0" dirty="0">
                <a:latin typeface="+mn-ea"/>
              </a:rPr>
              <a:t>QR</a:t>
            </a:r>
            <a:r>
              <a:rPr lang="ja-JP" altLang="en-US" sz="1700" kern="0" dirty="0">
                <a:latin typeface="+mn-ea"/>
              </a:rPr>
              <a:t>コードにアクセスしない</a:t>
            </a:r>
            <a:endParaRPr lang="en-US" altLang="ja-JP" sz="17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sz="1700" kern="0" dirty="0">
                <a:latin typeface="+mn-ea"/>
              </a:rPr>
              <a:t>よくアクセスするウェブサイトはブックマーク（お気に入り）に登録し、</a:t>
            </a:r>
            <a:endParaRPr lang="en-US" altLang="ja-JP" sz="1700" kern="0" dirty="0">
              <a:latin typeface="+mn-ea"/>
            </a:endParaRPr>
          </a:p>
          <a:p>
            <a:pPr lvl="1" eaLnBrk="0" fontAlgn="base" hangingPunct="0">
              <a:spcBef>
                <a:spcPct val="20000"/>
              </a:spcBef>
              <a:spcAft>
                <a:spcPct val="0"/>
              </a:spcAft>
              <a:buClr>
                <a:schemeClr val="tx1"/>
              </a:buClr>
              <a:defRPr/>
            </a:pPr>
            <a:r>
              <a:rPr lang="ja-JP" altLang="en-US" sz="1700" kern="0" dirty="0">
                <a:latin typeface="+mn-ea"/>
              </a:rPr>
              <a:t>　　 ブックマーク以外からアクセスしない</a:t>
            </a:r>
          </a:p>
          <a:p>
            <a:pPr marL="800100" lvl="1" indent="-342900" eaLnBrk="0" fontAlgn="base" hangingPunct="0">
              <a:spcBef>
                <a:spcPct val="20000"/>
              </a:spcBef>
              <a:spcAft>
                <a:spcPct val="0"/>
              </a:spcAft>
              <a:buClr>
                <a:schemeClr val="tx1"/>
              </a:buClr>
              <a:buFont typeface="Wingdings" pitchFamily="2" charset="2"/>
              <a:buChar char="l"/>
              <a:defRPr/>
            </a:pPr>
            <a:r>
              <a:rPr lang="ja-JP" altLang="en-US" sz="1700" kern="0" dirty="0">
                <a:latin typeface="+mn-ea"/>
              </a:rPr>
              <a:t>セキュリティソフトでアクセスブロック機能を活用する</a:t>
            </a:r>
            <a:endParaRPr lang="en-US" altLang="ja-JP" sz="17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sz="1700" kern="0" dirty="0">
                <a:latin typeface="+mn-ea"/>
              </a:rPr>
              <a:t>パスキーが利用可能な場合は、極力利用する</a:t>
            </a:r>
            <a:endParaRPr lang="en-US" altLang="ja-JP" sz="17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sz="1700" kern="0" dirty="0">
                <a:latin typeface="+mn-ea"/>
              </a:rPr>
              <a:t>迷惑メールフィルターを利用する</a:t>
            </a:r>
            <a:endParaRPr lang="en-US" altLang="ja-JP" sz="1700" kern="0" dirty="0">
              <a:latin typeface="+mn-ea"/>
            </a:endParaRPr>
          </a:p>
          <a:p>
            <a:pPr lvl="1" eaLnBrk="0" fontAlgn="base" hangingPunct="0">
              <a:spcBef>
                <a:spcPct val="20000"/>
              </a:spcBef>
              <a:spcAft>
                <a:spcPct val="0"/>
              </a:spcAft>
              <a:buClr>
                <a:schemeClr val="tx1"/>
              </a:buClr>
              <a:defRPr/>
            </a:pPr>
            <a:endParaRPr lang="en-US" altLang="ja-JP" sz="1700" kern="0" dirty="0">
              <a:latin typeface="+mn-ea"/>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被害拡大予防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ja-JP" altLang="en-US" sz="1700" kern="0" dirty="0">
                <a:latin typeface="+mn-ea"/>
              </a:rPr>
              <a:t>利用しているサービスの多要素認証の設定を有効にする</a:t>
            </a:r>
            <a:endParaRPr lang="en-US" altLang="ja-JP" sz="1700" kern="0" dirty="0">
              <a:latin typeface="+mn-ea"/>
            </a:endParaRPr>
          </a:p>
          <a:p>
            <a:pPr lvl="1" eaLnBrk="0" fontAlgn="base" hangingPunct="0">
              <a:spcBef>
                <a:spcPct val="20000"/>
              </a:spcBef>
              <a:spcAft>
                <a:spcPct val="0"/>
              </a:spcAft>
              <a:buClr>
                <a:schemeClr val="tx1"/>
              </a:buClr>
              <a:defRPr/>
            </a:pPr>
            <a:endParaRPr lang="en-US" altLang="ja-JP" sz="600" kern="0" dirty="0">
              <a:latin typeface="+mn-ea"/>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早期検知</a:t>
            </a:r>
            <a:r>
              <a:rPr lang="en-US" altLang="ja-JP" kern="0" dirty="0">
                <a:latin typeface="+mn-ea"/>
              </a:rPr>
              <a:t>】</a:t>
            </a:r>
            <a:r>
              <a:rPr lang="ja-JP" altLang="en-US" kern="0" dirty="0">
                <a:latin typeface="+mn-ea"/>
              </a:rPr>
              <a:t>　</a:t>
            </a:r>
            <a:r>
              <a:rPr lang="ja-JP" altLang="en-US" sz="1700" kern="0" dirty="0">
                <a:solidFill>
                  <a:srgbClr val="FF0000"/>
                </a:solidFill>
                <a:latin typeface="+mn-ea"/>
              </a:rPr>
              <a:t>被害に遭っていないかを確認することが大事</a:t>
            </a:r>
            <a:endParaRPr lang="en-US" altLang="ja-JP" sz="1700" kern="0" dirty="0">
              <a:solidFill>
                <a:srgbClr val="FF0000"/>
              </a:solidFill>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sz="1700" kern="0" dirty="0">
                <a:latin typeface="+mn-ea"/>
              </a:rPr>
              <a:t>ログインすると通知されるログインアラート機能の利用</a:t>
            </a:r>
            <a:endParaRPr lang="en-US" altLang="ja-JP" sz="1700"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sz="1700" kern="0" dirty="0">
                <a:latin typeface="+mn-ea"/>
              </a:rPr>
              <a:t>クレジットカードの利用明細やインターネットバンキング等の利用状況をこまめに確認</a:t>
            </a:r>
            <a:endParaRPr lang="en-US" altLang="ja-JP" sz="1700"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p:txBody>
      </p:sp>
      <p:pic>
        <p:nvPicPr>
          <p:cNvPr id="11" name="図 10" descr="男性の顔の絵&#10;&#10;AI 生成コンテンツは誤りを含む可能性があります。">
            <a:extLst>
              <a:ext uri="{FF2B5EF4-FFF2-40B4-BE49-F238E27FC236}">
                <a16:creationId xmlns:a16="http://schemas.microsoft.com/office/drawing/2014/main" id="{7E437AE8-9E8A-608F-FFEA-36106864AC3E}"/>
              </a:ext>
            </a:extLst>
          </p:cNvPr>
          <p:cNvPicPr>
            <a:picLocks noChangeAspect="1"/>
          </p:cNvPicPr>
          <p:nvPr/>
        </p:nvPicPr>
        <p:blipFill>
          <a:blip r:embed="rId4"/>
          <a:stretch>
            <a:fillRect/>
          </a:stretch>
        </p:blipFill>
        <p:spPr>
          <a:xfrm>
            <a:off x="7652995" y="4099701"/>
            <a:ext cx="1282112" cy="1773589"/>
          </a:xfrm>
          <a:prstGeom prst="rect">
            <a:avLst/>
          </a:prstGeom>
        </p:spPr>
      </p:pic>
      <p:sp>
        <p:nvSpPr>
          <p:cNvPr id="18" name="吹き出し: 円形 17">
            <a:extLst>
              <a:ext uri="{FF2B5EF4-FFF2-40B4-BE49-F238E27FC236}">
                <a16:creationId xmlns:a16="http://schemas.microsoft.com/office/drawing/2014/main" id="{B48671CC-4F35-C4BD-F033-016C6A4F795A}"/>
              </a:ext>
            </a:extLst>
          </p:cNvPr>
          <p:cNvSpPr/>
          <p:nvPr/>
        </p:nvSpPr>
        <p:spPr>
          <a:xfrm>
            <a:off x="5649910" y="3348303"/>
            <a:ext cx="2462463" cy="922055"/>
          </a:xfrm>
          <a:prstGeom prst="wedgeEllipseCallout">
            <a:avLst>
              <a:gd name="adj1" fmla="val 35008"/>
              <a:gd name="adj2" fmla="val 60052"/>
            </a:avLst>
          </a:prstGeom>
          <a:solidFill>
            <a:srgbClr val="F79646">
              <a:lumMod val="20000"/>
              <a:lumOff val="80000"/>
            </a:srgbClr>
          </a:solidFill>
          <a:ln w="15875"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300" u="sng" kern="0" dirty="0">
                <a:solidFill>
                  <a:srgbClr val="FF0000"/>
                </a:solidFill>
                <a:latin typeface="+mn-ea"/>
              </a:rPr>
              <a:t>普段、</a:t>
            </a:r>
            <a:r>
              <a:rPr kumimoji="0" lang="ja-JP" altLang="en-US" sz="1300" b="0" i="0" u="sng" strike="noStrike" kern="0" cap="none" spc="0" normalizeH="0" baseline="0" noProof="0" dirty="0">
                <a:ln>
                  <a:noFill/>
                </a:ln>
                <a:solidFill>
                  <a:srgbClr val="FF0000"/>
                </a:solidFill>
                <a:effectLst/>
                <a:uLnTx/>
                <a:uFillTx/>
                <a:latin typeface="+mn-ea"/>
                <a:cs typeface="+mn-cs"/>
              </a:rPr>
              <a:t>他人に教えることがない情報の入力を</a:t>
            </a:r>
            <a:br>
              <a:rPr kumimoji="0" lang="en-US" altLang="ja-JP" sz="1300" b="0" i="0" u="sng" strike="noStrike" kern="0" cap="none" spc="0" normalizeH="0" baseline="0" noProof="0" dirty="0">
                <a:ln>
                  <a:noFill/>
                </a:ln>
                <a:solidFill>
                  <a:srgbClr val="FF0000"/>
                </a:solidFill>
                <a:effectLst/>
                <a:uLnTx/>
                <a:uFillTx/>
                <a:latin typeface="+mn-ea"/>
                <a:cs typeface="+mn-cs"/>
              </a:rPr>
            </a:br>
            <a:r>
              <a:rPr kumimoji="0" lang="ja-JP" altLang="en-US" sz="1300" b="0" i="0" u="sng" strike="noStrike" kern="0" cap="none" spc="0" normalizeH="0" baseline="0" noProof="0" dirty="0">
                <a:ln>
                  <a:noFill/>
                </a:ln>
                <a:solidFill>
                  <a:srgbClr val="FF0000"/>
                </a:solidFill>
                <a:effectLst/>
                <a:uLnTx/>
                <a:uFillTx/>
                <a:latin typeface="+mn-ea"/>
                <a:cs typeface="+mn-cs"/>
              </a:rPr>
              <a:t>求められたら要注意！</a:t>
            </a:r>
          </a:p>
        </p:txBody>
      </p:sp>
      <p:sp>
        <p:nvSpPr>
          <p:cNvPr id="8" name="スライド番号プレースホルダー 7">
            <a:extLst>
              <a:ext uri="{FF2B5EF4-FFF2-40B4-BE49-F238E27FC236}">
                <a16:creationId xmlns:a16="http://schemas.microsoft.com/office/drawing/2014/main" id="{B3AEB751-3914-B2A0-2895-93C1769BEC1B}"/>
              </a:ext>
            </a:extLst>
          </p:cNvPr>
          <p:cNvSpPr>
            <a:spLocks noGrp="1"/>
          </p:cNvSpPr>
          <p:nvPr>
            <p:ph type="sldNum" sz="quarter" idx="11"/>
          </p:nvPr>
        </p:nvSpPr>
        <p:spPr/>
        <p:txBody>
          <a:bodyPr/>
          <a:lstStyle/>
          <a:p>
            <a:fld id="{DBFB1F43-6F2E-4538-AABB-23AEDF146290}" type="slidenum">
              <a:rPr lang="ja-JP" altLang="en-US" smtClean="0"/>
              <a:pPr/>
              <a:t>24</a:t>
            </a:fld>
            <a:endParaRPr lang="ja-JP" altLang="en-US"/>
          </a:p>
        </p:txBody>
      </p:sp>
      <p:sp>
        <p:nvSpPr>
          <p:cNvPr id="7" name="タイトル 8">
            <a:extLst>
              <a:ext uri="{FF2B5EF4-FFF2-40B4-BE49-F238E27FC236}">
                <a16:creationId xmlns:a16="http://schemas.microsoft.com/office/drawing/2014/main" id="{F89D9794-F823-6B37-BA6D-116BEB40BF23}"/>
              </a:ext>
            </a:extLst>
          </p:cNvPr>
          <p:cNvSpPr>
            <a:spLocks noGrp="1"/>
          </p:cNvSpPr>
          <p:nvPr>
            <p:ph type="title"/>
          </p:nvPr>
        </p:nvSpPr>
        <p:spPr>
          <a:xfrm>
            <a:off x="0" y="216000"/>
            <a:ext cx="7423732" cy="816635"/>
          </a:xfrm>
        </p:spPr>
        <p:txBody>
          <a:bodyPr anchor="ctr" anchorCtr="0"/>
          <a:lstStyle/>
          <a:p>
            <a:r>
              <a:rPr lang="ja-JP" altLang="en-US" sz="2400" dirty="0"/>
              <a:t>　　フィッシングによる個人情報等の詐取</a:t>
            </a:r>
          </a:p>
        </p:txBody>
      </p:sp>
    </p:spTree>
    <p:extLst>
      <p:ext uri="{BB962C8B-B14F-4D97-AF65-F5344CB8AC3E}">
        <p14:creationId xmlns:p14="http://schemas.microsoft.com/office/powerpoint/2010/main" val="2254015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0" y="216000"/>
            <a:ext cx="7423732" cy="816635"/>
          </a:xfrm>
        </p:spPr>
        <p:txBody>
          <a:bodyPr anchor="ctr" anchorCtr="0"/>
          <a:lstStyle/>
          <a:p>
            <a:r>
              <a:rPr lang="ja-JP" altLang="en-US" sz="2400" dirty="0"/>
              <a:t>　</a:t>
            </a:r>
            <a:r>
              <a:rPr lang="ja-JP" altLang="en-US" sz="2400" u="sng" dirty="0"/>
              <a:t>● 不正アプリによるスマートフォン利用者への被害</a:t>
            </a:r>
            <a:endParaRPr lang="ja-JP" altLang="en-US" sz="2400"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25</a:t>
            </a:fld>
            <a:endParaRPr lang="ja-JP" altLang="en-US"/>
          </a:p>
        </p:txBody>
      </p:sp>
      <p:sp>
        <p:nvSpPr>
          <p:cNvPr id="6" name="テキスト ボックス 5">
            <a:extLst>
              <a:ext uri="{FF2B5EF4-FFF2-40B4-BE49-F238E27FC236}">
                <a16:creationId xmlns:a16="http://schemas.microsoft.com/office/drawing/2014/main" id="{5A8F3623-EB7B-5BDE-E3CA-9F4052BA0E26}"/>
              </a:ext>
            </a:extLst>
          </p:cNvPr>
          <p:cNvSpPr txBox="1"/>
          <p:nvPr/>
        </p:nvSpPr>
        <p:spPr>
          <a:xfrm>
            <a:off x="200525" y="3640054"/>
            <a:ext cx="8814217" cy="3170099"/>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どんな手口・被害？</a:t>
            </a:r>
            <a:endParaRPr lang="en-US" altLang="ja-JP" u="sng" dirty="0"/>
          </a:p>
          <a:p>
            <a:pPr marL="285750" indent="-285750">
              <a:buFont typeface="Meiryo UI" panose="020B0604030504040204" pitchFamily="50" charset="-128"/>
              <a:buChar char="‒"/>
            </a:pPr>
            <a:r>
              <a:rPr lang="ja-JP" altLang="en-US" dirty="0"/>
              <a:t>興味を引く内容が記載されたメールや</a:t>
            </a:r>
            <a:r>
              <a:rPr lang="en-US" altLang="ja-JP" dirty="0"/>
              <a:t>SMS</a:t>
            </a:r>
            <a:r>
              <a:rPr lang="ja-JP" altLang="en-US" dirty="0"/>
              <a:t>内の</a:t>
            </a:r>
            <a:r>
              <a:rPr lang="en-US" altLang="ja-JP" dirty="0"/>
              <a:t>URL</a:t>
            </a:r>
            <a:r>
              <a:rPr lang="ja-JP" altLang="en-US" dirty="0"/>
              <a:t>リンクをタップし、不正アプリをインストールさせられてしまう</a:t>
            </a:r>
            <a:endParaRPr lang="en-US" altLang="ja-JP" dirty="0"/>
          </a:p>
          <a:p>
            <a:pPr marL="285750" indent="-285750">
              <a:buFont typeface="Meiryo UI" panose="020B0604030504040204" pitchFamily="50" charset="-128"/>
              <a:buChar char="‒"/>
            </a:pPr>
            <a:r>
              <a:rPr lang="en-US" altLang="ja-JP" dirty="0"/>
              <a:t>SNS</a:t>
            </a:r>
            <a:r>
              <a:rPr lang="ja-JP" altLang="en-US" dirty="0"/>
              <a:t>でダウンロードサイトに誘導する手口も確認されている</a:t>
            </a:r>
            <a:endParaRPr lang="en-US" altLang="ja-JP" dirty="0"/>
          </a:p>
          <a:p>
            <a:endParaRPr lang="en-US" altLang="ja-JP" sz="400" dirty="0"/>
          </a:p>
          <a:p>
            <a:pPr marL="285750" indent="-285750">
              <a:buFont typeface="Wingdings" panose="05000000000000000000" pitchFamily="2" charset="2"/>
              <a:buChar char="l"/>
            </a:pPr>
            <a:r>
              <a:rPr lang="ja-JP" altLang="en-US" u="sng" dirty="0"/>
              <a:t>被害に遭うとどうなるの？</a:t>
            </a:r>
            <a:endParaRPr lang="en-US" altLang="ja-JP" u="sng" dirty="0"/>
          </a:p>
          <a:p>
            <a:pPr marL="285750" indent="-285750">
              <a:buFontTx/>
              <a:buChar char="-"/>
            </a:pPr>
            <a:r>
              <a:rPr lang="ja-JP" altLang="en-US" dirty="0"/>
              <a:t>スマホに保存されている情報が窃取される</a:t>
            </a:r>
            <a:endParaRPr lang="en-US" altLang="ja-JP" dirty="0"/>
          </a:p>
          <a:p>
            <a:r>
              <a:rPr lang="ja-JP" altLang="en-US" sz="1600" dirty="0"/>
              <a:t>    ・ 認証情報を窃取された場合、オンラインサービス等への不正アクセスやキャリア決済等による金銭被害に</a:t>
            </a:r>
            <a:br>
              <a:rPr lang="en-US" altLang="ja-JP" sz="1600" dirty="0"/>
            </a:br>
            <a:r>
              <a:rPr lang="ja-JP" altLang="en-US" sz="1600" dirty="0"/>
              <a:t>　　　 つながる可能性がある</a:t>
            </a:r>
            <a:endParaRPr lang="en-US" altLang="ja-JP" sz="1600" dirty="0"/>
          </a:p>
          <a:p>
            <a:r>
              <a:rPr lang="ja-JP" altLang="en-US" sz="1600" dirty="0"/>
              <a:t>　　・ 連絡先情報が窃取された場合、連絡先宛に不正なメール、</a:t>
            </a:r>
            <a:r>
              <a:rPr lang="en-US" altLang="ja-JP" sz="1600" dirty="0"/>
              <a:t>SMS</a:t>
            </a:r>
            <a:r>
              <a:rPr lang="ja-JP" altLang="en-US" sz="1600" dirty="0"/>
              <a:t>がばらまかれる</a:t>
            </a:r>
            <a:endParaRPr lang="en-US" altLang="ja-JP" sz="1600" dirty="0"/>
          </a:p>
          <a:p>
            <a:pPr marL="285750" indent="-285750">
              <a:buFontTx/>
              <a:buChar char="-"/>
            </a:pPr>
            <a:r>
              <a:rPr lang="ja-JP" altLang="en-US" dirty="0"/>
              <a:t>遠隔操作により勝手に詐欺</a:t>
            </a:r>
            <a:r>
              <a:rPr lang="en-US" altLang="ja-JP" dirty="0"/>
              <a:t>SMS</a:t>
            </a:r>
            <a:r>
              <a:rPr lang="ja-JP" altLang="en-US" dirty="0"/>
              <a:t>を送信される</a:t>
            </a:r>
            <a:endParaRPr lang="en-US" altLang="ja-JP" dirty="0"/>
          </a:p>
          <a:p>
            <a:pPr marL="285750" indent="-285750">
              <a:buFontTx/>
              <a:buChar char="-"/>
            </a:pPr>
            <a:r>
              <a:rPr lang="ja-JP" altLang="en-US" dirty="0"/>
              <a:t>サイバー攻撃に悪用される</a:t>
            </a:r>
            <a:endParaRPr lang="en-US" altLang="ja-JP" dirty="0"/>
          </a:p>
        </p:txBody>
      </p:sp>
      <p:sp>
        <p:nvSpPr>
          <p:cNvPr id="2" name="正方形/長方形 1">
            <a:extLst>
              <a:ext uri="{FF2B5EF4-FFF2-40B4-BE49-F238E27FC236}">
                <a16:creationId xmlns:a16="http://schemas.microsoft.com/office/drawing/2014/main" id="{B48B1A7F-EDB5-2296-3FDD-DDFB44232380}"/>
              </a:ext>
            </a:extLst>
          </p:cNvPr>
          <p:cNvSpPr/>
          <p:nvPr/>
        </p:nvSpPr>
        <p:spPr>
          <a:xfrm>
            <a:off x="1408778" y="1115904"/>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3" name="図 12" descr="10大脅威2026個人編「不正アプリによるスマートフォン利用者への被害」の手口の解説図">
            <a:extLst>
              <a:ext uri="{FF2B5EF4-FFF2-40B4-BE49-F238E27FC236}">
                <a16:creationId xmlns:a16="http://schemas.microsoft.com/office/drawing/2014/main" id="{5F045CD4-2854-186A-10E9-FBD39D4CD4A4}"/>
              </a:ext>
            </a:extLst>
          </p:cNvPr>
          <p:cNvPicPr>
            <a:picLocks noChangeAspect="1"/>
          </p:cNvPicPr>
          <p:nvPr/>
        </p:nvPicPr>
        <p:blipFill>
          <a:blip r:embed="rId3"/>
          <a:stretch>
            <a:fillRect/>
          </a:stretch>
        </p:blipFill>
        <p:spPr>
          <a:xfrm>
            <a:off x="1372681" y="1115904"/>
            <a:ext cx="6377423" cy="2545655"/>
          </a:xfrm>
          <a:prstGeom prst="rect">
            <a:avLst/>
          </a:prstGeom>
        </p:spPr>
      </p:pic>
    </p:spTree>
    <p:extLst>
      <p:ext uri="{BB962C8B-B14F-4D97-AF65-F5344CB8AC3E}">
        <p14:creationId xmlns:p14="http://schemas.microsoft.com/office/powerpoint/2010/main" val="3670202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AFF11-3EEA-7D16-D3FF-4882CC854C63}"/>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963747B-3CA7-8535-42E5-2E5F16A25C18}"/>
              </a:ext>
            </a:extLst>
          </p:cNvPr>
          <p:cNvSpPr txBox="1"/>
          <p:nvPr/>
        </p:nvSpPr>
        <p:spPr>
          <a:xfrm>
            <a:off x="111325" y="1331802"/>
            <a:ext cx="8162901" cy="523220"/>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lang="ja-JP" altLang="en-US" sz="2800" kern="0">
                <a:latin typeface="+mn-ea"/>
              </a:rPr>
              <a:t>事例</a:t>
            </a:r>
            <a:endParaRPr kumimoji="1" lang="en-US" altLang="ja-JP" sz="2800" b="0" i="0" u="none" strike="noStrike" kern="0" cap="none" spc="0" normalizeH="0" baseline="0" noProof="0">
              <a:ln>
                <a:noFill/>
              </a:ln>
              <a:effectLst/>
              <a:uLnTx/>
              <a:uFillTx/>
              <a:latin typeface="+mn-ea"/>
              <a:cs typeface="+mn-cs"/>
            </a:endParaRPr>
          </a:p>
        </p:txBody>
      </p:sp>
      <p:sp>
        <p:nvSpPr>
          <p:cNvPr id="4" name="タイトル 3">
            <a:extLst>
              <a:ext uri="{FF2B5EF4-FFF2-40B4-BE49-F238E27FC236}">
                <a16:creationId xmlns:a16="http://schemas.microsoft.com/office/drawing/2014/main" id="{4A6C0107-20D6-6CB3-7550-BA84318E51D8}"/>
              </a:ext>
            </a:extLst>
          </p:cNvPr>
          <p:cNvSpPr>
            <a:spLocks noGrp="1"/>
          </p:cNvSpPr>
          <p:nvPr>
            <p:ph type="title"/>
          </p:nvPr>
        </p:nvSpPr>
        <p:spPr>
          <a:xfrm>
            <a:off x="0" y="217504"/>
            <a:ext cx="6731548" cy="817200"/>
          </a:xfrm>
        </p:spPr>
        <p:txBody>
          <a:bodyPr anchor="ctr" anchorCtr="0"/>
          <a:lstStyle/>
          <a:p>
            <a:r>
              <a:rPr lang="ja-JP" altLang="en-US" sz="2400" dirty="0"/>
              <a:t>　　不正アプリによるスマートフォン利用者への被害</a:t>
            </a:r>
          </a:p>
        </p:txBody>
      </p:sp>
      <p:sp>
        <p:nvSpPr>
          <p:cNvPr id="8" name="スライド番号プレースホルダー 7">
            <a:extLst>
              <a:ext uri="{FF2B5EF4-FFF2-40B4-BE49-F238E27FC236}">
                <a16:creationId xmlns:a16="http://schemas.microsoft.com/office/drawing/2014/main" id="{11161223-8339-B139-3953-FD4BEA41F5AB}"/>
              </a:ext>
            </a:extLst>
          </p:cNvPr>
          <p:cNvSpPr>
            <a:spLocks noGrp="1"/>
          </p:cNvSpPr>
          <p:nvPr>
            <p:ph type="sldNum" sz="quarter" idx="11"/>
          </p:nvPr>
        </p:nvSpPr>
        <p:spPr>
          <a:xfrm>
            <a:off x="6881142" y="6454032"/>
            <a:ext cx="2133600" cy="287337"/>
          </a:xfrm>
        </p:spPr>
        <p:txBody>
          <a:bodyPr/>
          <a:lstStyle/>
          <a:p>
            <a:fld id="{DBFB1F43-6F2E-4538-AABB-23AEDF146290}" type="slidenum">
              <a:rPr lang="ja-JP" altLang="en-US" smtClean="0"/>
              <a:pPr/>
              <a:t>26</a:t>
            </a:fld>
            <a:endParaRPr lang="ja-JP" altLang="en-US"/>
          </a:p>
        </p:txBody>
      </p:sp>
      <p:sp>
        <p:nvSpPr>
          <p:cNvPr id="2" name="テキスト ボックス 1">
            <a:extLst>
              <a:ext uri="{FF2B5EF4-FFF2-40B4-BE49-F238E27FC236}">
                <a16:creationId xmlns:a16="http://schemas.microsoft.com/office/drawing/2014/main" id="{769B82A2-A2C8-47C8-5AED-750CBE1430E8}"/>
              </a:ext>
            </a:extLst>
          </p:cNvPr>
          <p:cNvSpPr txBox="1"/>
          <p:nvPr/>
        </p:nvSpPr>
        <p:spPr>
          <a:xfrm>
            <a:off x="259966" y="1934092"/>
            <a:ext cx="8374033" cy="923330"/>
          </a:xfrm>
          <a:prstGeom prst="rect">
            <a:avLst/>
          </a:prstGeom>
          <a:noFill/>
        </p:spPr>
        <p:txBody>
          <a:bodyPr wrap="square" rtlCol="0">
            <a:spAutoFit/>
          </a:bodyPr>
          <a:lstStyle/>
          <a:p>
            <a:r>
              <a:rPr lang="ja-JP" altLang="en-US" dirty="0"/>
              <a:t>・携帯電話会社を騙り、不正なアプリのインストールを誘導するウェブサイトが確認されている　</a:t>
            </a:r>
            <a:endParaRPr lang="en-US" altLang="ja-JP" dirty="0"/>
          </a:p>
          <a:p>
            <a:r>
              <a:rPr lang="ja-JP" altLang="en-US" dirty="0"/>
              <a:t>　不正アプリをインストールするとスマートフォンがマルウェアに感染するおそれがあり、端末内の</a:t>
            </a:r>
            <a:endParaRPr lang="en-US" altLang="ja-JP" dirty="0"/>
          </a:p>
          <a:p>
            <a:r>
              <a:rPr lang="ja-JP" altLang="en-US" dirty="0"/>
              <a:t>　情報を窃取する可能性がある</a:t>
            </a:r>
            <a:endParaRPr lang="en-US" altLang="ja-JP" dirty="0"/>
          </a:p>
        </p:txBody>
      </p:sp>
      <p:sp>
        <p:nvSpPr>
          <p:cNvPr id="7" name="テキスト ボックス 6">
            <a:extLst>
              <a:ext uri="{FF2B5EF4-FFF2-40B4-BE49-F238E27FC236}">
                <a16:creationId xmlns:a16="http://schemas.microsoft.com/office/drawing/2014/main" id="{301CD998-7484-C29E-2A53-F91551DD7F87}"/>
              </a:ext>
            </a:extLst>
          </p:cNvPr>
          <p:cNvSpPr txBox="1"/>
          <p:nvPr/>
        </p:nvSpPr>
        <p:spPr>
          <a:xfrm>
            <a:off x="384983" y="5096188"/>
            <a:ext cx="8640269" cy="923330"/>
          </a:xfrm>
          <a:prstGeom prst="rect">
            <a:avLst/>
          </a:prstGeom>
          <a:noFill/>
        </p:spPr>
        <p:txBody>
          <a:bodyPr wrap="square" rtlCol="0">
            <a:spAutoFit/>
          </a:bodyPr>
          <a:lstStyle/>
          <a:p>
            <a:r>
              <a:rPr lang="ja-JP" altLang="en-US" dirty="0"/>
              <a:t>宅配事業者、通信事業者を装った迷惑</a:t>
            </a:r>
            <a:r>
              <a:rPr lang="en-US" altLang="ja-JP" dirty="0"/>
              <a:t>SMS</a:t>
            </a:r>
            <a:r>
              <a:rPr lang="ja-JP" altLang="en-US" dirty="0"/>
              <a:t>にご注意ください（</a:t>
            </a:r>
            <a:r>
              <a:rPr lang="en-US" altLang="ja-JP" dirty="0"/>
              <a:t>2025</a:t>
            </a:r>
            <a:r>
              <a:rPr lang="ja-JP" altLang="en-US" dirty="0"/>
              <a:t>年</a:t>
            </a:r>
            <a:r>
              <a:rPr lang="en-US" altLang="ja-JP" dirty="0"/>
              <a:t>11</a:t>
            </a:r>
            <a:r>
              <a:rPr lang="ja-JP" altLang="en-US" dirty="0"/>
              <a:t>月</a:t>
            </a:r>
            <a:r>
              <a:rPr lang="en-US" altLang="ja-JP" dirty="0"/>
              <a:t>14</a:t>
            </a:r>
            <a:r>
              <a:rPr lang="ja-JP" altLang="en-US" dirty="0"/>
              <a:t>日更新）</a:t>
            </a:r>
            <a:endParaRPr lang="ja-JP" altLang="ja-JP" dirty="0"/>
          </a:p>
          <a:p>
            <a:r>
              <a:rPr lang="en-US" altLang="ja-JP" dirty="0">
                <a:hlinkClick r:id="rId2"/>
              </a:rPr>
              <a:t>https://www.docomo.ne.jp/info/spam_mail/column/20180725/</a:t>
            </a:r>
            <a:endParaRPr lang="ja-JP" altLang="ja-JP" dirty="0"/>
          </a:p>
          <a:p>
            <a:endParaRPr lang="en-US" altLang="ja-JP" dirty="0"/>
          </a:p>
        </p:txBody>
      </p:sp>
      <p:sp>
        <p:nvSpPr>
          <p:cNvPr id="9" name="テキスト ボックス 8">
            <a:extLst>
              <a:ext uri="{FF2B5EF4-FFF2-40B4-BE49-F238E27FC236}">
                <a16:creationId xmlns:a16="http://schemas.microsoft.com/office/drawing/2014/main" id="{5C248521-59CE-18C8-5F7E-122F3CEB505E}"/>
              </a:ext>
            </a:extLst>
          </p:cNvPr>
          <p:cNvSpPr txBox="1"/>
          <p:nvPr/>
        </p:nvSpPr>
        <p:spPr>
          <a:xfrm>
            <a:off x="259966" y="4355636"/>
            <a:ext cx="8374033" cy="646331"/>
          </a:xfrm>
          <a:prstGeom prst="rect">
            <a:avLst/>
          </a:prstGeom>
          <a:noFill/>
        </p:spPr>
        <p:txBody>
          <a:bodyPr wrap="square" rtlCol="0">
            <a:spAutoFit/>
          </a:bodyPr>
          <a:lstStyle/>
          <a:p>
            <a:r>
              <a:rPr lang="ja-JP" altLang="en-US" dirty="0"/>
              <a:t>・特定の企業名を騙ることなく、“至急”の確認や連絡を求めるような文面で</a:t>
            </a:r>
            <a:r>
              <a:rPr lang="en-US" altLang="ja-JP" dirty="0"/>
              <a:t>URL</a:t>
            </a:r>
            <a:r>
              <a:rPr lang="ja-JP" altLang="en-US" dirty="0"/>
              <a:t>へのアクセス</a:t>
            </a:r>
            <a:endParaRPr lang="en-US" altLang="ja-JP" dirty="0"/>
          </a:p>
          <a:p>
            <a:r>
              <a:rPr lang="ja-JP" altLang="en-US" dirty="0"/>
              <a:t>　を促し、リンク先で不正アプリをダウンロードさせる事例が確認されている</a:t>
            </a:r>
            <a:endParaRPr lang="en-US" altLang="ja-JP" dirty="0"/>
          </a:p>
        </p:txBody>
      </p:sp>
      <p:sp>
        <p:nvSpPr>
          <p:cNvPr id="11" name="テキスト ボックス 10">
            <a:extLst>
              <a:ext uri="{FF2B5EF4-FFF2-40B4-BE49-F238E27FC236}">
                <a16:creationId xmlns:a16="http://schemas.microsoft.com/office/drawing/2014/main" id="{72484E39-7DEE-4290-3970-BDE0E3D24653}"/>
              </a:ext>
            </a:extLst>
          </p:cNvPr>
          <p:cNvSpPr txBox="1"/>
          <p:nvPr/>
        </p:nvSpPr>
        <p:spPr>
          <a:xfrm>
            <a:off x="384983" y="2968770"/>
            <a:ext cx="8028090" cy="646331"/>
          </a:xfrm>
          <a:prstGeom prst="rect">
            <a:avLst/>
          </a:prstGeom>
          <a:noFill/>
        </p:spPr>
        <p:txBody>
          <a:bodyPr wrap="square">
            <a:spAutoFit/>
          </a:bodyPr>
          <a:lstStyle/>
          <a:p>
            <a:r>
              <a:rPr lang="en-US" altLang="ja-JP" dirty="0"/>
              <a:t>【</a:t>
            </a:r>
            <a:r>
              <a:rPr lang="ja-JP" altLang="en-US" dirty="0"/>
              <a:t>注意喚起</a:t>
            </a:r>
            <a:r>
              <a:rPr lang="en-US" altLang="ja-JP" dirty="0"/>
              <a:t>】</a:t>
            </a:r>
            <a:r>
              <a:rPr lang="ja-JP" altLang="en-US" dirty="0"/>
              <a:t>ドコモを装った不正なアプリのインストール、マルウェア感染にご注意ください</a:t>
            </a:r>
            <a:endParaRPr lang="en-US" altLang="ja-JP" dirty="0">
              <a:hlinkClick r:id="rId3"/>
            </a:endParaRPr>
          </a:p>
          <a:p>
            <a:r>
              <a:rPr lang="en-US" altLang="ja-JP" dirty="0">
                <a:hlinkClick r:id="rId3"/>
              </a:rPr>
              <a:t>https://www.docomo.ne.jp/info/notice/page/260114_00.html</a:t>
            </a:r>
            <a:endParaRPr lang="ja-JP" altLang="ja-JP" dirty="0"/>
          </a:p>
        </p:txBody>
      </p:sp>
    </p:spTree>
    <p:extLst>
      <p:ext uri="{BB962C8B-B14F-4D97-AF65-F5344CB8AC3E}">
        <p14:creationId xmlns:p14="http://schemas.microsoft.com/office/powerpoint/2010/main" val="2096618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EC700F1-CD78-78D5-4927-14454CC25F17}"/>
              </a:ext>
            </a:extLst>
          </p:cNvPr>
          <p:cNvSpPr txBox="1"/>
          <p:nvPr/>
        </p:nvSpPr>
        <p:spPr>
          <a:xfrm>
            <a:off x="173488" y="1065638"/>
            <a:ext cx="8877650" cy="3588675"/>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en-US" altLang="ja-JP" kern="0" dirty="0">
                <a:latin typeface="+mn-ea"/>
                <a:hlinkClick r:id="rId2" action="ppaction://hlinksldjump"/>
              </a:rPr>
              <a:t>P.30</a:t>
            </a:r>
            <a:r>
              <a:rPr lang="ja-JP" altLang="en-US" kern="0" dirty="0">
                <a:latin typeface="+mn-ea"/>
                <a:hlinkClick r:id="rId2" action="ppaction://hlinksldjump"/>
              </a:rPr>
              <a:t>「情報セキュリティ対策の基本」 ⑥ の実施</a:t>
            </a:r>
            <a:endParaRPr lang="en-US" altLang="ja-JP" kern="0" dirty="0">
              <a:solidFill>
                <a:srgbClr val="FF0000"/>
              </a:solidFill>
              <a:latin typeface="+mn-ea"/>
            </a:endParaRPr>
          </a:p>
          <a:p>
            <a:pPr lvl="1" eaLnBrk="0" fontAlgn="base" hangingPunct="0">
              <a:spcBef>
                <a:spcPct val="20000"/>
              </a:spcBef>
              <a:spcAft>
                <a:spcPct val="0"/>
              </a:spcAft>
              <a:buClr>
                <a:schemeClr val="tx1"/>
              </a:buClr>
              <a:defRPr/>
            </a:pPr>
            <a:endParaRPr lang="en-US" altLang="ja-JP" sz="200" kern="0" dirty="0">
              <a:solidFill>
                <a:srgbClr val="FF0000"/>
              </a:solidFill>
              <a:latin typeface="+mn-ea"/>
            </a:endParaRPr>
          </a:p>
          <a:p>
            <a:pPr lvl="1" eaLnBrk="0" fontAlgn="base" hangingPunct="0">
              <a:spcBef>
                <a:spcPct val="20000"/>
              </a:spcBef>
              <a:spcAft>
                <a:spcPct val="0"/>
              </a:spcAft>
              <a:buClr>
                <a:schemeClr val="tx1"/>
              </a:buClr>
              <a:defRPr/>
            </a:pPr>
            <a:endParaRPr lang="en-US" altLang="ja-JP" sz="2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アプリは公式マーケットから入手する</a:t>
            </a:r>
            <a:r>
              <a:rPr lang="en-US" altLang="ja-JP" baseline="30000" dirty="0">
                <a:solidFill>
                  <a:srgbClr val="FF0000"/>
                </a:solidFill>
              </a:rPr>
              <a:t>※4</a:t>
            </a:r>
            <a:endParaRPr lang="en-US" altLang="ja-JP" kern="0" dirty="0">
              <a:latin typeface="+mn-ea"/>
            </a:endParaRPr>
          </a:p>
          <a:p>
            <a:pPr lvl="1" eaLnBrk="0" fontAlgn="base" hangingPunct="0">
              <a:spcBef>
                <a:spcPct val="20000"/>
              </a:spcBef>
              <a:spcAft>
                <a:spcPct val="0"/>
              </a:spcAft>
              <a:buClr>
                <a:schemeClr val="tx1"/>
              </a:buClr>
              <a:defRPr/>
            </a:pPr>
            <a:r>
              <a:rPr lang="ja-JP" altLang="en-US" kern="0" dirty="0">
                <a:latin typeface="+mn-ea"/>
              </a:rPr>
              <a:t>　　</a:t>
            </a:r>
            <a:r>
              <a:rPr lang="en-US" altLang="ja-JP" kern="0" dirty="0">
                <a:latin typeface="+mn-ea"/>
              </a:rPr>
              <a:t>(</a:t>
            </a:r>
            <a:r>
              <a:rPr lang="en-US" altLang="ja-JP" sz="1800" kern="0" dirty="0">
                <a:latin typeface="+mn-ea"/>
              </a:rPr>
              <a:t>Android</a:t>
            </a:r>
            <a:r>
              <a:rPr lang="ja-JP" altLang="en-US" sz="1800" kern="0" dirty="0">
                <a:latin typeface="+mn-ea"/>
              </a:rPr>
              <a:t>は「</a:t>
            </a:r>
            <a:r>
              <a:rPr lang="en-US" altLang="ja-JP" sz="1800" kern="0" dirty="0">
                <a:latin typeface="+mn-ea"/>
              </a:rPr>
              <a:t>Google Play</a:t>
            </a:r>
            <a:r>
              <a:rPr lang="ja-JP" altLang="en-US" sz="1800" kern="0" dirty="0">
                <a:latin typeface="+mn-ea"/>
              </a:rPr>
              <a:t>」、</a:t>
            </a:r>
            <a:r>
              <a:rPr lang="en-US" altLang="ja-JP" sz="1800" kern="0" dirty="0">
                <a:latin typeface="+mn-ea"/>
              </a:rPr>
              <a:t>iPhone</a:t>
            </a:r>
            <a:r>
              <a:rPr lang="ja-JP" altLang="en-US" sz="1800" kern="0" dirty="0">
                <a:latin typeface="+mn-ea"/>
              </a:rPr>
              <a:t>は「</a:t>
            </a:r>
            <a:r>
              <a:rPr lang="en-US" altLang="ja-JP" sz="1800" kern="0" dirty="0">
                <a:latin typeface="+mn-ea"/>
              </a:rPr>
              <a:t>App Store</a:t>
            </a:r>
            <a:r>
              <a:rPr lang="ja-JP" altLang="en-US" sz="1800" kern="0" dirty="0">
                <a:latin typeface="+mn-ea"/>
              </a:rPr>
              <a:t>」</a:t>
            </a:r>
            <a:r>
              <a:rPr lang="en-US" altLang="ja-JP" kern="0" dirty="0">
                <a:latin typeface="+mn-ea"/>
              </a:rPr>
              <a:t>)</a:t>
            </a:r>
          </a:p>
          <a:p>
            <a:pPr lvl="1" eaLnBrk="0" fontAlgn="base" hangingPunct="0">
              <a:spcBef>
                <a:spcPct val="20000"/>
              </a:spcBef>
              <a:spcAft>
                <a:spcPct val="0"/>
              </a:spcAft>
              <a:buClr>
                <a:schemeClr val="tx1"/>
              </a:buClr>
              <a:defRPr/>
            </a:pPr>
            <a:r>
              <a:rPr lang="ja-JP" altLang="en-US" kern="0" dirty="0">
                <a:latin typeface="+mn-ea"/>
              </a:rPr>
              <a:t>    </a:t>
            </a:r>
            <a:r>
              <a:rPr lang="en-US" altLang="ja-JP" kern="0" dirty="0">
                <a:latin typeface="+mn-ea"/>
              </a:rPr>
              <a:t>※</a:t>
            </a:r>
            <a:r>
              <a:rPr lang="ja-JP" altLang="en-US" kern="0" dirty="0">
                <a:latin typeface="+mn-ea"/>
              </a:rPr>
              <a:t>公式マーケットに不正アプリが紛れ込むことがあるので、アプリの評価も確認</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インストール時にアプリの機能に不要なアクセス権限を求めていないか確認する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不要なアプリをインストールしない</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インストールされているアプリを確認する、利用しないアプリはアンインストールする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アプリ更新時に不審な機能、悪意ある機能が無いか、更新内容を確認する</a:t>
            </a:r>
            <a:endParaRPr lang="en-US" altLang="ja-JP" kern="0" dirty="0">
              <a:latin typeface="+mn-ea"/>
            </a:endParaRPr>
          </a:p>
        </p:txBody>
      </p:sp>
      <p:pic>
        <p:nvPicPr>
          <p:cNvPr id="19" name="図 18" descr="スーツを着た男性の絵&#10;&#10;AI 生成コンテンツは誤りを含む可能性があります。">
            <a:extLst>
              <a:ext uri="{FF2B5EF4-FFF2-40B4-BE49-F238E27FC236}">
                <a16:creationId xmlns:a16="http://schemas.microsoft.com/office/drawing/2014/main" id="{D11CD811-46D2-F256-9D3E-569983DF2F5F}"/>
              </a:ext>
            </a:extLst>
          </p:cNvPr>
          <p:cNvPicPr>
            <a:picLocks noChangeAspect="1"/>
          </p:cNvPicPr>
          <p:nvPr/>
        </p:nvPicPr>
        <p:blipFill>
          <a:blip r:embed="rId3"/>
          <a:stretch>
            <a:fillRect/>
          </a:stretch>
        </p:blipFill>
        <p:spPr>
          <a:xfrm>
            <a:off x="7283971" y="1565703"/>
            <a:ext cx="1822321" cy="1419152"/>
          </a:xfrm>
          <a:prstGeom prst="rect">
            <a:avLst/>
          </a:prstGeom>
        </p:spPr>
      </p:pic>
      <p:sp>
        <p:nvSpPr>
          <p:cNvPr id="6" name="タイトル 5">
            <a:extLst>
              <a:ext uri="{FF2B5EF4-FFF2-40B4-BE49-F238E27FC236}">
                <a16:creationId xmlns:a16="http://schemas.microsoft.com/office/drawing/2014/main" id="{AAEDC1F9-29FD-E7C6-D4A8-55647131B086}"/>
              </a:ext>
            </a:extLst>
          </p:cNvPr>
          <p:cNvSpPr>
            <a:spLocks noGrp="1"/>
          </p:cNvSpPr>
          <p:nvPr>
            <p:ph type="title"/>
          </p:nvPr>
        </p:nvSpPr>
        <p:spPr>
          <a:xfrm>
            <a:off x="0" y="217504"/>
            <a:ext cx="6803061" cy="817200"/>
          </a:xfrm>
        </p:spPr>
        <p:txBody>
          <a:bodyPr anchor="ctr" anchorCtr="0"/>
          <a:lstStyle/>
          <a:p>
            <a:r>
              <a:rPr lang="ja-JP" altLang="en-US" sz="2400" dirty="0"/>
              <a:t>　　不正アプリによるスマートフォン利用者への被害</a:t>
            </a: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a:xfrm>
            <a:off x="6881142" y="6454032"/>
            <a:ext cx="2133600" cy="287337"/>
          </a:xfrm>
        </p:spPr>
        <p:txBody>
          <a:bodyPr/>
          <a:lstStyle/>
          <a:p>
            <a:fld id="{DBFB1F43-6F2E-4538-AABB-23AEDF146290}" type="slidenum">
              <a:rPr lang="ja-JP" altLang="en-US" smtClean="0"/>
              <a:pPr/>
              <a:t>27</a:t>
            </a:fld>
            <a:endParaRPr lang="ja-JP" altLang="en-US"/>
          </a:p>
        </p:txBody>
      </p:sp>
      <p:sp>
        <p:nvSpPr>
          <p:cNvPr id="17" name="吹き出し: 円形 16">
            <a:extLst>
              <a:ext uri="{FF2B5EF4-FFF2-40B4-BE49-F238E27FC236}">
                <a16:creationId xmlns:a16="http://schemas.microsoft.com/office/drawing/2014/main" id="{1EF739E5-B70A-5C98-0BFF-5CE74CEA0D44}"/>
              </a:ext>
            </a:extLst>
          </p:cNvPr>
          <p:cNvSpPr/>
          <p:nvPr/>
        </p:nvSpPr>
        <p:spPr>
          <a:xfrm>
            <a:off x="5138177" y="1151778"/>
            <a:ext cx="2789769" cy="827851"/>
          </a:xfrm>
          <a:prstGeom prst="wedgeEllipseCallout">
            <a:avLst>
              <a:gd name="adj1" fmla="val 52557"/>
              <a:gd name="adj2" fmla="val 48682"/>
            </a:avLst>
          </a:prstGeom>
          <a:solidFill>
            <a:srgbClr val="F79646">
              <a:lumMod val="20000"/>
              <a:lumOff val="80000"/>
            </a:srgbClr>
          </a:solidFill>
          <a:ln w="15875"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200" b="0" i="0" u="sng" strike="noStrike" kern="0" cap="none" spc="0" normalizeH="0" baseline="0" noProof="0" dirty="0">
              <a:ln>
                <a:noFill/>
              </a:ln>
              <a:solidFill>
                <a:srgbClr val="FF0000"/>
              </a:solidFill>
              <a:effectLst/>
              <a:uLnTx/>
              <a:uFillTx/>
              <a:latin typeface="+mn-ea"/>
              <a:cs typeface="+mn-cs"/>
            </a:endParaRPr>
          </a:p>
        </p:txBody>
      </p:sp>
      <p:sp>
        <p:nvSpPr>
          <p:cNvPr id="4" name="テキスト ボックス 3">
            <a:extLst>
              <a:ext uri="{FF2B5EF4-FFF2-40B4-BE49-F238E27FC236}">
                <a16:creationId xmlns:a16="http://schemas.microsoft.com/office/drawing/2014/main" id="{F8D58C21-A5F8-0C77-84AF-D81C023FDB0F}"/>
              </a:ext>
            </a:extLst>
          </p:cNvPr>
          <p:cNvSpPr txBox="1"/>
          <p:nvPr/>
        </p:nvSpPr>
        <p:spPr>
          <a:xfrm>
            <a:off x="5173011" y="1253384"/>
            <a:ext cx="2720099" cy="523220"/>
          </a:xfrm>
          <a:prstGeom prst="rect">
            <a:avLst/>
          </a:prstGeom>
          <a:noFill/>
        </p:spPr>
        <p:txBody>
          <a:bodyPr wrap="square" rtlCol="0">
            <a:spAutoFit/>
          </a:bodyPr>
          <a:lstStyle/>
          <a:p>
            <a:pPr algn="ctr"/>
            <a:r>
              <a:rPr kumimoji="0" lang="ja-JP" altLang="en-US" sz="1400" u="sng" kern="0" dirty="0">
                <a:solidFill>
                  <a:srgbClr val="FF0000"/>
                </a:solidFill>
                <a:latin typeface="+mn-ea"/>
              </a:rPr>
              <a:t>アプリは更新時に不正アプリに</a:t>
            </a:r>
            <a:endParaRPr kumimoji="0" lang="en-US" altLang="ja-JP" sz="1400" u="sng" kern="0" dirty="0">
              <a:solidFill>
                <a:srgbClr val="FF0000"/>
              </a:solidFill>
              <a:latin typeface="+mn-ea"/>
            </a:endParaRPr>
          </a:p>
          <a:p>
            <a:pPr algn="ctr"/>
            <a:r>
              <a:rPr kumimoji="0" lang="ja-JP" altLang="en-US" sz="1400" u="sng" kern="0" dirty="0">
                <a:solidFill>
                  <a:srgbClr val="FF0000"/>
                </a:solidFill>
                <a:latin typeface="+mn-ea"/>
              </a:rPr>
              <a:t>変化することも</a:t>
            </a:r>
            <a:r>
              <a:rPr kumimoji="0" lang="en-US" altLang="ja-JP" sz="1400" u="sng" kern="0" dirty="0">
                <a:solidFill>
                  <a:srgbClr val="FF0000"/>
                </a:solidFill>
                <a:latin typeface="+mn-ea"/>
              </a:rPr>
              <a:t>(</a:t>
            </a:r>
            <a:r>
              <a:rPr kumimoji="0" lang="ja-JP" altLang="en-US" sz="1400" u="sng" kern="0" dirty="0">
                <a:solidFill>
                  <a:srgbClr val="FF0000"/>
                </a:solidFill>
                <a:latin typeface="+mn-ea"/>
              </a:rPr>
              <a:t>自己対策が困難</a:t>
            </a:r>
            <a:r>
              <a:rPr kumimoji="0" lang="en-US" altLang="ja-JP" sz="1400" u="sng" kern="0" dirty="0">
                <a:solidFill>
                  <a:srgbClr val="FF0000"/>
                </a:solidFill>
                <a:latin typeface="+mn-ea"/>
              </a:rPr>
              <a:t>)</a:t>
            </a:r>
            <a:endParaRPr kumimoji="1" lang="ja-JP" altLang="en-US" dirty="0"/>
          </a:p>
        </p:txBody>
      </p:sp>
      <p:sp>
        <p:nvSpPr>
          <p:cNvPr id="10" name="正方形/長方形 9">
            <a:extLst>
              <a:ext uri="{FF2B5EF4-FFF2-40B4-BE49-F238E27FC236}">
                <a16:creationId xmlns:a16="http://schemas.microsoft.com/office/drawing/2014/main" id="{A35C3B9E-0A1A-80AC-F372-C1DDE8BE4370}"/>
              </a:ext>
            </a:extLst>
          </p:cNvPr>
          <p:cNvSpPr/>
          <p:nvPr/>
        </p:nvSpPr>
        <p:spPr>
          <a:xfrm>
            <a:off x="748476" y="4672543"/>
            <a:ext cx="1887186" cy="240977"/>
          </a:xfrm>
          <a:prstGeom prst="rect">
            <a:avLst/>
          </a:prstGeom>
          <a:solidFill>
            <a:srgbClr val="FFFFCC"/>
          </a:solid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なぜ、やってしまうのか？</a:t>
            </a:r>
            <a:endParaRPr kumimoji="1" lang="ja-JP" altLang="en-US" sz="1400" dirty="0">
              <a:solidFill>
                <a:schemeClr val="tx1"/>
              </a:solidFill>
            </a:endParaRPr>
          </a:p>
        </p:txBody>
      </p:sp>
      <p:sp>
        <p:nvSpPr>
          <p:cNvPr id="12" name="コンテンツ プレースホルダー 2">
            <a:extLst>
              <a:ext uri="{FF2B5EF4-FFF2-40B4-BE49-F238E27FC236}">
                <a16:creationId xmlns:a16="http://schemas.microsoft.com/office/drawing/2014/main" id="{163AF64E-BAD4-FB98-9235-102D5102AA34}"/>
              </a:ext>
            </a:extLst>
          </p:cNvPr>
          <p:cNvSpPr txBox="1">
            <a:spLocks/>
          </p:cNvSpPr>
          <p:nvPr/>
        </p:nvSpPr>
        <p:spPr bwMode="auto">
          <a:xfrm>
            <a:off x="748476" y="4904104"/>
            <a:ext cx="6404893" cy="1069977"/>
          </a:xfrm>
          <a:prstGeom prst="rect">
            <a:avLst/>
          </a:prstGeom>
          <a:solidFill>
            <a:srgbClr val="FFFFCC"/>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4"/>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lang="ja-JP" altLang="en-US" sz="1400" u="sng" kern="0" dirty="0">
                <a:solidFill>
                  <a:schemeClr val="accent6">
                    <a:lumMod val="10000"/>
                  </a:schemeClr>
                </a:solidFill>
                <a:latin typeface="+mn-ea"/>
              </a:rPr>
              <a:t>なぜ、不正アプリをインストールしてしまうのか</a:t>
            </a:r>
            <a:endParaRPr lang="en-US" altLang="ja-JP" sz="1400" u="sng" kern="0" dirty="0">
              <a:solidFill>
                <a:schemeClr val="accent6">
                  <a:lumMod val="10000"/>
                </a:schemeClr>
              </a:solidFill>
              <a:latin typeface="+mn-ea"/>
            </a:endParaRPr>
          </a:p>
          <a:p>
            <a:pPr marL="0" indent="0">
              <a:buNone/>
              <a:defRPr/>
            </a:pPr>
            <a:r>
              <a:rPr lang="ja-JP" altLang="en-US" sz="1400" kern="0" dirty="0">
                <a:solidFill>
                  <a:schemeClr val="accent6">
                    <a:lumMod val="10000"/>
                  </a:schemeClr>
                </a:solidFill>
                <a:latin typeface="+mn-ea"/>
              </a:rPr>
              <a:t>　・実在の企業を名乗っていて、それを信じてしまうから</a:t>
            </a:r>
            <a:endParaRPr lang="en-US" altLang="ja-JP" sz="1400" kern="0" dirty="0">
              <a:solidFill>
                <a:schemeClr val="accent6">
                  <a:lumMod val="10000"/>
                </a:schemeClr>
              </a:solidFill>
              <a:latin typeface="+mn-ea"/>
            </a:endParaRPr>
          </a:p>
          <a:p>
            <a:pPr marL="0" indent="0">
              <a:buNone/>
              <a:defRPr/>
            </a:pPr>
            <a:r>
              <a:rPr lang="ja-JP" altLang="en-US" sz="1400" kern="0" dirty="0">
                <a:solidFill>
                  <a:schemeClr val="accent6">
                    <a:lumMod val="10000"/>
                  </a:schemeClr>
                </a:solidFill>
                <a:latin typeface="+mn-ea"/>
              </a:rPr>
              <a:t>　・確認や連絡を“至急”に求める文面で、受信者の冷静な判断を阻害するから</a:t>
            </a:r>
            <a:endParaRPr lang="en-US" altLang="ja-JP" sz="1400" kern="0" dirty="0">
              <a:solidFill>
                <a:schemeClr val="accent6">
                  <a:lumMod val="10000"/>
                </a:schemeClr>
              </a:solidFill>
              <a:latin typeface="+mn-ea"/>
            </a:endParaRPr>
          </a:p>
          <a:p>
            <a:pPr marL="0" indent="0">
              <a:buNone/>
              <a:defRPr/>
            </a:pPr>
            <a:r>
              <a:rPr lang="ja-JP" altLang="en-US" sz="1400" kern="0" dirty="0">
                <a:solidFill>
                  <a:schemeClr val="accent6">
                    <a:lumMod val="10000"/>
                  </a:schemeClr>
                </a:solidFill>
                <a:latin typeface="+mn-ea"/>
              </a:rPr>
              <a:t>　・</a:t>
            </a:r>
            <a:r>
              <a:rPr lang="ja-JP" altLang="en-US" sz="1400" dirty="0">
                <a:solidFill>
                  <a:schemeClr val="accent6">
                    <a:lumMod val="10000"/>
                  </a:schemeClr>
                </a:solidFill>
                <a:latin typeface="+mn-ea"/>
              </a:rPr>
              <a:t>メールや</a:t>
            </a:r>
            <a:r>
              <a:rPr lang="en-US" altLang="ja-JP" sz="1400" dirty="0">
                <a:solidFill>
                  <a:schemeClr val="accent6">
                    <a:lumMod val="10000"/>
                  </a:schemeClr>
                </a:solidFill>
                <a:latin typeface="+mn-ea"/>
              </a:rPr>
              <a:t>SMS</a:t>
            </a:r>
            <a:r>
              <a:rPr lang="ja-JP" altLang="en-US" sz="1400" dirty="0">
                <a:solidFill>
                  <a:schemeClr val="accent6">
                    <a:lumMod val="10000"/>
                  </a:schemeClr>
                </a:solidFill>
                <a:latin typeface="+mn-ea"/>
              </a:rPr>
              <a:t>などで不正アプリの</a:t>
            </a:r>
            <a:r>
              <a:rPr lang="ja-JP" altLang="en-US" sz="1400" dirty="0">
                <a:solidFill>
                  <a:schemeClr val="tx2"/>
                </a:solidFill>
                <a:latin typeface="+mn-ea"/>
              </a:rPr>
              <a:t>配布サイトへ誘導</a:t>
            </a:r>
            <a:r>
              <a:rPr lang="ja-JP" altLang="en-US" sz="1400" dirty="0">
                <a:solidFill>
                  <a:schemeClr val="accent6">
                    <a:lumMod val="10000"/>
                  </a:schemeClr>
                </a:solidFill>
                <a:latin typeface="+mn-ea"/>
              </a:rPr>
              <a:t>され、インストールしてしまうから</a:t>
            </a:r>
            <a:endParaRPr lang="ja-JP" altLang="en-US" sz="1200" dirty="0">
              <a:solidFill>
                <a:schemeClr val="accent6">
                  <a:lumMod val="10000"/>
                </a:schemeClr>
              </a:solidFill>
              <a:latin typeface="+mn-ea"/>
            </a:endParaRP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endParaRPr kumimoji="1" lang="en-US" altLang="ja-JP" sz="1200" b="0" i="0" u="none" strike="noStrike" kern="0" cap="none" spc="0" normalizeH="0" baseline="0" noProof="0" dirty="0">
              <a:ln>
                <a:noFill/>
              </a:ln>
              <a:solidFill>
                <a:schemeClr val="accent6">
                  <a:lumMod val="10000"/>
                </a:schemeClr>
              </a:solidFill>
              <a:effectLst/>
              <a:uLnTx/>
              <a:uFillTx/>
              <a:latin typeface="+mn-ea"/>
              <a:cs typeface="+mn-cs"/>
            </a:endParaRPr>
          </a:p>
        </p:txBody>
      </p:sp>
      <p:sp>
        <p:nvSpPr>
          <p:cNvPr id="13" name="テキスト ボックス 12">
            <a:extLst>
              <a:ext uri="{FF2B5EF4-FFF2-40B4-BE49-F238E27FC236}">
                <a16:creationId xmlns:a16="http://schemas.microsoft.com/office/drawing/2014/main" id="{652A5978-8A51-8DE7-0444-1562E346372E}"/>
              </a:ext>
            </a:extLst>
          </p:cNvPr>
          <p:cNvSpPr txBox="1"/>
          <p:nvPr/>
        </p:nvSpPr>
        <p:spPr>
          <a:xfrm>
            <a:off x="173488" y="6002289"/>
            <a:ext cx="8684945" cy="646331"/>
          </a:xfrm>
          <a:prstGeom prst="rect">
            <a:avLst/>
          </a:prstGeom>
          <a:noFill/>
          <a:ln w="19050">
            <a:noFill/>
          </a:ln>
        </p:spPr>
        <p:txBody>
          <a:bodyPr wrap="square" rtlCol="0">
            <a:spAutoFit/>
          </a:bodyPr>
          <a:lstStyle/>
          <a:p>
            <a:r>
              <a:rPr lang="en-US" altLang="ja-JP" sz="1200" dirty="0">
                <a:solidFill>
                  <a:srgbClr val="FF0000"/>
                </a:solidFill>
              </a:rPr>
              <a:t>※4</a:t>
            </a:r>
            <a:r>
              <a:rPr lang="ja-JP" altLang="en-US" sz="1200" dirty="0">
                <a:solidFill>
                  <a:srgbClr val="FF0000"/>
                </a:solidFill>
              </a:rPr>
              <a:t>　</a:t>
            </a:r>
            <a:r>
              <a:rPr lang="en-US" altLang="ja-JP" sz="1200" dirty="0">
                <a:solidFill>
                  <a:schemeClr val="tx2"/>
                </a:solidFill>
              </a:rPr>
              <a:t>2025</a:t>
            </a:r>
            <a:r>
              <a:rPr lang="ja-JP" altLang="en-US" sz="1200" dirty="0">
                <a:solidFill>
                  <a:schemeClr val="tx2"/>
                </a:solidFill>
              </a:rPr>
              <a:t>年</a:t>
            </a:r>
            <a:r>
              <a:rPr lang="en-US" altLang="ja-JP" sz="1200" dirty="0">
                <a:solidFill>
                  <a:schemeClr val="tx2"/>
                </a:solidFill>
              </a:rPr>
              <a:t>12</a:t>
            </a:r>
            <a:r>
              <a:rPr lang="ja-JP" altLang="en-US" sz="1200" dirty="0">
                <a:solidFill>
                  <a:schemeClr val="tx2"/>
                </a:solidFill>
              </a:rPr>
              <a:t>月に施行された「スマートフォンにおいて利用される特定ソフトウェアに係る競争の促進に関する法律」では、多様な経路での</a:t>
            </a:r>
            <a:endParaRPr lang="en-US" altLang="ja-JP" sz="1200" dirty="0">
              <a:solidFill>
                <a:schemeClr val="tx2"/>
              </a:solidFill>
            </a:endParaRPr>
          </a:p>
          <a:p>
            <a:r>
              <a:rPr lang="ja-JP" altLang="en-US" sz="1200" dirty="0">
                <a:solidFill>
                  <a:schemeClr val="tx2"/>
                </a:solidFill>
              </a:rPr>
              <a:t>　　　 アプリ提供が可能になりました。一方で、セキュリティリスクも指摘されており、公式マーケット以外から入手するアプリは慎重に確認する</a:t>
            </a:r>
            <a:endParaRPr lang="en-US" altLang="ja-JP" sz="1200" dirty="0">
              <a:solidFill>
                <a:schemeClr val="tx2"/>
              </a:solidFill>
            </a:endParaRPr>
          </a:p>
          <a:p>
            <a:r>
              <a:rPr lang="en-US" altLang="ja-JP" sz="1200" dirty="0">
                <a:solidFill>
                  <a:schemeClr val="tx2"/>
                </a:solidFill>
              </a:rPr>
              <a:t>       </a:t>
            </a:r>
            <a:r>
              <a:rPr lang="ja-JP" altLang="en-US" sz="1200" dirty="0">
                <a:solidFill>
                  <a:schemeClr val="tx2"/>
                </a:solidFill>
              </a:rPr>
              <a:t>必要があります。　　　　　</a:t>
            </a:r>
            <a:endParaRPr lang="en-US" altLang="ja-JP" sz="1200" dirty="0">
              <a:solidFill>
                <a:schemeClr val="tx2"/>
              </a:solidFill>
            </a:endParaRPr>
          </a:p>
        </p:txBody>
      </p:sp>
      <p:pic>
        <p:nvPicPr>
          <p:cNvPr id="14" name="図 13" descr="公式アプリストアのイメージ図">
            <a:extLst>
              <a:ext uri="{FF2B5EF4-FFF2-40B4-BE49-F238E27FC236}">
                <a16:creationId xmlns:a16="http://schemas.microsoft.com/office/drawing/2014/main" id="{C51462CE-4438-5788-717A-C89F4A50D73F}"/>
              </a:ext>
            </a:extLst>
          </p:cNvPr>
          <p:cNvPicPr>
            <a:picLocks noChangeAspect="1"/>
          </p:cNvPicPr>
          <p:nvPr/>
        </p:nvPicPr>
        <p:blipFill>
          <a:blip r:embed="rId5"/>
          <a:stretch>
            <a:fillRect/>
          </a:stretch>
        </p:blipFill>
        <p:spPr>
          <a:xfrm>
            <a:off x="7246685" y="4743201"/>
            <a:ext cx="1804453" cy="1260943"/>
          </a:xfrm>
          <a:prstGeom prst="rect">
            <a:avLst/>
          </a:prstGeom>
        </p:spPr>
      </p:pic>
    </p:spTree>
    <p:extLst>
      <p:ext uri="{BB962C8B-B14F-4D97-AF65-F5344CB8AC3E}">
        <p14:creationId xmlns:p14="http://schemas.microsoft.com/office/powerpoint/2010/main" val="897395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098C3-988C-FAEC-2DB4-D229D069D3F3}"/>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13928A05-D51D-8CB8-079D-C383E9BAE008}"/>
              </a:ext>
            </a:extLst>
          </p:cNvPr>
          <p:cNvSpPr>
            <a:spLocks noGrp="1"/>
          </p:cNvSpPr>
          <p:nvPr>
            <p:ph type="title"/>
          </p:nvPr>
        </p:nvSpPr>
        <p:spPr>
          <a:xfrm>
            <a:off x="0" y="216000"/>
            <a:ext cx="7423732" cy="817200"/>
          </a:xfrm>
        </p:spPr>
        <p:txBody>
          <a:bodyPr tIns="46800" rIns="90000" bIns="46800" anchor="ctr" anchorCtr="0"/>
          <a:lstStyle/>
          <a:p>
            <a:r>
              <a:rPr lang="ja-JP" altLang="en-US" sz="2400" dirty="0"/>
              <a:t>　</a:t>
            </a:r>
            <a:r>
              <a:rPr lang="ja-JP" altLang="en-US" sz="2400" u="sng" dirty="0"/>
              <a:t>● </a:t>
            </a:r>
            <a:r>
              <a:rPr lang="ja-JP" altLang="en-US" sz="2100" u="sng" dirty="0"/>
              <a:t>メールや </a:t>
            </a:r>
            <a:r>
              <a:rPr lang="en-US" altLang="ja-JP" sz="2100" u="sng" dirty="0"/>
              <a:t>SNS </a:t>
            </a:r>
            <a:r>
              <a:rPr lang="ja-JP" altLang="en-US" sz="2100" u="sng" dirty="0"/>
              <a:t>等を使った脅迫・詐欺の手口による金銭要求</a:t>
            </a:r>
            <a:endParaRPr lang="ja-JP" altLang="en-US" sz="2100" dirty="0"/>
          </a:p>
        </p:txBody>
      </p:sp>
      <p:sp>
        <p:nvSpPr>
          <p:cNvPr id="8" name="スライド番号プレースホルダー 7">
            <a:extLst>
              <a:ext uri="{FF2B5EF4-FFF2-40B4-BE49-F238E27FC236}">
                <a16:creationId xmlns:a16="http://schemas.microsoft.com/office/drawing/2014/main" id="{C2E8A187-14FD-BDF9-CDAC-E546B1FF4610}"/>
              </a:ext>
            </a:extLst>
          </p:cNvPr>
          <p:cNvSpPr>
            <a:spLocks noGrp="1"/>
          </p:cNvSpPr>
          <p:nvPr>
            <p:ph type="sldNum" sz="quarter" idx="11"/>
          </p:nvPr>
        </p:nvSpPr>
        <p:spPr>
          <a:xfrm>
            <a:off x="6881142" y="6454032"/>
            <a:ext cx="2133600" cy="287337"/>
          </a:xfrm>
        </p:spPr>
        <p:txBody>
          <a:bodyPr/>
          <a:lstStyle/>
          <a:p>
            <a:fld id="{DBFB1F43-6F2E-4538-AABB-23AEDF146290}" type="slidenum">
              <a:rPr lang="ja-JP" altLang="en-US" smtClean="0"/>
              <a:pPr/>
              <a:t>28</a:t>
            </a:fld>
            <a:endParaRPr lang="ja-JP" altLang="en-US"/>
          </a:p>
        </p:txBody>
      </p:sp>
      <p:sp>
        <p:nvSpPr>
          <p:cNvPr id="3" name="正方形/長方形 2">
            <a:extLst>
              <a:ext uri="{FF2B5EF4-FFF2-40B4-BE49-F238E27FC236}">
                <a16:creationId xmlns:a16="http://schemas.microsoft.com/office/drawing/2014/main" id="{3F91D805-5649-EBCC-823D-6850E88062C0}"/>
              </a:ext>
            </a:extLst>
          </p:cNvPr>
          <p:cNvSpPr/>
          <p:nvPr/>
        </p:nvSpPr>
        <p:spPr>
          <a:xfrm>
            <a:off x="1408778" y="1152000"/>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2C60658D-F346-84AD-DB91-EB322912DD15}"/>
              </a:ext>
            </a:extLst>
          </p:cNvPr>
          <p:cNvSpPr txBox="1"/>
          <p:nvPr/>
        </p:nvSpPr>
        <p:spPr>
          <a:xfrm>
            <a:off x="244800" y="3773446"/>
            <a:ext cx="8733211" cy="2708434"/>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どんな手口・被害？</a:t>
            </a:r>
            <a:endParaRPr lang="en-US" altLang="ja-JP" u="sng" dirty="0"/>
          </a:p>
          <a:p>
            <a:pPr marL="285750" indent="-285750">
              <a:buFont typeface="Meiryo UI" panose="020B0604030504040204" pitchFamily="50" charset="-128"/>
              <a:buChar char="‒"/>
            </a:pPr>
            <a:r>
              <a:rPr lang="ja-JP" altLang="en-US" dirty="0"/>
              <a:t>メールや</a:t>
            </a:r>
            <a:r>
              <a:rPr lang="en-US" altLang="ja-JP" dirty="0"/>
              <a:t>SNS</a:t>
            </a:r>
            <a:r>
              <a:rPr lang="ja-JP" altLang="en-US" dirty="0"/>
              <a:t>等の非対面のコミュニケーションを用い、公的機関や出会いのきっかけを装い、　恋愛感情や何らかの信頼感を得たり、脅したりして金銭を詐取する</a:t>
            </a:r>
            <a:endParaRPr lang="en-US" altLang="ja-JP" dirty="0"/>
          </a:p>
          <a:p>
            <a:pPr marL="285750" indent="-285750">
              <a:buFont typeface="Meiryo UI" panose="020B0604030504040204" pitchFamily="50" charset="-128"/>
              <a:buChar char="‒"/>
            </a:pPr>
            <a:endParaRPr lang="en-US" altLang="ja-JP" sz="800" dirty="0"/>
          </a:p>
          <a:p>
            <a:pPr marL="285750" indent="-285750">
              <a:buFont typeface="Wingdings" panose="05000000000000000000" pitchFamily="2" charset="2"/>
              <a:buChar char="l"/>
            </a:pPr>
            <a:r>
              <a:rPr lang="ja-JP" altLang="en-US" u="sng" dirty="0"/>
              <a:t>被害に遭うとどうなるの？</a:t>
            </a:r>
            <a:endParaRPr lang="en-US" altLang="ja-JP" u="sng" dirty="0"/>
          </a:p>
          <a:p>
            <a:pPr marL="285750" indent="-285750">
              <a:buFontTx/>
              <a:buChar char="-"/>
            </a:pPr>
            <a:r>
              <a:rPr lang="en-US" altLang="ja-JP" dirty="0"/>
              <a:t>PC</a:t>
            </a:r>
            <a:r>
              <a:rPr lang="ja-JP" altLang="en-US" dirty="0"/>
              <a:t>をハッキングした、示談の和解金が必要、アダルトサイトの未納料金がある、至急対応が必要等とメール等で不安を煽られ、冷静さを失い金銭要求に応じてしまう</a:t>
            </a:r>
            <a:endParaRPr lang="en-US" altLang="ja-JP" dirty="0"/>
          </a:p>
          <a:p>
            <a:pPr marL="285750" indent="-285750">
              <a:buFontTx/>
              <a:buChar char="-"/>
            </a:pPr>
            <a:r>
              <a:rPr lang="en-US" altLang="ja-JP" dirty="0"/>
              <a:t>SNS</a:t>
            </a:r>
            <a:r>
              <a:rPr lang="ja-JP" altLang="en-US" dirty="0"/>
              <a:t>で親交を深め、恋愛感情を逆手に、投資詐欺をしかけられ、送金してしまう</a:t>
            </a:r>
            <a:endParaRPr lang="en-US" altLang="ja-JP" dirty="0"/>
          </a:p>
          <a:p>
            <a:pPr marL="285750" indent="-285750">
              <a:buFontTx/>
              <a:buChar char="-"/>
            </a:pPr>
            <a:r>
              <a:rPr lang="en-US" altLang="ja-JP" dirty="0"/>
              <a:t>SNS</a:t>
            </a:r>
            <a:r>
              <a:rPr lang="ja-JP" altLang="en-US" dirty="0"/>
              <a:t>等でのやりとりを通して不正アプリのインストールに誘導され、スマホに保存されている</a:t>
            </a:r>
            <a:br>
              <a:rPr lang="en-US" altLang="ja-JP" dirty="0"/>
            </a:br>
            <a:r>
              <a:rPr lang="ja-JP" altLang="en-US" dirty="0"/>
              <a:t>連絡先宛に性的な動画をばらまくと脅され、金銭を要求される</a:t>
            </a:r>
            <a:endParaRPr lang="en-US" altLang="ja-JP" dirty="0"/>
          </a:p>
        </p:txBody>
      </p:sp>
      <p:pic>
        <p:nvPicPr>
          <p:cNvPr id="11" name="図 10" descr="10大脅威2026個人編「メールやSNS等を使った脅迫・詐欺の手口による金銭要求」の手口の解説図">
            <a:extLst>
              <a:ext uri="{FF2B5EF4-FFF2-40B4-BE49-F238E27FC236}">
                <a16:creationId xmlns:a16="http://schemas.microsoft.com/office/drawing/2014/main" id="{B8B0BE2F-EFBC-706C-56CB-C640E281F17E}"/>
              </a:ext>
            </a:extLst>
          </p:cNvPr>
          <p:cNvPicPr>
            <a:picLocks noChangeAspect="1"/>
          </p:cNvPicPr>
          <p:nvPr/>
        </p:nvPicPr>
        <p:blipFill>
          <a:blip r:embed="rId3"/>
          <a:stretch>
            <a:fillRect/>
          </a:stretch>
        </p:blipFill>
        <p:spPr>
          <a:xfrm>
            <a:off x="1458675" y="1177808"/>
            <a:ext cx="6252483" cy="2495783"/>
          </a:xfrm>
          <a:prstGeom prst="rect">
            <a:avLst/>
          </a:prstGeom>
        </p:spPr>
      </p:pic>
    </p:spTree>
    <p:extLst>
      <p:ext uri="{BB962C8B-B14F-4D97-AF65-F5344CB8AC3E}">
        <p14:creationId xmlns:p14="http://schemas.microsoft.com/office/powerpoint/2010/main" val="662103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472A6A6-C7C1-0CCB-3748-32144ED2189F}"/>
              </a:ext>
            </a:extLst>
          </p:cNvPr>
          <p:cNvSpPr>
            <a:spLocks noGrp="1"/>
          </p:cNvSpPr>
          <p:nvPr>
            <p:ph type="title"/>
          </p:nvPr>
        </p:nvSpPr>
        <p:spPr>
          <a:xfrm>
            <a:off x="0" y="217504"/>
            <a:ext cx="7423732" cy="817200"/>
          </a:xfrm>
        </p:spPr>
        <p:txBody>
          <a:bodyPr anchor="ctr" anchorCtr="0"/>
          <a:lstStyle/>
          <a:p>
            <a:r>
              <a:rPr lang="ja-JP" altLang="en-US" sz="2200" dirty="0"/>
              <a:t>　　メールや </a:t>
            </a:r>
            <a:r>
              <a:rPr lang="en-US" altLang="ja-JP" sz="2200" dirty="0"/>
              <a:t>SNS </a:t>
            </a:r>
            <a:r>
              <a:rPr lang="ja-JP" altLang="en-US" sz="2200" dirty="0"/>
              <a:t>等を使った脅迫・詐欺の手口による金銭要求</a:t>
            </a:r>
          </a:p>
        </p:txBody>
      </p:sp>
      <p:sp>
        <p:nvSpPr>
          <p:cNvPr id="5" name="テキスト ボックス 4">
            <a:extLst>
              <a:ext uri="{FF2B5EF4-FFF2-40B4-BE49-F238E27FC236}">
                <a16:creationId xmlns:a16="http://schemas.microsoft.com/office/drawing/2014/main" id="{398DDF81-AF44-F46A-8643-9A22AB25B954}"/>
              </a:ext>
            </a:extLst>
          </p:cNvPr>
          <p:cNvSpPr txBox="1"/>
          <p:nvPr/>
        </p:nvSpPr>
        <p:spPr>
          <a:xfrm>
            <a:off x="129258" y="1091636"/>
            <a:ext cx="8655898" cy="3182410"/>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marR="0" lvl="1"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1800" b="0" i="0" u="none" strike="noStrike" kern="0" cap="none" spc="0" normalizeH="0" baseline="0" noProof="0" dirty="0">
                <a:ln>
                  <a:noFill/>
                </a:ln>
                <a:effectLst/>
                <a:uLnTx/>
                <a:uFillTx/>
                <a:latin typeface="Meiryo UI"/>
                <a:ea typeface="Meiryo UI"/>
                <a:cs typeface="+mn-cs"/>
              </a:rPr>
              <a:t>慌てない、一呼吸して冷静になる</a:t>
            </a:r>
            <a:endParaRPr lang="en-US" altLang="ja-JP" strike="sngStrike"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en-US" altLang="ja-JP" u="sng" kern="0" dirty="0">
                <a:solidFill>
                  <a:srgbClr val="009999"/>
                </a:solidFill>
                <a:latin typeface="+mn-ea"/>
                <a:hlinkClick r:id="rId2" action="ppaction://hlinksldjump"/>
              </a:rPr>
              <a:t>P.30</a:t>
            </a:r>
            <a:r>
              <a:rPr lang="ja-JP" altLang="en-US" u="sng" kern="0" dirty="0">
                <a:latin typeface="+mn-ea"/>
                <a:hlinkClick r:id="rId2" action="ppaction://hlinksldjump"/>
              </a:rPr>
              <a:t>「</a:t>
            </a:r>
            <a:r>
              <a:rPr lang="ja-JP" altLang="en-US" kern="0" dirty="0">
                <a:latin typeface="+mn-ea"/>
                <a:hlinkClick r:id="rId2" action="ppaction://hlinksldjump"/>
              </a:rPr>
              <a:t>情報セキュリティ対策の基本」 ⑥ の実施</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受信した脅迫、金銭要求、唐突、不自然なメールは無視し、メールに</a:t>
            </a:r>
            <a:endParaRPr lang="en-US" altLang="ja-JP" kern="0" dirty="0">
              <a:latin typeface="+mn-ea"/>
            </a:endParaRPr>
          </a:p>
          <a:p>
            <a:pPr lvl="1" eaLnBrk="0" fontAlgn="base" hangingPunct="0">
              <a:spcBef>
                <a:spcPct val="20000"/>
              </a:spcBef>
              <a:spcAft>
                <a:spcPct val="0"/>
              </a:spcAft>
              <a:buClr>
                <a:schemeClr val="tx1"/>
              </a:buClr>
              <a:defRPr/>
            </a:pPr>
            <a:r>
              <a:rPr lang="ja-JP" altLang="en-US" kern="0" dirty="0">
                <a:latin typeface="+mn-ea"/>
              </a:rPr>
              <a:t>　　記載されている電話番号に絶対電話しない</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信じない、疑う、公的機関や信頼できる人に相談する</a:t>
            </a:r>
            <a:endParaRPr lang="en-US" altLang="ja-JP" kern="0" dirty="0">
              <a:latin typeface="+mn-ea"/>
            </a:endParaRPr>
          </a:p>
          <a:p>
            <a:pPr lvl="1" eaLnBrk="0" fontAlgn="base" hangingPunct="0">
              <a:spcBef>
                <a:spcPct val="20000"/>
              </a:spcBef>
              <a:spcAft>
                <a:spcPct val="0"/>
              </a:spcAft>
              <a:buClr>
                <a:schemeClr val="tx1"/>
              </a:buClr>
              <a:defRPr/>
            </a:pPr>
            <a:r>
              <a:rPr lang="ja-JP" altLang="en-US" kern="0" dirty="0">
                <a:latin typeface="+mn-ea"/>
              </a:rPr>
              <a:t>　　</a:t>
            </a:r>
            <a:r>
              <a:rPr lang="ja-JP" altLang="en-US" sz="1400" kern="0" dirty="0">
                <a:latin typeface="+mn-ea"/>
              </a:rPr>
              <a:t>（警察相談専用電話 </a:t>
            </a:r>
            <a:r>
              <a:rPr lang="en-US" altLang="ja-JP" sz="1400" kern="0" dirty="0">
                <a:latin typeface="+mn-ea"/>
              </a:rPr>
              <a:t>#9110</a:t>
            </a:r>
            <a:r>
              <a:rPr lang="ja-JP" altLang="en-US" sz="1400" kern="0" dirty="0">
                <a:latin typeface="+mn-ea"/>
              </a:rPr>
              <a:t>、</a:t>
            </a:r>
            <a:r>
              <a:rPr lang="ja-JP" altLang="en-US" sz="1400" kern="0" dirty="0">
                <a:latin typeface="+mn-ea"/>
                <a:hlinkClick r:id="rId3">
                  <a:extLst>
                    <a:ext uri="{A12FA001-AC4F-418D-AE19-62706E023703}">
                      <ahyp:hlinkClr xmlns:ahyp="http://schemas.microsoft.com/office/drawing/2018/hyperlinkcolor" val="tx"/>
                    </a:ext>
                  </a:extLst>
                </a:hlinkClick>
              </a:rPr>
              <a:t>違法・有害情報相談センター</a:t>
            </a:r>
            <a:r>
              <a:rPr lang="ja-JP" altLang="en-US" sz="1400" kern="0" dirty="0">
                <a:latin typeface="+mn-ea"/>
              </a:rPr>
              <a:t>、消費者ホットライン　</a:t>
            </a:r>
            <a:r>
              <a:rPr lang="en-US" altLang="ja-JP" sz="1400" kern="0" dirty="0">
                <a:latin typeface="+mn-ea"/>
              </a:rPr>
              <a:t>188</a:t>
            </a:r>
            <a:r>
              <a:rPr lang="ja-JP" altLang="en-US" sz="1400" kern="0" dirty="0">
                <a:latin typeface="+mn-ea"/>
              </a:rPr>
              <a:t>（いやや！））</a:t>
            </a:r>
            <a:endParaRPr lang="en-US" altLang="ja-JP" sz="14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同様の手口の存在を確認するため、受信メッセージからキーワードを検索してみる</a:t>
            </a:r>
            <a:endParaRPr lang="en-US" altLang="ja-JP" kern="0" dirty="0">
              <a:latin typeface="+mn-ea"/>
            </a:endParaRPr>
          </a:p>
        </p:txBody>
      </p:sp>
      <p:sp>
        <p:nvSpPr>
          <p:cNvPr id="6" name="コンテンツ プレースホルダー 2">
            <a:extLst>
              <a:ext uri="{FF2B5EF4-FFF2-40B4-BE49-F238E27FC236}">
                <a16:creationId xmlns:a16="http://schemas.microsoft.com/office/drawing/2014/main" id="{A1EB460C-A21F-1688-FDA2-2EE469E5A38A}"/>
              </a:ext>
            </a:extLst>
          </p:cNvPr>
          <p:cNvSpPr txBox="1">
            <a:spLocks/>
          </p:cNvSpPr>
          <p:nvPr/>
        </p:nvSpPr>
        <p:spPr bwMode="auto">
          <a:xfrm>
            <a:off x="300675" y="4562737"/>
            <a:ext cx="8235588" cy="1845439"/>
          </a:xfrm>
          <a:prstGeom prst="rect">
            <a:avLst/>
          </a:prstGeom>
          <a:solidFill>
            <a:srgbClr val="FFFFCC"/>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4"/>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lang="ja-JP" altLang="en-US" sz="1400" u="sng" kern="0" dirty="0">
                <a:solidFill>
                  <a:schemeClr val="accent6">
                    <a:lumMod val="10000"/>
                  </a:schemeClr>
                </a:solidFill>
                <a:latin typeface="+mn-ea"/>
              </a:rPr>
              <a:t>  パターン</a:t>
            </a:r>
            <a:r>
              <a:rPr lang="en-US" altLang="ja-JP" sz="1400" u="sng" kern="0" dirty="0">
                <a:solidFill>
                  <a:schemeClr val="accent6">
                    <a:lumMod val="10000"/>
                  </a:schemeClr>
                </a:solidFill>
                <a:latin typeface="+mn-ea"/>
              </a:rPr>
              <a:t>1:</a:t>
            </a:r>
            <a:r>
              <a:rPr lang="ja-JP" altLang="en-US" sz="1400" u="sng" kern="0" dirty="0">
                <a:solidFill>
                  <a:schemeClr val="accent6">
                    <a:lumMod val="10000"/>
                  </a:schemeClr>
                </a:solidFill>
                <a:latin typeface="+mn-ea"/>
              </a:rPr>
              <a:t>　怖がらせる</a:t>
            </a:r>
            <a:endParaRPr lang="en-US" altLang="ja-JP" sz="1400" u="sng" dirty="0">
              <a:solidFill>
                <a:schemeClr val="accent6">
                  <a:lumMod val="10000"/>
                </a:schemeClr>
              </a:solidFill>
              <a:latin typeface="+mn-ea"/>
            </a:endParaRPr>
          </a:p>
          <a:p>
            <a:pPr marL="0" indent="0">
              <a:buNone/>
              <a:defRPr/>
            </a:pPr>
            <a:r>
              <a:rPr lang="ja-JP" altLang="en-US" sz="1400" dirty="0">
                <a:solidFill>
                  <a:schemeClr val="accent6">
                    <a:lumMod val="10000"/>
                  </a:schemeClr>
                </a:solidFill>
                <a:latin typeface="+mn-ea"/>
              </a:rPr>
              <a:t>　　 </a:t>
            </a:r>
            <a:r>
              <a:rPr lang="ja-JP" altLang="en-US" sz="1400" kern="0" dirty="0">
                <a:solidFill>
                  <a:schemeClr val="accent6">
                    <a:lumMod val="10000"/>
                  </a:schemeClr>
                </a:solidFill>
                <a:latin typeface="+mn-ea"/>
              </a:rPr>
              <a:t>「あなたのパソコンをハッキングした」　「あなたが通報されている」　「訴えられている」等と不安を煽る</a:t>
            </a:r>
            <a:endParaRPr lang="en-US" altLang="ja-JP" sz="500" kern="0" dirty="0">
              <a:solidFill>
                <a:schemeClr val="accent6">
                  <a:lumMod val="10000"/>
                </a:schemeClr>
              </a:solidFill>
              <a:latin typeface="+mn-ea"/>
            </a:endParaRPr>
          </a:p>
          <a:p>
            <a:pPr marL="0" indent="0" fontAlgn="base">
              <a:spcBef>
                <a:spcPct val="0"/>
              </a:spcBef>
              <a:spcAft>
                <a:spcPct val="0"/>
              </a:spcAft>
              <a:buNone/>
            </a:pPr>
            <a:r>
              <a:rPr lang="ja-JP" altLang="en-US" sz="1400" b="1" dirty="0">
                <a:solidFill>
                  <a:schemeClr val="accent6">
                    <a:lumMod val="10000"/>
                  </a:schemeClr>
                </a:solidFill>
                <a:latin typeface="+mn-ea"/>
              </a:rPr>
              <a:t>  </a:t>
            </a:r>
            <a:r>
              <a:rPr lang="ja-JP" altLang="en-US" sz="1400" u="sng" dirty="0">
                <a:solidFill>
                  <a:schemeClr val="accent6">
                    <a:lumMod val="10000"/>
                  </a:schemeClr>
                </a:solidFill>
                <a:latin typeface="+mn-ea"/>
              </a:rPr>
              <a:t>パターン</a:t>
            </a:r>
            <a:r>
              <a:rPr lang="en-US" altLang="ja-JP" sz="1400" u="sng" dirty="0">
                <a:solidFill>
                  <a:schemeClr val="accent6">
                    <a:lumMod val="10000"/>
                  </a:schemeClr>
                </a:solidFill>
                <a:latin typeface="+mn-ea"/>
              </a:rPr>
              <a:t>2</a:t>
            </a:r>
            <a:r>
              <a:rPr lang="ja-JP" altLang="en-US" sz="1400" u="sng" dirty="0">
                <a:solidFill>
                  <a:schemeClr val="accent6">
                    <a:lumMod val="10000"/>
                  </a:schemeClr>
                </a:solidFill>
                <a:latin typeface="+mn-ea"/>
              </a:rPr>
              <a:t>： 信じ込ませる</a:t>
            </a:r>
            <a:endParaRPr lang="en-US" altLang="ja-JP" sz="1400" u="sng" dirty="0">
              <a:solidFill>
                <a:schemeClr val="accent6">
                  <a:lumMod val="10000"/>
                </a:schemeClr>
              </a:solidFill>
              <a:latin typeface="+mn-ea"/>
            </a:endParaRPr>
          </a:p>
          <a:p>
            <a:pPr marL="0" lvl="1" indent="0">
              <a:buClr>
                <a:prstClr val="black"/>
              </a:buClr>
              <a:buFontTx/>
              <a:buNone/>
            </a:pPr>
            <a:r>
              <a:rPr lang="ja-JP" altLang="en-US" sz="1400" dirty="0">
                <a:solidFill>
                  <a:schemeClr val="accent6">
                    <a:lumMod val="10000"/>
                  </a:schemeClr>
                </a:solidFill>
                <a:latin typeface="+mn-ea"/>
              </a:rPr>
              <a:t>　　 社会的信用の高い組織を騙り、事態の深刻さ、緊急性を訴え、冷静さを失わせ、信じ込ませる</a:t>
            </a:r>
            <a:endParaRPr lang="en-US" altLang="ja-JP" sz="1400" dirty="0">
              <a:solidFill>
                <a:schemeClr val="accent6">
                  <a:lumMod val="10000"/>
                </a:schemeClr>
              </a:solidFill>
              <a:latin typeface="+mn-ea"/>
            </a:endParaRPr>
          </a:p>
          <a:p>
            <a:pPr marL="0" lvl="1" indent="0">
              <a:buClr>
                <a:prstClr val="black"/>
              </a:buClr>
              <a:buNone/>
            </a:pPr>
            <a:r>
              <a:rPr lang="ja-JP" altLang="en-US" sz="1400" kern="0" dirty="0">
                <a:solidFill>
                  <a:schemeClr val="accent6">
                    <a:lumMod val="10000"/>
                  </a:schemeClr>
                </a:solidFill>
                <a:latin typeface="+mn-ea"/>
              </a:rPr>
              <a:t>　　 有名人や異性を装い交際を持ち掛け、</a:t>
            </a:r>
            <a:r>
              <a:rPr lang="ja-JP" altLang="en-US" sz="1400" kern="0" dirty="0">
                <a:solidFill>
                  <a:schemeClr val="tx2"/>
                </a:solidFill>
                <a:latin typeface="+mn-ea"/>
              </a:rPr>
              <a:t>親密になったところで投資など様々な名目で金銭を要求</a:t>
            </a:r>
            <a:endParaRPr lang="en-US" altLang="ja-JP" sz="500" kern="0" dirty="0">
              <a:solidFill>
                <a:schemeClr val="tx2"/>
              </a:solidFill>
              <a:latin typeface="+mn-ea"/>
            </a:endParaRPr>
          </a:p>
          <a:p>
            <a:pPr marL="0" lvl="1" indent="0">
              <a:buClr>
                <a:prstClr val="black"/>
              </a:buClr>
              <a:buFontTx/>
              <a:buNone/>
            </a:pPr>
            <a:r>
              <a:rPr lang="ja-JP" altLang="en-US" sz="1400" b="1" dirty="0">
                <a:solidFill>
                  <a:schemeClr val="accent6">
                    <a:lumMod val="10000"/>
                  </a:schemeClr>
                </a:solidFill>
                <a:latin typeface="+mn-ea"/>
              </a:rPr>
              <a:t>  </a:t>
            </a:r>
            <a:r>
              <a:rPr lang="ja-JP" altLang="en-US" sz="1400" u="sng" dirty="0">
                <a:solidFill>
                  <a:schemeClr val="accent6">
                    <a:lumMod val="10000"/>
                  </a:schemeClr>
                </a:solidFill>
                <a:latin typeface="+mn-ea"/>
              </a:rPr>
              <a:t>パターン</a:t>
            </a:r>
            <a:r>
              <a:rPr lang="en-US" altLang="ja-JP" sz="1400" u="sng" dirty="0">
                <a:solidFill>
                  <a:schemeClr val="accent6">
                    <a:lumMod val="10000"/>
                  </a:schemeClr>
                </a:solidFill>
                <a:latin typeface="+mn-ea"/>
              </a:rPr>
              <a:t>3</a:t>
            </a:r>
            <a:r>
              <a:rPr lang="ja-JP" altLang="en-US" sz="1400" u="sng" dirty="0">
                <a:solidFill>
                  <a:schemeClr val="accent6">
                    <a:lumMod val="10000"/>
                  </a:schemeClr>
                </a:solidFill>
                <a:latin typeface="+mn-ea"/>
              </a:rPr>
              <a:t>： 相談しにくい</a:t>
            </a:r>
            <a:endParaRPr lang="en-US" altLang="ja-JP" sz="1400" u="sng" dirty="0">
              <a:solidFill>
                <a:schemeClr val="accent6">
                  <a:lumMod val="10000"/>
                </a:schemeClr>
              </a:solidFill>
              <a:latin typeface="+mn-ea"/>
            </a:endParaRPr>
          </a:p>
          <a:p>
            <a:pPr marL="0" lvl="1" indent="0">
              <a:buClr>
                <a:prstClr val="black"/>
              </a:buClr>
              <a:buFontTx/>
              <a:buNone/>
            </a:pPr>
            <a:r>
              <a:rPr lang="ja-JP" altLang="en-US" sz="1400" b="1" kern="0" dirty="0">
                <a:solidFill>
                  <a:schemeClr val="accent6">
                    <a:lumMod val="10000"/>
                  </a:schemeClr>
                </a:solidFill>
                <a:latin typeface="+mn-ea"/>
              </a:rPr>
              <a:t>　　 </a:t>
            </a:r>
            <a:r>
              <a:rPr lang="ja-JP" altLang="en-US" sz="1400" kern="0" dirty="0">
                <a:solidFill>
                  <a:schemeClr val="accent6">
                    <a:lumMod val="10000"/>
                  </a:schemeClr>
                </a:solidFill>
                <a:latin typeface="+mn-ea"/>
              </a:rPr>
              <a:t>「あなたの恥ずかしい動画を撮影した」「アダルトサイトの未納料金があり裁判沙汰になる」等と脅し、金銭を要求</a:t>
            </a:r>
            <a:endParaRPr kumimoji="1" lang="en-US" altLang="ja-JP" sz="1200" b="0" i="0" u="none" strike="noStrike" kern="0" cap="none" spc="0" normalizeH="0" baseline="0" noProof="0" dirty="0">
              <a:ln>
                <a:noFill/>
              </a:ln>
              <a:solidFill>
                <a:schemeClr val="accent6">
                  <a:lumMod val="10000"/>
                </a:schemeClr>
              </a:solidFill>
              <a:effectLst/>
              <a:uLnTx/>
              <a:uFillTx/>
              <a:latin typeface="+mn-ea"/>
              <a:cs typeface="+mn-cs"/>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a:xfrm>
            <a:off x="6881142" y="6454032"/>
            <a:ext cx="2133600" cy="287337"/>
          </a:xfrm>
        </p:spPr>
        <p:txBody>
          <a:bodyPr/>
          <a:lstStyle/>
          <a:p>
            <a:fld id="{DBFB1F43-6F2E-4538-AABB-23AEDF146290}" type="slidenum">
              <a:rPr lang="ja-JP" altLang="en-US" smtClean="0"/>
              <a:pPr/>
              <a:t>29</a:t>
            </a:fld>
            <a:endParaRPr lang="ja-JP" altLang="en-US"/>
          </a:p>
        </p:txBody>
      </p:sp>
      <p:sp>
        <p:nvSpPr>
          <p:cNvPr id="9" name="正方形/長方形 8">
            <a:extLst>
              <a:ext uri="{FF2B5EF4-FFF2-40B4-BE49-F238E27FC236}">
                <a16:creationId xmlns:a16="http://schemas.microsoft.com/office/drawing/2014/main" id="{C031D5CA-AEAA-7A1A-DC08-AC67871E85F8}"/>
              </a:ext>
            </a:extLst>
          </p:cNvPr>
          <p:cNvSpPr/>
          <p:nvPr/>
        </p:nvSpPr>
        <p:spPr>
          <a:xfrm>
            <a:off x="300674" y="4342299"/>
            <a:ext cx="1585643" cy="219790"/>
          </a:xfrm>
          <a:prstGeom prst="rect">
            <a:avLst/>
          </a:prstGeom>
          <a:solidFill>
            <a:srgbClr val="FFFFCC"/>
          </a:solid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巧妙な手口の数々</a:t>
            </a:r>
            <a:endParaRPr kumimoji="1" lang="ja-JP" altLang="en-US" sz="1400" b="1" dirty="0">
              <a:solidFill>
                <a:schemeClr val="tx1"/>
              </a:solidFill>
            </a:endParaRPr>
          </a:p>
        </p:txBody>
      </p:sp>
      <p:pic>
        <p:nvPicPr>
          <p:cNvPr id="13" name="図 12" descr="男性の顔の絵&#10;&#10;AI 生成コンテンツは誤りを含む可能性があります。">
            <a:extLst>
              <a:ext uri="{FF2B5EF4-FFF2-40B4-BE49-F238E27FC236}">
                <a16:creationId xmlns:a16="http://schemas.microsoft.com/office/drawing/2014/main" id="{CB6FA35F-6665-1B6C-5CE9-8BF82B239CB1}"/>
              </a:ext>
            </a:extLst>
          </p:cNvPr>
          <p:cNvPicPr>
            <a:picLocks noChangeAspect="1"/>
          </p:cNvPicPr>
          <p:nvPr/>
        </p:nvPicPr>
        <p:blipFill>
          <a:blip r:embed="rId5"/>
          <a:stretch>
            <a:fillRect/>
          </a:stretch>
        </p:blipFill>
        <p:spPr>
          <a:xfrm>
            <a:off x="7553738" y="1219088"/>
            <a:ext cx="1313435" cy="1806880"/>
          </a:xfrm>
          <a:prstGeom prst="rect">
            <a:avLst/>
          </a:prstGeom>
        </p:spPr>
      </p:pic>
    </p:spTree>
    <p:extLst>
      <p:ext uri="{BB962C8B-B14F-4D97-AF65-F5344CB8AC3E}">
        <p14:creationId xmlns:p14="http://schemas.microsoft.com/office/powerpoint/2010/main" val="181393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0" y="216000"/>
            <a:ext cx="7423732" cy="816635"/>
          </a:xfrm>
        </p:spPr>
        <p:txBody>
          <a:bodyPr anchor="ctr" anchorCtr="0"/>
          <a:lstStyle/>
          <a:p>
            <a:r>
              <a:rPr lang="ja-JP" altLang="en-US" sz="2400" dirty="0"/>
              <a:t>　</a:t>
            </a:r>
            <a:r>
              <a:rPr lang="ja-JP" altLang="en-US" sz="2400" u="sng" dirty="0"/>
              <a:t>● インターネット上のサービスからの個人情報の窃取</a:t>
            </a:r>
            <a:endParaRPr lang="ja-JP" altLang="en-US" sz="2400"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a:xfrm>
            <a:off x="6879600" y="6454800"/>
            <a:ext cx="2133600" cy="287337"/>
          </a:xfrm>
        </p:spPr>
        <p:txBody>
          <a:bodyPr/>
          <a:lstStyle/>
          <a:p>
            <a:r>
              <a:rPr lang="en-US" altLang="ja-JP" dirty="0"/>
              <a:t>3</a:t>
            </a:r>
            <a:endParaRPr lang="ja-JP" altLang="en-US" dirty="0"/>
          </a:p>
        </p:txBody>
      </p:sp>
      <p:sp>
        <p:nvSpPr>
          <p:cNvPr id="2" name="正方形/長方形 1">
            <a:extLst>
              <a:ext uri="{FF2B5EF4-FFF2-40B4-BE49-F238E27FC236}">
                <a16:creationId xmlns:a16="http://schemas.microsoft.com/office/drawing/2014/main" id="{AEA6C61F-2517-4567-57EA-47B1E26F090E}"/>
              </a:ext>
            </a:extLst>
          </p:cNvPr>
          <p:cNvSpPr/>
          <p:nvPr/>
        </p:nvSpPr>
        <p:spPr>
          <a:xfrm>
            <a:off x="1408778" y="1152000"/>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a:extLst>
              <a:ext uri="{FF2B5EF4-FFF2-40B4-BE49-F238E27FC236}">
                <a16:creationId xmlns:a16="http://schemas.microsoft.com/office/drawing/2014/main" id="{0CDE3619-5975-699E-0E4C-5D945B3AB6F6}"/>
              </a:ext>
            </a:extLst>
          </p:cNvPr>
          <p:cNvSpPr txBox="1"/>
          <p:nvPr/>
        </p:nvSpPr>
        <p:spPr>
          <a:xfrm>
            <a:off x="246046" y="3852000"/>
            <a:ext cx="8897954" cy="2308324"/>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どんな手口・被害？</a:t>
            </a:r>
            <a:endParaRPr lang="en-US" altLang="ja-JP" u="sng" dirty="0"/>
          </a:p>
          <a:p>
            <a:pPr marL="285750" indent="-285750">
              <a:buFont typeface="Meiryo UI" panose="020B0604030504040204" pitchFamily="50" charset="-128"/>
              <a:buChar char="‒"/>
            </a:pPr>
            <a:r>
              <a:rPr kumimoji="1" lang="ja-JP" altLang="en-US" dirty="0"/>
              <a:t>ショッピングサイト、</a:t>
            </a:r>
            <a:r>
              <a:rPr lang="ja-JP" altLang="en-US" dirty="0"/>
              <a:t>転職支援サイト等に登録しておいた個人情報が攻撃者に窃取、悪用される</a:t>
            </a:r>
            <a:endParaRPr lang="en-US" altLang="ja-JP" dirty="0"/>
          </a:p>
          <a:p>
            <a:endParaRPr lang="en-US" altLang="ja-JP" dirty="0"/>
          </a:p>
          <a:p>
            <a:pPr marL="285750" indent="-285750">
              <a:buFont typeface="Wingdings" panose="05000000000000000000" pitchFamily="2" charset="2"/>
              <a:buChar char="l"/>
            </a:pPr>
            <a:r>
              <a:rPr lang="ja-JP" altLang="en-US" u="sng" dirty="0"/>
              <a:t>被害に遭うとどうなるの？</a:t>
            </a:r>
            <a:endParaRPr lang="en-US" altLang="ja-JP" u="sng" dirty="0"/>
          </a:p>
          <a:p>
            <a:pPr marL="285750" indent="-285750">
              <a:buFontTx/>
              <a:buChar char="-"/>
            </a:pPr>
            <a:r>
              <a:rPr lang="ja-JP" altLang="en-US" dirty="0"/>
              <a:t>アカウントに登録されていた個人情報が窃取される</a:t>
            </a:r>
            <a:endParaRPr lang="en-US" altLang="ja-JP" dirty="0"/>
          </a:p>
          <a:p>
            <a:pPr marL="285750" indent="-285750">
              <a:buFontTx/>
              <a:buChar char="-"/>
            </a:pPr>
            <a:r>
              <a:rPr lang="ja-JP" altLang="en-US" dirty="0"/>
              <a:t>窃取された個人情報が複数の犯罪者間で共有・売買される</a:t>
            </a:r>
            <a:endParaRPr lang="en-US" altLang="ja-JP" dirty="0"/>
          </a:p>
          <a:p>
            <a:pPr marL="285750" indent="-285750">
              <a:buFontTx/>
              <a:buChar char="-"/>
            </a:pPr>
            <a:r>
              <a:rPr lang="ja-JP" altLang="en-US" dirty="0"/>
              <a:t>窃取された自分のメールアドレスにフィッシング等の詐欺メールが送付される</a:t>
            </a:r>
            <a:endParaRPr lang="en-US" altLang="ja-JP" dirty="0"/>
          </a:p>
          <a:p>
            <a:pPr marL="285750" indent="-285750">
              <a:buFontTx/>
              <a:buChar char="-"/>
            </a:pPr>
            <a:r>
              <a:rPr lang="ja-JP" altLang="en-US" dirty="0"/>
              <a:t>窃取されたクレジットカード情報などが悪用され金銭被害が発生する</a:t>
            </a:r>
          </a:p>
        </p:txBody>
      </p:sp>
      <p:pic>
        <p:nvPicPr>
          <p:cNvPr id="10" name="図 9" descr="10大脅威2026個人編「インターネット上のサービスからの個人情報の窃取」の手口解説図">
            <a:extLst>
              <a:ext uri="{FF2B5EF4-FFF2-40B4-BE49-F238E27FC236}">
                <a16:creationId xmlns:a16="http://schemas.microsoft.com/office/drawing/2014/main" id="{84DCB00D-C1B8-C787-1E3D-94729D758DB2}"/>
              </a:ext>
            </a:extLst>
          </p:cNvPr>
          <p:cNvPicPr>
            <a:picLocks noChangeAspect="1"/>
          </p:cNvPicPr>
          <p:nvPr/>
        </p:nvPicPr>
        <p:blipFill>
          <a:blip r:embed="rId3"/>
          <a:stretch>
            <a:fillRect/>
          </a:stretch>
        </p:blipFill>
        <p:spPr>
          <a:xfrm>
            <a:off x="1408776" y="1214203"/>
            <a:ext cx="6326445" cy="2525306"/>
          </a:xfrm>
          <a:prstGeom prst="rect">
            <a:avLst/>
          </a:prstGeom>
        </p:spPr>
      </p:pic>
    </p:spTree>
    <p:extLst>
      <p:ext uri="{BB962C8B-B14F-4D97-AF65-F5344CB8AC3E}">
        <p14:creationId xmlns:p14="http://schemas.microsoft.com/office/powerpoint/2010/main" val="27193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6C1237B-E438-BD6D-EEBD-0E9CA2AFA99D}"/>
              </a:ext>
            </a:extLst>
          </p:cNvPr>
          <p:cNvSpPr txBox="1"/>
          <p:nvPr/>
        </p:nvSpPr>
        <p:spPr>
          <a:xfrm>
            <a:off x="126718" y="1116158"/>
            <a:ext cx="8686800" cy="1346400"/>
          </a:xfrm>
          <a:prstGeom prst="rect">
            <a:avLst/>
          </a:prstGeom>
          <a:noFill/>
        </p:spPr>
        <p:txBody>
          <a:bodyPr wrap="square" rtlCol="0">
            <a:spAutoFit/>
          </a:bodyPr>
          <a:lstStyle/>
          <a:p>
            <a:pPr marL="257174" lvl="0" indent="-257174" fontAlgn="base">
              <a:spcBef>
                <a:spcPct val="20000"/>
              </a:spcBef>
              <a:spcAft>
                <a:spcPct val="0"/>
              </a:spcAft>
              <a:buClr>
                <a:srgbClr val="000066"/>
              </a:buClr>
              <a:buFont typeface="Wingdings" panose="05000000000000000000" pitchFamily="2" charset="2"/>
              <a:buChar char="l"/>
            </a:pPr>
            <a:r>
              <a:rPr lang="ja-JP" altLang="en-US" sz="2000" kern="0" dirty="0">
                <a:solidFill>
                  <a:srgbClr val="D2D4D1">
                    <a:lumMod val="10000"/>
                  </a:srgbClr>
                </a:solidFill>
                <a:latin typeface="Meiryo UI" panose="020B0604030504040204" pitchFamily="34" charset="-128"/>
                <a:ea typeface="Meiryo UI" panose="020B0604030504040204" pitchFamily="34" charset="-128"/>
              </a:rPr>
              <a:t>トラブルは、インターネットにアクセスし、ショッピング、</a:t>
            </a:r>
            <a:r>
              <a:rPr lang="en-US" altLang="ja-JP" sz="2000" kern="0" dirty="0">
                <a:solidFill>
                  <a:srgbClr val="D2D4D1">
                    <a:lumMod val="10000"/>
                  </a:srgbClr>
                </a:solidFill>
                <a:latin typeface="Meiryo UI" panose="020B0604030504040204" pitchFamily="34" charset="-128"/>
                <a:ea typeface="Meiryo UI" panose="020B0604030504040204" pitchFamily="34" charset="-128"/>
              </a:rPr>
              <a:t>SNS</a:t>
            </a:r>
            <a:r>
              <a:rPr lang="ja-JP" altLang="en-US" sz="2000" kern="0" dirty="0">
                <a:solidFill>
                  <a:srgbClr val="D2D4D1">
                    <a:lumMod val="10000"/>
                  </a:srgbClr>
                </a:solidFill>
                <a:latin typeface="Meiryo UI" panose="020B0604030504040204" pitchFamily="34" charset="-128"/>
                <a:ea typeface="Meiryo UI" panose="020B0604030504040204" pitchFamily="34" charset="-128"/>
              </a:rPr>
              <a:t>等のサービスを利用する際に発生する</a:t>
            </a:r>
            <a:endParaRPr lang="en-US" altLang="ja-JP" sz="2000" kern="0" dirty="0">
              <a:solidFill>
                <a:srgbClr val="D2D4D1">
                  <a:lumMod val="10000"/>
                </a:srgbClr>
              </a:solidFill>
              <a:latin typeface="Meiryo UI" panose="020B0604030504040204" pitchFamily="34" charset="-128"/>
              <a:ea typeface="Meiryo UI" panose="020B0604030504040204" pitchFamily="34" charset="-128"/>
            </a:endParaRPr>
          </a:p>
          <a:p>
            <a:pPr marL="257174" lvl="0" indent="-257174" fontAlgn="base">
              <a:spcBef>
                <a:spcPct val="20000"/>
              </a:spcBef>
              <a:spcAft>
                <a:spcPct val="0"/>
              </a:spcAft>
              <a:buClr>
                <a:srgbClr val="000066"/>
              </a:buClr>
              <a:buFont typeface="Wingdings" panose="05000000000000000000" pitchFamily="2" charset="2"/>
              <a:buChar char="l"/>
            </a:pPr>
            <a:r>
              <a:rPr lang="ja-JP" altLang="en-US" sz="2000" kern="0" dirty="0">
                <a:solidFill>
                  <a:srgbClr val="D2D4D1">
                    <a:lumMod val="10000"/>
                  </a:srgbClr>
                </a:solidFill>
                <a:latin typeface="Meiryo UI" panose="020B0604030504040204" pitchFamily="34" charset="-128"/>
                <a:ea typeface="Meiryo UI" panose="020B0604030504040204" pitchFamily="34" charset="-128"/>
              </a:rPr>
              <a:t>トラブルの手口、糸口は共通点が多く、「情報セキュリティ対策の基本」はトラブルの発生抑止に共通的に有効</a:t>
            </a:r>
            <a:endParaRPr lang="ja-JP" altLang="en-US" sz="2000" kern="0" dirty="0">
              <a:solidFill>
                <a:srgbClr val="24235C"/>
              </a:solidFill>
              <a:latin typeface="Meiryo UI" panose="020B0604030504040204" pitchFamily="34" charset="-128"/>
              <a:ea typeface="Meiryo UI" panose="020B0604030504040204" pitchFamily="34" charset="-128"/>
            </a:endParaRPr>
          </a:p>
        </p:txBody>
      </p:sp>
      <p:sp>
        <p:nvSpPr>
          <p:cNvPr id="13" name="タイトル 12">
            <a:extLst>
              <a:ext uri="{FF2B5EF4-FFF2-40B4-BE49-F238E27FC236}">
                <a16:creationId xmlns:a16="http://schemas.microsoft.com/office/drawing/2014/main" id="{EE2EF6BE-F05B-3120-6D18-6E71D8818673}"/>
              </a:ext>
            </a:extLst>
          </p:cNvPr>
          <p:cNvSpPr>
            <a:spLocks noGrp="1"/>
          </p:cNvSpPr>
          <p:nvPr>
            <p:ph type="title"/>
          </p:nvPr>
        </p:nvSpPr>
        <p:spPr>
          <a:xfrm>
            <a:off x="0" y="217504"/>
            <a:ext cx="6942822" cy="817200"/>
          </a:xfrm>
        </p:spPr>
        <p:txBody>
          <a:bodyPr anchor="ctr" anchorCtr="0"/>
          <a:lstStyle/>
          <a:p>
            <a:r>
              <a:rPr lang="ja-JP" altLang="en-US" dirty="0"/>
              <a:t>　「情報セキュリティ対策の基本」は必ず実施！</a:t>
            </a: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a:xfrm>
            <a:off x="6881142" y="6454032"/>
            <a:ext cx="2133600" cy="287337"/>
          </a:xfrm>
        </p:spPr>
        <p:txBody>
          <a:bodyPr/>
          <a:lstStyle/>
          <a:p>
            <a:fld id="{DBFB1F43-6F2E-4538-AABB-23AEDF146290}" type="slidenum">
              <a:rPr lang="ja-JP" altLang="en-US" smtClean="0"/>
              <a:pPr/>
              <a:t>30</a:t>
            </a:fld>
            <a:endParaRPr lang="ja-JP" altLang="en-US" dirty="0"/>
          </a:p>
        </p:txBody>
      </p:sp>
      <p:graphicFrame>
        <p:nvGraphicFramePr>
          <p:cNvPr id="2" name="表 1">
            <a:extLst>
              <a:ext uri="{FF2B5EF4-FFF2-40B4-BE49-F238E27FC236}">
                <a16:creationId xmlns:a16="http://schemas.microsoft.com/office/drawing/2014/main" id="{E0B00E66-5D87-F0A0-003F-B843EE00AC07}"/>
              </a:ext>
            </a:extLst>
          </p:cNvPr>
          <p:cNvGraphicFramePr>
            <a:graphicFrameLocks noGrp="1"/>
          </p:cNvGraphicFramePr>
          <p:nvPr>
            <p:extLst>
              <p:ext uri="{D42A27DB-BD31-4B8C-83A1-F6EECF244321}">
                <p14:modId xmlns:p14="http://schemas.microsoft.com/office/powerpoint/2010/main" val="1988427061"/>
              </p:ext>
            </p:extLst>
          </p:nvPr>
        </p:nvGraphicFramePr>
        <p:xfrm>
          <a:off x="214025" y="2513200"/>
          <a:ext cx="8685470" cy="3653936"/>
        </p:xfrm>
        <a:graphic>
          <a:graphicData uri="http://schemas.openxmlformats.org/drawingml/2006/table">
            <a:tbl>
              <a:tblPr firstRow="1" bandRow="1">
                <a:tableStyleId>{F5AB1C69-6EDB-4FF4-983F-18BD219EF322}</a:tableStyleId>
              </a:tblPr>
              <a:tblGrid>
                <a:gridCol w="2567275">
                  <a:extLst>
                    <a:ext uri="{9D8B030D-6E8A-4147-A177-3AD203B41FA5}">
                      <a16:colId xmlns:a16="http://schemas.microsoft.com/office/drawing/2014/main" val="311699701"/>
                    </a:ext>
                  </a:extLst>
                </a:gridCol>
                <a:gridCol w="2876550">
                  <a:extLst>
                    <a:ext uri="{9D8B030D-6E8A-4147-A177-3AD203B41FA5}">
                      <a16:colId xmlns:a16="http://schemas.microsoft.com/office/drawing/2014/main" val="781493075"/>
                    </a:ext>
                  </a:extLst>
                </a:gridCol>
                <a:gridCol w="3241645">
                  <a:extLst>
                    <a:ext uri="{9D8B030D-6E8A-4147-A177-3AD203B41FA5}">
                      <a16:colId xmlns:a16="http://schemas.microsoft.com/office/drawing/2014/main" val="43705340"/>
                    </a:ext>
                  </a:extLst>
                </a:gridCol>
              </a:tblGrid>
              <a:tr h="136957">
                <a:tc>
                  <a:txBody>
                    <a:bodyPr/>
                    <a:lstStyle/>
                    <a:p>
                      <a:pPr algn="ctr"/>
                      <a:r>
                        <a:rPr kumimoji="1" lang="ja-JP" altLang="en-US" sz="1800" b="1" dirty="0">
                          <a:latin typeface="+mn-ea"/>
                          <a:ea typeface="+mn-ea"/>
                        </a:rPr>
                        <a:t>攻撃の糸口</a:t>
                      </a:r>
                    </a:p>
                  </a:txBody>
                  <a:tcPr/>
                </a:tc>
                <a:tc>
                  <a:txBody>
                    <a:bodyPr/>
                    <a:lstStyle/>
                    <a:p>
                      <a:pPr algn="ctr"/>
                      <a:r>
                        <a:rPr kumimoji="1" lang="ja-JP" altLang="en-US" sz="1800" b="1">
                          <a:latin typeface="+mn-ea"/>
                          <a:ea typeface="+mn-ea"/>
                        </a:rPr>
                        <a:t>情報セキュリティ対策の基本</a:t>
                      </a:r>
                    </a:p>
                  </a:txBody>
                  <a:tcPr/>
                </a:tc>
                <a:tc>
                  <a:txBody>
                    <a:bodyPr/>
                    <a:lstStyle/>
                    <a:p>
                      <a:pPr algn="ctr"/>
                      <a:r>
                        <a:rPr kumimoji="1" lang="ja-JP" altLang="en-US" sz="1800" b="1">
                          <a:latin typeface="+mn-ea"/>
                          <a:ea typeface="+mn-ea"/>
                        </a:rPr>
                        <a:t>目的</a:t>
                      </a:r>
                    </a:p>
                  </a:txBody>
                  <a:tcPr/>
                </a:tc>
                <a:extLst>
                  <a:ext uri="{0D108BD9-81ED-4DB2-BD59-A6C34878D82A}">
                    <a16:rowId xmlns:a16="http://schemas.microsoft.com/office/drawing/2014/main" val="3100117602"/>
                  </a:ext>
                </a:extLst>
              </a:tr>
              <a:tr h="221238">
                <a:tc>
                  <a:txBody>
                    <a:bodyPr/>
                    <a:lstStyle/>
                    <a:p>
                      <a:pPr marL="72000"/>
                      <a:r>
                        <a:rPr kumimoji="1" lang="ja-JP" altLang="en-US" sz="1600" b="0" dirty="0">
                          <a:solidFill>
                            <a:schemeClr val="accent6">
                              <a:lumMod val="10000"/>
                            </a:schemeClr>
                          </a:solidFill>
                          <a:latin typeface="+mn-ea"/>
                          <a:ea typeface="+mn-ea"/>
                        </a:rPr>
                        <a:t>① ソフトウェアの脆弱性</a:t>
                      </a:r>
                    </a:p>
                  </a:txBody>
                  <a:tcPr anchor="ctr"/>
                </a:tc>
                <a:tc>
                  <a:txBody>
                    <a:bodyPr/>
                    <a:lstStyle/>
                    <a:p>
                      <a:pPr marL="72000"/>
                      <a:r>
                        <a:rPr kumimoji="1" lang="ja-JP" altLang="en-US" sz="1600" b="0" dirty="0">
                          <a:solidFill>
                            <a:schemeClr val="accent6">
                              <a:lumMod val="10000"/>
                            </a:schemeClr>
                          </a:solidFill>
                          <a:latin typeface="+mn-ea"/>
                          <a:ea typeface="+mn-ea"/>
                        </a:rPr>
                        <a:t>ソフトウェアの更新</a:t>
                      </a:r>
                    </a:p>
                  </a:txBody>
                  <a:tcPr anchor="ctr">
                    <a:solidFill>
                      <a:srgbClr val="CBD4E2"/>
                    </a:solidFill>
                  </a:tcPr>
                </a:tc>
                <a:tc>
                  <a:txBody>
                    <a:bodyPr/>
                    <a:lstStyle/>
                    <a:p>
                      <a:pPr marL="72000"/>
                      <a:r>
                        <a:rPr kumimoji="1" lang="ja-JP" altLang="en-US" sz="1600" b="0" dirty="0">
                          <a:solidFill>
                            <a:schemeClr val="accent6">
                              <a:lumMod val="10000"/>
                            </a:schemeClr>
                          </a:solidFill>
                          <a:latin typeface="+mn-ea"/>
                          <a:ea typeface="+mn-ea"/>
                        </a:rPr>
                        <a:t>脆弱性を解消して脆弱性を悪用した攻撃によるリスクを低減する</a:t>
                      </a:r>
                    </a:p>
                  </a:txBody>
                  <a:tcPr anchor="ctr"/>
                </a:tc>
                <a:extLst>
                  <a:ext uri="{0D108BD9-81ED-4DB2-BD59-A6C34878D82A}">
                    <a16:rowId xmlns:a16="http://schemas.microsoft.com/office/drawing/2014/main" val="596716949"/>
                  </a:ext>
                </a:extLst>
              </a:tr>
              <a:tr h="392576">
                <a:tc>
                  <a:txBody>
                    <a:bodyPr/>
                    <a:lstStyle/>
                    <a:p>
                      <a:pPr marL="72000" algn="l"/>
                      <a:r>
                        <a:rPr kumimoji="1" lang="ja-JP" altLang="en-US" sz="1600" b="0" kern="1200" dirty="0">
                          <a:solidFill>
                            <a:schemeClr val="accent6">
                              <a:lumMod val="10000"/>
                            </a:schemeClr>
                          </a:solidFill>
                          <a:latin typeface="+mn-ea"/>
                          <a:ea typeface="+mn-ea"/>
                          <a:cs typeface="+mn-cs"/>
                        </a:rPr>
                        <a:t>② マルウェアの利用</a:t>
                      </a:r>
                      <a:endParaRPr kumimoji="1" lang="en-US" altLang="ja-JP" sz="1600" b="0" kern="1200" dirty="0">
                        <a:solidFill>
                          <a:schemeClr val="accent6">
                            <a:lumMod val="10000"/>
                          </a:schemeClr>
                        </a:solidFill>
                        <a:latin typeface="+mn-ea"/>
                        <a:ea typeface="+mn-ea"/>
                        <a:cs typeface="+mn-cs"/>
                      </a:endParaRPr>
                    </a:p>
                  </a:txBody>
                  <a:tcPr anchor="ctr"/>
                </a:tc>
                <a:tc>
                  <a:txBody>
                    <a:bodyPr/>
                    <a:lstStyle/>
                    <a:p>
                      <a:pPr marL="72000"/>
                      <a:r>
                        <a:rPr kumimoji="1" lang="ja-JP" altLang="en-US" sz="1600" b="0" dirty="0">
                          <a:solidFill>
                            <a:schemeClr val="accent6">
                              <a:lumMod val="10000"/>
                            </a:schemeClr>
                          </a:solidFill>
                          <a:latin typeface="+mn-ea"/>
                          <a:ea typeface="+mn-ea"/>
                        </a:rPr>
                        <a:t>セキュリティソフトの利用</a:t>
                      </a:r>
                    </a:p>
                  </a:txBody>
                  <a:tcPr anchor="ctr"/>
                </a:tc>
                <a:tc>
                  <a:txBody>
                    <a:bodyPr/>
                    <a:lstStyle/>
                    <a:p>
                      <a:pPr marL="72000"/>
                      <a:r>
                        <a:rPr kumimoji="1" lang="ja-JP" altLang="en-US" sz="1600" b="0" dirty="0">
                          <a:solidFill>
                            <a:schemeClr val="accent6">
                              <a:lumMod val="10000"/>
                            </a:schemeClr>
                          </a:solidFill>
                          <a:latin typeface="+mn-ea"/>
                          <a:ea typeface="+mn-ea"/>
                        </a:rPr>
                        <a:t>攻撃を検知してブロックする</a:t>
                      </a:r>
                      <a:endParaRPr kumimoji="1" lang="en-US" altLang="ja-JP" sz="1600" b="0" dirty="0">
                        <a:solidFill>
                          <a:schemeClr val="accent6">
                            <a:lumMod val="10000"/>
                          </a:schemeClr>
                        </a:solidFill>
                        <a:latin typeface="+mn-ea"/>
                        <a:ea typeface="+mn-ea"/>
                      </a:endParaRPr>
                    </a:p>
                  </a:txBody>
                  <a:tcPr anchor="ctr"/>
                </a:tc>
                <a:extLst>
                  <a:ext uri="{0D108BD9-81ED-4DB2-BD59-A6C34878D82A}">
                    <a16:rowId xmlns:a16="http://schemas.microsoft.com/office/drawing/2014/main" val="1169576368"/>
                  </a:ext>
                </a:extLst>
              </a:tr>
              <a:tr h="221238">
                <a:tc>
                  <a:txBody>
                    <a:bodyPr/>
                    <a:lstStyle/>
                    <a:p>
                      <a:pPr marL="72000"/>
                      <a:r>
                        <a:rPr kumimoji="1" lang="ja-JP" altLang="en-US" sz="1600" b="0" dirty="0">
                          <a:solidFill>
                            <a:schemeClr val="accent6">
                              <a:lumMod val="10000"/>
                            </a:schemeClr>
                          </a:solidFill>
                          <a:latin typeface="+mn-ea"/>
                          <a:ea typeface="+mn-ea"/>
                        </a:rPr>
                        <a:t>③ パスワード窃取</a:t>
                      </a:r>
                    </a:p>
                  </a:txBody>
                  <a:tcPr anchor="ctr"/>
                </a:tc>
                <a:tc>
                  <a:txBody>
                    <a:bodyPr/>
                    <a:lstStyle/>
                    <a:p>
                      <a:pPr marL="72000"/>
                      <a:r>
                        <a:rPr kumimoji="1" lang="ja-JP" altLang="en-US" sz="1600" b="0" dirty="0">
                          <a:solidFill>
                            <a:schemeClr val="accent6">
                              <a:lumMod val="10000"/>
                            </a:schemeClr>
                          </a:solidFill>
                          <a:latin typeface="+mn-ea"/>
                          <a:ea typeface="+mn-ea"/>
                        </a:rPr>
                        <a:t>パスワードの管理・認証の強化</a:t>
                      </a:r>
                      <a:endParaRPr kumimoji="1" lang="en-US" altLang="ja-JP" sz="1600" b="0" dirty="0">
                        <a:solidFill>
                          <a:schemeClr val="accent6">
                            <a:lumMod val="10000"/>
                          </a:schemeClr>
                        </a:solidFill>
                        <a:latin typeface="+mn-ea"/>
                        <a:ea typeface="+mn-ea"/>
                      </a:endParaRPr>
                    </a:p>
                  </a:txBody>
                  <a:tcPr anchor="ctr"/>
                </a:tc>
                <a:tc>
                  <a:txBody>
                    <a:bodyPr/>
                    <a:lstStyle/>
                    <a:p>
                      <a:pPr marL="72000"/>
                      <a:r>
                        <a:rPr kumimoji="1" lang="ja-JP" altLang="en-US" sz="1600" b="0" dirty="0">
                          <a:solidFill>
                            <a:schemeClr val="accent6">
                              <a:lumMod val="10000"/>
                            </a:schemeClr>
                          </a:solidFill>
                          <a:latin typeface="+mn-ea"/>
                          <a:ea typeface="+mn-ea"/>
                        </a:rPr>
                        <a:t>パスワード窃取による情報漏えい等のリスクを低減する</a:t>
                      </a:r>
                    </a:p>
                  </a:txBody>
                  <a:tcPr anchor="ctr"/>
                </a:tc>
                <a:extLst>
                  <a:ext uri="{0D108BD9-81ED-4DB2-BD59-A6C34878D82A}">
                    <a16:rowId xmlns:a16="http://schemas.microsoft.com/office/drawing/2014/main" val="296018573"/>
                  </a:ext>
                </a:extLst>
              </a:tr>
              <a:tr h="221238">
                <a:tc>
                  <a:txBody>
                    <a:bodyPr/>
                    <a:lstStyle/>
                    <a:p>
                      <a:pPr marL="72000"/>
                      <a:r>
                        <a:rPr kumimoji="1" lang="ja-JP" altLang="en-US" sz="1600" b="0" dirty="0">
                          <a:solidFill>
                            <a:schemeClr val="accent6">
                              <a:lumMod val="10000"/>
                            </a:schemeClr>
                          </a:solidFill>
                          <a:latin typeface="+mn-ea"/>
                          <a:ea typeface="+mn-ea"/>
                        </a:rPr>
                        <a:t>④ 設定不備</a:t>
                      </a:r>
                    </a:p>
                  </a:txBody>
                  <a:tcPr anchor="ctr"/>
                </a:tc>
                <a:tc>
                  <a:txBody>
                    <a:bodyPr/>
                    <a:lstStyle/>
                    <a:p>
                      <a:pPr marL="72000"/>
                      <a:r>
                        <a:rPr kumimoji="1" lang="ja-JP" altLang="en-US" sz="1600" b="0" dirty="0">
                          <a:solidFill>
                            <a:schemeClr val="accent6">
                              <a:lumMod val="10000"/>
                            </a:schemeClr>
                          </a:solidFill>
                          <a:latin typeface="+mn-ea"/>
                          <a:ea typeface="+mn-ea"/>
                        </a:rPr>
                        <a:t>設定の見直し（初期設定の確認）</a:t>
                      </a:r>
                    </a:p>
                  </a:txBody>
                  <a:tcPr anchor="ctr"/>
                </a:tc>
                <a:tc>
                  <a:txBody>
                    <a:bodyPr/>
                    <a:lstStyle/>
                    <a:p>
                      <a:pPr marL="72000"/>
                      <a:r>
                        <a:rPr kumimoji="1" lang="ja-JP" altLang="en-US" sz="1600" b="0" dirty="0">
                          <a:solidFill>
                            <a:schemeClr val="accent6">
                              <a:lumMod val="10000"/>
                            </a:schemeClr>
                          </a:solidFill>
                          <a:latin typeface="+mn-ea"/>
                          <a:ea typeface="+mn-ea"/>
                        </a:rPr>
                        <a:t>誤った設定が悪用され、攻撃を受けないようにする</a:t>
                      </a:r>
                    </a:p>
                  </a:txBody>
                  <a:tcPr anchor="ctr"/>
                </a:tc>
                <a:extLst>
                  <a:ext uri="{0D108BD9-81ED-4DB2-BD59-A6C34878D82A}">
                    <a16:rowId xmlns:a16="http://schemas.microsoft.com/office/drawing/2014/main" val="2314086485"/>
                  </a:ext>
                </a:extLst>
              </a:tr>
              <a:tr h="320040">
                <a:tc>
                  <a:txBody>
                    <a:bodyPr/>
                    <a:lstStyle/>
                    <a:p>
                      <a:pPr marL="72000"/>
                      <a:r>
                        <a:rPr kumimoji="1" lang="ja-JP" altLang="en-US" sz="1600" b="0" dirty="0">
                          <a:solidFill>
                            <a:schemeClr val="accent6">
                              <a:lumMod val="10000"/>
                            </a:schemeClr>
                          </a:solidFill>
                          <a:latin typeface="+mn-ea"/>
                          <a:ea typeface="+mn-ea"/>
                        </a:rPr>
                        <a:t>⑤ データの暗号化</a:t>
                      </a:r>
                    </a:p>
                  </a:txBody>
                  <a:tcPr anchor="ctr"/>
                </a:tc>
                <a:tc>
                  <a:txBody>
                    <a:bodyPr/>
                    <a:lstStyle/>
                    <a:p>
                      <a:pPr marL="72000"/>
                      <a:r>
                        <a:rPr kumimoji="1" lang="ja-JP" altLang="en-US" sz="1600" b="0" dirty="0">
                          <a:solidFill>
                            <a:schemeClr val="accent6">
                              <a:lumMod val="10000"/>
                            </a:schemeClr>
                          </a:solidFill>
                          <a:latin typeface="+mn-ea"/>
                          <a:ea typeface="+mn-ea"/>
                        </a:rPr>
                        <a:t>バックアップの取得</a:t>
                      </a:r>
                    </a:p>
                  </a:txBody>
                  <a:tcPr anchor="ctr"/>
                </a:tc>
                <a:tc>
                  <a:txBody>
                    <a:bodyPr/>
                    <a:lstStyle/>
                    <a:p>
                      <a:pPr marL="72000"/>
                      <a:r>
                        <a:rPr kumimoji="1" lang="en-US" altLang="ja-JP" sz="1600" b="0" dirty="0">
                          <a:solidFill>
                            <a:schemeClr val="accent6">
                              <a:lumMod val="10000"/>
                            </a:schemeClr>
                          </a:solidFill>
                          <a:latin typeface="+mn-ea"/>
                          <a:ea typeface="+mn-ea"/>
                        </a:rPr>
                        <a:t>PC</a:t>
                      </a:r>
                      <a:r>
                        <a:rPr kumimoji="1" lang="ja-JP" altLang="en-US" sz="1600" b="0" dirty="0">
                          <a:solidFill>
                            <a:schemeClr val="accent6">
                              <a:lumMod val="10000"/>
                            </a:schemeClr>
                          </a:solidFill>
                          <a:latin typeface="+mn-ea"/>
                          <a:ea typeface="+mn-ea"/>
                        </a:rPr>
                        <a:t>やサーバーのデータ削除や暗号化に備える</a:t>
                      </a:r>
                    </a:p>
                  </a:txBody>
                  <a:tcPr anchor="ctr"/>
                </a:tc>
                <a:extLst>
                  <a:ext uri="{0D108BD9-81ED-4DB2-BD59-A6C34878D82A}">
                    <a16:rowId xmlns:a16="http://schemas.microsoft.com/office/drawing/2014/main" val="533375845"/>
                  </a:ext>
                </a:extLst>
              </a:tr>
              <a:tr h="320040">
                <a:tc>
                  <a:txBody>
                    <a:bodyPr/>
                    <a:lstStyle/>
                    <a:p>
                      <a:pPr marL="72000"/>
                      <a:r>
                        <a:rPr kumimoji="1" lang="ja-JP" altLang="en-US" sz="1600" b="0" dirty="0">
                          <a:solidFill>
                            <a:schemeClr val="accent6">
                              <a:lumMod val="10000"/>
                            </a:schemeClr>
                          </a:solidFill>
                          <a:latin typeface="+mn-ea"/>
                          <a:ea typeface="+mn-ea"/>
                        </a:rPr>
                        <a:t>⑥ ソーシャルエンジニアリング</a:t>
                      </a:r>
                      <a:br>
                        <a:rPr kumimoji="1" lang="en-US" altLang="ja-JP" sz="1600" b="0" dirty="0">
                          <a:solidFill>
                            <a:schemeClr val="accent6">
                              <a:lumMod val="10000"/>
                            </a:schemeClr>
                          </a:solidFill>
                          <a:latin typeface="+mn-ea"/>
                          <a:ea typeface="+mn-ea"/>
                        </a:rPr>
                      </a:br>
                      <a:r>
                        <a:rPr kumimoji="1" lang="ja-JP" altLang="en-US" sz="1600" b="0" dirty="0">
                          <a:solidFill>
                            <a:schemeClr val="accent6">
                              <a:lumMod val="10000"/>
                            </a:schemeClr>
                          </a:solidFill>
                          <a:latin typeface="+mn-ea"/>
                          <a:ea typeface="+mn-ea"/>
                        </a:rPr>
                        <a:t>（罠にはめる）</a:t>
                      </a:r>
                    </a:p>
                  </a:txBody>
                  <a:tcPr anchor="ctr"/>
                </a:tc>
                <a:tc>
                  <a:txBody>
                    <a:bodyPr/>
                    <a:lstStyle/>
                    <a:p>
                      <a:pPr marL="72000"/>
                      <a:r>
                        <a:rPr kumimoji="1" lang="ja-JP" altLang="en-US" sz="1600" b="0" dirty="0">
                          <a:solidFill>
                            <a:schemeClr val="accent6">
                              <a:lumMod val="10000"/>
                            </a:schemeClr>
                          </a:solidFill>
                          <a:latin typeface="+mn-ea"/>
                          <a:ea typeface="+mn-ea"/>
                        </a:rPr>
                        <a:t>脅威・手口を知る</a:t>
                      </a:r>
                    </a:p>
                  </a:txBody>
                  <a:tcPr anchor="ctr"/>
                </a:tc>
                <a:tc>
                  <a:txBody>
                    <a:bodyPr/>
                    <a:lstStyle/>
                    <a:p>
                      <a:pPr marL="72000"/>
                      <a:r>
                        <a:rPr kumimoji="1" lang="ja-JP" altLang="en-US" sz="1600" b="0" dirty="0">
                          <a:solidFill>
                            <a:schemeClr val="accent6">
                              <a:lumMod val="10000"/>
                            </a:schemeClr>
                          </a:solidFill>
                          <a:latin typeface="+mn-ea"/>
                          <a:ea typeface="+mn-ea"/>
                        </a:rPr>
                        <a:t>手口から重要視するべき対策を理解する</a:t>
                      </a:r>
                    </a:p>
                  </a:txBody>
                  <a:tcPr anchor="ctr"/>
                </a:tc>
                <a:extLst>
                  <a:ext uri="{0D108BD9-81ED-4DB2-BD59-A6C34878D82A}">
                    <a16:rowId xmlns:a16="http://schemas.microsoft.com/office/drawing/2014/main" val="3956114114"/>
                  </a:ext>
                </a:extLst>
              </a:tr>
            </a:tbl>
          </a:graphicData>
        </a:graphic>
      </p:graphicFrame>
      <p:sp>
        <p:nvSpPr>
          <p:cNvPr id="9" name="テキスト ボックス 8">
            <a:extLst>
              <a:ext uri="{FF2B5EF4-FFF2-40B4-BE49-F238E27FC236}">
                <a16:creationId xmlns:a16="http://schemas.microsoft.com/office/drawing/2014/main" id="{FEB4404A-C968-F303-2E3A-24C65E0EF4D9}"/>
              </a:ext>
            </a:extLst>
          </p:cNvPr>
          <p:cNvSpPr txBox="1"/>
          <p:nvPr/>
        </p:nvSpPr>
        <p:spPr>
          <a:xfrm>
            <a:off x="256095" y="6173120"/>
            <a:ext cx="8050507" cy="338554"/>
          </a:xfrm>
          <a:prstGeom prst="rect">
            <a:avLst/>
          </a:prstGeom>
          <a:noFill/>
        </p:spPr>
        <p:txBody>
          <a:bodyPr wrap="square" rtlCol="0">
            <a:spAutoFit/>
          </a:bodyPr>
          <a:lstStyle/>
          <a:p>
            <a:r>
              <a:rPr kumimoji="1" lang="ja-JP" altLang="en-US" sz="1600" dirty="0">
                <a:hlinkClick r:id="rId2"/>
              </a:rPr>
              <a:t>詳しい説明は、「情報セキュリティ</a:t>
            </a:r>
            <a:r>
              <a:rPr kumimoji="1" lang="en-US" altLang="ja-JP" sz="1600" dirty="0">
                <a:hlinkClick r:id="rId2"/>
              </a:rPr>
              <a:t>10</a:t>
            </a:r>
            <a:r>
              <a:rPr kumimoji="1" lang="ja-JP" altLang="en-US" sz="1600" dirty="0">
                <a:hlinkClick r:id="rId2"/>
              </a:rPr>
              <a:t>大脅威</a:t>
            </a:r>
            <a:r>
              <a:rPr kumimoji="1" lang="en-US" altLang="ja-JP" sz="1600" dirty="0">
                <a:hlinkClick r:id="rId2"/>
              </a:rPr>
              <a:t>2015</a:t>
            </a:r>
            <a:r>
              <a:rPr kumimoji="1" lang="ja-JP" altLang="en-US" sz="1600" dirty="0">
                <a:hlinkClick r:id="rId2"/>
              </a:rPr>
              <a:t>」　解説書 </a:t>
            </a:r>
            <a:r>
              <a:rPr kumimoji="1" lang="en-US" altLang="ja-JP" sz="1600" dirty="0">
                <a:hlinkClick r:id="rId2"/>
              </a:rPr>
              <a:t>1</a:t>
            </a:r>
            <a:r>
              <a:rPr kumimoji="1" lang="ja-JP" altLang="en-US" sz="1600" dirty="0">
                <a:hlinkClick r:id="rId2"/>
              </a:rPr>
              <a:t>章　をご覧ください</a:t>
            </a:r>
            <a:endParaRPr kumimoji="1" lang="ja-JP" altLang="en-US" sz="1600" dirty="0"/>
          </a:p>
        </p:txBody>
      </p:sp>
    </p:spTree>
    <p:extLst>
      <p:ext uri="{BB962C8B-B14F-4D97-AF65-F5344CB8AC3E}">
        <p14:creationId xmlns:p14="http://schemas.microsoft.com/office/powerpoint/2010/main" val="99205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28084-5905-0227-DE71-E6811E19F8A3}"/>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83943368-C3D4-B6C2-1F17-21375582308E}"/>
              </a:ext>
            </a:extLst>
          </p:cNvPr>
          <p:cNvSpPr>
            <a:spLocks noGrp="1"/>
          </p:cNvSpPr>
          <p:nvPr>
            <p:ph type="title"/>
          </p:nvPr>
        </p:nvSpPr>
        <p:spPr>
          <a:xfrm>
            <a:off x="0" y="217504"/>
            <a:ext cx="6047903" cy="817200"/>
          </a:xfrm>
        </p:spPr>
        <p:txBody>
          <a:bodyPr anchor="ctr" anchorCtr="0"/>
          <a:lstStyle/>
          <a:p>
            <a:r>
              <a:rPr lang="ja-JP" altLang="en-US" dirty="0"/>
              <a:t>　困ったときの相談先</a:t>
            </a:r>
          </a:p>
        </p:txBody>
      </p:sp>
      <p:sp>
        <p:nvSpPr>
          <p:cNvPr id="8" name="スライド番号プレースホルダー 7">
            <a:extLst>
              <a:ext uri="{FF2B5EF4-FFF2-40B4-BE49-F238E27FC236}">
                <a16:creationId xmlns:a16="http://schemas.microsoft.com/office/drawing/2014/main" id="{650B53C4-5F59-41FB-FF79-EFB390BB1F56}"/>
              </a:ext>
            </a:extLst>
          </p:cNvPr>
          <p:cNvSpPr>
            <a:spLocks noGrp="1"/>
          </p:cNvSpPr>
          <p:nvPr>
            <p:ph type="sldNum" sz="quarter" idx="11"/>
          </p:nvPr>
        </p:nvSpPr>
        <p:spPr>
          <a:xfrm>
            <a:off x="6881142" y="6454032"/>
            <a:ext cx="2133600" cy="287337"/>
          </a:xfrm>
        </p:spPr>
        <p:txBody>
          <a:bodyPr/>
          <a:lstStyle/>
          <a:p>
            <a:fld id="{DBFB1F43-6F2E-4538-AABB-23AEDF146290}" type="slidenum">
              <a:rPr lang="ja-JP" altLang="en-US" smtClean="0"/>
              <a:pPr/>
              <a:t>31</a:t>
            </a:fld>
            <a:endParaRPr lang="ja-JP" altLang="en-US" dirty="0"/>
          </a:p>
        </p:txBody>
      </p:sp>
      <p:sp>
        <p:nvSpPr>
          <p:cNvPr id="41" name="コンテンツ プレースホルダー 2">
            <a:extLst>
              <a:ext uri="{FF2B5EF4-FFF2-40B4-BE49-F238E27FC236}">
                <a16:creationId xmlns:a16="http://schemas.microsoft.com/office/drawing/2014/main" id="{8EF26A78-DC01-DCA3-3426-11C50871FAA4}"/>
              </a:ext>
            </a:extLst>
          </p:cNvPr>
          <p:cNvSpPr txBox="1">
            <a:spLocks/>
          </p:cNvSpPr>
          <p:nvPr/>
        </p:nvSpPr>
        <p:spPr>
          <a:xfrm>
            <a:off x="327737" y="3765130"/>
            <a:ext cx="8496944" cy="953081"/>
          </a:xfrm>
          <a:prstGeom prst="rect">
            <a:avLst/>
          </a:prstGeom>
        </p:spPr>
        <p:txBody>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457200" lvl="1" indent="0">
              <a:buClr>
                <a:prstClr val="black"/>
              </a:buClr>
              <a:buFont typeface="Arial" charset="0"/>
              <a:buNone/>
            </a:pPr>
            <a:endParaRPr lang="en-US" altLang="ja-JP" sz="2000" kern="0">
              <a:solidFill>
                <a:schemeClr val="accent6">
                  <a:lumMod val="10000"/>
                </a:schemeClr>
              </a:solidFill>
              <a:latin typeface="+mn-ea"/>
            </a:endParaRPr>
          </a:p>
        </p:txBody>
      </p:sp>
      <p:sp>
        <p:nvSpPr>
          <p:cNvPr id="45" name="コンテンツ プレースホルダー 2">
            <a:extLst>
              <a:ext uri="{FF2B5EF4-FFF2-40B4-BE49-F238E27FC236}">
                <a16:creationId xmlns:a16="http://schemas.microsoft.com/office/drawing/2014/main" id="{32DF4624-390B-71FB-90B3-5B3EA482B471}"/>
              </a:ext>
            </a:extLst>
          </p:cNvPr>
          <p:cNvSpPr txBox="1">
            <a:spLocks/>
          </p:cNvSpPr>
          <p:nvPr/>
        </p:nvSpPr>
        <p:spPr>
          <a:xfrm>
            <a:off x="782232" y="2957528"/>
            <a:ext cx="7048509" cy="432000"/>
          </a:xfrm>
          <a:prstGeom prst="rect">
            <a:avLst/>
          </a:prstGeom>
          <a:solidFill>
            <a:srgbClr val="F79646">
              <a:lumMod val="20000"/>
              <a:lumOff val="80000"/>
            </a:srgbClr>
          </a:solidFill>
          <a:ln>
            <a:solidFill>
              <a:srgbClr val="FF0000"/>
            </a:solidFill>
          </a:ln>
        </p:spPr>
        <p:txBody>
          <a:bodyPr anchor="ctr" anchorCtr="0"/>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57150" lvl="0" indent="0">
              <a:buNone/>
              <a:defRPr/>
            </a:pPr>
            <a:r>
              <a:rPr lang="en-US" altLang="ja-JP" sz="1800" kern="0" dirty="0">
                <a:solidFill>
                  <a:srgbClr val="0000FF"/>
                </a:solidFill>
                <a:latin typeface="+mn-ea"/>
                <a:hlinkClick r:id="rId2">
                  <a:extLst>
                    <a:ext uri="{A12FA001-AC4F-418D-AE19-62706E023703}">
                      <ahyp:hlinkClr xmlns:ahyp="http://schemas.microsoft.com/office/drawing/2018/hyperlinkcolor" val="tx"/>
                    </a:ext>
                  </a:extLst>
                </a:hlinkClick>
              </a:rPr>
              <a:t>https://www.ipa.go.jp/security/anshin/about.html</a:t>
            </a:r>
            <a:endParaRPr kumimoji="1" lang="en-US" altLang="ja-JP" sz="1800" b="0" i="0" u="none" strike="noStrike" kern="0" cap="none" spc="0" normalizeH="0" baseline="0" noProof="0" dirty="0">
              <a:ln>
                <a:noFill/>
              </a:ln>
              <a:solidFill>
                <a:srgbClr val="0000FF"/>
              </a:solidFill>
              <a:effectLst/>
              <a:uLnTx/>
              <a:uFillTx/>
              <a:latin typeface="+mn-ea"/>
              <a:cs typeface="+mn-cs"/>
            </a:endParaRPr>
          </a:p>
        </p:txBody>
      </p:sp>
      <p:sp>
        <p:nvSpPr>
          <p:cNvPr id="4" name="コンテンツ プレースホルダー 2">
            <a:extLst>
              <a:ext uri="{FF2B5EF4-FFF2-40B4-BE49-F238E27FC236}">
                <a16:creationId xmlns:a16="http://schemas.microsoft.com/office/drawing/2014/main" id="{4BACA97A-F9F5-E4C9-2B8A-FEE7A008DDED}"/>
              </a:ext>
            </a:extLst>
          </p:cNvPr>
          <p:cNvSpPr txBox="1">
            <a:spLocks/>
          </p:cNvSpPr>
          <p:nvPr/>
        </p:nvSpPr>
        <p:spPr bwMode="auto">
          <a:xfrm>
            <a:off x="0" y="1471012"/>
            <a:ext cx="9144000" cy="51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3"/>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457200" lvl="1" indent="0">
              <a:buClr>
                <a:prstClr val="black"/>
              </a:buClr>
              <a:buFontTx/>
              <a:buNone/>
            </a:pPr>
            <a:r>
              <a:rPr lang="ja-JP" altLang="en-US" sz="2400" kern="0" dirty="0">
                <a:latin typeface="+mn-ea"/>
              </a:rPr>
              <a:t>■</a:t>
            </a:r>
            <a:r>
              <a:rPr lang="en-US" altLang="ja-JP" sz="2400" kern="0" dirty="0">
                <a:latin typeface="+mn-ea"/>
              </a:rPr>
              <a:t>IPA</a:t>
            </a:r>
            <a:r>
              <a:rPr lang="ja-JP" altLang="en-US" sz="2400" kern="0" dirty="0">
                <a:latin typeface="+mn-ea"/>
              </a:rPr>
              <a:t>　安心相談窓口</a:t>
            </a:r>
            <a:endParaRPr lang="en-US" altLang="ja-JP" sz="2400" kern="0" dirty="0">
              <a:latin typeface="+mn-ea"/>
            </a:endParaRPr>
          </a:p>
          <a:p>
            <a:pPr marL="457200" lvl="1" indent="0">
              <a:buClr>
                <a:prstClr val="black"/>
              </a:buClr>
              <a:buFontTx/>
              <a:buNone/>
            </a:pPr>
            <a:endParaRPr lang="en-US" altLang="ja-JP" sz="2400" kern="0" baseline="30000" dirty="0">
              <a:latin typeface="+mn-ea"/>
            </a:endParaRPr>
          </a:p>
        </p:txBody>
      </p:sp>
      <p:sp>
        <p:nvSpPr>
          <p:cNvPr id="5" name="コンテンツ プレースホルダー 2">
            <a:extLst>
              <a:ext uri="{FF2B5EF4-FFF2-40B4-BE49-F238E27FC236}">
                <a16:creationId xmlns:a16="http://schemas.microsoft.com/office/drawing/2014/main" id="{EE98EFB2-284D-A997-FBE3-12438761C0A8}"/>
              </a:ext>
            </a:extLst>
          </p:cNvPr>
          <p:cNvSpPr txBox="1">
            <a:spLocks/>
          </p:cNvSpPr>
          <p:nvPr/>
        </p:nvSpPr>
        <p:spPr bwMode="auto">
          <a:xfrm>
            <a:off x="319319" y="1963079"/>
            <a:ext cx="8724647" cy="776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3"/>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457200" lvl="1" indent="0">
              <a:buClr>
                <a:prstClr val="black"/>
              </a:buClr>
              <a:buNone/>
            </a:pPr>
            <a:r>
              <a:rPr lang="ja-JP" altLang="en-US" sz="2400" kern="0" dirty="0">
                <a:latin typeface="+mn-ea"/>
              </a:rPr>
              <a:t>国民からの一般的な情報セキュリティに関する技術的な相談に対してアドバイスを提供しています</a:t>
            </a:r>
            <a:endParaRPr lang="en-US" altLang="ja-JP" sz="2400" kern="0" baseline="30000" dirty="0">
              <a:latin typeface="+mn-ea"/>
            </a:endParaRPr>
          </a:p>
        </p:txBody>
      </p:sp>
      <p:sp>
        <p:nvSpPr>
          <p:cNvPr id="10" name="コンテンツ プレースホルダー 2">
            <a:extLst>
              <a:ext uri="{FF2B5EF4-FFF2-40B4-BE49-F238E27FC236}">
                <a16:creationId xmlns:a16="http://schemas.microsoft.com/office/drawing/2014/main" id="{174C7F27-E20E-79DD-FE8C-2B063607E8C3}"/>
              </a:ext>
            </a:extLst>
          </p:cNvPr>
          <p:cNvSpPr txBox="1">
            <a:spLocks/>
          </p:cNvSpPr>
          <p:nvPr/>
        </p:nvSpPr>
        <p:spPr bwMode="auto">
          <a:xfrm>
            <a:off x="0" y="3750096"/>
            <a:ext cx="9144000" cy="51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3"/>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457200" lvl="1" indent="0">
              <a:buClr>
                <a:prstClr val="black"/>
              </a:buClr>
              <a:buFontTx/>
              <a:buNone/>
            </a:pPr>
            <a:r>
              <a:rPr lang="ja-JP" altLang="en-US" sz="2400" kern="0" dirty="0">
                <a:latin typeface="+mn-ea"/>
              </a:rPr>
              <a:t>■他の機関が開設している窓口等</a:t>
            </a:r>
            <a:endParaRPr lang="en-US" altLang="ja-JP" sz="2400" kern="0" baseline="30000" dirty="0">
              <a:latin typeface="+mn-ea"/>
            </a:endParaRPr>
          </a:p>
        </p:txBody>
      </p:sp>
      <p:sp>
        <p:nvSpPr>
          <p:cNvPr id="12" name="コンテンツ プレースホルダー 2">
            <a:extLst>
              <a:ext uri="{FF2B5EF4-FFF2-40B4-BE49-F238E27FC236}">
                <a16:creationId xmlns:a16="http://schemas.microsoft.com/office/drawing/2014/main" id="{E3E7A315-C6D8-A444-C79F-0CF74D081837}"/>
              </a:ext>
            </a:extLst>
          </p:cNvPr>
          <p:cNvSpPr txBox="1">
            <a:spLocks/>
          </p:cNvSpPr>
          <p:nvPr/>
        </p:nvSpPr>
        <p:spPr>
          <a:xfrm>
            <a:off x="782232" y="4411115"/>
            <a:ext cx="7048706" cy="430095"/>
          </a:xfrm>
          <a:prstGeom prst="rect">
            <a:avLst/>
          </a:prstGeom>
          <a:solidFill>
            <a:srgbClr val="F79646">
              <a:lumMod val="20000"/>
              <a:lumOff val="80000"/>
            </a:srgbClr>
          </a:solidFill>
          <a:ln>
            <a:solidFill>
              <a:srgbClr val="FF0000"/>
            </a:solidFill>
          </a:ln>
        </p:spPr>
        <p:txBody>
          <a:bodyPr anchor="ctr" anchorCtr="0"/>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57150" indent="0">
              <a:buNone/>
              <a:defRPr/>
            </a:pPr>
            <a:r>
              <a:rPr lang="en-US" altLang="ja-JP" sz="1800" kern="0" dirty="0">
                <a:solidFill>
                  <a:srgbClr val="0000FF"/>
                </a:solidFill>
                <a:latin typeface="+mn-ea"/>
                <a:hlinkClick r:id="rId4">
                  <a:extLst>
                    <a:ext uri="{A12FA001-AC4F-418D-AE19-62706E023703}">
                      <ahyp:hlinkClr xmlns:ahyp="http://schemas.microsoft.com/office/drawing/2018/hyperlinkcolor" val="tx"/>
                    </a:ext>
                  </a:extLst>
                </a:hlinkClick>
              </a:rPr>
              <a:t>https://www.ipa.go.jp/security/anshin/external.html</a:t>
            </a:r>
            <a:endParaRPr lang="en-US" altLang="ja-JP" sz="1800" kern="0" dirty="0">
              <a:solidFill>
                <a:srgbClr val="0000FF"/>
              </a:solidFill>
              <a:latin typeface="+mn-ea"/>
            </a:endParaRPr>
          </a:p>
        </p:txBody>
      </p:sp>
    </p:spTree>
    <p:extLst>
      <p:ext uri="{BB962C8B-B14F-4D97-AF65-F5344CB8AC3E}">
        <p14:creationId xmlns:p14="http://schemas.microsoft.com/office/powerpoint/2010/main" val="2463607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4619002B-F81C-3B4B-B66D-F4D8BF5595B6}"/>
              </a:ext>
            </a:extLst>
          </p:cNvPr>
          <p:cNvSpPr>
            <a:spLocks noGrp="1"/>
          </p:cNvSpPr>
          <p:nvPr>
            <p:ph type="title"/>
          </p:nvPr>
        </p:nvSpPr>
        <p:spPr>
          <a:xfrm>
            <a:off x="0" y="217504"/>
            <a:ext cx="6996215" cy="817200"/>
          </a:xfrm>
        </p:spPr>
        <p:txBody>
          <a:bodyPr anchor="ctr" anchorCtr="0"/>
          <a:lstStyle/>
          <a:p>
            <a:r>
              <a:rPr lang="ja-JP" altLang="en-US" dirty="0"/>
              <a:t>　困ったときに参考になる</a:t>
            </a:r>
            <a:r>
              <a:rPr lang="en-US" altLang="ja-JP" dirty="0"/>
              <a:t>IPA</a:t>
            </a:r>
            <a:r>
              <a:rPr lang="ja-JP" altLang="en-US" dirty="0"/>
              <a:t>のウェブコンテンツ</a:t>
            </a: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a:xfrm>
            <a:off x="6881142" y="6454032"/>
            <a:ext cx="2133600" cy="287337"/>
          </a:xfrm>
        </p:spPr>
        <p:txBody>
          <a:bodyPr/>
          <a:lstStyle/>
          <a:p>
            <a:fld id="{DBFB1F43-6F2E-4538-AABB-23AEDF146290}" type="slidenum">
              <a:rPr lang="ja-JP" altLang="en-US" smtClean="0"/>
              <a:pPr/>
              <a:t>32</a:t>
            </a:fld>
            <a:endParaRPr lang="ja-JP" altLang="en-US" dirty="0"/>
          </a:p>
        </p:txBody>
      </p:sp>
      <p:sp>
        <p:nvSpPr>
          <p:cNvPr id="40" name="コンテンツ プレースホルダー 2">
            <a:extLst>
              <a:ext uri="{FF2B5EF4-FFF2-40B4-BE49-F238E27FC236}">
                <a16:creationId xmlns:a16="http://schemas.microsoft.com/office/drawing/2014/main" id="{B7AAC336-32EB-0597-1A28-9436F26C81A0}"/>
              </a:ext>
            </a:extLst>
          </p:cNvPr>
          <p:cNvSpPr txBox="1">
            <a:spLocks/>
          </p:cNvSpPr>
          <p:nvPr/>
        </p:nvSpPr>
        <p:spPr bwMode="auto">
          <a:xfrm>
            <a:off x="63157" y="3897123"/>
            <a:ext cx="9034411" cy="51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457200" lvl="1" indent="0">
              <a:buClr>
                <a:prstClr val="black"/>
              </a:buClr>
              <a:buFontTx/>
              <a:buNone/>
            </a:pPr>
            <a:r>
              <a:rPr lang="ja-JP" altLang="en-US" sz="2400" kern="0" dirty="0">
                <a:latin typeface="+mn-ea"/>
              </a:rPr>
              <a:t>■手口検証動画シリーズ</a:t>
            </a:r>
            <a:endParaRPr lang="en-US" altLang="ja-JP" sz="2400" kern="0" baseline="30000" dirty="0">
              <a:latin typeface="+mn-ea"/>
            </a:endParaRPr>
          </a:p>
        </p:txBody>
      </p:sp>
      <p:sp>
        <p:nvSpPr>
          <p:cNvPr id="41" name="コンテンツ プレースホルダー 2">
            <a:extLst>
              <a:ext uri="{FF2B5EF4-FFF2-40B4-BE49-F238E27FC236}">
                <a16:creationId xmlns:a16="http://schemas.microsoft.com/office/drawing/2014/main" id="{E552E3B0-8892-9773-031F-18D1E8E42AD6}"/>
              </a:ext>
            </a:extLst>
          </p:cNvPr>
          <p:cNvSpPr txBox="1">
            <a:spLocks/>
          </p:cNvSpPr>
          <p:nvPr/>
        </p:nvSpPr>
        <p:spPr>
          <a:xfrm>
            <a:off x="327737" y="3765130"/>
            <a:ext cx="8496944" cy="953081"/>
          </a:xfrm>
          <a:prstGeom prst="rect">
            <a:avLst/>
          </a:prstGeom>
        </p:spPr>
        <p:txBody>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457200" lvl="1" indent="0">
              <a:buClr>
                <a:prstClr val="black"/>
              </a:buClr>
              <a:buFont typeface="Arial" charset="0"/>
              <a:buNone/>
            </a:pPr>
            <a:endParaRPr lang="en-US" altLang="ja-JP" sz="2000" kern="0">
              <a:solidFill>
                <a:schemeClr val="accent6">
                  <a:lumMod val="10000"/>
                </a:schemeClr>
              </a:solidFill>
              <a:latin typeface="+mn-ea"/>
            </a:endParaRPr>
          </a:p>
        </p:txBody>
      </p:sp>
      <p:sp>
        <p:nvSpPr>
          <p:cNvPr id="42" name="コンテンツ プレースホルダー 2">
            <a:extLst>
              <a:ext uri="{FF2B5EF4-FFF2-40B4-BE49-F238E27FC236}">
                <a16:creationId xmlns:a16="http://schemas.microsoft.com/office/drawing/2014/main" id="{D4F76002-1936-48A3-CEC4-C48F957661C9}"/>
              </a:ext>
            </a:extLst>
          </p:cNvPr>
          <p:cNvSpPr txBox="1">
            <a:spLocks/>
          </p:cNvSpPr>
          <p:nvPr/>
        </p:nvSpPr>
        <p:spPr>
          <a:xfrm>
            <a:off x="893806" y="5453218"/>
            <a:ext cx="8157332" cy="432000"/>
          </a:xfrm>
          <a:prstGeom prst="rect">
            <a:avLst/>
          </a:prstGeom>
          <a:solidFill>
            <a:srgbClr val="F79646">
              <a:lumMod val="20000"/>
              <a:lumOff val="80000"/>
            </a:srgbClr>
          </a:solidFill>
          <a:ln>
            <a:solidFill>
              <a:srgbClr val="FF0000"/>
            </a:solidFill>
          </a:ln>
        </p:spPr>
        <p:txBody>
          <a:bodyPr anchor="ctr" anchorCtr="0"/>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57150" marR="0" lvl="0" indent="0"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en-US" altLang="ja-JP" sz="1800" b="0" i="0" u="none" strike="noStrike" kern="0" cap="none" spc="0" normalizeH="0" baseline="0" noProof="0" dirty="0">
                <a:ln>
                  <a:noFill/>
                </a:ln>
                <a:solidFill>
                  <a:srgbClr val="0000FF"/>
                </a:solidFill>
                <a:effectLst/>
                <a:uLnTx/>
                <a:uFillTx/>
                <a:latin typeface="+mn-ea"/>
                <a:cs typeface="+mn-cs"/>
                <a:hlinkClick r:id="rId3">
                  <a:extLst>
                    <a:ext uri="{A12FA001-AC4F-418D-AE19-62706E023703}">
                      <ahyp:hlinkClr xmlns:ahyp="http://schemas.microsoft.com/office/drawing/2018/hyperlinkcolor" val="tx"/>
                    </a:ext>
                  </a:extLst>
                </a:hlinkClick>
              </a:rPr>
              <a:t>https://www.ipa.go.jp/security/anshin/measures/verificationmov.html</a:t>
            </a:r>
            <a:endParaRPr kumimoji="1" lang="en-US" altLang="ja-JP" sz="1800" b="0" i="0" u="none" strike="noStrike" kern="0" cap="none" spc="0" normalizeH="0" baseline="0" noProof="0" dirty="0">
              <a:ln>
                <a:noFill/>
              </a:ln>
              <a:solidFill>
                <a:srgbClr val="0000FF"/>
              </a:solidFill>
              <a:effectLst/>
              <a:uLnTx/>
              <a:uFillTx/>
              <a:latin typeface="+mn-ea"/>
              <a:cs typeface="+mn-cs"/>
            </a:endParaRPr>
          </a:p>
        </p:txBody>
      </p:sp>
      <p:sp>
        <p:nvSpPr>
          <p:cNvPr id="45" name="コンテンツ プレースホルダー 2">
            <a:extLst>
              <a:ext uri="{FF2B5EF4-FFF2-40B4-BE49-F238E27FC236}">
                <a16:creationId xmlns:a16="http://schemas.microsoft.com/office/drawing/2014/main" id="{0616C87B-1128-0AEB-841D-52337FDE14C6}"/>
              </a:ext>
            </a:extLst>
          </p:cNvPr>
          <p:cNvSpPr txBox="1">
            <a:spLocks/>
          </p:cNvSpPr>
          <p:nvPr/>
        </p:nvSpPr>
        <p:spPr>
          <a:xfrm>
            <a:off x="908535" y="3184343"/>
            <a:ext cx="7048509" cy="432000"/>
          </a:xfrm>
          <a:prstGeom prst="rect">
            <a:avLst/>
          </a:prstGeom>
          <a:solidFill>
            <a:srgbClr val="F79646">
              <a:lumMod val="20000"/>
              <a:lumOff val="80000"/>
            </a:srgbClr>
          </a:solidFill>
          <a:ln>
            <a:solidFill>
              <a:srgbClr val="FF0000"/>
            </a:solidFill>
          </a:ln>
        </p:spPr>
        <p:txBody>
          <a:bodyPr anchor="ctr" anchorCtr="0"/>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57150" marR="0" lvl="0" indent="0"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en-US" altLang="ja-JP" sz="1800" b="0" i="0" u="none" strike="noStrike" kern="0" cap="none" spc="0" normalizeH="0" baseline="0" noProof="0">
                <a:ln>
                  <a:noFill/>
                </a:ln>
                <a:solidFill>
                  <a:srgbClr val="0000FF"/>
                </a:solidFill>
                <a:effectLst/>
                <a:uLnTx/>
                <a:uFillTx/>
                <a:latin typeface="+mn-ea"/>
                <a:cs typeface="+mn-cs"/>
                <a:hlinkClick r:id="rId4">
                  <a:extLst>
                    <a:ext uri="{A12FA001-AC4F-418D-AE19-62706E023703}">
                      <ahyp:hlinkClr xmlns:ahyp="http://schemas.microsoft.com/office/drawing/2018/hyperlinkcolor" val="tx"/>
                    </a:ext>
                  </a:extLst>
                </a:hlinkClick>
              </a:rPr>
              <a:t>https://www.ipa.go.jp/security/anshin/attention/index.html</a:t>
            </a:r>
            <a:endParaRPr kumimoji="1" lang="en-US" altLang="ja-JP" sz="1800" b="0" i="0" u="none" strike="noStrike" kern="0" cap="none" spc="0" normalizeH="0" baseline="0" noProof="0">
              <a:ln>
                <a:noFill/>
              </a:ln>
              <a:solidFill>
                <a:srgbClr val="0000FF"/>
              </a:solidFill>
              <a:effectLst/>
              <a:uLnTx/>
              <a:uFillTx/>
              <a:latin typeface="+mn-ea"/>
              <a:cs typeface="+mn-cs"/>
            </a:endParaRPr>
          </a:p>
        </p:txBody>
      </p:sp>
      <p:sp>
        <p:nvSpPr>
          <p:cNvPr id="3" name="コンテンツ プレースホルダー 2">
            <a:extLst>
              <a:ext uri="{FF2B5EF4-FFF2-40B4-BE49-F238E27FC236}">
                <a16:creationId xmlns:a16="http://schemas.microsoft.com/office/drawing/2014/main" id="{39174236-29BE-2A2A-8D6E-8DBED2B0D32B}"/>
              </a:ext>
            </a:extLst>
          </p:cNvPr>
          <p:cNvSpPr txBox="1">
            <a:spLocks/>
          </p:cNvSpPr>
          <p:nvPr/>
        </p:nvSpPr>
        <p:spPr bwMode="auto">
          <a:xfrm>
            <a:off x="63157" y="4441961"/>
            <a:ext cx="9096707" cy="860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457200" lvl="1" indent="0">
              <a:buClr>
                <a:prstClr val="black"/>
              </a:buClr>
              <a:buNone/>
            </a:pPr>
            <a:r>
              <a:rPr lang="ja-JP" altLang="en-US" sz="2400" kern="0" dirty="0">
                <a:solidFill>
                  <a:schemeClr val="accent6">
                    <a:lumMod val="10000"/>
                  </a:schemeClr>
                </a:solidFill>
                <a:latin typeface="+mn-ea"/>
              </a:rPr>
              <a:t>   </a:t>
            </a:r>
            <a:r>
              <a:rPr lang="ja-JP" altLang="en-US" sz="2400" kern="0" dirty="0">
                <a:latin typeface="+mn-ea"/>
              </a:rPr>
              <a:t>寄せられた相談事例の手口を、</a:t>
            </a:r>
            <a:r>
              <a:rPr lang="ja-JP" altLang="en-US" sz="2400" u="sng" kern="0" dirty="0">
                <a:solidFill>
                  <a:srgbClr val="FF0000"/>
                </a:solidFill>
                <a:latin typeface="+mn-ea"/>
              </a:rPr>
              <a:t>実際に検証した際の様子</a:t>
            </a:r>
            <a:r>
              <a:rPr lang="ja-JP" altLang="en-US" sz="2400" kern="0" dirty="0">
                <a:latin typeface="+mn-ea"/>
              </a:rPr>
              <a:t>を</a:t>
            </a:r>
            <a:endParaRPr lang="en-US" altLang="ja-JP" sz="2400" kern="0" dirty="0">
              <a:latin typeface="+mn-ea"/>
            </a:endParaRPr>
          </a:p>
          <a:p>
            <a:pPr marL="457200" lvl="1" indent="0">
              <a:buClr>
                <a:prstClr val="black"/>
              </a:buClr>
              <a:buNone/>
            </a:pPr>
            <a:r>
              <a:rPr lang="ja-JP" altLang="en-US" sz="2400" kern="0" dirty="0">
                <a:latin typeface="+mn-ea"/>
              </a:rPr>
              <a:t>   「手口検証動画シリーズ」として公開</a:t>
            </a:r>
            <a:endParaRPr lang="en-US" altLang="ja-JP" sz="2400" kern="0" dirty="0">
              <a:latin typeface="+mn-ea"/>
            </a:endParaRPr>
          </a:p>
          <a:p>
            <a:pPr marL="457200" lvl="1" indent="0">
              <a:buClr>
                <a:prstClr val="black"/>
              </a:buClr>
              <a:buFontTx/>
              <a:buNone/>
            </a:pPr>
            <a:endParaRPr lang="en-US" altLang="ja-JP" sz="2400" kern="0" baseline="30000" dirty="0">
              <a:latin typeface="+mn-ea"/>
            </a:endParaRPr>
          </a:p>
        </p:txBody>
      </p:sp>
      <p:sp>
        <p:nvSpPr>
          <p:cNvPr id="4" name="コンテンツ プレースホルダー 2">
            <a:extLst>
              <a:ext uri="{FF2B5EF4-FFF2-40B4-BE49-F238E27FC236}">
                <a16:creationId xmlns:a16="http://schemas.microsoft.com/office/drawing/2014/main" id="{923F5527-9AFD-9CC2-2800-6D4E4C8F35C5}"/>
              </a:ext>
            </a:extLst>
          </p:cNvPr>
          <p:cNvSpPr txBox="1">
            <a:spLocks/>
          </p:cNvSpPr>
          <p:nvPr/>
        </p:nvSpPr>
        <p:spPr bwMode="auto">
          <a:xfrm>
            <a:off x="16727" y="2237109"/>
            <a:ext cx="9127273" cy="51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457200" lvl="1" indent="0">
              <a:buClr>
                <a:prstClr val="black"/>
              </a:buClr>
              <a:buFontTx/>
              <a:buNone/>
            </a:pPr>
            <a:r>
              <a:rPr lang="ja-JP" altLang="en-US" sz="2400" kern="0" dirty="0">
                <a:latin typeface="+mn-ea"/>
              </a:rPr>
              <a:t>■安心相談窓口だより</a:t>
            </a:r>
            <a:endParaRPr lang="en-US" altLang="ja-JP" sz="2400" kern="0" baseline="30000" dirty="0">
              <a:latin typeface="+mn-ea"/>
            </a:endParaRPr>
          </a:p>
        </p:txBody>
      </p:sp>
      <p:sp>
        <p:nvSpPr>
          <p:cNvPr id="5" name="コンテンツ プレースホルダー 2">
            <a:extLst>
              <a:ext uri="{FF2B5EF4-FFF2-40B4-BE49-F238E27FC236}">
                <a16:creationId xmlns:a16="http://schemas.microsoft.com/office/drawing/2014/main" id="{58B04E21-ADBD-8C97-2C4B-B9F61596BA3B}"/>
              </a:ext>
            </a:extLst>
          </p:cNvPr>
          <p:cNvSpPr txBox="1">
            <a:spLocks/>
          </p:cNvSpPr>
          <p:nvPr/>
        </p:nvSpPr>
        <p:spPr bwMode="auto">
          <a:xfrm>
            <a:off x="0" y="2667521"/>
            <a:ext cx="9144000" cy="442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457200" lvl="1" indent="0">
              <a:buClr>
                <a:prstClr val="black"/>
              </a:buClr>
              <a:buNone/>
            </a:pPr>
            <a:r>
              <a:rPr lang="ja-JP" altLang="en-US" sz="2400" kern="0" dirty="0">
                <a:latin typeface="+mn-ea"/>
              </a:rPr>
              <a:t>   寄せられた相談内容を基に、手口や対策、対処等を図解</a:t>
            </a:r>
            <a:endParaRPr lang="en-US" altLang="ja-JP" sz="2400" kern="0" baseline="30000" dirty="0">
              <a:latin typeface="+mn-ea"/>
            </a:endParaRPr>
          </a:p>
        </p:txBody>
      </p:sp>
      <p:sp>
        <p:nvSpPr>
          <p:cNvPr id="6" name="コンテンツ プレースホルダー 2">
            <a:extLst>
              <a:ext uri="{FF2B5EF4-FFF2-40B4-BE49-F238E27FC236}">
                <a16:creationId xmlns:a16="http://schemas.microsoft.com/office/drawing/2014/main" id="{B7FBFB5A-37BA-4740-0089-D81B4E91A8BF}"/>
              </a:ext>
            </a:extLst>
          </p:cNvPr>
          <p:cNvSpPr txBox="1">
            <a:spLocks/>
          </p:cNvSpPr>
          <p:nvPr/>
        </p:nvSpPr>
        <p:spPr bwMode="auto">
          <a:xfrm>
            <a:off x="-139209" y="1188782"/>
            <a:ext cx="8988063" cy="860245"/>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lvl="1">
              <a:buClr>
                <a:prstClr val="black"/>
              </a:buClr>
              <a:buFont typeface="Wingdings" panose="05000000000000000000" pitchFamily="2" charset="2"/>
              <a:buChar char="l"/>
            </a:pPr>
            <a:r>
              <a:rPr lang="en-US" altLang="ja-JP" sz="2000" kern="0" dirty="0">
                <a:latin typeface="+mn-ea"/>
              </a:rPr>
              <a:t>IPA</a:t>
            </a:r>
            <a:r>
              <a:rPr lang="ja-JP" altLang="en-US" sz="2000" kern="0" dirty="0">
                <a:latin typeface="+mn-ea"/>
              </a:rPr>
              <a:t>では、被害に遭わないための解説コンテンツも公開中</a:t>
            </a:r>
            <a:endParaRPr lang="en-US" altLang="ja-JP" sz="2000" kern="0" dirty="0">
              <a:latin typeface="+mn-ea"/>
            </a:endParaRPr>
          </a:p>
        </p:txBody>
      </p:sp>
    </p:spTree>
    <p:extLst>
      <p:ext uri="{BB962C8B-B14F-4D97-AF65-F5344CB8AC3E}">
        <p14:creationId xmlns:p14="http://schemas.microsoft.com/office/powerpoint/2010/main" val="3530345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a:xfrm>
            <a:off x="6879600" y="6454800"/>
            <a:ext cx="2133600" cy="287337"/>
          </a:xfrm>
        </p:spPr>
        <p:txBody>
          <a:bodyPr/>
          <a:lstStyle/>
          <a:p>
            <a:r>
              <a:rPr lang="en-US" altLang="ja-JP" dirty="0"/>
              <a:t>4</a:t>
            </a:r>
            <a:endParaRPr lang="ja-JP" altLang="en-US" dirty="0"/>
          </a:p>
        </p:txBody>
      </p:sp>
      <p:sp>
        <p:nvSpPr>
          <p:cNvPr id="2" name="タイトル 8">
            <a:extLst>
              <a:ext uri="{FF2B5EF4-FFF2-40B4-BE49-F238E27FC236}">
                <a16:creationId xmlns:a16="http://schemas.microsoft.com/office/drawing/2014/main" id="{059CEAD3-4342-56F2-13D1-68C30D009678}"/>
              </a:ext>
            </a:extLst>
          </p:cNvPr>
          <p:cNvSpPr>
            <a:spLocks noGrp="1"/>
          </p:cNvSpPr>
          <p:nvPr>
            <p:ph type="title"/>
          </p:nvPr>
        </p:nvSpPr>
        <p:spPr>
          <a:xfrm>
            <a:off x="0" y="216000"/>
            <a:ext cx="7423732" cy="816635"/>
          </a:xfrm>
        </p:spPr>
        <p:txBody>
          <a:bodyPr anchor="ctr" anchorCtr="0"/>
          <a:lstStyle/>
          <a:p>
            <a:r>
              <a:rPr lang="ja-JP" altLang="en-US" sz="2400" dirty="0"/>
              <a:t>　　インターネット上のサービスからの個人情報の窃取</a:t>
            </a:r>
          </a:p>
        </p:txBody>
      </p:sp>
      <p:sp>
        <p:nvSpPr>
          <p:cNvPr id="3" name="テキスト ボックス 2">
            <a:extLst>
              <a:ext uri="{FF2B5EF4-FFF2-40B4-BE49-F238E27FC236}">
                <a16:creationId xmlns:a16="http://schemas.microsoft.com/office/drawing/2014/main" id="{3891C502-DF5A-4989-5379-4304E182FA24}"/>
              </a:ext>
            </a:extLst>
          </p:cNvPr>
          <p:cNvSpPr txBox="1"/>
          <p:nvPr/>
        </p:nvSpPr>
        <p:spPr>
          <a:xfrm>
            <a:off x="50800" y="1122198"/>
            <a:ext cx="8428157" cy="4927503"/>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利用していないサービスのアカウントを削除する、または退会する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kumimoji="1" lang="ja-JP" altLang="en-US" b="0" i="0" u="none" strike="noStrike" kern="0" cap="none" spc="0" normalizeH="0" baseline="0" noProof="0" dirty="0">
                <a:ln>
                  <a:noFill/>
                </a:ln>
                <a:effectLst/>
                <a:uLnTx/>
                <a:uFillTx/>
                <a:latin typeface="+mn-ea"/>
                <a:cs typeface="+mn-cs"/>
              </a:rPr>
              <a:t>サービスへの登録時には必須項目以外の情報は登録しない</a:t>
            </a:r>
            <a:endParaRPr kumimoji="1" lang="en-US" altLang="ja-JP"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endParaRPr kumimoji="1" lang="en-US" altLang="ja-JP" sz="105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個人情報悪用の抑止</a:t>
            </a:r>
            <a:r>
              <a:rPr lang="en-US" altLang="ja-JP" kern="0" dirty="0">
                <a:latin typeface="+mn-ea"/>
              </a:rPr>
              <a:t>】</a:t>
            </a:r>
            <a:endParaRPr kumimoji="1" lang="en-US" altLang="ja-JP" b="0" i="0" u="none" strike="noStrike" kern="0" cap="none" spc="0" normalizeH="0" baseline="0" noProof="0" dirty="0">
              <a:ln>
                <a:noFill/>
              </a:ln>
              <a:effectLst/>
              <a:uLnTx/>
              <a:uFillTx/>
              <a:latin typeface="+mn-ea"/>
              <a:cs typeface="+mn-cs"/>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多要素認証を利用する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ワンタイムパスワード、生体認証等の本人認証（</a:t>
            </a:r>
            <a:r>
              <a:rPr lang="en-US" altLang="ja-JP" kern="0" dirty="0">
                <a:latin typeface="+mn-ea"/>
              </a:rPr>
              <a:t>3D</a:t>
            </a:r>
            <a:r>
              <a:rPr lang="ja-JP" altLang="en-US" kern="0" dirty="0">
                <a:latin typeface="+mn-ea"/>
              </a:rPr>
              <a:t>セキュア）の利用</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パスキー</a:t>
            </a:r>
            <a:r>
              <a:rPr lang="en-US" altLang="ja-JP" baseline="30000" dirty="0">
                <a:solidFill>
                  <a:srgbClr val="FF0000"/>
                </a:solidFill>
              </a:rPr>
              <a:t>※1</a:t>
            </a:r>
            <a:r>
              <a:rPr lang="ja-JP" altLang="en-US" kern="0" dirty="0">
                <a:latin typeface="+mn-ea"/>
              </a:rPr>
              <a:t>が利用可能な場合は、極力利用する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認証情報を適切に運用する（</a:t>
            </a:r>
            <a:r>
              <a:rPr lang="en-US" altLang="ja-JP" kern="0" dirty="0">
                <a:latin typeface="+mn-ea"/>
                <a:hlinkClick r:id="rId3" action="ppaction://hlinksldjump"/>
              </a:rPr>
              <a:t>P.7</a:t>
            </a:r>
            <a:r>
              <a:rPr lang="ja-JP" altLang="en-US" kern="0" dirty="0">
                <a:latin typeface="+mn-ea"/>
                <a:hlinkClick r:id="rId3" action="ppaction://hlinksldjump"/>
              </a:rPr>
              <a:t>＜基本のキ＞適切にパスワードを設定する</a:t>
            </a:r>
            <a:r>
              <a:rPr lang="ja-JP" altLang="en-US" kern="0" dirty="0">
                <a:latin typeface="+mn-ea"/>
              </a:rPr>
              <a:t>）</a:t>
            </a:r>
            <a:endParaRPr lang="en-US" altLang="ja-JP" kern="0" dirty="0">
              <a:latin typeface="+mn-ea"/>
            </a:endParaRPr>
          </a:p>
          <a:p>
            <a:pPr lvl="1" eaLnBrk="0" fontAlgn="base" hangingPunct="0">
              <a:spcBef>
                <a:spcPct val="20000"/>
              </a:spcBef>
              <a:spcAft>
                <a:spcPct val="0"/>
              </a:spcAft>
              <a:buClr>
                <a:schemeClr val="tx1"/>
              </a:buClr>
              <a:defRPr/>
            </a:pPr>
            <a:endParaRPr lang="en-US" altLang="ja-JP" sz="1200" kern="0" dirty="0">
              <a:latin typeface="+mn-ea"/>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早期検知</a:t>
            </a:r>
            <a:r>
              <a:rPr lang="en-US" altLang="ja-JP" kern="0" dirty="0">
                <a:latin typeface="+mn-ea"/>
              </a:rPr>
              <a:t>】</a:t>
            </a:r>
            <a:r>
              <a:rPr lang="ja-JP" altLang="en-US" kern="0" dirty="0">
                <a:solidFill>
                  <a:srgbClr val="FF0000"/>
                </a:solidFill>
                <a:latin typeface="+mn-ea"/>
              </a:rPr>
              <a:t>被害に遭っていないかを確認することが大事</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ログインすると通知されるログインアラート機能の利用</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ログイン履歴の確認</a:t>
            </a:r>
            <a:endParaRPr lang="en-US" altLang="ja-JP" sz="2800"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クレジットカード利用明細の定期的な確認（不正な利用履歴の早期発見）</a:t>
            </a:r>
            <a:endParaRPr lang="en-US" altLang="ja-JP" kern="0" dirty="0">
              <a:latin typeface="+mn-ea"/>
            </a:endParaRPr>
          </a:p>
        </p:txBody>
      </p:sp>
      <p:sp>
        <p:nvSpPr>
          <p:cNvPr id="5" name="テキスト ボックス 4">
            <a:extLst>
              <a:ext uri="{FF2B5EF4-FFF2-40B4-BE49-F238E27FC236}">
                <a16:creationId xmlns:a16="http://schemas.microsoft.com/office/drawing/2014/main" id="{9DE9DB3E-76CE-0670-C7A0-B02E8EEA0CA5}"/>
              </a:ext>
            </a:extLst>
          </p:cNvPr>
          <p:cNvSpPr txBox="1"/>
          <p:nvPr/>
        </p:nvSpPr>
        <p:spPr>
          <a:xfrm>
            <a:off x="172558" y="6035163"/>
            <a:ext cx="8563444" cy="646331"/>
          </a:xfrm>
          <a:prstGeom prst="rect">
            <a:avLst/>
          </a:prstGeom>
          <a:noFill/>
          <a:ln w="19050">
            <a:noFill/>
          </a:ln>
        </p:spPr>
        <p:txBody>
          <a:bodyPr wrap="square" rtlCol="0">
            <a:spAutoFit/>
          </a:bodyPr>
          <a:lstStyle/>
          <a:p>
            <a:r>
              <a:rPr lang="en-US" altLang="ja-JP" sz="1200" dirty="0">
                <a:solidFill>
                  <a:srgbClr val="FF0000"/>
                </a:solidFill>
              </a:rPr>
              <a:t>※1</a:t>
            </a:r>
            <a:r>
              <a:rPr lang="ja-JP" altLang="en-US" sz="1200" dirty="0">
                <a:solidFill>
                  <a:srgbClr val="FF0000"/>
                </a:solidFill>
              </a:rPr>
              <a:t>　</a:t>
            </a:r>
            <a:r>
              <a:rPr lang="ja-JP" altLang="en-US" sz="1200" dirty="0">
                <a:solidFill>
                  <a:schemeClr val="tx2"/>
                </a:solidFill>
              </a:rPr>
              <a:t>パスワードを使わずに、ウェブサイトにログインする手段（生体認証（指紋、顔認証））やスマートフォン等の端末に登録しておいた</a:t>
            </a:r>
            <a:r>
              <a:rPr lang="en-US" altLang="ja-JP" sz="1200" dirty="0">
                <a:solidFill>
                  <a:schemeClr val="tx2"/>
                </a:solidFill>
              </a:rPr>
              <a:t>PIN</a:t>
            </a:r>
          </a:p>
          <a:p>
            <a:r>
              <a:rPr lang="ja-JP" altLang="en-US" sz="1200" dirty="0">
                <a:solidFill>
                  <a:schemeClr val="tx2"/>
                </a:solidFill>
              </a:rPr>
              <a:t>　　　 コード（パスコード）</a:t>
            </a:r>
            <a:endParaRPr lang="en-US" altLang="ja-JP" sz="1200" dirty="0">
              <a:solidFill>
                <a:schemeClr val="tx2"/>
              </a:solidFill>
            </a:endParaRPr>
          </a:p>
          <a:p>
            <a:endParaRPr lang="en-US" altLang="ja-JP" sz="1200" dirty="0">
              <a:solidFill>
                <a:schemeClr val="tx2"/>
              </a:solidFill>
            </a:endParaRPr>
          </a:p>
        </p:txBody>
      </p:sp>
      <p:pic>
        <p:nvPicPr>
          <p:cNvPr id="11" name="図 10" descr="男性の顔の絵&#10;&#10;AI 生成コンテンツは誤りを含む可能性があります。">
            <a:extLst>
              <a:ext uri="{FF2B5EF4-FFF2-40B4-BE49-F238E27FC236}">
                <a16:creationId xmlns:a16="http://schemas.microsoft.com/office/drawing/2014/main" id="{C912FCF5-4A6F-4695-839F-840E53694CF5}"/>
              </a:ext>
            </a:extLst>
          </p:cNvPr>
          <p:cNvPicPr>
            <a:picLocks noChangeAspect="1"/>
          </p:cNvPicPr>
          <p:nvPr/>
        </p:nvPicPr>
        <p:blipFill>
          <a:blip r:embed="rId4"/>
          <a:stretch>
            <a:fillRect/>
          </a:stretch>
        </p:blipFill>
        <p:spPr>
          <a:xfrm>
            <a:off x="7178677" y="1530972"/>
            <a:ext cx="1300280" cy="1788783"/>
          </a:xfrm>
          <a:prstGeom prst="rect">
            <a:avLst/>
          </a:prstGeom>
        </p:spPr>
      </p:pic>
    </p:spTree>
    <p:extLst>
      <p:ext uri="{BB962C8B-B14F-4D97-AF65-F5344CB8AC3E}">
        <p14:creationId xmlns:p14="http://schemas.microsoft.com/office/powerpoint/2010/main" val="289057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B78D02DC-2909-445A-63A9-8FC43908ABEA}"/>
              </a:ext>
            </a:extLst>
          </p:cNvPr>
          <p:cNvSpPr txBox="1"/>
          <p:nvPr/>
        </p:nvSpPr>
        <p:spPr>
          <a:xfrm>
            <a:off x="190455" y="3738401"/>
            <a:ext cx="8899703" cy="2970044"/>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どんな手口・被害？</a:t>
            </a:r>
            <a:endParaRPr lang="en-US" altLang="ja-JP" u="sng" dirty="0"/>
          </a:p>
          <a:p>
            <a:pPr marL="285750" indent="-285750">
              <a:buFont typeface="Meiryo UI" panose="020B0604030504040204" pitchFamily="50" charset="-128"/>
              <a:buChar char="‒"/>
            </a:pPr>
            <a:r>
              <a:rPr lang="ja-JP" altLang="en-US" dirty="0"/>
              <a:t>フィッシング・マルウェア等で窃取されたログイン情報を悪用し、ショッピングサイト、</a:t>
            </a:r>
            <a:r>
              <a:rPr lang="en-US" altLang="ja-JP" dirty="0"/>
              <a:t>SNS</a:t>
            </a:r>
            <a:r>
              <a:rPr lang="ja-JP" altLang="en-US" dirty="0"/>
              <a:t>、</a:t>
            </a:r>
            <a:br>
              <a:rPr lang="en-US" altLang="ja-JP" dirty="0"/>
            </a:br>
            <a:r>
              <a:rPr lang="ja-JP" altLang="en-US" dirty="0"/>
              <a:t>オンラインゲーム等のサービスに悪意ある第三者からログインされる</a:t>
            </a:r>
            <a:endParaRPr lang="en-US" altLang="ja-JP" dirty="0"/>
          </a:p>
          <a:p>
            <a:endParaRPr lang="en-US" altLang="ja-JP" sz="700" dirty="0"/>
          </a:p>
          <a:p>
            <a:pPr marL="285750" indent="-285750">
              <a:buFont typeface="Wingdings" panose="05000000000000000000" pitchFamily="2" charset="2"/>
              <a:buChar char="l"/>
            </a:pPr>
            <a:r>
              <a:rPr lang="ja-JP" altLang="en-US" u="sng" dirty="0"/>
              <a:t>被害に遭うとどうなるの？</a:t>
            </a:r>
            <a:endParaRPr lang="en-US" altLang="ja-JP" u="sng" dirty="0"/>
          </a:p>
          <a:p>
            <a:pPr marL="285750" indent="-285750">
              <a:buFontTx/>
              <a:buChar char="-"/>
            </a:pPr>
            <a:r>
              <a:rPr lang="ja-JP" altLang="en-US" dirty="0"/>
              <a:t>パスワードを勝手に変更され、本人はログインできなくなる</a:t>
            </a:r>
            <a:endParaRPr lang="en-US" altLang="ja-JP" dirty="0"/>
          </a:p>
          <a:p>
            <a:pPr marL="285750" indent="-285750">
              <a:buFontTx/>
              <a:buChar char="-"/>
            </a:pPr>
            <a:r>
              <a:rPr lang="ja-JP" altLang="en-US" dirty="0"/>
              <a:t>不正な買い物をされ、クレジットカードの不正利用等の金銭被害に遭う</a:t>
            </a:r>
            <a:endParaRPr lang="en-US" altLang="ja-JP" dirty="0"/>
          </a:p>
          <a:p>
            <a:pPr marL="285750" indent="-285750">
              <a:buFontTx/>
              <a:buChar char="-"/>
            </a:pPr>
            <a:r>
              <a:rPr lang="ja-JP" altLang="en-US" dirty="0"/>
              <a:t>パスワードを使い回していると他のサービスでもログインされ、クレジットカードの不正利用により、身に覚えのない高額請求通知が届く</a:t>
            </a:r>
          </a:p>
          <a:p>
            <a:pPr marL="285750" indent="-285750">
              <a:buFontTx/>
              <a:buChar char="-"/>
            </a:pPr>
            <a:r>
              <a:rPr lang="ja-JP" altLang="en-US" dirty="0"/>
              <a:t>本人になりすまし、第三者に</a:t>
            </a:r>
            <a:r>
              <a:rPr lang="en-US" altLang="ja-JP" dirty="0"/>
              <a:t>SNS</a:t>
            </a:r>
            <a:r>
              <a:rPr lang="ja-JP" altLang="en-US" dirty="0"/>
              <a:t>投稿、フィッシングメールが送信され、受信者に被害が</a:t>
            </a:r>
            <a:br>
              <a:rPr lang="en-US" altLang="ja-JP" dirty="0"/>
            </a:br>
            <a:r>
              <a:rPr lang="ja-JP" altLang="en-US" dirty="0"/>
              <a:t>拡大するおそれがある</a:t>
            </a:r>
            <a:endParaRPr lang="en-US" altLang="ja-JP" dirty="0"/>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0" y="216000"/>
            <a:ext cx="7423732" cy="816635"/>
          </a:xfrm>
        </p:spPr>
        <p:txBody>
          <a:bodyPr anchor="ctr" anchorCtr="0"/>
          <a:lstStyle/>
          <a:p>
            <a:r>
              <a:rPr lang="ja-JP" altLang="en-US" sz="2400" dirty="0"/>
              <a:t>　</a:t>
            </a:r>
            <a:r>
              <a:rPr lang="ja-JP" altLang="en-US" sz="2400" u="sng" dirty="0"/>
              <a:t>● インターネット上のサービスへの不正ログイン</a:t>
            </a:r>
            <a:endParaRPr lang="ja-JP" altLang="en-US" sz="2400"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5</a:t>
            </a:fld>
            <a:endParaRPr lang="ja-JP" altLang="en-US"/>
          </a:p>
        </p:txBody>
      </p:sp>
      <p:sp>
        <p:nvSpPr>
          <p:cNvPr id="6" name="正方形/長方形 5">
            <a:extLst>
              <a:ext uri="{FF2B5EF4-FFF2-40B4-BE49-F238E27FC236}">
                <a16:creationId xmlns:a16="http://schemas.microsoft.com/office/drawing/2014/main" id="{118CBFBF-CA98-465E-6AF3-AED2D8FA96B7}"/>
              </a:ext>
            </a:extLst>
          </p:cNvPr>
          <p:cNvSpPr/>
          <p:nvPr/>
        </p:nvSpPr>
        <p:spPr>
          <a:xfrm>
            <a:off x="1408778" y="1152000"/>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descr="10大脅威2026個人編「インターネット上のサービスへの不正ログイン」の手口解説図">
            <a:extLst>
              <a:ext uri="{FF2B5EF4-FFF2-40B4-BE49-F238E27FC236}">
                <a16:creationId xmlns:a16="http://schemas.microsoft.com/office/drawing/2014/main" id="{12F5B9D6-C95C-E3CA-454D-62CF83986480}"/>
              </a:ext>
            </a:extLst>
          </p:cNvPr>
          <p:cNvPicPr>
            <a:picLocks noChangeAspect="1"/>
          </p:cNvPicPr>
          <p:nvPr/>
        </p:nvPicPr>
        <p:blipFill>
          <a:blip r:embed="rId3"/>
          <a:stretch>
            <a:fillRect/>
          </a:stretch>
        </p:blipFill>
        <p:spPr>
          <a:xfrm>
            <a:off x="1366144" y="1192113"/>
            <a:ext cx="6326446" cy="2525306"/>
          </a:xfrm>
          <a:prstGeom prst="rect">
            <a:avLst/>
          </a:prstGeom>
        </p:spPr>
      </p:pic>
    </p:spTree>
    <p:extLst>
      <p:ext uri="{BB962C8B-B14F-4D97-AF65-F5344CB8AC3E}">
        <p14:creationId xmlns:p14="http://schemas.microsoft.com/office/powerpoint/2010/main" val="345144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3A4B495-1664-7437-E545-19062B25143B}"/>
              </a:ext>
            </a:extLst>
          </p:cNvPr>
          <p:cNvSpPr txBox="1">
            <a:spLocks/>
          </p:cNvSpPr>
          <p:nvPr/>
        </p:nvSpPr>
        <p:spPr>
          <a:xfrm>
            <a:off x="240474" y="1105200"/>
            <a:ext cx="8810664" cy="5583067"/>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en-US" altLang="ja-JP" kern="0" dirty="0">
                <a:latin typeface="+mn-ea"/>
                <a:hlinkClick r:id="rId2" action="ppaction://hlinksldjump"/>
              </a:rPr>
              <a:t>P.30</a:t>
            </a:r>
            <a:r>
              <a:rPr lang="ja-JP" altLang="en-US" kern="0" dirty="0">
                <a:latin typeface="+mn-ea"/>
                <a:hlinkClick r:id="rId2" action="ppaction://hlinksldjump"/>
              </a:rPr>
              <a:t>「情報セキュリティ対策の基本」　③、⑥ の実施</a:t>
            </a:r>
            <a:endParaRPr lang="en-US" altLang="ja-JP" kern="0" dirty="0">
              <a:solidFill>
                <a:srgbClr val="FF0000"/>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kumimoji="1" lang="ja-JP" altLang="en-US" b="0" i="0" u="none" strike="noStrike" kern="0" cap="none" spc="0" normalizeH="0" baseline="0" noProof="0" dirty="0">
                <a:ln>
                  <a:noFill/>
                </a:ln>
                <a:effectLst/>
                <a:uLnTx/>
                <a:uFillTx/>
                <a:latin typeface="+mn-ea"/>
                <a:cs typeface="+mn-cs"/>
              </a:rPr>
              <a:t>よくアクセスする</a:t>
            </a:r>
            <a:r>
              <a:rPr lang="ja-JP" altLang="en-US" kern="0" dirty="0">
                <a:latin typeface="+mn-ea"/>
              </a:rPr>
              <a:t>ウェブ</a:t>
            </a:r>
            <a:r>
              <a:rPr kumimoji="1" lang="ja-JP" altLang="en-US" b="0" i="0" u="none" strike="noStrike" kern="0" cap="none" spc="0" normalizeH="0" baseline="0" noProof="0" dirty="0">
                <a:ln>
                  <a:noFill/>
                </a:ln>
                <a:effectLst/>
                <a:uLnTx/>
                <a:uFillTx/>
                <a:latin typeface="+mn-ea"/>
                <a:cs typeface="+mn-cs"/>
              </a:rPr>
              <a:t>サイトはブックマーク（お気に入り）</a:t>
            </a:r>
            <a:r>
              <a:rPr lang="ja-JP" altLang="en-US" kern="0" dirty="0">
                <a:latin typeface="+mn-ea"/>
              </a:rPr>
              <a:t>に登録し</a:t>
            </a:r>
            <a:r>
              <a:rPr kumimoji="1" lang="ja-JP" altLang="en-US" b="0" i="0" u="none" strike="noStrike" kern="0" cap="none" spc="0" normalizeH="0" baseline="0" noProof="0" dirty="0">
                <a:ln>
                  <a:noFill/>
                </a:ln>
                <a:effectLst/>
                <a:uLnTx/>
                <a:uFillTx/>
                <a:latin typeface="+mn-ea"/>
                <a:cs typeface="+mn-cs"/>
              </a:rPr>
              <a:t>、検索エンジン等の　　ブックマーク以外から</a:t>
            </a:r>
            <a:r>
              <a:rPr lang="ja-JP" altLang="en-US" kern="0" dirty="0">
                <a:latin typeface="+mn-ea"/>
              </a:rPr>
              <a:t>アクセス</a:t>
            </a:r>
            <a:r>
              <a:rPr kumimoji="1" lang="ja-JP" altLang="en-US" b="0" i="0" u="none" strike="noStrike" kern="0" cap="none" spc="0" normalizeH="0" baseline="0" noProof="0" dirty="0">
                <a:ln>
                  <a:noFill/>
                </a:ln>
                <a:effectLst/>
                <a:uLnTx/>
                <a:uFillTx/>
                <a:latin typeface="+mn-ea"/>
                <a:cs typeface="+mn-cs"/>
              </a:rPr>
              <a:t>しない</a:t>
            </a:r>
            <a:endParaRPr kumimoji="1" lang="en-US" altLang="ja-JP" b="0" i="0" u="none" strike="noStrike" kern="0" cap="none" spc="0" normalizeH="0" baseline="0" noProof="0" dirty="0">
              <a:ln>
                <a:noFill/>
              </a:ln>
              <a:effectLst/>
              <a:uLnTx/>
              <a:uFillTx/>
              <a:latin typeface="+mn-ea"/>
              <a:cs typeface="+mn-cs"/>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安易に添付ファイルの開封、メールや</a:t>
            </a:r>
            <a:r>
              <a:rPr lang="en-US" altLang="ja-JP" kern="0" dirty="0">
                <a:latin typeface="+mn-ea"/>
              </a:rPr>
              <a:t>SMS</a:t>
            </a:r>
            <a:r>
              <a:rPr lang="ja-JP" altLang="en-US" kern="0" dirty="0">
                <a:latin typeface="+mn-ea"/>
              </a:rPr>
              <a:t>の</a:t>
            </a:r>
            <a:r>
              <a:rPr lang="en-US" altLang="ja-JP" kern="0" dirty="0">
                <a:latin typeface="+mn-ea"/>
              </a:rPr>
              <a:t>URL</a:t>
            </a:r>
            <a:r>
              <a:rPr lang="ja-JP" altLang="en-US" kern="0" dirty="0">
                <a:latin typeface="+mn-ea"/>
              </a:rPr>
              <a:t>リンクのクリック</a:t>
            </a:r>
            <a:r>
              <a:rPr lang="en-US" altLang="ja-JP" kern="0" dirty="0">
                <a:latin typeface="+mn-ea"/>
              </a:rPr>
              <a:t>/</a:t>
            </a:r>
            <a:r>
              <a:rPr lang="ja-JP" altLang="en-US" kern="0" dirty="0">
                <a:latin typeface="+mn-ea"/>
              </a:rPr>
              <a:t>タップをしない</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認証情報を適切に運用する（</a:t>
            </a:r>
            <a:r>
              <a:rPr lang="ja-JP" altLang="en-US" kern="0" dirty="0">
                <a:latin typeface="+mn-ea"/>
                <a:hlinkClick r:id="rId3" action="ppaction://hlinksldjump"/>
              </a:rPr>
              <a:t> </a:t>
            </a:r>
            <a:r>
              <a:rPr lang="en-US" altLang="ja-JP" kern="0" dirty="0">
                <a:latin typeface="+mn-ea"/>
                <a:hlinkClick r:id="rId3" action="ppaction://hlinksldjump"/>
              </a:rPr>
              <a:t>P.7</a:t>
            </a:r>
            <a:r>
              <a:rPr lang="ja-JP" altLang="en-US" kern="0" dirty="0">
                <a:latin typeface="+mn-ea"/>
                <a:hlinkClick r:id="rId3" action="ppaction://hlinksldjump"/>
              </a:rPr>
              <a:t>＜基本のキ＞適切にパスワードを設定する</a:t>
            </a:r>
            <a:r>
              <a:rPr lang="ja-JP" altLang="en-US" kern="0" dirty="0">
                <a:latin typeface="+mn-ea"/>
              </a:rPr>
              <a:t>）</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利用していないサービスは退会する</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ワンタイムパスワード、生体認証等を含めた多要素認証を利用する</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クレジットカード情報は極力、登録しない</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セキュリティソフトでアクセスブロック機能を活用する</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en-US" altLang="ja-JP" kern="0" dirty="0">
                <a:latin typeface="+mn-ea"/>
                <a:hlinkClick r:id="rId4" action="ppaction://hlinksldjump"/>
              </a:rPr>
              <a:t>P24</a:t>
            </a:r>
            <a:r>
              <a:rPr lang="ja-JP" altLang="en-US" kern="0" dirty="0">
                <a:latin typeface="+mn-ea"/>
                <a:hlinkClick r:id="rId4" action="ppaction://hlinksldjump"/>
              </a:rPr>
              <a:t>「フィッシングによる個人情報等の詐取」の対策</a:t>
            </a:r>
            <a:r>
              <a:rPr lang="ja-JP" altLang="en-US" kern="0" dirty="0">
                <a:latin typeface="+mn-ea"/>
              </a:rPr>
              <a:t>を実施</a:t>
            </a:r>
            <a:endParaRPr lang="en-US" altLang="ja-JP" kern="0" dirty="0">
              <a:latin typeface="+mn-ea"/>
            </a:endParaRPr>
          </a:p>
          <a:p>
            <a:pPr lvl="1" eaLnBrk="0" fontAlgn="base" hangingPunct="0">
              <a:spcBef>
                <a:spcPct val="20000"/>
              </a:spcBef>
              <a:spcAft>
                <a:spcPct val="0"/>
              </a:spcAft>
              <a:buClr>
                <a:schemeClr val="tx1"/>
              </a:buClr>
              <a:defRPr/>
            </a:pPr>
            <a:endParaRPr lang="en-US" altLang="ja-JP" sz="700" kern="0" dirty="0">
              <a:latin typeface="+mn-ea"/>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早期検知</a:t>
            </a:r>
            <a:r>
              <a:rPr lang="en-US" altLang="ja-JP" kern="0" dirty="0">
                <a:latin typeface="+mn-ea"/>
              </a:rPr>
              <a:t>】</a:t>
            </a:r>
            <a:r>
              <a:rPr lang="ja-JP" altLang="en-US" kern="0" dirty="0">
                <a:solidFill>
                  <a:srgbClr val="FF0000"/>
                </a:solidFill>
                <a:latin typeface="+mn-ea"/>
              </a:rPr>
              <a:t>被害に遭っていないかを確認することが大事</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ログインすると通知されるログインアラート機能、利用状況の通知機能の利用</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利用しているサービスのログイン履歴を確認</a:t>
            </a:r>
            <a:endParaRPr lang="en-US" altLang="ja-JP"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クレジットカードやポイント等の利用履歴を定期的に確認</a:t>
            </a:r>
            <a:endParaRPr lang="en-US" altLang="ja-JP" kern="0" dirty="0">
              <a:latin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6</a:t>
            </a:fld>
            <a:endParaRPr lang="ja-JP" altLang="en-US"/>
          </a:p>
        </p:txBody>
      </p:sp>
      <p:sp>
        <p:nvSpPr>
          <p:cNvPr id="2" name="タイトル 8">
            <a:extLst>
              <a:ext uri="{FF2B5EF4-FFF2-40B4-BE49-F238E27FC236}">
                <a16:creationId xmlns:a16="http://schemas.microsoft.com/office/drawing/2014/main" id="{C8D4FA9D-8A41-B848-D981-54E96E51B7F5}"/>
              </a:ext>
            </a:extLst>
          </p:cNvPr>
          <p:cNvSpPr>
            <a:spLocks noGrp="1"/>
          </p:cNvSpPr>
          <p:nvPr>
            <p:ph type="title"/>
          </p:nvPr>
        </p:nvSpPr>
        <p:spPr>
          <a:xfrm>
            <a:off x="0" y="216000"/>
            <a:ext cx="7423732" cy="816635"/>
          </a:xfrm>
        </p:spPr>
        <p:txBody>
          <a:bodyPr anchor="ctr" anchorCtr="0"/>
          <a:lstStyle/>
          <a:p>
            <a:r>
              <a:rPr lang="ja-JP" altLang="en-US" sz="2400" dirty="0"/>
              <a:t>　　インターネット上のサービスへの不正ログイン</a:t>
            </a:r>
          </a:p>
        </p:txBody>
      </p:sp>
      <p:pic>
        <p:nvPicPr>
          <p:cNvPr id="5" name="図 4" descr="インターネットサービスのログインしようとする人のイラスト">
            <a:extLst>
              <a:ext uri="{FF2B5EF4-FFF2-40B4-BE49-F238E27FC236}">
                <a16:creationId xmlns:a16="http://schemas.microsoft.com/office/drawing/2014/main" id="{E8EAE025-559F-A3C0-E5ED-4B52C9BB6D98}"/>
              </a:ext>
            </a:extLst>
          </p:cNvPr>
          <p:cNvPicPr>
            <a:picLocks noChangeAspect="1"/>
          </p:cNvPicPr>
          <p:nvPr/>
        </p:nvPicPr>
        <p:blipFill>
          <a:blip r:embed="rId5"/>
          <a:stretch>
            <a:fillRect/>
          </a:stretch>
        </p:blipFill>
        <p:spPr>
          <a:xfrm>
            <a:off x="7100432" y="3951170"/>
            <a:ext cx="1914310" cy="1402202"/>
          </a:xfrm>
          <a:prstGeom prst="rect">
            <a:avLst/>
          </a:prstGeom>
        </p:spPr>
      </p:pic>
    </p:spTree>
    <p:extLst>
      <p:ext uri="{BB962C8B-B14F-4D97-AF65-F5344CB8AC3E}">
        <p14:creationId xmlns:p14="http://schemas.microsoft.com/office/powerpoint/2010/main" val="391877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E03A1D1A-B4D8-AEFA-4284-156FF3A8F2A7}"/>
              </a:ext>
            </a:extLst>
          </p:cNvPr>
          <p:cNvSpPr txBox="1"/>
          <p:nvPr/>
        </p:nvSpPr>
        <p:spPr>
          <a:xfrm>
            <a:off x="241200" y="1103788"/>
            <a:ext cx="8510080" cy="5786199"/>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r>
              <a:rPr lang="ja-JP" altLang="en-US" sz="2800" kern="0" dirty="0">
                <a:latin typeface="+mn-ea"/>
              </a:rPr>
              <a:t>基本のキ</a:t>
            </a:r>
            <a:r>
              <a:rPr kumimoji="1" lang="ja-JP" altLang="en-US" sz="2800" b="0" i="0" u="none" strike="noStrike" kern="0" cap="none" spc="0" normalizeH="0" baseline="0" noProof="0" dirty="0">
                <a:ln>
                  <a:noFill/>
                </a:ln>
                <a:effectLst/>
                <a:uLnTx/>
                <a:uFillTx/>
                <a:latin typeface="+mn-ea"/>
                <a:cs typeface="+mn-cs"/>
              </a:rPr>
              <a:t>＞：適切にパスワードを設定する</a:t>
            </a:r>
            <a:endParaRPr kumimoji="1" lang="en-US" altLang="ja-JP" sz="2800" b="0" i="0" u="none" strike="noStrike" kern="0" cap="none" spc="0" normalizeH="0" baseline="0" noProof="0" dirty="0">
              <a:ln>
                <a:noFill/>
              </a:ln>
              <a:effectLst/>
              <a:uLnTx/>
              <a:uFillTx/>
              <a:latin typeface="+mn-ea"/>
              <a:cs typeface="+mn-cs"/>
            </a:endParaRPr>
          </a:p>
          <a:p>
            <a:pPr marR="0" lvl="0" algn="l" defTabSz="914400" rtl="0" eaLnBrk="0" fontAlgn="base" latinLnBrk="0" hangingPunct="0">
              <a:lnSpc>
                <a:spcPct val="100000"/>
              </a:lnSpc>
              <a:spcBef>
                <a:spcPct val="20000"/>
              </a:spcBef>
              <a:spcAft>
                <a:spcPct val="0"/>
              </a:spcAft>
              <a:buClr>
                <a:schemeClr val="tx1"/>
              </a:buClr>
              <a:buSzTx/>
              <a:tabLst/>
              <a:defRPr/>
            </a:pPr>
            <a:endParaRPr lang="en-US" altLang="ja-JP" sz="10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sz="2000" kern="0" dirty="0">
                <a:highlight>
                  <a:srgbClr val="CCFFCC"/>
                </a:highlight>
                <a:latin typeface="+mn-ea"/>
              </a:rPr>
              <a:t>推測されにくいパスワードにする</a:t>
            </a:r>
            <a:endParaRPr lang="en-US" altLang="ja-JP" sz="2000" kern="0" dirty="0">
              <a:highlight>
                <a:srgbClr val="CCFFCC"/>
              </a:highlight>
              <a:latin typeface="+mn-ea"/>
            </a:endParaRP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lang="ja-JP" altLang="en-US" kern="0" dirty="0">
                <a:latin typeface="+mn-ea"/>
              </a:rPr>
              <a:t>　</a:t>
            </a:r>
            <a:r>
              <a:rPr lang="en-US" altLang="ja-JP" kern="0" dirty="0">
                <a:latin typeface="+mn-ea"/>
              </a:rPr>
              <a:t>	</a:t>
            </a:r>
            <a:r>
              <a:rPr kumimoji="1" lang="ja-JP" altLang="en-US" sz="1800" b="0" i="0" u="none" strike="noStrike" kern="0" cap="none" spc="0" normalizeH="0" baseline="0" noProof="0" dirty="0">
                <a:ln>
                  <a:noFill/>
                </a:ln>
                <a:effectLst/>
                <a:uLnTx/>
                <a:uFillTx/>
                <a:latin typeface="+mn-ea"/>
                <a:cs typeface="+mn-cs"/>
              </a:rPr>
              <a:t>① </a:t>
            </a:r>
            <a:r>
              <a:rPr kumimoji="1" lang="en-US" altLang="ja-JP" sz="1800" b="0" i="0" u="none" strike="noStrike" kern="0" cap="none" spc="0" normalizeH="0" baseline="0" noProof="0" dirty="0">
                <a:ln>
                  <a:noFill/>
                </a:ln>
                <a:effectLst/>
                <a:uLnTx/>
                <a:uFillTx/>
                <a:latin typeface="+mn-ea"/>
                <a:cs typeface="+mn-cs"/>
              </a:rPr>
              <a:t>ID </a:t>
            </a:r>
            <a:r>
              <a:rPr kumimoji="1" lang="ja-JP" altLang="en-US" sz="1800" b="0" i="0" u="none" strike="noStrike" kern="0" cap="none" spc="0" normalizeH="0" baseline="0" noProof="0" dirty="0">
                <a:ln>
                  <a:noFill/>
                </a:ln>
                <a:effectLst/>
                <a:uLnTx/>
                <a:uFillTx/>
                <a:latin typeface="+mn-ea"/>
                <a:cs typeface="+mn-cs"/>
              </a:rPr>
              <a:t>とパスワードを同じ文字列にしない</a:t>
            </a:r>
          </a:p>
          <a:p>
            <a:pPr lvl="0" eaLnBrk="0" fontAlgn="base" hangingPunct="0">
              <a:spcBef>
                <a:spcPct val="20000"/>
              </a:spcBef>
              <a:spcAft>
                <a:spcPct val="0"/>
              </a:spcAft>
              <a:buClr>
                <a:srgbClr val="0070C0"/>
              </a:buClr>
              <a:defRPr/>
            </a:pPr>
            <a:r>
              <a:rPr kumimoji="1" lang="ja-JP" altLang="en-US" sz="1800" b="0" i="0" u="none" strike="noStrike" kern="0" cap="none" spc="0" normalizeH="0" baseline="0" noProof="0" dirty="0">
                <a:ln>
                  <a:noFill/>
                </a:ln>
                <a:effectLst/>
                <a:uLnTx/>
                <a:uFillTx/>
                <a:latin typeface="+mn-ea"/>
                <a:cs typeface="+mn-cs"/>
              </a:rPr>
              <a:t>　</a:t>
            </a:r>
            <a:r>
              <a:rPr kumimoji="1" lang="en-US" altLang="ja-JP" sz="1800" b="0" i="0" u="none" strike="noStrike" kern="0" cap="none" spc="0" normalizeH="0" baseline="0" noProof="0" dirty="0">
                <a:ln>
                  <a:noFill/>
                </a:ln>
                <a:effectLst/>
                <a:uLnTx/>
                <a:uFillTx/>
                <a:latin typeface="+mn-ea"/>
                <a:cs typeface="+mn-cs"/>
              </a:rPr>
              <a:t>	</a:t>
            </a:r>
            <a:r>
              <a:rPr kumimoji="1" lang="ja-JP" altLang="en-US" sz="1800" b="0" i="0" u="none" strike="noStrike" kern="0" cap="none" spc="0" normalizeH="0" baseline="0" noProof="0" dirty="0">
                <a:ln>
                  <a:noFill/>
                </a:ln>
                <a:effectLst/>
                <a:uLnTx/>
                <a:uFillTx/>
                <a:latin typeface="+mn-ea"/>
                <a:cs typeface="+mn-cs"/>
              </a:rPr>
              <a:t>②</a:t>
            </a:r>
            <a:r>
              <a:rPr lang="ja-JP" altLang="en-US" kern="0" dirty="0">
                <a:latin typeface="+mn-ea"/>
              </a:rPr>
              <a:t> 生年月日や</a:t>
            </a:r>
            <a:r>
              <a:rPr lang="en-US" altLang="ja-JP" kern="0" dirty="0">
                <a:latin typeface="+mn-ea"/>
              </a:rPr>
              <a:t>SNS</a:t>
            </a:r>
            <a:r>
              <a:rPr lang="ja-JP" altLang="en-US" kern="0" dirty="0">
                <a:latin typeface="+mn-ea"/>
              </a:rPr>
              <a:t>で使っているニックネーム、名前を使わない</a:t>
            </a:r>
            <a:endParaRPr kumimoji="1" lang="ja-JP" altLang="en-US" sz="1800" b="0" i="0" u="none" strike="noStrike" kern="0" cap="none" spc="0" normalizeH="0" baseline="0" noProof="0" dirty="0">
              <a:ln>
                <a:noFill/>
              </a:ln>
              <a:effectLst/>
              <a:uLnTx/>
              <a:uFillTx/>
              <a:latin typeface="+mn-ea"/>
              <a:cs typeface="+mn-cs"/>
            </a:endParaRPr>
          </a:p>
          <a:p>
            <a:pPr eaLnBrk="0" fontAlgn="base" hangingPunct="0">
              <a:spcBef>
                <a:spcPct val="20000"/>
              </a:spcBef>
              <a:spcAft>
                <a:spcPct val="0"/>
              </a:spcAft>
              <a:buClr>
                <a:srgbClr val="0070C0"/>
              </a:buClr>
              <a:defRPr/>
            </a:pPr>
            <a:r>
              <a:rPr kumimoji="1" lang="ja-JP" altLang="en-US" sz="1800" b="0" i="0" u="none" strike="noStrike" kern="0" cap="none" spc="0" normalizeH="0" baseline="0" noProof="0" dirty="0">
                <a:ln>
                  <a:noFill/>
                </a:ln>
                <a:effectLst/>
                <a:uLnTx/>
                <a:uFillTx/>
                <a:latin typeface="+mn-ea"/>
                <a:cs typeface="+mn-cs"/>
              </a:rPr>
              <a:t>　</a:t>
            </a:r>
            <a:r>
              <a:rPr kumimoji="1" lang="en-US" altLang="ja-JP" sz="1800" b="0" i="0" u="none" strike="noStrike" kern="0" cap="none" spc="0" normalizeH="0" baseline="0" noProof="0" dirty="0">
                <a:ln>
                  <a:noFill/>
                </a:ln>
                <a:effectLst/>
                <a:uLnTx/>
                <a:uFillTx/>
                <a:latin typeface="+mn-ea"/>
                <a:cs typeface="+mn-cs"/>
              </a:rPr>
              <a:t>	</a:t>
            </a:r>
            <a:r>
              <a:rPr kumimoji="1" lang="ja-JP" altLang="en-US" sz="1800" b="0" i="0" u="none" strike="noStrike" kern="0" cap="none" spc="0" normalizeH="0" baseline="0" noProof="0" dirty="0">
                <a:ln>
                  <a:noFill/>
                </a:ln>
                <a:effectLst/>
                <a:uLnTx/>
                <a:uFillTx/>
                <a:latin typeface="+mn-ea"/>
                <a:cs typeface="+mn-cs"/>
              </a:rPr>
              <a:t>③</a:t>
            </a:r>
            <a:r>
              <a:rPr lang="ja-JP" altLang="en-US" kern="0" dirty="0">
                <a:latin typeface="+mn-ea"/>
              </a:rPr>
              <a:t> キーボードの連続した文字列等、規則的な配列にしない</a:t>
            </a:r>
            <a:endParaRPr lang="en-US" altLang="ja-JP" kern="0" dirty="0">
              <a:latin typeface="+mn-ea"/>
            </a:endParaRPr>
          </a:p>
          <a:p>
            <a:pPr eaLnBrk="0" fontAlgn="base" hangingPunct="0">
              <a:spcBef>
                <a:spcPct val="20000"/>
              </a:spcBef>
              <a:spcAft>
                <a:spcPct val="0"/>
              </a:spcAft>
              <a:buClr>
                <a:srgbClr val="0070C0"/>
              </a:buClr>
              <a:defRPr/>
            </a:pPr>
            <a:r>
              <a:rPr kumimoji="1" lang="ja-JP" altLang="en-US" sz="1800" b="0" i="0" u="none" strike="noStrike" kern="0" cap="none" spc="0" normalizeH="0" baseline="0" noProof="0" dirty="0">
                <a:ln>
                  <a:noFill/>
                </a:ln>
                <a:effectLst/>
                <a:uLnTx/>
                <a:uFillTx/>
                <a:latin typeface="+mn-ea"/>
                <a:cs typeface="+mn-cs"/>
              </a:rPr>
              <a:t>　　　　　　　　（例：</a:t>
            </a:r>
            <a:r>
              <a:rPr kumimoji="1" lang="en-US" altLang="ja-JP" sz="1800" b="0" i="0" u="none" strike="noStrike" kern="0" cap="none" spc="0" normalizeH="0" baseline="0" noProof="0" dirty="0">
                <a:ln>
                  <a:noFill/>
                </a:ln>
                <a:effectLst/>
                <a:uLnTx/>
                <a:uFillTx/>
                <a:latin typeface="+mn-ea"/>
                <a:cs typeface="+mn-cs"/>
              </a:rPr>
              <a:t>123456</a:t>
            </a:r>
            <a:r>
              <a:rPr kumimoji="1" lang="ja-JP" altLang="en-US" sz="1800" b="0" i="0" u="none" strike="noStrike" kern="0" cap="none" spc="0" normalizeH="0" baseline="0" noProof="0" dirty="0">
                <a:ln>
                  <a:noFill/>
                </a:ln>
                <a:effectLst/>
                <a:uLnTx/>
                <a:uFillTx/>
                <a:latin typeface="+mn-ea"/>
                <a:cs typeface="+mn-cs"/>
              </a:rPr>
              <a:t>、</a:t>
            </a:r>
            <a:r>
              <a:rPr kumimoji="1" lang="en-US" altLang="ja-JP" sz="1800" b="0" i="0" u="none" strike="noStrike" kern="0" cap="none" spc="0" normalizeH="0" baseline="0" noProof="0" dirty="0">
                <a:ln>
                  <a:noFill/>
                </a:ln>
                <a:effectLst/>
                <a:uLnTx/>
                <a:uFillTx/>
                <a:latin typeface="+mn-ea"/>
                <a:cs typeface="+mn-cs"/>
              </a:rPr>
              <a:t>qwerty</a:t>
            </a:r>
            <a:r>
              <a:rPr kumimoji="1" lang="ja-JP" altLang="en-US" sz="1800" b="0" i="0" u="none" strike="noStrike" kern="0" cap="none" spc="0" normalizeH="0" baseline="0" noProof="0" dirty="0">
                <a:ln>
                  <a:noFill/>
                </a:ln>
                <a:effectLst/>
                <a:uLnTx/>
                <a:uFillTx/>
                <a:latin typeface="+mn-ea"/>
                <a:cs typeface="+mn-cs"/>
              </a:rPr>
              <a:t>、</a:t>
            </a:r>
            <a:r>
              <a:rPr kumimoji="1" lang="en-US" altLang="ja-JP" sz="1800" b="0" i="0" u="none" strike="noStrike" kern="0" cap="none" spc="0" normalizeH="0" baseline="0" noProof="0" dirty="0">
                <a:ln>
                  <a:noFill/>
                </a:ln>
                <a:effectLst/>
                <a:uLnTx/>
                <a:uFillTx/>
                <a:latin typeface="+mn-ea"/>
                <a:cs typeface="+mn-cs"/>
              </a:rPr>
              <a:t>111111</a:t>
            </a:r>
            <a:r>
              <a:rPr kumimoji="1" lang="ja-JP" altLang="en-US" sz="1800" b="0" i="0" u="none" strike="noStrike" kern="0" cap="none" spc="0" normalizeH="0" baseline="0" noProof="0" dirty="0">
                <a:ln>
                  <a:noFill/>
                </a:ln>
                <a:effectLst/>
                <a:uLnTx/>
                <a:uFillTx/>
                <a:latin typeface="+mn-ea"/>
                <a:cs typeface="+mn-cs"/>
              </a:rPr>
              <a:t>）</a:t>
            </a:r>
          </a:p>
          <a:p>
            <a:pPr lvl="0" eaLnBrk="0" fontAlgn="base" hangingPunct="0">
              <a:spcBef>
                <a:spcPct val="20000"/>
              </a:spcBef>
              <a:spcAft>
                <a:spcPct val="0"/>
              </a:spcAft>
              <a:buClr>
                <a:srgbClr val="0070C0"/>
              </a:buClr>
              <a:defRPr/>
            </a:pPr>
            <a:r>
              <a:rPr kumimoji="1" lang="ja-JP" altLang="en-US" sz="1800" b="0" i="0" u="none" strike="noStrike" kern="0" cap="none" spc="0" normalizeH="0" baseline="0" noProof="0" dirty="0">
                <a:ln>
                  <a:noFill/>
                </a:ln>
                <a:effectLst/>
                <a:uLnTx/>
                <a:uFillTx/>
                <a:latin typeface="+mn-ea"/>
                <a:cs typeface="+mn-cs"/>
              </a:rPr>
              <a:t>　</a:t>
            </a:r>
            <a:r>
              <a:rPr kumimoji="1" lang="en-US" altLang="ja-JP" sz="1800" b="0" i="0" u="none" strike="noStrike" kern="0" cap="none" spc="0" normalizeH="0" baseline="0" noProof="0" dirty="0">
                <a:ln>
                  <a:noFill/>
                </a:ln>
                <a:effectLst/>
                <a:uLnTx/>
                <a:uFillTx/>
                <a:latin typeface="+mn-ea"/>
                <a:cs typeface="+mn-cs"/>
              </a:rPr>
              <a:t>	</a:t>
            </a:r>
            <a:r>
              <a:rPr kumimoji="1" lang="ja-JP" altLang="en-US" sz="1800" b="0" i="0" u="none" strike="noStrike" kern="0" cap="none" spc="0" normalizeH="0" baseline="0" noProof="0" dirty="0">
                <a:ln>
                  <a:noFill/>
                </a:ln>
                <a:effectLst/>
                <a:uLnTx/>
                <a:uFillTx/>
                <a:latin typeface="+mn-ea"/>
                <a:cs typeface="+mn-cs"/>
              </a:rPr>
              <a:t>④ </a:t>
            </a:r>
            <a:r>
              <a:rPr lang="ja-JP" altLang="en-US" kern="0" dirty="0">
                <a:latin typeface="+mn-ea"/>
              </a:rPr>
              <a:t>辞書に載っている（単純な）単語一語だけにしない</a:t>
            </a:r>
            <a:endParaRPr lang="en-US" altLang="ja-JP" kern="0" dirty="0">
              <a:latin typeface="+mn-ea"/>
            </a:endParaRPr>
          </a:p>
          <a:p>
            <a:pPr eaLnBrk="0" fontAlgn="base" hangingPunct="0">
              <a:spcBef>
                <a:spcPct val="20000"/>
              </a:spcBef>
              <a:spcAft>
                <a:spcPct val="0"/>
              </a:spcAft>
              <a:buClr>
                <a:srgbClr val="0070C0"/>
              </a:buClr>
              <a:defRPr/>
            </a:pPr>
            <a:r>
              <a:rPr lang="en-US" altLang="ja-JP" kern="0" dirty="0">
                <a:latin typeface="+mn-ea"/>
              </a:rPr>
              <a:t>	</a:t>
            </a:r>
            <a:r>
              <a:rPr lang="ja-JP" altLang="en-US" kern="0" dirty="0">
                <a:latin typeface="+mn-ea"/>
              </a:rPr>
              <a:t>　　（例：</a:t>
            </a:r>
            <a:r>
              <a:rPr lang="en-US" altLang="ja-JP" kern="0" dirty="0">
                <a:latin typeface="+mn-ea"/>
              </a:rPr>
              <a:t>password</a:t>
            </a:r>
            <a:r>
              <a:rPr lang="ja-JP" altLang="en-US" kern="0" dirty="0">
                <a:latin typeface="+mn-ea"/>
              </a:rPr>
              <a:t>、</a:t>
            </a:r>
            <a:r>
              <a:rPr lang="en-US" altLang="ja-JP" kern="0" dirty="0">
                <a:latin typeface="+mn-ea"/>
              </a:rPr>
              <a:t>baseball</a:t>
            </a:r>
            <a:r>
              <a:rPr lang="ja-JP" altLang="en-US" kern="0" dirty="0">
                <a:latin typeface="+mn-ea"/>
              </a:rPr>
              <a:t>）</a:t>
            </a: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endParaRPr kumimoji="1" lang="ja-JP" altLang="en-US" sz="900" b="0" i="0" u="none" strike="noStrike" kern="0" cap="none" spc="0" normalizeH="0" baseline="0" noProof="0" dirty="0">
              <a:ln>
                <a:noFill/>
              </a:ln>
              <a:effectLst/>
              <a:uLnTx/>
              <a:uFillTx/>
              <a:latin typeface="+mn-ea"/>
              <a:cs typeface="+mn-cs"/>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sz="2000" kern="0" dirty="0">
                <a:highlight>
                  <a:srgbClr val="CCFFCC"/>
                </a:highlight>
                <a:latin typeface="+mn-ea"/>
              </a:rPr>
              <a:t>パスワードは長く複雑にして、使い回さない</a:t>
            </a:r>
            <a:endParaRPr lang="en-US" altLang="ja-JP" sz="2000" kern="0" dirty="0">
              <a:highlight>
                <a:srgbClr val="CCFFCC"/>
              </a:highlight>
              <a:latin typeface="+mn-ea"/>
            </a:endParaRPr>
          </a:p>
          <a:p>
            <a:pPr lvl="1" eaLnBrk="0" fontAlgn="base" hangingPunct="0">
              <a:spcBef>
                <a:spcPct val="20000"/>
              </a:spcBef>
              <a:spcAft>
                <a:spcPct val="0"/>
              </a:spcAft>
              <a:buClr>
                <a:schemeClr val="tx1"/>
              </a:buClr>
              <a:defRPr/>
            </a:pPr>
            <a:r>
              <a:rPr lang="ja-JP" altLang="en-US" sz="2000" kern="0" dirty="0">
                <a:latin typeface="+mn-ea"/>
              </a:rPr>
              <a:t>　　複数のサービスでパスワードを使い回していると、それら全てのサービスに</a:t>
            </a:r>
            <a:br>
              <a:rPr lang="en-US" altLang="ja-JP" sz="2000" kern="0" dirty="0">
                <a:latin typeface="+mn-ea"/>
              </a:rPr>
            </a:br>
            <a:r>
              <a:rPr lang="en-US" altLang="ja-JP" sz="2000" kern="0" dirty="0">
                <a:latin typeface="+mn-ea"/>
              </a:rPr>
              <a:t>    </a:t>
            </a:r>
            <a:r>
              <a:rPr lang="ja-JP" altLang="en-US" sz="2000" kern="0" dirty="0">
                <a:latin typeface="+mn-ea"/>
              </a:rPr>
              <a:t>不正ログインされるおそれがある</a:t>
            </a:r>
            <a:endParaRPr lang="en-US" altLang="ja-JP" sz="2000" kern="0" dirty="0">
              <a:latin typeface="+mn-ea"/>
            </a:endParaRPr>
          </a:p>
          <a:p>
            <a:pPr lvl="1" eaLnBrk="0" fontAlgn="base" hangingPunct="0">
              <a:spcBef>
                <a:spcPct val="20000"/>
              </a:spcBef>
              <a:spcAft>
                <a:spcPct val="0"/>
              </a:spcAft>
              <a:buClr>
                <a:schemeClr val="tx1"/>
              </a:buClr>
              <a:defRPr/>
            </a:pPr>
            <a:endParaRPr lang="en-US" altLang="ja-JP" sz="900" kern="0" dirty="0">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kumimoji="1" lang="ja-JP" altLang="en-US" sz="2000" b="0" i="0" u="none" strike="noStrike" kern="0" cap="none" spc="0" normalizeH="0" baseline="0" noProof="0" dirty="0">
                <a:ln>
                  <a:noFill/>
                </a:ln>
                <a:effectLst/>
                <a:highlight>
                  <a:srgbClr val="CCFFCC"/>
                </a:highlight>
                <a:uLnTx/>
                <a:uFillTx/>
                <a:latin typeface="+mn-ea"/>
                <a:cs typeface="+mn-cs"/>
              </a:rPr>
              <a:t>パスキー</a:t>
            </a:r>
            <a:r>
              <a:rPr lang="ja-JP" altLang="en-US" sz="2000" kern="0" dirty="0">
                <a:highlight>
                  <a:srgbClr val="CCFFCC"/>
                </a:highlight>
                <a:latin typeface="+mn-ea"/>
              </a:rPr>
              <a:t>が利用可能な場合は、極力利用する</a:t>
            </a:r>
            <a:endParaRPr lang="en-US" altLang="ja-JP" sz="2000" kern="0" dirty="0">
              <a:highlight>
                <a:srgbClr val="CCFFCC"/>
              </a:highlight>
              <a:latin typeface="+mn-ea"/>
            </a:endParaRPr>
          </a:p>
          <a:p>
            <a:pPr lvl="1" eaLnBrk="0" fontAlgn="base" hangingPunct="0">
              <a:spcBef>
                <a:spcPct val="20000"/>
              </a:spcBef>
              <a:spcAft>
                <a:spcPct val="0"/>
              </a:spcAft>
              <a:buClr>
                <a:schemeClr val="tx1"/>
              </a:buClr>
              <a:defRPr/>
            </a:pPr>
            <a:endParaRPr lang="en-US" altLang="ja-JP" sz="900" kern="0" dirty="0">
              <a:highlight>
                <a:srgbClr val="CCFFCC"/>
              </a:highlight>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r>
              <a:rPr lang="ja-JP" altLang="en-US" sz="2000" kern="0" dirty="0">
                <a:highlight>
                  <a:srgbClr val="CCFFCC"/>
                </a:highlight>
                <a:latin typeface="+mn-ea"/>
              </a:rPr>
              <a:t>パスワードマネージャーの利用を検討する</a:t>
            </a:r>
            <a:endParaRPr lang="en-US" altLang="ja-JP" sz="3200" kern="0" dirty="0">
              <a:highlight>
                <a:srgbClr val="CCFFCC"/>
              </a:highlight>
              <a:latin typeface="+mn-ea"/>
            </a:endParaRPr>
          </a:p>
          <a:p>
            <a:pPr marL="799200" lvl="1" indent="-342000" eaLnBrk="0" fontAlgn="base" hangingPunct="0">
              <a:spcBef>
                <a:spcPct val="20000"/>
              </a:spcBef>
              <a:spcAft>
                <a:spcPct val="0"/>
              </a:spcAft>
              <a:buClr>
                <a:schemeClr val="tx1"/>
              </a:buClr>
              <a:buFont typeface="Wingdings" panose="05000000000000000000" pitchFamily="2" charset="2"/>
              <a:buChar char="l"/>
              <a:defRPr/>
            </a:pPr>
            <a:endParaRPr kumimoji="1" lang="en-US" altLang="ja-JP" sz="2000" b="0" i="0" u="none" strike="noStrike" kern="0" cap="none" spc="0" normalizeH="0" baseline="0" noProof="0" dirty="0">
              <a:ln>
                <a:noFill/>
              </a:ln>
              <a:effectLst/>
              <a:uLnTx/>
              <a:uFillTx/>
              <a:latin typeface="+mn-ea"/>
              <a:cs typeface="+mn-cs"/>
            </a:endParaRPr>
          </a:p>
        </p:txBody>
      </p:sp>
      <p:sp>
        <p:nvSpPr>
          <p:cNvPr id="3" name="タイトル 2">
            <a:extLst>
              <a:ext uri="{FF2B5EF4-FFF2-40B4-BE49-F238E27FC236}">
                <a16:creationId xmlns:a16="http://schemas.microsoft.com/office/drawing/2014/main" id="{42CC129A-98ED-2C9B-9DD9-36A8BB41E6AC}"/>
              </a:ext>
            </a:extLst>
          </p:cNvPr>
          <p:cNvSpPr>
            <a:spLocks noGrp="1"/>
          </p:cNvSpPr>
          <p:nvPr>
            <p:ph type="title"/>
          </p:nvPr>
        </p:nvSpPr>
        <p:spPr>
          <a:xfrm>
            <a:off x="0" y="217504"/>
            <a:ext cx="6047903" cy="817200"/>
          </a:xfrm>
        </p:spPr>
        <p:txBody>
          <a:bodyPr anchor="ctr" anchorCtr="0"/>
          <a:lstStyle/>
          <a:p>
            <a:r>
              <a:rPr lang="ja-JP" altLang="en-US" sz="2400" dirty="0"/>
              <a:t>　　インターネット上のサービスへの不正ログイン</a:t>
            </a: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a:xfrm>
            <a:off x="6881142" y="6454032"/>
            <a:ext cx="2133600" cy="287337"/>
          </a:xfrm>
        </p:spPr>
        <p:txBody>
          <a:bodyPr/>
          <a:lstStyle/>
          <a:p>
            <a:fld id="{DBFB1F43-6F2E-4538-AABB-23AEDF146290}" type="slidenum">
              <a:rPr lang="ja-JP" altLang="en-US" smtClean="0"/>
              <a:pPr/>
              <a:t>7</a:t>
            </a:fld>
            <a:endParaRPr lang="ja-JP" altLang="en-US" dirty="0"/>
          </a:p>
        </p:txBody>
      </p:sp>
      <p:pic>
        <p:nvPicPr>
          <p:cNvPr id="12" name="図 11" descr="適切なパスワードの設定方法を説明する人のイラスト">
            <a:extLst>
              <a:ext uri="{FF2B5EF4-FFF2-40B4-BE49-F238E27FC236}">
                <a16:creationId xmlns:a16="http://schemas.microsoft.com/office/drawing/2014/main" id="{0D2A4767-0621-BCF1-A352-9CBCBEC3C776}"/>
              </a:ext>
            </a:extLst>
          </p:cNvPr>
          <p:cNvPicPr>
            <a:picLocks noChangeAspect="1"/>
          </p:cNvPicPr>
          <p:nvPr/>
        </p:nvPicPr>
        <p:blipFill>
          <a:blip r:embed="rId2"/>
          <a:stretch>
            <a:fillRect/>
          </a:stretch>
        </p:blipFill>
        <p:spPr>
          <a:xfrm>
            <a:off x="6984415" y="2974169"/>
            <a:ext cx="2066723" cy="1609483"/>
          </a:xfrm>
          <a:prstGeom prst="rect">
            <a:avLst/>
          </a:prstGeom>
        </p:spPr>
      </p:pic>
    </p:spTree>
    <p:extLst>
      <p:ext uri="{BB962C8B-B14F-4D97-AF65-F5344CB8AC3E}">
        <p14:creationId xmlns:p14="http://schemas.microsoft.com/office/powerpoint/2010/main" val="1967642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8AD3B31-9307-4ACB-9FE4-C66250032DD8}"/>
              </a:ext>
            </a:extLst>
          </p:cNvPr>
          <p:cNvSpPr>
            <a:spLocks noGrp="1"/>
          </p:cNvSpPr>
          <p:nvPr>
            <p:ph type="title"/>
          </p:nvPr>
        </p:nvSpPr>
        <p:spPr>
          <a:xfrm>
            <a:off x="0" y="217504"/>
            <a:ext cx="6618533" cy="817200"/>
          </a:xfrm>
        </p:spPr>
        <p:txBody>
          <a:bodyPr anchor="ctr" anchorCtr="0"/>
          <a:lstStyle/>
          <a:p>
            <a:r>
              <a:rPr lang="ja-JP" altLang="en-US" sz="2400" dirty="0"/>
              <a:t>　</a:t>
            </a:r>
            <a:r>
              <a:rPr lang="ja-JP" altLang="en-US" sz="2400" u="sng" dirty="0"/>
              <a:t>● インターネットバンキングの不正利用</a:t>
            </a:r>
            <a:endParaRPr lang="ja-JP" altLang="en-US" sz="2400"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a:xfrm>
            <a:off x="6881142" y="6454032"/>
            <a:ext cx="2133600" cy="287337"/>
          </a:xfrm>
        </p:spPr>
        <p:txBody>
          <a:bodyPr/>
          <a:lstStyle/>
          <a:p>
            <a:fld id="{DBFB1F43-6F2E-4538-AABB-23AEDF146290}" type="slidenum">
              <a:rPr lang="ja-JP" altLang="en-US" smtClean="0"/>
              <a:pPr/>
              <a:t>8</a:t>
            </a:fld>
            <a:endParaRPr lang="ja-JP" altLang="en-US"/>
          </a:p>
        </p:txBody>
      </p:sp>
      <p:sp>
        <p:nvSpPr>
          <p:cNvPr id="3" name="正方形/長方形 2">
            <a:extLst>
              <a:ext uri="{FF2B5EF4-FFF2-40B4-BE49-F238E27FC236}">
                <a16:creationId xmlns:a16="http://schemas.microsoft.com/office/drawing/2014/main" id="{3187972C-1E02-B85C-112E-3ECEB446662C}"/>
              </a:ext>
            </a:extLst>
          </p:cNvPr>
          <p:cNvSpPr/>
          <p:nvPr/>
        </p:nvSpPr>
        <p:spPr>
          <a:xfrm>
            <a:off x="1408778" y="1152000"/>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A0882E1D-50B2-6C9D-3B5F-C89D09E70C02}"/>
              </a:ext>
            </a:extLst>
          </p:cNvPr>
          <p:cNvSpPr txBox="1"/>
          <p:nvPr/>
        </p:nvSpPr>
        <p:spPr>
          <a:xfrm>
            <a:off x="243216" y="3762355"/>
            <a:ext cx="8612025" cy="2308324"/>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どんな手口・被害？</a:t>
            </a:r>
            <a:endParaRPr lang="en-US" altLang="ja-JP" u="sng" dirty="0"/>
          </a:p>
          <a:p>
            <a:pPr marL="285750" indent="-285750">
              <a:buFontTx/>
              <a:buChar char="-"/>
            </a:pPr>
            <a:r>
              <a:rPr lang="ja-JP" altLang="en-US" dirty="0"/>
              <a:t>主にサービス提供元を偽ったメール等でフィッシング</a:t>
            </a:r>
            <a:r>
              <a:rPr lang="en-US" altLang="ja-JP" baseline="30000" dirty="0">
                <a:solidFill>
                  <a:srgbClr val="FF0000"/>
                </a:solidFill>
              </a:rPr>
              <a:t>※2</a:t>
            </a:r>
            <a:r>
              <a:rPr lang="ja-JP" altLang="en-US" dirty="0"/>
              <a:t>サイトに誘導され、ログイン情報が</a:t>
            </a:r>
            <a:br>
              <a:rPr lang="en-US" altLang="ja-JP" dirty="0"/>
            </a:br>
            <a:r>
              <a:rPr lang="ja-JP" altLang="en-US" dirty="0"/>
              <a:t>詐取される</a:t>
            </a:r>
            <a:endParaRPr lang="en-US" altLang="ja-JP" dirty="0"/>
          </a:p>
          <a:p>
            <a:pPr marL="285750" indent="-285750">
              <a:buFontTx/>
              <a:buChar char="-"/>
            </a:pPr>
            <a:r>
              <a:rPr lang="ja-JP" altLang="en-US" dirty="0"/>
              <a:t>マルウェアに感染し、ログイン情報が窃取される</a:t>
            </a:r>
            <a:endParaRPr lang="en-US" altLang="ja-JP" dirty="0"/>
          </a:p>
          <a:p>
            <a:endParaRPr lang="en-US" altLang="ja-JP" dirty="0"/>
          </a:p>
          <a:p>
            <a:pPr marL="285750" indent="-285750">
              <a:buFont typeface="Wingdings" panose="05000000000000000000" pitchFamily="2" charset="2"/>
              <a:buChar char="l"/>
            </a:pPr>
            <a:r>
              <a:rPr lang="ja-JP" altLang="en-US" u="sng" dirty="0"/>
              <a:t>被害に遭うとどうなるの？</a:t>
            </a:r>
            <a:endParaRPr lang="en-US" altLang="ja-JP" u="sng" dirty="0"/>
          </a:p>
          <a:p>
            <a:pPr marL="285750" indent="-285750">
              <a:buFontTx/>
              <a:buChar char="-"/>
            </a:pPr>
            <a:r>
              <a:rPr lang="ja-JP" altLang="en-US" dirty="0"/>
              <a:t>インターネットバンクの口座に不正ログイン、不正送金され、金銭被害に遭う</a:t>
            </a:r>
            <a:endParaRPr lang="en-US" altLang="ja-JP" dirty="0"/>
          </a:p>
          <a:p>
            <a:pPr marL="285750" indent="-285750">
              <a:buFontTx/>
              <a:buChar char="-"/>
            </a:pPr>
            <a:r>
              <a:rPr lang="ja-JP" altLang="en-US" dirty="0"/>
              <a:t>マネーロンダリングなどに口座を悪用され、違法行為に巻き込まれる</a:t>
            </a:r>
            <a:endParaRPr lang="en-US" altLang="ja-JP" dirty="0"/>
          </a:p>
        </p:txBody>
      </p:sp>
      <p:sp>
        <p:nvSpPr>
          <p:cNvPr id="9" name="テキスト ボックス 8">
            <a:extLst>
              <a:ext uri="{FF2B5EF4-FFF2-40B4-BE49-F238E27FC236}">
                <a16:creationId xmlns:a16="http://schemas.microsoft.com/office/drawing/2014/main" id="{6F18206C-C66C-8ECD-B5EB-6F03B71E52D5}"/>
              </a:ext>
            </a:extLst>
          </p:cNvPr>
          <p:cNvSpPr txBox="1"/>
          <p:nvPr/>
        </p:nvSpPr>
        <p:spPr>
          <a:xfrm>
            <a:off x="243216" y="6178832"/>
            <a:ext cx="8414084" cy="461665"/>
          </a:xfrm>
          <a:prstGeom prst="rect">
            <a:avLst/>
          </a:prstGeom>
          <a:noFill/>
        </p:spPr>
        <p:txBody>
          <a:bodyPr wrap="square">
            <a:spAutoFit/>
          </a:bodyPr>
          <a:lstStyle/>
          <a:p>
            <a:r>
              <a:rPr lang="en-US" altLang="ja-JP" sz="1200" dirty="0">
                <a:solidFill>
                  <a:srgbClr val="FF0000"/>
                </a:solidFill>
              </a:rPr>
              <a:t>※2</a:t>
            </a:r>
            <a:r>
              <a:rPr lang="ja-JP" altLang="en-US" sz="1200" dirty="0">
                <a:solidFill>
                  <a:srgbClr val="FF0000"/>
                </a:solidFill>
              </a:rPr>
              <a:t>　</a:t>
            </a:r>
            <a:r>
              <a:rPr lang="ja-JP" altLang="en-US" sz="1200" dirty="0">
                <a:solidFill>
                  <a:schemeClr val="tx2"/>
                </a:solidFill>
              </a:rPr>
              <a:t>実在する組織を騙って、メール等のリンクから偽サイトに誘導し、個人情報を入力させ、窃取する手口</a:t>
            </a:r>
            <a:endParaRPr lang="en-US" altLang="ja-JP" sz="1200" dirty="0">
              <a:solidFill>
                <a:schemeClr val="tx2"/>
              </a:solidFill>
            </a:endParaRPr>
          </a:p>
          <a:p>
            <a:r>
              <a:rPr lang="ja-JP" altLang="en-US" sz="1200" dirty="0">
                <a:solidFill>
                  <a:schemeClr val="tx2"/>
                </a:solidFill>
              </a:rPr>
              <a:t>　　　 出典：</a:t>
            </a:r>
            <a:r>
              <a:rPr lang="ja-JP" altLang="en-US" sz="1200" dirty="0">
                <a:solidFill>
                  <a:schemeClr val="tx2"/>
                </a:solidFill>
                <a:hlinkClick r:id="rId2"/>
              </a:rPr>
              <a:t>フィッシング対策協議会</a:t>
            </a:r>
            <a:r>
              <a:rPr lang="ja-JP" altLang="en-US" sz="1200" dirty="0">
                <a:solidFill>
                  <a:schemeClr val="tx2"/>
                </a:solidFill>
              </a:rPr>
              <a:t>　　　</a:t>
            </a:r>
            <a:r>
              <a:rPr lang="ja-JP" altLang="en-US" sz="1200" dirty="0">
                <a:solidFill>
                  <a:srgbClr val="FF0000"/>
                </a:solidFill>
              </a:rPr>
              <a:t>　　</a:t>
            </a:r>
            <a:endParaRPr lang="ja-JP" altLang="en-US" sz="1200" dirty="0"/>
          </a:p>
        </p:txBody>
      </p:sp>
      <p:pic>
        <p:nvPicPr>
          <p:cNvPr id="11" name="図 10" descr="10大脅威2026個人編「インターネットバンキングの不正利用」の手口の解説図">
            <a:extLst>
              <a:ext uri="{FF2B5EF4-FFF2-40B4-BE49-F238E27FC236}">
                <a16:creationId xmlns:a16="http://schemas.microsoft.com/office/drawing/2014/main" id="{5936B350-A2CB-DFE7-8E55-F82E7C7F54E3}"/>
              </a:ext>
            </a:extLst>
          </p:cNvPr>
          <p:cNvPicPr>
            <a:picLocks noChangeAspect="1"/>
          </p:cNvPicPr>
          <p:nvPr/>
        </p:nvPicPr>
        <p:blipFill>
          <a:blip r:embed="rId3"/>
          <a:stretch>
            <a:fillRect/>
          </a:stretch>
        </p:blipFill>
        <p:spPr>
          <a:xfrm>
            <a:off x="1408777" y="1159705"/>
            <a:ext cx="6377424" cy="2545655"/>
          </a:xfrm>
          <a:prstGeom prst="rect">
            <a:avLst/>
          </a:prstGeom>
        </p:spPr>
      </p:pic>
    </p:spTree>
    <p:extLst>
      <p:ext uri="{BB962C8B-B14F-4D97-AF65-F5344CB8AC3E}">
        <p14:creationId xmlns:p14="http://schemas.microsoft.com/office/powerpoint/2010/main" val="3078715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01AD3-AB5F-286E-BA4B-04877B4B67D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FCC2D8F-5DAE-CEFF-8250-ED5D81967F44}"/>
              </a:ext>
            </a:extLst>
          </p:cNvPr>
          <p:cNvSpPr txBox="1"/>
          <p:nvPr/>
        </p:nvSpPr>
        <p:spPr>
          <a:xfrm>
            <a:off x="118748" y="1183512"/>
            <a:ext cx="8162901" cy="523220"/>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lang="ja-JP" altLang="en-US" sz="2800" kern="0">
                <a:latin typeface="+mn-ea"/>
              </a:rPr>
              <a:t>事例</a:t>
            </a:r>
            <a:endParaRPr kumimoji="1" lang="en-US" altLang="ja-JP" sz="2800" b="0" i="0" u="none" strike="noStrike" kern="0" cap="none" spc="0" normalizeH="0" baseline="0" noProof="0">
              <a:ln>
                <a:noFill/>
              </a:ln>
              <a:effectLst/>
              <a:uLnTx/>
              <a:uFillTx/>
              <a:latin typeface="+mn-ea"/>
              <a:cs typeface="+mn-cs"/>
            </a:endParaRPr>
          </a:p>
        </p:txBody>
      </p:sp>
      <p:sp>
        <p:nvSpPr>
          <p:cNvPr id="6" name="タイトル 5">
            <a:extLst>
              <a:ext uri="{FF2B5EF4-FFF2-40B4-BE49-F238E27FC236}">
                <a16:creationId xmlns:a16="http://schemas.microsoft.com/office/drawing/2014/main" id="{95464C22-E514-775F-458C-FBC5179B0C79}"/>
              </a:ext>
            </a:extLst>
          </p:cNvPr>
          <p:cNvSpPr>
            <a:spLocks noGrp="1"/>
          </p:cNvSpPr>
          <p:nvPr>
            <p:ph type="title"/>
          </p:nvPr>
        </p:nvSpPr>
        <p:spPr>
          <a:xfrm>
            <a:off x="0" y="217504"/>
            <a:ext cx="6400903" cy="817200"/>
          </a:xfrm>
        </p:spPr>
        <p:txBody>
          <a:bodyPr anchor="ctr" anchorCtr="0"/>
          <a:lstStyle/>
          <a:p>
            <a:r>
              <a:rPr lang="ja-JP" altLang="en-US" sz="2400" dirty="0"/>
              <a:t>　　インターネットバンキングの不正利用</a:t>
            </a:r>
          </a:p>
        </p:txBody>
      </p:sp>
      <p:sp>
        <p:nvSpPr>
          <p:cNvPr id="8" name="スライド番号プレースホルダー 7">
            <a:extLst>
              <a:ext uri="{FF2B5EF4-FFF2-40B4-BE49-F238E27FC236}">
                <a16:creationId xmlns:a16="http://schemas.microsoft.com/office/drawing/2014/main" id="{96FF338A-3EE1-E51E-6800-2F12B8476BBD}"/>
              </a:ext>
            </a:extLst>
          </p:cNvPr>
          <p:cNvSpPr>
            <a:spLocks noGrp="1"/>
          </p:cNvSpPr>
          <p:nvPr>
            <p:ph type="sldNum" sz="quarter" idx="11"/>
          </p:nvPr>
        </p:nvSpPr>
        <p:spPr>
          <a:xfrm>
            <a:off x="6881142" y="6454032"/>
            <a:ext cx="2133600" cy="287337"/>
          </a:xfrm>
        </p:spPr>
        <p:txBody>
          <a:bodyPr/>
          <a:lstStyle/>
          <a:p>
            <a:fld id="{DBFB1F43-6F2E-4538-AABB-23AEDF146290}" type="slidenum">
              <a:rPr lang="ja-JP" altLang="en-US" smtClean="0"/>
              <a:pPr/>
              <a:t>9</a:t>
            </a:fld>
            <a:endParaRPr lang="ja-JP" altLang="en-US"/>
          </a:p>
        </p:txBody>
      </p:sp>
      <p:sp>
        <p:nvSpPr>
          <p:cNvPr id="9" name="テキスト ボックス 8">
            <a:extLst>
              <a:ext uri="{FF2B5EF4-FFF2-40B4-BE49-F238E27FC236}">
                <a16:creationId xmlns:a16="http://schemas.microsoft.com/office/drawing/2014/main" id="{8F59BF48-DCEF-6B04-13AF-30C76A4356F9}"/>
              </a:ext>
            </a:extLst>
          </p:cNvPr>
          <p:cNvSpPr txBox="1"/>
          <p:nvPr/>
        </p:nvSpPr>
        <p:spPr>
          <a:xfrm>
            <a:off x="51653" y="5085090"/>
            <a:ext cx="9092347" cy="287337"/>
          </a:xfrm>
          <a:prstGeom prst="rect">
            <a:avLst/>
          </a:prstGeom>
          <a:noFill/>
          <a:ln w="19050">
            <a:noFill/>
          </a:ln>
        </p:spPr>
        <p:txBody>
          <a:bodyPr wrap="square" rtlCol="0">
            <a:spAutoFit/>
          </a:bodyPr>
          <a:lstStyle/>
          <a:p>
            <a:pPr algn="ctr"/>
            <a:r>
              <a:rPr lang="en-US" altLang="ja-JP" sz="1200" dirty="0"/>
              <a:t>※</a:t>
            </a:r>
            <a:r>
              <a:rPr lang="ja-JP" altLang="en-US" sz="1200" dirty="0">
                <a:solidFill>
                  <a:schemeClr val="tx2"/>
                </a:solidFill>
              </a:rPr>
              <a:t>出典</a:t>
            </a:r>
            <a:r>
              <a:rPr lang="ja-JP" altLang="en-US" sz="1200" dirty="0"/>
              <a:t>　</a:t>
            </a:r>
            <a:r>
              <a:rPr lang="ja-JP" altLang="en-US" sz="1200" dirty="0">
                <a:hlinkClick r:id="rId2"/>
              </a:rPr>
              <a:t>令和</a:t>
            </a:r>
            <a:r>
              <a:rPr lang="en-US" altLang="ja-JP" sz="1200" dirty="0">
                <a:hlinkClick r:id="rId2"/>
              </a:rPr>
              <a:t>7</a:t>
            </a:r>
            <a:r>
              <a:rPr lang="ja-JP" altLang="en-US" sz="1200" dirty="0">
                <a:hlinkClick r:id="rId2"/>
              </a:rPr>
              <a:t>年におけるサイバー空間をめぐる脅威の情勢等について　統計データ　図表</a:t>
            </a:r>
            <a:r>
              <a:rPr lang="en-US" altLang="ja-JP" sz="1200" dirty="0">
                <a:hlinkClick r:id="rId2"/>
              </a:rPr>
              <a:t>21</a:t>
            </a:r>
            <a:endParaRPr lang="en-US" altLang="ja-JP" sz="1200" dirty="0"/>
          </a:p>
        </p:txBody>
      </p:sp>
      <p:sp>
        <p:nvSpPr>
          <p:cNvPr id="11" name="テキスト ボックス 10">
            <a:extLst>
              <a:ext uri="{FF2B5EF4-FFF2-40B4-BE49-F238E27FC236}">
                <a16:creationId xmlns:a16="http://schemas.microsoft.com/office/drawing/2014/main" id="{945870C2-F3F0-0FC4-901B-7EF7E16204D2}"/>
              </a:ext>
            </a:extLst>
          </p:cNvPr>
          <p:cNvSpPr txBox="1"/>
          <p:nvPr/>
        </p:nvSpPr>
        <p:spPr>
          <a:xfrm>
            <a:off x="2614411" y="2373757"/>
            <a:ext cx="3915177" cy="276999"/>
          </a:xfrm>
          <a:prstGeom prst="rect">
            <a:avLst/>
          </a:prstGeom>
          <a:noFill/>
        </p:spPr>
        <p:txBody>
          <a:bodyPr wrap="square" rtlCol="0">
            <a:spAutoFit/>
          </a:bodyPr>
          <a:lstStyle/>
          <a:p>
            <a:pPr algn="ctr"/>
            <a:r>
              <a:rPr kumimoji="1" lang="ja-JP" altLang="en-US" sz="1200" dirty="0"/>
              <a:t>インターネットバンキング</a:t>
            </a:r>
            <a:r>
              <a:rPr lang="ja-JP" altLang="en-US" sz="1200" dirty="0"/>
              <a:t>に係る不正送金被害額</a:t>
            </a:r>
            <a:endParaRPr kumimoji="1" lang="ja-JP" altLang="en-US" sz="1200" dirty="0"/>
          </a:p>
        </p:txBody>
      </p:sp>
      <p:sp>
        <p:nvSpPr>
          <p:cNvPr id="12" name="テキスト ボックス 11">
            <a:extLst>
              <a:ext uri="{FF2B5EF4-FFF2-40B4-BE49-F238E27FC236}">
                <a16:creationId xmlns:a16="http://schemas.microsoft.com/office/drawing/2014/main" id="{0F0A99A1-BF49-FA7D-8D72-3D60A9A5D309}"/>
              </a:ext>
            </a:extLst>
          </p:cNvPr>
          <p:cNvSpPr txBox="1"/>
          <p:nvPr/>
        </p:nvSpPr>
        <p:spPr>
          <a:xfrm>
            <a:off x="237388" y="1705605"/>
            <a:ext cx="8374033" cy="369332"/>
          </a:xfrm>
          <a:prstGeom prst="rect">
            <a:avLst/>
          </a:prstGeom>
          <a:noFill/>
        </p:spPr>
        <p:txBody>
          <a:bodyPr wrap="square" rtlCol="0">
            <a:spAutoFit/>
          </a:bodyPr>
          <a:lstStyle/>
          <a:p>
            <a:r>
              <a:rPr lang="ja-JP" altLang="en-US" dirty="0"/>
              <a:t>・不正送金の被害総額は、過去</a:t>
            </a:r>
            <a:r>
              <a:rPr lang="en-US" altLang="ja-JP" dirty="0"/>
              <a:t>3</a:t>
            </a:r>
            <a:r>
              <a:rPr lang="ja-JP" altLang="en-US" dirty="0"/>
              <a:t>年増加傾向</a:t>
            </a:r>
            <a:endParaRPr lang="en-US" altLang="ja-JP" dirty="0"/>
          </a:p>
        </p:txBody>
      </p:sp>
      <p:sp>
        <p:nvSpPr>
          <p:cNvPr id="2" name="テキスト ボックス 1">
            <a:extLst>
              <a:ext uri="{FF2B5EF4-FFF2-40B4-BE49-F238E27FC236}">
                <a16:creationId xmlns:a16="http://schemas.microsoft.com/office/drawing/2014/main" id="{76FA54E3-D506-0DFB-D60D-30E40938552F}"/>
              </a:ext>
            </a:extLst>
          </p:cNvPr>
          <p:cNvSpPr txBox="1"/>
          <p:nvPr/>
        </p:nvSpPr>
        <p:spPr>
          <a:xfrm>
            <a:off x="118748" y="5935616"/>
            <a:ext cx="8684945" cy="830997"/>
          </a:xfrm>
          <a:prstGeom prst="rect">
            <a:avLst/>
          </a:prstGeom>
          <a:noFill/>
          <a:ln w="19050">
            <a:noFill/>
          </a:ln>
        </p:spPr>
        <p:txBody>
          <a:bodyPr wrap="square" rtlCol="0">
            <a:spAutoFit/>
          </a:bodyPr>
          <a:lstStyle/>
          <a:p>
            <a:r>
              <a:rPr lang="en-US" altLang="ja-JP" sz="1200" dirty="0">
                <a:solidFill>
                  <a:srgbClr val="FF0000"/>
                </a:solidFill>
              </a:rPr>
              <a:t>※3</a:t>
            </a:r>
            <a:r>
              <a:rPr lang="ja-JP" altLang="en-US" sz="1200" dirty="0">
                <a:solidFill>
                  <a:srgbClr val="FF0000"/>
                </a:solidFill>
              </a:rPr>
              <a:t>　</a:t>
            </a:r>
            <a:r>
              <a:rPr lang="ja-JP" altLang="en-US" sz="1200" dirty="0">
                <a:solidFill>
                  <a:schemeClr val="tx2"/>
                </a:solidFill>
              </a:rPr>
              <a:t>サービス提供元を装った偽メール（フィッシング）に騙され、誘導されたフィッシングサイトで</a:t>
            </a:r>
            <a:r>
              <a:rPr lang="en-US" altLang="ja-JP" sz="1200" dirty="0">
                <a:solidFill>
                  <a:schemeClr val="tx2"/>
                </a:solidFill>
              </a:rPr>
              <a:t>ID</a:t>
            </a:r>
            <a:r>
              <a:rPr lang="ja-JP" altLang="en-US" sz="1200" dirty="0">
                <a:solidFill>
                  <a:schemeClr val="tx2"/>
                </a:solidFill>
              </a:rPr>
              <a:t>とパスワードを入力してしまうと即座（リアルタ</a:t>
            </a:r>
            <a:endParaRPr lang="en-US" altLang="ja-JP" sz="1200" dirty="0">
              <a:solidFill>
                <a:schemeClr val="tx2"/>
              </a:solidFill>
            </a:endParaRPr>
          </a:p>
          <a:p>
            <a:r>
              <a:rPr lang="ja-JP" altLang="en-US" sz="1200" dirty="0">
                <a:solidFill>
                  <a:schemeClr val="tx2"/>
                </a:solidFill>
              </a:rPr>
              <a:t>　　　 イム）に攻撃者もその</a:t>
            </a:r>
            <a:r>
              <a:rPr lang="en-US" altLang="ja-JP" sz="1200" dirty="0">
                <a:solidFill>
                  <a:schemeClr val="tx2"/>
                </a:solidFill>
              </a:rPr>
              <a:t>ID</a:t>
            </a:r>
            <a:r>
              <a:rPr lang="ja-JP" altLang="en-US" sz="1200" dirty="0">
                <a:solidFill>
                  <a:schemeClr val="tx2"/>
                </a:solidFill>
              </a:rPr>
              <a:t>とパスワードを悪用し、ログインする。次に正規の利用者宛にワンタイムパスワードが送付され、正規の利用者が</a:t>
            </a:r>
            <a:endParaRPr lang="en-US" altLang="ja-JP" sz="1200" dirty="0">
              <a:solidFill>
                <a:schemeClr val="tx2"/>
              </a:solidFill>
            </a:endParaRPr>
          </a:p>
          <a:p>
            <a:r>
              <a:rPr lang="en-US" altLang="ja-JP" sz="1200" dirty="0">
                <a:solidFill>
                  <a:schemeClr val="tx2"/>
                </a:solidFill>
              </a:rPr>
              <a:t>      </a:t>
            </a:r>
            <a:r>
              <a:rPr lang="ja-JP" altLang="en-US" sz="1200" dirty="0">
                <a:solidFill>
                  <a:schemeClr val="tx2"/>
                </a:solidFill>
              </a:rPr>
              <a:t>偽サイトに入力（または電話で伝達）してしまうと、二要素認証を有効にしていても攻撃者がログインできてしまう。</a:t>
            </a:r>
            <a:endParaRPr lang="en-US" altLang="ja-JP" sz="1200" dirty="0">
              <a:solidFill>
                <a:schemeClr val="tx2"/>
              </a:solidFill>
            </a:endParaRPr>
          </a:p>
          <a:p>
            <a:endParaRPr lang="en-US" altLang="ja-JP" sz="1200" dirty="0">
              <a:solidFill>
                <a:schemeClr val="tx2"/>
              </a:solidFill>
            </a:endParaRPr>
          </a:p>
        </p:txBody>
      </p:sp>
      <p:pic>
        <p:nvPicPr>
          <p:cNvPr id="10" name="図 9" descr="警察庁　令和4年から令和7年の不正送金の被害額の棒グラフ">
            <a:extLst>
              <a:ext uri="{FF2B5EF4-FFF2-40B4-BE49-F238E27FC236}">
                <a16:creationId xmlns:a16="http://schemas.microsoft.com/office/drawing/2014/main" id="{E46E469B-6F6D-040A-10FF-28FC77FACFC9}"/>
              </a:ext>
            </a:extLst>
          </p:cNvPr>
          <p:cNvPicPr>
            <a:picLocks noChangeAspect="1"/>
          </p:cNvPicPr>
          <p:nvPr/>
        </p:nvPicPr>
        <p:blipFill>
          <a:blip r:embed="rId3"/>
          <a:stretch>
            <a:fillRect/>
          </a:stretch>
        </p:blipFill>
        <p:spPr>
          <a:xfrm>
            <a:off x="1918382" y="2135562"/>
            <a:ext cx="4798052" cy="2890197"/>
          </a:xfrm>
          <a:prstGeom prst="rect">
            <a:avLst/>
          </a:prstGeom>
        </p:spPr>
      </p:pic>
      <p:sp>
        <p:nvSpPr>
          <p:cNvPr id="3" name="テキスト ボックス 2">
            <a:extLst>
              <a:ext uri="{FF2B5EF4-FFF2-40B4-BE49-F238E27FC236}">
                <a16:creationId xmlns:a16="http://schemas.microsoft.com/office/drawing/2014/main" id="{EE5CB70B-31D6-4346-2E31-7E1BA160D0D2}"/>
              </a:ext>
            </a:extLst>
          </p:cNvPr>
          <p:cNvSpPr txBox="1"/>
          <p:nvPr/>
        </p:nvSpPr>
        <p:spPr>
          <a:xfrm>
            <a:off x="237387" y="5476243"/>
            <a:ext cx="8374033" cy="369332"/>
          </a:xfrm>
          <a:prstGeom prst="rect">
            <a:avLst/>
          </a:prstGeom>
          <a:noFill/>
        </p:spPr>
        <p:txBody>
          <a:bodyPr wrap="square" rtlCol="0">
            <a:spAutoFit/>
          </a:bodyPr>
          <a:lstStyle/>
          <a:p>
            <a:r>
              <a:rPr lang="ja-JP" altLang="en-US" dirty="0"/>
              <a:t>・近年、リアルタイム型フィッシング</a:t>
            </a:r>
            <a:r>
              <a:rPr lang="en-US" altLang="ja-JP" baseline="30000" dirty="0">
                <a:solidFill>
                  <a:srgbClr val="FF0000"/>
                </a:solidFill>
              </a:rPr>
              <a:t>※3</a:t>
            </a:r>
            <a:r>
              <a:rPr lang="ja-JP" altLang="en-US" dirty="0"/>
              <a:t>により、二要素認証を突破する手口が横行</a:t>
            </a:r>
            <a:endParaRPr lang="en-US" altLang="ja-JP" dirty="0"/>
          </a:p>
        </p:txBody>
      </p:sp>
    </p:spTree>
    <p:extLst>
      <p:ext uri="{BB962C8B-B14F-4D97-AF65-F5344CB8AC3E}">
        <p14:creationId xmlns:p14="http://schemas.microsoft.com/office/powerpoint/2010/main" val="3106928165"/>
      </p:ext>
    </p:extLst>
  </p:cSld>
  <p:clrMapOvr>
    <a:masterClrMapping/>
  </p:clrMapOvr>
</p:sld>
</file>

<file path=ppt/theme/theme1.xml><?xml version="1.0" encoding="utf-8"?>
<a:theme xmlns:a="http://schemas.openxmlformats.org/drawingml/2006/main" name="IPA2004">
  <a:themeElements>
    <a:clrScheme name="IPAテスト">
      <a:dk1>
        <a:srgbClr val="24235C"/>
      </a:dk1>
      <a:lt1>
        <a:srgbClr val="FFFFFF"/>
      </a:lt1>
      <a:dk2>
        <a:srgbClr val="000000"/>
      </a:dk2>
      <a:lt2>
        <a:srgbClr val="808080"/>
      </a:lt2>
      <a:accent1>
        <a:srgbClr val="E15E35"/>
      </a:accent1>
      <a:accent2>
        <a:srgbClr val="21AC7B"/>
      </a:accent2>
      <a:accent3>
        <a:srgbClr val="006DAA"/>
      </a:accent3>
      <a:accent4>
        <a:srgbClr val="60C4E4"/>
      </a:accent4>
      <a:accent5>
        <a:srgbClr val="C2D65E"/>
      </a:accent5>
      <a:accent6>
        <a:srgbClr val="D2D4D1"/>
      </a:accent6>
      <a:hlink>
        <a:srgbClr val="009999"/>
      </a:hlink>
      <a:folHlink>
        <a:srgbClr val="99CC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863CF357-2DFE-4140-98EE-83851932A0F1}" vid="{B176F137-691E-E646-80C1-06D82A2FB91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5104</Words>
  <Application>Microsoft Office PowerPoint</Application>
  <PresentationFormat>画面に合わせる (4:3)</PresentationFormat>
  <Paragraphs>489</Paragraphs>
  <Slides>32</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32</vt:i4>
      </vt:variant>
    </vt:vector>
  </HeadingPairs>
  <TitlesOfParts>
    <vt:vector size="37" baseType="lpstr">
      <vt:lpstr>Meiryo UI</vt:lpstr>
      <vt:lpstr>游ゴシック</vt:lpstr>
      <vt:lpstr>Arial</vt:lpstr>
      <vt:lpstr>Wingdings</vt:lpstr>
      <vt:lpstr>IPA2004</vt:lpstr>
      <vt:lpstr>情報セキュリティ10大脅威　2026 個人編　ハンドブック  [一般利用者向け] </vt:lpstr>
      <vt:lpstr>　情報セキュリティ10大脅威 2026</vt:lpstr>
      <vt:lpstr>　● インターネット上のサービスからの個人情報の窃取</vt:lpstr>
      <vt:lpstr>　　インターネット上のサービスからの個人情報の窃取</vt:lpstr>
      <vt:lpstr>　● インターネット上のサービスへの不正ログイン</vt:lpstr>
      <vt:lpstr>　　インターネット上のサービスへの不正ログイン</vt:lpstr>
      <vt:lpstr>　　インターネット上のサービスへの不正ログイン</vt:lpstr>
      <vt:lpstr>　● インターネットバンキングの不正利用</vt:lpstr>
      <vt:lpstr>　　インターネットバンキングの不正利用</vt:lpstr>
      <vt:lpstr>　　インターネットバンキングの不正利用</vt:lpstr>
      <vt:lpstr>　● クレジットカード情報の不正利用</vt:lpstr>
      <vt:lpstr>　　クレジットカード情報の不正利用</vt:lpstr>
      <vt:lpstr>　● サポート詐欺（偽警告）による金銭被害</vt:lpstr>
      <vt:lpstr>　　サポート詐欺（偽警告）による金銭被害</vt:lpstr>
      <vt:lpstr>　　サポート詐欺（偽警告）による金銭被害</vt:lpstr>
      <vt:lpstr>　● スマホ決済の不正利用</vt:lpstr>
      <vt:lpstr>　　スマホ決済の不正利用　</vt:lpstr>
      <vt:lpstr>　　スマホ決済の不正利用</vt:lpstr>
      <vt:lpstr>　● ネット上の誹謗・中傷・デマ</vt:lpstr>
      <vt:lpstr>　　ネット上の誹謗・中傷・デマ</vt:lpstr>
      <vt:lpstr>　　ネット上の誹謗・中傷・デマ</vt:lpstr>
      <vt:lpstr>　● フィッシングによる個人情報等の詐取</vt:lpstr>
      <vt:lpstr>　　フィッシングによる個人情報等の詐取</vt:lpstr>
      <vt:lpstr>　　フィッシングによる個人情報等の詐取</vt:lpstr>
      <vt:lpstr>　● 不正アプリによるスマートフォン利用者への被害</vt:lpstr>
      <vt:lpstr>　　不正アプリによるスマートフォン利用者への被害</vt:lpstr>
      <vt:lpstr>　　不正アプリによるスマートフォン利用者への被害</vt:lpstr>
      <vt:lpstr>　● メールや SNS 等を使った脅迫・詐欺の手口による金銭要求</vt:lpstr>
      <vt:lpstr>　　メールや SNS 等を使った脅迫・詐欺の手口による金銭要求</vt:lpstr>
      <vt:lpstr>　「情報セキュリティ対策の基本」は必ず実施！</vt:lpstr>
      <vt:lpstr>　困ったときの相談先</vt:lpstr>
      <vt:lpstr>　困ったときに参考になるIPAのウェブコンテンツ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2026-05-20T10:26:44Z</dcterms:created>
  <dcterms:modified xsi:type="dcterms:W3CDTF">2026-06-02T03:17:16Z</dcterms:modified>
</cp:coreProperties>
</file>