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95"/>
  </p:notesMasterIdLst>
  <p:sldIdLst>
    <p:sldId id="259" r:id="rId2"/>
    <p:sldId id="27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71"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7" r:id="rId39"/>
    <p:sldId id="306"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3" r:id="rId54"/>
    <p:sldId id="321" r:id="rId55"/>
    <p:sldId id="322" r:id="rId56"/>
    <p:sldId id="324" r:id="rId57"/>
    <p:sldId id="325" r:id="rId58"/>
    <p:sldId id="326" r:id="rId59"/>
    <p:sldId id="327" r:id="rId60"/>
    <p:sldId id="328" r:id="rId61"/>
    <p:sldId id="329" r:id="rId62"/>
    <p:sldId id="330" r:id="rId63"/>
    <p:sldId id="331" r:id="rId64"/>
    <p:sldId id="36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7" r:id="rId80"/>
    <p:sldId id="346"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35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4"/>
    <p:restoredTop sz="96327"/>
  </p:normalViewPr>
  <p:slideViewPr>
    <p:cSldViewPr snapToGrid="0">
      <p:cViewPr varScale="1">
        <p:scale>
          <a:sx n="107" d="100"/>
          <a:sy n="107"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70AD0-0B19-4E45-9096-808A6B714750}"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8968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2740826" y="6458932"/>
            <a:ext cx="6710348" cy="287337"/>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467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2" name="Rectangle 6"/>
          <p:cNvSpPr>
            <a:spLocks noGrp="1" noChangeArrowheads="1"/>
          </p:cNvSpPr>
          <p:nvPr>
            <p:ph type="ftr" sz="quarter" idx="3"/>
          </p:nvPr>
        </p:nvSpPr>
        <p:spPr bwMode="auto">
          <a:xfrm>
            <a:off x="2410267" y="6458932"/>
            <a:ext cx="6727439"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9" r:id="rId5"/>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ahigroup-holdings.com/newsroom/detail/20251127-0104.html" TargetMode="External"/><Relationship Id="rId2" Type="http://schemas.openxmlformats.org/officeDocument/2006/relationships/hyperlink" Target="https://www.asahigroup-holdings.com/newsroom/detail/20250929-0102.html" TargetMode="External"/><Relationship Id="rId1" Type="http://schemas.openxmlformats.org/officeDocument/2006/relationships/slideLayout" Target="../slideLayouts/slideLayout3.xml"/><Relationship Id="rId4" Type="http://schemas.openxmlformats.org/officeDocument/2006/relationships/hyperlink" Target="https://www.asahibeer.co.jp/info/20251006.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pdf.irpocket.com/C0032/PDLX/O3bg/N4O3.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tokai.ac.jp/news-notice/1358654/" TargetMode="External"/><Relationship Id="rId2" Type="http://schemas.openxmlformats.org/officeDocument/2006/relationships/hyperlink" Target="http://www.tokaisoftdev.co.jp/category/important/" TargetMode="External"/><Relationship Id="rId1" Type="http://schemas.openxmlformats.org/officeDocument/2006/relationships/slideLayout" Target="../slideLayouts/slideLayout3.xml"/><Relationship Id="rId4" Type="http://schemas.openxmlformats.org/officeDocument/2006/relationships/hyperlink" Target="https://www.tokai-eic.co.jp/news/308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p.emeditor.com/general/&#12304;&#37325;&#35201;&#12305;emeditor-&#12452;&#12531;&#12473;&#12488;&#12540;&#12521;&#12540;&#12398;&#12480;&#12454;&#12531;&#12525;&#12540;&#12489;&#23566;&#32218;&#12395;-3/"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jbpress.ismedia.jp/articles/-/86872" TargetMode="External"/><Relationship Id="rId2" Type="http://schemas.openxmlformats.org/officeDocument/2006/relationships/hyperlink" Target="https://thehackernews.com/2025/10/new-research-ai-is-already-1-data.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itmedia.co.jp/news/articles/2506/12/news074.html" TargetMode="External"/><Relationship Id="rId2" Type="http://schemas.openxmlformats.org/officeDocument/2006/relationships/hyperlink" Target="https://www.nikkei.com/article/DGXZQOUE271BZ0X20C25A2000000/?msockid=31e1fd8ad7c361513e27ea89d6b06018"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ti.go.jp/shingikai/mono_info_service/ai_shakai_jisso/20240419_report.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gif"/><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ti.go.jp/statistics/toppage/topics/other/other_related_information250711.html" TargetMode="External"/><Relationship Id="rId2" Type="http://schemas.openxmlformats.org/officeDocument/2006/relationships/hyperlink" Target="https://www.nssol.nipponsteel.com/press/2025/20250708_160000.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jpcert.or.jp/newsflash/2025120501.html" TargetMode="External"/><Relationship Id="rId2" Type="http://schemas.openxmlformats.org/officeDocument/2006/relationships/hyperlink" Target="https://react.dev/blog/2025/12/03/critical-security-vulnerability-in-react-server-components" TargetMode="External"/><Relationship Id="rId1" Type="http://schemas.openxmlformats.org/officeDocument/2006/relationships/slideLayout" Target="../slideLayouts/slideLayout3.xml"/><Relationship Id="rId5" Type="http://schemas.openxmlformats.org/officeDocument/2006/relationships/hyperlink" Target="https://www.ipa.go.jp/security/security-alert/2025/alert20251209.html" TargetMode="External"/><Relationship Id="rId4" Type="http://schemas.openxmlformats.org/officeDocument/2006/relationships/hyperlink" Target="https://piyolog.hatenadiary.jp/entry/2025/12/08/11331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pa.go.jp/bureau/cyber/pdf/20250108_caution.pdf" TargetMode="External"/><Relationship Id="rId2" Type="http://schemas.openxmlformats.org/officeDocument/2006/relationships/hyperlink" Target="https://www.trendmicro.com/ja_jp/research/25/e/earth-kasha-updates-ttps.html" TargetMode="External"/><Relationship Id="rId1" Type="http://schemas.openxmlformats.org/officeDocument/2006/relationships/slideLayout" Target="../slideLayouts/slideLayout3.xml"/><Relationship Id="rId4" Type="http://schemas.openxmlformats.org/officeDocument/2006/relationships/hyperlink" Target="https://www.eset.com/jp/blog/welivesecurity/operation-akairyu-mirrorface-invites-europe-expo-2025-revives-anel-backdoor-jp/"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ipa.go.jp/security/security-alert/2025/alert20251031_vpn.html"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isa.gov/news-events/cybersecurity-advisories/aa25-343a" TargetMode="External"/><Relationship Id="rId2" Type="http://schemas.openxmlformats.org/officeDocument/2006/relationships/hyperlink" Target="https://www.justice.gov/opa/pr/justice-department-announces-actions-combat-two-russian-state-sponsored-cyber-criminal" TargetMode="External"/><Relationship Id="rId1" Type="http://schemas.openxmlformats.org/officeDocument/2006/relationships/slideLayout" Target="../slideLayouts/slideLayout3.xml"/><Relationship Id="rId5" Type="http://schemas.openxmlformats.org/officeDocument/2006/relationships/hyperlink" Target="https://www.sompocybersecurity.com/column/column/pro-russia-hacktivist-attacks-japanese-entities" TargetMode="External"/><Relationship Id="rId4" Type="http://schemas.openxmlformats.org/officeDocument/2006/relationships/hyperlink" Target="https://www.ncsc.gov.uk/news/pro-russia-hacktivist-activity-continues-to-target-uk-organisation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fpbb.com/articles/-/3613720"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https://www.nikkei.com/article/DGXZQOCD01B120R01C25A0000000/" TargetMode="External"/><Relationship Id="rId5" Type="http://schemas.openxmlformats.org/officeDocument/2006/relationships/hyperlink" Target="https://www.bbc.com/news/articles/c4g5kl0n5d2o" TargetMode="External"/><Relationship Id="rId4" Type="http://schemas.openxmlformats.org/officeDocument/2006/relationships/hyperlink" Target="https://alliance4europe.eu/doppelganger-poland-election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nikkei.com/article/DGXZQOUD0948B0Z00C26A1000000/"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japan.zdnet.com/article/35234140/" TargetMode="External"/><Relationship Id="rId2" Type="http://schemas.openxmlformats.org/officeDocument/2006/relationships/hyperlink" Target="https://www.softbank.jp/corp/news/press/sbkk/2025/20250611_01/"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pa.go.jp/publications/statistics/cybersecurity/index.html"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hyperlink" Target="https://www.ipa.go.jp/security/anshin/measures/telework.html"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nard.co.jp/info/detail.php?id=167" TargetMode="External"/><Relationship Id="rId2" Type="http://schemas.openxmlformats.org/officeDocument/2006/relationships/hyperlink" Target="https://www.nard.co.jp/info/detail.php?id=166" TargetMode="External"/><Relationship Id="rId1" Type="http://schemas.openxmlformats.org/officeDocument/2006/relationships/slideLayout" Target="../slideLayouts/slideLayout3.xml"/><Relationship Id="rId5" Type="http://schemas.openxmlformats.org/officeDocument/2006/relationships/hyperlink" Target="https://www.nard.co.jp/info/detail.php?id=172" TargetMode="External"/><Relationship Id="rId4" Type="http://schemas.openxmlformats.org/officeDocument/2006/relationships/hyperlink" Target="https://www.nard.co.jp/info/detail.php?id=171"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www.kagoya.jp/news/2025073033092/"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ke.kabupro.jp/tsp/20250106/140120241227545975.pdf"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s://action.digipolice.jp/view/notice/301" TargetMode="External"/><Relationship Id="rId2" Type="http://schemas.openxmlformats.org/officeDocument/2006/relationships/hyperlink" Target="https://help.line.me/line/smartphone?contentId=200002034&amp;lang=ja"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pa.go.jp/security/10threats/10threats2026.html"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5C4DD-8173-0DFB-E67D-778EA8C9F5D4}"/>
              </a:ext>
            </a:extLst>
          </p:cNvPr>
          <p:cNvSpPr>
            <a:spLocks noGrp="1"/>
          </p:cNvSpPr>
          <p:nvPr>
            <p:ph type="ctrTitle"/>
          </p:nvPr>
        </p:nvSpPr>
        <p:spPr>
          <a:xfrm>
            <a:off x="512279" y="1107698"/>
            <a:ext cx="10251243" cy="1191600"/>
          </a:xfrm>
        </p:spPr>
        <p:txBody>
          <a:bodyPr/>
          <a:lstStyle/>
          <a:p>
            <a:r>
              <a:rPr lang="ja-JP" altLang="en-US" sz="4000" dirty="0"/>
              <a:t>情報セキュリティ</a:t>
            </a:r>
            <a:r>
              <a:rPr lang="en-US" altLang="ja-JP" sz="4000" dirty="0"/>
              <a:t>10</a:t>
            </a:r>
            <a:r>
              <a:rPr lang="ja-JP" altLang="en-US" sz="4000" dirty="0"/>
              <a:t>大脅威 </a:t>
            </a:r>
            <a:r>
              <a:rPr lang="en-US" altLang="ja-JP" sz="4000" dirty="0"/>
              <a:t>2026 [</a:t>
            </a:r>
            <a:r>
              <a:rPr lang="ja-JP" altLang="en-US" sz="4000" dirty="0"/>
              <a:t>組織編</a:t>
            </a:r>
            <a:r>
              <a:rPr lang="en-US" altLang="ja-JP" sz="4000" dirty="0"/>
              <a:t>]</a:t>
            </a:r>
            <a:br>
              <a:rPr lang="en-US" altLang="ja-JP" dirty="0"/>
            </a:br>
            <a:r>
              <a:rPr lang="ja-JP" altLang="en-US" sz="800" dirty="0"/>
              <a:t>　</a:t>
            </a:r>
            <a:br>
              <a:rPr lang="en-US" altLang="ja-JP" dirty="0"/>
            </a:br>
            <a:r>
              <a:rPr lang="ja-JP" altLang="en-US" sz="2000" dirty="0"/>
              <a:t>　～当たり前を確実に、基本の徹底と継続的な見直しで被害の最小化を～</a:t>
            </a:r>
            <a:endParaRPr kumimoji="1" lang="ja-JP" altLang="en-US" dirty="0"/>
          </a:p>
        </p:txBody>
      </p:sp>
      <p:sp>
        <p:nvSpPr>
          <p:cNvPr id="3" name="字幕 2">
            <a:extLst>
              <a:ext uri="{FF2B5EF4-FFF2-40B4-BE49-F238E27FC236}">
                <a16:creationId xmlns:a16="http://schemas.microsoft.com/office/drawing/2014/main" id="{AD8620D0-C509-39AE-7F2A-654B77732E4B}"/>
              </a:ext>
            </a:extLst>
          </p:cNvPr>
          <p:cNvSpPr>
            <a:spLocks noGrp="1"/>
          </p:cNvSpPr>
          <p:nvPr>
            <p:ph type="subTitle" idx="1"/>
          </p:nvPr>
        </p:nvSpPr>
        <p:spPr>
          <a:xfrm>
            <a:off x="4028536" y="4558703"/>
            <a:ext cx="6879242" cy="1561380"/>
          </a:xfrm>
        </p:spPr>
        <p:txBody>
          <a:bodyPr/>
          <a:lstStyle/>
          <a:p>
            <a:r>
              <a:rPr lang="en-US" altLang="ja-JP" dirty="0"/>
              <a:t>20</a:t>
            </a:r>
            <a:r>
              <a:rPr kumimoji="1" lang="en-US" altLang="ja-JP" dirty="0"/>
              <a:t>xx</a:t>
            </a:r>
            <a:r>
              <a:rPr kumimoji="1" lang="ja-JP" altLang="en-US" dirty="0"/>
              <a:t>年</a:t>
            </a:r>
            <a:r>
              <a:rPr kumimoji="1" lang="en-US" altLang="ja-JP" dirty="0"/>
              <a:t>xx</a:t>
            </a:r>
            <a:r>
              <a:rPr kumimoji="1" lang="ja-JP" altLang="en-US" dirty="0"/>
              <a:t>月</a:t>
            </a:r>
            <a:r>
              <a:rPr kumimoji="1" lang="en-US" altLang="ja-JP" dirty="0"/>
              <a:t>xx</a:t>
            </a:r>
            <a:r>
              <a:rPr kumimoji="1" lang="ja-JP" altLang="en-US" dirty="0"/>
              <a:t>日</a:t>
            </a:r>
          </a:p>
          <a:p>
            <a:r>
              <a:rPr lang="ja-JP" altLang="en-US" dirty="0"/>
              <a:t>○○</a:t>
            </a:r>
            <a:r>
              <a:rPr kumimoji="1" lang="ja-JP" altLang="en-US" dirty="0"/>
              <a:t>部○○課</a:t>
            </a:r>
            <a:endParaRPr kumimoji="1" lang="en-US" altLang="ja-JP" dirty="0"/>
          </a:p>
          <a:p>
            <a:r>
              <a:rPr kumimoji="1" lang="ja-JP" altLang="en-US" dirty="0"/>
              <a:t>△△ </a:t>
            </a:r>
            <a:r>
              <a:rPr lang="ja-JP" altLang="en-US" dirty="0"/>
              <a:t>△△</a:t>
            </a:r>
            <a:endParaRPr kumimoji="1" lang="ja-JP" altLang="en-US" dirty="0"/>
          </a:p>
        </p:txBody>
      </p:sp>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CF775F19-56BF-F64F-BFF3-8E649A756AB7}"/>
              </a:ext>
            </a:extLst>
          </p:cNvPr>
          <p:cNvPicPr>
            <a:picLocks noChangeAspect="1"/>
          </p:cNvPicPr>
          <p:nvPr/>
        </p:nvPicPr>
        <p:blipFill>
          <a:blip r:embed="rId2"/>
          <a:stretch>
            <a:fillRect/>
          </a:stretch>
        </p:blipFill>
        <p:spPr>
          <a:xfrm>
            <a:off x="727970" y="3429000"/>
            <a:ext cx="2166151" cy="2028816"/>
          </a:xfrm>
          <a:prstGeom prst="rect">
            <a:avLst/>
          </a:prstGeom>
        </p:spPr>
      </p:pic>
    </p:spTree>
    <p:extLst>
      <p:ext uri="{BB962C8B-B14F-4D97-AF65-F5344CB8AC3E}">
        <p14:creationId xmlns:p14="http://schemas.microsoft.com/office/powerpoint/2010/main" val="163483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A7E3A5C-EB0D-53FE-0D5D-F19FB9728360}"/>
              </a:ext>
            </a:extLst>
          </p:cNvPr>
          <p:cNvSpPr>
            <a:spLocks noGrp="1"/>
          </p:cNvSpPr>
          <p:nvPr>
            <p:ph idx="1"/>
          </p:nvPr>
        </p:nvSpPr>
        <p:spPr>
          <a:xfrm>
            <a:off x="642228" y="1382319"/>
            <a:ext cx="11549771" cy="4745463"/>
          </a:xfrm>
        </p:spPr>
        <p:txBody>
          <a:bodyPr/>
          <a:lstStyle/>
          <a:p>
            <a:r>
              <a:rPr lang="ja-JP" altLang="en-US" sz="2400" dirty="0"/>
              <a:t>攻撃手口②</a:t>
            </a:r>
            <a:endParaRPr lang="en-US" altLang="ja-JP" sz="2400" dirty="0"/>
          </a:p>
          <a:p>
            <a:endParaRPr lang="en-US" altLang="ja-JP" sz="2400" b="1" dirty="0"/>
          </a:p>
          <a:p>
            <a:endParaRPr lang="en-US" altLang="ja-JP" sz="2000" b="1" dirty="0"/>
          </a:p>
          <a:p>
            <a:pPr lvl="1"/>
            <a:r>
              <a:rPr lang="en-US" altLang="ja-JP" sz="2200" dirty="0"/>
              <a:t>Web</a:t>
            </a:r>
            <a:r>
              <a:rPr lang="ja-JP" altLang="en-US" sz="2200" dirty="0"/>
              <a:t>サイトを改ざんし、偽の認証画像やエラー画面などを表示させる。利用者が画面の</a:t>
            </a:r>
            <a:br>
              <a:rPr lang="en-US" altLang="ja-JP" sz="2200" dirty="0"/>
            </a:br>
            <a:r>
              <a:rPr lang="ja-JP" altLang="en-US" sz="2200" dirty="0"/>
              <a:t>指示通りの操作することで感染する</a:t>
            </a:r>
            <a:endParaRPr lang="en-US" altLang="ja-JP" sz="100" dirty="0"/>
          </a:p>
          <a:p>
            <a:pPr lvl="1"/>
            <a:r>
              <a:rPr lang="ja-JP" altLang="en-US" sz="2200" dirty="0"/>
              <a:t>メールの</a:t>
            </a:r>
            <a:r>
              <a:rPr lang="ja-JP" altLang="ja-JP" sz="2200" dirty="0"/>
              <a:t>添付ファイルにマルウェアを仕込み、受信者に開封させ</a:t>
            </a:r>
            <a:r>
              <a:rPr lang="ja-JP" altLang="en-US" sz="2200" dirty="0"/>
              <a:t>て感染させる</a:t>
            </a:r>
            <a:endParaRPr lang="en-US" altLang="ja-JP" sz="600" dirty="0"/>
          </a:p>
          <a:p>
            <a:pPr lvl="1"/>
            <a:r>
              <a:rPr lang="ja-JP" altLang="ja-JP" sz="2200" dirty="0"/>
              <a:t>メール文中</a:t>
            </a:r>
            <a:r>
              <a:rPr lang="ja-JP" altLang="en-US" sz="2200" dirty="0"/>
              <a:t>にランサムウェアを仕込んだ</a:t>
            </a:r>
            <a:r>
              <a:rPr lang="en-US" altLang="ja-JP" sz="2200" dirty="0"/>
              <a:t>Web</a:t>
            </a:r>
            <a:r>
              <a:rPr lang="ja-JP" altLang="en-US" sz="2200" dirty="0"/>
              <a:t>サイトの</a:t>
            </a:r>
            <a:r>
              <a:rPr lang="ja-JP" altLang="ja-JP" sz="2200" dirty="0"/>
              <a:t>リンクを</a:t>
            </a:r>
            <a:r>
              <a:rPr lang="ja-JP" altLang="en-US" sz="2200" dirty="0"/>
              <a:t>記載し、</a:t>
            </a:r>
            <a:r>
              <a:rPr lang="ja-JP" altLang="ja-JP" sz="2200" dirty="0"/>
              <a:t>クリックさせ</a:t>
            </a:r>
            <a:r>
              <a:rPr lang="ja-JP" altLang="en-US" sz="2200" dirty="0"/>
              <a:t>ることで感染させる</a:t>
            </a:r>
            <a:endParaRPr lang="en-US" altLang="ja-JP" sz="2200" dirty="0"/>
          </a:p>
          <a:p>
            <a:pPr marL="457198" lvl="1" indent="0">
              <a:buNone/>
            </a:pPr>
            <a:endParaRPr lang="en-US" altLang="ja-JP" sz="2000" dirty="0"/>
          </a:p>
          <a:p>
            <a:pPr lvl="1"/>
            <a:endParaRPr lang="en-US" altLang="ja-JP" sz="2400" dirty="0"/>
          </a:p>
          <a:p>
            <a:pPr marL="457198" lvl="1" indent="0">
              <a:buNone/>
            </a:pPr>
            <a:endParaRPr lang="ja-JP" altLang="ja-JP" sz="1200" dirty="0"/>
          </a:p>
          <a:p>
            <a:pPr lvl="1"/>
            <a:r>
              <a:rPr lang="ja-JP" altLang="ja-JP" sz="2200" dirty="0"/>
              <a:t>ダークウェブ等</a:t>
            </a:r>
            <a:r>
              <a:rPr lang="ja-JP" altLang="en-US" sz="2200" dirty="0"/>
              <a:t>を利用し</a:t>
            </a:r>
            <a:r>
              <a:rPr lang="ja-JP" altLang="ja-JP" sz="2200" dirty="0"/>
              <a:t>、</a:t>
            </a:r>
            <a:r>
              <a:rPr lang="en-US" altLang="ja-JP" sz="2200" dirty="0"/>
              <a:t>RaaS</a:t>
            </a:r>
            <a:r>
              <a:rPr lang="ja-JP" altLang="en-US" sz="2200" dirty="0"/>
              <a:t>（</a:t>
            </a:r>
            <a:r>
              <a:rPr lang="ja-JP" altLang="ja-JP" sz="2200" dirty="0"/>
              <a:t>ランサムウェア</a:t>
            </a:r>
            <a:r>
              <a:rPr lang="ja-JP" altLang="en-US" sz="2200" dirty="0"/>
              <a:t>提供、</a:t>
            </a:r>
            <a:r>
              <a:rPr lang="ja-JP" altLang="ja-JP" sz="2200" dirty="0"/>
              <a:t>攻撃代行</a:t>
            </a:r>
            <a:r>
              <a:rPr lang="ja-JP" altLang="en-US" sz="2200" dirty="0"/>
              <a:t>）</a:t>
            </a:r>
            <a:r>
              <a:rPr lang="ja-JP" altLang="ja-JP" sz="2200" dirty="0"/>
              <a:t>、各種認証情報や</a:t>
            </a:r>
            <a:br>
              <a:rPr lang="en-US" altLang="ja-JP" sz="2200" dirty="0"/>
            </a:br>
            <a:r>
              <a:rPr lang="ja-JP" altLang="ja-JP" sz="2200" dirty="0"/>
              <a:t>アクセス情報等</a:t>
            </a:r>
            <a:r>
              <a:rPr lang="ja-JP" altLang="en-US" sz="2200" dirty="0"/>
              <a:t>を購入して</a:t>
            </a:r>
            <a:r>
              <a:rPr lang="ja-JP" altLang="ja-JP" sz="2200" dirty="0"/>
              <a:t>攻撃する。</a:t>
            </a:r>
          </a:p>
        </p:txBody>
      </p:sp>
      <p:sp>
        <p:nvSpPr>
          <p:cNvPr id="3" name="フッター プレースホルダー 2">
            <a:extLst>
              <a:ext uri="{FF2B5EF4-FFF2-40B4-BE49-F238E27FC236}">
                <a16:creationId xmlns:a16="http://schemas.microsoft.com/office/drawing/2014/main" id="{BE38BD55-93C6-0D2C-C416-6D195046973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FB28A83-55D4-BC19-5071-AC05D2F5C2CA}"/>
              </a:ext>
            </a:extLst>
          </p:cNvPr>
          <p:cNvSpPr>
            <a:spLocks noGrp="1"/>
          </p:cNvSpPr>
          <p:nvPr>
            <p:ph type="sldNum" sz="quarter" idx="12"/>
          </p:nvPr>
        </p:nvSpPr>
        <p:spPr/>
        <p:txBody>
          <a:bodyPr/>
          <a:lstStyle/>
          <a:p>
            <a:fld id="{DBFB1F43-6F2E-4538-AABB-23AEDF146290}" type="slidenum">
              <a:rPr lang="ja-JP" altLang="en-US" smtClean="0"/>
              <a:pPr/>
              <a:t>10</a:t>
            </a:fld>
            <a:endParaRPr lang="ja-JP" altLang="en-US"/>
          </a:p>
        </p:txBody>
      </p:sp>
      <p:sp>
        <p:nvSpPr>
          <p:cNvPr id="5" name="タイトル 4">
            <a:extLst>
              <a:ext uri="{FF2B5EF4-FFF2-40B4-BE49-F238E27FC236}">
                <a16:creationId xmlns:a16="http://schemas.microsoft.com/office/drawing/2014/main" id="{C1A25639-CDAF-0562-46AB-16DE8169B3C2}"/>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
        <p:nvSpPr>
          <p:cNvPr id="6" name="コンテンツ プレースホルダー 2">
            <a:extLst>
              <a:ext uri="{FF2B5EF4-FFF2-40B4-BE49-F238E27FC236}">
                <a16:creationId xmlns:a16="http://schemas.microsoft.com/office/drawing/2014/main" id="{1AD778C5-39DA-75F7-24C8-29661E20209A}"/>
              </a:ext>
            </a:extLst>
          </p:cNvPr>
          <p:cNvSpPr txBox="1">
            <a:spLocks/>
          </p:cNvSpPr>
          <p:nvPr/>
        </p:nvSpPr>
        <p:spPr bwMode="auto">
          <a:xfrm>
            <a:off x="641213" y="4475918"/>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ダークウェブを利用す</a:t>
            </a:r>
            <a:r>
              <a:rPr lang="ja-JP" altLang="ja-JP" sz="2800" b="1" dirty="0">
                <a:solidFill>
                  <a:schemeClr val="bg1"/>
                </a:solidFill>
              </a:rPr>
              <a:t>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F45C402A-7940-E1CA-C609-28A187959161}"/>
              </a:ext>
            </a:extLst>
          </p:cNvPr>
          <p:cNvSpPr txBox="1">
            <a:spLocks/>
          </p:cNvSpPr>
          <p:nvPr/>
        </p:nvSpPr>
        <p:spPr bwMode="auto">
          <a:xfrm>
            <a:off x="641213" y="1908885"/>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Web</a:t>
            </a:r>
            <a:r>
              <a:rPr lang="ja-JP" altLang="en-US" sz="2800" b="1" kern="0" dirty="0">
                <a:solidFill>
                  <a:prstClr val="white"/>
                </a:solidFill>
                <a:latin typeface="+mn-ea"/>
              </a:rPr>
              <a:t>サイトやメールから感染させる</a:t>
            </a:r>
            <a:endParaRPr lang="ja-JP" altLang="ja-JP" sz="2800" dirty="0">
              <a:solidFill>
                <a:schemeClr val="bg1"/>
              </a:solidFill>
            </a:endParaRPr>
          </a:p>
        </p:txBody>
      </p:sp>
    </p:spTree>
    <p:extLst>
      <p:ext uri="{BB962C8B-B14F-4D97-AF65-F5344CB8AC3E}">
        <p14:creationId xmlns:p14="http://schemas.microsoft.com/office/powerpoint/2010/main" val="35675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56A5902-9147-8A09-4CDF-D912925B53AB}"/>
              </a:ext>
            </a:extLst>
          </p:cNvPr>
          <p:cNvSpPr>
            <a:spLocks noGrp="1"/>
          </p:cNvSpPr>
          <p:nvPr>
            <p:ph idx="1"/>
          </p:nvPr>
        </p:nvSpPr>
        <p:spPr>
          <a:xfrm>
            <a:off x="642229" y="1382319"/>
            <a:ext cx="10587746" cy="4745463"/>
          </a:xfrm>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ja-JP" sz="2400" b="1" dirty="0"/>
              <a:t>グループ会社を経由したサイバー攻撃</a:t>
            </a:r>
            <a:endParaRPr lang="en-US" altLang="ja-JP" sz="2400" b="1" dirty="0"/>
          </a:p>
          <a:p>
            <a:pPr lvl="2"/>
            <a:r>
              <a:rPr lang="ja-JP" altLang="ja-JP" sz="2000" dirty="0"/>
              <a:t>アサヒグループホールディングスは、</a:t>
            </a:r>
            <a:r>
              <a:rPr lang="en-US" altLang="ja-JP" sz="2000" dirty="0"/>
              <a:t>2025</a:t>
            </a:r>
            <a:r>
              <a:rPr lang="ja-JP" altLang="ja-JP" sz="2000" dirty="0"/>
              <a:t>年</a:t>
            </a:r>
            <a:r>
              <a:rPr lang="en-US" altLang="ja-JP" sz="2000" dirty="0"/>
              <a:t>9</a:t>
            </a:r>
            <a:r>
              <a:rPr lang="ja-JP" altLang="ja-JP" sz="2000" dirty="0"/>
              <a:t>月に国内で管理するシステムがランサムウェアの</a:t>
            </a:r>
            <a:br>
              <a:rPr lang="en-US" altLang="ja-JP" sz="2000" dirty="0"/>
            </a:br>
            <a:r>
              <a:rPr lang="ja-JP" altLang="ja-JP" sz="2000" dirty="0"/>
              <a:t>被害に遭い</a:t>
            </a:r>
            <a:r>
              <a:rPr lang="en-US" altLang="ja-JP" sz="2000" b="1" baseline="30000" dirty="0">
                <a:solidFill>
                  <a:srgbClr val="FF0000"/>
                </a:solidFill>
              </a:rPr>
              <a:t>※1</a:t>
            </a:r>
            <a:r>
              <a:rPr lang="ja-JP" altLang="ja-JP" sz="2000" dirty="0"/>
              <a:t>、個人情報等約</a:t>
            </a:r>
            <a:r>
              <a:rPr lang="en-US" altLang="ja-JP" sz="2000" dirty="0"/>
              <a:t>191</a:t>
            </a:r>
            <a:r>
              <a:rPr lang="ja-JP" altLang="ja-JP" sz="2000" dirty="0"/>
              <a:t>万件が流出した可能性があると同年</a:t>
            </a:r>
            <a:r>
              <a:rPr lang="en-US" altLang="ja-JP" sz="2000" dirty="0"/>
              <a:t>11</a:t>
            </a:r>
            <a:r>
              <a:rPr lang="ja-JP" altLang="ja-JP" sz="2000" dirty="0"/>
              <a:t>月に公表</a:t>
            </a:r>
            <a:r>
              <a:rPr lang="en-US" altLang="ja-JP" sz="2000" b="1" baseline="30000" dirty="0">
                <a:solidFill>
                  <a:srgbClr val="FF0000"/>
                </a:solidFill>
              </a:rPr>
              <a:t>※2</a:t>
            </a:r>
            <a:endParaRPr lang="en-US" altLang="ja-JP" sz="2000" dirty="0"/>
          </a:p>
          <a:p>
            <a:pPr lvl="2"/>
            <a:endParaRPr lang="en-US" altLang="ja-JP" sz="900" dirty="0"/>
          </a:p>
          <a:p>
            <a:pPr lvl="2"/>
            <a:r>
              <a:rPr lang="ja-JP" altLang="ja-JP" sz="2000" dirty="0"/>
              <a:t>攻撃者は、拠点のネットワーク機器経由でデータセンターに侵入し、</a:t>
            </a:r>
            <a:br>
              <a:rPr lang="en-US" altLang="ja-JP" sz="2000" dirty="0"/>
            </a:br>
            <a:r>
              <a:rPr lang="ja-JP" altLang="ja-JP" sz="2000" dirty="0"/>
              <a:t>一斉にランサムウェア攻撃を実行</a:t>
            </a:r>
            <a:endParaRPr lang="en-US" altLang="ja-JP" sz="2000" dirty="0"/>
          </a:p>
          <a:p>
            <a:pPr lvl="2"/>
            <a:endParaRPr lang="en-US" altLang="ja-JP" sz="900" dirty="0"/>
          </a:p>
          <a:p>
            <a:pPr lvl="2"/>
            <a:r>
              <a:rPr lang="ja-JP" altLang="ja-JP" sz="2000" dirty="0"/>
              <a:t>国内グループ各社の受注・出荷業務、お客様相談室等の業務が停止</a:t>
            </a:r>
            <a:endParaRPr lang="en-US" altLang="ja-JP" sz="2000" dirty="0"/>
          </a:p>
          <a:p>
            <a:pPr lvl="2"/>
            <a:endParaRPr lang="en-US" altLang="ja-JP" sz="900" dirty="0"/>
          </a:p>
          <a:p>
            <a:pPr lvl="2"/>
            <a:r>
              <a:rPr lang="ja-JP" altLang="ja-JP" sz="2000" dirty="0"/>
              <a:t>同社は封じ込め対応、システムの復元作業および再発防止等のセキュリティ強化を実施し、感染の約</a:t>
            </a:r>
            <a:r>
              <a:rPr lang="en-US" altLang="ja-JP" sz="2000" dirty="0"/>
              <a:t>2</a:t>
            </a:r>
            <a:r>
              <a:rPr lang="ja-JP" altLang="ja-JP" sz="2000" dirty="0"/>
              <a:t>ヶ月後に</a:t>
            </a:r>
            <a:r>
              <a:rPr lang="en-US" altLang="ja-JP" sz="2000" dirty="0"/>
              <a:t>EOS</a:t>
            </a:r>
            <a:r>
              <a:rPr lang="ja-JP" altLang="ja-JP" sz="2000" dirty="0"/>
              <a:t>（電子受発注システム）による受注を再開</a:t>
            </a:r>
            <a:r>
              <a:rPr lang="en-US" altLang="ja-JP" sz="2000" b="1" baseline="30000" dirty="0">
                <a:solidFill>
                  <a:srgbClr val="FF0000"/>
                </a:solidFill>
              </a:rPr>
              <a:t>※3</a:t>
            </a:r>
            <a:endParaRPr lang="en-US" altLang="ja-JP" sz="2000" dirty="0"/>
          </a:p>
        </p:txBody>
      </p:sp>
      <p:sp>
        <p:nvSpPr>
          <p:cNvPr id="3" name="フッター プレースホルダー 2">
            <a:extLst>
              <a:ext uri="{FF2B5EF4-FFF2-40B4-BE49-F238E27FC236}">
                <a16:creationId xmlns:a16="http://schemas.microsoft.com/office/drawing/2014/main" id="{A5621114-3E12-53DE-1A50-E5F8BAB86604}"/>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88D3FB4-772A-D4B4-B258-871BBB90E717}"/>
              </a:ext>
            </a:extLst>
          </p:cNvPr>
          <p:cNvSpPr>
            <a:spLocks noGrp="1"/>
          </p:cNvSpPr>
          <p:nvPr>
            <p:ph type="sldNum" sz="quarter" idx="12"/>
          </p:nvPr>
        </p:nvSpPr>
        <p:spPr/>
        <p:txBody>
          <a:bodyPr/>
          <a:lstStyle/>
          <a:p>
            <a:fld id="{DBFB1F43-6F2E-4538-AABB-23AEDF146290}" type="slidenum">
              <a:rPr lang="ja-JP" altLang="en-US" smtClean="0"/>
              <a:pPr/>
              <a:t>11</a:t>
            </a:fld>
            <a:endParaRPr lang="ja-JP" altLang="en-US"/>
          </a:p>
        </p:txBody>
      </p:sp>
      <p:sp>
        <p:nvSpPr>
          <p:cNvPr id="5" name="タイトル 4">
            <a:extLst>
              <a:ext uri="{FF2B5EF4-FFF2-40B4-BE49-F238E27FC236}">
                <a16:creationId xmlns:a16="http://schemas.microsoft.com/office/drawing/2014/main" id="{657393C2-4F2C-D0FD-35EB-19EAD01B3C6B}"/>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
        <p:nvSpPr>
          <p:cNvPr id="6" name="テキスト ボックス 5">
            <a:extLst>
              <a:ext uri="{FF2B5EF4-FFF2-40B4-BE49-F238E27FC236}">
                <a16:creationId xmlns:a16="http://schemas.microsoft.com/office/drawing/2014/main" id="{8650DC66-119C-02F6-5A63-8AE1BB347585}"/>
              </a:ext>
            </a:extLst>
          </p:cNvPr>
          <p:cNvSpPr txBox="1"/>
          <p:nvPr/>
        </p:nvSpPr>
        <p:spPr>
          <a:xfrm>
            <a:off x="1152525" y="5515118"/>
            <a:ext cx="8915590" cy="646331"/>
          </a:xfrm>
          <a:prstGeom prst="rect">
            <a:avLst/>
          </a:prstGeom>
          <a:noFill/>
        </p:spPr>
        <p:txBody>
          <a:bodyPr wrap="square" rtlCol="0">
            <a:spAutoFit/>
          </a:bodyPr>
          <a:lstStyle/>
          <a:p>
            <a:r>
              <a:rPr kumimoji="1" lang="en-US" altLang="ja-JP" sz="1200" b="1" dirty="0">
                <a:solidFill>
                  <a:srgbClr val="FF0000"/>
                </a:solidFill>
              </a:rPr>
              <a:t>※1</a:t>
            </a:r>
            <a:r>
              <a:rPr kumimoji="1" lang="ja-JP" altLang="en-US" sz="1200" b="1" dirty="0">
                <a:solidFill>
                  <a:srgbClr val="FF0000"/>
                </a:solidFill>
              </a:rPr>
              <a:t>　</a:t>
            </a:r>
            <a:r>
              <a:rPr lang="ja-JP" altLang="ja-JP" sz="1200" dirty="0">
                <a:hlinkClick r:id="rId2"/>
              </a:rPr>
              <a:t>サイバー攻撃によるシステム障害発生について</a:t>
            </a:r>
            <a:r>
              <a:rPr lang="ja-JP" altLang="ja-JP" sz="1200" dirty="0"/>
              <a:t>（アサヒグループホールディングス）</a:t>
            </a:r>
            <a:endParaRPr kumimoji="1" lang="en-US" altLang="ja-JP" sz="1200" dirty="0"/>
          </a:p>
          <a:p>
            <a:r>
              <a:rPr lang="en-US" altLang="ja-JP" sz="1200" b="1" dirty="0">
                <a:solidFill>
                  <a:srgbClr val="FF0000"/>
                </a:solidFill>
              </a:rPr>
              <a:t>※2</a:t>
            </a:r>
            <a:r>
              <a:rPr lang="ja-JP" altLang="en-US" sz="1200" b="1" dirty="0">
                <a:solidFill>
                  <a:srgbClr val="FF0000"/>
                </a:solidFill>
              </a:rPr>
              <a:t>　</a:t>
            </a:r>
            <a:r>
              <a:rPr lang="ja-JP" altLang="ja-JP" sz="1200" dirty="0">
                <a:hlinkClick r:id="rId3"/>
              </a:rPr>
              <a:t>サイバー攻撃による情報漏えいに関する調査結果と今後の対応について</a:t>
            </a:r>
            <a:r>
              <a:rPr lang="ja-JP" altLang="ja-JP" sz="1200" dirty="0"/>
              <a:t>（アサヒグループホールディングス）</a:t>
            </a:r>
            <a:endParaRPr lang="en-US" altLang="ja-JP" sz="1200" dirty="0"/>
          </a:p>
          <a:p>
            <a:r>
              <a:rPr kumimoji="1" lang="en-US" altLang="ja-JP" sz="1200" b="1" dirty="0">
                <a:solidFill>
                  <a:srgbClr val="FF0000"/>
                </a:solidFill>
              </a:rPr>
              <a:t>※3</a:t>
            </a:r>
            <a:r>
              <a:rPr kumimoji="1" lang="ja-JP" altLang="en-US" sz="1200" b="1" dirty="0">
                <a:solidFill>
                  <a:srgbClr val="FF0000"/>
                </a:solidFill>
              </a:rPr>
              <a:t>　</a:t>
            </a:r>
            <a:r>
              <a:rPr lang="ja-JP" altLang="ja-JP" sz="1200" dirty="0">
                <a:hlinkClick r:id="rId4"/>
              </a:rPr>
              <a:t>アサヒビール商品出荷状況について</a:t>
            </a:r>
            <a:r>
              <a:rPr lang="ja-JP" altLang="ja-JP" sz="1200" dirty="0"/>
              <a:t>（アサヒビール）</a:t>
            </a:r>
          </a:p>
        </p:txBody>
      </p:sp>
    </p:spTree>
    <p:extLst>
      <p:ext uri="{BB962C8B-B14F-4D97-AF65-F5344CB8AC3E}">
        <p14:creationId xmlns:p14="http://schemas.microsoft.com/office/powerpoint/2010/main" val="356677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C5B3C54-E3FA-72E1-EA54-3683C18736E1}"/>
              </a:ext>
            </a:extLst>
          </p:cNvPr>
          <p:cNvSpPr>
            <a:spLocks noGrp="1"/>
          </p:cNvSpPr>
          <p:nvPr>
            <p:ph idx="1"/>
          </p:nvPr>
        </p:nvSpPr>
        <p:spPr>
          <a:xfrm>
            <a:off x="642229" y="1382319"/>
            <a:ext cx="10606796" cy="4745463"/>
          </a:xfrm>
        </p:spPr>
        <p:txBody>
          <a:bodyPr/>
          <a:lstStyle/>
          <a:p>
            <a:r>
              <a:rPr lang="ja-JP" altLang="en-US" sz="2400" dirty="0"/>
              <a:t>事例</a:t>
            </a:r>
            <a:r>
              <a:rPr lang="en-US" altLang="ja-JP" sz="2400" dirty="0"/>
              <a:t>/</a:t>
            </a:r>
            <a:r>
              <a:rPr lang="ja-JP" altLang="en-US" sz="2400" dirty="0"/>
              <a:t>傾向②</a:t>
            </a:r>
            <a:endParaRPr lang="en-US" altLang="ja-JP" sz="2400" dirty="0"/>
          </a:p>
          <a:p>
            <a:pPr lvl="1"/>
            <a:r>
              <a:rPr lang="ja-JP" altLang="ja-JP" sz="2400" b="1" dirty="0"/>
              <a:t>窃取した認証情報により社内ネットワークに不正アクセス</a:t>
            </a:r>
            <a:endParaRPr lang="en-US" altLang="ja-JP" sz="2400" b="1" dirty="0"/>
          </a:p>
          <a:p>
            <a:pPr lvl="2"/>
            <a:r>
              <a:rPr lang="en-US" altLang="ja-JP" sz="2000" dirty="0"/>
              <a:t>2025</a:t>
            </a:r>
            <a:r>
              <a:rPr lang="ja-JP" altLang="ja-JP" sz="2000" dirty="0"/>
              <a:t>年</a:t>
            </a:r>
            <a:r>
              <a:rPr lang="en-US" altLang="ja-JP" sz="2000" dirty="0"/>
              <a:t>10</a:t>
            </a:r>
            <a:r>
              <a:rPr lang="ja-JP" altLang="ja-JP" sz="2000" dirty="0"/>
              <a:t>月</a:t>
            </a:r>
            <a:r>
              <a:rPr lang="en-US" altLang="ja-JP" sz="2000" dirty="0"/>
              <a:t>19</a:t>
            </a:r>
            <a:r>
              <a:rPr lang="ja-JP" altLang="ja-JP" sz="2000" dirty="0"/>
              <a:t>日、通販企業のアスクルは、ランサムウェア被害に遭い、業務が停止</a:t>
            </a:r>
            <a:endParaRPr lang="en-US" altLang="ja-JP" sz="2000" dirty="0"/>
          </a:p>
          <a:p>
            <a:pPr lvl="2"/>
            <a:endParaRPr lang="ja-JP" altLang="en-US" sz="900" dirty="0"/>
          </a:p>
          <a:p>
            <a:pPr lvl="2"/>
            <a:r>
              <a:rPr lang="ja-JP" altLang="ja-JP" sz="2000" dirty="0"/>
              <a:t>約</a:t>
            </a:r>
            <a:r>
              <a:rPr lang="en-US" altLang="ja-JP" sz="2000" dirty="0"/>
              <a:t>72</a:t>
            </a:r>
            <a:r>
              <a:rPr lang="ja-JP" altLang="ja-JP" sz="2000" dirty="0"/>
              <a:t>万件の顧客情報を含む業務情報が流出し、物流を委託していたグループ会社の</a:t>
            </a:r>
            <a:br>
              <a:rPr lang="en-US" altLang="ja-JP" sz="2000" dirty="0"/>
            </a:br>
            <a:r>
              <a:rPr lang="ja-JP" altLang="ja-JP" sz="2000" dirty="0"/>
              <a:t>業務も一部停止</a:t>
            </a:r>
            <a:endParaRPr lang="en-US" altLang="ja-JP" sz="2000" dirty="0"/>
          </a:p>
          <a:p>
            <a:pPr lvl="2"/>
            <a:endParaRPr lang="en-US" altLang="ja-JP" sz="900" dirty="0"/>
          </a:p>
          <a:p>
            <a:pPr lvl="2"/>
            <a:r>
              <a:rPr lang="ja-JP" altLang="ja-JP" sz="2000" dirty="0"/>
              <a:t>同年</a:t>
            </a:r>
            <a:r>
              <a:rPr lang="en-US" altLang="ja-JP" sz="2000" dirty="0"/>
              <a:t>12</a:t>
            </a:r>
            <a:r>
              <a:rPr lang="ja-JP" altLang="ja-JP" sz="2000" dirty="0"/>
              <a:t>月</a:t>
            </a:r>
            <a:r>
              <a:rPr lang="en-US" altLang="ja-JP" sz="2000" dirty="0"/>
              <a:t>12</a:t>
            </a:r>
            <a:r>
              <a:rPr lang="ja-JP" altLang="ja-JP" sz="2000" dirty="0"/>
              <a:t>日、同社は、多要素認証を適用していなかった認証情報が窃取され、</a:t>
            </a:r>
            <a:br>
              <a:rPr lang="en-US" altLang="ja-JP" sz="2000" dirty="0"/>
            </a:br>
            <a:r>
              <a:rPr lang="ja-JP" altLang="ja-JP" sz="2000" dirty="0"/>
              <a:t>不正に社内ネットワークに侵入されたという調査結果を公表</a:t>
            </a:r>
            <a:r>
              <a:rPr lang="en-US" altLang="ja-JP" sz="2000" b="1" baseline="30000" dirty="0">
                <a:solidFill>
                  <a:srgbClr val="FF0000"/>
                </a:solidFill>
              </a:rPr>
              <a:t>※4</a:t>
            </a:r>
            <a:endParaRPr lang="en-US" altLang="ja-JP" sz="2000" dirty="0">
              <a:highlight>
                <a:srgbClr val="FFFF00"/>
              </a:highlight>
            </a:endParaRPr>
          </a:p>
        </p:txBody>
      </p:sp>
      <p:sp>
        <p:nvSpPr>
          <p:cNvPr id="3" name="フッター プレースホルダー 2">
            <a:extLst>
              <a:ext uri="{FF2B5EF4-FFF2-40B4-BE49-F238E27FC236}">
                <a16:creationId xmlns:a16="http://schemas.microsoft.com/office/drawing/2014/main" id="{5C7F19B2-2998-CCD5-E2A8-A4E4FD6F686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436D2CE-844A-AC57-C783-07A8B188FAC1}"/>
              </a:ext>
            </a:extLst>
          </p:cNvPr>
          <p:cNvSpPr>
            <a:spLocks noGrp="1"/>
          </p:cNvSpPr>
          <p:nvPr>
            <p:ph type="sldNum" sz="quarter" idx="12"/>
          </p:nvPr>
        </p:nvSpPr>
        <p:spPr/>
        <p:txBody>
          <a:bodyPr/>
          <a:lstStyle/>
          <a:p>
            <a:fld id="{DBFB1F43-6F2E-4538-AABB-23AEDF146290}" type="slidenum">
              <a:rPr lang="ja-JP" altLang="en-US" smtClean="0"/>
              <a:pPr/>
              <a:t>12</a:t>
            </a:fld>
            <a:endParaRPr lang="ja-JP" altLang="en-US"/>
          </a:p>
        </p:txBody>
      </p:sp>
      <p:sp>
        <p:nvSpPr>
          <p:cNvPr id="5" name="タイトル 4">
            <a:extLst>
              <a:ext uri="{FF2B5EF4-FFF2-40B4-BE49-F238E27FC236}">
                <a16:creationId xmlns:a16="http://schemas.microsoft.com/office/drawing/2014/main" id="{F9B55BC7-439D-03C0-A1CE-5F2652A2E422}"/>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
        <p:nvSpPr>
          <p:cNvPr id="6" name="テキスト ボックス 5">
            <a:extLst>
              <a:ext uri="{FF2B5EF4-FFF2-40B4-BE49-F238E27FC236}">
                <a16:creationId xmlns:a16="http://schemas.microsoft.com/office/drawing/2014/main" id="{41074981-E1CC-9FAC-E394-EB943F2943AC}"/>
              </a:ext>
            </a:extLst>
          </p:cNvPr>
          <p:cNvSpPr txBox="1"/>
          <p:nvPr/>
        </p:nvSpPr>
        <p:spPr>
          <a:xfrm>
            <a:off x="1136513" y="5337181"/>
            <a:ext cx="10808627" cy="276999"/>
          </a:xfrm>
          <a:prstGeom prst="rect">
            <a:avLst/>
          </a:prstGeom>
          <a:noFill/>
        </p:spPr>
        <p:txBody>
          <a:bodyPr wrap="square" rtlCol="0">
            <a:spAutoFit/>
          </a:bodyPr>
          <a:lstStyle/>
          <a:p>
            <a:r>
              <a:rPr kumimoji="1" lang="en-US" altLang="ja-JP" sz="1200" b="1" dirty="0">
                <a:solidFill>
                  <a:srgbClr val="FF0000"/>
                </a:solidFill>
              </a:rPr>
              <a:t>※4</a:t>
            </a:r>
            <a:r>
              <a:rPr kumimoji="1" lang="ja-JP" altLang="en-US" sz="1200" b="1" dirty="0">
                <a:solidFill>
                  <a:srgbClr val="FF0000"/>
                </a:solidFill>
              </a:rPr>
              <a:t>　</a:t>
            </a:r>
            <a:r>
              <a:rPr lang="ja-JP" altLang="ja-JP" sz="1200" dirty="0">
                <a:hlinkClick r:id="rId2"/>
              </a:rPr>
              <a:t>ランサムウェア攻撃の影響調査結果および安全性強化に向けた取り組みのご報告 </a:t>
            </a:r>
            <a:r>
              <a:rPr lang="ja-JP" altLang="ja-JP" sz="1200" dirty="0"/>
              <a:t>（ランサムウェア攻撃によるシステム障害関連・第</a:t>
            </a:r>
            <a:r>
              <a:rPr lang="en-US" altLang="ja-JP" sz="1200" dirty="0"/>
              <a:t> 13 </a:t>
            </a:r>
            <a:r>
              <a:rPr lang="ja-JP" altLang="ja-JP" sz="1200" dirty="0"/>
              <a:t>報）（アスクル株式会社）</a:t>
            </a:r>
            <a:endParaRPr lang="en-US" altLang="ja-JP" sz="1200" strike="sngStrike" dirty="0">
              <a:solidFill>
                <a:srgbClr val="FF0000"/>
              </a:solidFill>
              <a:highlight>
                <a:srgbClr val="FFFF00"/>
              </a:highlight>
            </a:endParaRPr>
          </a:p>
        </p:txBody>
      </p:sp>
    </p:spTree>
    <p:extLst>
      <p:ext uri="{BB962C8B-B14F-4D97-AF65-F5344CB8AC3E}">
        <p14:creationId xmlns:p14="http://schemas.microsoft.com/office/powerpoint/2010/main" val="104455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99E1DC5-592A-FF6E-5EA1-C824EB4C4DF0}"/>
              </a:ext>
            </a:extLst>
          </p:cNvPr>
          <p:cNvSpPr>
            <a:spLocks noGrp="1"/>
          </p:cNvSpPr>
          <p:nvPr>
            <p:ph idx="1"/>
          </p:nvPr>
        </p:nvSpPr>
        <p:spPr/>
        <p:txBody>
          <a:bodyPr/>
          <a:lstStyle/>
          <a:p>
            <a:r>
              <a:rPr lang="ja-JP" altLang="en-US" sz="2400" dirty="0"/>
              <a:t>対策①</a:t>
            </a:r>
            <a:endParaRPr lang="en-US" altLang="ja-JP" sz="2400" dirty="0"/>
          </a:p>
          <a:p>
            <a:pPr lvl="1"/>
            <a:r>
              <a:rPr lang="ja-JP" altLang="en-US" sz="2200" dirty="0"/>
              <a:t>経営者層</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インシデント対応体制の整備</a:t>
            </a:r>
          </a:p>
          <a:p>
            <a:pPr lvl="2"/>
            <a:r>
              <a:rPr lang="ja-JP" altLang="ja-JP" sz="1800" dirty="0"/>
              <a:t>サイバー保険の検討</a:t>
            </a:r>
          </a:p>
          <a:p>
            <a:pPr lvl="2"/>
            <a:r>
              <a:rPr lang="ja-JP" altLang="ja-JP" sz="1800" dirty="0"/>
              <a:t>セキュリティ対策のための予算確保</a:t>
            </a:r>
          </a:p>
          <a:p>
            <a:pPr lvl="2"/>
            <a:r>
              <a:rPr lang="ja-JP" altLang="ja-JP" sz="1800" dirty="0"/>
              <a:t>身代金要求に対する姿勢を決めておく</a:t>
            </a:r>
          </a:p>
          <a:p>
            <a:pPr lvl="1"/>
            <a:endParaRPr lang="en-US" altLang="ja-JP" sz="600" dirty="0"/>
          </a:p>
          <a:p>
            <a:pPr lvl="1"/>
            <a:r>
              <a:rPr lang="ja-JP" altLang="ja-JP" sz="2200" dirty="0"/>
              <a:t>システム管理者、従業員、職員</a:t>
            </a:r>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インシデント対応体制を整備し対応する</a:t>
            </a:r>
          </a:p>
          <a:p>
            <a:pPr lvl="2"/>
            <a:r>
              <a:rPr lang="ja-JP" altLang="ja-JP" sz="1800" dirty="0"/>
              <a:t>「情報セキュリティ対策の基本」を実施</a:t>
            </a:r>
          </a:p>
          <a:p>
            <a:pPr lvl="2"/>
            <a:r>
              <a:rPr lang="ja-JP" altLang="ja-JP" sz="1800" dirty="0"/>
              <a:t>安易に添付ファイルの開封やリンク・</a:t>
            </a:r>
            <a:r>
              <a:rPr lang="en-US" altLang="ja-JP" sz="1800" dirty="0"/>
              <a:t>URL</a:t>
            </a:r>
            <a:r>
              <a:rPr lang="ja-JP" altLang="ja-JP" sz="1800" dirty="0"/>
              <a:t>のクリックをしない</a:t>
            </a:r>
          </a:p>
          <a:p>
            <a:pPr lvl="2"/>
            <a:r>
              <a:rPr lang="ja-JP" altLang="ja-JP" sz="1800" dirty="0"/>
              <a:t>多要素認証（</a:t>
            </a:r>
            <a:r>
              <a:rPr lang="en-US" altLang="ja-JP" sz="1800" dirty="0"/>
              <a:t>MFA</a:t>
            </a:r>
            <a:r>
              <a:rPr lang="ja-JP" altLang="ja-JP" sz="1800" dirty="0"/>
              <a:t>）や</a:t>
            </a:r>
            <a:r>
              <a:rPr lang="en-US" altLang="ja-JP" sz="1800" dirty="0"/>
              <a:t>FIDO</a:t>
            </a:r>
            <a:r>
              <a:rPr lang="ja-JP" altLang="ja-JP" sz="1800" dirty="0"/>
              <a:t>／</a:t>
            </a:r>
            <a:r>
              <a:rPr lang="en-US" altLang="ja-JP" sz="1800" dirty="0"/>
              <a:t>FIDO2</a:t>
            </a:r>
            <a:r>
              <a:rPr lang="ja-JP" altLang="ja-JP" sz="1800" dirty="0"/>
              <a:t>（パスキーなど）を利用する</a:t>
            </a:r>
            <a:endParaRPr lang="en-US" altLang="ja-JP" sz="1800" dirty="0"/>
          </a:p>
          <a:p>
            <a:pPr lvl="2"/>
            <a:r>
              <a:rPr lang="ja-JP" altLang="ja-JP" sz="1800" dirty="0"/>
              <a:t>提供元が不明なソフトウェアを実行しない</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C9B57A89-8F0D-D2E1-18B8-D6EE1997126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CC3973E-4BED-8703-6256-BDCBA71C3F60}"/>
              </a:ext>
            </a:extLst>
          </p:cNvPr>
          <p:cNvSpPr>
            <a:spLocks noGrp="1"/>
          </p:cNvSpPr>
          <p:nvPr>
            <p:ph type="sldNum" sz="quarter" idx="12"/>
          </p:nvPr>
        </p:nvSpPr>
        <p:spPr/>
        <p:txBody>
          <a:bodyPr/>
          <a:lstStyle/>
          <a:p>
            <a:fld id="{DBFB1F43-6F2E-4538-AABB-23AEDF146290}" type="slidenum">
              <a:rPr lang="ja-JP" altLang="en-US" smtClean="0"/>
              <a:pPr/>
              <a:t>13</a:t>
            </a:fld>
            <a:endParaRPr lang="ja-JP" altLang="en-US"/>
          </a:p>
        </p:txBody>
      </p:sp>
      <p:sp>
        <p:nvSpPr>
          <p:cNvPr id="5" name="タイトル 4">
            <a:extLst>
              <a:ext uri="{FF2B5EF4-FFF2-40B4-BE49-F238E27FC236}">
                <a16:creationId xmlns:a16="http://schemas.microsoft.com/office/drawing/2014/main" id="{1D28BA86-C509-1B10-0486-8AE1B4DF546B}"/>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Tree>
    <p:extLst>
      <p:ext uri="{BB962C8B-B14F-4D97-AF65-F5344CB8AC3E}">
        <p14:creationId xmlns:p14="http://schemas.microsoft.com/office/powerpoint/2010/main" val="305744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89E471F-249D-B9CA-7858-9BBC5CC59824}"/>
              </a:ext>
            </a:extLst>
          </p:cNvPr>
          <p:cNvSpPr>
            <a:spLocks noGrp="1"/>
          </p:cNvSpPr>
          <p:nvPr>
            <p:ph idx="1"/>
          </p:nvPr>
        </p:nvSpPr>
        <p:spPr/>
        <p:txBody>
          <a:bodyPr/>
          <a:lstStyle/>
          <a:p>
            <a:r>
              <a:rPr lang="ja-JP" altLang="en-US" sz="2400" dirty="0"/>
              <a:t>対策②</a:t>
            </a:r>
            <a:endParaRPr lang="en-US" altLang="ja-JP" sz="2400" dirty="0"/>
          </a:p>
          <a:p>
            <a:pPr lvl="1"/>
            <a:r>
              <a:rPr lang="ja-JP" altLang="ja-JP" sz="2200" dirty="0"/>
              <a:t>システム管理者、従業員、職員</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r>
              <a:rPr lang="ja-JP" altLang="en-US" sz="2000" dirty="0"/>
              <a:t>（前ページからの続き）</a:t>
            </a:r>
            <a:endParaRPr lang="en-US" altLang="ja-JP" sz="2000" dirty="0"/>
          </a:p>
          <a:p>
            <a:pPr lvl="2"/>
            <a:r>
              <a:rPr lang="en-US" altLang="ja-JP" sz="2000" dirty="0"/>
              <a:t>PC</a:t>
            </a:r>
            <a:r>
              <a:rPr lang="ja-JP" altLang="ja-JP" sz="2000" dirty="0"/>
              <a:t>やサーバー、ネットワーク機器、</a:t>
            </a:r>
            <a:r>
              <a:rPr lang="en-US" altLang="ja-JP" sz="2000" dirty="0"/>
              <a:t>Web</a:t>
            </a:r>
            <a:r>
              <a:rPr lang="ja-JP" altLang="ja-JP" sz="2000" dirty="0"/>
              <a:t>サイト等に適切なセキュリティ対策を行う</a:t>
            </a:r>
          </a:p>
          <a:p>
            <a:pPr lvl="2"/>
            <a:r>
              <a:rPr lang="ja-JP" altLang="ja-JP" sz="2000" dirty="0"/>
              <a:t>ディレクトリーサービスや共有サーバー等へのアクセス権の最小化と管理の強化</a:t>
            </a:r>
          </a:p>
          <a:p>
            <a:pPr lvl="2"/>
            <a:r>
              <a:rPr lang="ja-JP" altLang="ja-JP" sz="2000" dirty="0"/>
              <a:t>不要なポートは閉じ、必要なサービスのみに絞る</a:t>
            </a:r>
          </a:p>
          <a:p>
            <a:pPr lvl="2"/>
            <a:r>
              <a:rPr lang="ja-JP" altLang="ja-JP" sz="2000" dirty="0"/>
              <a:t>公開サーバーへの不正アクセス対策</a:t>
            </a:r>
          </a:p>
          <a:p>
            <a:pPr lvl="2"/>
            <a:r>
              <a:rPr lang="ja-JP" altLang="ja-JP" sz="2000" dirty="0"/>
              <a:t>適切な取得日時、頻度を検討し、バックアップ運用を行う</a:t>
            </a:r>
            <a:endParaRPr lang="en-US" altLang="ja-JP" sz="2000" dirty="0"/>
          </a:p>
          <a:p>
            <a:pPr marL="914395" lvl="2" indent="0">
              <a:buNone/>
            </a:pPr>
            <a:r>
              <a:rPr lang="ja-JP" altLang="en-US" sz="2000" dirty="0"/>
              <a:t>　　</a:t>
            </a:r>
            <a:r>
              <a:rPr lang="en-US" altLang="ja-JP" sz="2000" dirty="0"/>
              <a:t>WORM</a:t>
            </a:r>
            <a:r>
              <a:rPr lang="ja-JP" altLang="ja-JP" sz="2000" dirty="0"/>
              <a:t>機能等</a:t>
            </a:r>
            <a:r>
              <a:rPr lang="ja-JP" altLang="en-US" sz="2000" dirty="0"/>
              <a:t>、</a:t>
            </a:r>
            <a:r>
              <a:rPr lang="ja-JP" altLang="ja-JP" sz="2000" dirty="0"/>
              <a:t>改ざん耐性強化策やバックアップからの復旧訓練の実施</a:t>
            </a:r>
          </a:p>
          <a:p>
            <a:pPr lvl="2"/>
            <a:r>
              <a:rPr lang="ja-JP" altLang="ja-JP" sz="2000" dirty="0"/>
              <a:t>暗号化された場合を想定したクリーンビルドの手順確立</a:t>
            </a:r>
          </a:p>
          <a:p>
            <a:pPr lvl="2"/>
            <a:r>
              <a:rPr lang="ja-JP" altLang="ja-JP" sz="2000" dirty="0"/>
              <a:t>定期的な復旧訓練の実施</a:t>
            </a:r>
          </a:p>
          <a:p>
            <a:pPr lvl="2"/>
            <a:r>
              <a:rPr lang="ja-JP" altLang="ja-JP" sz="2000" dirty="0"/>
              <a:t>例外措置の定期的な見直し、例外適用範囲の最小化</a:t>
            </a:r>
            <a:endParaRPr lang="ja-JP" altLang="en-US" sz="2000" dirty="0"/>
          </a:p>
        </p:txBody>
      </p:sp>
      <p:sp>
        <p:nvSpPr>
          <p:cNvPr id="3" name="フッター プレースホルダー 2">
            <a:extLst>
              <a:ext uri="{FF2B5EF4-FFF2-40B4-BE49-F238E27FC236}">
                <a16:creationId xmlns:a16="http://schemas.microsoft.com/office/drawing/2014/main" id="{74EB4ADD-742B-CF0E-D4AB-E953257C31C8}"/>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45CD0F8-1CF7-C86F-EB41-7E23FF2B27B0}"/>
              </a:ext>
            </a:extLst>
          </p:cNvPr>
          <p:cNvSpPr>
            <a:spLocks noGrp="1"/>
          </p:cNvSpPr>
          <p:nvPr>
            <p:ph type="sldNum" sz="quarter" idx="12"/>
          </p:nvPr>
        </p:nvSpPr>
        <p:spPr/>
        <p:txBody>
          <a:bodyPr/>
          <a:lstStyle/>
          <a:p>
            <a:fld id="{DBFB1F43-6F2E-4538-AABB-23AEDF146290}" type="slidenum">
              <a:rPr lang="ja-JP" altLang="en-US" smtClean="0"/>
              <a:pPr/>
              <a:t>14</a:t>
            </a:fld>
            <a:endParaRPr lang="ja-JP" altLang="en-US"/>
          </a:p>
        </p:txBody>
      </p:sp>
      <p:sp>
        <p:nvSpPr>
          <p:cNvPr id="5" name="タイトル 4">
            <a:extLst>
              <a:ext uri="{FF2B5EF4-FFF2-40B4-BE49-F238E27FC236}">
                <a16:creationId xmlns:a16="http://schemas.microsoft.com/office/drawing/2014/main" id="{4A5F47E1-BE4F-2F69-B182-F4262E8AF1C8}"/>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Tree>
    <p:extLst>
      <p:ext uri="{BB962C8B-B14F-4D97-AF65-F5344CB8AC3E}">
        <p14:creationId xmlns:p14="http://schemas.microsoft.com/office/powerpoint/2010/main" val="93801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79815EC-8F9D-0A19-6887-9055361EC8FA}"/>
              </a:ext>
            </a:extLst>
          </p:cNvPr>
          <p:cNvSpPr>
            <a:spLocks noGrp="1"/>
          </p:cNvSpPr>
          <p:nvPr>
            <p:ph idx="1"/>
          </p:nvPr>
        </p:nvSpPr>
        <p:spPr/>
        <p:txBody>
          <a:bodyPr/>
          <a:lstStyle/>
          <a:p>
            <a:r>
              <a:rPr lang="ja-JP" altLang="en-US" sz="2400" dirty="0"/>
              <a:t>対策③</a:t>
            </a:r>
            <a:endParaRPr lang="en-US" altLang="ja-JP" sz="2400" dirty="0"/>
          </a:p>
          <a:p>
            <a:pPr lvl="1"/>
            <a:r>
              <a:rPr lang="ja-JP" altLang="ja-JP" sz="2200" dirty="0"/>
              <a:t>システム管理者、従業員、職員</a:t>
            </a:r>
            <a:endParaRPr lang="en-US" altLang="ja-JP" sz="2200" dirty="0"/>
          </a:p>
          <a:p>
            <a:pPr marL="342899" lvl="1" indent="0">
              <a:buNone/>
            </a:pPr>
            <a:r>
              <a:rPr lang="en-US" altLang="ja-JP" sz="2000" dirty="0"/>
              <a:t>【</a:t>
            </a:r>
            <a:r>
              <a:rPr lang="ja-JP" altLang="ja-JP" sz="2000" dirty="0"/>
              <a:t>被害</a:t>
            </a:r>
            <a:r>
              <a:rPr lang="ja-JP" altLang="en-US" sz="2000" dirty="0"/>
              <a:t>を受けた後の対応</a:t>
            </a:r>
            <a:r>
              <a:rPr lang="en-US" altLang="ja-JP" sz="2000" dirty="0"/>
              <a:t>】</a:t>
            </a:r>
            <a:endParaRPr lang="ja-JP" altLang="ja-JP" sz="2000" dirty="0"/>
          </a:p>
          <a:p>
            <a:pPr lvl="2"/>
            <a:r>
              <a:rPr lang="ja-JP" altLang="ja-JP" sz="2000" dirty="0"/>
              <a:t>適切な報告／連絡／相談を行う</a:t>
            </a:r>
          </a:p>
          <a:p>
            <a:pPr lvl="2"/>
            <a:r>
              <a:rPr lang="ja-JP" altLang="ja-JP" sz="2000" dirty="0"/>
              <a:t>適切に運用されているバックアップデータからのリカバリーを行う</a:t>
            </a:r>
          </a:p>
          <a:p>
            <a:pPr lvl="2"/>
            <a:r>
              <a:rPr lang="ja-JP" altLang="ja-JP" sz="2000" dirty="0"/>
              <a:t>整備した対応体制に基づき対応す</a:t>
            </a:r>
            <a:r>
              <a:rPr lang="ja-JP" altLang="en-US" sz="2000" dirty="0"/>
              <a:t>る</a:t>
            </a:r>
            <a:endParaRPr lang="en-US" altLang="ja-JP" sz="2000" dirty="0"/>
          </a:p>
          <a:p>
            <a:pPr lvl="1"/>
            <a:endParaRPr lang="en-US" altLang="ja-JP" sz="900" dirty="0"/>
          </a:p>
          <a:p>
            <a:endParaRPr kumimoji="1" lang="ja-JP" altLang="en-US" sz="2400" dirty="0"/>
          </a:p>
        </p:txBody>
      </p:sp>
      <p:sp>
        <p:nvSpPr>
          <p:cNvPr id="3" name="フッター プレースホルダー 2">
            <a:extLst>
              <a:ext uri="{FF2B5EF4-FFF2-40B4-BE49-F238E27FC236}">
                <a16:creationId xmlns:a16="http://schemas.microsoft.com/office/drawing/2014/main" id="{69AC9947-CDCE-EF01-6F41-7947BE2A1771}"/>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93F7033-4FD1-0B03-F3B9-19E6041108B7}"/>
              </a:ext>
            </a:extLst>
          </p:cNvPr>
          <p:cNvSpPr>
            <a:spLocks noGrp="1"/>
          </p:cNvSpPr>
          <p:nvPr>
            <p:ph type="sldNum" sz="quarter" idx="12"/>
          </p:nvPr>
        </p:nvSpPr>
        <p:spPr/>
        <p:txBody>
          <a:bodyPr/>
          <a:lstStyle/>
          <a:p>
            <a:fld id="{DBFB1F43-6F2E-4538-AABB-23AEDF146290}" type="slidenum">
              <a:rPr lang="ja-JP" altLang="en-US" smtClean="0"/>
              <a:pPr/>
              <a:t>15</a:t>
            </a:fld>
            <a:endParaRPr lang="ja-JP" altLang="en-US"/>
          </a:p>
        </p:txBody>
      </p:sp>
      <p:sp>
        <p:nvSpPr>
          <p:cNvPr id="5" name="タイトル 4">
            <a:extLst>
              <a:ext uri="{FF2B5EF4-FFF2-40B4-BE49-F238E27FC236}">
                <a16:creationId xmlns:a16="http://schemas.microsoft.com/office/drawing/2014/main" id="{3FFA3B1F-3BF3-1A04-5FDD-8756DA4E87BB}"/>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Tree>
    <p:extLst>
      <p:ext uri="{BB962C8B-B14F-4D97-AF65-F5344CB8AC3E}">
        <p14:creationId xmlns:p14="http://schemas.microsoft.com/office/powerpoint/2010/main" val="200289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346AB75-F3D8-9F3E-FB63-8DB762D6D920}"/>
              </a:ext>
            </a:extLst>
          </p:cNvPr>
          <p:cNvSpPr>
            <a:spLocks noGrp="1"/>
          </p:cNvSpPr>
          <p:nvPr>
            <p:ph idx="1"/>
          </p:nvPr>
        </p:nvSpPr>
        <p:spPr>
          <a:xfrm>
            <a:off x="642229" y="1382319"/>
            <a:ext cx="10816346" cy="4745463"/>
          </a:xfrm>
        </p:spPr>
        <p:txBody>
          <a:bodyPr/>
          <a:lstStyle/>
          <a:p>
            <a:r>
              <a:rPr lang="ja-JP" altLang="en-US" sz="2400" dirty="0"/>
              <a:t>サプライチェーンの概念には以下がある</a:t>
            </a:r>
            <a:endParaRPr lang="en-US" altLang="ja-JP" sz="2400" dirty="0"/>
          </a:p>
          <a:p>
            <a:pPr marL="557210" lvl="1" indent="-214311">
              <a:defRPr/>
            </a:pPr>
            <a:r>
              <a:rPr lang="ja-JP" altLang="en-US" sz="1800" dirty="0">
                <a:solidFill>
                  <a:srgbClr val="24235C"/>
                </a:solidFill>
              </a:rPr>
              <a:t>商品企画、開発、調達、製造、在庫管理、物流、販売等一連のプロセス、これらに関わる組織、外部サービス</a:t>
            </a:r>
            <a:endParaRPr lang="en-US" altLang="ja-JP" sz="1800" dirty="0">
              <a:solidFill>
                <a:srgbClr val="24235C"/>
              </a:solidFill>
            </a:endParaRPr>
          </a:p>
          <a:p>
            <a:pPr marL="557210" lvl="1" indent="-214311">
              <a:defRPr/>
            </a:pPr>
            <a:r>
              <a:rPr lang="ja-JP" altLang="en-US" sz="1800" dirty="0">
                <a:solidFill>
                  <a:srgbClr val="24235C"/>
                </a:solidFill>
              </a:rPr>
              <a:t>ソフトウェア開発のライフサイクルに関わるライブラリ、ツール、開発者、インフラ等の要素、要素間のつながり</a:t>
            </a:r>
            <a:br>
              <a:rPr lang="en-US" altLang="ja-JP" sz="1800" dirty="0">
                <a:solidFill>
                  <a:srgbClr val="24235C"/>
                </a:solidFill>
              </a:rPr>
            </a:br>
            <a:r>
              <a:rPr lang="ja-JP" altLang="en-US" sz="1800" dirty="0">
                <a:solidFill>
                  <a:srgbClr val="24235C"/>
                </a:solidFill>
              </a:rPr>
              <a:t>（ソフトウェアサプライチェーン）</a:t>
            </a:r>
            <a:endParaRPr lang="en-US" altLang="ja-JP" sz="1800" dirty="0">
              <a:solidFill>
                <a:srgbClr val="24235C"/>
              </a:solidFill>
            </a:endParaRPr>
          </a:p>
          <a:p>
            <a:pPr marL="342899" lvl="1" indent="0">
              <a:buNone/>
              <a:defRPr/>
            </a:pPr>
            <a:endParaRPr lang="en-US" altLang="ja-JP" sz="400" dirty="0"/>
          </a:p>
          <a:p>
            <a:r>
              <a:rPr lang="ja-JP" altLang="en-US" sz="2400" dirty="0"/>
              <a:t>サプライチェーンの中でセキュリティ対策の脆弱な箇所が狙われ、攻撃の足掛かりにされ、間接的および段階的に標的組織を攻撃する</a:t>
            </a:r>
            <a:endParaRPr lang="en-US" altLang="ja-JP" sz="2400" dirty="0"/>
          </a:p>
          <a:p>
            <a:endParaRPr lang="en-US" altLang="ja-JP" sz="400" dirty="0"/>
          </a:p>
          <a:p>
            <a:r>
              <a:rPr lang="ja-JP" altLang="en-US" sz="2400" dirty="0"/>
              <a:t>秘密情報の漏えい等が発生し、信用の失墜、取引停止、損害賠償請求等が</a:t>
            </a:r>
            <a:br>
              <a:rPr lang="en-US" altLang="ja-JP" sz="2400" dirty="0"/>
            </a:br>
            <a:r>
              <a:rPr lang="ja-JP" altLang="en-US" sz="2400" dirty="0"/>
              <a:t>生じることがある</a:t>
            </a:r>
          </a:p>
          <a:p>
            <a:endParaRPr kumimoji="1" lang="ja-JP" altLang="en-US" sz="2400" dirty="0"/>
          </a:p>
        </p:txBody>
      </p:sp>
      <p:sp>
        <p:nvSpPr>
          <p:cNvPr id="3" name="フッター プレースホルダー 2">
            <a:extLst>
              <a:ext uri="{FF2B5EF4-FFF2-40B4-BE49-F238E27FC236}">
                <a16:creationId xmlns:a16="http://schemas.microsoft.com/office/drawing/2014/main" id="{EADCCA48-7AB7-4FF8-8D74-E1DB02F9D21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02FD73B5-652C-AEAA-4B6A-1C1313D57BB3}"/>
              </a:ext>
            </a:extLst>
          </p:cNvPr>
          <p:cNvSpPr>
            <a:spLocks noGrp="1"/>
          </p:cNvSpPr>
          <p:nvPr>
            <p:ph type="sldNum" sz="quarter" idx="12"/>
          </p:nvPr>
        </p:nvSpPr>
        <p:spPr/>
        <p:txBody>
          <a:bodyPr/>
          <a:lstStyle/>
          <a:p>
            <a:fld id="{DBFB1F43-6F2E-4538-AABB-23AEDF146290}" type="slidenum">
              <a:rPr lang="ja-JP" altLang="en-US" smtClean="0"/>
              <a:pPr/>
              <a:t>16</a:t>
            </a:fld>
            <a:endParaRPr lang="ja-JP" altLang="en-US" dirty="0"/>
          </a:p>
        </p:txBody>
      </p:sp>
      <p:sp>
        <p:nvSpPr>
          <p:cNvPr id="5" name="タイトル 4">
            <a:extLst>
              <a:ext uri="{FF2B5EF4-FFF2-40B4-BE49-F238E27FC236}">
                <a16:creationId xmlns:a16="http://schemas.microsoft.com/office/drawing/2014/main" id="{449CA882-BAD8-9101-EB7B-A13A91348A2D}"/>
              </a:ext>
            </a:extLst>
          </p:cNvPr>
          <p:cNvSpPr>
            <a:spLocks noGrp="1"/>
          </p:cNvSpPr>
          <p:nvPr>
            <p:ph type="title"/>
          </p:nvPr>
        </p:nvSpPr>
        <p:spPr>
          <a:xfrm>
            <a:off x="641213" y="313754"/>
            <a:ext cx="9169537"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pic>
        <p:nvPicPr>
          <p:cNvPr id="6" name="図 5" descr="テキスト が含まれている画像&#10;&#10;AI 生成コンテンツは誤りを含む可能性があります。">
            <a:extLst>
              <a:ext uri="{FF2B5EF4-FFF2-40B4-BE49-F238E27FC236}">
                <a16:creationId xmlns:a16="http://schemas.microsoft.com/office/drawing/2014/main" id="{33A70566-7853-3240-404B-A9788FBA3721}"/>
              </a:ext>
            </a:extLst>
          </p:cNvPr>
          <p:cNvPicPr>
            <a:picLocks noChangeAspect="1"/>
          </p:cNvPicPr>
          <p:nvPr/>
        </p:nvPicPr>
        <p:blipFill>
          <a:blip r:embed="rId2"/>
          <a:stretch>
            <a:fillRect/>
          </a:stretch>
        </p:blipFill>
        <p:spPr>
          <a:xfrm>
            <a:off x="7228936" y="4271911"/>
            <a:ext cx="4319797" cy="2267893"/>
          </a:xfrm>
          <a:prstGeom prst="rect">
            <a:avLst/>
          </a:prstGeom>
        </p:spPr>
      </p:pic>
    </p:spTree>
    <p:extLst>
      <p:ext uri="{BB962C8B-B14F-4D97-AF65-F5344CB8AC3E}">
        <p14:creationId xmlns:p14="http://schemas.microsoft.com/office/powerpoint/2010/main" val="97757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C20827-D83F-1774-E1B8-6F4AB5039F26}"/>
              </a:ext>
            </a:extLst>
          </p:cNvPr>
          <p:cNvSpPr>
            <a:spLocks noGrp="1"/>
          </p:cNvSpPr>
          <p:nvPr>
            <p:ph idx="1"/>
          </p:nvPr>
        </p:nvSpPr>
        <p:spPr>
          <a:xfrm>
            <a:off x="642229" y="1134669"/>
            <a:ext cx="10625846" cy="5047056"/>
          </a:xfrm>
        </p:spPr>
        <p:txBody>
          <a:bodyPr/>
          <a:lstStyle/>
          <a:p>
            <a:r>
              <a:rPr lang="ja-JP" altLang="en-US" sz="2400" dirty="0"/>
              <a:t>攻撃手口</a:t>
            </a:r>
            <a:endParaRPr lang="en-US" altLang="ja-JP" sz="2400" dirty="0"/>
          </a:p>
          <a:p>
            <a:endParaRPr lang="en-US" altLang="ja-JP" sz="2000" dirty="0"/>
          </a:p>
          <a:p>
            <a:endParaRPr lang="en-US" altLang="ja-JP" sz="1800" b="1" dirty="0"/>
          </a:p>
          <a:p>
            <a:pPr lvl="1"/>
            <a:r>
              <a:rPr lang="ja-JP" altLang="ja-JP" sz="2000" dirty="0"/>
              <a:t>標的組織よりもセキュリティが脆弱な、国内外の関連会社や業務委託先等を攻撃し、攻撃された組織が保有する標的組織の秘密情報等を窃取する</a:t>
            </a:r>
            <a:endParaRPr lang="en-US" altLang="ja-JP" sz="2000" dirty="0"/>
          </a:p>
          <a:p>
            <a:pPr marL="457198" lvl="1" indent="0">
              <a:buNone/>
            </a:pPr>
            <a:endParaRPr lang="en-US" altLang="ja-JP" sz="1200" dirty="0"/>
          </a:p>
          <a:p>
            <a:pPr lvl="1"/>
            <a:endParaRPr lang="ja-JP" altLang="ja-JP" sz="1000" dirty="0"/>
          </a:p>
          <a:p>
            <a:pPr marL="0" indent="0">
              <a:buNone/>
            </a:pPr>
            <a:endParaRPr lang="en-US" altLang="ja-JP" sz="1800" b="1" dirty="0"/>
          </a:p>
          <a:p>
            <a:pPr lvl="1"/>
            <a:r>
              <a:rPr lang="ja-JP" altLang="ja-JP" sz="2000" dirty="0"/>
              <a:t>利用</a:t>
            </a:r>
            <a:r>
              <a:rPr lang="ja-JP" altLang="en-US" sz="2000" dirty="0"/>
              <a:t>者の多い</a:t>
            </a:r>
            <a:r>
              <a:rPr lang="ja-JP" altLang="ja-JP" sz="2000" dirty="0"/>
              <a:t>ソフトウェアを改ざんし</a:t>
            </a:r>
            <a:r>
              <a:rPr lang="ja-JP" altLang="en-US" sz="2000" dirty="0"/>
              <a:t>、</a:t>
            </a:r>
            <a:r>
              <a:rPr lang="ja-JP" altLang="ja-JP" sz="2000" dirty="0"/>
              <a:t>マルウェアを仕込む。そのソフトウェアをインストールや</a:t>
            </a:r>
            <a:br>
              <a:rPr lang="en-US" altLang="ja-JP" sz="2000" dirty="0"/>
            </a:br>
            <a:r>
              <a:rPr lang="ja-JP" altLang="ja-JP" sz="2000" dirty="0"/>
              <a:t>アップデートした際に、</a:t>
            </a:r>
            <a:r>
              <a:rPr lang="en-US" altLang="ja-JP" sz="2000" dirty="0"/>
              <a:t>PC</a:t>
            </a:r>
            <a:r>
              <a:rPr lang="ja-JP" altLang="ja-JP" sz="2000" dirty="0"/>
              <a:t>やサーバーがマルウェアに感染する</a:t>
            </a:r>
            <a:r>
              <a:rPr lang="ja-JP" altLang="en-US" sz="2000" dirty="0"/>
              <a:t>　</a:t>
            </a:r>
            <a:endParaRPr lang="en-US" altLang="ja-JP" sz="2000" dirty="0"/>
          </a:p>
          <a:p>
            <a:pPr lvl="1"/>
            <a:r>
              <a:rPr lang="en-US" altLang="ja-JP" sz="2000" dirty="0"/>
              <a:t>Web</a:t>
            </a:r>
            <a:r>
              <a:rPr lang="ja-JP" altLang="ja-JP" sz="2000" dirty="0"/>
              <a:t>サイトにあるダウンロードリンクを改ざんし、マルウェアを仕込んだソフトウェアをダウンロードさせる手口もある</a:t>
            </a:r>
            <a:endParaRPr lang="en-US" altLang="ja-JP" sz="2000" dirty="0"/>
          </a:p>
          <a:p>
            <a:pPr lvl="1"/>
            <a:endParaRPr lang="en-US" altLang="ja-JP" sz="700" dirty="0"/>
          </a:p>
          <a:p>
            <a:pPr lvl="1"/>
            <a:endParaRPr lang="en-US" altLang="ja-JP" sz="2400" dirty="0"/>
          </a:p>
          <a:p>
            <a:pPr lvl="1"/>
            <a:endParaRPr lang="en-US" altLang="ja-JP" sz="900" dirty="0"/>
          </a:p>
          <a:p>
            <a:pPr lvl="1"/>
            <a:r>
              <a:rPr lang="en-US" altLang="ja-JP" sz="2000" dirty="0"/>
              <a:t>MSP</a:t>
            </a:r>
            <a:r>
              <a:rPr lang="en-US" altLang="ja-JP" sz="1400" b="1" baseline="40000" dirty="0">
                <a:solidFill>
                  <a:srgbClr val="FF0000"/>
                </a:solidFill>
              </a:rPr>
              <a:t>※5</a:t>
            </a:r>
            <a:r>
              <a:rPr lang="ja-JP" altLang="en-US" sz="2000" dirty="0"/>
              <a:t>を利用した顧客の</a:t>
            </a:r>
            <a:r>
              <a:rPr lang="en-US" altLang="ja-JP" sz="2000" dirty="0"/>
              <a:t>PC</a:t>
            </a:r>
            <a:r>
              <a:rPr lang="ja-JP" altLang="en-US" sz="2000" dirty="0"/>
              <a:t>やサーバーをマルウェアに感染させる</a:t>
            </a:r>
            <a:endParaRPr lang="en-US" altLang="ja-JP" sz="2000" dirty="0"/>
          </a:p>
        </p:txBody>
      </p:sp>
      <p:sp>
        <p:nvSpPr>
          <p:cNvPr id="3" name="フッター プレースホルダー 2">
            <a:extLst>
              <a:ext uri="{FF2B5EF4-FFF2-40B4-BE49-F238E27FC236}">
                <a16:creationId xmlns:a16="http://schemas.microsoft.com/office/drawing/2014/main" id="{43126595-4784-1E44-C8DA-49E8E7DC4568}"/>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5C96413-4857-C0F6-C99A-23A3F08ADD81}"/>
              </a:ext>
            </a:extLst>
          </p:cNvPr>
          <p:cNvSpPr>
            <a:spLocks noGrp="1"/>
          </p:cNvSpPr>
          <p:nvPr>
            <p:ph type="sldNum" sz="quarter" idx="12"/>
          </p:nvPr>
        </p:nvSpPr>
        <p:spPr/>
        <p:txBody>
          <a:bodyPr/>
          <a:lstStyle/>
          <a:p>
            <a:fld id="{DBFB1F43-6F2E-4538-AABB-23AEDF146290}" type="slidenum">
              <a:rPr lang="ja-JP" altLang="en-US" smtClean="0"/>
              <a:pPr/>
              <a:t>17</a:t>
            </a:fld>
            <a:endParaRPr lang="ja-JP" altLang="en-US"/>
          </a:p>
        </p:txBody>
      </p:sp>
      <p:sp>
        <p:nvSpPr>
          <p:cNvPr id="5" name="タイトル 4">
            <a:extLst>
              <a:ext uri="{FF2B5EF4-FFF2-40B4-BE49-F238E27FC236}">
                <a16:creationId xmlns:a16="http://schemas.microsoft.com/office/drawing/2014/main" id="{729B80C0-81DD-0179-02BB-3E8C4B660622}"/>
              </a:ext>
            </a:extLst>
          </p:cNvPr>
          <p:cNvSpPr>
            <a:spLocks noGrp="1"/>
          </p:cNvSpPr>
          <p:nvPr>
            <p:ph type="title"/>
          </p:nvPr>
        </p:nvSpPr>
        <p:spPr>
          <a:xfrm>
            <a:off x="641213" y="313754"/>
            <a:ext cx="9112387"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6" name="コンテンツ プレースホルダー 2">
            <a:extLst>
              <a:ext uri="{FF2B5EF4-FFF2-40B4-BE49-F238E27FC236}">
                <a16:creationId xmlns:a16="http://schemas.microsoft.com/office/drawing/2014/main" id="{50277E8B-221B-F9B0-DFD0-DC7E3881387C}"/>
              </a:ext>
            </a:extLst>
          </p:cNvPr>
          <p:cNvSpPr txBox="1">
            <a:spLocks/>
          </p:cNvSpPr>
          <p:nvPr/>
        </p:nvSpPr>
        <p:spPr bwMode="auto">
          <a:xfrm>
            <a:off x="641212" y="3008353"/>
            <a:ext cx="10836413"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lv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400" b="1" kern="0" dirty="0">
                <a:solidFill>
                  <a:prstClr val="white"/>
                </a:solidFill>
                <a:latin typeface="+mn-ea"/>
              </a:rPr>
              <a:t>ソフトウェア開発元のソフトウェアにマルウェアを仕込み、利用者の機器に感染させる</a:t>
            </a:r>
            <a:endParaRPr kumimoji="1" lang="en-US" altLang="ja-JP" sz="24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660C6EDE-6DD8-370D-2A21-87287C12145A}"/>
              </a:ext>
            </a:extLst>
          </p:cNvPr>
          <p:cNvSpPr txBox="1">
            <a:spLocks/>
          </p:cNvSpPr>
          <p:nvPr/>
        </p:nvSpPr>
        <p:spPr bwMode="auto">
          <a:xfrm>
            <a:off x="641213" y="1604085"/>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lv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標的組織の関連会社や業務委託先を攻撃する</a:t>
            </a:r>
            <a:endParaRPr lang="en-US" altLang="ja-JP" sz="2800" b="1" kern="0" dirty="0">
              <a:solidFill>
                <a:prstClr val="white"/>
              </a:solidFill>
              <a:latin typeface="+mn-ea"/>
            </a:endParaRPr>
          </a:p>
        </p:txBody>
      </p:sp>
      <p:sp>
        <p:nvSpPr>
          <p:cNvPr id="8" name="コンテンツ プレースホルダー 2">
            <a:extLst>
              <a:ext uri="{FF2B5EF4-FFF2-40B4-BE49-F238E27FC236}">
                <a16:creationId xmlns:a16="http://schemas.microsoft.com/office/drawing/2014/main" id="{227305BE-C06A-E227-C441-8818577AE5D1}"/>
              </a:ext>
            </a:extLst>
          </p:cNvPr>
          <p:cNvSpPr txBox="1">
            <a:spLocks/>
          </p:cNvSpPr>
          <p:nvPr/>
        </p:nvSpPr>
        <p:spPr bwMode="auto">
          <a:xfrm>
            <a:off x="641213" y="5073268"/>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資産管理ソフトウェア等にマルウェアを仕込む</a:t>
            </a:r>
            <a:endParaRPr lang="en-US" altLang="ja-JP" sz="2800" b="1" dirty="0">
              <a:solidFill>
                <a:schemeClr val="bg1"/>
              </a:solidFill>
            </a:endParaRPr>
          </a:p>
        </p:txBody>
      </p:sp>
      <p:sp>
        <p:nvSpPr>
          <p:cNvPr id="9" name="テキスト ボックス 8">
            <a:extLst>
              <a:ext uri="{FF2B5EF4-FFF2-40B4-BE49-F238E27FC236}">
                <a16:creationId xmlns:a16="http://schemas.microsoft.com/office/drawing/2014/main" id="{D717058E-05EA-F584-3494-1B9BB381685F}"/>
              </a:ext>
            </a:extLst>
          </p:cNvPr>
          <p:cNvSpPr txBox="1"/>
          <p:nvPr/>
        </p:nvSpPr>
        <p:spPr>
          <a:xfrm>
            <a:off x="1065409" y="6085477"/>
            <a:ext cx="9044848" cy="307777"/>
          </a:xfrm>
          <a:prstGeom prst="rect">
            <a:avLst/>
          </a:prstGeom>
          <a:noFill/>
        </p:spPr>
        <p:txBody>
          <a:bodyPr wrap="square" rtlCol="0">
            <a:spAutoFit/>
          </a:bodyPr>
          <a:lstStyle/>
          <a:p>
            <a:r>
              <a:rPr kumimoji="1" lang="en-US" altLang="ja-JP" sz="1200" b="1" dirty="0">
                <a:solidFill>
                  <a:srgbClr val="FF0000"/>
                </a:solidFill>
              </a:rPr>
              <a:t>※5</a:t>
            </a:r>
            <a:r>
              <a:rPr kumimoji="1" lang="ja-JP" altLang="en-US" sz="1200" b="1" dirty="0">
                <a:solidFill>
                  <a:srgbClr val="FF0000"/>
                </a:solidFill>
              </a:rPr>
              <a:t>　</a:t>
            </a:r>
            <a:r>
              <a:rPr lang="en-US" altLang="ja-JP" sz="1200" b="1" dirty="0">
                <a:solidFill>
                  <a:srgbClr val="FF0000"/>
                </a:solidFill>
              </a:rPr>
              <a:t> </a:t>
            </a:r>
            <a:r>
              <a:rPr lang="en-US" altLang="ja-JP" sz="1200" dirty="0">
                <a:solidFill>
                  <a:schemeClr val="tx2"/>
                </a:solidFill>
              </a:rPr>
              <a:t>Managed Service </a:t>
            </a:r>
            <a:r>
              <a:rPr lang="en-US" altLang="ja-JP" sz="1200" dirty="0" err="1">
                <a:solidFill>
                  <a:schemeClr val="tx2"/>
                </a:solidFill>
              </a:rPr>
              <a:t>Provder</a:t>
            </a:r>
            <a:r>
              <a:rPr lang="en-US" altLang="ja-JP" sz="1200" dirty="0">
                <a:solidFill>
                  <a:schemeClr val="tx2"/>
                </a:solidFill>
              </a:rPr>
              <a:t>:</a:t>
            </a:r>
            <a:r>
              <a:rPr lang="ja-JP" altLang="en-US" sz="1200" dirty="0">
                <a:solidFill>
                  <a:schemeClr val="tx2"/>
                </a:solidFill>
              </a:rPr>
              <a:t>企業の</a:t>
            </a:r>
            <a:r>
              <a:rPr lang="en-US" altLang="ja-JP" sz="1200" dirty="0">
                <a:solidFill>
                  <a:schemeClr val="tx2"/>
                </a:solidFill>
              </a:rPr>
              <a:t>IT</a:t>
            </a:r>
            <a:r>
              <a:rPr lang="ja-JP" altLang="en-US" sz="1200" dirty="0">
                <a:solidFill>
                  <a:schemeClr val="tx2"/>
                </a:solidFill>
              </a:rPr>
              <a:t>システムの運用、保守、監視を行い、システムの可用性を維持するサービス事業者</a:t>
            </a:r>
            <a:r>
              <a:rPr lang="ja-JP" altLang="en-US" sz="1400" dirty="0">
                <a:solidFill>
                  <a:schemeClr val="tx2"/>
                </a:solidFill>
              </a:rPr>
              <a:t>）</a:t>
            </a:r>
            <a:r>
              <a:rPr kumimoji="1" lang="ja-JP" altLang="en-US" sz="1200" dirty="0"/>
              <a:t>　</a:t>
            </a:r>
            <a:endParaRPr kumimoji="1" lang="ja-JP" altLang="en-US" dirty="0"/>
          </a:p>
        </p:txBody>
      </p:sp>
    </p:spTree>
    <p:extLst>
      <p:ext uri="{BB962C8B-B14F-4D97-AF65-F5344CB8AC3E}">
        <p14:creationId xmlns:p14="http://schemas.microsoft.com/office/powerpoint/2010/main" val="351589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1F27544-48AF-2641-0E41-D0435EA2C4AF}"/>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en-US" sz="2400" b="1" dirty="0"/>
              <a:t>業務委託先へのランサム攻撃</a:t>
            </a:r>
            <a:endParaRPr lang="en-US" altLang="ja-JP" sz="2400" b="1" dirty="0"/>
          </a:p>
          <a:p>
            <a:pPr lvl="2"/>
            <a:r>
              <a:rPr lang="en-US" altLang="ja-JP" sz="2000" dirty="0"/>
              <a:t>2025</a:t>
            </a:r>
            <a:r>
              <a:rPr lang="ja-JP" altLang="en-US" sz="2000" dirty="0"/>
              <a:t>年</a:t>
            </a:r>
            <a:r>
              <a:rPr lang="en-US" altLang="ja-JP" sz="2000" dirty="0"/>
              <a:t>11</a:t>
            </a:r>
            <a:r>
              <a:rPr lang="ja-JP" altLang="en-US" sz="2000" dirty="0"/>
              <a:t>月、東海ソフト開発でランサムウェア被害が発生</a:t>
            </a:r>
            <a:endParaRPr lang="en-US" altLang="ja-JP" sz="2000" dirty="0"/>
          </a:p>
          <a:p>
            <a:pPr marL="914395" lvl="2" indent="0">
              <a:buNone/>
            </a:pPr>
            <a:endParaRPr lang="en-US" altLang="ja-JP" sz="900" dirty="0"/>
          </a:p>
          <a:p>
            <a:pPr lvl="2"/>
            <a:r>
              <a:rPr lang="ja-JP" altLang="en-US" sz="2000" dirty="0"/>
              <a:t>同社に業務を委託する複数の企業が保有する個人情報が漏えい。その一部と思われる</a:t>
            </a:r>
            <a:br>
              <a:rPr lang="en-US" altLang="ja-JP" sz="2000" dirty="0"/>
            </a:br>
            <a:r>
              <a:rPr lang="ja-JP" altLang="en-US" sz="2000" dirty="0"/>
              <a:t>情報がダークウェブで公開されていると同社は公表</a:t>
            </a:r>
            <a:r>
              <a:rPr lang="en-US" altLang="ja-JP" sz="2000" b="1" baseline="30000" dirty="0">
                <a:solidFill>
                  <a:srgbClr val="FF0000"/>
                </a:solidFill>
              </a:rPr>
              <a:t>※6 </a:t>
            </a:r>
            <a:endParaRPr lang="ja-JP" altLang="en-US" sz="2000" dirty="0"/>
          </a:p>
          <a:p>
            <a:pPr marL="685796" lvl="2" indent="0">
              <a:buNone/>
            </a:pPr>
            <a:endParaRPr lang="en-US" altLang="ja-JP" sz="900" dirty="0"/>
          </a:p>
          <a:p>
            <a:pPr lvl="2"/>
            <a:r>
              <a:rPr lang="ja-JP" altLang="en-US" sz="2000" dirty="0"/>
              <a:t>同社の業務委託元も、被害に遭ったことを順次公表</a:t>
            </a:r>
            <a:r>
              <a:rPr lang="en-US" altLang="ja-JP" sz="2000" b="1" baseline="30000" dirty="0">
                <a:solidFill>
                  <a:srgbClr val="FF0000"/>
                </a:solidFill>
              </a:rPr>
              <a:t>※7,8 </a:t>
            </a:r>
            <a:endParaRPr lang="en-US" altLang="ja-JP" sz="2000" dirty="0"/>
          </a:p>
          <a:p>
            <a:endParaRPr kumimoji="1" lang="ja-JP" altLang="en-US" sz="2400" dirty="0"/>
          </a:p>
        </p:txBody>
      </p:sp>
      <p:sp>
        <p:nvSpPr>
          <p:cNvPr id="3" name="フッター プレースホルダー 2">
            <a:extLst>
              <a:ext uri="{FF2B5EF4-FFF2-40B4-BE49-F238E27FC236}">
                <a16:creationId xmlns:a16="http://schemas.microsoft.com/office/drawing/2014/main" id="{9B746149-DE9B-5A6E-CBC6-F4F6D84A655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4B2B4DBD-2FBA-4D87-1715-8291923B828F}"/>
              </a:ext>
            </a:extLst>
          </p:cNvPr>
          <p:cNvSpPr>
            <a:spLocks noGrp="1"/>
          </p:cNvSpPr>
          <p:nvPr>
            <p:ph type="sldNum" sz="quarter" idx="12"/>
          </p:nvPr>
        </p:nvSpPr>
        <p:spPr/>
        <p:txBody>
          <a:bodyPr/>
          <a:lstStyle/>
          <a:p>
            <a:fld id="{DBFB1F43-6F2E-4538-AABB-23AEDF146290}" type="slidenum">
              <a:rPr lang="ja-JP" altLang="en-US" smtClean="0"/>
              <a:pPr/>
              <a:t>18</a:t>
            </a:fld>
            <a:endParaRPr lang="ja-JP" altLang="en-US"/>
          </a:p>
        </p:txBody>
      </p:sp>
      <p:sp>
        <p:nvSpPr>
          <p:cNvPr id="5" name="タイトル 4">
            <a:extLst>
              <a:ext uri="{FF2B5EF4-FFF2-40B4-BE49-F238E27FC236}">
                <a16:creationId xmlns:a16="http://schemas.microsoft.com/office/drawing/2014/main" id="{023F7673-C8C2-3792-8A58-25AE77A4EF3A}"/>
              </a:ext>
            </a:extLst>
          </p:cNvPr>
          <p:cNvSpPr>
            <a:spLocks noGrp="1"/>
          </p:cNvSpPr>
          <p:nvPr>
            <p:ph type="title"/>
          </p:nvPr>
        </p:nvSpPr>
        <p:spPr>
          <a:xfrm>
            <a:off x="641213" y="313754"/>
            <a:ext cx="8845687"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6" name="テキスト ボックス 5">
            <a:extLst>
              <a:ext uri="{FF2B5EF4-FFF2-40B4-BE49-F238E27FC236}">
                <a16:creationId xmlns:a16="http://schemas.microsoft.com/office/drawing/2014/main" id="{9E9FEF8D-5BA1-3B8C-0A27-6BCB8FDA793A}"/>
              </a:ext>
            </a:extLst>
          </p:cNvPr>
          <p:cNvSpPr txBox="1"/>
          <p:nvPr/>
        </p:nvSpPr>
        <p:spPr>
          <a:xfrm>
            <a:off x="1144951" y="5231052"/>
            <a:ext cx="9044848" cy="646331"/>
          </a:xfrm>
          <a:prstGeom prst="rect">
            <a:avLst/>
          </a:prstGeom>
          <a:noFill/>
        </p:spPr>
        <p:txBody>
          <a:bodyPr wrap="square" rtlCol="0">
            <a:spAutoFit/>
          </a:bodyPr>
          <a:lstStyle/>
          <a:p>
            <a:r>
              <a:rPr kumimoji="1" lang="en-US" altLang="ja-JP" sz="1200" b="1" dirty="0">
                <a:solidFill>
                  <a:srgbClr val="FF0000"/>
                </a:solidFill>
              </a:rPr>
              <a:t>※6</a:t>
            </a:r>
            <a:r>
              <a:rPr kumimoji="1" lang="ja-JP" altLang="en-US" sz="1200" b="1" dirty="0">
                <a:solidFill>
                  <a:srgbClr val="FF0000"/>
                </a:solidFill>
              </a:rPr>
              <a:t>　 </a:t>
            </a:r>
            <a:r>
              <a:rPr lang="ja-JP" altLang="ja-JP" sz="1200" dirty="0">
                <a:hlinkClick r:id="rId2"/>
              </a:rPr>
              <a:t>重要なお知らせ　ランサムウェア攻撃に関するお知らせとお詫び</a:t>
            </a:r>
            <a:r>
              <a:rPr lang="ja-JP" altLang="ja-JP" sz="1200" dirty="0"/>
              <a:t>（第</a:t>
            </a:r>
            <a:r>
              <a:rPr lang="en-US" altLang="ja-JP" sz="1200" dirty="0"/>
              <a:t>3</a:t>
            </a:r>
            <a:r>
              <a:rPr lang="ja-JP" altLang="ja-JP" sz="1200" dirty="0"/>
              <a:t>報）（株式会社東海ソフト開発）</a:t>
            </a:r>
            <a:r>
              <a:rPr kumimoji="1" lang="ja-JP" altLang="en-US" sz="1200" b="1" dirty="0">
                <a:solidFill>
                  <a:srgbClr val="FF0000"/>
                </a:solidFill>
              </a:rPr>
              <a:t> </a:t>
            </a:r>
            <a:endParaRPr lang="en-US" altLang="ja-JP" sz="1200" b="1" strike="dblStrike" dirty="0">
              <a:solidFill>
                <a:srgbClr val="FF0000"/>
              </a:solidFill>
              <a:highlight>
                <a:srgbClr val="FFFF00"/>
              </a:highlight>
            </a:endParaRPr>
          </a:p>
          <a:p>
            <a:r>
              <a:rPr lang="en-US" altLang="ja-JP" sz="1200" b="1" dirty="0">
                <a:solidFill>
                  <a:srgbClr val="FF0000"/>
                </a:solidFill>
              </a:rPr>
              <a:t>※7   </a:t>
            </a:r>
            <a:r>
              <a:rPr lang="ja-JP" altLang="ja-JP" sz="1200" dirty="0">
                <a:hlinkClick r:id="rId3"/>
              </a:rPr>
              <a:t>業務委託先サーバへの不正アクセスに関するお知らせと注意喚起</a:t>
            </a:r>
            <a:r>
              <a:rPr lang="ja-JP" altLang="ja-JP" sz="1200" dirty="0"/>
              <a:t>（東海大学）</a:t>
            </a:r>
            <a:endParaRPr lang="en-US" altLang="ja-JP" sz="1200" b="1" dirty="0">
              <a:solidFill>
                <a:srgbClr val="FF0000"/>
              </a:solidFill>
            </a:endParaRPr>
          </a:p>
          <a:p>
            <a:r>
              <a:rPr lang="en-US" altLang="ja-JP" sz="1200" b="1" dirty="0">
                <a:solidFill>
                  <a:srgbClr val="FF0000"/>
                </a:solidFill>
              </a:rPr>
              <a:t>※8</a:t>
            </a:r>
            <a:r>
              <a:rPr lang="ja-JP" altLang="en-US" sz="1200" b="1" dirty="0">
                <a:solidFill>
                  <a:srgbClr val="FF0000"/>
                </a:solidFill>
              </a:rPr>
              <a:t>　 </a:t>
            </a:r>
            <a:r>
              <a:rPr lang="ja-JP" altLang="ja-JP" sz="1200" dirty="0">
                <a:hlinkClick r:id="rId4"/>
              </a:rPr>
              <a:t>業務委託</a:t>
            </a:r>
            <a:r>
              <a:rPr lang="en-US" altLang="ja-JP" sz="1200" dirty="0">
                <a:hlinkClick r:id="rId4"/>
              </a:rPr>
              <a:t>l</a:t>
            </a:r>
            <a:r>
              <a:rPr lang="ja-JP" altLang="ja-JP" sz="1200" dirty="0">
                <a:hlinkClick r:id="rId4"/>
              </a:rPr>
              <a:t>先サーバーへの不正アクセスに関するお知らせ</a:t>
            </a:r>
            <a:r>
              <a:rPr lang="en-US" altLang="ja-JP" sz="1200" dirty="0"/>
              <a:t>(</a:t>
            </a:r>
            <a:r>
              <a:rPr lang="ja-JP" altLang="ja-JP" sz="1200" dirty="0"/>
              <a:t>第一報</a:t>
            </a:r>
            <a:r>
              <a:rPr lang="en-US" altLang="ja-JP" sz="1200" dirty="0"/>
              <a:t>)</a:t>
            </a:r>
            <a:r>
              <a:rPr lang="ja-JP" altLang="ja-JP" sz="1200" dirty="0"/>
              <a:t>（東海教育産業株式会社）</a:t>
            </a:r>
            <a:endParaRPr lang="en-US" altLang="ja-JP" sz="1200" b="1" dirty="0">
              <a:solidFill>
                <a:srgbClr val="FF0000"/>
              </a:solidFill>
            </a:endParaRPr>
          </a:p>
        </p:txBody>
      </p:sp>
    </p:spTree>
    <p:extLst>
      <p:ext uri="{BB962C8B-B14F-4D97-AF65-F5344CB8AC3E}">
        <p14:creationId xmlns:p14="http://schemas.microsoft.com/office/powerpoint/2010/main" val="1693978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47733DE-8C47-A264-CE1E-B34997C25B59}"/>
              </a:ext>
            </a:extLst>
          </p:cNvPr>
          <p:cNvSpPr>
            <a:spLocks noGrp="1"/>
          </p:cNvSpPr>
          <p:nvPr>
            <p:ph idx="1"/>
          </p:nvPr>
        </p:nvSpPr>
        <p:spPr>
          <a:xfrm>
            <a:off x="642229" y="1382319"/>
            <a:ext cx="11130758" cy="4745463"/>
          </a:xfrm>
        </p:spPr>
        <p:txBody>
          <a:bodyPr/>
          <a:lstStyle/>
          <a:p>
            <a:r>
              <a:rPr lang="ja-JP" altLang="en-US" sz="2400" dirty="0"/>
              <a:t>事例</a:t>
            </a:r>
            <a:r>
              <a:rPr lang="en-US" altLang="ja-JP" sz="2400" dirty="0"/>
              <a:t>/</a:t>
            </a:r>
            <a:r>
              <a:rPr lang="ja-JP" altLang="en-US" sz="2400" dirty="0"/>
              <a:t>傾向②</a:t>
            </a:r>
            <a:endParaRPr lang="en-US" altLang="ja-JP" sz="2400" dirty="0"/>
          </a:p>
          <a:p>
            <a:pPr lvl="1"/>
            <a:r>
              <a:rPr lang="ja-JP" altLang="en-US" sz="2400" b="1" dirty="0"/>
              <a:t>正規の</a:t>
            </a:r>
            <a:r>
              <a:rPr lang="en-US" altLang="ja-JP" sz="2400" b="1" dirty="0"/>
              <a:t>Web</a:t>
            </a:r>
            <a:r>
              <a:rPr lang="ja-JP" altLang="en-US" sz="2400" b="1" dirty="0"/>
              <a:t>サイトを足掛かりにしてマルウェアに感染させる攻撃</a:t>
            </a:r>
            <a:endParaRPr lang="en-US" altLang="ja-JP" sz="2400" b="1" dirty="0"/>
          </a:p>
          <a:p>
            <a:pPr lvl="2"/>
            <a:r>
              <a:rPr lang="en-US" altLang="ja-JP" sz="2000" dirty="0" err="1"/>
              <a:t>Emurasoft</a:t>
            </a:r>
            <a:r>
              <a:rPr lang="ja-JP" altLang="ja-JP" sz="2000" dirty="0"/>
              <a:t>社は、</a:t>
            </a:r>
            <a:r>
              <a:rPr lang="en-US" altLang="ja-JP" sz="2000" dirty="0"/>
              <a:t>2025</a:t>
            </a:r>
            <a:r>
              <a:rPr lang="ja-JP" altLang="ja-JP" sz="2000" dirty="0"/>
              <a:t>年</a:t>
            </a:r>
            <a:r>
              <a:rPr lang="en-US" altLang="ja-JP" sz="2000" dirty="0"/>
              <a:t>12</a:t>
            </a:r>
            <a:r>
              <a:rPr lang="ja-JP" altLang="ja-JP" sz="2000" dirty="0"/>
              <a:t>月と翌</a:t>
            </a:r>
            <a:r>
              <a:rPr lang="en-US" altLang="ja-JP" sz="2000" dirty="0"/>
              <a:t>1</a:t>
            </a:r>
            <a:r>
              <a:rPr lang="ja-JP" altLang="ja-JP" sz="2000" dirty="0"/>
              <a:t>月、</a:t>
            </a:r>
            <a:r>
              <a:rPr lang="en-US" altLang="ja-JP" sz="2000" dirty="0" err="1"/>
              <a:t>EmEditor</a:t>
            </a:r>
            <a:r>
              <a:rPr lang="ja-JP" altLang="ja-JP" sz="2000" dirty="0"/>
              <a:t>の公式サイトでインストーラーのダウンロードリンクが改ざんされ、偽のインストーラーが配信されるインシデントが発生したことを公表</a:t>
            </a:r>
            <a:r>
              <a:rPr lang="en-US" altLang="ja-JP" sz="2000" b="1" baseline="30000" dirty="0">
                <a:solidFill>
                  <a:srgbClr val="FF0000"/>
                </a:solidFill>
              </a:rPr>
              <a:t>※9</a:t>
            </a:r>
            <a:endParaRPr lang="en-US" altLang="ja-JP" sz="2000" dirty="0"/>
          </a:p>
          <a:p>
            <a:pPr lvl="2"/>
            <a:endParaRPr lang="en-US" altLang="ja-JP" sz="900" dirty="0"/>
          </a:p>
          <a:p>
            <a:pPr lvl="2"/>
            <a:r>
              <a:rPr lang="ja-JP" altLang="ja-JP" sz="2000" dirty="0"/>
              <a:t>ユーザーがインストーラーを実行すると、本来とは異なる</a:t>
            </a:r>
            <a:r>
              <a:rPr lang="en-US" altLang="ja-JP" sz="2000" dirty="0"/>
              <a:t>Web</a:t>
            </a:r>
            <a:r>
              <a:rPr lang="ja-JP" altLang="ja-JP" sz="2000" dirty="0"/>
              <a:t>サイトへアクセスしてマルウェアに</a:t>
            </a:r>
            <a:br>
              <a:rPr lang="en-US" altLang="ja-JP" sz="2000" dirty="0"/>
            </a:br>
            <a:r>
              <a:rPr lang="ja-JP" altLang="ja-JP" sz="2000" dirty="0"/>
              <a:t>感染させられ、パスワード等の情報が窃取されるおそれがあった</a:t>
            </a:r>
            <a:endParaRPr lang="en-US" altLang="ja-JP" sz="2000" dirty="0"/>
          </a:p>
          <a:p>
            <a:pPr marL="685796" lvl="2" indent="0">
              <a:buNone/>
            </a:pPr>
            <a:endParaRPr lang="en-US" altLang="ja-JP" sz="900" dirty="0"/>
          </a:p>
          <a:p>
            <a:pPr lvl="2"/>
            <a:r>
              <a:rPr lang="ja-JP" altLang="en-US" sz="2000" dirty="0"/>
              <a:t>同社は、一時的にすべてのサイトを閉鎖し、その後、</a:t>
            </a:r>
            <a:r>
              <a:rPr lang="en-US" altLang="ja-JP" sz="2000" dirty="0"/>
              <a:t>Web</a:t>
            </a:r>
            <a:r>
              <a:rPr lang="ja-JP" altLang="en-US" sz="2000" dirty="0"/>
              <a:t>ページ改ざんのリスクがない</a:t>
            </a:r>
            <a:br>
              <a:rPr lang="en-US" altLang="ja-JP" sz="2000" dirty="0"/>
            </a:br>
            <a:r>
              <a:rPr lang="ja-JP" altLang="en-US" sz="2000" dirty="0"/>
              <a:t>静的サイトを構築して対処</a:t>
            </a:r>
          </a:p>
          <a:p>
            <a:endParaRPr kumimoji="1" lang="ja-JP" altLang="en-US" sz="2400" dirty="0"/>
          </a:p>
        </p:txBody>
      </p:sp>
      <p:sp>
        <p:nvSpPr>
          <p:cNvPr id="3" name="フッター プレースホルダー 2">
            <a:extLst>
              <a:ext uri="{FF2B5EF4-FFF2-40B4-BE49-F238E27FC236}">
                <a16:creationId xmlns:a16="http://schemas.microsoft.com/office/drawing/2014/main" id="{C7025395-9CA4-4CF0-21EA-F806435C599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2E1D4C3-E0BB-EECD-823D-C441774D660B}"/>
              </a:ext>
            </a:extLst>
          </p:cNvPr>
          <p:cNvSpPr>
            <a:spLocks noGrp="1"/>
          </p:cNvSpPr>
          <p:nvPr>
            <p:ph type="sldNum" sz="quarter" idx="12"/>
          </p:nvPr>
        </p:nvSpPr>
        <p:spPr/>
        <p:txBody>
          <a:bodyPr/>
          <a:lstStyle/>
          <a:p>
            <a:fld id="{DBFB1F43-6F2E-4538-AABB-23AEDF146290}" type="slidenum">
              <a:rPr lang="ja-JP" altLang="en-US" smtClean="0"/>
              <a:pPr/>
              <a:t>19</a:t>
            </a:fld>
            <a:endParaRPr lang="ja-JP" altLang="en-US"/>
          </a:p>
        </p:txBody>
      </p:sp>
      <p:sp>
        <p:nvSpPr>
          <p:cNvPr id="5" name="タイトル 4">
            <a:extLst>
              <a:ext uri="{FF2B5EF4-FFF2-40B4-BE49-F238E27FC236}">
                <a16:creationId xmlns:a16="http://schemas.microsoft.com/office/drawing/2014/main" id="{9C89B1A9-E158-36EE-552F-A5A52D44A0FE}"/>
              </a:ext>
            </a:extLst>
          </p:cNvPr>
          <p:cNvSpPr>
            <a:spLocks noGrp="1"/>
          </p:cNvSpPr>
          <p:nvPr>
            <p:ph type="title"/>
          </p:nvPr>
        </p:nvSpPr>
        <p:spPr>
          <a:xfrm>
            <a:off x="641213" y="313754"/>
            <a:ext cx="8798062"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pic>
        <p:nvPicPr>
          <p:cNvPr id="6" name="図 5">
            <a:extLst>
              <a:ext uri="{FF2B5EF4-FFF2-40B4-BE49-F238E27FC236}">
                <a16:creationId xmlns:a16="http://schemas.microsoft.com/office/drawing/2014/main" id="{C4FDDD95-8C50-6CA0-0D63-95CDB2A96EC6}"/>
              </a:ext>
            </a:extLst>
          </p:cNvPr>
          <p:cNvPicPr>
            <a:picLocks noChangeAspect="1"/>
          </p:cNvPicPr>
          <p:nvPr/>
        </p:nvPicPr>
        <p:blipFill>
          <a:blip r:embed="rId2"/>
          <a:stretch>
            <a:fillRect/>
          </a:stretch>
        </p:blipFill>
        <p:spPr>
          <a:xfrm>
            <a:off x="7919677" y="4282603"/>
            <a:ext cx="4152987" cy="2180318"/>
          </a:xfrm>
          <a:prstGeom prst="rect">
            <a:avLst/>
          </a:prstGeom>
        </p:spPr>
      </p:pic>
      <p:sp>
        <p:nvSpPr>
          <p:cNvPr id="7" name="テキスト ボックス 6">
            <a:extLst>
              <a:ext uri="{FF2B5EF4-FFF2-40B4-BE49-F238E27FC236}">
                <a16:creationId xmlns:a16="http://schemas.microsoft.com/office/drawing/2014/main" id="{486CDC5B-99B2-F568-363B-6415262EE309}"/>
              </a:ext>
            </a:extLst>
          </p:cNvPr>
          <p:cNvSpPr txBox="1"/>
          <p:nvPr/>
        </p:nvSpPr>
        <p:spPr>
          <a:xfrm>
            <a:off x="1118212" y="5794058"/>
            <a:ext cx="9044848" cy="461665"/>
          </a:xfrm>
          <a:prstGeom prst="rect">
            <a:avLst/>
          </a:prstGeom>
          <a:noFill/>
        </p:spPr>
        <p:txBody>
          <a:bodyPr wrap="square" rtlCol="0">
            <a:spAutoFit/>
          </a:bodyPr>
          <a:lstStyle/>
          <a:p>
            <a:r>
              <a:rPr lang="en-US" altLang="ja-JP" sz="1200" b="1" dirty="0">
                <a:solidFill>
                  <a:srgbClr val="FF0000"/>
                </a:solidFill>
              </a:rPr>
              <a:t>※9</a:t>
            </a:r>
            <a:r>
              <a:rPr lang="ja-JP" altLang="en-US" sz="1200" b="1" dirty="0">
                <a:solidFill>
                  <a:srgbClr val="FF0000"/>
                </a:solidFill>
              </a:rPr>
              <a:t>　</a:t>
            </a:r>
            <a:r>
              <a:rPr lang="ja-JP" altLang="ja-JP" sz="1200" dirty="0">
                <a:hlinkClick r:id="rId3"/>
              </a:rPr>
              <a:t>【重要】</a:t>
            </a:r>
            <a:r>
              <a:rPr lang="en-US" altLang="ja-JP" sz="1200" dirty="0" err="1">
                <a:hlinkClick r:id="rId3"/>
              </a:rPr>
              <a:t>EmEditor</a:t>
            </a:r>
            <a:r>
              <a:rPr lang="en-US" altLang="ja-JP" sz="1200" dirty="0">
                <a:hlinkClick r:id="rId3"/>
              </a:rPr>
              <a:t> </a:t>
            </a:r>
            <a:r>
              <a:rPr lang="ja-JP" altLang="ja-JP" sz="1200" dirty="0">
                <a:hlinkClick r:id="rId3"/>
              </a:rPr>
              <a:t>インストーラのダウンロード導線に関するセキュリティ インシデント（追加情報とまとめ）</a:t>
            </a:r>
            <a:br>
              <a:rPr lang="en-US" altLang="ja-JP" sz="1200" dirty="0"/>
            </a:br>
            <a:r>
              <a:rPr lang="en-US" altLang="ja-JP" sz="1200" dirty="0"/>
              <a:t>       </a:t>
            </a:r>
            <a:r>
              <a:rPr lang="ja-JP" altLang="ja-JP" sz="1200" dirty="0"/>
              <a:t>（</a:t>
            </a:r>
            <a:r>
              <a:rPr lang="en-US" altLang="ja-JP" sz="1200" dirty="0" err="1"/>
              <a:t>Emurasoft</a:t>
            </a:r>
            <a:r>
              <a:rPr lang="en-US" altLang="ja-JP" sz="1200" dirty="0"/>
              <a:t>, Inc.</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261084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73E3E4B-CB9C-A9AD-C1E2-CB2532D1BF2F}"/>
              </a:ext>
            </a:extLst>
          </p:cNvPr>
          <p:cNvSpPr>
            <a:spLocks noGrp="1"/>
          </p:cNvSpPr>
          <p:nvPr>
            <p:ph idx="1"/>
          </p:nvPr>
        </p:nvSpPr>
        <p:spPr/>
        <p:txBody>
          <a:bodyPr/>
          <a:lstStyle/>
          <a:p>
            <a:r>
              <a:rPr lang="en-US" altLang="ja-JP" dirty="0">
                <a:solidFill>
                  <a:schemeClr val="accent6">
                    <a:lumMod val="10000"/>
                  </a:schemeClr>
                </a:solidFill>
              </a:rPr>
              <a:t>IPA</a:t>
            </a:r>
            <a:r>
              <a:rPr lang="ja-JP" altLang="en-US" dirty="0">
                <a:solidFill>
                  <a:schemeClr val="accent6">
                    <a:lumMod val="10000"/>
                  </a:schemeClr>
                </a:solidFill>
              </a:rPr>
              <a:t>が</a:t>
            </a:r>
            <a:r>
              <a:rPr lang="en-US" altLang="ja-JP" dirty="0">
                <a:solidFill>
                  <a:schemeClr val="accent6">
                    <a:lumMod val="10000"/>
                  </a:schemeClr>
                </a:solidFill>
              </a:rPr>
              <a:t>2006</a:t>
            </a:r>
            <a:r>
              <a:rPr lang="ja-JP" altLang="en-US" dirty="0">
                <a:solidFill>
                  <a:schemeClr val="accent6">
                    <a:lumMod val="10000"/>
                  </a:schemeClr>
                </a:solidFill>
              </a:rPr>
              <a:t>年から実施している取り組み</a:t>
            </a:r>
            <a:endParaRPr lang="en-US" altLang="ja-JP" dirty="0">
              <a:solidFill>
                <a:schemeClr val="accent6">
                  <a:lumMod val="10000"/>
                </a:schemeClr>
              </a:solidFill>
            </a:endParaRPr>
          </a:p>
          <a:p>
            <a:pPr>
              <a:spcBef>
                <a:spcPts val="0"/>
              </a:spcBef>
            </a:pPr>
            <a:endParaRPr lang="en-US" altLang="ja-JP" sz="800" dirty="0">
              <a:solidFill>
                <a:schemeClr val="accent6">
                  <a:lumMod val="10000"/>
                </a:schemeClr>
              </a:solidFill>
            </a:endParaRPr>
          </a:p>
          <a:p>
            <a:r>
              <a:rPr lang="ja-JP" altLang="en-US" dirty="0">
                <a:solidFill>
                  <a:schemeClr val="accent6">
                    <a:lumMod val="10000"/>
                  </a:schemeClr>
                </a:solidFill>
              </a:rPr>
              <a:t>前年に発生したセキュリティ事故や攻撃の状況等から</a:t>
            </a:r>
            <a:br>
              <a:rPr lang="en-US" altLang="ja-JP" dirty="0">
                <a:solidFill>
                  <a:schemeClr val="accent6">
                    <a:lumMod val="10000"/>
                  </a:schemeClr>
                </a:solidFill>
              </a:rPr>
            </a:br>
            <a:r>
              <a:rPr lang="en-US" altLang="ja-JP" dirty="0">
                <a:solidFill>
                  <a:srgbClr val="FF0000"/>
                </a:solidFill>
              </a:rPr>
              <a:t>IPA</a:t>
            </a:r>
            <a:r>
              <a:rPr lang="ja-JP" altLang="en-US" dirty="0">
                <a:solidFill>
                  <a:srgbClr val="FF0000"/>
                </a:solidFill>
              </a:rPr>
              <a:t>が脅威候補を選出</a:t>
            </a:r>
            <a:endParaRPr lang="en-US" altLang="ja-JP" dirty="0">
              <a:solidFill>
                <a:srgbClr val="FF0000"/>
              </a:solidFill>
            </a:endParaRPr>
          </a:p>
          <a:p>
            <a:pPr>
              <a:spcBef>
                <a:spcPts val="0"/>
              </a:spcBef>
            </a:pPr>
            <a:endParaRPr lang="en-US" altLang="ja-JP" sz="800" dirty="0"/>
          </a:p>
          <a:p>
            <a:r>
              <a:rPr lang="ja-JP" altLang="en-US" dirty="0">
                <a:solidFill>
                  <a:schemeClr val="accent6">
                    <a:lumMod val="10000"/>
                  </a:schemeClr>
                </a:solidFill>
              </a:rPr>
              <a:t>セキュリティ専門家や企業のシステム担当等から構成される</a:t>
            </a:r>
            <a:br>
              <a:rPr lang="en-US" altLang="ja-JP" dirty="0">
                <a:solidFill>
                  <a:schemeClr val="accent6">
                    <a:lumMod val="10000"/>
                  </a:schemeClr>
                </a:solidFill>
              </a:rPr>
            </a:br>
            <a:r>
              <a:rPr lang="ja-JP" altLang="en-US" dirty="0">
                <a:solidFill>
                  <a:srgbClr val="FF0000"/>
                </a:solidFill>
              </a:rPr>
              <a:t>「</a:t>
            </a:r>
            <a:r>
              <a:rPr lang="en-US" altLang="ja-JP" dirty="0">
                <a:solidFill>
                  <a:srgbClr val="FF0000"/>
                </a:solidFill>
              </a:rPr>
              <a:t>10</a:t>
            </a:r>
            <a:r>
              <a:rPr lang="ja-JP" altLang="en-US" dirty="0">
                <a:solidFill>
                  <a:srgbClr val="FF0000"/>
                </a:solidFill>
              </a:rPr>
              <a:t>大脅威選考会」が投票</a:t>
            </a:r>
            <a:endParaRPr lang="en-US" altLang="ja-JP" dirty="0">
              <a:solidFill>
                <a:srgbClr val="FF0000"/>
              </a:solidFill>
            </a:endParaRPr>
          </a:p>
          <a:p>
            <a:pPr>
              <a:spcBef>
                <a:spcPts val="0"/>
              </a:spcBef>
            </a:pPr>
            <a:endParaRPr lang="en-US" altLang="ja-JP" sz="800" dirty="0"/>
          </a:p>
          <a:p>
            <a:r>
              <a:rPr lang="en-US" altLang="ja-JP" dirty="0">
                <a:solidFill>
                  <a:srgbClr val="FF0000"/>
                </a:solidFill>
              </a:rPr>
              <a:t>TOP10</a:t>
            </a:r>
            <a:r>
              <a:rPr lang="ja-JP" altLang="en-US" dirty="0">
                <a:solidFill>
                  <a:srgbClr val="FF0000"/>
                </a:solidFill>
              </a:rPr>
              <a:t>入りした脅威を「</a:t>
            </a:r>
            <a:r>
              <a:rPr lang="en-US" altLang="ja-JP" dirty="0">
                <a:solidFill>
                  <a:srgbClr val="FF0000"/>
                </a:solidFill>
              </a:rPr>
              <a:t>10</a:t>
            </a:r>
            <a:r>
              <a:rPr lang="ja-JP" altLang="en-US" dirty="0">
                <a:solidFill>
                  <a:srgbClr val="FF0000"/>
                </a:solidFill>
              </a:rPr>
              <a:t>大脅威」</a:t>
            </a:r>
            <a:r>
              <a:rPr lang="ja-JP" altLang="en-US" dirty="0">
                <a:solidFill>
                  <a:schemeClr val="accent6">
                    <a:lumMod val="10000"/>
                  </a:schemeClr>
                </a:solidFill>
              </a:rPr>
              <a:t>として、</a:t>
            </a:r>
            <a:br>
              <a:rPr lang="en-US" altLang="ja-JP" dirty="0">
                <a:solidFill>
                  <a:schemeClr val="accent6">
                    <a:lumMod val="10000"/>
                  </a:schemeClr>
                </a:solidFill>
              </a:rPr>
            </a:br>
            <a:r>
              <a:rPr lang="ja-JP" altLang="en-US" dirty="0">
                <a:solidFill>
                  <a:schemeClr val="accent6">
                    <a:lumMod val="10000"/>
                  </a:schemeClr>
                </a:solidFill>
              </a:rPr>
              <a:t>脅威の概要、被害事例、対策方法等を解説</a:t>
            </a:r>
            <a:endParaRPr lang="en-US" altLang="ja-JP" dirty="0">
              <a:solidFill>
                <a:schemeClr val="accent6">
                  <a:lumMod val="10000"/>
                </a:schemeClr>
              </a:solidFill>
            </a:endParaRPr>
          </a:p>
          <a:p>
            <a:endParaRPr kumimoji="1" lang="ja-JP" altLang="en-US" dirty="0"/>
          </a:p>
        </p:txBody>
      </p:sp>
      <p:sp>
        <p:nvSpPr>
          <p:cNvPr id="3" name="フッター プレースホルダー 2">
            <a:extLst>
              <a:ext uri="{FF2B5EF4-FFF2-40B4-BE49-F238E27FC236}">
                <a16:creationId xmlns:a16="http://schemas.microsoft.com/office/drawing/2014/main" id="{2EC12CDA-D94C-1D5D-46B6-CC0FF36C5373}"/>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7766631C-B6D6-ABAE-5C73-9FF10DF8C384}"/>
              </a:ext>
            </a:extLst>
          </p:cNvPr>
          <p:cNvSpPr>
            <a:spLocks noGrp="1"/>
          </p:cNvSpPr>
          <p:nvPr>
            <p:ph type="sldNum" sz="quarter" idx="12"/>
          </p:nvPr>
        </p:nvSpPr>
        <p:spPr/>
        <p:txBody>
          <a:bodyPr/>
          <a:lstStyle/>
          <a:p>
            <a:fld id="{DBFB1F43-6F2E-4538-AABB-23AEDF146290}" type="slidenum">
              <a:rPr lang="ja-JP" altLang="en-US" smtClean="0"/>
              <a:pPr/>
              <a:t>2</a:t>
            </a:fld>
            <a:endParaRPr lang="ja-JP" altLang="en-US" dirty="0"/>
          </a:p>
        </p:txBody>
      </p:sp>
      <p:sp>
        <p:nvSpPr>
          <p:cNvPr id="5" name="タイトル 4">
            <a:extLst>
              <a:ext uri="{FF2B5EF4-FFF2-40B4-BE49-F238E27FC236}">
                <a16:creationId xmlns:a16="http://schemas.microsoft.com/office/drawing/2014/main" id="{C1015F96-BC96-BDF8-F916-363392A5869E}"/>
              </a:ext>
            </a:extLst>
          </p:cNvPr>
          <p:cNvSpPr>
            <a:spLocks noGrp="1"/>
          </p:cNvSpPr>
          <p:nvPr>
            <p:ph type="title"/>
          </p:nvPr>
        </p:nvSpPr>
        <p:spPr/>
        <p:txBody>
          <a:bodyPr/>
          <a:lstStyle/>
          <a:p>
            <a:r>
              <a:rPr lang="ja-JP" altLang="en-US" dirty="0"/>
              <a:t>「情報セキュリティ</a:t>
            </a:r>
            <a:r>
              <a:rPr lang="en-US" altLang="ja-JP" dirty="0"/>
              <a:t>10</a:t>
            </a:r>
            <a:r>
              <a:rPr lang="ja-JP" altLang="en-US" dirty="0"/>
              <a:t>大脅威」とは？</a:t>
            </a:r>
            <a:endParaRPr kumimoji="1" lang="ja-JP" altLang="en-US" dirty="0"/>
          </a:p>
        </p:txBody>
      </p:sp>
    </p:spTree>
    <p:extLst>
      <p:ext uri="{BB962C8B-B14F-4D97-AF65-F5344CB8AC3E}">
        <p14:creationId xmlns:p14="http://schemas.microsoft.com/office/powerpoint/2010/main" val="419080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1EF728B-B985-DBF7-AC21-A8B7117D1E82}"/>
              </a:ext>
            </a:extLst>
          </p:cNvPr>
          <p:cNvSpPr>
            <a:spLocks noGrp="1"/>
          </p:cNvSpPr>
          <p:nvPr>
            <p:ph idx="1"/>
          </p:nvPr>
        </p:nvSpPr>
        <p:spPr/>
        <p:txBody>
          <a:bodyPr/>
          <a:lstStyle/>
          <a:p>
            <a:r>
              <a:rPr lang="ja-JP" altLang="en-US" sz="2400" dirty="0"/>
              <a:t>対策①</a:t>
            </a:r>
            <a:endParaRPr lang="en-US" altLang="ja-JP" sz="2400" dirty="0"/>
          </a:p>
          <a:p>
            <a:pPr lvl="1"/>
            <a:r>
              <a:rPr lang="ja-JP" altLang="en-US" sz="2200" dirty="0"/>
              <a:t>経営者層</a:t>
            </a:r>
            <a:endParaRPr lang="en-US" altLang="ja-JP" sz="2200" dirty="0"/>
          </a:p>
          <a:p>
            <a:pPr marL="342899" lvl="1" indent="0">
              <a:buNone/>
            </a:pPr>
            <a:r>
              <a:rPr lang="en-US" altLang="ja-JP" sz="2000" dirty="0"/>
              <a:t>【</a:t>
            </a:r>
            <a:r>
              <a:rPr lang="ja-JP" altLang="en-US" sz="2000" dirty="0"/>
              <a:t>被害の予防および被害に備えた対策</a:t>
            </a:r>
            <a:r>
              <a:rPr lang="en-US" altLang="ja-JP" sz="2000" dirty="0"/>
              <a:t>】</a:t>
            </a:r>
          </a:p>
          <a:p>
            <a:pPr lvl="2"/>
            <a:r>
              <a:rPr lang="ja-JP" altLang="en-US" sz="1800" dirty="0"/>
              <a:t>インシデント対応体制の整備</a:t>
            </a:r>
            <a:endParaRPr lang="en-US" altLang="ja-JP" sz="1800" dirty="0"/>
          </a:p>
          <a:p>
            <a:pPr lvl="3"/>
            <a:r>
              <a:rPr lang="en-US" altLang="ja-JP" sz="1800" dirty="0"/>
              <a:t>CISO</a:t>
            </a:r>
            <a:r>
              <a:rPr lang="ja-JP" altLang="en-US" sz="1800" dirty="0"/>
              <a:t>を配置する</a:t>
            </a:r>
            <a:endParaRPr lang="en-US" altLang="ja-JP" sz="1800" dirty="0"/>
          </a:p>
          <a:p>
            <a:pPr lvl="3"/>
            <a:r>
              <a:rPr lang="en-US" altLang="ja-JP" sz="1800" dirty="0"/>
              <a:t>CSIRT</a:t>
            </a:r>
            <a:r>
              <a:rPr lang="ja-JP" altLang="en-US" sz="1800" dirty="0"/>
              <a:t>を構築する</a:t>
            </a:r>
            <a:endParaRPr lang="en-US" altLang="ja-JP" sz="1800" dirty="0"/>
          </a:p>
          <a:p>
            <a:pPr lvl="3"/>
            <a:r>
              <a:rPr lang="ja-JP" altLang="en-US" sz="1800" dirty="0"/>
              <a:t>報告フォーマットは決めておく</a:t>
            </a:r>
            <a:endParaRPr lang="en-US" altLang="ja-JP" sz="1800" dirty="0"/>
          </a:p>
          <a:p>
            <a:pPr lvl="3"/>
            <a:r>
              <a:rPr lang="ja-JP" altLang="en-US" sz="1800" dirty="0"/>
              <a:t>有事の際の対応フローを確立、社員へ通知する</a:t>
            </a:r>
            <a:endParaRPr lang="en-US" altLang="ja-JP" sz="1800" dirty="0"/>
          </a:p>
          <a:p>
            <a:pPr lvl="3"/>
            <a:r>
              <a:rPr lang="ja-JP" altLang="en-US" sz="1800" dirty="0"/>
              <a:t>対応フロー通りに実施でいるか訓練する</a:t>
            </a:r>
            <a:endParaRPr lang="en-US" altLang="ja-JP" sz="1800" dirty="0"/>
          </a:p>
          <a:p>
            <a:pPr lvl="3"/>
            <a:r>
              <a:rPr lang="ja-JP" altLang="en-US" sz="1800" dirty="0"/>
              <a:t>外部オン協力依頼先を用意する</a:t>
            </a:r>
            <a:endParaRPr lang="en-US" altLang="ja-JP" sz="1800" dirty="0"/>
          </a:p>
          <a:p>
            <a:pPr lvl="3"/>
            <a:r>
              <a:rPr lang="ja-JP" altLang="en-US" sz="1800" dirty="0"/>
              <a:t>社内規則の整備や予算を確保する</a:t>
            </a:r>
            <a:endParaRPr lang="en-US" altLang="ja-JP" sz="1800" dirty="0"/>
          </a:p>
          <a:p>
            <a:pPr lvl="2"/>
            <a:r>
              <a:rPr lang="ja-JP" altLang="en-US" sz="1800" dirty="0"/>
              <a:t>サイバー保険の検討</a:t>
            </a:r>
            <a:endParaRPr lang="en-US" altLang="ja-JP" sz="1800" dirty="0"/>
          </a:p>
          <a:p>
            <a:pPr lvl="2"/>
            <a:r>
              <a:rPr lang="ja-JP" altLang="en-US" sz="1800" dirty="0"/>
              <a:t>脅威インテリジェンスの推進</a:t>
            </a:r>
            <a:endParaRPr lang="en-US" altLang="ja-JP" sz="1800" dirty="0"/>
          </a:p>
          <a:p>
            <a:pPr lvl="2"/>
            <a:r>
              <a:rPr lang="ja-JP" altLang="en-US" sz="1800" dirty="0"/>
              <a:t>被害への補償の検討</a:t>
            </a:r>
            <a:endParaRPr lang="en-US" altLang="ja-JP" sz="1800" dirty="0"/>
          </a:p>
          <a:p>
            <a:endParaRPr kumimoji="1" lang="ja-JP" altLang="en-US" sz="2400" dirty="0"/>
          </a:p>
        </p:txBody>
      </p:sp>
      <p:sp>
        <p:nvSpPr>
          <p:cNvPr id="3" name="フッター プレースホルダー 2">
            <a:extLst>
              <a:ext uri="{FF2B5EF4-FFF2-40B4-BE49-F238E27FC236}">
                <a16:creationId xmlns:a16="http://schemas.microsoft.com/office/drawing/2014/main" id="{66CB3288-5D2D-46C9-039A-7146705EF03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0400258F-04FF-3C27-8245-4A60C6F58DEE}"/>
              </a:ext>
            </a:extLst>
          </p:cNvPr>
          <p:cNvSpPr>
            <a:spLocks noGrp="1"/>
          </p:cNvSpPr>
          <p:nvPr>
            <p:ph type="sldNum" sz="quarter" idx="12"/>
          </p:nvPr>
        </p:nvSpPr>
        <p:spPr/>
        <p:txBody>
          <a:bodyPr/>
          <a:lstStyle/>
          <a:p>
            <a:fld id="{DBFB1F43-6F2E-4538-AABB-23AEDF146290}" type="slidenum">
              <a:rPr lang="ja-JP" altLang="en-US" smtClean="0"/>
              <a:pPr/>
              <a:t>20</a:t>
            </a:fld>
            <a:endParaRPr lang="ja-JP" altLang="en-US"/>
          </a:p>
        </p:txBody>
      </p:sp>
      <p:sp>
        <p:nvSpPr>
          <p:cNvPr id="5" name="タイトル 4">
            <a:extLst>
              <a:ext uri="{FF2B5EF4-FFF2-40B4-BE49-F238E27FC236}">
                <a16:creationId xmlns:a16="http://schemas.microsoft.com/office/drawing/2014/main" id="{1751B646-8D73-5054-5F78-300CEE0988E3}"/>
              </a:ext>
            </a:extLst>
          </p:cNvPr>
          <p:cNvSpPr>
            <a:spLocks noGrp="1"/>
          </p:cNvSpPr>
          <p:nvPr>
            <p:ph type="title"/>
          </p:nvPr>
        </p:nvSpPr>
        <p:spPr>
          <a:xfrm>
            <a:off x="641213" y="313754"/>
            <a:ext cx="9074287"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Tree>
    <p:extLst>
      <p:ext uri="{BB962C8B-B14F-4D97-AF65-F5344CB8AC3E}">
        <p14:creationId xmlns:p14="http://schemas.microsoft.com/office/powerpoint/2010/main" val="267227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6BD9E50-6653-9BD3-DC2D-F5A8C30CE36D}"/>
              </a:ext>
            </a:extLst>
          </p:cNvPr>
          <p:cNvSpPr>
            <a:spLocks noGrp="1"/>
          </p:cNvSpPr>
          <p:nvPr>
            <p:ph idx="1"/>
          </p:nvPr>
        </p:nvSpPr>
        <p:spPr>
          <a:xfrm>
            <a:off x="642229" y="1382319"/>
            <a:ext cx="10368671" cy="4745463"/>
          </a:xfrm>
        </p:spPr>
        <p:txBody>
          <a:bodyPr/>
          <a:lstStyle/>
          <a:p>
            <a:r>
              <a:rPr lang="ja-JP" altLang="en-US" sz="2400" dirty="0"/>
              <a:t>対策②</a:t>
            </a:r>
            <a:endParaRPr lang="en-US" altLang="ja-JP" sz="2400" dirty="0"/>
          </a:p>
          <a:p>
            <a:pPr lvl="1"/>
            <a:r>
              <a:rPr lang="ja-JP" altLang="en-US" sz="2200" dirty="0"/>
              <a:t>システム管理者、従業員、職員</a:t>
            </a:r>
            <a:endParaRPr lang="en-US" altLang="ja-JP" sz="2200" dirty="0"/>
          </a:p>
          <a:p>
            <a:pPr marL="342899" lvl="1" indent="0">
              <a:buNone/>
            </a:pPr>
            <a:r>
              <a:rPr lang="en-US" altLang="ja-JP" sz="2000" dirty="0"/>
              <a:t>【</a:t>
            </a:r>
            <a:r>
              <a:rPr lang="ja-JP" altLang="en-US" sz="2000" dirty="0"/>
              <a:t>被害の予防および被害に備えた対策</a:t>
            </a:r>
            <a:r>
              <a:rPr lang="en-US" altLang="ja-JP" sz="2000" dirty="0"/>
              <a:t>】</a:t>
            </a:r>
          </a:p>
          <a:p>
            <a:pPr lvl="2"/>
            <a:r>
              <a:rPr lang="ja-JP" altLang="ja-JP" sz="1800" dirty="0"/>
              <a:t>情報管理規則の徹底</a:t>
            </a:r>
            <a:endParaRPr lang="en-US" altLang="ja-JP" sz="1800" dirty="0"/>
          </a:p>
          <a:p>
            <a:pPr marL="914395" lvl="2" indent="0">
              <a:buNone/>
            </a:pPr>
            <a:r>
              <a:rPr lang="ja-JP" altLang="en-US" sz="1800" dirty="0"/>
              <a:t>　　</a:t>
            </a:r>
            <a:r>
              <a:rPr lang="ja-JP" altLang="ja-JP" sz="1800" dirty="0"/>
              <a:t>業務委託自体の適切さ</a:t>
            </a:r>
            <a:r>
              <a:rPr lang="ja-JP" altLang="en-US" sz="1800" dirty="0"/>
              <a:t>を</a:t>
            </a:r>
            <a:r>
              <a:rPr lang="ja-JP" altLang="ja-JP" sz="1800" dirty="0"/>
              <a:t>定期的</a:t>
            </a:r>
            <a:r>
              <a:rPr lang="ja-JP" altLang="en-US" sz="1800" dirty="0"/>
              <a:t>に</a:t>
            </a:r>
            <a:r>
              <a:rPr lang="ja-JP" altLang="ja-JP" sz="1800" dirty="0"/>
              <a:t>確認</a:t>
            </a:r>
            <a:r>
              <a:rPr lang="ja-JP" altLang="en-US" sz="1800" dirty="0"/>
              <a:t>・</a:t>
            </a:r>
            <a:r>
              <a:rPr lang="ja-JP" altLang="ja-JP" sz="1800" dirty="0"/>
              <a:t>検討</a:t>
            </a:r>
            <a:endParaRPr lang="en-US" altLang="ja-JP" sz="1800" dirty="0"/>
          </a:p>
          <a:p>
            <a:pPr lvl="2"/>
            <a:r>
              <a:rPr lang="ja-JP" altLang="ja-JP" sz="1800" dirty="0"/>
              <a:t>セキュリティ評価サービス</a:t>
            </a:r>
            <a:r>
              <a:rPr lang="en-US" altLang="ja-JP" sz="1800" dirty="0"/>
              <a:t>(SRS)</a:t>
            </a:r>
            <a:r>
              <a:rPr lang="en-US" altLang="ja-JP" sz="1800" b="1" baseline="40000" dirty="0">
                <a:solidFill>
                  <a:srgbClr val="FF0000"/>
                </a:solidFill>
              </a:rPr>
              <a:t>※10</a:t>
            </a:r>
            <a:r>
              <a:rPr lang="ja-JP" altLang="ja-JP" sz="1800" dirty="0"/>
              <a:t>を用いた自組織、委託先等のセキュリティ対策状況の把握</a:t>
            </a:r>
            <a:endParaRPr lang="en-US" altLang="ja-JP" sz="1800" dirty="0"/>
          </a:p>
          <a:p>
            <a:pPr lvl="2"/>
            <a:r>
              <a:rPr lang="ja-JP" altLang="en-US" sz="1800" dirty="0"/>
              <a:t>信頼できる委託先、取引先、サービスの選定</a:t>
            </a:r>
            <a:endParaRPr lang="en-US" altLang="ja-JP" sz="1800" dirty="0"/>
          </a:p>
          <a:p>
            <a:pPr marL="914395" lvl="2" indent="0">
              <a:buNone/>
            </a:pPr>
            <a:r>
              <a:rPr lang="ja-JP" altLang="en-US" sz="1800" dirty="0"/>
              <a:t>　　調達先や業務委託先等、契約時に取引先の規則を確認。</a:t>
            </a:r>
            <a:r>
              <a:rPr lang="ja-JP" altLang="ja-JP" sz="1800" dirty="0"/>
              <a:t>複数の候補から</a:t>
            </a:r>
            <a:r>
              <a:rPr lang="ja-JP" altLang="en-US" sz="1800" dirty="0"/>
              <a:t>、</a:t>
            </a:r>
            <a:r>
              <a:rPr lang="ja-JP" altLang="ja-JP" sz="1800" dirty="0"/>
              <a:t>商流に関わる組織、</a:t>
            </a:r>
            <a:br>
              <a:rPr lang="en-US" altLang="ja-JP" sz="1800" dirty="0"/>
            </a:br>
            <a:r>
              <a:rPr lang="ja-JP" altLang="en-US" sz="1800" dirty="0"/>
              <a:t>　　</a:t>
            </a:r>
            <a:r>
              <a:rPr lang="ja-JP" altLang="ja-JP" sz="1800" dirty="0"/>
              <a:t>サービスの信頼性評価（</a:t>
            </a:r>
            <a:r>
              <a:rPr lang="en-US" altLang="ja-JP" sz="1800" dirty="0"/>
              <a:t>ISMAP</a:t>
            </a:r>
            <a:r>
              <a:rPr lang="ja-JP" altLang="ja-JP" sz="1800" dirty="0"/>
              <a:t>等）、品質基準</a:t>
            </a:r>
            <a:r>
              <a:rPr lang="ja-JP" altLang="en-US" sz="1800" dirty="0"/>
              <a:t>を</a:t>
            </a:r>
            <a:r>
              <a:rPr lang="ja-JP" altLang="ja-JP" sz="1800" dirty="0"/>
              <a:t>検討</a:t>
            </a:r>
            <a:endParaRPr lang="en-US" altLang="ja-JP" sz="1800" dirty="0"/>
          </a:p>
          <a:p>
            <a:pPr lvl="2"/>
            <a:r>
              <a:rPr lang="ja-JP" altLang="ja-JP" sz="1800" dirty="0"/>
              <a:t>契約内容の確認</a:t>
            </a:r>
            <a:endParaRPr lang="en-US" altLang="ja-JP" sz="1800" dirty="0"/>
          </a:p>
          <a:p>
            <a:pPr marL="914395" lvl="2" indent="0">
              <a:buNone/>
            </a:pPr>
            <a:r>
              <a:rPr lang="ja-JP" altLang="en-US" sz="1800" dirty="0"/>
              <a:t>　　</a:t>
            </a:r>
            <a:r>
              <a:rPr lang="ja-JP" altLang="ja-JP" sz="1800" dirty="0"/>
              <a:t>組織間の取引や委託契約における情報セキュリティ上の責任範囲</a:t>
            </a:r>
            <a:r>
              <a:rPr lang="ja-JP" altLang="en-US" sz="1800" dirty="0"/>
              <a:t>の</a:t>
            </a:r>
            <a:r>
              <a:rPr lang="ja-JP" altLang="ja-JP" sz="1800" dirty="0"/>
              <a:t>明確化、合意</a:t>
            </a:r>
            <a:r>
              <a:rPr lang="ja-JP" altLang="en-US" sz="1800" dirty="0"/>
              <a:t>形成、</a:t>
            </a:r>
            <a:br>
              <a:rPr lang="en-US" altLang="ja-JP" sz="1800" dirty="0"/>
            </a:br>
            <a:r>
              <a:rPr lang="ja-JP" altLang="en-US" sz="1800" dirty="0"/>
              <a:t>　　契約書に</a:t>
            </a:r>
            <a:r>
              <a:rPr lang="ja-JP" altLang="ja-JP" sz="1800" dirty="0"/>
              <a:t>賠償に関する条項</a:t>
            </a:r>
            <a:r>
              <a:rPr lang="ja-JP" altLang="en-US" sz="1800" dirty="0"/>
              <a:t>の</a:t>
            </a:r>
            <a:r>
              <a:rPr lang="ja-JP" altLang="ja-JP" sz="1800" dirty="0"/>
              <a:t>盛り込</a:t>
            </a:r>
            <a:r>
              <a:rPr lang="ja-JP" altLang="en-US" sz="1800" dirty="0"/>
              <a:t>み</a:t>
            </a:r>
            <a:endParaRPr lang="en-US" altLang="ja-JP" sz="1050" dirty="0"/>
          </a:p>
        </p:txBody>
      </p:sp>
      <p:sp>
        <p:nvSpPr>
          <p:cNvPr id="3" name="フッター プレースホルダー 2">
            <a:extLst>
              <a:ext uri="{FF2B5EF4-FFF2-40B4-BE49-F238E27FC236}">
                <a16:creationId xmlns:a16="http://schemas.microsoft.com/office/drawing/2014/main" id="{DA672A26-571C-F794-143A-7C9ECC035FE8}"/>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A4465E2F-EEFD-6264-8D71-4C74B65D3489}"/>
              </a:ext>
            </a:extLst>
          </p:cNvPr>
          <p:cNvSpPr>
            <a:spLocks noGrp="1"/>
          </p:cNvSpPr>
          <p:nvPr>
            <p:ph type="sldNum" sz="quarter" idx="12"/>
          </p:nvPr>
        </p:nvSpPr>
        <p:spPr/>
        <p:txBody>
          <a:bodyPr/>
          <a:lstStyle/>
          <a:p>
            <a:fld id="{DBFB1F43-6F2E-4538-AABB-23AEDF146290}" type="slidenum">
              <a:rPr lang="ja-JP" altLang="en-US" smtClean="0"/>
              <a:pPr/>
              <a:t>21</a:t>
            </a:fld>
            <a:endParaRPr lang="ja-JP" altLang="en-US"/>
          </a:p>
        </p:txBody>
      </p:sp>
      <p:sp>
        <p:nvSpPr>
          <p:cNvPr id="5" name="タイトル 4">
            <a:extLst>
              <a:ext uri="{FF2B5EF4-FFF2-40B4-BE49-F238E27FC236}">
                <a16:creationId xmlns:a16="http://schemas.microsoft.com/office/drawing/2014/main" id="{4BA94953-167D-2526-7142-59874D7DA7E1}"/>
              </a:ext>
            </a:extLst>
          </p:cNvPr>
          <p:cNvSpPr>
            <a:spLocks noGrp="1"/>
          </p:cNvSpPr>
          <p:nvPr>
            <p:ph type="title"/>
          </p:nvPr>
        </p:nvSpPr>
        <p:spPr>
          <a:xfrm>
            <a:off x="641213" y="313754"/>
            <a:ext cx="8836162"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6" name="テキスト ボックス 5">
            <a:extLst>
              <a:ext uri="{FF2B5EF4-FFF2-40B4-BE49-F238E27FC236}">
                <a16:creationId xmlns:a16="http://schemas.microsoft.com/office/drawing/2014/main" id="{9E00D8FF-6546-CB77-1F6B-8C68352B53AA}"/>
              </a:ext>
            </a:extLst>
          </p:cNvPr>
          <p:cNvSpPr txBox="1"/>
          <p:nvPr/>
        </p:nvSpPr>
        <p:spPr>
          <a:xfrm>
            <a:off x="1181100" y="5651163"/>
            <a:ext cx="9044848" cy="276999"/>
          </a:xfrm>
          <a:prstGeom prst="rect">
            <a:avLst/>
          </a:prstGeom>
          <a:noFill/>
        </p:spPr>
        <p:txBody>
          <a:bodyPr wrap="square" rtlCol="0">
            <a:spAutoFit/>
          </a:bodyPr>
          <a:lstStyle/>
          <a:p>
            <a:r>
              <a:rPr kumimoji="1" lang="en-US" altLang="ja-JP" sz="1200" b="1" dirty="0">
                <a:solidFill>
                  <a:srgbClr val="FF0000"/>
                </a:solidFill>
              </a:rPr>
              <a:t>※10</a:t>
            </a:r>
            <a:r>
              <a:rPr kumimoji="1" lang="ja-JP" altLang="en-US" sz="1200" b="1" dirty="0"/>
              <a:t>　</a:t>
            </a:r>
            <a:r>
              <a:rPr lang="en-US" altLang="ja-JP" sz="1200" b="1" dirty="0"/>
              <a:t> </a:t>
            </a:r>
            <a:r>
              <a:rPr lang="en-US" altLang="ja-JP" sz="1200" dirty="0"/>
              <a:t>Security Rating Services</a:t>
            </a:r>
            <a:endParaRPr kumimoji="1" lang="ja-JP" altLang="en-US" dirty="0"/>
          </a:p>
        </p:txBody>
      </p:sp>
    </p:spTree>
    <p:extLst>
      <p:ext uri="{BB962C8B-B14F-4D97-AF65-F5344CB8AC3E}">
        <p14:creationId xmlns:p14="http://schemas.microsoft.com/office/powerpoint/2010/main" val="362117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9AFB2C9-E5A3-4D9A-4731-5B086E13FEC8}"/>
              </a:ext>
            </a:extLst>
          </p:cNvPr>
          <p:cNvSpPr>
            <a:spLocks noGrp="1"/>
          </p:cNvSpPr>
          <p:nvPr>
            <p:ph idx="1"/>
          </p:nvPr>
        </p:nvSpPr>
        <p:spPr>
          <a:xfrm>
            <a:off x="642228" y="1382319"/>
            <a:ext cx="10940172" cy="4745463"/>
          </a:xfrm>
        </p:spPr>
        <p:txBody>
          <a:bodyPr/>
          <a:lstStyle/>
          <a:p>
            <a:r>
              <a:rPr lang="ja-JP" altLang="en-US" sz="2400" dirty="0"/>
              <a:t>対策③</a:t>
            </a:r>
            <a:endParaRPr lang="en-US" altLang="ja-JP" sz="2400" dirty="0"/>
          </a:p>
          <a:p>
            <a:pPr lvl="1"/>
            <a:r>
              <a:rPr lang="ja-JP" altLang="en-US" sz="2200" dirty="0"/>
              <a:t>システム管理者、従業員、職員</a:t>
            </a:r>
            <a:endParaRPr lang="en-US" altLang="ja-JP" sz="2200" dirty="0"/>
          </a:p>
          <a:p>
            <a:pPr marL="342899" lvl="1" indent="0">
              <a:buNone/>
            </a:pPr>
            <a:r>
              <a:rPr lang="en-US" altLang="ja-JP" sz="2000" dirty="0"/>
              <a:t>【</a:t>
            </a:r>
            <a:r>
              <a:rPr lang="ja-JP" altLang="en-US" sz="2000" dirty="0"/>
              <a:t>被害の予防および被害に備えた対策</a:t>
            </a:r>
            <a:r>
              <a:rPr lang="en-US" altLang="ja-JP" sz="2000" dirty="0"/>
              <a:t>】</a:t>
            </a:r>
            <a:r>
              <a:rPr lang="ja-JP" altLang="en-US" sz="2000" dirty="0"/>
              <a:t>（前ページからの続き）</a:t>
            </a:r>
            <a:endParaRPr lang="en-US" altLang="ja-JP" sz="2000" dirty="0"/>
          </a:p>
          <a:p>
            <a:pPr lvl="2"/>
            <a:r>
              <a:rPr lang="ja-JP" altLang="ja-JP" sz="1800" dirty="0"/>
              <a:t>委託先組織の管理</a:t>
            </a:r>
            <a:endParaRPr lang="en-US" altLang="ja-JP" sz="1800" dirty="0"/>
          </a:p>
          <a:p>
            <a:pPr marL="1028694" lvl="3" indent="0">
              <a:buNone/>
            </a:pPr>
            <a:r>
              <a:rPr lang="ja-JP" altLang="en-US" sz="1800" dirty="0"/>
              <a:t>　</a:t>
            </a:r>
            <a:r>
              <a:rPr lang="ja-JP" altLang="ja-JP" sz="1800" dirty="0"/>
              <a:t>委託元組織が委託先組織のセキュリティ対策状況と情報資産の管理の実態を定期的に確認できる</a:t>
            </a:r>
            <a:br>
              <a:rPr lang="en-US" altLang="ja-JP" sz="1800" dirty="0"/>
            </a:br>
            <a:r>
              <a:rPr lang="ja-JP" altLang="en-US" sz="1800" dirty="0"/>
              <a:t>　</a:t>
            </a:r>
            <a:r>
              <a:rPr lang="ja-JP" altLang="ja-JP" sz="1800" dirty="0"/>
              <a:t>契約とすることが重要である</a:t>
            </a:r>
          </a:p>
          <a:p>
            <a:pPr lvl="2"/>
            <a:r>
              <a:rPr lang="ja-JP" altLang="ja-JP" sz="1800" dirty="0"/>
              <a:t>納品物の</a:t>
            </a:r>
            <a:r>
              <a:rPr lang="ja-JP" altLang="en-US" sz="1800" dirty="0"/>
              <a:t>検証</a:t>
            </a:r>
            <a:endParaRPr lang="en-US" altLang="ja-JP" sz="1800" dirty="0"/>
          </a:p>
          <a:p>
            <a:pPr marL="1028694" lvl="3" indent="0">
              <a:buNone/>
            </a:pPr>
            <a:r>
              <a:rPr lang="ja-JP" altLang="en-US" sz="1800" dirty="0"/>
              <a:t>　</a:t>
            </a:r>
            <a:r>
              <a:rPr lang="ja-JP" altLang="ja-JP" sz="1800" dirty="0"/>
              <a:t>納品物に組み込まれているソフトウェアやハードウェアの把握と脆弱性対策を実施する。</a:t>
            </a:r>
            <a:br>
              <a:rPr lang="en-US" altLang="ja-JP" sz="1800" dirty="0"/>
            </a:br>
            <a:r>
              <a:rPr lang="ja-JP" altLang="en-US" sz="1800" dirty="0"/>
              <a:t>　</a:t>
            </a:r>
            <a:r>
              <a:rPr lang="ja-JP" altLang="ja-JP" sz="1800" dirty="0"/>
              <a:t>ソフトウェアの把握や管理においては</a:t>
            </a:r>
            <a:r>
              <a:rPr lang="en-US" altLang="ja-JP" sz="1800" dirty="0"/>
              <a:t>SBOM</a:t>
            </a:r>
            <a:r>
              <a:rPr lang="ja-JP" altLang="ja-JP" sz="1800" dirty="0"/>
              <a:t>（</a:t>
            </a:r>
            <a:r>
              <a:rPr lang="en-US" altLang="ja-JP" sz="1800" dirty="0"/>
              <a:t>Software Bill of Materials</a:t>
            </a:r>
            <a:r>
              <a:rPr lang="ja-JP" altLang="ja-JP" sz="1800" dirty="0"/>
              <a:t>）の導入を検討する</a:t>
            </a:r>
            <a:endParaRPr lang="en-US" altLang="ja-JP" sz="1800" dirty="0"/>
          </a:p>
          <a:p>
            <a:pPr lvl="2"/>
            <a:r>
              <a:rPr lang="en-US" altLang="ja-JP" sz="1800" dirty="0"/>
              <a:t>PC</a:t>
            </a:r>
            <a:r>
              <a:rPr lang="ja-JP" altLang="en-US" sz="1800" dirty="0"/>
              <a:t>やサーバー、ネットワーク機器等の構成管理と変更管理を行い、委託先、取引先の</a:t>
            </a:r>
            <a:r>
              <a:rPr lang="en-US" altLang="ja-JP" sz="1800" dirty="0"/>
              <a:t>ID</a:t>
            </a:r>
            <a:r>
              <a:rPr lang="ja-JP" altLang="en-US" sz="1800" dirty="0"/>
              <a:t>や</a:t>
            </a:r>
            <a:br>
              <a:rPr lang="en-US" altLang="ja-JP" sz="1800" dirty="0"/>
            </a:br>
            <a:r>
              <a:rPr lang="ja-JP" altLang="en-US" sz="1800" dirty="0"/>
              <a:t>ネットワーク接続を把握する</a:t>
            </a:r>
            <a:endParaRPr lang="en-US" altLang="ja-JP" sz="1800" dirty="0"/>
          </a:p>
          <a:p>
            <a:pPr marL="685796" lvl="2" indent="0">
              <a:buNone/>
            </a:pPr>
            <a:endParaRPr lang="en-US" altLang="ja-JP" sz="800" dirty="0"/>
          </a:p>
          <a:p>
            <a:pPr marL="342899" lvl="1" indent="0">
              <a:buNone/>
            </a:pPr>
            <a:r>
              <a:rPr lang="en-US" altLang="ja-JP" sz="2000" dirty="0"/>
              <a:t>【</a:t>
            </a:r>
            <a:r>
              <a:rPr lang="ja-JP" altLang="ja-JP" sz="2000" dirty="0"/>
              <a:t>被害を受けた後の対応</a:t>
            </a:r>
            <a:r>
              <a:rPr lang="en-US" altLang="ja-JP" sz="2000" dirty="0"/>
              <a:t>】</a:t>
            </a:r>
          </a:p>
          <a:p>
            <a:pPr lvl="2"/>
            <a:r>
              <a:rPr lang="ja-JP" altLang="ja-JP" sz="1800" dirty="0"/>
              <a:t>整備した対応体制に基づき対応する</a:t>
            </a:r>
          </a:p>
          <a:p>
            <a:pPr lvl="2"/>
            <a:r>
              <a:rPr lang="ja-JP" altLang="ja-JP" sz="1800" dirty="0"/>
              <a:t>被害への補償</a:t>
            </a:r>
            <a:endParaRPr lang="en-US" altLang="ja-JP" sz="1800" dirty="0"/>
          </a:p>
          <a:p>
            <a:endParaRPr kumimoji="1" lang="ja-JP" altLang="en-US" sz="2400" dirty="0"/>
          </a:p>
        </p:txBody>
      </p:sp>
      <p:sp>
        <p:nvSpPr>
          <p:cNvPr id="3" name="フッター プレースホルダー 2">
            <a:extLst>
              <a:ext uri="{FF2B5EF4-FFF2-40B4-BE49-F238E27FC236}">
                <a16:creationId xmlns:a16="http://schemas.microsoft.com/office/drawing/2014/main" id="{F02863FD-F95B-092A-169D-4E5776E1BA7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D0DD6BC-C0AA-C233-7F82-86CBC08DA63C}"/>
              </a:ext>
            </a:extLst>
          </p:cNvPr>
          <p:cNvSpPr>
            <a:spLocks noGrp="1"/>
          </p:cNvSpPr>
          <p:nvPr>
            <p:ph type="sldNum" sz="quarter" idx="12"/>
          </p:nvPr>
        </p:nvSpPr>
        <p:spPr/>
        <p:txBody>
          <a:bodyPr/>
          <a:lstStyle/>
          <a:p>
            <a:fld id="{DBFB1F43-6F2E-4538-AABB-23AEDF146290}" type="slidenum">
              <a:rPr lang="ja-JP" altLang="en-US" smtClean="0"/>
              <a:pPr/>
              <a:t>22</a:t>
            </a:fld>
            <a:endParaRPr lang="ja-JP" altLang="en-US"/>
          </a:p>
        </p:txBody>
      </p:sp>
      <p:sp>
        <p:nvSpPr>
          <p:cNvPr id="5" name="タイトル 4">
            <a:extLst>
              <a:ext uri="{FF2B5EF4-FFF2-40B4-BE49-F238E27FC236}">
                <a16:creationId xmlns:a16="http://schemas.microsoft.com/office/drawing/2014/main" id="{7D239166-EFF9-16A7-D07C-E3E87B653309}"/>
              </a:ext>
            </a:extLst>
          </p:cNvPr>
          <p:cNvSpPr>
            <a:spLocks noGrp="1"/>
          </p:cNvSpPr>
          <p:nvPr>
            <p:ph type="title"/>
          </p:nvPr>
        </p:nvSpPr>
        <p:spPr>
          <a:xfrm>
            <a:off x="641213" y="313754"/>
            <a:ext cx="8817112"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Tree>
    <p:extLst>
      <p:ext uri="{BB962C8B-B14F-4D97-AF65-F5344CB8AC3E}">
        <p14:creationId xmlns:p14="http://schemas.microsoft.com/office/powerpoint/2010/main" val="103767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BD9ED74-35E6-3D9F-7D54-1F89AC82B372}"/>
              </a:ext>
            </a:extLst>
          </p:cNvPr>
          <p:cNvSpPr>
            <a:spLocks noGrp="1"/>
          </p:cNvSpPr>
          <p:nvPr>
            <p:ph idx="1"/>
          </p:nvPr>
        </p:nvSpPr>
        <p:spPr/>
        <p:txBody>
          <a:bodyPr/>
          <a:lstStyle/>
          <a:p>
            <a:r>
              <a:rPr lang="ja-JP" altLang="en-US" sz="2400" dirty="0"/>
              <a:t>対策④</a:t>
            </a:r>
            <a:endParaRPr lang="en-US" altLang="ja-JP" sz="2400" dirty="0"/>
          </a:p>
          <a:p>
            <a:pPr lvl="1"/>
            <a:r>
              <a:rPr lang="ja-JP" altLang="en-US" sz="2200" dirty="0"/>
              <a:t>自組織に関わる組織と共に実施</a:t>
            </a:r>
            <a:endParaRPr lang="en-US" altLang="ja-JP" sz="2200" dirty="0"/>
          </a:p>
          <a:p>
            <a:pPr marL="342899" lvl="1" indent="0">
              <a:buNone/>
            </a:pPr>
            <a:r>
              <a:rPr lang="en-US" altLang="ja-JP" sz="2000" dirty="0"/>
              <a:t>【</a:t>
            </a:r>
            <a:r>
              <a:rPr lang="ja-JP" altLang="en-US" sz="2000" dirty="0"/>
              <a:t>被害の予防および被害に備えた対策</a:t>
            </a:r>
            <a:r>
              <a:rPr lang="en-US" altLang="ja-JP" sz="2000" dirty="0"/>
              <a:t>】</a:t>
            </a:r>
          </a:p>
          <a:p>
            <a:pPr lvl="2"/>
            <a:r>
              <a:rPr lang="ja-JP" altLang="ja-JP" sz="1800" dirty="0"/>
              <a:t>取引先や委託先との連絡プロセスの確立</a:t>
            </a:r>
          </a:p>
          <a:p>
            <a:pPr lvl="2"/>
            <a:r>
              <a:rPr lang="ja-JP" altLang="ja-JP" sz="1800" dirty="0"/>
              <a:t>取引先や委託先の情報セキュリティ対策の確認、契約形態に応じ</a:t>
            </a:r>
            <a:r>
              <a:rPr lang="ja-JP" altLang="en-US" sz="1800" dirty="0"/>
              <a:t>た</a:t>
            </a:r>
            <a:r>
              <a:rPr lang="ja-JP" altLang="ja-JP" sz="1800" dirty="0"/>
              <a:t>監査</a:t>
            </a:r>
            <a:r>
              <a:rPr lang="ja-JP" altLang="en-US" sz="1800" dirty="0"/>
              <a:t>の</a:t>
            </a:r>
            <a:r>
              <a:rPr lang="ja-JP" altLang="ja-JP" sz="1800" dirty="0"/>
              <a:t>実施</a:t>
            </a:r>
          </a:p>
          <a:p>
            <a:pPr lvl="2"/>
            <a:r>
              <a:rPr lang="ja-JP" altLang="ja-JP" sz="1800" dirty="0"/>
              <a:t>情報セキュリティの認証取得</a:t>
            </a:r>
            <a:r>
              <a:rPr lang="ja-JP" altLang="en-US" sz="1800" dirty="0"/>
              <a:t>、</a:t>
            </a:r>
            <a:r>
              <a:rPr lang="ja-JP" altLang="ja-JP" sz="1800" dirty="0"/>
              <a:t>維持のため外部レビュー</a:t>
            </a:r>
            <a:r>
              <a:rPr lang="ja-JP" altLang="en-US" sz="1800" dirty="0"/>
              <a:t>の実施</a:t>
            </a:r>
            <a:endParaRPr lang="en-US" altLang="ja-JP" sz="1800" dirty="0"/>
          </a:p>
          <a:p>
            <a:pPr marL="1028694" lvl="3" indent="0">
              <a:buNone/>
            </a:pPr>
            <a:r>
              <a:rPr lang="ja-JP" altLang="en-US" sz="1800" dirty="0"/>
              <a:t>　</a:t>
            </a:r>
            <a:r>
              <a:rPr lang="en-US" altLang="ja-JP" sz="1800" dirty="0"/>
              <a:t>ISMS</a:t>
            </a:r>
            <a:r>
              <a:rPr lang="ja-JP" altLang="ja-JP" sz="1800" dirty="0"/>
              <a:t>、</a:t>
            </a:r>
            <a:r>
              <a:rPr lang="en-US" altLang="ja-JP" sz="1800" dirty="0"/>
              <a:t>P</a:t>
            </a:r>
            <a:r>
              <a:rPr lang="ja-JP" altLang="ja-JP" sz="1800" dirty="0"/>
              <a:t>マーク、</a:t>
            </a:r>
            <a:r>
              <a:rPr lang="en-US" altLang="ja-JP" sz="1800" dirty="0"/>
              <a:t>SOC2</a:t>
            </a:r>
            <a:r>
              <a:rPr lang="ja-JP" altLang="ja-JP" sz="1800" dirty="0"/>
              <a:t>等の外部認証取得、技術的対策や管理プロセスの維持向上のため、</a:t>
            </a:r>
            <a:br>
              <a:rPr lang="en-US" altLang="ja-JP" sz="1800" dirty="0"/>
            </a:br>
            <a:r>
              <a:rPr lang="ja-JP" altLang="en-US" sz="1800" dirty="0"/>
              <a:t>　</a:t>
            </a:r>
            <a:r>
              <a:rPr lang="ja-JP" altLang="ja-JP" sz="1800" dirty="0"/>
              <a:t>外部レビューをうける</a:t>
            </a:r>
            <a:endParaRPr lang="en-US" altLang="ja-JP" sz="1800" dirty="0"/>
          </a:p>
          <a:p>
            <a:pPr marL="1028694" lvl="3" indent="0">
              <a:buNone/>
            </a:pPr>
            <a:endParaRPr lang="ja-JP" altLang="ja-JP" sz="800" dirty="0"/>
          </a:p>
          <a:p>
            <a:pPr marL="342899" lvl="1" indent="0">
              <a:buNone/>
            </a:pPr>
            <a:r>
              <a:rPr lang="en-US" altLang="ja-JP" sz="2000" dirty="0"/>
              <a:t>【</a:t>
            </a:r>
            <a:r>
              <a:rPr lang="ja-JP" altLang="en-US" sz="2000" dirty="0"/>
              <a:t>公的機関等が公開している資料の活用</a:t>
            </a:r>
            <a:r>
              <a:rPr lang="en-US" altLang="ja-JP" sz="2000" dirty="0"/>
              <a:t>】</a:t>
            </a:r>
          </a:p>
          <a:p>
            <a:pPr marL="342899" lvl="1" indent="0">
              <a:buNone/>
            </a:pPr>
            <a:endParaRPr lang="en-US" altLang="ja-JP" sz="800" dirty="0"/>
          </a:p>
          <a:p>
            <a:pPr marL="342899" lvl="1" indent="0">
              <a:buNone/>
            </a:pPr>
            <a:r>
              <a:rPr lang="en-US" altLang="ja-JP" sz="2000" dirty="0"/>
              <a:t>【</a:t>
            </a:r>
            <a:r>
              <a:rPr lang="ja-JP" altLang="en-US" sz="2000" dirty="0"/>
              <a:t>被害を受けた後の対応</a:t>
            </a:r>
            <a:r>
              <a:rPr lang="en-US" altLang="ja-JP" sz="2000" dirty="0"/>
              <a:t>】</a:t>
            </a:r>
            <a:endParaRPr lang="ja-JP" altLang="ja-JP" sz="2000" dirty="0"/>
          </a:p>
          <a:p>
            <a:pPr lvl="2"/>
            <a:r>
              <a:rPr lang="ja-JP" altLang="ja-JP" sz="1800" dirty="0"/>
              <a:t>適切な報告／連絡／相談を行う</a:t>
            </a:r>
          </a:p>
          <a:p>
            <a:pPr lvl="2"/>
            <a:r>
              <a:rPr lang="ja-JP" altLang="ja-JP" sz="1800" dirty="0"/>
              <a:t>整備した対応体制に基づき対応す</a:t>
            </a:r>
            <a:r>
              <a:rPr lang="ja-JP" altLang="en-US" sz="1800" dirty="0"/>
              <a:t>る</a:t>
            </a:r>
            <a:endParaRPr lang="en-US" altLang="ja-JP" sz="1800" dirty="0"/>
          </a:p>
        </p:txBody>
      </p:sp>
      <p:sp>
        <p:nvSpPr>
          <p:cNvPr id="3" name="フッター プレースホルダー 2">
            <a:extLst>
              <a:ext uri="{FF2B5EF4-FFF2-40B4-BE49-F238E27FC236}">
                <a16:creationId xmlns:a16="http://schemas.microsoft.com/office/drawing/2014/main" id="{1EE046C8-F277-C01A-266E-3C450F0971A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E189475-1DE3-9AB6-965F-79A55F8C6C72}"/>
              </a:ext>
            </a:extLst>
          </p:cNvPr>
          <p:cNvSpPr>
            <a:spLocks noGrp="1"/>
          </p:cNvSpPr>
          <p:nvPr>
            <p:ph type="sldNum" sz="quarter" idx="12"/>
          </p:nvPr>
        </p:nvSpPr>
        <p:spPr/>
        <p:txBody>
          <a:bodyPr/>
          <a:lstStyle/>
          <a:p>
            <a:fld id="{DBFB1F43-6F2E-4538-AABB-23AEDF146290}" type="slidenum">
              <a:rPr lang="ja-JP" altLang="en-US" smtClean="0"/>
              <a:pPr/>
              <a:t>23</a:t>
            </a:fld>
            <a:endParaRPr lang="ja-JP" altLang="en-US"/>
          </a:p>
        </p:txBody>
      </p:sp>
      <p:sp>
        <p:nvSpPr>
          <p:cNvPr id="5" name="タイトル 4">
            <a:extLst>
              <a:ext uri="{FF2B5EF4-FFF2-40B4-BE49-F238E27FC236}">
                <a16:creationId xmlns:a16="http://schemas.microsoft.com/office/drawing/2014/main" id="{C54D909A-B339-AB5C-A1F8-E535CBF0E7E5}"/>
              </a:ext>
            </a:extLst>
          </p:cNvPr>
          <p:cNvSpPr>
            <a:spLocks noGrp="1"/>
          </p:cNvSpPr>
          <p:nvPr>
            <p:ph type="title"/>
          </p:nvPr>
        </p:nvSpPr>
        <p:spPr>
          <a:xfrm>
            <a:off x="641213" y="313754"/>
            <a:ext cx="9036187" cy="676276"/>
          </a:xfrm>
        </p:spPr>
        <p:txBody>
          <a:bodyPr/>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Tree>
    <p:extLst>
      <p:ext uri="{BB962C8B-B14F-4D97-AF65-F5344CB8AC3E}">
        <p14:creationId xmlns:p14="http://schemas.microsoft.com/office/powerpoint/2010/main" val="123898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B2F2AE0-F654-15D0-091E-1865BF13287A}"/>
              </a:ext>
            </a:extLst>
          </p:cNvPr>
          <p:cNvSpPr>
            <a:spLocks noGrp="1"/>
          </p:cNvSpPr>
          <p:nvPr>
            <p:ph idx="1"/>
          </p:nvPr>
        </p:nvSpPr>
        <p:spPr/>
        <p:txBody>
          <a:bodyPr/>
          <a:lstStyle/>
          <a:p>
            <a:pPr marL="0" indent="0">
              <a:buNone/>
            </a:pPr>
            <a:r>
              <a:rPr lang="ja-JP" altLang="en-US" sz="2400" b="1" dirty="0"/>
              <a:t>生成</a:t>
            </a:r>
            <a:r>
              <a:rPr lang="en-US" altLang="ja-JP" sz="2400" b="1" dirty="0"/>
              <a:t>AI</a:t>
            </a:r>
            <a:r>
              <a:rPr lang="ja-JP" altLang="en-US" sz="2400" b="1" dirty="0"/>
              <a:t>の進化、普及に伴い、様々な問題、懸念が浮上</a:t>
            </a:r>
            <a:endParaRPr lang="en-US" altLang="ja-JP" sz="2400" b="1" dirty="0"/>
          </a:p>
          <a:p>
            <a:endParaRPr lang="en-US" altLang="ja-JP" sz="700" dirty="0"/>
          </a:p>
          <a:p>
            <a:r>
              <a:rPr lang="en-US" altLang="ja-JP" sz="2400" dirty="0"/>
              <a:t>AI</a:t>
            </a:r>
            <a:r>
              <a:rPr lang="ja-JP" altLang="en-US" sz="2400" dirty="0"/>
              <a:t>に対する不十分な理解による、意図しない問題</a:t>
            </a:r>
            <a:br>
              <a:rPr lang="en-US" altLang="ja-JP" sz="2400" dirty="0"/>
            </a:br>
            <a:r>
              <a:rPr lang="ja-JP" altLang="en-US" sz="2400" dirty="0"/>
              <a:t>（他者の権利侵害、情報漏えい）</a:t>
            </a:r>
          </a:p>
          <a:p>
            <a:endParaRPr lang="en-US" altLang="ja-JP" sz="900" dirty="0"/>
          </a:p>
          <a:p>
            <a:r>
              <a:rPr lang="en-US" altLang="ja-JP" sz="2400" dirty="0"/>
              <a:t>AI</a:t>
            </a:r>
            <a:r>
              <a:rPr lang="ja-JP" altLang="en-US" sz="2400" dirty="0"/>
              <a:t>が加工・生成した結果を鵜呑みにすることにより生じる問題</a:t>
            </a:r>
            <a:endParaRPr lang="en-US" altLang="ja-JP" sz="2400" dirty="0"/>
          </a:p>
          <a:p>
            <a:endParaRPr lang="en-US" altLang="ja-JP" sz="900" dirty="0"/>
          </a:p>
          <a:p>
            <a:r>
              <a:rPr lang="en-US" altLang="ja-JP" sz="2400" dirty="0"/>
              <a:t>AI</a:t>
            </a:r>
            <a:r>
              <a:rPr lang="ja-JP" altLang="en-US" sz="2400" dirty="0"/>
              <a:t>の悪用によるサイバー攻撃の容易化、手口の巧妙化</a:t>
            </a:r>
          </a:p>
          <a:p>
            <a:pPr lvl="1">
              <a:defRPr/>
            </a:pPr>
            <a:endParaRPr lang="en-US" altLang="ja-JP" sz="2400" dirty="0">
              <a:solidFill>
                <a:srgbClr val="24235C"/>
              </a:solidFill>
            </a:endParaRPr>
          </a:p>
          <a:p>
            <a:pPr marL="0" indent="0">
              <a:buNone/>
            </a:pP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5FFC9493-5CE3-625E-65A9-A546F80CD74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3D1E8A3-3809-0CDD-8209-FE714D1466CF}"/>
              </a:ext>
            </a:extLst>
          </p:cNvPr>
          <p:cNvSpPr>
            <a:spLocks noGrp="1"/>
          </p:cNvSpPr>
          <p:nvPr>
            <p:ph type="sldNum" sz="quarter" idx="12"/>
          </p:nvPr>
        </p:nvSpPr>
        <p:spPr/>
        <p:txBody>
          <a:bodyPr/>
          <a:lstStyle/>
          <a:p>
            <a:fld id="{DBFB1F43-6F2E-4538-AABB-23AEDF146290}" type="slidenum">
              <a:rPr lang="ja-JP" altLang="en-US" smtClean="0"/>
              <a:pPr/>
              <a:t>24</a:t>
            </a:fld>
            <a:endParaRPr lang="ja-JP" altLang="en-US"/>
          </a:p>
        </p:txBody>
      </p:sp>
      <p:sp>
        <p:nvSpPr>
          <p:cNvPr id="5" name="タイトル 4">
            <a:extLst>
              <a:ext uri="{FF2B5EF4-FFF2-40B4-BE49-F238E27FC236}">
                <a16:creationId xmlns:a16="http://schemas.microsoft.com/office/drawing/2014/main" id="{5D3574DF-9C79-C46A-1F7E-39FCEDDA0CD5}"/>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pic>
        <p:nvPicPr>
          <p:cNvPr id="9" name="図 8" descr="ゲームのキャラクター&#10;&#10;AI 生成コンテンツは誤りを含む可能性があります。">
            <a:extLst>
              <a:ext uri="{FF2B5EF4-FFF2-40B4-BE49-F238E27FC236}">
                <a16:creationId xmlns:a16="http://schemas.microsoft.com/office/drawing/2014/main" id="{4D16DA8A-A41B-AF55-1B32-D7BDC4A57E9F}"/>
              </a:ext>
            </a:extLst>
          </p:cNvPr>
          <p:cNvPicPr>
            <a:picLocks noChangeAspect="1"/>
          </p:cNvPicPr>
          <p:nvPr/>
        </p:nvPicPr>
        <p:blipFill>
          <a:blip r:embed="rId2"/>
          <a:stretch>
            <a:fillRect/>
          </a:stretch>
        </p:blipFill>
        <p:spPr>
          <a:xfrm>
            <a:off x="6372226" y="3704989"/>
            <a:ext cx="5491006" cy="2882778"/>
          </a:xfrm>
          <a:prstGeom prst="rect">
            <a:avLst/>
          </a:prstGeom>
        </p:spPr>
      </p:pic>
    </p:spTree>
    <p:extLst>
      <p:ext uri="{BB962C8B-B14F-4D97-AF65-F5344CB8AC3E}">
        <p14:creationId xmlns:p14="http://schemas.microsoft.com/office/powerpoint/2010/main" val="236463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61FF3C-F5D8-F692-0144-E019848407D9}"/>
              </a:ext>
            </a:extLst>
          </p:cNvPr>
          <p:cNvSpPr>
            <a:spLocks noGrp="1"/>
          </p:cNvSpPr>
          <p:nvPr>
            <p:ph idx="1"/>
          </p:nvPr>
        </p:nvSpPr>
        <p:spPr>
          <a:xfrm>
            <a:off x="642229" y="1382319"/>
            <a:ext cx="10702046" cy="4745463"/>
          </a:xfrm>
        </p:spPr>
        <p:txBody>
          <a:bodyPr/>
          <a:lstStyle/>
          <a:p>
            <a:r>
              <a:rPr lang="ja-JP" altLang="en-US" sz="2400" dirty="0"/>
              <a:t>リスク①</a:t>
            </a:r>
            <a:endParaRPr lang="en-US" altLang="ja-JP" sz="2400" dirty="0"/>
          </a:p>
          <a:p>
            <a:endParaRPr lang="en-US" altLang="ja-JP" sz="2400" dirty="0"/>
          </a:p>
          <a:p>
            <a:pPr marL="457198" lvl="1" indent="0">
              <a:buNone/>
            </a:pPr>
            <a:endParaRPr lang="en-US" altLang="ja-JP" sz="2000" dirty="0"/>
          </a:p>
          <a:p>
            <a:pPr lvl="1"/>
            <a:r>
              <a:rPr lang="ja-JP" altLang="en-US" sz="2000" dirty="0"/>
              <a:t>従業員が個人的に利用している</a:t>
            </a:r>
            <a:r>
              <a:rPr lang="en-US" altLang="ja-JP" sz="2000" dirty="0"/>
              <a:t>AI</a:t>
            </a:r>
            <a:r>
              <a:rPr lang="ja-JP" altLang="en-US" sz="2000" dirty="0"/>
              <a:t>サービスを業務利用し、組織外への持ち出しが禁止されている業務データや資料等を</a:t>
            </a:r>
            <a:r>
              <a:rPr lang="en-US" altLang="ja-JP" sz="2000" dirty="0"/>
              <a:t>AI</a:t>
            </a:r>
            <a:r>
              <a:rPr lang="ja-JP" altLang="en-US" sz="2000" dirty="0"/>
              <a:t>サービスに入力することで、情報漏洩につながる</a:t>
            </a:r>
            <a:endParaRPr lang="en-US" altLang="ja-JP" sz="2000" dirty="0"/>
          </a:p>
          <a:p>
            <a:pPr lvl="1"/>
            <a:r>
              <a:rPr lang="ja-JP" altLang="en-US" sz="2000" dirty="0"/>
              <a:t>従業員の個人アカウントによる</a:t>
            </a:r>
            <a:r>
              <a:rPr lang="en-US" altLang="ja-JP" sz="2000" dirty="0"/>
              <a:t>AI</a:t>
            </a:r>
            <a:r>
              <a:rPr lang="ja-JP" altLang="en-US" sz="2000" dirty="0"/>
              <a:t>の業務利用を認識できないこともリスク</a:t>
            </a:r>
            <a:endParaRPr lang="en-US" altLang="ja-JP" sz="2000" dirty="0"/>
          </a:p>
          <a:p>
            <a:pPr lvl="1"/>
            <a:endParaRPr lang="en-US" altLang="ja-JP" sz="1800" dirty="0"/>
          </a:p>
          <a:p>
            <a:pPr marL="457198" lvl="1" indent="0">
              <a:buNone/>
            </a:pPr>
            <a:endParaRPr lang="en-US" altLang="ja-JP" sz="1400" dirty="0"/>
          </a:p>
          <a:p>
            <a:pPr lvl="1"/>
            <a:endParaRPr lang="en-US" altLang="ja-JP" sz="1800" dirty="0"/>
          </a:p>
          <a:p>
            <a:pPr marL="342899" lvl="1" indent="0">
              <a:buNone/>
            </a:pPr>
            <a:endParaRPr lang="en-US" altLang="ja-JP" sz="700" dirty="0"/>
          </a:p>
          <a:p>
            <a:pPr lvl="1"/>
            <a:r>
              <a:rPr lang="ja-JP" altLang="en-US" sz="2000" dirty="0"/>
              <a:t>架空の情報をあたかも事実として生成し、利用者に提示することがある（ハルシネーション）</a:t>
            </a:r>
            <a:endParaRPr lang="en-US" altLang="ja-JP" sz="2000" dirty="0"/>
          </a:p>
          <a:p>
            <a:pPr lvl="1"/>
            <a:r>
              <a:rPr lang="ja-JP" altLang="en-US" sz="2000" dirty="0"/>
              <a:t>事実や正確性の確認等、生成結果の精査が必要</a:t>
            </a: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DE610DDA-2393-F0F0-A29C-54785012172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06D8A7F-31DC-6CFD-9AD7-682D9039400E}"/>
              </a:ext>
            </a:extLst>
          </p:cNvPr>
          <p:cNvSpPr>
            <a:spLocks noGrp="1"/>
          </p:cNvSpPr>
          <p:nvPr>
            <p:ph type="sldNum" sz="quarter" idx="12"/>
          </p:nvPr>
        </p:nvSpPr>
        <p:spPr/>
        <p:txBody>
          <a:bodyPr/>
          <a:lstStyle/>
          <a:p>
            <a:fld id="{DBFB1F43-6F2E-4538-AABB-23AEDF146290}" type="slidenum">
              <a:rPr lang="ja-JP" altLang="en-US" smtClean="0"/>
              <a:pPr/>
              <a:t>25</a:t>
            </a:fld>
            <a:endParaRPr lang="ja-JP" altLang="en-US"/>
          </a:p>
        </p:txBody>
      </p:sp>
      <p:sp>
        <p:nvSpPr>
          <p:cNvPr id="5" name="タイトル 4">
            <a:extLst>
              <a:ext uri="{FF2B5EF4-FFF2-40B4-BE49-F238E27FC236}">
                <a16:creationId xmlns:a16="http://schemas.microsoft.com/office/drawing/2014/main" id="{E6901EF7-6089-8F0A-3A9E-937720FF72D4}"/>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コンテンツ プレースホルダー 2">
            <a:extLst>
              <a:ext uri="{FF2B5EF4-FFF2-40B4-BE49-F238E27FC236}">
                <a16:creationId xmlns:a16="http://schemas.microsoft.com/office/drawing/2014/main" id="{374E03AC-29E4-B84F-46C6-713BD9BDCEF5}"/>
              </a:ext>
            </a:extLst>
          </p:cNvPr>
          <p:cNvSpPr txBox="1">
            <a:spLocks/>
          </p:cNvSpPr>
          <p:nvPr/>
        </p:nvSpPr>
        <p:spPr bwMode="auto">
          <a:xfrm>
            <a:off x="641213" y="3970378"/>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実在しない情報を対話型</a:t>
            </a:r>
            <a:r>
              <a:rPr lang="en-US" altLang="ja-JP" sz="2800" b="1" kern="0" dirty="0">
                <a:solidFill>
                  <a:prstClr val="white"/>
                </a:solidFill>
                <a:latin typeface="+mn-ea"/>
              </a:rPr>
              <a:t>AI</a:t>
            </a:r>
            <a:r>
              <a:rPr lang="ja-JP" altLang="en-US" sz="2800" b="1" kern="0" dirty="0">
                <a:solidFill>
                  <a:prstClr val="white"/>
                </a:solidFill>
                <a:latin typeface="+mn-ea"/>
              </a:rPr>
              <a:t>が生成する可能性</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A1F704D8-4EA5-637F-B8BF-EB87B0A616B0}"/>
              </a:ext>
            </a:extLst>
          </p:cNvPr>
          <p:cNvSpPr txBox="1">
            <a:spLocks/>
          </p:cNvSpPr>
          <p:nvPr/>
        </p:nvSpPr>
        <p:spPr bwMode="auto">
          <a:xfrm>
            <a:off x="641212" y="1899360"/>
            <a:ext cx="9995157"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lv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職場に許可なく</a:t>
            </a:r>
            <a:r>
              <a:rPr lang="en-US" altLang="ja-JP" sz="2800" b="1" kern="0" dirty="0">
                <a:solidFill>
                  <a:prstClr val="white"/>
                </a:solidFill>
                <a:latin typeface="+mn-ea"/>
              </a:rPr>
              <a:t>AI</a:t>
            </a:r>
            <a:r>
              <a:rPr lang="ja-JP" altLang="en-US" sz="2800" b="1" kern="0" dirty="0">
                <a:solidFill>
                  <a:prstClr val="white"/>
                </a:solidFill>
                <a:latin typeface="+mn-ea"/>
              </a:rPr>
              <a:t>を業務利用し、情報漏えいにつながる可能性</a:t>
            </a:r>
            <a:endParaRPr lang="en-US" altLang="ja-JP" sz="2800" b="1" kern="0" dirty="0">
              <a:solidFill>
                <a:prstClr val="white"/>
              </a:solidFill>
              <a:latin typeface="+mn-ea"/>
            </a:endParaRPr>
          </a:p>
        </p:txBody>
      </p:sp>
    </p:spTree>
    <p:extLst>
      <p:ext uri="{BB962C8B-B14F-4D97-AF65-F5344CB8AC3E}">
        <p14:creationId xmlns:p14="http://schemas.microsoft.com/office/powerpoint/2010/main" val="47455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A0E413B-D845-1F85-3AED-5D50AE88B800}"/>
              </a:ext>
            </a:extLst>
          </p:cNvPr>
          <p:cNvSpPr>
            <a:spLocks noGrp="1"/>
          </p:cNvSpPr>
          <p:nvPr>
            <p:ph idx="1"/>
          </p:nvPr>
        </p:nvSpPr>
        <p:spPr>
          <a:xfrm>
            <a:off x="642229" y="1382319"/>
            <a:ext cx="10759196" cy="4745463"/>
          </a:xfrm>
        </p:spPr>
        <p:txBody>
          <a:bodyPr/>
          <a:lstStyle/>
          <a:p>
            <a:r>
              <a:rPr lang="ja-JP" altLang="en-US" sz="2400" dirty="0"/>
              <a:t>リスク②</a:t>
            </a:r>
            <a:endParaRPr lang="en-US" altLang="ja-JP" sz="2400" dirty="0"/>
          </a:p>
          <a:p>
            <a:endParaRPr lang="en-US" altLang="ja-JP" sz="2400" dirty="0"/>
          </a:p>
          <a:p>
            <a:pPr lvl="1"/>
            <a:endParaRPr lang="en-US" altLang="ja-JP" sz="2000" dirty="0"/>
          </a:p>
          <a:p>
            <a:pPr lvl="1"/>
            <a:r>
              <a:rPr lang="en-US" altLang="ja-JP" sz="2000" dirty="0"/>
              <a:t>AI</a:t>
            </a:r>
            <a:r>
              <a:rPr lang="ja-JP" altLang="ja-JP" sz="2000" dirty="0"/>
              <a:t>による翻訳機能・能力の向上により、</a:t>
            </a:r>
            <a:r>
              <a:rPr lang="en-US" altLang="ja-JP" sz="2000" dirty="0"/>
              <a:t>Web</a:t>
            </a:r>
            <a:r>
              <a:rPr lang="ja-JP" altLang="ja-JP" sz="2000" dirty="0"/>
              <a:t>ページの翻訳やフィッシングの文面を</a:t>
            </a:r>
            <a:br>
              <a:rPr lang="en-US" altLang="ja-JP" sz="2000" dirty="0"/>
            </a:br>
            <a:r>
              <a:rPr lang="ja-JP" altLang="ja-JP" sz="2000" dirty="0"/>
              <a:t>標的の母国語で違和感なく表現すること</a:t>
            </a:r>
            <a:r>
              <a:rPr lang="ja-JP" altLang="en-US" sz="2000" dirty="0"/>
              <a:t>が</a:t>
            </a:r>
            <a:r>
              <a:rPr lang="ja-JP" altLang="ja-JP" sz="2000" dirty="0"/>
              <a:t>可能</a:t>
            </a:r>
            <a:endParaRPr lang="en-US" altLang="ja-JP" sz="2000" dirty="0"/>
          </a:p>
          <a:p>
            <a:pPr lvl="1"/>
            <a:endParaRPr lang="en-US" altLang="ja-JP" sz="600" dirty="0"/>
          </a:p>
          <a:p>
            <a:pPr lvl="1"/>
            <a:r>
              <a:rPr lang="ja-JP" altLang="ja-JP" sz="2000" dirty="0"/>
              <a:t>言語の壁を実質的に乗り越え</a:t>
            </a:r>
            <a:r>
              <a:rPr lang="ja-JP" altLang="en-US" sz="2000" dirty="0"/>
              <a:t>、</a:t>
            </a:r>
            <a:r>
              <a:rPr lang="ja-JP" altLang="ja-JP" sz="2000" dirty="0"/>
              <a:t>多言語での攻撃</a:t>
            </a:r>
            <a:r>
              <a:rPr lang="ja-JP" altLang="en-US" sz="2000" dirty="0"/>
              <a:t>が</a:t>
            </a:r>
            <a:r>
              <a:rPr lang="ja-JP" altLang="ja-JP" sz="2000" dirty="0"/>
              <a:t>格段に容易</a:t>
            </a:r>
            <a:endParaRPr lang="en-US" altLang="ja-JP" sz="2000" dirty="0"/>
          </a:p>
          <a:p>
            <a:pPr lvl="1"/>
            <a:endParaRPr lang="en-US" altLang="ja-JP" sz="600" dirty="0"/>
          </a:p>
          <a:p>
            <a:pPr lvl="1"/>
            <a:r>
              <a:rPr lang="ja-JP" altLang="ja-JP" sz="2000" dirty="0"/>
              <a:t>生成</a:t>
            </a:r>
            <a:r>
              <a:rPr lang="en-US" altLang="ja-JP" sz="2000" dirty="0"/>
              <a:t>AI</a:t>
            </a:r>
            <a:r>
              <a:rPr lang="ja-JP" altLang="ja-JP" sz="2000" dirty="0"/>
              <a:t>をサイバー攻撃のアシスタントとして利用することで、様々な攻撃が容易に展開できる</a:t>
            </a:r>
            <a:endParaRPr lang="en-US" altLang="ja-JP" sz="2000" dirty="0"/>
          </a:p>
          <a:p>
            <a:pPr lvl="1"/>
            <a:endParaRPr lang="en-US" altLang="ja-JP" sz="600" dirty="0"/>
          </a:p>
          <a:p>
            <a:pPr lvl="1"/>
            <a:r>
              <a:rPr lang="ja-JP" altLang="ja-JP" sz="2000" dirty="0"/>
              <a:t>インシデントの頻度・数量が増えたり、平均的な攻撃の技術水準が高まる</a:t>
            </a:r>
            <a:endParaRPr lang="en-US" altLang="ja-JP" sz="2000" dirty="0"/>
          </a:p>
          <a:p>
            <a:endParaRPr kumimoji="1" lang="ja-JP" altLang="en-US" sz="2000" dirty="0"/>
          </a:p>
        </p:txBody>
      </p:sp>
      <p:sp>
        <p:nvSpPr>
          <p:cNvPr id="3" name="フッター プレースホルダー 2">
            <a:extLst>
              <a:ext uri="{FF2B5EF4-FFF2-40B4-BE49-F238E27FC236}">
                <a16:creationId xmlns:a16="http://schemas.microsoft.com/office/drawing/2014/main" id="{32A384C1-D1FB-B31D-A75D-08211332768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3196012-37E7-4D25-CDA4-CD63D92DBC3E}"/>
              </a:ext>
            </a:extLst>
          </p:cNvPr>
          <p:cNvSpPr>
            <a:spLocks noGrp="1"/>
          </p:cNvSpPr>
          <p:nvPr>
            <p:ph type="sldNum" sz="quarter" idx="12"/>
          </p:nvPr>
        </p:nvSpPr>
        <p:spPr/>
        <p:txBody>
          <a:bodyPr/>
          <a:lstStyle/>
          <a:p>
            <a:fld id="{DBFB1F43-6F2E-4538-AABB-23AEDF146290}" type="slidenum">
              <a:rPr lang="ja-JP" altLang="en-US" smtClean="0"/>
              <a:pPr/>
              <a:t>26</a:t>
            </a:fld>
            <a:endParaRPr lang="ja-JP" altLang="en-US"/>
          </a:p>
        </p:txBody>
      </p:sp>
      <p:sp>
        <p:nvSpPr>
          <p:cNvPr id="5" name="タイトル 4">
            <a:extLst>
              <a:ext uri="{FF2B5EF4-FFF2-40B4-BE49-F238E27FC236}">
                <a16:creationId xmlns:a16="http://schemas.microsoft.com/office/drawing/2014/main" id="{D930BBF9-69B9-4D89-1257-D39A68C86BB4}"/>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コンテンツ プレースホルダー 2">
            <a:extLst>
              <a:ext uri="{FF2B5EF4-FFF2-40B4-BE49-F238E27FC236}">
                <a16:creationId xmlns:a16="http://schemas.microsoft.com/office/drawing/2014/main" id="{8AD68D7C-F99B-78A5-23B2-24F14260ABA0}"/>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AI</a:t>
            </a:r>
            <a:r>
              <a:rPr lang="ja-JP" altLang="en-US" sz="2800" b="1" kern="0" dirty="0">
                <a:solidFill>
                  <a:prstClr val="white"/>
                </a:solidFill>
                <a:latin typeface="+mn-ea"/>
              </a:rPr>
              <a:t>を助力に得たサイバー脅威の増長</a:t>
            </a:r>
            <a:endParaRPr lang="ja-JP" altLang="ja-JP" sz="2800" dirty="0">
              <a:solidFill>
                <a:schemeClr val="bg1"/>
              </a:solidFill>
            </a:endParaRPr>
          </a:p>
        </p:txBody>
      </p:sp>
    </p:spTree>
    <p:extLst>
      <p:ext uri="{BB962C8B-B14F-4D97-AF65-F5344CB8AC3E}">
        <p14:creationId xmlns:p14="http://schemas.microsoft.com/office/powerpoint/2010/main" val="59029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08AD799-AE09-A6EF-35B9-292D62482AAB}"/>
              </a:ext>
            </a:extLst>
          </p:cNvPr>
          <p:cNvSpPr>
            <a:spLocks noGrp="1"/>
          </p:cNvSpPr>
          <p:nvPr>
            <p:ph idx="1"/>
          </p:nvPr>
        </p:nvSpPr>
        <p:spPr>
          <a:xfrm>
            <a:off x="642229" y="1382319"/>
            <a:ext cx="10444973" cy="4745463"/>
          </a:xfrm>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en-US" sz="2400" b="1" dirty="0"/>
              <a:t>生成</a:t>
            </a:r>
            <a:r>
              <a:rPr lang="en-US" altLang="ja-JP" sz="2400" b="1" dirty="0"/>
              <a:t>AI</a:t>
            </a:r>
            <a:r>
              <a:rPr lang="ja-JP" altLang="en-US" sz="2400" b="1" dirty="0"/>
              <a:t>の業務利用による情報漏洩</a:t>
            </a:r>
            <a:endParaRPr lang="en-US" altLang="ja-JP" sz="2400" b="1" dirty="0"/>
          </a:p>
          <a:p>
            <a:pPr lvl="2"/>
            <a:r>
              <a:rPr lang="ja-JP" altLang="en-US" sz="2000" dirty="0"/>
              <a:t>米国の</a:t>
            </a:r>
            <a:r>
              <a:rPr lang="en-US" altLang="ja-JP" sz="2000" dirty="0"/>
              <a:t>AI</a:t>
            </a:r>
            <a:r>
              <a:rPr lang="ja-JP" altLang="en-US" sz="2000" dirty="0"/>
              <a:t>企業の調査</a:t>
            </a:r>
            <a:r>
              <a:rPr lang="en-US" altLang="ja-JP" sz="2000" b="1" baseline="30000" dirty="0">
                <a:solidFill>
                  <a:srgbClr val="FF0000"/>
                </a:solidFill>
              </a:rPr>
              <a:t>※11</a:t>
            </a:r>
            <a:r>
              <a:rPr lang="ja-JP" altLang="en-US" sz="2000" dirty="0"/>
              <a:t>によれば、業務において生成</a:t>
            </a:r>
            <a:r>
              <a:rPr lang="en-US" altLang="ja-JP" sz="2000" dirty="0"/>
              <a:t>AI</a:t>
            </a:r>
            <a:r>
              <a:rPr lang="ja-JP" altLang="en-US" sz="2000" dirty="0"/>
              <a:t>にデータを</a:t>
            </a:r>
            <a:r>
              <a:rPr lang="ja-JP" altLang="ja-JP" sz="2000" dirty="0"/>
              <a:t>コピー＆ペーストして</a:t>
            </a:r>
            <a:br>
              <a:rPr lang="en-US" altLang="ja-JP" sz="2000" dirty="0"/>
            </a:br>
            <a:r>
              <a:rPr lang="ja-JP" altLang="ja-JP" sz="2000" dirty="0"/>
              <a:t>プロンプト（指示文）として入力している利用者が</a:t>
            </a:r>
            <a:r>
              <a:rPr lang="en-US" altLang="ja-JP" sz="2000" dirty="0"/>
              <a:t>77</a:t>
            </a:r>
            <a:r>
              <a:rPr lang="ja-JP" altLang="ja-JP" sz="2000" dirty="0"/>
              <a:t>％</a:t>
            </a:r>
            <a:endParaRPr lang="en-US" altLang="ja-JP" sz="2000" dirty="0"/>
          </a:p>
          <a:p>
            <a:pPr lvl="2"/>
            <a:r>
              <a:rPr lang="ja-JP" altLang="ja-JP" sz="2000" dirty="0"/>
              <a:t>そのうち</a:t>
            </a:r>
            <a:r>
              <a:rPr lang="en-US" altLang="ja-JP" sz="2000" dirty="0"/>
              <a:t>82</a:t>
            </a:r>
            <a:r>
              <a:rPr lang="ja-JP" altLang="ja-JP" sz="2000" dirty="0"/>
              <a:t>％が組織に管理されていないアカウント</a:t>
            </a:r>
            <a:endParaRPr lang="en-US" altLang="ja-JP" sz="2000" dirty="0"/>
          </a:p>
          <a:p>
            <a:pPr lvl="2"/>
            <a:endParaRPr lang="en-US" altLang="ja-JP" sz="2000" dirty="0"/>
          </a:p>
          <a:p>
            <a:pPr lvl="1"/>
            <a:r>
              <a:rPr lang="ja-JP" altLang="en-US" sz="2400" b="1" dirty="0"/>
              <a:t>生成</a:t>
            </a:r>
            <a:r>
              <a:rPr lang="en-US" altLang="ja-JP" sz="2400" b="1" dirty="0"/>
              <a:t>AI</a:t>
            </a:r>
            <a:r>
              <a:rPr lang="ja-JP" altLang="en-US" sz="2400" b="1" dirty="0"/>
              <a:t>を使い作成した資料に実在しない判例が含まれていた</a:t>
            </a:r>
            <a:endParaRPr lang="en-US" altLang="ja-JP" sz="2400" b="1" dirty="0"/>
          </a:p>
          <a:p>
            <a:pPr lvl="2"/>
            <a:r>
              <a:rPr lang="en-US" altLang="ja-JP" sz="2000" dirty="0"/>
              <a:t>2025</a:t>
            </a:r>
            <a:r>
              <a:rPr lang="ja-JP" altLang="ja-JP" sz="2000" dirty="0"/>
              <a:t>年</a:t>
            </a:r>
            <a:r>
              <a:rPr lang="en-US" altLang="ja-JP" sz="2000" dirty="0"/>
              <a:t>1</a:t>
            </a:r>
            <a:r>
              <a:rPr lang="ja-JP" altLang="ja-JP" sz="2000" dirty="0"/>
              <a:t>月、米国テキサス州の裁判所で公聴会が開催され</a:t>
            </a:r>
            <a:r>
              <a:rPr lang="ja-JP" altLang="en-US" sz="2000" dirty="0"/>
              <a:t>た</a:t>
            </a:r>
            <a:endParaRPr lang="en-US" altLang="ja-JP" sz="2000" dirty="0"/>
          </a:p>
          <a:p>
            <a:pPr lvl="2"/>
            <a:r>
              <a:rPr lang="ja-JP" altLang="en-US" sz="2000" dirty="0"/>
              <a:t>前年に弁護士が提出した意見書に実在しない判例が引用されていることが判明。生成</a:t>
            </a:r>
            <a:r>
              <a:rPr lang="en-US" altLang="ja-JP" sz="2000" dirty="0"/>
              <a:t>AI</a:t>
            </a:r>
            <a:r>
              <a:rPr lang="ja-JP" altLang="en-US" sz="2000" dirty="0"/>
              <a:t>を用いて作成していたことが明らかになった</a:t>
            </a:r>
            <a:r>
              <a:rPr lang="en-US" altLang="ja-JP" sz="2000" b="1" baseline="30000" dirty="0">
                <a:solidFill>
                  <a:srgbClr val="FF0000"/>
                </a:solidFill>
              </a:rPr>
              <a:t>※12</a:t>
            </a:r>
            <a:endParaRPr lang="ja-JP" altLang="en-US" sz="2000" dirty="0"/>
          </a:p>
          <a:p>
            <a:pPr lvl="2"/>
            <a:r>
              <a:rPr lang="ja-JP" altLang="ja-JP" sz="2000" dirty="0"/>
              <a:t>生成</a:t>
            </a:r>
            <a:r>
              <a:rPr lang="en-US" altLang="ja-JP" sz="2000" dirty="0"/>
              <a:t>AI</a:t>
            </a:r>
            <a:r>
              <a:rPr lang="ja-JP" altLang="en-US" sz="2000" dirty="0"/>
              <a:t>が</a:t>
            </a:r>
            <a:r>
              <a:rPr lang="ja-JP" altLang="ja-JP" sz="2000" dirty="0"/>
              <a:t>作成したデータにハルシネーションが起こりうることを知らなかった</a:t>
            </a:r>
            <a:endParaRPr lang="ja-JP" altLang="en-US" sz="2000" dirty="0"/>
          </a:p>
        </p:txBody>
      </p:sp>
      <p:sp>
        <p:nvSpPr>
          <p:cNvPr id="3" name="フッター プレースホルダー 2">
            <a:extLst>
              <a:ext uri="{FF2B5EF4-FFF2-40B4-BE49-F238E27FC236}">
                <a16:creationId xmlns:a16="http://schemas.microsoft.com/office/drawing/2014/main" id="{020B638E-8351-3C20-4C62-D8F52A1BAA64}"/>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9C5B118-8CD0-7095-6150-B883B755316F}"/>
              </a:ext>
            </a:extLst>
          </p:cNvPr>
          <p:cNvSpPr>
            <a:spLocks noGrp="1"/>
          </p:cNvSpPr>
          <p:nvPr>
            <p:ph type="sldNum" sz="quarter" idx="12"/>
          </p:nvPr>
        </p:nvSpPr>
        <p:spPr/>
        <p:txBody>
          <a:bodyPr/>
          <a:lstStyle/>
          <a:p>
            <a:fld id="{DBFB1F43-6F2E-4538-AABB-23AEDF146290}" type="slidenum">
              <a:rPr lang="ja-JP" altLang="en-US" smtClean="0"/>
              <a:pPr/>
              <a:t>27</a:t>
            </a:fld>
            <a:endParaRPr lang="ja-JP" altLang="en-US"/>
          </a:p>
        </p:txBody>
      </p:sp>
      <p:sp>
        <p:nvSpPr>
          <p:cNvPr id="5" name="タイトル 4">
            <a:extLst>
              <a:ext uri="{FF2B5EF4-FFF2-40B4-BE49-F238E27FC236}">
                <a16:creationId xmlns:a16="http://schemas.microsoft.com/office/drawing/2014/main" id="{2743ABEA-F1D5-AEDF-4445-8471B6699C28}"/>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テキスト ボックス 5">
            <a:extLst>
              <a:ext uri="{FF2B5EF4-FFF2-40B4-BE49-F238E27FC236}">
                <a16:creationId xmlns:a16="http://schemas.microsoft.com/office/drawing/2014/main" id="{07F1F7CF-8D19-7734-E4FD-833F63FB7CF4}"/>
              </a:ext>
            </a:extLst>
          </p:cNvPr>
          <p:cNvSpPr txBox="1"/>
          <p:nvPr/>
        </p:nvSpPr>
        <p:spPr>
          <a:xfrm>
            <a:off x="1104798" y="5849324"/>
            <a:ext cx="10115652" cy="461665"/>
          </a:xfrm>
          <a:prstGeom prst="rect">
            <a:avLst/>
          </a:prstGeom>
          <a:noFill/>
        </p:spPr>
        <p:txBody>
          <a:bodyPr wrap="square" rtlCol="0">
            <a:spAutoFit/>
          </a:bodyPr>
          <a:lstStyle/>
          <a:p>
            <a:r>
              <a:rPr lang="en-US" altLang="ja-JP" sz="1200" b="1" dirty="0">
                <a:solidFill>
                  <a:srgbClr val="FF0000"/>
                </a:solidFill>
              </a:rPr>
              <a:t>※11</a:t>
            </a:r>
            <a:r>
              <a:rPr lang="ja-JP" altLang="en-US" sz="1200" b="1" dirty="0">
                <a:solidFill>
                  <a:srgbClr val="FF0000"/>
                </a:solidFill>
              </a:rPr>
              <a:t>　</a:t>
            </a:r>
            <a:r>
              <a:rPr lang="en-US" altLang="ja-JP" sz="1200" dirty="0">
                <a:hlinkClick r:id="rId2"/>
              </a:rPr>
              <a:t>NEW Research: AI Is Already the #1 Data Exfiltration Channel in the Enterprise</a:t>
            </a:r>
            <a:r>
              <a:rPr lang="ja-JP" altLang="ja-JP" sz="1200" dirty="0"/>
              <a:t>（</a:t>
            </a:r>
            <a:r>
              <a:rPr lang="en-US" altLang="ja-JP" sz="1200" dirty="0"/>
              <a:t>The Hacker News Media Private Limited</a:t>
            </a:r>
            <a:r>
              <a:rPr lang="ja-JP" altLang="ja-JP" sz="1200" dirty="0"/>
              <a:t>）</a:t>
            </a:r>
            <a:endParaRPr lang="en-US" altLang="ja-JP" sz="1200" dirty="0"/>
          </a:p>
          <a:p>
            <a:r>
              <a:rPr lang="en-US" altLang="ja-JP" sz="1200" b="1" dirty="0">
                <a:solidFill>
                  <a:srgbClr val="FF0000"/>
                </a:solidFill>
              </a:rPr>
              <a:t>※12</a:t>
            </a:r>
            <a:r>
              <a:rPr lang="ja-JP" altLang="en-US" sz="1200" b="1" dirty="0">
                <a:solidFill>
                  <a:srgbClr val="FF0000"/>
                </a:solidFill>
              </a:rPr>
              <a:t>　</a:t>
            </a:r>
            <a:r>
              <a:rPr lang="ja-JP" altLang="ja-JP" sz="1200" dirty="0">
                <a:hlinkClick r:id="rId3"/>
              </a:rPr>
              <a:t>生成</a:t>
            </a:r>
            <a:r>
              <a:rPr lang="en-US" altLang="ja-JP" sz="1200" dirty="0">
                <a:hlinkClick r:id="rId3"/>
              </a:rPr>
              <a:t>AI</a:t>
            </a:r>
            <a:r>
              <a:rPr lang="ja-JP" altLang="ja-JP" sz="1200" dirty="0">
                <a:hlinkClick r:id="rId3"/>
              </a:rPr>
              <a:t>に騙される弁護士がいまだに相次ぐ</a:t>
            </a:r>
            <a:r>
              <a:rPr lang="ja-JP" altLang="ja-JP" sz="1200" dirty="0"/>
              <a:t>（</a:t>
            </a:r>
            <a:r>
              <a:rPr lang="en-US" altLang="ja-JP" sz="1200" dirty="0" err="1"/>
              <a:t>JBpress</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701280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E3943A9-D11C-4088-7BAE-A928D0903AB4}"/>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傾向②</a:t>
            </a:r>
            <a:endParaRPr lang="en-US" altLang="ja-JP" sz="2400" dirty="0"/>
          </a:p>
          <a:p>
            <a:pPr lvl="1"/>
            <a:r>
              <a:rPr lang="ja-JP" altLang="en-US" sz="2400" b="1" dirty="0"/>
              <a:t>生成</a:t>
            </a:r>
            <a:r>
              <a:rPr lang="en-US" altLang="ja-JP" sz="2400" b="1" dirty="0"/>
              <a:t>AI</a:t>
            </a:r>
            <a:r>
              <a:rPr lang="ja-JP" altLang="en-US" sz="2400" b="1" dirty="0"/>
              <a:t>を悪用したプログラムの作成</a:t>
            </a:r>
            <a:endParaRPr lang="en-US" altLang="ja-JP" sz="2400" b="1" dirty="0"/>
          </a:p>
          <a:p>
            <a:pPr lvl="2"/>
            <a:r>
              <a:rPr lang="en-US" altLang="ja-JP" sz="2000" dirty="0"/>
              <a:t>2025</a:t>
            </a:r>
            <a:r>
              <a:rPr lang="ja-JP" altLang="ja-JP" sz="2000" dirty="0"/>
              <a:t>年</a:t>
            </a:r>
            <a:r>
              <a:rPr lang="en-US" altLang="ja-JP" sz="2000" dirty="0"/>
              <a:t>2</a:t>
            </a:r>
            <a:r>
              <a:rPr lang="ja-JP" altLang="ja-JP" sz="2000" dirty="0"/>
              <a:t>月、不正に入手した</a:t>
            </a:r>
            <a:r>
              <a:rPr lang="en-US" altLang="ja-JP" sz="2000" dirty="0"/>
              <a:t>ID</a:t>
            </a:r>
            <a:r>
              <a:rPr lang="ja-JP" altLang="ja-JP" sz="2000" dirty="0"/>
              <a:t>とパスワードを機械的に入力して携帯電話の回線契約まで行うプログラムを用いて携帯電話の回線を契約</a:t>
            </a:r>
            <a:endParaRPr lang="en-US" altLang="ja-JP" sz="2000" dirty="0"/>
          </a:p>
          <a:p>
            <a:pPr lvl="2"/>
            <a:r>
              <a:rPr lang="ja-JP" altLang="ja-JP" sz="2000" dirty="0"/>
              <a:t>生成</a:t>
            </a:r>
            <a:r>
              <a:rPr lang="en-US" altLang="ja-JP" sz="2000" dirty="0"/>
              <a:t>AI</a:t>
            </a:r>
            <a:r>
              <a:rPr lang="ja-JP" altLang="ja-JP" sz="2000" dirty="0"/>
              <a:t>を補助的に使いプログラムを自作</a:t>
            </a:r>
            <a:endParaRPr lang="en-US" altLang="ja-JP" sz="2000" dirty="0"/>
          </a:p>
          <a:p>
            <a:pPr lvl="2"/>
            <a:r>
              <a:rPr lang="ja-JP" altLang="ja-JP" sz="2000" dirty="0"/>
              <a:t>中高生</a:t>
            </a:r>
            <a:r>
              <a:rPr lang="en-US" altLang="ja-JP" sz="2000" dirty="0"/>
              <a:t>3</a:t>
            </a:r>
            <a:r>
              <a:rPr lang="ja-JP" altLang="ja-JP" sz="2000" dirty="0"/>
              <a:t>人が不正アクセス禁止法違反と電子計算機使用詐の疑いで逮捕</a:t>
            </a:r>
            <a:r>
              <a:rPr lang="en-US" altLang="ja-JP" sz="2000" b="1" baseline="30000" dirty="0">
                <a:solidFill>
                  <a:srgbClr val="FF0000"/>
                </a:solidFill>
              </a:rPr>
              <a:t>※13</a:t>
            </a:r>
            <a:endParaRPr lang="en-US" altLang="ja-JP" sz="2000" dirty="0"/>
          </a:p>
          <a:p>
            <a:pPr marL="685796" lvl="2" indent="0">
              <a:buNone/>
            </a:pPr>
            <a:endParaRPr lang="en-US" altLang="ja-JP" sz="2000" dirty="0"/>
          </a:p>
          <a:p>
            <a:pPr lvl="1"/>
            <a:r>
              <a:rPr lang="en-US" altLang="ja-JP" sz="2400" b="1" dirty="0"/>
              <a:t>AI</a:t>
            </a:r>
            <a:r>
              <a:rPr lang="ja-JP" altLang="en-US" sz="2400" b="1" dirty="0"/>
              <a:t>の脆弱性</a:t>
            </a:r>
            <a:endParaRPr lang="en-US" altLang="ja-JP" sz="2400" b="1" dirty="0"/>
          </a:p>
          <a:p>
            <a:pPr lvl="2"/>
            <a:r>
              <a:rPr lang="en-US" altLang="ja-JP" sz="2000" dirty="0"/>
              <a:t>2025</a:t>
            </a:r>
            <a:r>
              <a:rPr lang="ja-JP" altLang="ja-JP" sz="2000" dirty="0"/>
              <a:t>年</a:t>
            </a:r>
            <a:r>
              <a:rPr lang="en-US" altLang="ja-JP" sz="2000" dirty="0"/>
              <a:t>6</a:t>
            </a:r>
            <a:r>
              <a:rPr lang="ja-JP" altLang="ja-JP" sz="2000" dirty="0"/>
              <a:t>月、</a:t>
            </a:r>
            <a:r>
              <a:rPr lang="en-US" altLang="ja-JP" sz="2000" dirty="0"/>
              <a:t>Microsoft 365 Copilot </a:t>
            </a:r>
            <a:r>
              <a:rPr lang="ja-JP" altLang="ja-JP" sz="2000" dirty="0"/>
              <a:t>の脆弱性「</a:t>
            </a:r>
            <a:r>
              <a:rPr lang="en-US" altLang="ja-JP" sz="2000" dirty="0" err="1"/>
              <a:t>EchoLeak</a:t>
            </a:r>
            <a:r>
              <a:rPr lang="ja-JP" altLang="ja-JP" sz="2000" dirty="0"/>
              <a:t>」が報道された</a:t>
            </a:r>
            <a:endParaRPr lang="en-US" altLang="ja-JP" sz="2000" dirty="0"/>
          </a:p>
          <a:p>
            <a:pPr lvl="2"/>
            <a:r>
              <a:rPr lang="ja-JP" altLang="en-US" sz="2000" dirty="0"/>
              <a:t>脆弱性を</a:t>
            </a:r>
            <a:r>
              <a:rPr lang="ja-JP" altLang="ja-JP" sz="2000" dirty="0"/>
              <a:t>悪用する不正プロンプト</a:t>
            </a:r>
            <a:r>
              <a:rPr lang="ja-JP" altLang="en-US" sz="2000" dirty="0"/>
              <a:t>が</a:t>
            </a:r>
            <a:r>
              <a:rPr lang="ja-JP" altLang="ja-JP" sz="2000" dirty="0"/>
              <a:t>注入されると、不適切な</a:t>
            </a:r>
            <a:r>
              <a:rPr lang="en-US" altLang="ja-JP" sz="2000" dirty="0"/>
              <a:t>AI</a:t>
            </a:r>
            <a:r>
              <a:rPr lang="ja-JP" altLang="ja-JP" sz="2000" dirty="0"/>
              <a:t>の動作が誘発され、</a:t>
            </a:r>
            <a:r>
              <a:rPr lang="en-US" altLang="ja-JP" sz="2000" dirty="0"/>
              <a:t> Copilot </a:t>
            </a:r>
            <a:r>
              <a:rPr lang="ja-JP" altLang="ja-JP" sz="2000" dirty="0"/>
              <a:t>にアクセスを許可した社内の秘密データ等が流出する可能性があった</a:t>
            </a:r>
            <a:r>
              <a:rPr lang="en-US" altLang="ja-JP" sz="2000" b="1" baseline="30000" dirty="0">
                <a:solidFill>
                  <a:srgbClr val="FF0000"/>
                </a:solidFill>
              </a:rPr>
              <a:t>※14</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80D60713-56ED-20C4-591D-CA8975A37F5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04099B11-E6D2-BE76-8D5B-665E7B89FA96}"/>
              </a:ext>
            </a:extLst>
          </p:cNvPr>
          <p:cNvSpPr>
            <a:spLocks noGrp="1"/>
          </p:cNvSpPr>
          <p:nvPr>
            <p:ph type="sldNum" sz="quarter" idx="12"/>
          </p:nvPr>
        </p:nvSpPr>
        <p:spPr/>
        <p:txBody>
          <a:bodyPr/>
          <a:lstStyle/>
          <a:p>
            <a:fld id="{DBFB1F43-6F2E-4538-AABB-23AEDF146290}" type="slidenum">
              <a:rPr lang="ja-JP" altLang="en-US" smtClean="0"/>
              <a:pPr/>
              <a:t>28</a:t>
            </a:fld>
            <a:endParaRPr lang="ja-JP" altLang="en-US"/>
          </a:p>
        </p:txBody>
      </p:sp>
      <p:sp>
        <p:nvSpPr>
          <p:cNvPr id="5" name="タイトル 4">
            <a:extLst>
              <a:ext uri="{FF2B5EF4-FFF2-40B4-BE49-F238E27FC236}">
                <a16:creationId xmlns:a16="http://schemas.microsoft.com/office/drawing/2014/main" id="{F5779F06-83AE-8342-1B98-7A36F8992EEF}"/>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テキスト ボックス 5">
            <a:extLst>
              <a:ext uri="{FF2B5EF4-FFF2-40B4-BE49-F238E27FC236}">
                <a16:creationId xmlns:a16="http://schemas.microsoft.com/office/drawing/2014/main" id="{0F67CA26-3D42-7C59-6A48-E2C91D26E6F4}"/>
              </a:ext>
            </a:extLst>
          </p:cNvPr>
          <p:cNvSpPr txBox="1"/>
          <p:nvPr/>
        </p:nvSpPr>
        <p:spPr>
          <a:xfrm>
            <a:off x="1104798" y="5778735"/>
            <a:ext cx="9044848" cy="461665"/>
          </a:xfrm>
          <a:prstGeom prst="rect">
            <a:avLst/>
          </a:prstGeom>
          <a:noFill/>
        </p:spPr>
        <p:txBody>
          <a:bodyPr wrap="square" rtlCol="0">
            <a:spAutoFit/>
          </a:bodyPr>
          <a:lstStyle/>
          <a:p>
            <a:r>
              <a:rPr lang="en-US" altLang="ja-JP" sz="1200" b="1" dirty="0">
                <a:solidFill>
                  <a:srgbClr val="FF0000"/>
                </a:solidFill>
              </a:rPr>
              <a:t>※13</a:t>
            </a:r>
            <a:r>
              <a:rPr lang="ja-JP" altLang="en-US" sz="1200" b="1" dirty="0">
                <a:solidFill>
                  <a:srgbClr val="FF0000"/>
                </a:solidFill>
              </a:rPr>
              <a:t>　</a:t>
            </a:r>
            <a:r>
              <a:rPr lang="ja-JP" altLang="ja-JP" sz="1200" dirty="0">
                <a:hlinkClick r:id="rId2"/>
              </a:rPr>
              <a:t>生成</a:t>
            </a:r>
            <a:r>
              <a:rPr lang="en-US" altLang="ja-JP" sz="1200" dirty="0">
                <a:hlinkClick r:id="rId2"/>
              </a:rPr>
              <a:t>AI</a:t>
            </a:r>
            <a:r>
              <a:rPr lang="ja-JP" altLang="ja-JP" sz="1200" dirty="0">
                <a:hlinkClick r:id="rId2"/>
              </a:rPr>
              <a:t>悪用、楽天回線</a:t>
            </a:r>
            <a:r>
              <a:rPr lang="en-US" altLang="ja-JP" sz="1200" dirty="0">
                <a:hlinkClick r:id="rId2"/>
              </a:rPr>
              <a:t>1000</a:t>
            </a:r>
            <a:r>
              <a:rPr lang="ja-JP" altLang="ja-JP" sz="1200" dirty="0">
                <a:hlinkClick r:id="rId2"/>
              </a:rPr>
              <a:t>件不正契約か　中高生を逮捕</a:t>
            </a:r>
            <a:r>
              <a:rPr lang="ja-JP" altLang="ja-JP" sz="1200" dirty="0"/>
              <a:t>（日本経済新聞）</a:t>
            </a:r>
            <a:endParaRPr lang="en-US" altLang="ja-JP" sz="1200" dirty="0"/>
          </a:p>
          <a:p>
            <a:r>
              <a:rPr lang="en-US" altLang="ja-JP" sz="1200" b="1" dirty="0">
                <a:solidFill>
                  <a:srgbClr val="FF0000"/>
                </a:solidFill>
              </a:rPr>
              <a:t>※14</a:t>
            </a:r>
            <a:r>
              <a:rPr lang="ja-JP" altLang="en-US" sz="1200" b="1" dirty="0">
                <a:solidFill>
                  <a:srgbClr val="FF0000"/>
                </a:solidFill>
              </a:rPr>
              <a:t>　</a:t>
            </a:r>
            <a:r>
              <a:rPr lang="ja-JP" altLang="ja-JP" sz="1200" dirty="0">
                <a:hlinkClick r:id="rId3"/>
              </a:rPr>
              <a:t>初のゼロクリック</a:t>
            </a:r>
            <a:r>
              <a:rPr lang="en-US" altLang="ja-JP" sz="1200" dirty="0">
                <a:hlinkClick r:id="rId3"/>
              </a:rPr>
              <a:t>AI</a:t>
            </a:r>
            <a:r>
              <a:rPr lang="ja-JP" altLang="ja-JP" sz="1200" dirty="0">
                <a:hlinkClick r:id="rId3"/>
              </a:rPr>
              <a:t>脆弱性「</a:t>
            </a:r>
            <a:r>
              <a:rPr lang="en-US" altLang="ja-JP" sz="1200" dirty="0" err="1">
                <a:hlinkClick r:id="rId3"/>
              </a:rPr>
              <a:t>EchoLeak</a:t>
            </a:r>
            <a:r>
              <a:rPr lang="ja-JP" altLang="ja-JP" sz="1200" dirty="0">
                <a:hlinkClick r:id="rId3"/>
              </a:rPr>
              <a:t>」</a:t>
            </a:r>
            <a:r>
              <a:rPr lang="en-US" altLang="ja-JP" sz="1200" dirty="0">
                <a:hlinkClick r:id="rId3"/>
              </a:rPr>
              <a:t>,Microsoft</a:t>
            </a:r>
            <a:r>
              <a:rPr lang="ja-JP" altLang="ja-JP" sz="1200" dirty="0">
                <a:hlinkClick r:id="rId3"/>
              </a:rPr>
              <a:t>の「</a:t>
            </a:r>
            <a:r>
              <a:rPr lang="en-US" altLang="ja-JP" sz="1200" dirty="0">
                <a:hlinkClick r:id="rId3"/>
              </a:rPr>
              <a:t>Copilot</a:t>
            </a:r>
            <a:r>
              <a:rPr lang="ja-JP" altLang="ja-JP" sz="1200" dirty="0">
                <a:hlinkClick r:id="rId3"/>
              </a:rPr>
              <a:t>」の脆弱性で（修正済み）</a:t>
            </a:r>
            <a:r>
              <a:rPr lang="ja-JP" altLang="ja-JP" sz="1200" dirty="0"/>
              <a:t>（</a:t>
            </a:r>
            <a:r>
              <a:rPr lang="en-US" altLang="ja-JP" sz="1200" dirty="0" err="1"/>
              <a:t>ITMedia</a:t>
            </a:r>
            <a:r>
              <a:rPr lang="en-US" altLang="ja-JP" sz="1200" dirty="0"/>
              <a:t> NEWS</a:t>
            </a:r>
            <a:r>
              <a:rPr lang="ja-JP" altLang="ja-JP" sz="1200" dirty="0"/>
              <a:t>）</a:t>
            </a:r>
            <a:r>
              <a:rPr lang="en-US" altLang="ja-JP" sz="1200" dirty="0"/>
              <a:t> </a:t>
            </a:r>
            <a:endParaRPr lang="en-US" altLang="ja-JP" sz="1200" b="1" dirty="0">
              <a:solidFill>
                <a:srgbClr val="FF0000"/>
              </a:solidFill>
            </a:endParaRPr>
          </a:p>
        </p:txBody>
      </p:sp>
    </p:spTree>
    <p:extLst>
      <p:ext uri="{BB962C8B-B14F-4D97-AF65-F5344CB8AC3E}">
        <p14:creationId xmlns:p14="http://schemas.microsoft.com/office/powerpoint/2010/main" val="2489882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A088-0824-2115-4762-BD15F86DEF1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557F659-00F7-2081-1F38-2F59B976D70F}"/>
              </a:ext>
            </a:extLst>
          </p:cNvPr>
          <p:cNvSpPr>
            <a:spLocks noGrp="1"/>
          </p:cNvSpPr>
          <p:nvPr>
            <p:ph idx="1"/>
          </p:nvPr>
        </p:nvSpPr>
        <p:spPr/>
        <p:txBody>
          <a:bodyPr/>
          <a:lstStyle/>
          <a:p>
            <a:r>
              <a:rPr lang="ja-JP" altLang="en-US" sz="2400" dirty="0"/>
              <a:t>対策①</a:t>
            </a:r>
            <a:endParaRPr lang="en-US" altLang="ja-JP" sz="2400" dirty="0"/>
          </a:p>
          <a:p>
            <a:pPr lvl="1"/>
            <a:r>
              <a:rPr lang="ja-JP" altLang="en-US" sz="2200" dirty="0"/>
              <a:t>「</a:t>
            </a:r>
            <a:r>
              <a:rPr lang="en-US" altLang="ja-JP" sz="2200" dirty="0"/>
              <a:t>AI</a:t>
            </a:r>
            <a:r>
              <a:rPr lang="ja-JP" altLang="en-US" sz="2200" dirty="0"/>
              <a:t>事業者ガイドライン</a:t>
            </a:r>
            <a:r>
              <a:rPr lang="en-US" altLang="ja-JP" sz="1800" b="1" baseline="40000" dirty="0">
                <a:solidFill>
                  <a:srgbClr val="FF0000"/>
                </a:solidFill>
              </a:rPr>
              <a:t>※15</a:t>
            </a:r>
            <a:r>
              <a:rPr lang="ja-JP" altLang="en-US" sz="2200" dirty="0"/>
              <a:t>」における「</a:t>
            </a:r>
            <a:r>
              <a:rPr lang="en-US" altLang="ja-JP" sz="2200" dirty="0"/>
              <a:t>AI</a:t>
            </a:r>
            <a:r>
              <a:rPr lang="ja-JP" altLang="en-US" sz="2200" dirty="0"/>
              <a:t>利用者」を想定した対策</a:t>
            </a:r>
            <a:endParaRPr lang="en-US" altLang="ja-JP" sz="2200" dirty="0"/>
          </a:p>
          <a:p>
            <a:pPr lvl="1"/>
            <a:r>
              <a:rPr lang="ja-JP" altLang="en-US" sz="2200" dirty="0"/>
              <a:t>経営者層</a:t>
            </a:r>
            <a:endParaRPr lang="en-US" altLang="ja-JP" sz="2200" dirty="0"/>
          </a:p>
          <a:p>
            <a:pPr lvl="2"/>
            <a:r>
              <a:rPr lang="ja-JP" altLang="en-US" sz="1800" dirty="0"/>
              <a:t>シャドー</a:t>
            </a:r>
            <a:r>
              <a:rPr lang="en-US" altLang="ja-JP" sz="1800" dirty="0"/>
              <a:t>AI</a:t>
            </a:r>
            <a:r>
              <a:rPr lang="ja-JP" altLang="ja-JP" sz="1800" dirty="0"/>
              <a:t>回避のため、</a:t>
            </a:r>
            <a:r>
              <a:rPr lang="en-US" altLang="ja-JP" sz="1800" dirty="0"/>
              <a:t>AI</a:t>
            </a:r>
            <a:r>
              <a:rPr lang="ja-JP" altLang="ja-JP" sz="1800" dirty="0"/>
              <a:t>サービス利用の検討</a:t>
            </a:r>
            <a:endParaRPr lang="en-US" altLang="ja-JP" sz="1800" dirty="0"/>
          </a:p>
          <a:p>
            <a:pPr marL="1028694" lvl="3" indent="0">
              <a:buNone/>
            </a:pPr>
            <a:r>
              <a:rPr lang="ja-JP" altLang="en-US" sz="1800" dirty="0"/>
              <a:t>　</a:t>
            </a:r>
            <a:r>
              <a:rPr lang="ja-JP" altLang="ja-JP" sz="1800" dirty="0"/>
              <a:t>未許可・未認可の</a:t>
            </a:r>
            <a:r>
              <a:rPr lang="en-US" altLang="ja-JP" sz="1800" dirty="0"/>
              <a:t>AI</a:t>
            </a:r>
            <a:r>
              <a:rPr lang="ja-JP" altLang="ja-JP" sz="1800" dirty="0"/>
              <a:t>サービス利用（シャドー</a:t>
            </a:r>
            <a:r>
              <a:rPr lang="en-US" altLang="ja-JP" sz="1800" dirty="0"/>
              <a:t>IT</a:t>
            </a:r>
            <a:r>
              <a:rPr lang="ja-JP" altLang="ja-JP" sz="1800" dirty="0"/>
              <a:t>）の禁止</a:t>
            </a:r>
            <a:endParaRPr lang="en-US" altLang="ja-JP" sz="1800" dirty="0"/>
          </a:p>
          <a:p>
            <a:pPr lvl="2"/>
            <a:r>
              <a:rPr lang="en-US" altLang="ja-JP" sz="1800" dirty="0"/>
              <a:t>AI</a:t>
            </a:r>
            <a:r>
              <a:rPr lang="ja-JP" altLang="ja-JP" sz="1800" dirty="0"/>
              <a:t>ガバナンスおよびサービス利用規定の整備</a:t>
            </a:r>
            <a:endParaRPr lang="en-US" altLang="ja-JP" sz="1800" dirty="0"/>
          </a:p>
          <a:p>
            <a:pPr marL="1602000" lvl="3" indent="-230400"/>
            <a:r>
              <a:rPr lang="en-US" altLang="ja-JP" sz="1800" dirty="0"/>
              <a:t>AI</a:t>
            </a:r>
            <a:r>
              <a:rPr lang="ja-JP" altLang="ja-JP" sz="1800" dirty="0"/>
              <a:t>事業者ガイドライン等の参照・準拠</a:t>
            </a:r>
            <a:endParaRPr lang="en-US" altLang="ja-JP" sz="1800" dirty="0"/>
          </a:p>
          <a:p>
            <a:pPr marL="1602000" lvl="3" indent="-230400"/>
            <a:r>
              <a:rPr lang="ja-JP" altLang="ja-JP" sz="1800" dirty="0"/>
              <a:t>個人アカウントにおける業務利用の制限</a:t>
            </a:r>
            <a:endParaRPr lang="en-US" altLang="ja-JP" sz="1800" dirty="0"/>
          </a:p>
          <a:p>
            <a:pPr marL="1602000" lvl="3" indent="-230400"/>
            <a:r>
              <a:rPr lang="ja-JP" altLang="ja-JP" sz="1800" dirty="0"/>
              <a:t>規程違反時の対応（ペナルティ）の明確化</a:t>
            </a:r>
            <a:endParaRPr lang="en-US" altLang="ja-JP" sz="1800" dirty="0"/>
          </a:p>
          <a:p>
            <a:pPr marL="1602000" lvl="3" indent="-230400"/>
            <a:r>
              <a:rPr lang="ja-JP" altLang="ja-JP" sz="1800" dirty="0"/>
              <a:t>外部サービス利用時には入力データを学習対象から除外するオプトアウト設定の徹底</a:t>
            </a:r>
          </a:p>
          <a:p>
            <a:pPr lvl="2"/>
            <a:r>
              <a:rPr lang="en-US" altLang="ja-JP" sz="1800" dirty="0"/>
              <a:t>AI</a:t>
            </a:r>
            <a:r>
              <a:rPr lang="ja-JP" altLang="ja-JP" sz="1800" dirty="0"/>
              <a:t>サービス契約時の約款の確認</a:t>
            </a:r>
            <a:endParaRPr lang="en-US" altLang="ja-JP" sz="1800" dirty="0"/>
          </a:p>
          <a:p>
            <a:pPr lvl="2"/>
            <a:r>
              <a:rPr lang="ja-JP" altLang="ja-JP" sz="1800" dirty="0"/>
              <a:t>トラブルの発生に備えた専門家、相談窓口の確保</a:t>
            </a:r>
            <a:endParaRPr lang="ja-JP" altLang="en-US" sz="1800" dirty="0"/>
          </a:p>
          <a:p>
            <a:endParaRPr kumimoji="1" lang="ja-JP" altLang="en-US" dirty="0"/>
          </a:p>
        </p:txBody>
      </p:sp>
      <p:sp>
        <p:nvSpPr>
          <p:cNvPr id="3" name="フッター プレースホルダー 2">
            <a:extLst>
              <a:ext uri="{FF2B5EF4-FFF2-40B4-BE49-F238E27FC236}">
                <a16:creationId xmlns:a16="http://schemas.microsoft.com/office/drawing/2014/main" id="{55527D35-E805-F207-02C9-10C80219E8A9}"/>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8677BFFE-2A0E-5F40-1CAE-81C73560F887}"/>
              </a:ext>
            </a:extLst>
          </p:cNvPr>
          <p:cNvSpPr>
            <a:spLocks noGrp="1"/>
          </p:cNvSpPr>
          <p:nvPr>
            <p:ph type="sldNum" sz="quarter" idx="12"/>
          </p:nvPr>
        </p:nvSpPr>
        <p:spPr/>
        <p:txBody>
          <a:bodyPr/>
          <a:lstStyle/>
          <a:p>
            <a:fld id="{DBFB1F43-6F2E-4538-AABB-23AEDF146290}" type="slidenum">
              <a:rPr lang="ja-JP" altLang="en-US" smtClean="0"/>
              <a:pPr/>
              <a:t>29</a:t>
            </a:fld>
            <a:endParaRPr lang="ja-JP" altLang="en-US"/>
          </a:p>
        </p:txBody>
      </p:sp>
      <p:sp>
        <p:nvSpPr>
          <p:cNvPr id="5" name="タイトル 4">
            <a:extLst>
              <a:ext uri="{FF2B5EF4-FFF2-40B4-BE49-F238E27FC236}">
                <a16:creationId xmlns:a16="http://schemas.microsoft.com/office/drawing/2014/main" id="{9B12303A-7375-243F-000C-E884434E6F07}"/>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テキスト ボックス 5">
            <a:extLst>
              <a:ext uri="{FF2B5EF4-FFF2-40B4-BE49-F238E27FC236}">
                <a16:creationId xmlns:a16="http://schemas.microsoft.com/office/drawing/2014/main" id="{47733415-B8E0-A35E-EBB1-E46D357F1456}"/>
              </a:ext>
            </a:extLst>
          </p:cNvPr>
          <p:cNvSpPr txBox="1"/>
          <p:nvPr/>
        </p:nvSpPr>
        <p:spPr>
          <a:xfrm>
            <a:off x="1104798" y="6026385"/>
            <a:ext cx="9044848" cy="276999"/>
          </a:xfrm>
          <a:prstGeom prst="rect">
            <a:avLst/>
          </a:prstGeom>
          <a:noFill/>
        </p:spPr>
        <p:txBody>
          <a:bodyPr wrap="square" rtlCol="0">
            <a:spAutoFit/>
          </a:bodyPr>
          <a:lstStyle/>
          <a:p>
            <a:r>
              <a:rPr lang="en-US" altLang="ja-JP" sz="1200" b="1" dirty="0">
                <a:solidFill>
                  <a:srgbClr val="FF0000"/>
                </a:solidFill>
              </a:rPr>
              <a:t>※15</a:t>
            </a:r>
            <a:r>
              <a:rPr lang="ja-JP" altLang="en-US" sz="1200" b="1" dirty="0">
                <a:solidFill>
                  <a:schemeClr val="tx2"/>
                </a:solidFill>
              </a:rPr>
              <a:t>　</a:t>
            </a:r>
            <a:r>
              <a:rPr lang="en-US" altLang="ja-JP" sz="1200" dirty="0">
                <a:solidFill>
                  <a:schemeClr val="tx2"/>
                </a:solidFill>
                <a:hlinkClick r:id="rId2"/>
              </a:rPr>
              <a:t>A</a:t>
            </a:r>
            <a:r>
              <a:rPr lang="en-US" altLang="ja-JP" sz="1200" dirty="0">
                <a:hlinkClick r:id="rId2"/>
              </a:rPr>
              <a:t>I</a:t>
            </a:r>
            <a:r>
              <a:rPr lang="ja-JP" altLang="ja-JP" sz="1200" dirty="0">
                <a:hlinkClick r:id="rId2"/>
              </a:rPr>
              <a:t>事業者ガイドライン</a:t>
            </a:r>
            <a:r>
              <a:rPr lang="ja-JP" altLang="ja-JP" sz="1200" dirty="0"/>
              <a:t>（経済産業省）</a:t>
            </a:r>
            <a:endParaRPr lang="en-US" altLang="ja-JP" sz="1200" dirty="0"/>
          </a:p>
        </p:txBody>
      </p:sp>
    </p:spTree>
    <p:extLst>
      <p:ext uri="{BB962C8B-B14F-4D97-AF65-F5344CB8AC3E}">
        <p14:creationId xmlns:p14="http://schemas.microsoft.com/office/powerpoint/2010/main" val="227211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727C4B5-2E1A-31DC-C5DC-B7922E90FF4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77FA6BA2-8A34-48C6-7AEC-27B342C62FCD}"/>
              </a:ext>
            </a:extLst>
          </p:cNvPr>
          <p:cNvSpPr>
            <a:spLocks noGrp="1"/>
          </p:cNvSpPr>
          <p:nvPr>
            <p:ph type="sldNum" sz="quarter" idx="12"/>
          </p:nvPr>
        </p:nvSpPr>
        <p:spPr/>
        <p:txBody>
          <a:bodyPr/>
          <a:lstStyle/>
          <a:p>
            <a:fld id="{DBFB1F43-6F2E-4538-AABB-23AEDF146290}" type="slidenum">
              <a:rPr lang="ja-JP" altLang="en-US" smtClean="0"/>
              <a:pPr/>
              <a:t>3</a:t>
            </a:fld>
            <a:endParaRPr lang="ja-JP" altLang="en-US"/>
          </a:p>
        </p:txBody>
      </p:sp>
      <p:sp>
        <p:nvSpPr>
          <p:cNvPr id="5" name="タイトル 4">
            <a:extLst>
              <a:ext uri="{FF2B5EF4-FFF2-40B4-BE49-F238E27FC236}">
                <a16:creationId xmlns:a16="http://schemas.microsoft.com/office/drawing/2014/main" id="{DC0D3FDE-6135-D10F-9D72-72055C7B9B41}"/>
              </a:ext>
            </a:extLst>
          </p:cNvPr>
          <p:cNvSpPr>
            <a:spLocks noGrp="1"/>
          </p:cNvSpPr>
          <p:nvPr>
            <p:ph type="title"/>
          </p:nvPr>
        </p:nvSpPr>
        <p:spPr/>
        <p:txBody>
          <a:bodyPr/>
          <a:lstStyle/>
          <a:p>
            <a:r>
              <a:rPr lang="ja-JP" altLang="en-US" dirty="0"/>
              <a:t>「</a:t>
            </a:r>
            <a:r>
              <a:rPr lang="en-US" altLang="ja-JP" dirty="0"/>
              <a:t>10</a:t>
            </a:r>
            <a:r>
              <a:rPr lang="ja-JP" altLang="en-US" dirty="0"/>
              <a:t>大脅威」の特徴</a:t>
            </a:r>
            <a:endParaRPr kumimoji="1" lang="ja-JP" altLang="en-US" dirty="0"/>
          </a:p>
        </p:txBody>
      </p:sp>
      <p:sp>
        <p:nvSpPr>
          <p:cNvPr id="6" name="角丸四角形 1">
            <a:extLst>
              <a:ext uri="{FF2B5EF4-FFF2-40B4-BE49-F238E27FC236}">
                <a16:creationId xmlns:a16="http://schemas.microsoft.com/office/drawing/2014/main" id="{E1B9CE7A-AAF7-4279-ED13-B34ED2E2078A}"/>
              </a:ext>
            </a:extLst>
          </p:cNvPr>
          <p:cNvSpPr/>
          <p:nvPr/>
        </p:nvSpPr>
        <p:spPr>
          <a:xfrm flipH="1">
            <a:off x="2635991" y="1334398"/>
            <a:ext cx="6408057" cy="61707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dirty="0">
                <a:solidFill>
                  <a:schemeClr val="accent6">
                    <a:lumMod val="10000"/>
                  </a:schemeClr>
                </a:solidFill>
                <a:latin typeface="+mn-ea"/>
              </a:rPr>
              <a:t>脅威に対して様々な立場の方が存在</a:t>
            </a:r>
          </a:p>
        </p:txBody>
      </p:sp>
      <p:grpSp>
        <p:nvGrpSpPr>
          <p:cNvPr id="7" name="グループ化 6">
            <a:extLst>
              <a:ext uri="{FF2B5EF4-FFF2-40B4-BE49-F238E27FC236}">
                <a16:creationId xmlns:a16="http://schemas.microsoft.com/office/drawing/2014/main" id="{1CC3B66C-D383-50D8-A0B1-4CC809BDAC3F}"/>
              </a:ext>
            </a:extLst>
          </p:cNvPr>
          <p:cNvGrpSpPr/>
          <p:nvPr/>
        </p:nvGrpSpPr>
        <p:grpSpPr>
          <a:xfrm>
            <a:off x="1819002" y="3498430"/>
            <a:ext cx="8000724" cy="929701"/>
            <a:chOff x="1319770" y="3498430"/>
            <a:chExt cx="8350586" cy="936097"/>
          </a:xfrm>
        </p:grpSpPr>
        <p:grpSp>
          <p:nvGrpSpPr>
            <p:cNvPr id="8" name="グループ化 7">
              <a:extLst>
                <a:ext uri="{FF2B5EF4-FFF2-40B4-BE49-F238E27FC236}">
                  <a16:creationId xmlns:a16="http://schemas.microsoft.com/office/drawing/2014/main" id="{271C6769-6437-C2D1-2B6C-1F13BC176B02}"/>
                </a:ext>
              </a:extLst>
            </p:cNvPr>
            <p:cNvGrpSpPr/>
            <p:nvPr/>
          </p:nvGrpSpPr>
          <p:grpSpPr>
            <a:xfrm>
              <a:off x="8389217" y="3498430"/>
              <a:ext cx="1281139" cy="936097"/>
              <a:chOff x="-1193207" y="4306983"/>
              <a:chExt cx="3127248" cy="2285001"/>
            </a:xfrm>
          </p:grpSpPr>
          <p:pic>
            <p:nvPicPr>
              <p:cNvPr id="11" name="図 10">
                <a:extLst>
                  <a:ext uri="{FF2B5EF4-FFF2-40B4-BE49-F238E27FC236}">
                    <a16:creationId xmlns:a16="http://schemas.microsoft.com/office/drawing/2014/main" id="{0BF5CB63-54E7-6A79-DF52-44C85458B4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629" y="4306983"/>
                <a:ext cx="2276094" cy="2166843"/>
              </a:xfrm>
              <a:prstGeom prst="rect">
                <a:avLst/>
              </a:prstGeom>
            </p:spPr>
          </p:pic>
          <p:pic>
            <p:nvPicPr>
              <p:cNvPr id="12" name="図 11">
                <a:extLst>
                  <a:ext uri="{FF2B5EF4-FFF2-40B4-BE49-F238E27FC236}">
                    <a16:creationId xmlns:a16="http://schemas.microsoft.com/office/drawing/2014/main" id="{794D9ED8-5711-258C-0F38-21C61B5103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207" y="4982261"/>
                <a:ext cx="1851028" cy="1609723"/>
              </a:xfrm>
              <a:prstGeom prst="rect">
                <a:avLst/>
              </a:prstGeom>
            </p:spPr>
          </p:pic>
          <p:pic>
            <p:nvPicPr>
              <p:cNvPr id="13" name="図 12">
                <a:extLst>
                  <a:ext uri="{FF2B5EF4-FFF2-40B4-BE49-F238E27FC236}">
                    <a16:creationId xmlns:a16="http://schemas.microsoft.com/office/drawing/2014/main" id="{30788C25-23BA-CC5B-A864-1E185852FE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14" y="4452034"/>
                <a:ext cx="1444627" cy="2139950"/>
              </a:xfrm>
              <a:prstGeom prst="rect">
                <a:avLst/>
              </a:prstGeom>
            </p:spPr>
          </p:pic>
        </p:grpSp>
        <p:sp>
          <p:nvSpPr>
            <p:cNvPr id="9" name="コンテンツ プレースホルダー 1">
              <a:extLst>
                <a:ext uri="{FF2B5EF4-FFF2-40B4-BE49-F238E27FC236}">
                  <a16:creationId xmlns:a16="http://schemas.microsoft.com/office/drawing/2014/main" id="{F007BE86-C136-27F2-F231-44690FF6233D}"/>
                </a:ext>
              </a:extLst>
            </p:cNvPr>
            <p:cNvSpPr txBox="1">
              <a:spLocks/>
            </p:cNvSpPr>
            <p:nvPr/>
          </p:nvSpPr>
          <p:spPr bwMode="auto">
            <a:xfrm>
              <a:off x="1319770" y="3653448"/>
              <a:ext cx="6504460" cy="626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anose="05000000000000000000" pitchFamily="2" charset="2"/>
                <a:buChar char="Ø"/>
              </a:pPr>
              <a:r>
                <a:rPr lang="ja-JP" altLang="en-US" sz="2400" kern="0" dirty="0">
                  <a:solidFill>
                    <a:schemeClr val="accent6">
                      <a:lumMod val="10000"/>
                    </a:schemeClr>
                  </a:solidFill>
                  <a:latin typeface="+mn-ea"/>
                </a:rPr>
                <a:t>家庭等で </a:t>
              </a:r>
              <a:r>
                <a:rPr lang="en-US" altLang="ja-JP" sz="2400" kern="0" dirty="0">
                  <a:solidFill>
                    <a:schemeClr val="accent6">
                      <a:lumMod val="10000"/>
                    </a:schemeClr>
                  </a:solidFill>
                  <a:latin typeface="+mn-ea"/>
                </a:rPr>
                <a:t>PC </a:t>
              </a:r>
              <a:r>
                <a:rPr lang="ja-JP" altLang="en-US" sz="2400" kern="0" dirty="0">
                  <a:solidFill>
                    <a:schemeClr val="accent6">
                      <a:lumMod val="10000"/>
                    </a:schemeClr>
                  </a:solidFill>
                  <a:latin typeface="+mn-ea"/>
                </a:rPr>
                <a:t>やスマホを利用する人</a:t>
              </a:r>
              <a:endParaRPr lang="en-US" altLang="ja-JP" sz="2400" kern="0" dirty="0">
                <a:solidFill>
                  <a:schemeClr val="accent6">
                    <a:lumMod val="10000"/>
                  </a:schemeClr>
                </a:solidFill>
                <a:latin typeface="+mn-ea"/>
              </a:endParaRPr>
            </a:p>
          </p:txBody>
        </p:sp>
        <p:sp>
          <p:nvSpPr>
            <p:cNvPr id="10" name="コンテンツ プレースホルダー 1">
              <a:extLst>
                <a:ext uri="{FF2B5EF4-FFF2-40B4-BE49-F238E27FC236}">
                  <a16:creationId xmlns:a16="http://schemas.microsoft.com/office/drawing/2014/main" id="{ADA845F6-8A38-F0D5-62DB-3DEA99CA8D2C}"/>
                </a:ext>
              </a:extLst>
            </p:cNvPr>
            <p:cNvSpPr txBox="1">
              <a:spLocks/>
            </p:cNvSpPr>
            <p:nvPr/>
          </p:nvSpPr>
          <p:spPr bwMode="auto">
            <a:xfrm>
              <a:off x="6935570" y="3629510"/>
              <a:ext cx="1618324" cy="67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sz="2800" kern="0" dirty="0">
                  <a:solidFill>
                    <a:srgbClr val="008000"/>
                  </a:solidFill>
                  <a:latin typeface="+mn-ea"/>
                </a:rPr>
                <a:t>「個人」</a:t>
              </a:r>
              <a:endParaRPr lang="en-US" altLang="ja-JP" sz="2800" kern="0" dirty="0">
                <a:solidFill>
                  <a:srgbClr val="008000"/>
                </a:solidFill>
                <a:latin typeface="+mn-ea"/>
              </a:endParaRPr>
            </a:p>
          </p:txBody>
        </p:sp>
      </p:grpSp>
      <p:grpSp>
        <p:nvGrpSpPr>
          <p:cNvPr id="14" name="グループ化 13">
            <a:extLst>
              <a:ext uri="{FF2B5EF4-FFF2-40B4-BE49-F238E27FC236}">
                <a16:creationId xmlns:a16="http://schemas.microsoft.com/office/drawing/2014/main" id="{C82E290A-B0E8-82B5-7810-DBFF70B5F6E9}"/>
              </a:ext>
            </a:extLst>
          </p:cNvPr>
          <p:cNvGrpSpPr/>
          <p:nvPr/>
        </p:nvGrpSpPr>
        <p:grpSpPr>
          <a:xfrm>
            <a:off x="1822895" y="4511544"/>
            <a:ext cx="8006429" cy="1005686"/>
            <a:chOff x="1213945" y="4587745"/>
            <a:chExt cx="8356548" cy="1002016"/>
          </a:xfrm>
        </p:grpSpPr>
        <p:grpSp>
          <p:nvGrpSpPr>
            <p:cNvPr id="15" name="グループ化 14">
              <a:extLst>
                <a:ext uri="{FF2B5EF4-FFF2-40B4-BE49-F238E27FC236}">
                  <a16:creationId xmlns:a16="http://schemas.microsoft.com/office/drawing/2014/main" id="{BC467D6F-1A18-18B1-1592-B1C85875F9A9}"/>
                </a:ext>
              </a:extLst>
            </p:cNvPr>
            <p:cNvGrpSpPr/>
            <p:nvPr/>
          </p:nvGrpSpPr>
          <p:grpSpPr>
            <a:xfrm>
              <a:off x="8289545" y="4700730"/>
              <a:ext cx="1280948" cy="776046"/>
              <a:chOff x="2213167" y="4306983"/>
              <a:chExt cx="3925880" cy="2434653"/>
            </a:xfrm>
          </p:grpSpPr>
          <p:pic>
            <p:nvPicPr>
              <p:cNvPr id="20" name="図 19">
                <a:extLst>
                  <a:ext uri="{FF2B5EF4-FFF2-40B4-BE49-F238E27FC236}">
                    <a16:creationId xmlns:a16="http://schemas.microsoft.com/office/drawing/2014/main" id="{14CBE40D-978B-2631-D3F8-46B9203F40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9591" y="4306983"/>
                <a:ext cx="1829375" cy="2430052"/>
              </a:xfrm>
              <a:prstGeom prst="rect">
                <a:avLst/>
              </a:prstGeom>
            </p:spPr>
          </p:pic>
          <p:pic>
            <p:nvPicPr>
              <p:cNvPr id="21" name="図 20">
                <a:extLst>
                  <a:ext uri="{FF2B5EF4-FFF2-40B4-BE49-F238E27FC236}">
                    <a16:creationId xmlns:a16="http://schemas.microsoft.com/office/drawing/2014/main" id="{D47974BD-BEDA-ACEE-9D35-A1C4AC5BBA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3167" y="5006773"/>
                <a:ext cx="2810478" cy="1734863"/>
              </a:xfrm>
              <a:prstGeom prst="rect">
                <a:avLst/>
              </a:prstGeom>
            </p:spPr>
          </p:pic>
          <p:pic>
            <p:nvPicPr>
              <p:cNvPr id="22" name="図 21">
                <a:extLst>
                  <a:ext uri="{FF2B5EF4-FFF2-40B4-BE49-F238E27FC236}">
                    <a16:creationId xmlns:a16="http://schemas.microsoft.com/office/drawing/2014/main" id="{2B9CB883-F1AF-1844-D802-890BF7DF19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615042" y="4491421"/>
                <a:ext cx="1524005" cy="2181225"/>
              </a:xfrm>
              <a:prstGeom prst="rect">
                <a:avLst/>
              </a:prstGeom>
            </p:spPr>
          </p:pic>
        </p:grpSp>
        <p:sp>
          <p:nvSpPr>
            <p:cNvPr id="16" name="コンテンツ プレースホルダー 1">
              <a:extLst>
                <a:ext uri="{FF2B5EF4-FFF2-40B4-BE49-F238E27FC236}">
                  <a16:creationId xmlns:a16="http://schemas.microsoft.com/office/drawing/2014/main" id="{96A9A8E7-A224-E6EF-21EC-07AA4FB17D8A}"/>
                </a:ext>
              </a:extLst>
            </p:cNvPr>
            <p:cNvSpPr txBox="1">
              <a:spLocks/>
            </p:cNvSpPr>
            <p:nvPr/>
          </p:nvSpPr>
          <p:spPr bwMode="auto">
            <a:xfrm>
              <a:off x="6825687" y="4738491"/>
              <a:ext cx="1610142" cy="64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sz="2800" kern="0" dirty="0">
                  <a:solidFill>
                    <a:srgbClr val="008000"/>
                  </a:solidFill>
                  <a:latin typeface="+mn-ea"/>
                </a:rPr>
                <a:t>「組織」</a:t>
              </a:r>
              <a:endParaRPr lang="en-US" altLang="ja-JP" sz="2800" kern="0" dirty="0">
                <a:solidFill>
                  <a:srgbClr val="008000"/>
                </a:solidFill>
                <a:latin typeface="+mn-ea"/>
              </a:endParaRPr>
            </a:p>
          </p:txBody>
        </p:sp>
        <p:grpSp>
          <p:nvGrpSpPr>
            <p:cNvPr id="17" name="グループ化 16">
              <a:extLst>
                <a:ext uri="{FF2B5EF4-FFF2-40B4-BE49-F238E27FC236}">
                  <a16:creationId xmlns:a16="http://schemas.microsoft.com/office/drawing/2014/main" id="{5B10293B-E895-BAD9-1169-79FE87103BE6}"/>
                </a:ext>
              </a:extLst>
            </p:cNvPr>
            <p:cNvGrpSpPr/>
            <p:nvPr/>
          </p:nvGrpSpPr>
          <p:grpSpPr>
            <a:xfrm>
              <a:off x="1213945" y="4587745"/>
              <a:ext cx="5842116" cy="1002016"/>
              <a:chOff x="1213945" y="4590070"/>
              <a:chExt cx="7191204" cy="1002016"/>
            </a:xfrm>
          </p:grpSpPr>
          <p:sp>
            <p:nvSpPr>
              <p:cNvPr id="18" name="コンテンツ プレースホルダー 1">
                <a:extLst>
                  <a:ext uri="{FF2B5EF4-FFF2-40B4-BE49-F238E27FC236}">
                    <a16:creationId xmlns:a16="http://schemas.microsoft.com/office/drawing/2014/main" id="{237B736C-E4DA-0779-6F4B-A4EEA1F2DFE2}"/>
                  </a:ext>
                </a:extLst>
              </p:cNvPr>
              <p:cNvSpPr txBox="1">
                <a:spLocks/>
              </p:cNvSpPr>
              <p:nvPr/>
            </p:nvSpPr>
            <p:spPr bwMode="auto">
              <a:xfrm>
                <a:off x="1213945" y="4590070"/>
                <a:ext cx="6506755"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400" kern="0" dirty="0">
                    <a:solidFill>
                      <a:schemeClr val="accent6">
                        <a:lumMod val="10000"/>
                      </a:schemeClr>
                    </a:solidFill>
                    <a:latin typeface="+mn-ea"/>
                  </a:rPr>
                  <a:t>企業や政府機関等の組織</a:t>
                </a:r>
                <a:endParaRPr lang="en-US" altLang="ja-JP" sz="2400" kern="0" dirty="0">
                  <a:solidFill>
                    <a:schemeClr val="accent6">
                      <a:lumMod val="10000"/>
                    </a:schemeClr>
                  </a:solidFill>
                  <a:latin typeface="+mn-ea"/>
                </a:endParaRPr>
              </a:p>
            </p:txBody>
          </p:sp>
          <p:sp>
            <p:nvSpPr>
              <p:cNvPr id="19" name="コンテンツ プレースホルダー 1">
                <a:extLst>
                  <a:ext uri="{FF2B5EF4-FFF2-40B4-BE49-F238E27FC236}">
                    <a16:creationId xmlns:a16="http://schemas.microsoft.com/office/drawing/2014/main" id="{F4D22185-82D3-5CE2-DE3B-FC87F7B1D52D}"/>
                  </a:ext>
                </a:extLst>
              </p:cNvPr>
              <p:cNvSpPr txBox="1">
                <a:spLocks/>
              </p:cNvSpPr>
              <p:nvPr/>
            </p:nvSpPr>
            <p:spPr bwMode="auto">
              <a:xfrm>
                <a:off x="1216681" y="5064181"/>
                <a:ext cx="7188468"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400" kern="0" dirty="0">
                    <a:solidFill>
                      <a:schemeClr val="accent6">
                        <a:lumMod val="10000"/>
                      </a:schemeClr>
                    </a:solidFill>
                    <a:latin typeface="+mn-ea"/>
                  </a:rPr>
                  <a:t>組織のシステム管理者や社員・職員</a:t>
                </a:r>
              </a:p>
            </p:txBody>
          </p:sp>
        </p:grpSp>
      </p:grpSp>
      <p:sp>
        <p:nvSpPr>
          <p:cNvPr id="23" name="角丸四角形 62">
            <a:extLst>
              <a:ext uri="{FF2B5EF4-FFF2-40B4-BE49-F238E27FC236}">
                <a16:creationId xmlns:a16="http://schemas.microsoft.com/office/drawing/2014/main" id="{530A5069-5FB3-5CF8-D7D5-BE2EC5BCF56F}"/>
              </a:ext>
            </a:extLst>
          </p:cNvPr>
          <p:cNvSpPr/>
          <p:nvPr/>
        </p:nvSpPr>
        <p:spPr>
          <a:xfrm>
            <a:off x="2635992" y="5618713"/>
            <a:ext cx="6459240" cy="676275"/>
          </a:xfrm>
          <a:prstGeom prst="roundRect">
            <a:avLst/>
          </a:prstGeom>
          <a:gradFill>
            <a:gsLst>
              <a:gs pos="0">
                <a:srgbClr val="A3C4FF"/>
              </a:gs>
              <a:gs pos="35000">
                <a:srgbClr val="BFD5FF"/>
              </a:gs>
              <a:gs pos="100000">
                <a:srgbClr val="E5EEFF"/>
              </a:gs>
            </a:gsLst>
          </a:gradFill>
          <a:ln w="38100">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kern="0" dirty="0">
                <a:solidFill>
                  <a:schemeClr val="accent6">
                    <a:lumMod val="10000"/>
                  </a:schemeClr>
                </a:solidFill>
                <a:latin typeface="+mn-ea"/>
              </a:rPr>
              <a:t>「個人」と「組織」の２つの立場で脅威を解説</a:t>
            </a:r>
          </a:p>
        </p:txBody>
      </p:sp>
      <p:sp>
        <p:nvSpPr>
          <p:cNvPr id="24" name="下矢印 2">
            <a:extLst>
              <a:ext uri="{FF2B5EF4-FFF2-40B4-BE49-F238E27FC236}">
                <a16:creationId xmlns:a16="http://schemas.microsoft.com/office/drawing/2014/main" id="{2E83D81F-BDEB-8CE7-F788-9975A5148EEF}"/>
              </a:ext>
            </a:extLst>
          </p:cNvPr>
          <p:cNvSpPr/>
          <p:nvPr/>
        </p:nvSpPr>
        <p:spPr>
          <a:xfrm>
            <a:off x="4790154" y="2137145"/>
            <a:ext cx="2117110" cy="513374"/>
          </a:xfrm>
          <a:prstGeom prst="downArrow">
            <a:avLst/>
          </a:prstGeom>
          <a:gradFill>
            <a:gsLst>
              <a:gs pos="0">
                <a:srgbClr val="DAFDA7"/>
              </a:gs>
              <a:gs pos="35000">
                <a:srgbClr val="E4FDC2"/>
              </a:gs>
              <a:gs pos="100000">
                <a:srgbClr val="F5FFE6"/>
              </a:gs>
            </a:gsLst>
            <a:lin ang="16200000" scaled="1"/>
          </a:gradFill>
          <a:ln w="9525">
            <a:solidFill>
              <a:srgbClr val="98B954"/>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ja-JP" altLang="en-US" sz="1600">
              <a:solidFill>
                <a:schemeClr val="tx1"/>
              </a:solidFill>
              <a:latin typeface="+mn-ea"/>
            </a:endParaRPr>
          </a:p>
        </p:txBody>
      </p:sp>
      <p:sp>
        <p:nvSpPr>
          <p:cNvPr id="25" name="角丸四角形 40">
            <a:extLst>
              <a:ext uri="{FF2B5EF4-FFF2-40B4-BE49-F238E27FC236}">
                <a16:creationId xmlns:a16="http://schemas.microsoft.com/office/drawing/2014/main" id="{75EE10BB-93AF-8D2F-00E1-9F01CD80A8FB}"/>
              </a:ext>
            </a:extLst>
          </p:cNvPr>
          <p:cNvSpPr/>
          <p:nvPr/>
        </p:nvSpPr>
        <p:spPr>
          <a:xfrm flipH="1">
            <a:off x="2635991" y="2769205"/>
            <a:ext cx="6408057" cy="617076"/>
          </a:xfrm>
          <a:prstGeom prst="roundRect">
            <a:avLst/>
          </a:prstGeom>
          <a:gradFill flip="none" rotWithShape="1">
            <a:gsLst>
              <a:gs pos="0">
                <a:srgbClr val="FFBE86"/>
              </a:gs>
              <a:gs pos="35000">
                <a:srgbClr val="FFD0AA"/>
              </a:gs>
              <a:gs pos="100000">
                <a:srgbClr val="FFEBDB"/>
              </a:gs>
            </a:gsLst>
            <a:lin ang="16200000" scaled="1"/>
            <a:tileRect/>
          </a:gradFill>
          <a:ln>
            <a:solidFill>
              <a:srgbClr val="F69240"/>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2400" dirty="0">
                <a:solidFill>
                  <a:schemeClr val="accent6">
                    <a:lumMod val="10000"/>
                  </a:schemeClr>
                </a:solidFill>
                <a:latin typeface="+mn-ea"/>
              </a:rPr>
              <a:t>立場ごとに注意すべき脅威も異なるはず</a:t>
            </a:r>
          </a:p>
        </p:txBody>
      </p:sp>
    </p:spTree>
    <p:extLst>
      <p:ext uri="{BB962C8B-B14F-4D97-AF65-F5344CB8AC3E}">
        <p14:creationId xmlns:p14="http://schemas.microsoft.com/office/powerpoint/2010/main" val="2939503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ADEC-B6DE-9033-3CE7-94A743A9C0C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03B2FDC-4C5B-2A51-7FD1-8EC1530A9A0F}"/>
              </a:ext>
            </a:extLst>
          </p:cNvPr>
          <p:cNvSpPr>
            <a:spLocks noGrp="1"/>
          </p:cNvSpPr>
          <p:nvPr>
            <p:ph idx="1"/>
          </p:nvPr>
        </p:nvSpPr>
        <p:spPr/>
        <p:txBody>
          <a:bodyPr/>
          <a:lstStyle/>
          <a:p>
            <a:r>
              <a:rPr lang="ja-JP" altLang="en-US" sz="2400" dirty="0"/>
              <a:t>対策②</a:t>
            </a:r>
            <a:endParaRPr lang="en-US" altLang="ja-JP" sz="2400" dirty="0"/>
          </a:p>
          <a:p>
            <a:pPr lvl="1"/>
            <a:r>
              <a:rPr lang="ja-JP" altLang="en-US" sz="2200" dirty="0"/>
              <a:t>経営者層</a:t>
            </a:r>
            <a:r>
              <a:rPr lang="ja-JP" altLang="en-US" sz="2000" dirty="0"/>
              <a:t>（前ページからの続き）</a:t>
            </a:r>
            <a:endParaRPr lang="en-US" altLang="ja-JP" sz="2000" dirty="0"/>
          </a:p>
          <a:p>
            <a:pPr lvl="2"/>
            <a:r>
              <a:rPr lang="ja-JP" altLang="ja-JP" sz="1800" dirty="0"/>
              <a:t>決裁や承認プロセスのガバナンス強化</a:t>
            </a:r>
            <a:endParaRPr lang="en-US" altLang="ja-JP" sz="1800" dirty="0"/>
          </a:p>
          <a:p>
            <a:pPr marL="1028694" lvl="3" indent="0">
              <a:buNone/>
            </a:pPr>
            <a:r>
              <a:rPr lang="ja-JP" altLang="en-US" sz="1800" dirty="0"/>
              <a:t>　高度化するソーシャルエンジニアリングへの備えとして、業務における決裁・承認プロセスに対し、</a:t>
            </a:r>
            <a:br>
              <a:rPr lang="en-US" altLang="ja-JP" sz="1800" dirty="0"/>
            </a:br>
            <a:r>
              <a:rPr lang="ja-JP" altLang="en-US" sz="1800" dirty="0"/>
              <a:t>　複数名によるチェックを規程化し、運用を徹底する</a:t>
            </a:r>
          </a:p>
          <a:p>
            <a:pPr marL="1028694" lvl="3" indent="0">
              <a:buNone/>
            </a:pP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49F744B6-995F-9A9B-F2B3-D1B061A71960}"/>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7AF72760-949F-9B5E-73D9-728D0D1F3234}"/>
              </a:ext>
            </a:extLst>
          </p:cNvPr>
          <p:cNvSpPr>
            <a:spLocks noGrp="1"/>
          </p:cNvSpPr>
          <p:nvPr>
            <p:ph type="sldNum" sz="quarter" idx="12"/>
          </p:nvPr>
        </p:nvSpPr>
        <p:spPr/>
        <p:txBody>
          <a:bodyPr/>
          <a:lstStyle/>
          <a:p>
            <a:fld id="{DBFB1F43-6F2E-4538-AABB-23AEDF146290}" type="slidenum">
              <a:rPr lang="ja-JP" altLang="en-US" smtClean="0"/>
              <a:pPr/>
              <a:t>30</a:t>
            </a:fld>
            <a:endParaRPr lang="ja-JP" altLang="en-US"/>
          </a:p>
        </p:txBody>
      </p:sp>
      <p:sp>
        <p:nvSpPr>
          <p:cNvPr id="5" name="タイトル 4">
            <a:extLst>
              <a:ext uri="{FF2B5EF4-FFF2-40B4-BE49-F238E27FC236}">
                <a16:creationId xmlns:a16="http://schemas.microsoft.com/office/drawing/2014/main" id="{9BE13122-AEDF-0C85-95E8-B645D101AE47}"/>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Tree>
    <p:extLst>
      <p:ext uri="{BB962C8B-B14F-4D97-AF65-F5344CB8AC3E}">
        <p14:creationId xmlns:p14="http://schemas.microsoft.com/office/powerpoint/2010/main" val="337928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A3E66-1BDA-7825-65EE-15244F643C2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DD4CB1B-A5F1-1E90-95E8-5B38FB6A36AB}"/>
              </a:ext>
            </a:extLst>
          </p:cNvPr>
          <p:cNvSpPr>
            <a:spLocks noGrp="1"/>
          </p:cNvSpPr>
          <p:nvPr>
            <p:ph idx="1"/>
          </p:nvPr>
        </p:nvSpPr>
        <p:spPr>
          <a:xfrm>
            <a:off x="642228" y="1134669"/>
            <a:ext cx="11016371" cy="5189931"/>
          </a:xfrm>
        </p:spPr>
        <p:txBody>
          <a:bodyPr/>
          <a:lstStyle/>
          <a:p>
            <a:r>
              <a:rPr lang="ja-JP" altLang="en-US" sz="2400" dirty="0"/>
              <a:t>対策③</a:t>
            </a:r>
            <a:endParaRPr lang="en-US" altLang="ja-JP" sz="2400" dirty="0"/>
          </a:p>
          <a:p>
            <a:pPr lvl="1"/>
            <a:r>
              <a:rPr lang="ja-JP" altLang="en-US" sz="2200" dirty="0"/>
              <a:t>システム管理者、従業員、職員</a:t>
            </a:r>
            <a:endParaRPr lang="en-US" altLang="ja-JP" sz="2200" dirty="0"/>
          </a:p>
          <a:p>
            <a:pPr lvl="2"/>
            <a:r>
              <a:rPr lang="en-US" altLang="ja-JP" sz="1800" dirty="0"/>
              <a:t>AI</a:t>
            </a:r>
            <a:r>
              <a:rPr lang="ja-JP" altLang="en-US" sz="1800" dirty="0"/>
              <a:t>利用におけるセキュリティ強化</a:t>
            </a:r>
            <a:endParaRPr lang="en-US" altLang="ja-JP" sz="1800" dirty="0"/>
          </a:p>
          <a:p>
            <a:pPr marL="1028694" lvl="3" indent="0">
              <a:buNone/>
            </a:pPr>
            <a:r>
              <a:rPr lang="ja-JP" altLang="en-US" sz="1600" dirty="0"/>
              <a:t>　</a:t>
            </a:r>
            <a:r>
              <a:rPr lang="en-US" altLang="ja-JP" sz="1600" dirty="0"/>
              <a:t>IT</a:t>
            </a:r>
            <a:r>
              <a:rPr lang="ja-JP" altLang="ja-JP" sz="1600" dirty="0"/>
              <a:t>資産管理および構成管理を行い、通信ログ・</a:t>
            </a:r>
            <a:r>
              <a:rPr lang="en-US" altLang="ja-JP" sz="1600" dirty="0"/>
              <a:t>CASB</a:t>
            </a:r>
            <a:r>
              <a:rPr lang="ja-JP" altLang="ja-JP" sz="1600" dirty="0"/>
              <a:t>等の活用により、</a:t>
            </a:r>
            <a:r>
              <a:rPr lang="en-US" altLang="ja-JP" sz="1600" dirty="0"/>
              <a:t>AI</a:t>
            </a:r>
            <a:r>
              <a:rPr lang="ja-JP" altLang="ja-JP" sz="1600" dirty="0"/>
              <a:t>サービスの利用状況を把握</a:t>
            </a:r>
            <a:r>
              <a:rPr lang="ja-JP" altLang="en-US" sz="1600" dirty="0"/>
              <a:t>、</a:t>
            </a:r>
            <a:br>
              <a:rPr lang="en-US" altLang="ja-JP" sz="1600" dirty="0"/>
            </a:br>
            <a:r>
              <a:rPr lang="ja-JP" altLang="en-US" sz="1600" dirty="0"/>
              <a:t>　</a:t>
            </a:r>
            <a:r>
              <a:rPr lang="ja-JP" altLang="ja-JP" sz="1600" dirty="0"/>
              <a:t>管理されていない</a:t>
            </a:r>
            <a:r>
              <a:rPr lang="en-US" altLang="ja-JP" sz="1600" dirty="0"/>
              <a:t>AI</a:t>
            </a:r>
            <a:r>
              <a:rPr lang="ja-JP" altLang="ja-JP" sz="1600" dirty="0"/>
              <a:t>サービスの利用を把握</a:t>
            </a:r>
            <a:endParaRPr lang="en-US" altLang="ja-JP" sz="1800" dirty="0"/>
          </a:p>
          <a:p>
            <a:pPr lvl="2"/>
            <a:r>
              <a:rPr lang="ja-JP" altLang="ja-JP" sz="1800" dirty="0"/>
              <a:t>セキュリティ対策全般の点検や強化</a:t>
            </a:r>
            <a:endParaRPr lang="en-US" altLang="ja-JP" sz="1800" dirty="0"/>
          </a:p>
          <a:p>
            <a:pPr marL="1028694" lvl="3" indent="0">
              <a:buNone/>
            </a:pPr>
            <a:r>
              <a:rPr lang="ja-JP" altLang="en-US" sz="1800" dirty="0"/>
              <a:t>　</a:t>
            </a:r>
            <a:r>
              <a:rPr lang="ja-JP" altLang="ja-JP" sz="1600" dirty="0"/>
              <a:t>攻撃力の高度化・効率化を踏まえ、既存対策全般の点検や強化の検討</a:t>
            </a:r>
            <a:endParaRPr lang="en-US" altLang="ja-JP" sz="1800" dirty="0"/>
          </a:p>
          <a:p>
            <a:pPr lvl="2"/>
            <a:r>
              <a:rPr lang="en-US" altLang="ja-JP" sz="1800" dirty="0"/>
              <a:t>AI</a:t>
            </a:r>
            <a:r>
              <a:rPr lang="ja-JP" altLang="ja-JP" sz="1800" dirty="0"/>
              <a:t>利用における教育の徹底</a:t>
            </a:r>
            <a:endParaRPr lang="en-US" altLang="ja-JP" sz="1800" dirty="0"/>
          </a:p>
          <a:p>
            <a:pPr lvl="3"/>
            <a:r>
              <a:rPr lang="en-US" altLang="ja-JP" sz="1600" dirty="0"/>
              <a:t>AI</a:t>
            </a:r>
            <a:r>
              <a:rPr lang="ja-JP" altLang="ja-JP" sz="1600" dirty="0"/>
              <a:t>利用における講習等プログラムの用意</a:t>
            </a:r>
          </a:p>
          <a:p>
            <a:pPr lvl="3"/>
            <a:r>
              <a:rPr lang="ja-JP" altLang="ja-JP" sz="1600" dirty="0"/>
              <a:t>社内の秘密情報等を安易に入力しない</a:t>
            </a:r>
          </a:p>
          <a:p>
            <a:pPr lvl="3"/>
            <a:r>
              <a:rPr lang="ja-JP" altLang="ja-JP" sz="1600" dirty="0"/>
              <a:t>ユーザーの指示等を正確に反映した結果を出力するとは限らないこと、ハルシネーションが存在することを理解する</a:t>
            </a:r>
          </a:p>
          <a:p>
            <a:pPr lvl="3"/>
            <a:r>
              <a:rPr lang="en-US" altLang="ja-JP" sz="1600" dirty="0"/>
              <a:t>AI</a:t>
            </a:r>
            <a:r>
              <a:rPr lang="ja-JP" altLang="ja-JP" sz="1600" dirty="0"/>
              <a:t>への過剰な依存に留意する</a:t>
            </a:r>
            <a:endParaRPr lang="en-US" altLang="ja-JP" sz="1600" dirty="0"/>
          </a:p>
          <a:p>
            <a:pPr lvl="2"/>
            <a:r>
              <a:rPr lang="ja-JP" altLang="ja-JP" sz="1800" dirty="0"/>
              <a:t>最新の手口・脅威動向の把握</a:t>
            </a:r>
            <a:endParaRPr lang="en-US" altLang="ja-JP" sz="1800" dirty="0"/>
          </a:p>
          <a:p>
            <a:pPr lvl="2"/>
            <a:r>
              <a:rPr lang="ja-JP" altLang="ja-JP" sz="1800" dirty="0"/>
              <a:t>被害を受けた後の対応</a:t>
            </a:r>
            <a:endParaRPr lang="en-US" altLang="ja-JP" sz="1800" dirty="0"/>
          </a:p>
          <a:p>
            <a:pPr lvl="3"/>
            <a:r>
              <a:rPr lang="ja-JP" altLang="ja-JP" sz="1600" dirty="0"/>
              <a:t>適切な報告／連絡／相談を行う</a:t>
            </a:r>
          </a:p>
          <a:p>
            <a:pPr lvl="3"/>
            <a:r>
              <a:rPr lang="ja-JP" altLang="ja-JP" sz="1600" dirty="0"/>
              <a:t>整備した対応体制に基づき対応する</a:t>
            </a:r>
          </a:p>
        </p:txBody>
      </p:sp>
      <p:sp>
        <p:nvSpPr>
          <p:cNvPr id="3" name="フッター プレースホルダー 2">
            <a:extLst>
              <a:ext uri="{FF2B5EF4-FFF2-40B4-BE49-F238E27FC236}">
                <a16:creationId xmlns:a16="http://schemas.microsoft.com/office/drawing/2014/main" id="{23B11553-639C-BC5B-0EE5-EE47A0301C6D}"/>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A3B31FD2-99B4-442D-5CC3-B61C89C24EC7}"/>
              </a:ext>
            </a:extLst>
          </p:cNvPr>
          <p:cNvSpPr>
            <a:spLocks noGrp="1"/>
          </p:cNvSpPr>
          <p:nvPr>
            <p:ph type="sldNum" sz="quarter" idx="12"/>
          </p:nvPr>
        </p:nvSpPr>
        <p:spPr/>
        <p:txBody>
          <a:bodyPr/>
          <a:lstStyle/>
          <a:p>
            <a:fld id="{DBFB1F43-6F2E-4538-AABB-23AEDF146290}" type="slidenum">
              <a:rPr lang="ja-JP" altLang="en-US" smtClean="0"/>
              <a:pPr/>
              <a:t>31</a:t>
            </a:fld>
            <a:endParaRPr lang="ja-JP" altLang="en-US"/>
          </a:p>
        </p:txBody>
      </p:sp>
      <p:sp>
        <p:nvSpPr>
          <p:cNvPr id="5" name="タイトル 4">
            <a:extLst>
              <a:ext uri="{FF2B5EF4-FFF2-40B4-BE49-F238E27FC236}">
                <a16:creationId xmlns:a16="http://schemas.microsoft.com/office/drawing/2014/main" id="{5E36BA31-4560-3BD2-DCBB-D4F6E99D7502}"/>
              </a:ext>
            </a:extLst>
          </p:cNvPr>
          <p:cNvSpPr>
            <a:spLocks noGrp="1"/>
          </p:cNvSpPr>
          <p:nvPr>
            <p:ph type="title"/>
          </p:nvPr>
        </p:nvSpPr>
        <p:spPr/>
        <p:txBody>
          <a:bodyPr/>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Tree>
    <p:extLst>
      <p:ext uri="{BB962C8B-B14F-4D97-AF65-F5344CB8AC3E}">
        <p14:creationId xmlns:p14="http://schemas.microsoft.com/office/powerpoint/2010/main" val="101564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452CAB-9E37-6495-FEE3-9719948B8ABD}"/>
              </a:ext>
            </a:extLst>
          </p:cNvPr>
          <p:cNvSpPr>
            <a:spLocks noGrp="1"/>
          </p:cNvSpPr>
          <p:nvPr>
            <p:ph idx="1"/>
          </p:nvPr>
        </p:nvSpPr>
        <p:spPr>
          <a:xfrm>
            <a:off x="642228" y="1382319"/>
            <a:ext cx="10921121" cy="4745463"/>
          </a:xfrm>
        </p:spPr>
        <p:txBody>
          <a:bodyPr/>
          <a:lstStyle/>
          <a:p>
            <a:r>
              <a:rPr lang="ja-JP" altLang="ja-JP" sz="2400" dirty="0"/>
              <a:t>ソフトウェアの脆弱性が発見されると、開発ベンダー等が修正プログラム（パッチ）や</a:t>
            </a:r>
            <a:br>
              <a:rPr lang="en-US" altLang="ja-JP" sz="2400" dirty="0"/>
            </a:br>
            <a:r>
              <a:rPr lang="ja-JP" altLang="ja-JP" sz="2400" dirty="0"/>
              <a:t>回避策等を公開し、製品利用者へ対策を促す</a:t>
            </a:r>
            <a:endParaRPr lang="en-US" altLang="ja-JP" sz="2400" dirty="0"/>
          </a:p>
          <a:p>
            <a:endParaRPr lang="en-US" altLang="ja-JP" sz="1000" dirty="0"/>
          </a:p>
          <a:p>
            <a:r>
              <a:rPr lang="ja-JP" altLang="en-US" sz="2400" dirty="0"/>
              <a:t>攻撃者は、公表された脆弱性対策情報や</a:t>
            </a:r>
            <a:r>
              <a:rPr lang="en-US" altLang="ja-JP" sz="2400" dirty="0"/>
              <a:t>PoC</a:t>
            </a:r>
            <a:r>
              <a:rPr lang="ja-JP" altLang="en-US" sz="2400" dirty="0"/>
              <a:t>（概念実証）を基に攻撃プログラム等を作成し、対策が講じられていないシステムに対して、脆弱性を悪用した攻撃を行う</a:t>
            </a:r>
            <a:endParaRPr lang="en-US" altLang="ja-JP" sz="2400" dirty="0"/>
          </a:p>
          <a:p>
            <a:endParaRPr lang="en-US" altLang="ja-JP" sz="1000" dirty="0"/>
          </a:p>
          <a:p>
            <a:r>
              <a:rPr lang="ja-JP" altLang="ja-JP" sz="2400" dirty="0"/>
              <a:t>脆弱性を悪用した攻撃が行われると、</a:t>
            </a:r>
            <a:r>
              <a:rPr lang="ja-JP" altLang="en-US" sz="2400" dirty="0"/>
              <a:t>様々な</a:t>
            </a:r>
            <a:r>
              <a:rPr lang="ja-JP" altLang="ja-JP" sz="2400" dirty="0"/>
              <a:t>被害が発生し、事業やサービスの停止に追い込まれる場合もある</a:t>
            </a: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85F85784-C36F-E370-CB0D-A1DCBFBDFE4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6387C05-BEC8-21CB-6EFB-D5B9607B4ED7}"/>
              </a:ext>
            </a:extLst>
          </p:cNvPr>
          <p:cNvSpPr>
            <a:spLocks noGrp="1"/>
          </p:cNvSpPr>
          <p:nvPr>
            <p:ph type="sldNum" sz="quarter" idx="12"/>
          </p:nvPr>
        </p:nvSpPr>
        <p:spPr/>
        <p:txBody>
          <a:bodyPr/>
          <a:lstStyle/>
          <a:p>
            <a:fld id="{DBFB1F43-6F2E-4538-AABB-23AEDF146290}" type="slidenum">
              <a:rPr lang="ja-JP" altLang="en-US" smtClean="0"/>
              <a:pPr/>
              <a:t>32</a:t>
            </a:fld>
            <a:endParaRPr lang="ja-JP" altLang="en-US"/>
          </a:p>
        </p:txBody>
      </p:sp>
      <p:sp>
        <p:nvSpPr>
          <p:cNvPr id="5" name="タイトル 4">
            <a:extLst>
              <a:ext uri="{FF2B5EF4-FFF2-40B4-BE49-F238E27FC236}">
                <a16:creationId xmlns:a16="http://schemas.microsoft.com/office/drawing/2014/main" id="{FFF8EEC2-BA35-4F3C-3F3D-572F3FDCE300}"/>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pic>
        <p:nvPicPr>
          <p:cNvPr id="7" name="図 6" descr="ダイアグラム&#10;&#10;AI 生成コンテンツは誤りを含む可能性があります。">
            <a:extLst>
              <a:ext uri="{FF2B5EF4-FFF2-40B4-BE49-F238E27FC236}">
                <a16:creationId xmlns:a16="http://schemas.microsoft.com/office/drawing/2014/main" id="{395B006C-6E55-60B8-57A3-2770C7BA334D}"/>
              </a:ext>
            </a:extLst>
          </p:cNvPr>
          <p:cNvPicPr>
            <a:picLocks noChangeAspect="1"/>
          </p:cNvPicPr>
          <p:nvPr/>
        </p:nvPicPr>
        <p:blipFill>
          <a:blip r:embed="rId2"/>
          <a:stretch>
            <a:fillRect/>
          </a:stretch>
        </p:blipFill>
        <p:spPr>
          <a:xfrm>
            <a:off x="7094547" y="4010025"/>
            <a:ext cx="4781044" cy="2510047"/>
          </a:xfrm>
          <a:prstGeom prst="rect">
            <a:avLst/>
          </a:prstGeom>
        </p:spPr>
      </p:pic>
    </p:spTree>
    <p:extLst>
      <p:ext uri="{BB962C8B-B14F-4D97-AF65-F5344CB8AC3E}">
        <p14:creationId xmlns:p14="http://schemas.microsoft.com/office/powerpoint/2010/main" val="353555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9625-A950-78B1-7414-EA73D4C797D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71C6F86-81E4-5E83-A819-97EF6FC23115}"/>
              </a:ext>
            </a:extLst>
          </p:cNvPr>
          <p:cNvSpPr>
            <a:spLocks noGrp="1"/>
          </p:cNvSpPr>
          <p:nvPr>
            <p:ph idx="1"/>
          </p:nvPr>
        </p:nvSpPr>
        <p:spPr>
          <a:xfrm>
            <a:off x="642229" y="1382319"/>
            <a:ext cx="10806821" cy="4745463"/>
          </a:xfrm>
        </p:spPr>
        <p:txBody>
          <a:bodyPr/>
          <a:lstStyle/>
          <a:p>
            <a:r>
              <a:rPr lang="ja-JP" altLang="en-US" sz="2400" dirty="0"/>
              <a:t>攻撃手口①</a:t>
            </a:r>
            <a:endParaRPr lang="en-US" altLang="ja-JP" sz="2400" dirty="0"/>
          </a:p>
          <a:p>
            <a:pPr marL="0" indent="0">
              <a:buNone/>
            </a:pPr>
            <a:endParaRPr lang="en-US" altLang="ja-JP" sz="2400" dirty="0"/>
          </a:p>
          <a:p>
            <a:pPr marL="0" indent="0">
              <a:buNone/>
            </a:pPr>
            <a:endParaRPr lang="en-US" altLang="ja-JP" sz="2000" dirty="0"/>
          </a:p>
          <a:p>
            <a:pPr lvl="1"/>
            <a:r>
              <a:rPr lang="ja-JP" altLang="ja-JP" sz="2000" dirty="0"/>
              <a:t>脆弱性対策情報</a:t>
            </a:r>
            <a:r>
              <a:rPr lang="ja-JP" altLang="en-US" sz="2000" dirty="0"/>
              <a:t>の</a:t>
            </a:r>
            <a:r>
              <a:rPr lang="ja-JP" altLang="ja-JP" sz="2000" dirty="0"/>
              <a:t>公表前</a:t>
            </a:r>
            <a:r>
              <a:rPr lang="ja-JP" altLang="en-US" sz="2000" dirty="0"/>
              <a:t>の脆弱性をゼロデイ脆弱性という</a:t>
            </a:r>
            <a:endParaRPr lang="en-US" altLang="ja-JP" sz="2000" dirty="0"/>
          </a:p>
          <a:p>
            <a:pPr lvl="1"/>
            <a:r>
              <a:rPr lang="ja-JP" altLang="en-US" sz="2000" dirty="0"/>
              <a:t>公表前の脆弱性（ゼロデイ脆弱性）を</a:t>
            </a:r>
            <a:r>
              <a:rPr lang="ja-JP" altLang="ja-JP" sz="2000" dirty="0"/>
              <a:t>悪用して</a:t>
            </a:r>
            <a:r>
              <a:rPr lang="ja-JP" altLang="en-US" sz="2000" dirty="0"/>
              <a:t>攻撃する（</a:t>
            </a:r>
            <a:r>
              <a:rPr lang="ja-JP" altLang="ja-JP" sz="2000" dirty="0"/>
              <a:t>ゼロデイ攻撃</a:t>
            </a:r>
            <a:r>
              <a:rPr lang="ja-JP" altLang="en-US" sz="2000" dirty="0"/>
              <a:t>）</a:t>
            </a:r>
            <a:endParaRPr lang="en-US" altLang="ja-JP" sz="2000" dirty="0"/>
          </a:p>
          <a:p>
            <a:pPr lvl="1"/>
            <a:endParaRPr lang="en-US" altLang="ja-JP" sz="2400" dirty="0"/>
          </a:p>
          <a:p>
            <a:pPr lvl="1"/>
            <a:endParaRPr lang="en-US" altLang="ja-JP" sz="2400" dirty="0"/>
          </a:p>
          <a:p>
            <a:pPr lvl="1"/>
            <a:endParaRPr lang="en-US" altLang="ja-JP" sz="700" dirty="0"/>
          </a:p>
          <a:p>
            <a:pPr lvl="1"/>
            <a:r>
              <a:rPr lang="ja-JP" altLang="ja-JP" sz="2000" dirty="0"/>
              <a:t>パッチや回避策が公開され、</a:t>
            </a:r>
            <a:r>
              <a:rPr lang="ja-JP" altLang="en-US" sz="2000" dirty="0"/>
              <a:t>その対策</a:t>
            </a:r>
            <a:r>
              <a:rPr lang="ja-JP" altLang="ja-JP" sz="2000" dirty="0"/>
              <a:t>を</a:t>
            </a:r>
            <a:r>
              <a:rPr lang="ja-JP" altLang="en-US" sz="2000" dirty="0"/>
              <a:t>講じる</a:t>
            </a:r>
            <a:r>
              <a:rPr lang="ja-JP" altLang="ja-JP" sz="2000" dirty="0"/>
              <a:t>までの</a:t>
            </a:r>
            <a:r>
              <a:rPr lang="ja-JP" altLang="en-US" sz="2000" dirty="0"/>
              <a:t>期間の脆弱性を</a:t>
            </a:r>
            <a:r>
              <a:rPr lang="en-US" altLang="ja-JP" sz="2000" dirty="0"/>
              <a:t>N</a:t>
            </a:r>
            <a:r>
              <a:rPr lang="ja-JP" altLang="en-US" sz="2000" dirty="0"/>
              <a:t>デイ脆弱性という</a:t>
            </a:r>
            <a:endParaRPr lang="en-US" altLang="ja-JP" sz="2000" dirty="0"/>
          </a:p>
          <a:p>
            <a:pPr lvl="1"/>
            <a:r>
              <a:rPr lang="ja-JP" altLang="en-US" sz="2000" dirty="0"/>
              <a:t>製品利用者が対策を講じる前の脆弱性（</a:t>
            </a:r>
            <a:r>
              <a:rPr lang="en-US" altLang="ja-JP" sz="2000" dirty="0"/>
              <a:t> N</a:t>
            </a:r>
            <a:r>
              <a:rPr lang="ja-JP" altLang="en-US" sz="2000" dirty="0"/>
              <a:t>デイ脆弱性）を悪用して攻撃する（Ｎデイ攻撃）</a:t>
            </a:r>
            <a:endParaRPr lang="en-US" altLang="ja-JP" sz="2000" dirty="0"/>
          </a:p>
          <a:p>
            <a:pPr lvl="1"/>
            <a:r>
              <a:rPr lang="ja-JP" altLang="en-US" sz="2000" dirty="0"/>
              <a:t>ソ</a:t>
            </a:r>
            <a:r>
              <a:rPr lang="ja-JP" altLang="ja-JP" sz="2000" dirty="0"/>
              <a:t>フトウェアの脆弱性管理が不適切な場合、未対策の期間が長くなり、被害に遭うリスクが大きくなる</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A269C4BC-A3D1-8A38-2342-3470C30483C2}"/>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372194AC-4A22-3CB0-E538-AAAC3494FA21}"/>
              </a:ext>
            </a:extLst>
          </p:cNvPr>
          <p:cNvSpPr>
            <a:spLocks noGrp="1"/>
          </p:cNvSpPr>
          <p:nvPr>
            <p:ph type="sldNum" sz="quarter" idx="12"/>
          </p:nvPr>
        </p:nvSpPr>
        <p:spPr/>
        <p:txBody>
          <a:bodyPr/>
          <a:lstStyle/>
          <a:p>
            <a:fld id="{DBFB1F43-6F2E-4538-AABB-23AEDF146290}" type="slidenum">
              <a:rPr lang="ja-JP" altLang="en-US" smtClean="0"/>
              <a:pPr/>
              <a:t>33</a:t>
            </a:fld>
            <a:endParaRPr lang="ja-JP" altLang="en-US"/>
          </a:p>
        </p:txBody>
      </p:sp>
      <p:sp>
        <p:nvSpPr>
          <p:cNvPr id="5" name="タイトル 4">
            <a:extLst>
              <a:ext uri="{FF2B5EF4-FFF2-40B4-BE49-F238E27FC236}">
                <a16:creationId xmlns:a16="http://schemas.microsoft.com/office/drawing/2014/main" id="{5D148564-A26E-1C69-CA47-386448EEC525}"/>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コンテンツ プレースホルダー 2">
            <a:extLst>
              <a:ext uri="{FF2B5EF4-FFF2-40B4-BE49-F238E27FC236}">
                <a16:creationId xmlns:a16="http://schemas.microsoft.com/office/drawing/2014/main" id="{CE07D3B3-5AEA-D540-ED55-E8453B4D16D6}"/>
              </a:ext>
            </a:extLst>
          </p:cNvPr>
          <p:cNvSpPr txBox="1">
            <a:spLocks/>
          </p:cNvSpPr>
          <p:nvPr/>
        </p:nvSpPr>
        <p:spPr bwMode="auto">
          <a:xfrm>
            <a:off x="641213" y="3631225"/>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製品利用者が対策する前の脆弱性を悪用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3A762BC8-3630-3A10-4901-932EF9D3D3E8}"/>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公表される前の脆弱性を悪用</a:t>
            </a:r>
            <a:endParaRPr lang="ja-JP" altLang="ja-JP" sz="2800" dirty="0">
              <a:solidFill>
                <a:schemeClr val="bg1"/>
              </a:solidFill>
            </a:endParaRPr>
          </a:p>
        </p:txBody>
      </p:sp>
    </p:spTree>
    <p:extLst>
      <p:ext uri="{BB962C8B-B14F-4D97-AF65-F5344CB8AC3E}">
        <p14:creationId xmlns:p14="http://schemas.microsoft.com/office/powerpoint/2010/main" val="988412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D829-B322-F9E3-E6E1-F365971E557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C4C38F6-75D1-911A-F62D-9747C51CD5EE}"/>
              </a:ext>
            </a:extLst>
          </p:cNvPr>
          <p:cNvSpPr>
            <a:spLocks noGrp="1"/>
          </p:cNvSpPr>
          <p:nvPr>
            <p:ph idx="1"/>
          </p:nvPr>
        </p:nvSpPr>
        <p:spPr/>
        <p:txBody>
          <a:bodyPr/>
          <a:lstStyle/>
          <a:p>
            <a:r>
              <a:rPr lang="ja-JP" altLang="en-US" sz="2400" dirty="0"/>
              <a:t>攻撃手口②</a:t>
            </a:r>
            <a:endParaRPr lang="en-US" altLang="ja-JP" sz="2400" dirty="0"/>
          </a:p>
          <a:p>
            <a:pPr marL="0" indent="0">
              <a:buNone/>
            </a:pPr>
            <a:endParaRPr lang="en-US" altLang="ja-JP" sz="2400" dirty="0"/>
          </a:p>
          <a:p>
            <a:pPr marL="0" indent="0">
              <a:buNone/>
            </a:pPr>
            <a:endParaRPr lang="en-US" altLang="ja-JP" sz="2000" dirty="0"/>
          </a:p>
          <a:p>
            <a:pPr lvl="1"/>
            <a:r>
              <a:rPr lang="ja-JP" altLang="ja-JP" sz="2000" dirty="0"/>
              <a:t>公表された脆弱性は、短期間で攻撃ツールが作成され</a:t>
            </a:r>
            <a:r>
              <a:rPr lang="ja-JP" altLang="en-US" sz="2000" dirty="0"/>
              <a:t>る</a:t>
            </a:r>
            <a:endParaRPr lang="en-US" altLang="ja-JP" sz="2000" dirty="0"/>
          </a:p>
          <a:p>
            <a:pPr lvl="1"/>
            <a:r>
              <a:rPr lang="ja-JP" altLang="en-US" sz="2000" dirty="0"/>
              <a:t>ダークウェブ等で販売、提供された攻撃ツールを悪用する</a:t>
            </a:r>
            <a:endParaRPr lang="en-US" altLang="ja-JP" sz="2000" dirty="0"/>
          </a:p>
          <a:p>
            <a:pPr lvl="1"/>
            <a:r>
              <a:rPr lang="ja-JP" altLang="ja-JP" sz="2000" dirty="0"/>
              <a:t>オープンソースのツール</a:t>
            </a:r>
            <a:r>
              <a:rPr lang="ja-JP" altLang="en-US" sz="2000" dirty="0"/>
              <a:t>に</a:t>
            </a:r>
            <a:r>
              <a:rPr lang="ja-JP" altLang="ja-JP" sz="2000" dirty="0"/>
              <a:t>脆弱性を</a:t>
            </a:r>
            <a:r>
              <a:rPr lang="ja-JP" altLang="en-US" sz="2000" dirty="0"/>
              <a:t>悪用した</a:t>
            </a:r>
            <a:r>
              <a:rPr lang="ja-JP" altLang="ja-JP" sz="2000" dirty="0"/>
              <a:t>機能を実装する</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92DBD531-58C7-064E-953D-3CB2CFE09310}"/>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BC1D54B-A95A-811C-4D26-F533C6814DAA}"/>
              </a:ext>
            </a:extLst>
          </p:cNvPr>
          <p:cNvSpPr>
            <a:spLocks noGrp="1"/>
          </p:cNvSpPr>
          <p:nvPr>
            <p:ph type="sldNum" sz="quarter" idx="12"/>
          </p:nvPr>
        </p:nvSpPr>
        <p:spPr/>
        <p:txBody>
          <a:bodyPr/>
          <a:lstStyle/>
          <a:p>
            <a:fld id="{DBFB1F43-6F2E-4538-AABB-23AEDF146290}" type="slidenum">
              <a:rPr lang="ja-JP" altLang="en-US" smtClean="0"/>
              <a:pPr/>
              <a:t>34</a:t>
            </a:fld>
            <a:endParaRPr lang="ja-JP" altLang="en-US"/>
          </a:p>
        </p:txBody>
      </p:sp>
      <p:sp>
        <p:nvSpPr>
          <p:cNvPr id="5" name="タイトル 4">
            <a:extLst>
              <a:ext uri="{FF2B5EF4-FFF2-40B4-BE49-F238E27FC236}">
                <a16:creationId xmlns:a16="http://schemas.microsoft.com/office/drawing/2014/main" id="{1F482002-6A2E-DE2F-4F25-D77912C16D4A}"/>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コンテンツ プレースホルダー 2">
            <a:extLst>
              <a:ext uri="{FF2B5EF4-FFF2-40B4-BE49-F238E27FC236}">
                <a16:creationId xmlns:a16="http://schemas.microsoft.com/office/drawing/2014/main" id="{4FFA9F21-0764-67C1-DF3C-DC5227AB23DF}"/>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攻撃ツールや攻撃サービス等を悪用</a:t>
            </a:r>
            <a:endParaRPr lang="ja-JP" altLang="ja-JP" sz="2800" dirty="0">
              <a:solidFill>
                <a:schemeClr val="bg1"/>
              </a:solidFill>
            </a:endParaRPr>
          </a:p>
        </p:txBody>
      </p:sp>
    </p:spTree>
    <p:extLst>
      <p:ext uri="{BB962C8B-B14F-4D97-AF65-F5344CB8AC3E}">
        <p14:creationId xmlns:p14="http://schemas.microsoft.com/office/powerpoint/2010/main" val="420793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C58E6-0442-5086-45BC-06119F351A2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EAB523D-95EC-8325-6D1C-5F492C8745DE}"/>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ja-JP" sz="2400" b="1" dirty="0"/>
              <a:t>ゼロデイ攻撃による不正アクセス被害</a:t>
            </a:r>
            <a:endParaRPr lang="en-US" altLang="ja-JP" sz="2400" b="1" dirty="0"/>
          </a:p>
          <a:p>
            <a:pPr lvl="2"/>
            <a:r>
              <a:rPr lang="en-US" altLang="ja-JP" sz="2000" dirty="0"/>
              <a:t>2025</a:t>
            </a:r>
            <a:r>
              <a:rPr lang="ja-JP" altLang="ja-JP" sz="2000" dirty="0"/>
              <a:t>年</a:t>
            </a:r>
            <a:r>
              <a:rPr lang="en-US" altLang="ja-JP" sz="2000" dirty="0"/>
              <a:t>7</a:t>
            </a:r>
            <a:r>
              <a:rPr lang="ja-JP" altLang="ja-JP" sz="2000" dirty="0"/>
              <a:t>月</a:t>
            </a:r>
            <a:r>
              <a:rPr lang="en-US" altLang="ja-JP" sz="2000" dirty="0"/>
              <a:t>8</a:t>
            </a:r>
            <a:r>
              <a:rPr lang="ja-JP" altLang="ja-JP" sz="2000" dirty="0"/>
              <a:t>日、日鉄ソリューションズは、同年</a:t>
            </a:r>
            <a:r>
              <a:rPr lang="en-US" altLang="ja-JP" sz="2000" dirty="0"/>
              <a:t>3</a:t>
            </a:r>
            <a:r>
              <a:rPr lang="ja-JP" altLang="ja-JP" sz="2000" dirty="0"/>
              <a:t>月</a:t>
            </a:r>
            <a:r>
              <a:rPr lang="en-US" altLang="ja-JP" sz="2000" dirty="0"/>
              <a:t>7</a:t>
            </a:r>
            <a:r>
              <a:rPr lang="ja-JP" altLang="ja-JP" sz="2000" dirty="0"/>
              <a:t>日に同社のネットワーク機器</a:t>
            </a:r>
            <a:r>
              <a:rPr lang="ja-JP" altLang="en-US" sz="2000" dirty="0"/>
              <a:t>の</a:t>
            </a:r>
            <a:r>
              <a:rPr lang="ja-JP" altLang="ja-JP" sz="2000" dirty="0"/>
              <a:t>脆弱性を狙ったゼロデイ攻撃による不正アクセス被害があったことを公表</a:t>
            </a:r>
            <a:r>
              <a:rPr lang="en-US" altLang="ja-JP" sz="2000" b="1" baseline="30000" dirty="0">
                <a:solidFill>
                  <a:srgbClr val="FF0000"/>
                </a:solidFill>
              </a:rPr>
              <a:t>※16</a:t>
            </a:r>
            <a:endParaRPr lang="en-US" altLang="ja-JP" sz="2000" dirty="0"/>
          </a:p>
          <a:p>
            <a:pPr marL="914395" lvl="2" indent="0">
              <a:buNone/>
            </a:pPr>
            <a:endParaRPr lang="en-US" altLang="ja-JP" sz="900" dirty="0"/>
          </a:p>
          <a:p>
            <a:pPr lvl="2"/>
            <a:r>
              <a:rPr lang="ja-JP" altLang="ja-JP" sz="2000" dirty="0"/>
              <a:t>サーバー内に保存されていた個人情報等の一部が漏えいしたおそれ</a:t>
            </a:r>
            <a:endParaRPr lang="en-US" altLang="ja-JP" sz="2000" dirty="0"/>
          </a:p>
          <a:p>
            <a:pPr marL="914395" lvl="2" indent="0">
              <a:buNone/>
            </a:pPr>
            <a:endParaRPr lang="en-US" altLang="ja-JP" sz="900" dirty="0"/>
          </a:p>
          <a:p>
            <a:pPr lvl="2"/>
            <a:r>
              <a:rPr lang="ja-JP" altLang="ja-JP" sz="2000" dirty="0"/>
              <a:t>漏えい</a:t>
            </a:r>
            <a:r>
              <a:rPr lang="ja-JP" altLang="en-US" sz="2000" dirty="0"/>
              <a:t>の</a:t>
            </a:r>
            <a:r>
              <a:rPr lang="ja-JP" altLang="ja-JP" sz="2000" dirty="0"/>
              <a:t>おそれがあるファイルの中には、経済産業省が過去に業務委託した事業に関する情報も含まれて</a:t>
            </a:r>
            <a:r>
              <a:rPr lang="ja-JP" altLang="en-US" sz="2000" dirty="0"/>
              <a:t>おり</a:t>
            </a:r>
            <a:r>
              <a:rPr lang="ja-JP" altLang="ja-JP" sz="2000" dirty="0"/>
              <a:t>、同省も注意喚起を公表</a:t>
            </a:r>
            <a:r>
              <a:rPr lang="en-US" altLang="ja-JP" sz="2000" b="1" baseline="30000" dirty="0">
                <a:solidFill>
                  <a:srgbClr val="FF0000"/>
                </a:solidFill>
              </a:rPr>
              <a:t>※17</a:t>
            </a:r>
            <a:endParaRPr lang="en-US" altLang="ja-JP" sz="2000" dirty="0"/>
          </a:p>
          <a:p>
            <a:pPr lvl="2"/>
            <a:endParaRPr lang="en-US" altLang="ja-JP" sz="2000" b="1" dirty="0"/>
          </a:p>
          <a:p>
            <a:endParaRPr kumimoji="1" lang="ja-JP" altLang="en-US" sz="2400" dirty="0"/>
          </a:p>
        </p:txBody>
      </p:sp>
      <p:sp>
        <p:nvSpPr>
          <p:cNvPr id="3" name="フッター プレースホルダー 2">
            <a:extLst>
              <a:ext uri="{FF2B5EF4-FFF2-40B4-BE49-F238E27FC236}">
                <a16:creationId xmlns:a16="http://schemas.microsoft.com/office/drawing/2014/main" id="{A0F6132A-3261-2918-92F9-FD796BE1DBE3}"/>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7F70CD9-D620-12B9-167E-D9503F885C9C}"/>
              </a:ext>
            </a:extLst>
          </p:cNvPr>
          <p:cNvSpPr>
            <a:spLocks noGrp="1"/>
          </p:cNvSpPr>
          <p:nvPr>
            <p:ph type="sldNum" sz="quarter" idx="12"/>
          </p:nvPr>
        </p:nvSpPr>
        <p:spPr/>
        <p:txBody>
          <a:bodyPr/>
          <a:lstStyle/>
          <a:p>
            <a:fld id="{DBFB1F43-6F2E-4538-AABB-23AEDF146290}" type="slidenum">
              <a:rPr lang="ja-JP" altLang="en-US" smtClean="0"/>
              <a:pPr/>
              <a:t>35</a:t>
            </a:fld>
            <a:endParaRPr lang="ja-JP" altLang="en-US"/>
          </a:p>
        </p:txBody>
      </p:sp>
      <p:sp>
        <p:nvSpPr>
          <p:cNvPr id="5" name="タイトル 4">
            <a:extLst>
              <a:ext uri="{FF2B5EF4-FFF2-40B4-BE49-F238E27FC236}">
                <a16:creationId xmlns:a16="http://schemas.microsoft.com/office/drawing/2014/main" id="{E672D775-DC01-5380-C6A0-716B8D8F2687}"/>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テキスト ボックス 5">
            <a:extLst>
              <a:ext uri="{FF2B5EF4-FFF2-40B4-BE49-F238E27FC236}">
                <a16:creationId xmlns:a16="http://schemas.microsoft.com/office/drawing/2014/main" id="{3DF05700-76EC-4436-D01D-8E887463F1F7}"/>
              </a:ext>
            </a:extLst>
          </p:cNvPr>
          <p:cNvSpPr txBox="1"/>
          <p:nvPr/>
        </p:nvSpPr>
        <p:spPr>
          <a:xfrm>
            <a:off x="1142898" y="5073885"/>
            <a:ext cx="9044848" cy="461665"/>
          </a:xfrm>
          <a:prstGeom prst="rect">
            <a:avLst/>
          </a:prstGeom>
          <a:noFill/>
        </p:spPr>
        <p:txBody>
          <a:bodyPr wrap="square" rtlCol="0">
            <a:spAutoFit/>
          </a:bodyPr>
          <a:lstStyle/>
          <a:p>
            <a:r>
              <a:rPr lang="en-US" altLang="ja-JP" sz="1200" b="1" dirty="0">
                <a:solidFill>
                  <a:srgbClr val="FF0000"/>
                </a:solidFill>
              </a:rPr>
              <a:t>※16</a:t>
            </a:r>
            <a:r>
              <a:rPr lang="ja-JP" altLang="en-US" sz="1200" b="1" dirty="0">
                <a:solidFill>
                  <a:srgbClr val="FF0000"/>
                </a:solidFill>
              </a:rPr>
              <a:t>　</a:t>
            </a:r>
            <a:r>
              <a:rPr lang="ja-JP" altLang="ja-JP" sz="1200" dirty="0">
                <a:hlinkClick r:id="rId2"/>
              </a:rPr>
              <a:t>不正アクセスによる情報漏洩の可能性に関するお詫びとお知らせ</a:t>
            </a:r>
            <a:r>
              <a:rPr lang="ja-JP" altLang="ja-JP" sz="1200" dirty="0"/>
              <a:t>（日鉄ソリューションズ株式会社）</a:t>
            </a:r>
            <a:endParaRPr lang="en-US" altLang="ja-JP" sz="1200" dirty="0"/>
          </a:p>
          <a:p>
            <a:r>
              <a:rPr lang="en-US" altLang="ja-JP" sz="1200" b="1" dirty="0">
                <a:solidFill>
                  <a:srgbClr val="FF0000"/>
                </a:solidFill>
              </a:rPr>
              <a:t>※17</a:t>
            </a:r>
            <a:r>
              <a:rPr lang="ja-JP" altLang="en-US" sz="1200" b="1" dirty="0">
                <a:solidFill>
                  <a:srgbClr val="FF0000"/>
                </a:solidFill>
              </a:rPr>
              <a:t>　</a:t>
            </a:r>
            <a:r>
              <a:rPr lang="ja-JP" altLang="ja-JP" sz="1200" dirty="0">
                <a:hlinkClick r:id="rId3"/>
              </a:rPr>
              <a:t>業務委託先への不正アクセスによる個人情報の漏えいについて</a:t>
            </a:r>
            <a:r>
              <a:rPr lang="ja-JP" altLang="ja-JP" sz="1200" dirty="0"/>
              <a:t>（経済産業省）</a:t>
            </a:r>
            <a:endParaRPr lang="en-US" altLang="ja-JP" sz="1200" b="1" dirty="0">
              <a:solidFill>
                <a:srgbClr val="FF0000"/>
              </a:solidFill>
            </a:endParaRPr>
          </a:p>
        </p:txBody>
      </p:sp>
    </p:spTree>
    <p:extLst>
      <p:ext uri="{BB962C8B-B14F-4D97-AF65-F5344CB8AC3E}">
        <p14:creationId xmlns:p14="http://schemas.microsoft.com/office/powerpoint/2010/main" val="196090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2A1B-51D4-1724-23F5-A34BB4F6C70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D895E78-46B5-62C4-7821-164EC85298BB}"/>
              </a:ext>
            </a:extLst>
          </p:cNvPr>
          <p:cNvSpPr>
            <a:spLocks noGrp="1"/>
          </p:cNvSpPr>
          <p:nvPr>
            <p:ph idx="1"/>
          </p:nvPr>
        </p:nvSpPr>
        <p:spPr>
          <a:xfrm>
            <a:off x="642229" y="1382319"/>
            <a:ext cx="10768721" cy="4745463"/>
          </a:xfrm>
        </p:spPr>
        <p:txBody>
          <a:bodyPr/>
          <a:lstStyle/>
          <a:p>
            <a:r>
              <a:rPr lang="ja-JP" altLang="en-US" sz="2400" dirty="0"/>
              <a:t>事例</a:t>
            </a:r>
            <a:r>
              <a:rPr lang="en-US" altLang="ja-JP" sz="2400" dirty="0"/>
              <a:t>/</a:t>
            </a:r>
            <a:r>
              <a:rPr lang="ja-JP" altLang="en-US" sz="2400" dirty="0"/>
              <a:t>傾向②</a:t>
            </a:r>
            <a:endParaRPr lang="en-US" altLang="ja-JP" sz="2400" b="1" dirty="0"/>
          </a:p>
          <a:p>
            <a:pPr lvl="1"/>
            <a:r>
              <a:rPr lang="en-US" altLang="ja-JP" sz="2400" b="1" dirty="0"/>
              <a:t>React Server Components</a:t>
            </a:r>
            <a:r>
              <a:rPr lang="ja-JP" altLang="ja-JP" sz="2400" b="1" dirty="0"/>
              <a:t>の脆弱性を悪用した攻撃</a:t>
            </a:r>
            <a:endParaRPr lang="en-US" altLang="ja-JP" sz="2400" b="1" dirty="0"/>
          </a:p>
          <a:p>
            <a:pPr lvl="2"/>
            <a:r>
              <a:rPr lang="en-US" altLang="ja-JP" sz="2000" dirty="0"/>
              <a:t>2025</a:t>
            </a:r>
            <a:r>
              <a:rPr lang="ja-JP" altLang="ja-JP" sz="2000" dirty="0"/>
              <a:t>年</a:t>
            </a:r>
            <a:r>
              <a:rPr lang="en-US" altLang="ja-JP" sz="2000" dirty="0"/>
              <a:t>12</a:t>
            </a:r>
            <a:r>
              <a:rPr lang="ja-JP" altLang="ja-JP" sz="2000" dirty="0"/>
              <a:t>月</a:t>
            </a:r>
            <a:r>
              <a:rPr lang="en-US" altLang="ja-JP" sz="2000" dirty="0"/>
              <a:t>3</a:t>
            </a:r>
            <a:r>
              <a:rPr lang="ja-JP" altLang="ja-JP" sz="2000" dirty="0"/>
              <a:t>日、</a:t>
            </a:r>
            <a:r>
              <a:rPr lang="en-US" altLang="ja-JP" sz="2000" dirty="0"/>
              <a:t>React Server Components</a:t>
            </a:r>
            <a:r>
              <a:rPr lang="ja-JP" altLang="ja-JP" sz="2000" dirty="0"/>
              <a:t>の脆弱性が公表され</a:t>
            </a:r>
            <a:r>
              <a:rPr lang="en-US" altLang="ja-JP" sz="2000" b="1" baseline="30000" dirty="0">
                <a:solidFill>
                  <a:srgbClr val="FF0000"/>
                </a:solidFill>
              </a:rPr>
              <a:t>※18</a:t>
            </a:r>
            <a:r>
              <a:rPr lang="ja-JP" altLang="ja-JP" sz="2000" dirty="0"/>
              <a:t>、</a:t>
            </a:r>
            <a:br>
              <a:rPr lang="en-US" altLang="ja-JP" sz="2000" dirty="0"/>
            </a:br>
            <a:r>
              <a:rPr lang="ja-JP" altLang="ja-JP" sz="2000" dirty="0"/>
              <a:t>その翌日には、</a:t>
            </a:r>
            <a:r>
              <a:rPr lang="en-US" altLang="ja-JP" sz="2000" dirty="0"/>
              <a:t>PoC</a:t>
            </a:r>
            <a:r>
              <a:rPr lang="ja-JP" altLang="ja-JP" sz="2000" dirty="0"/>
              <a:t>が公開</a:t>
            </a:r>
            <a:r>
              <a:rPr lang="en-US" altLang="ja-JP" sz="2000" b="1" baseline="30000" dirty="0">
                <a:solidFill>
                  <a:srgbClr val="FF0000"/>
                </a:solidFill>
              </a:rPr>
              <a:t>※19</a:t>
            </a:r>
            <a:endParaRPr lang="en-US" altLang="ja-JP" sz="2000" dirty="0"/>
          </a:p>
          <a:p>
            <a:pPr marL="914395" lvl="2" indent="0">
              <a:buNone/>
            </a:pPr>
            <a:endParaRPr lang="en-US" altLang="ja-JP" sz="900" dirty="0"/>
          </a:p>
          <a:p>
            <a:pPr lvl="2"/>
            <a:r>
              <a:rPr lang="ja-JP" altLang="ja-JP" sz="2000" dirty="0"/>
              <a:t>共通脆弱性評価システム（</a:t>
            </a:r>
            <a:r>
              <a:rPr lang="en-US" altLang="ja-JP" sz="2000" dirty="0"/>
              <a:t>CVSS</a:t>
            </a:r>
            <a:r>
              <a:rPr lang="ja-JP" altLang="ja-JP" sz="2000" dirty="0"/>
              <a:t>）の深刻度</a:t>
            </a:r>
            <a:r>
              <a:rPr lang="ja-JP" altLang="en-US" sz="2000" dirty="0"/>
              <a:t>は</a:t>
            </a:r>
            <a:r>
              <a:rPr lang="ja-JP" altLang="ja-JP" sz="2000" dirty="0"/>
              <a:t>緊急（基本値</a:t>
            </a:r>
            <a:r>
              <a:rPr lang="en-US" altLang="ja-JP" sz="2000" dirty="0"/>
              <a:t> 10.0</a:t>
            </a:r>
            <a:r>
              <a:rPr lang="ja-JP" altLang="ja-JP" sz="2000" dirty="0"/>
              <a:t>）</a:t>
            </a:r>
            <a:r>
              <a:rPr lang="en-US" altLang="ja-JP" sz="2000" b="1" baseline="30000" dirty="0">
                <a:solidFill>
                  <a:srgbClr val="FF0000"/>
                </a:solidFill>
              </a:rPr>
              <a:t>※20</a:t>
            </a:r>
            <a:endParaRPr lang="en-US" altLang="ja-JP" sz="2000" dirty="0"/>
          </a:p>
          <a:p>
            <a:pPr marL="914395" lvl="2" indent="0">
              <a:buNone/>
            </a:pPr>
            <a:endParaRPr lang="en-US" altLang="ja-JP" sz="900" dirty="0"/>
          </a:p>
          <a:p>
            <a:pPr lvl="2"/>
            <a:r>
              <a:rPr lang="ja-JP" altLang="ja-JP" sz="2000" dirty="0"/>
              <a:t>世界中で普及している製品であ</a:t>
            </a:r>
            <a:r>
              <a:rPr lang="ja-JP" altLang="en-US" sz="2000" dirty="0"/>
              <a:t>り</a:t>
            </a:r>
            <a:r>
              <a:rPr lang="ja-JP" altLang="ja-JP" sz="2000" dirty="0"/>
              <a:t>、攻撃が国内外で多数確認され</a:t>
            </a:r>
            <a:r>
              <a:rPr lang="ja-JP" altLang="en-US" sz="2000" dirty="0"/>
              <a:t>、</a:t>
            </a:r>
            <a:r>
              <a:rPr lang="en-US" altLang="ja-JP" sz="2000" dirty="0"/>
              <a:t>IPA</a:t>
            </a:r>
            <a:r>
              <a:rPr lang="ja-JP" altLang="ja-JP" sz="2000" dirty="0"/>
              <a:t>や</a:t>
            </a:r>
            <a:r>
              <a:rPr lang="en-US" altLang="ja-JP" sz="2000" dirty="0"/>
              <a:t>JPCERT/CC</a:t>
            </a:r>
            <a:r>
              <a:rPr lang="ja-JP" altLang="en-US" sz="2000" dirty="0"/>
              <a:t>から、</a:t>
            </a:r>
            <a:r>
              <a:rPr lang="ja-JP" altLang="ja-JP" sz="2000" dirty="0"/>
              <a:t>早急に対策を</a:t>
            </a:r>
            <a:r>
              <a:rPr lang="ja-JP" altLang="en-US" sz="2000" dirty="0"/>
              <a:t>促す</a:t>
            </a:r>
            <a:r>
              <a:rPr lang="ja-JP" altLang="ja-JP" sz="2000" dirty="0"/>
              <a:t>、注意喚起が</a:t>
            </a:r>
            <a:r>
              <a:rPr lang="ja-JP" altLang="en-US" sz="2000" dirty="0"/>
              <a:t>発出</a:t>
            </a:r>
            <a:r>
              <a:rPr lang="en-US" altLang="ja-JP" sz="2000" b="1" baseline="30000" dirty="0">
                <a:solidFill>
                  <a:srgbClr val="FF0000"/>
                </a:solidFill>
              </a:rPr>
              <a:t>※21</a:t>
            </a:r>
            <a:endParaRPr lang="ja-JP" altLang="en-US" sz="2000" dirty="0"/>
          </a:p>
        </p:txBody>
      </p:sp>
      <p:sp>
        <p:nvSpPr>
          <p:cNvPr id="3" name="フッター プレースホルダー 2">
            <a:extLst>
              <a:ext uri="{FF2B5EF4-FFF2-40B4-BE49-F238E27FC236}">
                <a16:creationId xmlns:a16="http://schemas.microsoft.com/office/drawing/2014/main" id="{E3697887-172E-349F-005A-3BC3D1D778B1}"/>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7B8D6F5E-8D62-A266-7666-8C15F88DE798}"/>
              </a:ext>
            </a:extLst>
          </p:cNvPr>
          <p:cNvSpPr>
            <a:spLocks noGrp="1"/>
          </p:cNvSpPr>
          <p:nvPr>
            <p:ph type="sldNum" sz="quarter" idx="12"/>
          </p:nvPr>
        </p:nvSpPr>
        <p:spPr/>
        <p:txBody>
          <a:bodyPr/>
          <a:lstStyle/>
          <a:p>
            <a:fld id="{DBFB1F43-6F2E-4538-AABB-23AEDF146290}" type="slidenum">
              <a:rPr lang="ja-JP" altLang="en-US" smtClean="0"/>
              <a:pPr/>
              <a:t>36</a:t>
            </a:fld>
            <a:endParaRPr lang="ja-JP" altLang="en-US"/>
          </a:p>
        </p:txBody>
      </p:sp>
      <p:sp>
        <p:nvSpPr>
          <p:cNvPr id="5" name="タイトル 4">
            <a:extLst>
              <a:ext uri="{FF2B5EF4-FFF2-40B4-BE49-F238E27FC236}">
                <a16:creationId xmlns:a16="http://schemas.microsoft.com/office/drawing/2014/main" id="{98BB0BFA-AF35-B43E-9F1B-4D454A600F6A}"/>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テキスト ボックス 5">
            <a:extLst>
              <a:ext uri="{FF2B5EF4-FFF2-40B4-BE49-F238E27FC236}">
                <a16:creationId xmlns:a16="http://schemas.microsoft.com/office/drawing/2014/main" id="{BB4EA5FE-8AF2-0AF6-5089-B466D3AE83F6}"/>
              </a:ext>
            </a:extLst>
          </p:cNvPr>
          <p:cNvSpPr txBox="1"/>
          <p:nvPr/>
        </p:nvSpPr>
        <p:spPr>
          <a:xfrm>
            <a:off x="1123848" y="5111985"/>
            <a:ext cx="9044848" cy="830997"/>
          </a:xfrm>
          <a:prstGeom prst="rect">
            <a:avLst/>
          </a:prstGeom>
          <a:noFill/>
        </p:spPr>
        <p:txBody>
          <a:bodyPr wrap="square" rtlCol="0">
            <a:spAutoFit/>
          </a:bodyPr>
          <a:lstStyle/>
          <a:p>
            <a:r>
              <a:rPr lang="en-US" altLang="ja-JP" sz="1200" b="1" dirty="0">
                <a:solidFill>
                  <a:srgbClr val="FF0000"/>
                </a:solidFill>
              </a:rPr>
              <a:t>※18</a:t>
            </a:r>
            <a:r>
              <a:rPr lang="ja-JP" altLang="en-US" sz="1200" b="1" dirty="0">
                <a:solidFill>
                  <a:srgbClr val="FF0000"/>
                </a:solidFill>
              </a:rPr>
              <a:t>　</a:t>
            </a:r>
            <a:r>
              <a:rPr lang="en-US" altLang="ja-JP" sz="1200" dirty="0">
                <a:hlinkClick r:id="rId2"/>
              </a:rPr>
              <a:t>Critical Security Vulnerability in React Server Components</a:t>
            </a:r>
            <a:r>
              <a:rPr lang="ja-JP" altLang="ja-JP" sz="1200" dirty="0"/>
              <a:t>（</a:t>
            </a:r>
            <a:r>
              <a:rPr lang="en-US" altLang="ja-JP" sz="1200" dirty="0"/>
              <a:t>React</a:t>
            </a:r>
            <a:r>
              <a:rPr lang="ja-JP" altLang="ja-JP" sz="1200" dirty="0"/>
              <a:t>）</a:t>
            </a:r>
            <a:endParaRPr lang="en-US" altLang="ja-JP" sz="1200" dirty="0"/>
          </a:p>
          <a:p>
            <a:r>
              <a:rPr lang="en-US" altLang="ja-JP" sz="1200" b="1" dirty="0">
                <a:solidFill>
                  <a:srgbClr val="FF0000"/>
                </a:solidFill>
              </a:rPr>
              <a:t>※19</a:t>
            </a:r>
            <a:r>
              <a:rPr lang="ja-JP" altLang="en-US" sz="1200" b="1" dirty="0">
                <a:solidFill>
                  <a:srgbClr val="FF0000"/>
                </a:solidFill>
              </a:rPr>
              <a:t>　</a:t>
            </a:r>
            <a:r>
              <a:rPr lang="en-US" altLang="ja-JP" sz="1200" dirty="0">
                <a:hlinkClick r:id="rId3"/>
              </a:rPr>
              <a:t>React Server Components</a:t>
            </a:r>
            <a:r>
              <a:rPr lang="ja-JP" altLang="ja-JP" sz="1200" dirty="0">
                <a:hlinkClick r:id="rId3"/>
              </a:rPr>
              <a:t>の脆弱性（</a:t>
            </a:r>
            <a:r>
              <a:rPr lang="en-US" altLang="ja-JP" sz="1200" dirty="0">
                <a:hlinkClick r:id="rId3"/>
              </a:rPr>
              <a:t>CVE-2025-55182</a:t>
            </a:r>
            <a:r>
              <a:rPr lang="ja-JP" altLang="ja-JP" sz="1200" dirty="0">
                <a:hlinkClick r:id="rId3"/>
              </a:rPr>
              <a:t>）について</a:t>
            </a:r>
            <a:r>
              <a:rPr lang="ja-JP" altLang="ja-JP" sz="1200" dirty="0"/>
              <a:t>（</a:t>
            </a:r>
            <a:r>
              <a:rPr lang="en-US" altLang="ja-JP" sz="1200" dirty="0"/>
              <a:t>JPCERT/CC</a:t>
            </a:r>
            <a:r>
              <a:rPr lang="ja-JP" altLang="ja-JP" sz="1200" dirty="0"/>
              <a:t>）</a:t>
            </a:r>
            <a:endParaRPr lang="en-US" altLang="ja-JP" sz="1200" dirty="0"/>
          </a:p>
          <a:p>
            <a:r>
              <a:rPr lang="en-US" altLang="ja-JP" sz="1200" b="1" dirty="0">
                <a:solidFill>
                  <a:srgbClr val="FF0000"/>
                </a:solidFill>
              </a:rPr>
              <a:t>※20</a:t>
            </a:r>
            <a:r>
              <a:rPr lang="ja-JP" altLang="en-US" sz="1200" b="1" dirty="0">
                <a:solidFill>
                  <a:srgbClr val="FF0000"/>
                </a:solidFill>
              </a:rPr>
              <a:t>　</a:t>
            </a:r>
            <a:r>
              <a:rPr lang="en-US" altLang="ja-JP" sz="1200" dirty="0">
                <a:hlinkClick r:id="rId4"/>
              </a:rPr>
              <a:t>React Server Components</a:t>
            </a:r>
            <a:r>
              <a:rPr lang="ja-JP" altLang="ja-JP" sz="1200" dirty="0">
                <a:hlinkClick r:id="rId4"/>
              </a:rPr>
              <a:t>の脆弱性</a:t>
            </a:r>
            <a:r>
              <a:rPr lang="en-US" altLang="ja-JP" sz="1200" dirty="0">
                <a:hlinkClick r:id="rId4"/>
              </a:rPr>
              <a:t>CVE-2025-55182</a:t>
            </a:r>
            <a:r>
              <a:rPr lang="ja-JP" altLang="ja-JP" sz="1200" dirty="0">
                <a:hlinkClick r:id="rId4"/>
              </a:rPr>
              <a:t>（</a:t>
            </a:r>
            <a:r>
              <a:rPr lang="en-US" altLang="ja-JP" sz="1200" dirty="0">
                <a:hlinkClick r:id="rId4"/>
              </a:rPr>
              <a:t>React2Shell</a:t>
            </a:r>
            <a:r>
              <a:rPr lang="ja-JP" altLang="ja-JP" sz="1200" dirty="0">
                <a:hlinkClick r:id="rId4"/>
              </a:rPr>
              <a:t>）についてまとめてみた。</a:t>
            </a:r>
            <a:r>
              <a:rPr lang="ja-JP" altLang="ja-JP" sz="1200" dirty="0"/>
              <a:t>（</a:t>
            </a:r>
            <a:r>
              <a:rPr lang="en-US" altLang="ja-JP" sz="1200" dirty="0" err="1"/>
              <a:t>piyolog</a:t>
            </a:r>
            <a:r>
              <a:rPr lang="ja-JP" altLang="ja-JP" sz="1200" dirty="0"/>
              <a:t>）</a:t>
            </a:r>
            <a:endParaRPr lang="en-US" altLang="ja-JP" sz="1200" b="1" dirty="0">
              <a:solidFill>
                <a:srgbClr val="FF0000"/>
              </a:solidFill>
            </a:endParaRPr>
          </a:p>
          <a:p>
            <a:r>
              <a:rPr lang="en-US" altLang="ja-JP" sz="1200" b="1" dirty="0">
                <a:solidFill>
                  <a:srgbClr val="FF0000"/>
                </a:solidFill>
              </a:rPr>
              <a:t>※21</a:t>
            </a:r>
            <a:r>
              <a:rPr lang="ja-JP" altLang="en-US" sz="1200" b="1" dirty="0">
                <a:solidFill>
                  <a:srgbClr val="FF0000"/>
                </a:solidFill>
              </a:rPr>
              <a:t>　</a:t>
            </a:r>
            <a:r>
              <a:rPr lang="en-US" altLang="ja-JP" sz="1200" dirty="0">
                <a:hlinkClick r:id="rId5"/>
              </a:rPr>
              <a:t>React Server Components</a:t>
            </a:r>
            <a:r>
              <a:rPr lang="ja-JP" altLang="ja-JP" sz="1200" dirty="0">
                <a:hlinkClick r:id="rId5"/>
              </a:rPr>
              <a:t>における脆弱性について（</a:t>
            </a:r>
            <a:r>
              <a:rPr lang="en-US" altLang="ja-JP" sz="1200" dirty="0">
                <a:hlinkClick r:id="rId5"/>
              </a:rPr>
              <a:t>CVE-2025-55182</a:t>
            </a:r>
            <a:r>
              <a:rPr lang="ja-JP" altLang="ja-JP" sz="1200" dirty="0">
                <a:hlinkClick r:id="rId5"/>
              </a:rPr>
              <a:t>）</a:t>
            </a:r>
            <a:r>
              <a:rPr lang="ja-JP" altLang="ja-JP" sz="1200" dirty="0"/>
              <a:t>（</a:t>
            </a:r>
            <a:r>
              <a:rPr lang="en-US" altLang="ja-JP" sz="1200" dirty="0"/>
              <a:t>IPA</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1944925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D3CD-8DBB-2E24-7AA1-02E8FEFD363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7EEDE0E-8951-8BA2-85D7-C464EDD91727}"/>
              </a:ext>
            </a:extLst>
          </p:cNvPr>
          <p:cNvSpPr>
            <a:spLocks noGrp="1"/>
          </p:cNvSpPr>
          <p:nvPr>
            <p:ph idx="1"/>
          </p:nvPr>
        </p:nvSpPr>
        <p:spPr/>
        <p:txBody>
          <a:bodyPr/>
          <a:lstStyle/>
          <a:p>
            <a:r>
              <a:rPr lang="ja-JP" altLang="en-US" sz="2400" dirty="0"/>
              <a:t>対策①</a:t>
            </a:r>
            <a:endParaRPr lang="en-US" altLang="ja-JP" sz="2400" dirty="0"/>
          </a:p>
          <a:p>
            <a:pPr lvl="1"/>
            <a:r>
              <a:rPr lang="ja-JP" altLang="en-US" sz="2200" dirty="0"/>
              <a:t>経営者層</a:t>
            </a:r>
            <a:endParaRPr lang="en-US" altLang="ja-JP" sz="2200" dirty="0"/>
          </a:p>
          <a:p>
            <a:pPr marL="342899" lvl="1" indent="0">
              <a:buNone/>
            </a:pPr>
            <a:r>
              <a:rPr lang="en-US" altLang="ja-JP" sz="2000" dirty="0"/>
              <a:t>【</a:t>
            </a:r>
            <a:r>
              <a:rPr lang="ja-JP" altLang="en-US" sz="2000" dirty="0"/>
              <a:t>被害の予防</a:t>
            </a:r>
            <a:r>
              <a:rPr lang="en-US" altLang="ja-JP" sz="2000" dirty="0"/>
              <a:t>/</a:t>
            </a:r>
            <a:r>
              <a:rPr lang="ja-JP" altLang="en-US" sz="2000" dirty="0"/>
              <a:t>被害に備えた対策</a:t>
            </a:r>
            <a:r>
              <a:rPr lang="en-US" altLang="ja-JP" sz="2000" dirty="0"/>
              <a:t>】</a:t>
            </a:r>
          </a:p>
          <a:p>
            <a:pPr lvl="2"/>
            <a:r>
              <a:rPr lang="ja-JP" altLang="ja-JP" sz="1800" dirty="0"/>
              <a:t>インシデント対応体制の整備</a:t>
            </a:r>
          </a:p>
          <a:p>
            <a:pPr lvl="2"/>
            <a:r>
              <a:rPr lang="ja-JP" altLang="ja-JP" sz="1800" dirty="0"/>
              <a:t>サイバー保険の検討</a:t>
            </a:r>
          </a:p>
          <a:p>
            <a:pPr lvl="2"/>
            <a:r>
              <a:rPr lang="ja-JP" altLang="ja-JP" sz="1800" dirty="0"/>
              <a:t>パッチ適用や回避策等、セキュリティ対策のための予算確保</a:t>
            </a:r>
            <a:endParaRPr lang="en-US" altLang="ja-JP" sz="1800" dirty="0"/>
          </a:p>
          <a:p>
            <a:pPr lvl="2"/>
            <a:r>
              <a:rPr lang="ja-JP" altLang="en-US" sz="1800" dirty="0"/>
              <a:t>脅威インテリジェンスを推進する</a:t>
            </a:r>
            <a:endParaRPr lang="en-US" altLang="ja-JP" sz="1800" dirty="0"/>
          </a:p>
          <a:p>
            <a:pPr lvl="2"/>
            <a:endParaRPr lang="en-US" altLang="ja-JP" sz="1800" dirty="0"/>
          </a:p>
          <a:p>
            <a:pPr lvl="1"/>
            <a:r>
              <a:rPr lang="ja-JP" altLang="en-US" sz="2200" dirty="0"/>
              <a:t>システム管理者、製品利用者</a:t>
            </a:r>
            <a:endParaRPr lang="en-US" altLang="ja-JP" sz="2200" dirty="0"/>
          </a:p>
          <a:p>
            <a:pPr marL="342899" lvl="1" indent="0">
              <a:buNone/>
            </a:pPr>
            <a:r>
              <a:rPr lang="en-US" altLang="ja-JP" sz="2000" dirty="0"/>
              <a:t>【</a:t>
            </a:r>
            <a:r>
              <a:rPr lang="ja-JP" altLang="en-US" sz="2000" dirty="0"/>
              <a:t>被害の予防</a:t>
            </a:r>
            <a:r>
              <a:rPr lang="en-US" altLang="ja-JP" sz="2000" dirty="0"/>
              <a:t>/</a:t>
            </a:r>
            <a:r>
              <a:rPr lang="ja-JP" altLang="en-US" sz="2000" dirty="0"/>
              <a:t>被害に備えた対策</a:t>
            </a:r>
            <a:r>
              <a:rPr lang="en-US" altLang="ja-JP" sz="2000" dirty="0"/>
              <a:t>】</a:t>
            </a:r>
          </a:p>
          <a:p>
            <a:pPr lvl="2"/>
            <a:r>
              <a:rPr lang="ja-JP" altLang="ja-JP" sz="1800" dirty="0"/>
              <a:t>「情報セキュリティ対策の基本」を実施</a:t>
            </a:r>
          </a:p>
          <a:p>
            <a:pPr lvl="2"/>
            <a:r>
              <a:rPr lang="ja-JP" altLang="ja-JP" sz="1800" dirty="0"/>
              <a:t>利用している資産の把握、管理体制の整備</a:t>
            </a:r>
          </a:p>
          <a:p>
            <a:pPr lvl="2"/>
            <a:r>
              <a:rPr lang="ja-JP" altLang="ja-JP" sz="1800" dirty="0"/>
              <a:t>セキュリティのサポートが充実しているソフトウェアやバージョンを使う</a:t>
            </a:r>
          </a:p>
          <a:p>
            <a:endParaRPr kumimoji="1" lang="ja-JP" altLang="en-US" sz="2400" dirty="0"/>
          </a:p>
        </p:txBody>
      </p:sp>
      <p:sp>
        <p:nvSpPr>
          <p:cNvPr id="3" name="フッター プレースホルダー 2">
            <a:extLst>
              <a:ext uri="{FF2B5EF4-FFF2-40B4-BE49-F238E27FC236}">
                <a16:creationId xmlns:a16="http://schemas.microsoft.com/office/drawing/2014/main" id="{4F71917E-8D58-3642-F6DE-FFC758D8360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45F11AD-298E-EBAF-3ACE-3B95EAF384D2}"/>
              </a:ext>
            </a:extLst>
          </p:cNvPr>
          <p:cNvSpPr>
            <a:spLocks noGrp="1"/>
          </p:cNvSpPr>
          <p:nvPr>
            <p:ph type="sldNum" sz="quarter" idx="12"/>
          </p:nvPr>
        </p:nvSpPr>
        <p:spPr/>
        <p:txBody>
          <a:bodyPr/>
          <a:lstStyle/>
          <a:p>
            <a:fld id="{DBFB1F43-6F2E-4538-AABB-23AEDF146290}" type="slidenum">
              <a:rPr lang="ja-JP" altLang="en-US" smtClean="0"/>
              <a:pPr/>
              <a:t>37</a:t>
            </a:fld>
            <a:endParaRPr lang="ja-JP" altLang="en-US"/>
          </a:p>
        </p:txBody>
      </p:sp>
      <p:sp>
        <p:nvSpPr>
          <p:cNvPr id="5" name="タイトル 4">
            <a:extLst>
              <a:ext uri="{FF2B5EF4-FFF2-40B4-BE49-F238E27FC236}">
                <a16:creationId xmlns:a16="http://schemas.microsoft.com/office/drawing/2014/main" id="{E9CC5184-A645-5F94-4867-50CB152C0178}"/>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Tree>
    <p:extLst>
      <p:ext uri="{BB962C8B-B14F-4D97-AF65-F5344CB8AC3E}">
        <p14:creationId xmlns:p14="http://schemas.microsoft.com/office/powerpoint/2010/main" val="217272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7AA8-2FE4-495D-4930-AB5AD708D85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AB36575-EE11-D6C2-2727-AF15BD379DA3}"/>
              </a:ext>
            </a:extLst>
          </p:cNvPr>
          <p:cNvSpPr>
            <a:spLocks noGrp="1"/>
          </p:cNvSpPr>
          <p:nvPr>
            <p:ph idx="1"/>
          </p:nvPr>
        </p:nvSpPr>
        <p:spPr/>
        <p:txBody>
          <a:bodyPr/>
          <a:lstStyle/>
          <a:p>
            <a:r>
              <a:rPr lang="ja-JP" altLang="en-US" sz="2400" dirty="0"/>
              <a:t>対策②</a:t>
            </a:r>
            <a:endParaRPr lang="en-US" altLang="ja-JP" sz="2400" dirty="0"/>
          </a:p>
          <a:p>
            <a:pPr lvl="1"/>
            <a:r>
              <a:rPr lang="ja-JP" altLang="en-US" sz="2200" dirty="0"/>
              <a:t>システム管理者、製品利用者</a:t>
            </a:r>
            <a:endParaRPr lang="en-US" altLang="ja-JP" sz="2200" dirty="0"/>
          </a:p>
          <a:p>
            <a:pPr marL="342899" lvl="1" indent="0">
              <a:buNone/>
            </a:pPr>
            <a:r>
              <a:rPr lang="en-US" altLang="ja-JP" sz="2000" dirty="0"/>
              <a:t>【</a:t>
            </a:r>
            <a:r>
              <a:rPr lang="ja-JP" altLang="en-US" sz="2000" dirty="0"/>
              <a:t>被害の予防</a:t>
            </a:r>
            <a:r>
              <a:rPr lang="en-US" altLang="ja-JP" sz="2000" dirty="0"/>
              <a:t>/</a:t>
            </a:r>
            <a:r>
              <a:rPr lang="ja-JP" altLang="en-US" sz="2000" dirty="0"/>
              <a:t>被害に備えた対策</a:t>
            </a:r>
            <a:r>
              <a:rPr lang="en-US" altLang="ja-JP" sz="2000" dirty="0"/>
              <a:t>】</a:t>
            </a:r>
            <a:r>
              <a:rPr lang="ja-JP" altLang="en-US" sz="2000" dirty="0"/>
              <a:t>（前ページからの続き）</a:t>
            </a:r>
            <a:endParaRPr lang="en-US" altLang="ja-JP" sz="2000" dirty="0"/>
          </a:p>
          <a:p>
            <a:pPr lvl="2"/>
            <a:r>
              <a:rPr lang="ja-JP" altLang="ja-JP" sz="1800" dirty="0"/>
              <a:t>脆弱性情報の収集、脆弱性の悪用状況の収集、脆弱性対策の優先度付け、対策状況の管理、パッチマネジメントの実施</a:t>
            </a:r>
          </a:p>
          <a:p>
            <a:pPr lvl="2"/>
            <a:r>
              <a:rPr lang="en-US" altLang="ja-JP" sz="1800" dirty="0"/>
              <a:t>PC</a:t>
            </a:r>
            <a:r>
              <a:rPr lang="ja-JP" altLang="ja-JP" sz="1800" dirty="0"/>
              <a:t>やサーバー、ネットワーク機器、</a:t>
            </a:r>
            <a:r>
              <a:rPr lang="en-US" altLang="ja-JP" sz="1800" dirty="0"/>
              <a:t>Web</a:t>
            </a:r>
            <a:r>
              <a:rPr lang="ja-JP" altLang="ja-JP" sz="1800" dirty="0"/>
              <a:t>サイト等に適切なセキュリティ対策を行う</a:t>
            </a:r>
          </a:p>
          <a:p>
            <a:pPr lvl="2"/>
            <a:r>
              <a:rPr lang="ja-JP" altLang="ja-JP" sz="1800" dirty="0"/>
              <a:t>ソフトウェアの把握や管理においては</a:t>
            </a:r>
            <a:r>
              <a:rPr lang="en-US" altLang="ja-JP" sz="1800" dirty="0"/>
              <a:t>SBOM</a:t>
            </a:r>
            <a:r>
              <a:rPr lang="ja-JP" altLang="ja-JP" sz="1800" dirty="0"/>
              <a:t>の導入を検討する</a:t>
            </a:r>
          </a:p>
          <a:p>
            <a:pPr lvl="2"/>
            <a:r>
              <a:rPr lang="ja-JP" altLang="ja-JP" sz="1800" dirty="0"/>
              <a:t>ゼロデイ攻撃への対策を行う</a:t>
            </a:r>
            <a:endParaRPr lang="en-US" altLang="ja-JP" sz="1800" dirty="0"/>
          </a:p>
          <a:p>
            <a:pPr marL="914395" lvl="2" indent="0">
              <a:buNone/>
            </a:pPr>
            <a:r>
              <a:rPr lang="ja-JP" altLang="en-US" sz="1800" dirty="0"/>
              <a:t>　　</a:t>
            </a:r>
            <a:r>
              <a:rPr lang="ja-JP" altLang="ja-JP" sz="1800" dirty="0"/>
              <a:t>修正パッチが無いことを前提とした多層防御、異常を検知する仕組み・体制を構築する</a:t>
            </a:r>
            <a:endParaRPr lang="en-US" altLang="ja-JP" sz="1800" dirty="0"/>
          </a:p>
          <a:p>
            <a:pPr marL="914395" lvl="2" indent="0">
              <a:buNone/>
            </a:pPr>
            <a:endParaRPr lang="en-US" altLang="ja-JP" sz="1800" dirty="0"/>
          </a:p>
          <a:p>
            <a:pPr marL="342000" lvl="2" indent="0">
              <a:buNone/>
            </a:pPr>
            <a:r>
              <a:rPr lang="en-US" altLang="ja-JP" sz="2000" dirty="0"/>
              <a:t>【</a:t>
            </a:r>
            <a:r>
              <a:rPr lang="ja-JP" altLang="en-US" sz="2000" dirty="0"/>
              <a:t>被害の早期検知</a:t>
            </a:r>
            <a:r>
              <a:rPr lang="en-US" altLang="ja-JP" sz="2000" dirty="0"/>
              <a:t>】</a:t>
            </a:r>
          </a:p>
          <a:p>
            <a:pPr lvl="2"/>
            <a:r>
              <a:rPr lang="en-US" altLang="ja-JP" sz="1800" dirty="0">
                <a:solidFill>
                  <a:srgbClr val="24235C"/>
                </a:solidFill>
              </a:rPr>
              <a:t>PC</a:t>
            </a:r>
            <a:r>
              <a:rPr lang="ja-JP" altLang="en-US" sz="1800" dirty="0">
                <a:solidFill>
                  <a:srgbClr val="24235C"/>
                </a:solidFill>
              </a:rPr>
              <a:t>やサーバー、ネットワーク機器、</a:t>
            </a:r>
            <a:r>
              <a:rPr lang="en-US" altLang="ja-JP" sz="1800" dirty="0">
                <a:solidFill>
                  <a:srgbClr val="24235C"/>
                </a:solidFill>
              </a:rPr>
              <a:t>Web</a:t>
            </a:r>
            <a:r>
              <a:rPr lang="ja-JP" altLang="en-US" sz="1800" dirty="0">
                <a:solidFill>
                  <a:srgbClr val="24235C"/>
                </a:solidFill>
              </a:rPr>
              <a:t>サイト等に適切なセキュリティ対策を行う</a:t>
            </a:r>
            <a:endParaRPr lang="ja-JP" altLang="ja-JP" sz="1800" dirty="0"/>
          </a:p>
          <a:p>
            <a:pPr marL="685796" lvl="2" indent="0">
              <a:buNone/>
            </a:pPr>
            <a:r>
              <a:rPr lang="en-US" altLang="ja-JP" sz="1800" dirty="0"/>
              <a:t>       </a:t>
            </a:r>
            <a:r>
              <a:rPr lang="ja-JP" altLang="ja-JP" sz="1800" dirty="0"/>
              <a:t>修正パッチが無いことを前提とした多層防御、異常を検知する仕組み・体制を構築する</a:t>
            </a:r>
            <a:endParaRPr lang="en-US" altLang="ja-JP" sz="1800" dirty="0"/>
          </a:p>
        </p:txBody>
      </p:sp>
      <p:sp>
        <p:nvSpPr>
          <p:cNvPr id="3" name="フッター プレースホルダー 2">
            <a:extLst>
              <a:ext uri="{FF2B5EF4-FFF2-40B4-BE49-F238E27FC236}">
                <a16:creationId xmlns:a16="http://schemas.microsoft.com/office/drawing/2014/main" id="{8DF3BFC5-C361-C70D-B855-09BF095C155D}"/>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67FF6C6A-7CDC-F652-F3F1-1CDAEE77C259}"/>
              </a:ext>
            </a:extLst>
          </p:cNvPr>
          <p:cNvSpPr>
            <a:spLocks noGrp="1"/>
          </p:cNvSpPr>
          <p:nvPr>
            <p:ph type="sldNum" sz="quarter" idx="12"/>
          </p:nvPr>
        </p:nvSpPr>
        <p:spPr/>
        <p:txBody>
          <a:bodyPr/>
          <a:lstStyle/>
          <a:p>
            <a:fld id="{DBFB1F43-6F2E-4538-AABB-23AEDF146290}" type="slidenum">
              <a:rPr lang="ja-JP" altLang="en-US" smtClean="0"/>
              <a:pPr/>
              <a:t>38</a:t>
            </a:fld>
            <a:endParaRPr lang="ja-JP" altLang="en-US"/>
          </a:p>
        </p:txBody>
      </p:sp>
      <p:sp>
        <p:nvSpPr>
          <p:cNvPr id="5" name="タイトル 4">
            <a:extLst>
              <a:ext uri="{FF2B5EF4-FFF2-40B4-BE49-F238E27FC236}">
                <a16:creationId xmlns:a16="http://schemas.microsoft.com/office/drawing/2014/main" id="{19C1A80B-E502-32D6-1C06-E042BB7347B7}"/>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Tree>
    <p:extLst>
      <p:ext uri="{BB962C8B-B14F-4D97-AF65-F5344CB8AC3E}">
        <p14:creationId xmlns:p14="http://schemas.microsoft.com/office/powerpoint/2010/main" val="4270253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6F376-86CB-AA32-A4CD-1A6B5946553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16EED7-27A3-FEBD-6B57-A2E232DBCFEE}"/>
              </a:ext>
            </a:extLst>
          </p:cNvPr>
          <p:cNvSpPr>
            <a:spLocks noGrp="1"/>
          </p:cNvSpPr>
          <p:nvPr>
            <p:ph idx="1"/>
          </p:nvPr>
        </p:nvSpPr>
        <p:spPr/>
        <p:txBody>
          <a:bodyPr/>
          <a:lstStyle/>
          <a:p>
            <a:r>
              <a:rPr lang="ja-JP" altLang="en-US" sz="2400" dirty="0"/>
              <a:t>対策③</a:t>
            </a:r>
            <a:endParaRPr lang="en-US" altLang="ja-JP" sz="2400" dirty="0"/>
          </a:p>
          <a:p>
            <a:pPr lvl="1"/>
            <a:r>
              <a:rPr lang="ja-JP" altLang="en-US" sz="2200" dirty="0"/>
              <a:t>システム管理者、製品利用者</a:t>
            </a:r>
            <a:endParaRPr lang="en-US" altLang="ja-JP" sz="2200" dirty="0"/>
          </a:p>
          <a:p>
            <a:pPr marL="342899" lvl="1" indent="0">
              <a:buNone/>
            </a:pPr>
            <a:r>
              <a:rPr lang="en-US" altLang="ja-JP" sz="2000" dirty="0"/>
              <a:t>【</a:t>
            </a:r>
            <a:r>
              <a:rPr lang="ja-JP" altLang="en-US" sz="2000" dirty="0"/>
              <a:t>被害を受けた後の対応</a:t>
            </a:r>
            <a:r>
              <a:rPr lang="en-US" altLang="ja-JP" sz="2000" dirty="0"/>
              <a:t>】</a:t>
            </a:r>
          </a:p>
          <a:p>
            <a:pPr lvl="2"/>
            <a:r>
              <a:rPr lang="ja-JP" altLang="ja-JP" sz="1800" dirty="0"/>
              <a:t>適切な報告／連絡／相談を行う</a:t>
            </a:r>
          </a:p>
          <a:p>
            <a:pPr lvl="2"/>
            <a:r>
              <a:rPr lang="ja-JP" altLang="ja-JP" sz="1800" dirty="0"/>
              <a:t>整備した対応体制に基づき対応する</a:t>
            </a:r>
          </a:p>
          <a:p>
            <a:pPr lvl="2"/>
            <a:r>
              <a:rPr lang="ja-JP" altLang="ja-JP" sz="1800" dirty="0"/>
              <a:t>影響調査および原因の追究、対策の強化</a:t>
            </a:r>
            <a:endParaRPr lang="en-US" altLang="ja-JP" sz="1800" dirty="0"/>
          </a:p>
          <a:p>
            <a:pPr marL="685796" lvl="2" indent="0">
              <a:buNone/>
            </a:pPr>
            <a:endParaRPr lang="en-US" altLang="ja-JP" sz="1800" dirty="0"/>
          </a:p>
          <a:p>
            <a:pPr lvl="1"/>
            <a:r>
              <a:rPr lang="ja-JP" altLang="en-US" sz="2200" dirty="0"/>
              <a:t>開発ベンダー</a:t>
            </a:r>
            <a:endParaRPr lang="en-US" altLang="ja-JP" sz="2200" dirty="0"/>
          </a:p>
          <a:p>
            <a:pPr marL="342899" lvl="1" indent="0">
              <a:buNone/>
            </a:pPr>
            <a:r>
              <a:rPr lang="en-US" altLang="ja-JP" sz="2000" dirty="0"/>
              <a:t>【</a:t>
            </a:r>
            <a:r>
              <a:rPr lang="ja-JP" altLang="ja-JP" sz="2000" dirty="0"/>
              <a:t>製品セキュリティの管理、対応体制の整備</a:t>
            </a:r>
            <a:r>
              <a:rPr lang="en-US" altLang="ja-JP" sz="2000" dirty="0"/>
              <a:t>】</a:t>
            </a:r>
          </a:p>
          <a:p>
            <a:pPr lvl="2"/>
            <a:r>
              <a:rPr lang="ja-JP" altLang="ja-JP" sz="1800" dirty="0"/>
              <a:t>製品に組み込まれているソフトウェア、コンポーネントの把握、管理の徹底</a:t>
            </a:r>
          </a:p>
          <a:p>
            <a:pPr lvl="2"/>
            <a:r>
              <a:rPr lang="en-US" altLang="ja-JP" sz="1800" dirty="0"/>
              <a:t>PC</a:t>
            </a:r>
            <a:r>
              <a:rPr lang="ja-JP" altLang="ja-JP" sz="1800" dirty="0"/>
              <a:t>やサーバー、ネットワーク機器、</a:t>
            </a:r>
            <a:r>
              <a:rPr lang="en-US" altLang="ja-JP" sz="1800" dirty="0"/>
              <a:t>Web</a:t>
            </a:r>
            <a:r>
              <a:rPr lang="ja-JP" altLang="ja-JP" sz="1800" dirty="0"/>
              <a:t>サイトに適切なセキュリティ対策を行う</a:t>
            </a:r>
          </a:p>
          <a:p>
            <a:pPr lvl="2"/>
            <a:r>
              <a:rPr lang="ja-JP" altLang="ja-JP" sz="1800" dirty="0"/>
              <a:t>脆弱性が発見された時の対応手順の作成</a:t>
            </a:r>
            <a:endParaRPr lang="en-US" altLang="ja-JP" sz="1800" dirty="0"/>
          </a:p>
          <a:p>
            <a:pPr lvl="2"/>
            <a:r>
              <a:rPr lang="ja-JP" altLang="ja-JP" sz="1800" dirty="0"/>
              <a:t>脆弱性情報を迅速に発信する仕組みの整備</a:t>
            </a:r>
          </a:p>
          <a:p>
            <a:endParaRPr kumimoji="1" lang="ja-JP" altLang="en-US" sz="2400" dirty="0"/>
          </a:p>
        </p:txBody>
      </p:sp>
      <p:sp>
        <p:nvSpPr>
          <p:cNvPr id="3" name="フッター プレースホルダー 2">
            <a:extLst>
              <a:ext uri="{FF2B5EF4-FFF2-40B4-BE49-F238E27FC236}">
                <a16:creationId xmlns:a16="http://schemas.microsoft.com/office/drawing/2014/main" id="{3C330857-5B49-D8CC-A23A-1294EC9844C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E5B7EA71-2299-AD0F-C898-3B7D18AF2255}"/>
              </a:ext>
            </a:extLst>
          </p:cNvPr>
          <p:cNvSpPr>
            <a:spLocks noGrp="1"/>
          </p:cNvSpPr>
          <p:nvPr>
            <p:ph type="sldNum" sz="quarter" idx="12"/>
          </p:nvPr>
        </p:nvSpPr>
        <p:spPr/>
        <p:txBody>
          <a:bodyPr/>
          <a:lstStyle/>
          <a:p>
            <a:fld id="{DBFB1F43-6F2E-4538-AABB-23AEDF146290}" type="slidenum">
              <a:rPr lang="ja-JP" altLang="en-US" smtClean="0"/>
              <a:pPr/>
              <a:t>39</a:t>
            </a:fld>
            <a:endParaRPr lang="ja-JP" altLang="en-US"/>
          </a:p>
        </p:txBody>
      </p:sp>
      <p:sp>
        <p:nvSpPr>
          <p:cNvPr id="5" name="タイトル 4">
            <a:extLst>
              <a:ext uri="{FF2B5EF4-FFF2-40B4-BE49-F238E27FC236}">
                <a16:creationId xmlns:a16="http://schemas.microsoft.com/office/drawing/2014/main" id="{14DFE93C-8C3B-249F-9BDD-DE0DFB873D26}"/>
              </a:ext>
            </a:extLst>
          </p:cNvPr>
          <p:cNvSpPr>
            <a:spLocks noGrp="1"/>
          </p:cNvSpPr>
          <p:nvPr>
            <p:ph type="title"/>
          </p:nvPr>
        </p:nvSpPr>
        <p:spPr/>
        <p:txBody>
          <a:bodyPr/>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Tree>
    <p:extLst>
      <p:ext uri="{BB962C8B-B14F-4D97-AF65-F5344CB8AC3E}">
        <p14:creationId xmlns:p14="http://schemas.microsoft.com/office/powerpoint/2010/main" val="650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A6845602-2C0E-128D-E7DF-E498173A140F}"/>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63463282-303E-1F63-98EB-AC7DDAF3CB95}"/>
              </a:ext>
            </a:extLst>
          </p:cNvPr>
          <p:cNvSpPr>
            <a:spLocks noGrp="1"/>
          </p:cNvSpPr>
          <p:nvPr>
            <p:ph type="sldNum" sz="quarter" idx="12"/>
          </p:nvPr>
        </p:nvSpPr>
        <p:spPr/>
        <p:txBody>
          <a:bodyPr/>
          <a:lstStyle/>
          <a:p>
            <a:fld id="{DBFB1F43-6F2E-4538-AABB-23AEDF146290}" type="slidenum">
              <a:rPr lang="ja-JP" altLang="en-US" smtClean="0"/>
              <a:pPr/>
              <a:t>4</a:t>
            </a:fld>
            <a:endParaRPr lang="ja-JP" altLang="en-US"/>
          </a:p>
        </p:txBody>
      </p:sp>
      <p:sp>
        <p:nvSpPr>
          <p:cNvPr id="5" name="タイトル 4">
            <a:extLst>
              <a:ext uri="{FF2B5EF4-FFF2-40B4-BE49-F238E27FC236}">
                <a16:creationId xmlns:a16="http://schemas.microsoft.com/office/drawing/2014/main" id="{60767D3B-A139-C583-592C-0300C29A50D5}"/>
              </a:ext>
            </a:extLst>
          </p:cNvPr>
          <p:cNvSpPr>
            <a:spLocks noGrp="1"/>
          </p:cNvSpPr>
          <p:nvPr>
            <p:ph type="title"/>
          </p:nvPr>
        </p:nvSpPr>
        <p:spPr/>
        <p:txBody>
          <a:bodyPr/>
          <a:lstStyle/>
          <a:p>
            <a:r>
              <a:rPr lang="ja-JP" altLang="en-US" dirty="0"/>
              <a:t>情報セキュリティ</a:t>
            </a:r>
            <a:r>
              <a:rPr lang="en-US" altLang="ja-JP" dirty="0"/>
              <a:t>10</a:t>
            </a:r>
            <a:r>
              <a:rPr lang="ja-JP" altLang="en-US" dirty="0"/>
              <a:t>大脅威 </a:t>
            </a:r>
            <a:r>
              <a:rPr lang="en-US" altLang="ja-JP" dirty="0"/>
              <a:t>2026</a:t>
            </a:r>
            <a:endParaRPr kumimoji="1" lang="ja-JP" altLang="en-US" dirty="0"/>
          </a:p>
        </p:txBody>
      </p:sp>
      <p:graphicFrame>
        <p:nvGraphicFramePr>
          <p:cNvPr id="6" name="コンテンツ プレースホルダー 3">
            <a:extLst>
              <a:ext uri="{FF2B5EF4-FFF2-40B4-BE49-F238E27FC236}">
                <a16:creationId xmlns:a16="http://schemas.microsoft.com/office/drawing/2014/main" id="{643D6E9E-7A65-8EA3-EBB3-F916A34175A0}"/>
              </a:ext>
            </a:extLst>
          </p:cNvPr>
          <p:cNvGraphicFramePr>
            <a:graphicFrameLocks/>
          </p:cNvGraphicFramePr>
          <p:nvPr>
            <p:extLst>
              <p:ext uri="{D42A27DB-BD31-4B8C-83A1-F6EECF244321}">
                <p14:modId xmlns:p14="http://schemas.microsoft.com/office/powerpoint/2010/main" val="4192576812"/>
              </p:ext>
            </p:extLst>
          </p:nvPr>
        </p:nvGraphicFramePr>
        <p:xfrm>
          <a:off x="1043827" y="1298713"/>
          <a:ext cx="9460318" cy="5075710"/>
        </p:xfrm>
        <a:graphic>
          <a:graphicData uri="http://schemas.openxmlformats.org/drawingml/2006/table">
            <a:tbl>
              <a:tblPr firstRow="1" firstCol="1" bandRow="1"/>
              <a:tblGrid>
                <a:gridCol w="685318">
                  <a:extLst>
                    <a:ext uri="{9D8B030D-6E8A-4147-A177-3AD203B41FA5}">
                      <a16:colId xmlns:a16="http://schemas.microsoft.com/office/drawing/2014/main" val="1685267328"/>
                    </a:ext>
                  </a:extLst>
                </a:gridCol>
                <a:gridCol w="5572595">
                  <a:extLst>
                    <a:ext uri="{9D8B030D-6E8A-4147-A177-3AD203B41FA5}">
                      <a16:colId xmlns:a16="http://schemas.microsoft.com/office/drawing/2014/main" val="20000"/>
                    </a:ext>
                  </a:extLst>
                </a:gridCol>
                <a:gridCol w="1116526">
                  <a:extLst>
                    <a:ext uri="{9D8B030D-6E8A-4147-A177-3AD203B41FA5}">
                      <a16:colId xmlns:a16="http://schemas.microsoft.com/office/drawing/2014/main" val="20001"/>
                    </a:ext>
                  </a:extLst>
                </a:gridCol>
                <a:gridCol w="2085879">
                  <a:extLst>
                    <a:ext uri="{9D8B030D-6E8A-4147-A177-3AD203B41FA5}">
                      <a16:colId xmlns:a16="http://schemas.microsoft.com/office/drawing/2014/main" val="20002"/>
                    </a:ext>
                  </a:extLst>
                </a:gridCol>
              </a:tblGrid>
              <a:tr h="612570">
                <a:tc>
                  <a:txBody>
                    <a:bodyPr/>
                    <a:lstStyle/>
                    <a:p>
                      <a:pPr algn="ctr"/>
                      <a:r>
                        <a:rPr lang="ja-JP" altLang="en-US" sz="1600" b="0" kern="100" dirty="0">
                          <a:solidFill>
                            <a:schemeClr val="bg1"/>
                          </a:solidFill>
                          <a:effectLst/>
                          <a:latin typeface="Meiryo UI 本文"/>
                          <a:ea typeface="+mn-ea"/>
                          <a:cs typeface="Times New Roman" panose="02020603050405020304" pitchFamily="18" charset="0"/>
                        </a:rPr>
                        <a:t>順位</a:t>
                      </a:r>
                      <a:endParaRPr lang="ja-JP" sz="1600" b="0" kern="100" dirty="0">
                        <a:solidFill>
                          <a:schemeClr val="bg1"/>
                        </a:solidFill>
                        <a:effectLst/>
                        <a:latin typeface="Meiryo UI 本文"/>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ja-JP" sz="1600" b="1" kern="100" dirty="0">
                          <a:solidFill>
                            <a:schemeClr val="bg1"/>
                          </a:solidFill>
                          <a:effectLst/>
                          <a:latin typeface="+mn-ea"/>
                          <a:ea typeface="+mn-ea"/>
                          <a:cs typeface="Times New Roman" panose="02020603050405020304" pitchFamily="18" charset="0"/>
                        </a:rPr>
                        <a:t>「</a:t>
                      </a:r>
                      <a:r>
                        <a:rPr lang="ja-JP" altLang="en-US" sz="1600" b="1" kern="100" dirty="0">
                          <a:solidFill>
                            <a:schemeClr val="bg1"/>
                          </a:solidFill>
                          <a:effectLst/>
                          <a:latin typeface="+mn-ea"/>
                          <a:ea typeface="+mn-ea"/>
                          <a:cs typeface="Times New Roman" panose="02020603050405020304" pitchFamily="18" charset="0"/>
                        </a:rPr>
                        <a:t>組織</a:t>
                      </a:r>
                      <a:r>
                        <a:rPr lang="ja-JP" sz="1600" b="1" kern="100" dirty="0">
                          <a:solidFill>
                            <a:schemeClr val="bg1"/>
                          </a:solidFill>
                          <a:effectLst/>
                          <a:latin typeface="+mn-ea"/>
                          <a:ea typeface="+mn-ea"/>
                          <a:cs typeface="Times New Roman" panose="02020603050405020304" pitchFamily="18" charset="0"/>
                        </a:rPr>
                        <a:t>」向け脅威</a:t>
                      </a:r>
                      <a:endParaRPr lang="ja-JP" sz="1600" b="1" kern="100" dirty="0">
                        <a:solidFill>
                          <a:srgbClr val="FFFF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tc>
                  <a:txBody>
                    <a:bodyPr/>
                    <a:lstStyle/>
                    <a:p>
                      <a:pPr algn="ctr"/>
                      <a:r>
                        <a:rPr lang="ja-JP" sz="1600" kern="100" dirty="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00" dirty="0">
                          <a:solidFill>
                            <a:schemeClr val="bg1"/>
                          </a:solidFill>
                          <a:effectLst/>
                          <a:latin typeface="+mn-ea"/>
                          <a:ea typeface="+mn-ea"/>
                          <a:cs typeface="Times New Roman" panose="02020603050405020304" pitchFamily="18" charset="0"/>
                        </a:rPr>
                        <a:t>10</a:t>
                      </a:r>
                      <a:r>
                        <a:rPr lang="ja-JP" sz="1600" kern="100" dirty="0">
                          <a:solidFill>
                            <a:schemeClr val="bg1"/>
                          </a:solidFill>
                          <a:effectLst/>
                          <a:latin typeface="+mn-ea"/>
                          <a:ea typeface="+mn-ea"/>
                          <a:cs typeface="Times New Roman" panose="02020603050405020304" pitchFamily="18" charset="0"/>
                        </a:rPr>
                        <a:t>大脅威での</a:t>
                      </a:r>
                      <a:endParaRPr lang="en-US" altLang="ja-JP" sz="1600" kern="100" dirty="0">
                        <a:solidFill>
                          <a:schemeClr val="bg1"/>
                        </a:solidFill>
                        <a:effectLst/>
                        <a:latin typeface="+mn-ea"/>
                        <a:ea typeface="+mn-ea"/>
                        <a:cs typeface="Times New Roman" panose="02020603050405020304" pitchFamily="18" charset="0"/>
                      </a:endParaRPr>
                    </a:p>
                    <a:p>
                      <a:pPr algn="ctr"/>
                      <a:r>
                        <a:rPr lang="ja-JP" sz="1600" kern="100" dirty="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ランサム攻撃による被害</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2019</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8</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8</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3</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altLang="ja-JP" sz="1800" b="0" kern="100" dirty="0">
                          <a:solidFill>
                            <a:srgbClr val="C00000"/>
                          </a:solidFill>
                          <a:effectLst/>
                          <a:latin typeface="+mn-ea"/>
                          <a:ea typeface="+mn-ea"/>
                          <a:cs typeface="Times New Roman" panose="02020603050405020304" pitchFamily="18" charset="0"/>
                        </a:rPr>
                        <a:t>AI</a:t>
                      </a:r>
                      <a:r>
                        <a:rPr lang="ja-JP" altLang="en-US" sz="1800" b="0" kern="100" dirty="0">
                          <a:solidFill>
                            <a:srgbClr val="C00000"/>
                          </a:solidFill>
                          <a:effectLst/>
                          <a:latin typeface="+mn-ea"/>
                          <a:ea typeface="+mn-ea"/>
                          <a:cs typeface="Times New Roman" panose="02020603050405020304" pitchFamily="18" charset="0"/>
                        </a:rPr>
                        <a:t>の利用をめぐるサイバーリスク</a:t>
                      </a:r>
                      <a:endParaRPr lang="ja-JP" sz="1800" b="0"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600" b="0" kern="100" dirty="0">
                          <a:solidFill>
                            <a:srgbClr val="C00000"/>
                          </a:solidFill>
                          <a:effectLst/>
                          <a:latin typeface="+mn-ea"/>
                          <a:ea typeface="+mn-ea"/>
                          <a:cs typeface="Times New Roman" panose="02020603050405020304" pitchFamily="18" charset="0"/>
                        </a:rPr>
                        <a:t>初選出</a:t>
                      </a:r>
                      <a:endParaRPr lang="ja-JP" sz="1600" b="0"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4</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システムの脆弱性を悪用した攻撃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5</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機密情報を狙った標的型攻撃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600" b="0" kern="100" dirty="0">
                          <a:solidFill>
                            <a:schemeClr val="accent6">
                              <a:lumMod val="10000"/>
                            </a:schemeClr>
                          </a:solidFill>
                          <a:effectLst/>
                          <a:latin typeface="+mn-ea"/>
                          <a:ea typeface="+mn-ea"/>
                          <a:cs typeface="Times New Roman" panose="02020603050405020304" pitchFamily="18" charset="0"/>
                        </a:rPr>
                        <a:t>2016</a:t>
                      </a:r>
                      <a:r>
                        <a:rPr lang="ja-JP" alt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43651">
                <a:tc>
                  <a:txBody>
                    <a:bodyPr/>
                    <a:lstStyle/>
                    <a:p>
                      <a:pPr algn="ctr"/>
                      <a:r>
                        <a:rPr lang="en-US" altLang="ja-JP" sz="1400" b="0" kern="100" dirty="0">
                          <a:solidFill>
                            <a:schemeClr val="accent6">
                              <a:lumMod val="10000"/>
                            </a:schemeClr>
                          </a:solidFill>
                          <a:effectLst/>
                          <a:latin typeface="+mn-ea"/>
                          <a:ea typeface="+mn-ea"/>
                          <a:cs typeface="Times New Roman" panose="02020603050405020304" pitchFamily="18" charset="0"/>
                        </a:rPr>
                        <a:t>6</a:t>
                      </a:r>
                      <a:endParaRPr lang="ja-JP" sz="14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700" b="0" kern="100" dirty="0">
                          <a:solidFill>
                            <a:schemeClr val="accent6">
                              <a:lumMod val="10000"/>
                            </a:schemeClr>
                          </a:solidFill>
                          <a:effectLst/>
                          <a:latin typeface="+mn-ea"/>
                          <a:ea typeface="+mn-ea"/>
                          <a:cs typeface="Times New Roman" panose="02020603050405020304" pitchFamily="18" charset="0"/>
                        </a:rPr>
                        <a:t>地政学的リスクに起因するサイバー攻撃（情報戦を含む）</a:t>
                      </a:r>
                      <a:endParaRPr lang="ja-JP" sz="17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2025</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7</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内部不正による情報漏えい等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8</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2021</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年ぶり</a:t>
                      </a: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9</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US" altLang="ja-JP" sz="1800" b="0" kern="100" dirty="0">
                          <a:solidFill>
                            <a:schemeClr val="accent6">
                              <a:lumMod val="10000"/>
                            </a:schemeClr>
                          </a:solidFill>
                          <a:effectLst/>
                          <a:latin typeface="+mn-ea"/>
                          <a:ea typeface="+mn-ea"/>
                          <a:cs typeface="Times New Roman" panose="02020603050405020304" pitchFamily="18" charset="0"/>
                        </a:rPr>
                        <a:t>DDoS</a:t>
                      </a:r>
                      <a:r>
                        <a:rPr lang="ja-JP" altLang="en-US" sz="1800" b="0" kern="100" dirty="0">
                          <a:solidFill>
                            <a:schemeClr val="accent6">
                              <a:lumMod val="10000"/>
                            </a:schemeClr>
                          </a:solidFill>
                          <a:effectLst/>
                          <a:latin typeface="+mn-ea"/>
                          <a:ea typeface="+mn-ea"/>
                          <a:cs typeface="Times New Roman" panose="02020603050405020304" pitchFamily="18" charset="0"/>
                        </a:rPr>
                        <a:t>攻撃（分散型サービス妨害攻撃）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7</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7028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10</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marL="0" marR="0" lvl="0" indent="0" algn="just" defTabSz="685796" rtl="0" eaLnBrk="1" fontAlgn="auto" latinLnBrk="0" hangingPunct="1">
                        <a:lnSpc>
                          <a:spcPct val="100000"/>
                        </a:lnSpc>
                        <a:spcBef>
                          <a:spcPts val="0"/>
                        </a:spcBef>
                        <a:spcAft>
                          <a:spcPts val="0"/>
                        </a:spcAft>
                        <a:buClrTx/>
                        <a:buSzTx/>
                        <a:buFontTx/>
                        <a:buNone/>
                        <a:tabLst/>
                        <a:defRPr/>
                      </a:pPr>
                      <a:r>
                        <a:rPr lang="ja-JP" altLang="en-US" sz="1800" b="0" kern="100" dirty="0">
                          <a:solidFill>
                            <a:schemeClr val="accent6">
                              <a:lumMod val="10000"/>
                            </a:schemeClr>
                          </a:solidFill>
                          <a:effectLst/>
                          <a:latin typeface="+mn-ea"/>
                          <a:ea typeface="+mn-ea"/>
                          <a:cs typeface="Times New Roman" panose="02020603050405020304" pitchFamily="18" charset="0"/>
                        </a:rPr>
                        <a:t>ビジネスメール詐欺</a:t>
                      </a:r>
                      <a:endParaRPr lang="ja-JP" alt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2018</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60938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9EBD26A-F0FC-4ED9-D040-7AB3E83EA066}"/>
              </a:ext>
            </a:extLst>
          </p:cNvPr>
          <p:cNvSpPr>
            <a:spLocks noGrp="1"/>
          </p:cNvSpPr>
          <p:nvPr>
            <p:ph idx="1"/>
          </p:nvPr>
        </p:nvSpPr>
        <p:spPr/>
        <p:txBody>
          <a:bodyPr/>
          <a:lstStyle/>
          <a:p>
            <a:r>
              <a:rPr lang="ja-JP" altLang="ja-JP" sz="2400" dirty="0"/>
              <a:t>標的型攻撃は、特定の組織（民間企業、官公庁、団体等）に対</a:t>
            </a:r>
            <a:r>
              <a:rPr lang="ja-JP" altLang="en-US" sz="2400" dirty="0"/>
              <a:t>する</a:t>
            </a:r>
            <a:br>
              <a:rPr lang="en-US" altLang="ja-JP" sz="2400" dirty="0"/>
            </a:br>
            <a:r>
              <a:rPr lang="ja-JP" altLang="ja-JP" sz="2400" dirty="0"/>
              <a:t>サイバーエスピオナージ（サイバー諜報活動）</a:t>
            </a:r>
            <a:endParaRPr lang="en-US" altLang="ja-JP" sz="2400" dirty="0"/>
          </a:p>
          <a:p>
            <a:pPr marL="0" indent="0">
              <a:buNone/>
            </a:pPr>
            <a:endParaRPr lang="en-US" altLang="ja-JP" sz="900" dirty="0"/>
          </a:p>
          <a:p>
            <a:r>
              <a:rPr lang="ja-JP" altLang="ja-JP" sz="2400" dirty="0"/>
              <a:t>機密</a:t>
            </a:r>
            <a:r>
              <a:rPr lang="ja-JP" altLang="en-US" sz="2400" dirty="0"/>
              <a:t>情報等</a:t>
            </a:r>
            <a:r>
              <a:rPr lang="ja-JP" altLang="ja-JP" sz="2400" dirty="0"/>
              <a:t>の窃取</a:t>
            </a:r>
            <a:r>
              <a:rPr lang="ja-JP" altLang="en-US" sz="2400" dirty="0"/>
              <a:t>が</a:t>
            </a:r>
            <a:r>
              <a:rPr lang="ja-JP" altLang="ja-JP" sz="2400" dirty="0"/>
              <a:t>目的</a:t>
            </a:r>
            <a:endParaRPr lang="en-US" altLang="ja-JP" sz="2400" dirty="0"/>
          </a:p>
          <a:p>
            <a:endParaRPr lang="en-US" altLang="ja-JP" sz="900" dirty="0"/>
          </a:p>
          <a:p>
            <a:r>
              <a:rPr lang="ja-JP" altLang="ja-JP" sz="2400" dirty="0"/>
              <a:t>社会の動向や慣習の変化に合わせて攻撃手口を変える</a:t>
            </a:r>
            <a:endParaRPr lang="en-US" altLang="ja-JP" sz="2400" dirty="0"/>
          </a:p>
        </p:txBody>
      </p:sp>
      <p:sp>
        <p:nvSpPr>
          <p:cNvPr id="3" name="フッター プレースホルダー 2">
            <a:extLst>
              <a:ext uri="{FF2B5EF4-FFF2-40B4-BE49-F238E27FC236}">
                <a16:creationId xmlns:a16="http://schemas.microsoft.com/office/drawing/2014/main" id="{1A0CF832-A339-1A25-7A01-54B4D69155C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0FFFD04-2559-3CDB-C014-1CD21CC29D2F}"/>
              </a:ext>
            </a:extLst>
          </p:cNvPr>
          <p:cNvSpPr>
            <a:spLocks noGrp="1"/>
          </p:cNvSpPr>
          <p:nvPr>
            <p:ph type="sldNum" sz="quarter" idx="12"/>
          </p:nvPr>
        </p:nvSpPr>
        <p:spPr/>
        <p:txBody>
          <a:bodyPr/>
          <a:lstStyle/>
          <a:p>
            <a:fld id="{DBFB1F43-6F2E-4538-AABB-23AEDF146290}" type="slidenum">
              <a:rPr lang="ja-JP" altLang="en-US" smtClean="0"/>
              <a:pPr/>
              <a:t>40</a:t>
            </a:fld>
            <a:endParaRPr lang="ja-JP" altLang="en-US"/>
          </a:p>
        </p:txBody>
      </p:sp>
      <p:sp>
        <p:nvSpPr>
          <p:cNvPr id="5" name="タイトル 4">
            <a:extLst>
              <a:ext uri="{FF2B5EF4-FFF2-40B4-BE49-F238E27FC236}">
                <a16:creationId xmlns:a16="http://schemas.microsoft.com/office/drawing/2014/main" id="{007CB401-E0A7-4DB8-06E4-231CA8BA4F68}"/>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pic>
        <p:nvPicPr>
          <p:cNvPr id="6" name="図 5">
            <a:extLst>
              <a:ext uri="{FF2B5EF4-FFF2-40B4-BE49-F238E27FC236}">
                <a16:creationId xmlns:a16="http://schemas.microsoft.com/office/drawing/2014/main" id="{16048AD8-2C10-A319-5240-CA99CAB44BE9}"/>
              </a:ext>
            </a:extLst>
          </p:cNvPr>
          <p:cNvPicPr>
            <a:picLocks noChangeAspect="1"/>
          </p:cNvPicPr>
          <p:nvPr/>
        </p:nvPicPr>
        <p:blipFill>
          <a:blip r:embed="rId2"/>
          <a:stretch>
            <a:fillRect/>
          </a:stretch>
        </p:blipFill>
        <p:spPr>
          <a:xfrm>
            <a:off x="6019800" y="3357196"/>
            <a:ext cx="5898734" cy="3096835"/>
          </a:xfrm>
          <a:prstGeom prst="rect">
            <a:avLst/>
          </a:prstGeom>
        </p:spPr>
      </p:pic>
    </p:spTree>
    <p:extLst>
      <p:ext uri="{BB962C8B-B14F-4D97-AF65-F5344CB8AC3E}">
        <p14:creationId xmlns:p14="http://schemas.microsoft.com/office/powerpoint/2010/main" val="3293884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22C9-F483-20F3-AC77-DAA39AA6601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BE3F29F-6960-6716-F94D-3AA9A303DF75}"/>
              </a:ext>
            </a:extLst>
          </p:cNvPr>
          <p:cNvSpPr>
            <a:spLocks noGrp="1"/>
          </p:cNvSpPr>
          <p:nvPr>
            <p:ph idx="1"/>
          </p:nvPr>
        </p:nvSpPr>
        <p:spPr>
          <a:xfrm>
            <a:off x="642229" y="1382319"/>
            <a:ext cx="10978271" cy="4745463"/>
          </a:xfrm>
        </p:spPr>
        <p:txBody>
          <a:bodyPr/>
          <a:lstStyle/>
          <a:p>
            <a:r>
              <a:rPr lang="ja-JP" altLang="en-US" sz="2400" dirty="0"/>
              <a:t>攻撃手口①</a:t>
            </a:r>
            <a:endParaRPr lang="en-US" altLang="ja-JP" sz="2400" dirty="0"/>
          </a:p>
          <a:p>
            <a:pPr marL="0" indent="0">
              <a:buNone/>
            </a:pPr>
            <a:endParaRPr lang="en-US" altLang="ja-JP" sz="2400" dirty="0"/>
          </a:p>
          <a:p>
            <a:pPr marL="0" indent="0">
              <a:buNone/>
            </a:pPr>
            <a:endParaRPr lang="en-US" altLang="ja-JP" sz="2000" dirty="0"/>
          </a:p>
          <a:p>
            <a:pPr lvl="1"/>
            <a:r>
              <a:rPr lang="ja-JP" altLang="ja-JP" sz="2400" dirty="0"/>
              <a:t>組織が利用するクラウドサービスや</a:t>
            </a:r>
            <a:r>
              <a:rPr lang="en-US" altLang="ja-JP" sz="2400" dirty="0"/>
              <a:t>Web</a:t>
            </a:r>
            <a:r>
              <a:rPr lang="ja-JP" altLang="ja-JP" sz="2400" dirty="0"/>
              <a:t>サーバー、</a:t>
            </a:r>
            <a:r>
              <a:rPr lang="en-US" altLang="ja-JP" sz="2400" dirty="0"/>
              <a:t>VPN</a:t>
            </a:r>
            <a:r>
              <a:rPr lang="ja-JP" altLang="ja-JP" sz="2400" dirty="0"/>
              <a:t>装置等のネットワーク機器の脆弱性を悪用する</a:t>
            </a:r>
            <a:endParaRPr lang="en-US" altLang="ja-JP" sz="2400" dirty="0"/>
          </a:p>
          <a:p>
            <a:pPr lvl="1"/>
            <a:r>
              <a:rPr lang="ja-JP" altLang="ja-JP" sz="2400" dirty="0"/>
              <a:t>流出・窃取</a:t>
            </a:r>
            <a:r>
              <a:rPr lang="ja-JP" altLang="en-US" sz="2400" dirty="0"/>
              <a:t>された</a:t>
            </a:r>
            <a:r>
              <a:rPr lang="ja-JP" altLang="ja-JP" sz="2400" dirty="0"/>
              <a:t>認証情報や脆弱な認証管理を悪用して不正にアクセスし、</a:t>
            </a:r>
            <a:br>
              <a:rPr lang="en-US" altLang="ja-JP" sz="2400" dirty="0"/>
            </a:br>
            <a:r>
              <a:rPr lang="ja-JP" altLang="ja-JP" sz="2400" dirty="0"/>
              <a:t>組織内部へ侵入する</a:t>
            </a:r>
            <a:endParaRPr lang="en-US" altLang="ja-JP" sz="2400" dirty="0"/>
          </a:p>
          <a:p>
            <a:pPr lvl="1"/>
            <a:r>
              <a:rPr lang="ja-JP" altLang="ja-JP" sz="2400" dirty="0"/>
              <a:t>侵入後は、追加の認証情報の窃取や不正アカウントの作成、バックドアの設置等により永続的なアクセス手段を確保し、活動を継続する</a:t>
            </a:r>
            <a:endParaRPr lang="en-US" altLang="ja-JP" sz="2400" dirty="0"/>
          </a:p>
          <a:p>
            <a:pPr lvl="1"/>
            <a:r>
              <a:rPr lang="ja-JP" altLang="ja-JP" sz="2400" dirty="0"/>
              <a:t>認証情報等を窃取した上で、正規の経路で組織のシステムへ再侵入することもある</a:t>
            </a: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0E9359E1-762C-12CA-A5CF-0FF9CEAC6FA8}"/>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0E01CCB7-9EC5-C91F-6FF4-BF8CB0AD3677}"/>
              </a:ext>
            </a:extLst>
          </p:cNvPr>
          <p:cNvSpPr>
            <a:spLocks noGrp="1"/>
          </p:cNvSpPr>
          <p:nvPr>
            <p:ph type="sldNum" sz="quarter" idx="12"/>
          </p:nvPr>
        </p:nvSpPr>
        <p:spPr/>
        <p:txBody>
          <a:bodyPr/>
          <a:lstStyle/>
          <a:p>
            <a:fld id="{DBFB1F43-6F2E-4538-AABB-23AEDF146290}" type="slidenum">
              <a:rPr lang="ja-JP" altLang="en-US" smtClean="0"/>
              <a:pPr/>
              <a:t>41</a:t>
            </a:fld>
            <a:endParaRPr lang="ja-JP" altLang="en-US"/>
          </a:p>
        </p:txBody>
      </p:sp>
      <p:sp>
        <p:nvSpPr>
          <p:cNvPr id="5" name="タイトル 4">
            <a:extLst>
              <a:ext uri="{FF2B5EF4-FFF2-40B4-BE49-F238E27FC236}">
                <a16:creationId xmlns:a16="http://schemas.microsoft.com/office/drawing/2014/main" id="{72D591E7-7034-D26A-58B6-B516C66C6E40}"/>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コンテンツ プレースホルダー 2">
            <a:extLst>
              <a:ext uri="{FF2B5EF4-FFF2-40B4-BE49-F238E27FC236}">
                <a16:creationId xmlns:a16="http://schemas.microsoft.com/office/drawing/2014/main" id="{1C840556-22DE-A588-27F0-1C3391148A2F}"/>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・不正アクセス</a:t>
            </a:r>
            <a:endParaRPr lang="ja-JP" altLang="ja-JP" sz="2800" dirty="0">
              <a:solidFill>
                <a:schemeClr val="bg1"/>
              </a:solidFill>
            </a:endParaRPr>
          </a:p>
        </p:txBody>
      </p:sp>
    </p:spTree>
    <p:extLst>
      <p:ext uri="{BB962C8B-B14F-4D97-AF65-F5344CB8AC3E}">
        <p14:creationId xmlns:p14="http://schemas.microsoft.com/office/powerpoint/2010/main" val="59577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7A4B-6837-FA0A-0080-05153CBA571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2F8E51-FFBC-6F95-8583-AED93A581786}"/>
              </a:ext>
            </a:extLst>
          </p:cNvPr>
          <p:cNvSpPr>
            <a:spLocks noGrp="1"/>
          </p:cNvSpPr>
          <p:nvPr>
            <p:ph idx="1"/>
          </p:nvPr>
        </p:nvSpPr>
        <p:spPr>
          <a:xfrm>
            <a:off x="642228" y="1382319"/>
            <a:ext cx="11054471" cy="4989906"/>
          </a:xfrm>
        </p:spPr>
        <p:txBody>
          <a:bodyPr/>
          <a:lstStyle/>
          <a:p>
            <a:r>
              <a:rPr lang="ja-JP" altLang="en-US" sz="2400" dirty="0"/>
              <a:t>攻撃手口②</a:t>
            </a:r>
            <a:endParaRPr lang="en-US" altLang="ja-JP" sz="2400" dirty="0"/>
          </a:p>
          <a:p>
            <a:endParaRPr lang="en-US" altLang="ja-JP" sz="2400" dirty="0"/>
          </a:p>
          <a:p>
            <a:endParaRPr lang="en-US" altLang="ja-JP" sz="2000" dirty="0"/>
          </a:p>
          <a:p>
            <a:pPr lvl="1"/>
            <a:r>
              <a:rPr lang="ja-JP" altLang="ja-JP" sz="2200" dirty="0"/>
              <a:t>メールの添付ファイルや本文に記載されたリンク先にマルウェアを仕込み、そのファイルを</a:t>
            </a:r>
            <a:br>
              <a:rPr lang="en-US" altLang="ja-JP" sz="2200" dirty="0"/>
            </a:br>
            <a:r>
              <a:rPr lang="ja-JP" altLang="ja-JP" sz="2200" dirty="0"/>
              <a:t>開封させたり、リンクにアクセスさせたりすることで</a:t>
            </a:r>
            <a:r>
              <a:rPr lang="en-US" altLang="ja-JP" sz="2200" dirty="0"/>
              <a:t>PC</a:t>
            </a:r>
            <a:r>
              <a:rPr lang="ja-JP" altLang="ja-JP" sz="2200" dirty="0"/>
              <a:t>をマルウェアに感染させる</a:t>
            </a:r>
            <a:endParaRPr lang="en-US" altLang="ja-JP" sz="2200" dirty="0"/>
          </a:p>
          <a:p>
            <a:pPr lvl="1"/>
            <a:r>
              <a:rPr lang="ja-JP" altLang="ja-JP" sz="2200" dirty="0"/>
              <a:t>メール本文や件名、添付ファイル名は業務や取引に関連する内容に偽装され、</a:t>
            </a:r>
            <a:br>
              <a:rPr lang="en-US" altLang="ja-JP" sz="2200" dirty="0"/>
            </a:br>
            <a:r>
              <a:rPr lang="ja-JP" altLang="ja-JP" sz="2200" dirty="0"/>
              <a:t>実在する組織の差出人名が使われる場合もある</a:t>
            </a:r>
            <a:endParaRPr lang="en-US" altLang="ja-JP" sz="2200" dirty="0"/>
          </a:p>
          <a:p>
            <a:pPr lvl="1"/>
            <a:endParaRPr lang="ja-JP" altLang="ja-JP" sz="2400" dirty="0"/>
          </a:p>
          <a:p>
            <a:pPr lvl="1"/>
            <a:endParaRPr lang="en-US" altLang="ja-JP" sz="2400" dirty="0"/>
          </a:p>
          <a:p>
            <a:pPr lvl="1"/>
            <a:r>
              <a:rPr lang="ja-JP" altLang="ja-JP" sz="2200" dirty="0"/>
              <a:t>攻撃者は標的組織が頻繁に利用する</a:t>
            </a:r>
            <a:r>
              <a:rPr lang="en-US" altLang="ja-JP" sz="2200" dirty="0"/>
              <a:t>Web</a:t>
            </a:r>
            <a:r>
              <a:rPr lang="ja-JP" altLang="ja-JP" sz="2200" dirty="0"/>
              <a:t>サイトを調査し、改ざんする</a:t>
            </a:r>
            <a:endParaRPr lang="en-US" altLang="ja-JP" sz="2200" dirty="0"/>
          </a:p>
          <a:p>
            <a:pPr lvl="1"/>
            <a:r>
              <a:rPr lang="ja-JP" altLang="ja-JP" sz="2200" dirty="0"/>
              <a:t>従業員や職員がその</a:t>
            </a:r>
            <a:r>
              <a:rPr lang="en-US" altLang="ja-JP" sz="2200" dirty="0"/>
              <a:t>Web</a:t>
            </a:r>
            <a:r>
              <a:rPr lang="ja-JP" altLang="ja-JP" sz="2200" dirty="0"/>
              <a:t>サイトにアクセスした際、</a:t>
            </a:r>
            <a:r>
              <a:rPr lang="ja-JP" altLang="en-US" sz="2200" dirty="0"/>
              <a:t>偽装された</a:t>
            </a:r>
            <a:r>
              <a:rPr lang="ja-JP" altLang="ja-JP" sz="2200" dirty="0"/>
              <a:t>マルウェアのインストールを</a:t>
            </a:r>
            <a:br>
              <a:rPr lang="en-US" altLang="ja-JP" sz="2200" dirty="0"/>
            </a:br>
            <a:r>
              <a:rPr lang="ja-JP" altLang="ja-JP" sz="2200" dirty="0"/>
              <a:t>誘導し、</a:t>
            </a:r>
            <a:r>
              <a:rPr lang="en-US" altLang="ja-JP" sz="2200" dirty="0"/>
              <a:t>PC</a:t>
            </a:r>
            <a:r>
              <a:rPr lang="ja-JP" altLang="ja-JP" sz="2200" dirty="0"/>
              <a:t>をマルウェアに感染させる</a:t>
            </a:r>
            <a:endParaRPr lang="ja-JP" altLang="en-US" sz="2200" dirty="0"/>
          </a:p>
          <a:p>
            <a:endParaRPr kumimoji="1" lang="ja-JP" altLang="en-US" sz="2400" dirty="0"/>
          </a:p>
        </p:txBody>
      </p:sp>
      <p:sp>
        <p:nvSpPr>
          <p:cNvPr id="3" name="フッター プレースホルダー 2">
            <a:extLst>
              <a:ext uri="{FF2B5EF4-FFF2-40B4-BE49-F238E27FC236}">
                <a16:creationId xmlns:a16="http://schemas.microsoft.com/office/drawing/2014/main" id="{CDF2C6A3-EA0D-270A-DAA0-061074970AB6}"/>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ED7C2B33-2F58-85A9-9E87-B2E8E600DC24}"/>
              </a:ext>
            </a:extLst>
          </p:cNvPr>
          <p:cNvSpPr>
            <a:spLocks noGrp="1"/>
          </p:cNvSpPr>
          <p:nvPr>
            <p:ph type="sldNum" sz="quarter" idx="12"/>
          </p:nvPr>
        </p:nvSpPr>
        <p:spPr/>
        <p:txBody>
          <a:bodyPr/>
          <a:lstStyle/>
          <a:p>
            <a:fld id="{DBFB1F43-6F2E-4538-AABB-23AEDF146290}" type="slidenum">
              <a:rPr lang="ja-JP" altLang="en-US" smtClean="0"/>
              <a:pPr/>
              <a:t>42</a:t>
            </a:fld>
            <a:endParaRPr lang="ja-JP" altLang="en-US"/>
          </a:p>
        </p:txBody>
      </p:sp>
      <p:sp>
        <p:nvSpPr>
          <p:cNvPr id="5" name="タイトル 4">
            <a:extLst>
              <a:ext uri="{FF2B5EF4-FFF2-40B4-BE49-F238E27FC236}">
                <a16:creationId xmlns:a16="http://schemas.microsoft.com/office/drawing/2014/main" id="{B2D7F274-391F-B663-929F-517A4DDB9C81}"/>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コンテンツ プレースホルダー 2">
            <a:extLst>
              <a:ext uri="{FF2B5EF4-FFF2-40B4-BE49-F238E27FC236}">
                <a16:creationId xmlns:a16="http://schemas.microsoft.com/office/drawing/2014/main" id="{EDB8166E-C531-60DC-2D03-4CC50F84BDD2}"/>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・メールを用いた攻撃</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28B647D0-D4D9-7540-44D8-47B1AC84D41F}"/>
              </a:ext>
            </a:extLst>
          </p:cNvPr>
          <p:cNvSpPr txBox="1">
            <a:spLocks/>
          </p:cNvSpPr>
          <p:nvPr/>
        </p:nvSpPr>
        <p:spPr bwMode="auto">
          <a:xfrm>
            <a:off x="641213" y="4283669"/>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Web</a:t>
            </a:r>
            <a:r>
              <a:rPr lang="ja-JP" altLang="en-US" sz="2800" b="1" kern="0" dirty="0">
                <a:solidFill>
                  <a:prstClr val="white"/>
                </a:solidFill>
                <a:latin typeface="+mn-ea"/>
              </a:rPr>
              <a:t>サイトの改ざん（水飲み場型攻撃）</a:t>
            </a:r>
            <a:endParaRPr lang="en-US" altLang="ja-JP" sz="2800" b="1" kern="0" dirty="0">
              <a:solidFill>
                <a:prstClr val="white"/>
              </a:solidFill>
              <a:latin typeface="+mn-ea"/>
            </a:endParaRPr>
          </a:p>
        </p:txBody>
      </p:sp>
    </p:spTree>
    <p:extLst>
      <p:ext uri="{BB962C8B-B14F-4D97-AF65-F5344CB8AC3E}">
        <p14:creationId xmlns:p14="http://schemas.microsoft.com/office/powerpoint/2010/main" val="910373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76D06-7625-633F-0ABC-CD81AE5EC74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4E1C724-76E4-42F9-85A6-ED8E646819AA}"/>
              </a:ext>
            </a:extLst>
          </p:cNvPr>
          <p:cNvSpPr>
            <a:spLocks noGrp="1"/>
          </p:cNvSpPr>
          <p:nvPr>
            <p:ph idx="1"/>
          </p:nvPr>
        </p:nvSpPr>
        <p:spPr>
          <a:xfrm>
            <a:off x="642229" y="1382319"/>
            <a:ext cx="10825871" cy="4745463"/>
          </a:xfrm>
        </p:spPr>
        <p:txBody>
          <a:bodyPr/>
          <a:lstStyle/>
          <a:p>
            <a:r>
              <a:rPr lang="ja-JP" altLang="en-US" sz="2400" dirty="0"/>
              <a:t>事例</a:t>
            </a:r>
            <a:r>
              <a:rPr lang="en-US" altLang="ja-JP" sz="2400" dirty="0"/>
              <a:t>/</a:t>
            </a:r>
            <a:r>
              <a:rPr lang="ja-JP" altLang="en-US" sz="2400" dirty="0"/>
              <a:t>傾向①</a:t>
            </a:r>
            <a:endParaRPr lang="en-US" altLang="ja-JP" sz="2400" dirty="0"/>
          </a:p>
          <a:p>
            <a:pPr lvl="1"/>
            <a:r>
              <a:rPr lang="en-US" altLang="ja-JP" sz="2400" b="1" dirty="0" err="1"/>
              <a:t>MirrorFace</a:t>
            </a:r>
            <a:r>
              <a:rPr lang="ja-JP" altLang="ja-JP" sz="2400" b="1" dirty="0"/>
              <a:t>による標的型攻撃</a:t>
            </a:r>
            <a:endParaRPr lang="en-US" altLang="ja-JP" sz="2400" b="1" dirty="0"/>
          </a:p>
          <a:p>
            <a:pPr lvl="2"/>
            <a:r>
              <a:rPr lang="en-US" altLang="ja-JP" sz="2000" dirty="0"/>
              <a:t>2025</a:t>
            </a:r>
            <a:r>
              <a:rPr lang="ja-JP" altLang="ja-JP" sz="2000" dirty="0"/>
              <a:t>年</a:t>
            </a:r>
            <a:r>
              <a:rPr lang="en-US" altLang="ja-JP" sz="2000" dirty="0"/>
              <a:t>3</a:t>
            </a:r>
            <a:r>
              <a:rPr lang="ja-JP" altLang="ja-JP" sz="2000" dirty="0"/>
              <a:t>月頃、日本等を標的としている標的型攻撃グループ</a:t>
            </a:r>
            <a:r>
              <a:rPr lang="ja-JP" altLang="en-US" sz="2000" dirty="0"/>
              <a:t>の</a:t>
            </a:r>
            <a:r>
              <a:rPr lang="en-US" altLang="ja-JP" sz="2000" dirty="0" err="1"/>
              <a:t>MirrorFace</a:t>
            </a:r>
            <a:r>
              <a:rPr lang="ja-JP" altLang="ja-JP" sz="2000" dirty="0"/>
              <a:t>（別名</a:t>
            </a:r>
            <a:r>
              <a:rPr lang="en-US" altLang="ja-JP" sz="2000" dirty="0"/>
              <a:t>Earth Kasha</a:t>
            </a:r>
            <a:r>
              <a:rPr lang="ja-JP" altLang="ja-JP" sz="2000" dirty="0"/>
              <a:t>）</a:t>
            </a:r>
            <a:r>
              <a:rPr lang="ja-JP" altLang="en-US" sz="2000" dirty="0"/>
              <a:t>が、</a:t>
            </a:r>
            <a:r>
              <a:rPr lang="ja-JP" altLang="ja-JP" sz="2000" dirty="0"/>
              <a:t>新たなサイバー攻撃を行ったとされ</a:t>
            </a:r>
            <a:r>
              <a:rPr lang="ja-JP" altLang="en-US" sz="2000" dirty="0"/>
              <a:t>た</a:t>
            </a:r>
            <a:endParaRPr lang="en-US" altLang="ja-JP" sz="2000" dirty="0"/>
          </a:p>
          <a:p>
            <a:pPr lvl="2"/>
            <a:endParaRPr lang="en-US" altLang="ja-JP" sz="900" dirty="0"/>
          </a:p>
          <a:p>
            <a:pPr lvl="2"/>
            <a:r>
              <a:rPr lang="en-US" altLang="ja-JP" sz="2000" dirty="0"/>
              <a:t>2025</a:t>
            </a:r>
            <a:r>
              <a:rPr lang="ja-JP" altLang="ja-JP" sz="2000" dirty="0"/>
              <a:t>年</a:t>
            </a:r>
            <a:r>
              <a:rPr lang="en-US" altLang="ja-JP" sz="2000" dirty="0"/>
              <a:t>1</a:t>
            </a:r>
            <a:r>
              <a:rPr lang="ja-JP" altLang="ja-JP" sz="2000" dirty="0"/>
              <a:t>月に警察庁、国家サイバー統括室（</a:t>
            </a:r>
            <a:r>
              <a:rPr lang="en-US" altLang="ja-JP" sz="2000" dirty="0"/>
              <a:t>NCO</a:t>
            </a:r>
            <a:r>
              <a:rPr lang="ja-JP" altLang="ja-JP" sz="2000" dirty="0"/>
              <a:t>）</a:t>
            </a:r>
            <a:r>
              <a:rPr lang="ja-JP" altLang="en-US" sz="2000" dirty="0"/>
              <a:t>が</a:t>
            </a:r>
            <a:r>
              <a:rPr lang="en-US" altLang="ja-JP" sz="2000" dirty="0" err="1"/>
              <a:t>MirrorFace</a:t>
            </a:r>
            <a:r>
              <a:rPr lang="ja-JP" altLang="en-US" sz="2000" dirty="0"/>
              <a:t>について</a:t>
            </a:r>
            <a:r>
              <a:rPr lang="ja-JP" altLang="ja-JP" sz="2000" dirty="0"/>
              <a:t>、注意喚起</a:t>
            </a:r>
            <a:r>
              <a:rPr lang="en-US" altLang="ja-JP" sz="2000" b="1" baseline="30000" dirty="0">
                <a:solidFill>
                  <a:srgbClr val="FF0000"/>
                </a:solidFill>
              </a:rPr>
              <a:t>※22 </a:t>
            </a:r>
            <a:endParaRPr lang="en-US" altLang="ja-JP" sz="2000" dirty="0"/>
          </a:p>
          <a:p>
            <a:pPr marL="685796" lvl="2" indent="0">
              <a:buNone/>
            </a:pPr>
            <a:endParaRPr lang="en-US" altLang="ja-JP" sz="900" dirty="0"/>
          </a:p>
          <a:p>
            <a:pPr lvl="2"/>
            <a:r>
              <a:rPr lang="ja-JP" altLang="ja-JP" sz="2000" dirty="0"/>
              <a:t>サイバー諜報活動、情報窃取を目的に、標的の対象を日本や台湾の行政組織や</a:t>
            </a:r>
            <a:br>
              <a:rPr lang="en-US" altLang="ja-JP" sz="2000" dirty="0"/>
            </a:br>
            <a:r>
              <a:rPr lang="ja-JP" altLang="ja-JP" sz="2000" dirty="0"/>
              <a:t>公共機関に広げていると推測され</a:t>
            </a:r>
            <a:r>
              <a:rPr lang="ja-JP" altLang="en-US" sz="2000" dirty="0"/>
              <a:t>た</a:t>
            </a:r>
            <a:r>
              <a:rPr lang="en-US" altLang="ja-JP" sz="2000" b="1" baseline="30000" dirty="0">
                <a:solidFill>
                  <a:srgbClr val="FF0000"/>
                </a:solidFill>
              </a:rPr>
              <a:t>※23 </a:t>
            </a:r>
            <a:endParaRPr lang="en-US" altLang="ja-JP" sz="2000" dirty="0"/>
          </a:p>
          <a:p>
            <a:pPr lvl="2"/>
            <a:endParaRPr lang="en-US" altLang="ja-JP" sz="900" dirty="0"/>
          </a:p>
          <a:p>
            <a:pPr lvl="2"/>
            <a:r>
              <a:rPr lang="en-US" altLang="ja-JP" sz="2000" dirty="0"/>
              <a:t>2024</a:t>
            </a:r>
            <a:r>
              <a:rPr lang="ja-JP" altLang="ja-JP" sz="2000" dirty="0"/>
              <a:t>年</a:t>
            </a:r>
            <a:r>
              <a:rPr lang="en-US" altLang="ja-JP" sz="2000" dirty="0"/>
              <a:t>8</a:t>
            </a:r>
            <a:r>
              <a:rPr lang="ja-JP" altLang="ja-JP" sz="2000" dirty="0"/>
              <a:t>月に</a:t>
            </a:r>
            <a:r>
              <a:rPr lang="en-US" altLang="ja-JP" sz="2000" dirty="0"/>
              <a:t>2025</a:t>
            </a:r>
            <a:r>
              <a:rPr lang="ja-JP" altLang="ja-JP" sz="2000" dirty="0"/>
              <a:t>年日本国際博覧会（大阪・関西万博）に便乗して欧州の外交機関を標的として攻撃</a:t>
            </a:r>
            <a:r>
              <a:rPr lang="en-US" altLang="ja-JP" sz="2000" b="1" baseline="30000" dirty="0">
                <a:solidFill>
                  <a:srgbClr val="FF0000"/>
                </a:solidFill>
              </a:rPr>
              <a:t>※24</a:t>
            </a:r>
            <a:endParaRPr lang="en-US" altLang="ja-JP" sz="1050" dirty="0"/>
          </a:p>
          <a:p>
            <a:endParaRPr kumimoji="1" lang="ja-JP" altLang="en-US" sz="2400" dirty="0"/>
          </a:p>
        </p:txBody>
      </p:sp>
      <p:sp>
        <p:nvSpPr>
          <p:cNvPr id="3" name="フッター プレースホルダー 2">
            <a:extLst>
              <a:ext uri="{FF2B5EF4-FFF2-40B4-BE49-F238E27FC236}">
                <a16:creationId xmlns:a16="http://schemas.microsoft.com/office/drawing/2014/main" id="{A7E87E98-917E-1976-CEBC-4C39D0F213D3}"/>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12471AD2-ECEA-5655-7A74-3E84B6B9225A}"/>
              </a:ext>
            </a:extLst>
          </p:cNvPr>
          <p:cNvSpPr>
            <a:spLocks noGrp="1"/>
          </p:cNvSpPr>
          <p:nvPr>
            <p:ph type="sldNum" sz="quarter" idx="12"/>
          </p:nvPr>
        </p:nvSpPr>
        <p:spPr/>
        <p:txBody>
          <a:bodyPr/>
          <a:lstStyle/>
          <a:p>
            <a:fld id="{DBFB1F43-6F2E-4538-AABB-23AEDF146290}" type="slidenum">
              <a:rPr lang="ja-JP" altLang="en-US" smtClean="0"/>
              <a:pPr/>
              <a:t>43</a:t>
            </a:fld>
            <a:endParaRPr lang="ja-JP" altLang="en-US"/>
          </a:p>
        </p:txBody>
      </p:sp>
      <p:sp>
        <p:nvSpPr>
          <p:cNvPr id="5" name="タイトル 4">
            <a:extLst>
              <a:ext uri="{FF2B5EF4-FFF2-40B4-BE49-F238E27FC236}">
                <a16:creationId xmlns:a16="http://schemas.microsoft.com/office/drawing/2014/main" id="{AE0E3116-7241-71EB-8254-4558D7ADCB57}"/>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テキスト ボックス 5">
            <a:extLst>
              <a:ext uri="{FF2B5EF4-FFF2-40B4-BE49-F238E27FC236}">
                <a16:creationId xmlns:a16="http://schemas.microsoft.com/office/drawing/2014/main" id="{4D5645F6-269F-CF28-F004-9EFC1B91F445}"/>
              </a:ext>
            </a:extLst>
          </p:cNvPr>
          <p:cNvSpPr txBox="1"/>
          <p:nvPr/>
        </p:nvSpPr>
        <p:spPr>
          <a:xfrm>
            <a:off x="1190625" y="5594470"/>
            <a:ext cx="9044848" cy="646331"/>
          </a:xfrm>
          <a:prstGeom prst="rect">
            <a:avLst/>
          </a:prstGeom>
          <a:noFill/>
        </p:spPr>
        <p:txBody>
          <a:bodyPr wrap="square" rtlCol="0">
            <a:spAutoFit/>
          </a:bodyPr>
          <a:lstStyle/>
          <a:p>
            <a:r>
              <a:rPr lang="en-US" altLang="ja-JP" sz="1200" b="1" dirty="0">
                <a:solidFill>
                  <a:srgbClr val="FF0000"/>
                </a:solidFill>
              </a:rPr>
              <a:t>※22</a:t>
            </a:r>
            <a:r>
              <a:rPr lang="ja-JP" altLang="en-US" sz="1200" b="1" dirty="0">
                <a:solidFill>
                  <a:srgbClr val="FF0000"/>
                </a:solidFill>
              </a:rPr>
              <a:t>　</a:t>
            </a:r>
            <a:r>
              <a:rPr lang="ja-JP" altLang="ja-JP" sz="1200" dirty="0">
                <a:hlinkClick r:id="rId2"/>
              </a:rPr>
              <a:t>日本や台湾を狙う標的型攻撃：「</a:t>
            </a:r>
            <a:r>
              <a:rPr lang="en-US" altLang="ja-JP" sz="1200" dirty="0">
                <a:hlinkClick r:id="rId2"/>
              </a:rPr>
              <a:t>Earth Kasha</a:t>
            </a:r>
            <a:r>
              <a:rPr lang="ja-JP" altLang="ja-JP" sz="1200" dirty="0">
                <a:hlinkClick r:id="rId2"/>
              </a:rPr>
              <a:t>」が攻撃手法を更新して新たな攻撃キャンペーンを開始</a:t>
            </a:r>
            <a:r>
              <a:rPr lang="ja-JP" altLang="ja-JP" sz="1200" dirty="0"/>
              <a:t>（トレンドマイクロ）</a:t>
            </a:r>
            <a:endParaRPr lang="en-US" altLang="ja-JP" sz="1200" dirty="0"/>
          </a:p>
          <a:p>
            <a:r>
              <a:rPr lang="en-US" altLang="ja-JP" sz="1200" b="1" dirty="0">
                <a:solidFill>
                  <a:srgbClr val="FF0000"/>
                </a:solidFill>
              </a:rPr>
              <a:t>※23</a:t>
            </a:r>
            <a:r>
              <a:rPr lang="ja-JP" altLang="en-US" sz="1200" b="1" dirty="0">
                <a:solidFill>
                  <a:srgbClr val="FF0000"/>
                </a:solidFill>
              </a:rPr>
              <a:t>　</a:t>
            </a:r>
            <a:r>
              <a:rPr lang="en-US" altLang="ja-JP" sz="1200" dirty="0" err="1">
                <a:hlinkClick r:id="rId3"/>
              </a:rPr>
              <a:t>MirrorFace</a:t>
            </a:r>
            <a:r>
              <a:rPr lang="en-US" altLang="ja-JP" sz="1200" dirty="0">
                <a:hlinkClick r:id="rId3"/>
              </a:rPr>
              <a:t> </a:t>
            </a:r>
            <a:r>
              <a:rPr lang="ja-JP" altLang="ja-JP" sz="1200" dirty="0">
                <a:hlinkClick r:id="rId3"/>
              </a:rPr>
              <a:t>によるサイバー攻撃について （注意喚起）</a:t>
            </a:r>
            <a:r>
              <a:rPr lang="ja-JP" altLang="ja-JP" sz="1200" dirty="0"/>
              <a:t>（警察庁）</a:t>
            </a:r>
            <a:endParaRPr lang="en-US" altLang="ja-JP" sz="1200" dirty="0"/>
          </a:p>
          <a:p>
            <a:r>
              <a:rPr lang="en-US" altLang="ja-JP" sz="1200" b="1" dirty="0">
                <a:solidFill>
                  <a:srgbClr val="FF0000"/>
                </a:solidFill>
              </a:rPr>
              <a:t>※24</a:t>
            </a:r>
            <a:r>
              <a:rPr lang="ja-JP" altLang="en-US" sz="1200" b="1" dirty="0">
                <a:solidFill>
                  <a:srgbClr val="FF0000"/>
                </a:solidFill>
              </a:rPr>
              <a:t>　</a:t>
            </a:r>
            <a:r>
              <a:rPr lang="en-US" altLang="ja-JP" sz="1200" dirty="0">
                <a:hlinkClick r:id="rId4"/>
              </a:rPr>
              <a:t>AKAIRYŪ</a:t>
            </a:r>
            <a:r>
              <a:rPr lang="ja-JP" altLang="ja-JP" sz="1200" dirty="0">
                <a:hlinkClick r:id="rId4"/>
              </a:rPr>
              <a:t>（赤い龍）作戦：</a:t>
            </a:r>
            <a:r>
              <a:rPr lang="en-US" altLang="ja-JP" sz="1200" dirty="0">
                <a:hlinkClick r:id="rId4"/>
              </a:rPr>
              <a:t>MIRRORFACE</a:t>
            </a:r>
            <a:r>
              <a:rPr lang="ja-JP" altLang="ja-JP" sz="1200" dirty="0">
                <a:hlinkClick r:id="rId4"/>
              </a:rPr>
              <a:t>、</a:t>
            </a:r>
            <a:r>
              <a:rPr lang="en-US" altLang="ja-JP" sz="1200" dirty="0">
                <a:hlinkClick r:id="rId4"/>
              </a:rPr>
              <a:t>EXPO 2025</a:t>
            </a:r>
            <a:r>
              <a:rPr lang="ja-JP" altLang="ja-JP" sz="1200" dirty="0">
                <a:hlinkClick r:id="rId4"/>
              </a:rPr>
              <a:t>大阪・関西万博に便乗して欧州の外交機関を攻撃</a:t>
            </a:r>
            <a:r>
              <a:rPr lang="ja-JP" altLang="ja-JP" sz="1200" dirty="0"/>
              <a:t>（イーセットジャパン）</a:t>
            </a:r>
            <a:endParaRPr lang="en-US" altLang="ja-JP" sz="1200" dirty="0"/>
          </a:p>
        </p:txBody>
      </p:sp>
    </p:spTree>
    <p:extLst>
      <p:ext uri="{BB962C8B-B14F-4D97-AF65-F5344CB8AC3E}">
        <p14:creationId xmlns:p14="http://schemas.microsoft.com/office/powerpoint/2010/main" val="2347632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5AEC3-B414-BB71-9D78-6964D9A9A4C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33F4F26-7948-C2BF-1471-7BB17F3AFCEF}"/>
              </a:ext>
            </a:extLst>
          </p:cNvPr>
          <p:cNvSpPr>
            <a:spLocks noGrp="1"/>
          </p:cNvSpPr>
          <p:nvPr>
            <p:ph idx="1"/>
          </p:nvPr>
        </p:nvSpPr>
        <p:spPr>
          <a:xfrm>
            <a:off x="642229" y="1382319"/>
            <a:ext cx="10663946" cy="4745463"/>
          </a:xfrm>
        </p:spPr>
        <p:txBody>
          <a:bodyPr/>
          <a:lstStyle/>
          <a:p>
            <a:r>
              <a:rPr lang="ja-JP" altLang="en-US" sz="2400" dirty="0"/>
              <a:t>事例</a:t>
            </a:r>
            <a:r>
              <a:rPr lang="en-US" altLang="ja-JP" sz="2400" dirty="0"/>
              <a:t>/</a:t>
            </a:r>
            <a:r>
              <a:rPr lang="ja-JP" altLang="en-US" sz="2400" dirty="0"/>
              <a:t>傾向②</a:t>
            </a:r>
            <a:endParaRPr lang="en-US" altLang="ja-JP" sz="1050" dirty="0"/>
          </a:p>
          <a:p>
            <a:pPr lvl="1"/>
            <a:r>
              <a:rPr lang="ja-JP" altLang="ja-JP" sz="2400" b="1" dirty="0"/>
              <a:t>ネットワーク機器等に対するネットワーク貫通型攻撃のおそれ</a:t>
            </a:r>
            <a:endParaRPr lang="en-US" altLang="ja-JP" sz="2400" b="1" dirty="0"/>
          </a:p>
          <a:p>
            <a:pPr lvl="2"/>
            <a:r>
              <a:rPr lang="en-US" altLang="ja-JP" sz="2000" dirty="0"/>
              <a:t>2025</a:t>
            </a:r>
            <a:r>
              <a:rPr lang="ja-JP" altLang="ja-JP" sz="2000" dirty="0"/>
              <a:t>年</a:t>
            </a:r>
            <a:r>
              <a:rPr lang="en-US" altLang="ja-JP" sz="2000" dirty="0"/>
              <a:t>10</a:t>
            </a:r>
            <a:r>
              <a:rPr lang="ja-JP" altLang="ja-JP" sz="2000" dirty="0"/>
              <a:t>月</a:t>
            </a:r>
            <a:r>
              <a:rPr lang="en-US" altLang="ja-JP" sz="2000" dirty="0"/>
              <a:t>31</a:t>
            </a:r>
            <a:r>
              <a:rPr lang="ja-JP" altLang="ja-JP" sz="2000" dirty="0"/>
              <a:t>日、</a:t>
            </a:r>
            <a:r>
              <a:rPr lang="en-US" altLang="ja-JP" sz="2000" dirty="0"/>
              <a:t> IPA</a:t>
            </a:r>
            <a:r>
              <a:rPr lang="ja-JP" altLang="ja-JP" sz="2000" dirty="0"/>
              <a:t>は</a:t>
            </a:r>
            <a:r>
              <a:rPr lang="ja-JP" altLang="en-US" sz="2000" dirty="0"/>
              <a:t>、</a:t>
            </a:r>
            <a:r>
              <a:rPr lang="ja-JP" altLang="ja-JP" sz="2000" dirty="0"/>
              <a:t>ネットワーク境界に設置される</a:t>
            </a:r>
            <a:r>
              <a:rPr lang="en-US" altLang="ja-JP" sz="2000" dirty="0"/>
              <a:t>VPN</a:t>
            </a:r>
            <a:r>
              <a:rPr lang="ja-JP" altLang="ja-JP" sz="2000" dirty="0"/>
              <a:t>機器等の脆弱性が攻撃に悪用される事例が確認されてい</a:t>
            </a:r>
            <a:r>
              <a:rPr lang="ja-JP" altLang="en-US" sz="2000" dirty="0"/>
              <a:t>た</a:t>
            </a:r>
            <a:r>
              <a:rPr lang="ja-JP" altLang="ja-JP" sz="2000" dirty="0"/>
              <a:t>ため</a:t>
            </a:r>
            <a:r>
              <a:rPr lang="ja-JP" altLang="en-US" sz="2000" dirty="0"/>
              <a:t>、</a:t>
            </a:r>
            <a:r>
              <a:rPr lang="en-US" altLang="ja-JP" sz="2000" dirty="0"/>
              <a:t> </a:t>
            </a:r>
            <a:r>
              <a:rPr lang="ja-JP" altLang="ja-JP" sz="2000" dirty="0"/>
              <a:t>「</a:t>
            </a:r>
            <a:r>
              <a:rPr lang="en-US" altLang="ja-JP" sz="2000" dirty="0"/>
              <a:t>VPN</a:t>
            </a:r>
            <a:r>
              <a:rPr lang="ja-JP" altLang="ja-JP" sz="2000" dirty="0"/>
              <a:t>機器等に対する</a:t>
            </a:r>
            <a:r>
              <a:rPr lang="en-US" altLang="ja-JP" sz="2000" dirty="0"/>
              <a:t>ORB</a:t>
            </a:r>
            <a:r>
              <a:rPr lang="ja-JP" altLang="ja-JP" sz="2000" dirty="0"/>
              <a:t>（攻撃の中継拠点）化を伴うネットワーク貫通型攻撃のおそれについて」と題した注意喚起を公表</a:t>
            </a:r>
            <a:r>
              <a:rPr lang="en-US" altLang="ja-JP" sz="2000" b="1" baseline="30000" dirty="0">
                <a:solidFill>
                  <a:srgbClr val="FF0000"/>
                </a:solidFill>
              </a:rPr>
              <a:t>※25</a:t>
            </a:r>
            <a:endParaRPr lang="en-US" altLang="ja-JP" sz="2000" dirty="0"/>
          </a:p>
          <a:p>
            <a:pPr marL="914395" lvl="2" indent="0">
              <a:buNone/>
            </a:pPr>
            <a:endParaRPr lang="en-US" altLang="ja-JP" sz="900" dirty="0"/>
          </a:p>
          <a:p>
            <a:pPr lvl="2"/>
            <a:r>
              <a:rPr lang="ja-JP" altLang="ja-JP" sz="2000" dirty="0"/>
              <a:t>被害</a:t>
            </a:r>
            <a:r>
              <a:rPr lang="ja-JP" altLang="en-US" sz="2000" dirty="0"/>
              <a:t>に遭うと</a:t>
            </a:r>
            <a:r>
              <a:rPr lang="ja-JP" altLang="ja-JP" sz="2000" dirty="0"/>
              <a:t>自組織内にとどまらず、機器が攻撃者に乗っ取られることにより、</a:t>
            </a:r>
            <a:r>
              <a:rPr lang="en-US" altLang="ja-JP" sz="2000" dirty="0"/>
              <a:t>ORB</a:t>
            </a:r>
            <a:r>
              <a:rPr lang="ja-JP" altLang="ja-JP" sz="2000" dirty="0"/>
              <a:t>として</a:t>
            </a:r>
            <a:br>
              <a:rPr lang="en-US" altLang="ja-JP" sz="2000" dirty="0"/>
            </a:br>
            <a:r>
              <a:rPr lang="ja-JP" altLang="ja-JP" sz="2000" dirty="0"/>
              <a:t>第三者への攻撃の踏み台として</a:t>
            </a:r>
            <a:r>
              <a:rPr lang="ja-JP" altLang="en-US" sz="2000" dirty="0"/>
              <a:t>悪</a:t>
            </a:r>
            <a:r>
              <a:rPr lang="ja-JP" altLang="ja-JP" sz="2000" dirty="0"/>
              <a:t>用されるおそれがある</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36F80AE3-0294-B757-C48B-6EB607123A6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D3A50C8-EACA-A4DC-32A7-DDA09DD9F2F2}"/>
              </a:ext>
            </a:extLst>
          </p:cNvPr>
          <p:cNvSpPr>
            <a:spLocks noGrp="1"/>
          </p:cNvSpPr>
          <p:nvPr>
            <p:ph type="sldNum" sz="quarter" idx="12"/>
          </p:nvPr>
        </p:nvSpPr>
        <p:spPr/>
        <p:txBody>
          <a:bodyPr/>
          <a:lstStyle/>
          <a:p>
            <a:fld id="{DBFB1F43-6F2E-4538-AABB-23AEDF146290}" type="slidenum">
              <a:rPr lang="ja-JP" altLang="en-US" smtClean="0"/>
              <a:pPr/>
              <a:t>44</a:t>
            </a:fld>
            <a:endParaRPr lang="ja-JP" altLang="en-US"/>
          </a:p>
        </p:txBody>
      </p:sp>
      <p:sp>
        <p:nvSpPr>
          <p:cNvPr id="5" name="タイトル 4">
            <a:extLst>
              <a:ext uri="{FF2B5EF4-FFF2-40B4-BE49-F238E27FC236}">
                <a16:creationId xmlns:a16="http://schemas.microsoft.com/office/drawing/2014/main" id="{1E6317AD-F2C5-1BB4-B0D3-002904868CEC}"/>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テキスト ボックス 5">
            <a:extLst>
              <a:ext uri="{FF2B5EF4-FFF2-40B4-BE49-F238E27FC236}">
                <a16:creationId xmlns:a16="http://schemas.microsoft.com/office/drawing/2014/main" id="{11B267BE-9D2F-4BED-4DEC-5EBC468EE3F2}"/>
              </a:ext>
            </a:extLst>
          </p:cNvPr>
          <p:cNvSpPr txBox="1"/>
          <p:nvPr/>
        </p:nvSpPr>
        <p:spPr>
          <a:xfrm>
            <a:off x="1238148" y="5169135"/>
            <a:ext cx="9044848" cy="276999"/>
          </a:xfrm>
          <a:prstGeom prst="rect">
            <a:avLst/>
          </a:prstGeom>
          <a:noFill/>
        </p:spPr>
        <p:txBody>
          <a:bodyPr wrap="square" rtlCol="0">
            <a:spAutoFit/>
          </a:bodyPr>
          <a:lstStyle/>
          <a:p>
            <a:r>
              <a:rPr lang="en-US" altLang="ja-JP" sz="1200" b="1" dirty="0">
                <a:solidFill>
                  <a:srgbClr val="FF0000"/>
                </a:solidFill>
              </a:rPr>
              <a:t>※25</a:t>
            </a:r>
            <a:r>
              <a:rPr lang="ja-JP" altLang="en-US" sz="1200" b="1" dirty="0">
                <a:solidFill>
                  <a:srgbClr val="FF0000"/>
                </a:solidFill>
              </a:rPr>
              <a:t>　</a:t>
            </a:r>
            <a:r>
              <a:rPr lang="en-US" altLang="ja-JP" sz="1200" dirty="0">
                <a:hlinkClick r:id="rId2"/>
              </a:rPr>
              <a:t>VPN</a:t>
            </a:r>
            <a:r>
              <a:rPr lang="ja-JP" altLang="ja-JP" sz="1200" dirty="0">
                <a:hlinkClick r:id="rId2"/>
              </a:rPr>
              <a:t>機器等に対する</a:t>
            </a:r>
            <a:r>
              <a:rPr lang="en-US" altLang="ja-JP" sz="1200" dirty="0">
                <a:hlinkClick r:id="rId2"/>
              </a:rPr>
              <a:t>ORB</a:t>
            </a:r>
            <a:r>
              <a:rPr lang="ja-JP" altLang="ja-JP" sz="1200" dirty="0">
                <a:hlinkClick r:id="rId2"/>
              </a:rPr>
              <a:t>（</a:t>
            </a:r>
            <a:r>
              <a:rPr lang="en-US" altLang="ja-JP" sz="1200" dirty="0">
                <a:hlinkClick r:id="rId2"/>
              </a:rPr>
              <a:t>Operational Relay Box</a:t>
            </a:r>
            <a:r>
              <a:rPr lang="ja-JP" altLang="ja-JP" sz="1200" dirty="0">
                <a:hlinkClick r:id="rId2"/>
              </a:rPr>
              <a:t>）化を伴うネットワーク貫通型攻撃のおそれについて</a:t>
            </a:r>
            <a:r>
              <a:rPr lang="ja-JP" altLang="ja-JP" sz="1200" dirty="0"/>
              <a:t>（</a:t>
            </a:r>
            <a:r>
              <a:rPr lang="en-US" altLang="ja-JP" sz="1200" dirty="0"/>
              <a:t>IPA</a:t>
            </a:r>
            <a:r>
              <a:rPr lang="ja-JP" altLang="ja-JP" sz="1200" dirty="0"/>
              <a:t>）</a:t>
            </a:r>
            <a:endParaRPr lang="en-US" altLang="ja-JP" sz="1200" dirty="0"/>
          </a:p>
        </p:txBody>
      </p:sp>
    </p:spTree>
    <p:extLst>
      <p:ext uri="{BB962C8B-B14F-4D97-AF65-F5344CB8AC3E}">
        <p14:creationId xmlns:p14="http://schemas.microsoft.com/office/powerpoint/2010/main" val="261313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43F7C-9FCD-124E-B229-79776F611E2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B91520C-A14C-1AC8-411F-8938F393C14C}"/>
              </a:ext>
            </a:extLst>
          </p:cNvPr>
          <p:cNvSpPr>
            <a:spLocks noGrp="1"/>
          </p:cNvSpPr>
          <p:nvPr>
            <p:ph idx="1"/>
          </p:nvPr>
        </p:nvSpPr>
        <p:spPr/>
        <p:txBody>
          <a:bodyPr/>
          <a:lstStyle/>
          <a:p>
            <a:r>
              <a:rPr lang="ja-JP" altLang="en-US" sz="2400" dirty="0"/>
              <a:t>対策①</a:t>
            </a:r>
            <a:endParaRPr lang="en-US" altLang="ja-JP" sz="2400" dirty="0"/>
          </a:p>
          <a:p>
            <a:pPr lvl="1"/>
            <a:r>
              <a:rPr lang="ja-JP" altLang="en-US" sz="2200" dirty="0"/>
              <a:t>経営者層</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インシデント対応体制の整備</a:t>
            </a:r>
          </a:p>
          <a:p>
            <a:pPr lvl="2"/>
            <a:r>
              <a:rPr lang="ja-JP" altLang="ja-JP" sz="1800" dirty="0"/>
              <a:t>サイバー保険の検討</a:t>
            </a:r>
          </a:p>
          <a:p>
            <a:pPr lvl="2"/>
            <a:r>
              <a:rPr lang="ja-JP" altLang="ja-JP" sz="1800" dirty="0"/>
              <a:t>セキュリティ対策のための予算確保</a:t>
            </a:r>
          </a:p>
          <a:p>
            <a:pPr marL="1028694" lvl="3" indent="0">
              <a:buNone/>
            </a:pPr>
            <a:endParaRPr lang="en-US" altLang="ja-JP" sz="1600" dirty="0"/>
          </a:p>
          <a:p>
            <a:pPr lvl="1"/>
            <a:r>
              <a:rPr lang="ja-JP" altLang="en-US" sz="2200" dirty="0"/>
              <a:t>セキュリティ担当者、システム管理者</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情報の管理と運用規則策定</a:t>
            </a:r>
            <a:endParaRPr lang="en-US" altLang="ja-JP" sz="1800" dirty="0"/>
          </a:p>
          <a:p>
            <a:pPr marL="914395" lvl="2" indent="0">
              <a:buNone/>
            </a:pPr>
            <a:r>
              <a:rPr lang="ja-JP" altLang="en-US" sz="1800" dirty="0"/>
              <a:t>　　</a:t>
            </a:r>
            <a:r>
              <a:rPr lang="ja-JP" altLang="ja-JP" sz="1800" dirty="0"/>
              <a:t>情報を保存するときに暗号化する等、管理や運用の規則を定めて運用する</a:t>
            </a:r>
          </a:p>
          <a:p>
            <a:pPr lvl="2"/>
            <a:r>
              <a:rPr lang="ja-JP" altLang="ja-JP" sz="1800" dirty="0"/>
              <a:t>サイバー攻撃に関する継続的な情報収集</a:t>
            </a:r>
          </a:p>
          <a:p>
            <a:pPr lvl="2"/>
            <a:r>
              <a:rPr lang="ja-JP" altLang="ja-JP" sz="1800" dirty="0"/>
              <a:t>情報リテラシー、モラルを向上させる</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5A7AC4D5-08F5-19D9-671D-64AFCFE9E9B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6ECEECB0-6F8E-A15F-F71E-5D03EA8FE43A}"/>
              </a:ext>
            </a:extLst>
          </p:cNvPr>
          <p:cNvSpPr>
            <a:spLocks noGrp="1"/>
          </p:cNvSpPr>
          <p:nvPr>
            <p:ph type="sldNum" sz="quarter" idx="12"/>
          </p:nvPr>
        </p:nvSpPr>
        <p:spPr/>
        <p:txBody>
          <a:bodyPr/>
          <a:lstStyle/>
          <a:p>
            <a:fld id="{DBFB1F43-6F2E-4538-AABB-23AEDF146290}" type="slidenum">
              <a:rPr lang="ja-JP" altLang="en-US" smtClean="0"/>
              <a:pPr/>
              <a:t>45</a:t>
            </a:fld>
            <a:endParaRPr lang="ja-JP" altLang="en-US"/>
          </a:p>
        </p:txBody>
      </p:sp>
      <p:sp>
        <p:nvSpPr>
          <p:cNvPr id="5" name="タイトル 4">
            <a:extLst>
              <a:ext uri="{FF2B5EF4-FFF2-40B4-BE49-F238E27FC236}">
                <a16:creationId xmlns:a16="http://schemas.microsoft.com/office/drawing/2014/main" id="{72A1A144-0801-A6F9-7D44-01E6B1C030CF}"/>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Tree>
    <p:extLst>
      <p:ext uri="{BB962C8B-B14F-4D97-AF65-F5344CB8AC3E}">
        <p14:creationId xmlns:p14="http://schemas.microsoft.com/office/powerpoint/2010/main" val="3421416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6DA8-BB84-0192-EBBF-869B8E4C3A5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E804229-A873-C07A-3A4F-836ACC8939CE}"/>
              </a:ext>
            </a:extLst>
          </p:cNvPr>
          <p:cNvSpPr>
            <a:spLocks noGrp="1"/>
          </p:cNvSpPr>
          <p:nvPr>
            <p:ph idx="1"/>
          </p:nvPr>
        </p:nvSpPr>
        <p:spPr/>
        <p:txBody>
          <a:bodyPr/>
          <a:lstStyle/>
          <a:p>
            <a:r>
              <a:rPr lang="ja-JP" altLang="en-US" sz="2400" dirty="0"/>
              <a:t>対策②</a:t>
            </a:r>
            <a:endParaRPr lang="en-US" altLang="ja-JP" sz="2400" dirty="0"/>
          </a:p>
          <a:p>
            <a:pPr lvl="1"/>
            <a:r>
              <a:rPr lang="ja-JP" altLang="en-US" sz="2200" dirty="0"/>
              <a:t>セキュリティ担当者、システム管理者</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r>
              <a:rPr lang="ja-JP" altLang="en-US" sz="2000" dirty="0"/>
              <a:t>（前ページからの続き）</a:t>
            </a:r>
            <a:endParaRPr lang="en-US" altLang="ja-JP" sz="2000" dirty="0"/>
          </a:p>
          <a:p>
            <a:pPr lvl="2"/>
            <a:r>
              <a:rPr lang="ja-JP" altLang="ja-JP" sz="1800" dirty="0"/>
              <a:t>インシデント対応の定期的な訓練を実施</a:t>
            </a:r>
            <a:endParaRPr lang="en-US" altLang="ja-JP" sz="1800" dirty="0"/>
          </a:p>
          <a:p>
            <a:pPr marL="914395" lvl="2" indent="0">
              <a:buNone/>
            </a:pPr>
            <a:r>
              <a:rPr lang="ja-JP" altLang="en-US" sz="1800" dirty="0"/>
              <a:t>　　</a:t>
            </a:r>
            <a:r>
              <a:rPr lang="ja-JP" altLang="ja-JP" sz="1800" dirty="0"/>
              <a:t>関係者やセキュリティ事業者、専門家と迅速に連携する対応方法や連絡方法</a:t>
            </a:r>
            <a:r>
              <a:rPr lang="ja-JP" altLang="en-US" sz="1800" dirty="0"/>
              <a:t>を</a:t>
            </a:r>
            <a:r>
              <a:rPr lang="ja-JP" altLang="ja-JP" sz="1800" dirty="0"/>
              <a:t>整備</a:t>
            </a:r>
          </a:p>
          <a:p>
            <a:pPr lvl="2"/>
            <a:r>
              <a:rPr lang="en-US" altLang="ja-JP" sz="1800" dirty="0"/>
              <a:t>PC</a:t>
            </a:r>
            <a:r>
              <a:rPr lang="ja-JP" altLang="ja-JP" sz="1800" dirty="0"/>
              <a:t>やサーバー、ネットワーク機器、</a:t>
            </a:r>
            <a:r>
              <a:rPr lang="en-US" altLang="ja-JP" sz="1800" dirty="0"/>
              <a:t>Web</a:t>
            </a:r>
            <a:r>
              <a:rPr lang="ja-JP" altLang="ja-JP" sz="1800" dirty="0"/>
              <a:t>サイトに適切なセキュリティ対策を行う</a:t>
            </a:r>
          </a:p>
          <a:p>
            <a:pPr lvl="2"/>
            <a:r>
              <a:rPr lang="ja-JP" altLang="ja-JP" sz="1800" dirty="0"/>
              <a:t>アプリケーション許可リストの整備</a:t>
            </a:r>
          </a:p>
          <a:p>
            <a:pPr lvl="2"/>
            <a:r>
              <a:rPr lang="ja-JP" altLang="ja-JP" sz="1800" dirty="0"/>
              <a:t>取引先のセキュリティ対策実施状況の確認</a:t>
            </a:r>
            <a:endParaRPr lang="en-US" altLang="ja-JP" sz="1800" dirty="0"/>
          </a:p>
          <a:p>
            <a:pPr marL="914395" lvl="2" indent="0">
              <a:buNone/>
            </a:pPr>
            <a:r>
              <a:rPr lang="ja-JP" altLang="en-US" sz="1800" dirty="0"/>
              <a:t>　　</a:t>
            </a:r>
            <a:r>
              <a:rPr lang="ja-JP" altLang="ja-JP" sz="1800" dirty="0"/>
              <a:t>「</a:t>
            </a:r>
            <a:r>
              <a:rPr lang="en-US" altLang="ja-JP" sz="1800" dirty="0"/>
              <a:t>2</a:t>
            </a:r>
            <a:r>
              <a:rPr lang="ja-JP" altLang="ja-JP" sz="1800" dirty="0"/>
              <a:t>位 サプライチェーンや委託先を狙った攻撃」の「対策と対応」を参照のこと</a:t>
            </a:r>
          </a:p>
          <a:p>
            <a:pPr lvl="2"/>
            <a:r>
              <a:rPr lang="ja-JP" altLang="ja-JP" sz="1800" dirty="0"/>
              <a:t>海外拠点等も含めたセキュリティ対策の向上</a:t>
            </a:r>
            <a:endParaRPr lang="en-US" altLang="ja-JP" sz="1800" dirty="0"/>
          </a:p>
          <a:p>
            <a:pPr marL="914395" lvl="2" indent="0">
              <a:buNone/>
            </a:pPr>
            <a:endParaRPr lang="en-US" altLang="ja-JP" sz="500" dirty="0"/>
          </a:p>
          <a:p>
            <a:pPr marL="342899" lvl="1" indent="0">
              <a:buNone/>
            </a:pPr>
            <a:r>
              <a:rPr lang="en-US" altLang="ja-JP" sz="2000" dirty="0"/>
              <a:t>【</a:t>
            </a:r>
            <a:r>
              <a:rPr lang="ja-JP" altLang="ja-JP" sz="2000" dirty="0"/>
              <a:t>被害の</a:t>
            </a:r>
            <a:r>
              <a:rPr lang="ja-JP" altLang="en-US" sz="2000" dirty="0"/>
              <a:t>早期検知・攻撃の監視</a:t>
            </a:r>
            <a:r>
              <a:rPr lang="en-US" altLang="ja-JP" sz="2000" dirty="0"/>
              <a:t>】</a:t>
            </a:r>
          </a:p>
          <a:p>
            <a:pPr lvl="2">
              <a:defRPr/>
            </a:pPr>
            <a:r>
              <a:rPr lang="en-US" altLang="ja-JP" sz="1800" dirty="0"/>
              <a:t>PC</a:t>
            </a:r>
            <a:r>
              <a:rPr lang="ja-JP" altLang="ja-JP" sz="1800" dirty="0"/>
              <a:t>やサーバー、ネットワーク機器、</a:t>
            </a:r>
            <a:r>
              <a:rPr lang="en-US" altLang="ja-JP" sz="1800" dirty="0"/>
              <a:t>Web</a:t>
            </a:r>
            <a:r>
              <a:rPr lang="ja-JP" altLang="ja-JP" sz="1800" dirty="0"/>
              <a:t>サイトに適切なセキュリティ対策を行う</a:t>
            </a:r>
            <a:endParaRPr lang="en-US" altLang="ja-JP" sz="1800" dirty="0"/>
          </a:p>
          <a:p>
            <a:pPr marL="914395" lvl="2" indent="0">
              <a:buNone/>
              <a:defRPr/>
            </a:pPr>
            <a:endParaRPr lang="en-US" altLang="ja-JP" sz="500" dirty="0"/>
          </a:p>
          <a:p>
            <a:pPr marL="342899" lvl="1" indent="0">
              <a:buNone/>
            </a:pPr>
            <a:r>
              <a:rPr lang="en-US" altLang="ja-JP" sz="2000" dirty="0"/>
              <a:t>【</a:t>
            </a:r>
            <a:r>
              <a:rPr lang="ja-JP" altLang="ja-JP" sz="2000" dirty="0"/>
              <a:t>被害</a:t>
            </a:r>
            <a:r>
              <a:rPr lang="ja-JP" altLang="en-US" sz="2000" dirty="0"/>
              <a:t>を受けた後の対応</a:t>
            </a:r>
            <a:r>
              <a:rPr lang="en-US" altLang="ja-JP" sz="2000" dirty="0"/>
              <a:t>】</a:t>
            </a:r>
          </a:p>
          <a:p>
            <a:pPr lvl="2"/>
            <a:r>
              <a:rPr lang="ja-JP" altLang="en-US" sz="1800" dirty="0"/>
              <a:t>整備した対応体制に基づき対応する</a:t>
            </a:r>
            <a:endParaRPr lang="en-US" altLang="ja-JP" sz="1800" dirty="0"/>
          </a:p>
          <a:p>
            <a:pPr marL="342899" lvl="1" indent="0">
              <a:buNone/>
            </a:pPr>
            <a:endParaRPr lang="en-US" altLang="ja-JP" sz="2400" dirty="0"/>
          </a:p>
          <a:p>
            <a:endParaRPr kumimoji="1" lang="ja-JP" altLang="en-US" sz="2400" dirty="0"/>
          </a:p>
        </p:txBody>
      </p:sp>
      <p:sp>
        <p:nvSpPr>
          <p:cNvPr id="3" name="フッター プレースホルダー 2">
            <a:extLst>
              <a:ext uri="{FF2B5EF4-FFF2-40B4-BE49-F238E27FC236}">
                <a16:creationId xmlns:a16="http://schemas.microsoft.com/office/drawing/2014/main" id="{F64C2095-D153-2EA0-8574-DD69F3F080F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AD473103-DB63-26D7-E362-D2F99AD994FB}"/>
              </a:ext>
            </a:extLst>
          </p:cNvPr>
          <p:cNvSpPr>
            <a:spLocks noGrp="1"/>
          </p:cNvSpPr>
          <p:nvPr>
            <p:ph type="sldNum" sz="quarter" idx="12"/>
          </p:nvPr>
        </p:nvSpPr>
        <p:spPr/>
        <p:txBody>
          <a:bodyPr/>
          <a:lstStyle/>
          <a:p>
            <a:fld id="{DBFB1F43-6F2E-4538-AABB-23AEDF146290}" type="slidenum">
              <a:rPr lang="ja-JP" altLang="en-US" smtClean="0"/>
              <a:pPr/>
              <a:t>46</a:t>
            </a:fld>
            <a:endParaRPr lang="ja-JP" altLang="en-US"/>
          </a:p>
        </p:txBody>
      </p:sp>
      <p:sp>
        <p:nvSpPr>
          <p:cNvPr id="5" name="タイトル 4">
            <a:extLst>
              <a:ext uri="{FF2B5EF4-FFF2-40B4-BE49-F238E27FC236}">
                <a16:creationId xmlns:a16="http://schemas.microsoft.com/office/drawing/2014/main" id="{8B4B88B8-529F-F011-BEBA-5AB03AB20593}"/>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Tree>
    <p:extLst>
      <p:ext uri="{BB962C8B-B14F-4D97-AF65-F5344CB8AC3E}">
        <p14:creationId xmlns:p14="http://schemas.microsoft.com/office/powerpoint/2010/main" val="2598440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D88F-15EC-75D4-09BE-0C93EC1B151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97C4DDE-D94E-15C2-113E-E96F9E9D9738}"/>
              </a:ext>
            </a:extLst>
          </p:cNvPr>
          <p:cNvSpPr>
            <a:spLocks noGrp="1"/>
          </p:cNvSpPr>
          <p:nvPr>
            <p:ph idx="1"/>
          </p:nvPr>
        </p:nvSpPr>
        <p:spPr/>
        <p:txBody>
          <a:bodyPr/>
          <a:lstStyle/>
          <a:p>
            <a:r>
              <a:rPr lang="ja-JP" altLang="en-US" sz="2400" dirty="0"/>
              <a:t>対策③</a:t>
            </a:r>
            <a:endParaRPr lang="en-US" altLang="ja-JP" sz="2400" dirty="0"/>
          </a:p>
          <a:p>
            <a:pPr lvl="1"/>
            <a:r>
              <a:rPr lang="ja-JP" altLang="en-US" sz="2200" dirty="0"/>
              <a:t>従業員、職員</a:t>
            </a:r>
            <a:endParaRPr lang="en-US" altLang="ja-JP" sz="2200" dirty="0"/>
          </a:p>
          <a:p>
            <a:pPr marL="342899" lvl="1" indent="0">
              <a:buNone/>
            </a:pPr>
            <a:r>
              <a:rPr lang="en-US" altLang="ja-JP" sz="2000" dirty="0"/>
              <a:t>【</a:t>
            </a:r>
            <a:r>
              <a:rPr lang="ja-JP" altLang="ja-JP" sz="2000" dirty="0"/>
              <a:t>被害の予防および被害に備えた対策（通常、組織全体で実施）</a:t>
            </a:r>
            <a:r>
              <a:rPr lang="en-US" altLang="ja-JP" sz="2000" dirty="0"/>
              <a:t>】</a:t>
            </a:r>
          </a:p>
          <a:p>
            <a:pPr lvl="2"/>
            <a:r>
              <a:rPr lang="ja-JP" altLang="ja-JP" sz="1800" dirty="0"/>
              <a:t>「情報セキュリティ対策の基本</a:t>
            </a:r>
            <a:r>
              <a:rPr lang="en-US" altLang="ja-JP" sz="1800" dirty="0"/>
              <a:t>+α</a:t>
            </a:r>
            <a:r>
              <a:rPr lang="ja-JP" altLang="ja-JP" sz="1800" dirty="0"/>
              <a:t>」を実施</a:t>
            </a:r>
          </a:p>
          <a:p>
            <a:pPr lvl="2"/>
            <a:r>
              <a:rPr lang="ja-JP" altLang="ja-JP" sz="1800" dirty="0"/>
              <a:t>安易に添付ファイルの開封やリンク・</a:t>
            </a:r>
            <a:r>
              <a:rPr lang="en-US" altLang="ja-JP" sz="1800" dirty="0"/>
              <a:t>URL</a:t>
            </a:r>
            <a:r>
              <a:rPr lang="ja-JP" altLang="ja-JP" sz="1800" dirty="0"/>
              <a:t>のクリックをしない</a:t>
            </a:r>
            <a:endParaRPr lang="en-US" altLang="ja-JP" sz="1800" dirty="0"/>
          </a:p>
          <a:p>
            <a:pPr marL="685796" lvl="2" indent="0">
              <a:buNone/>
            </a:pPr>
            <a:endParaRPr lang="ja-JP" altLang="ja-JP" sz="1600" dirty="0"/>
          </a:p>
          <a:p>
            <a:pPr marL="342899" lvl="1" indent="0">
              <a:buNone/>
            </a:pPr>
            <a:r>
              <a:rPr lang="en-US" altLang="ja-JP" sz="2000" dirty="0"/>
              <a:t>【</a:t>
            </a:r>
            <a:r>
              <a:rPr lang="ja-JP" altLang="ja-JP" sz="2000" dirty="0"/>
              <a:t>被害</a:t>
            </a:r>
            <a:r>
              <a:rPr lang="ja-JP" altLang="en-US" sz="2000" dirty="0"/>
              <a:t>を受けた後の対応</a:t>
            </a:r>
            <a:r>
              <a:rPr lang="en-US" altLang="ja-JP" sz="2000" dirty="0"/>
              <a:t>】</a:t>
            </a:r>
          </a:p>
          <a:p>
            <a:pPr lvl="2"/>
            <a:r>
              <a:rPr lang="ja-JP" altLang="en-US" sz="1800" dirty="0"/>
              <a:t>整備した対応体制に基づき対応する</a:t>
            </a:r>
          </a:p>
          <a:p>
            <a:endParaRPr kumimoji="1" lang="ja-JP" altLang="en-US" sz="2400" dirty="0"/>
          </a:p>
        </p:txBody>
      </p:sp>
      <p:sp>
        <p:nvSpPr>
          <p:cNvPr id="3" name="フッター プレースホルダー 2">
            <a:extLst>
              <a:ext uri="{FF2B5EF4-FFF2-40B4-BE49-F238E27FC236}">
                <a16:creationId xmlns:a16="http://schemas.microsoft.com/office/drawing/2014/main" id="{78074AD9-B496-2CB6-690A-0DBDCB94A06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018F90D-FFF4-D450-99D4-815FF5D9743F}"/>
              </a:ext>
            </a:extLst>
          </p:cNvPr>
          <p:cNvSpPr>
            <a:spLocks noGrp="1"/>
          </p:cNvSpPr>
          <p:nvPr>
            <p:ph type="sldNum" sz="quarter" idx="12"/>
          </p:nvPr>
        </p:nvSpPr>
        <p:spPr/>
        <p:txBody>
          <a:bodyPr/>
          <a:lstStyle/>
          <a:p>
            <a:fld id="{DBFB1F43-6F2E-4538-AABB-23AEDF146290}" type="slidenum">
              <a:rPr lang="ja-JP" altLang="en-US" smtClean="0"/>
              <a:pPr/>
              <a:t>47</a:t>
            </a:fld>
            <a:endParaRPr lang="ja-JP" altLang="en-US"/>
          </a:p>
        </p:txBody>
      </p:sp>
      <p:sp>
        <p:nvSpPr>
          <p:cNvPr id="5" name="タイトル 4">
            <a:extLst>
              <a:ext uri="{FF2B5EF4-FFF2-40B4-BE49-F238E27FC236}">
                <a16:creationId xmlns:a16="http://schemas.microsoft.com/office/drawing/2014/main" id="{7EBBEA3E-C1DD-527F-0B3E-EF051C3208AA}"/>
              </a:ext>
            </a:extLst>
          </p:cNvPr>
          <p:cNvSpPr>
            <a:spLocks noGrp="1"/>
          </p:cNvSpPr>
          <p:nvPr>
            <p:ph type="title"/>
          </p:nvPr>
        </p:nvSpPr>
        <p:spPr/>
        <p:txBody>
          <a:bodyPr/>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Tree>
    <p:extLst>
      <p:ext uri="{BB962C8B-B14F-4D97-AF65-F5344CB8AC3E}">
        <p14:creationId xmlns:p14="http://schemas.microsoft.com/office/powerpoint/2010/main" val="1422842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D60003-6C76-7BA5-F9DA-139C6AF04E43}"/>
              </a:ext>
            </a:extLst>
          </p:cNvPr>
          <p:cNvSpPr>
            <a:spLocks noGrp="1"/>
          </p:cNvSpPr>
          <p:nvPr>
            <p:ph idx="1"/>
          </p:nvPr>
        </p:nvSpPr>
        <p:spPr>
          <a:xfrm>
            <a:off x="642229" y="1382319"/>
            <a:ext cx="11016371" cy="4745463"/>
          </a:xfrm>
        </p:spPr>
        <p:txBody>
          <a:bodyPr/>
          <a:lstStyle/>
          <a:p>
            <a:r>
              <a:rPr lang="ja-JP" altLang="en-US" sz="2400" b="1" dirty="0"/>
              <a:t>発生要因</a:t>
            </a:r>
            <a:endParaRPr lang="en-US" altLang="ja-JP" sz="2400" b="1" dirty="0"/>
          </a:p>
          <a:p>
            <a:pPr lvl="1"/>
            <a:r>
              <a:rPr lang="ja-JP" altLang="en-US" sz="2200" dirty="0"/>
              <a:t>地理的条件、政治的、外交・安全保障上の対立や軍事緊張が契機</a:t>
            </a:r>
            <a:endParaRPr lang="en-US" altLang="ja-JP" sz="2200" dirty="0"/>
          </a:p>
          <a:p>
            <a:pPr lvl="1"/>
            <a:endParaRPr lang="ja-JP" altLang="ja-JP" sz="700" dirty="0"/>
          </a:p>
          <a:p>
            <a:r>
              <a:rPr lang="ja-JP" altLang="en-US" sz="2400" b="1" dirty="0"/>
              <a:t>手段と目的</a:t>
            </a:r>
            <a:endParaRPr lang="en-US" altLang="ja-JP" sz="2400" b="1" dirty="0"/>
          </a:p>
          <a:p>
            <a:pPr lvl="1"/>
            <a:r>
              <a:rPr lang="ja-JP" altLang="en-US" sz="2200" dirty="0"/>
              <a:t>国家支援型の組織的犯罪グループや国家機関の職員等で構成されるグループ等が、</a:t>
            </a:r>
            <a:br>
              <a:rPr lang="en-US" altLang="ja-JP" sz="2200" dirty="0"/>
            </a:br>
            <a:r>
              <a:rPr lang="ja-JP" altLang="en-US" sz="2200" dirty="0"/>
              <a:t>周辺国の機密情報の窃取、外貨獲得、嫌がらせや報復などを目的として実行</a:t>
            </a:r>
            <a:endParaRPr lang="en-US" altLang="ja-JP" sz="2200" dirty="0"/>
          </a:p>
          <a:p>
            <a:pPr lvl="1"/>
            <a:r>
              <a:rPr lang="en-US" altLang="ja-JP" sz="2200" dirty="0"/>
              <a:t>SNS</a:t>
            </a:r>
            <a:r>
              <a:rPr lang="ja-JP" altLang="en-US" sz="2200" dirty="0"/>
              <a:t>を中心とした偽情報により、他国の評判を貶め自国に優位な状況を作る等の</a:t>
            </a:r>
            <a:br>
              <a:rPr lang="en-US" altLang="ja-JP" sz="2200" dirty="0"/>
            </a:br>
            <a:r>
              <a:rPr lang="ja-JP" altLang="en-US" sz="2200" dirty="0"/>
              <a:t>影響工作を実施</a:t>
            </a:r>
            <a:endParaRPr lang="en-US" altLang="ja-JP" sz="2200" dirty="0"/>
          </a:p>
          <a:p>
            <a:pPr lvl="1"/>
            <a:endParaRPr lang="en-US" altLang="ja-JP" sz="700" dirty="0"/>
          </a:p>
          <a:p>
            <a:r>
              <a:rPr lang="ja-JP" altLang="en-US" sz="2400" b="1" dirty="0"/>
              <a:t>影響</a:t>
            </a:r>
            <a:endParaRPr lang="en-US" altLang="ja-JP" sz="2400" b="1" dirty="0"/>
          </a:p>
          <a:p>
            <a:pPr lvl="1"/>
            <a:r>
              <a:rPr lang="ja-JP" altLang="en-US" sz="2200" dirty="0"/>
              <a:t>ランサム攻撃等により、社会的なインパクトが大きい組織や重要インフラ企業等へ</a:t>
            </a:r>
            <a:br>
              <a:rPr lang="en-US" altLang="ja-JP" sz="2200" dirty="0"/>
            </a:br>
            <a:r>
              <a:rPr lang="ja-JP" altLang="en-US" sz="2200" dirty="0"/>
              <a:t>経済的打撃を与える。サプライチェーン全体へも影響を与えることがある</a:t>
            </a:r>
            <a:endParaRPr lang="en-US" altLang="ja-JP" sz="2200" dirty="0"/>
          </a:p>
          <a:p>
            <a:pPr lvl="1"/>
            <a:r>
              <a:rPr lang="ja-JP" altLang="en-US" sz="2200" dirty="0"/>
              <a:t>経済制裁を受けている国家がサイバー攻撃を通じた金銭獲得による、経済制裁の</a:t>
            </a:r>
            <a:br>
              <a:rPr lang="en-US" altLang="ja-JP" sz="2200" dirty="0"/>
            </a:br>
            <a:r>
              <a:rPr lang="ja-JP" altLang="en-US" sz="2200" dirty="0"/>
              <a:t>実効性低下</a:t>
            </a:r>
            <a:endParaRPr lang="en-US" altLang="ja-JP" sz="2200" dirty="0"/>
          </a:p>
          <a:p>
            <a:endParaRPr kumimoji="1" lang="ja-JP" altLang="en-US" sz="2400" dirty="0"/>
          </a:p>
        </p:txBody>
      </p:sp>
      <p:sp>
        <p:nvSpPr>
          <p:cNvPr id="3" name="フッター プレースホルダー 2">
            <a:extLst>
              <a:ext uri="{FF2B5EF4-FFF2-40B4-BE49-F238E27FC236}">
                <a16:creationId xmlns:a16="http://schemas.microsoft.com/office/drawing/2014/main" id="{DD2C78B2-05EA-915C-A2B2-5893B37DA54B}"/>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41D339A-D2B3-B168-07DD-126527DDE858}"/>
              </a:ext>
            </a:extLst>
          </p:cNvPr>
          <p:cNvSpPr>
            <a:spLocks noGrp="1"/>
          </p:cNvSpPr>
          <p:nvPr>
            <p:ph type="sldNum" sz="quarter" idx="12"/>
          </p:nvPr>
        </p:nvSpPr>
        <p:spPr/>
        <p:txBody>
          <a:bodyPr/>
          <a:lstStyle/>
          <a:p>
            <a:fld id="{DBFB1F43-6F2E-4538-AABB-23AEDF146290}" type="slidenum">
              <a:rPr lang="ja-JP" altLang="en-US" smtClean="0"/>
              <a:pPr/>
              <a:t>48</a:t>
            </a:fld>
            <a:endParaRPr lang="ja-JP" altLang="en-US"/>
          </a:p>
        </p:txBody>
      </p:sp>
      <p:sp>
        <p:nvSpPr>
          <p:cNvPr id="5" name="タイトル 4">
            <a:extLst>
              <a:ext uri="{FF2B5EF4-FFF2-40B4-BE49-F238E27FC236}">
                <a16:creationId xmlns:a16="http://schemas.microsoft.com/office/drawing/2014/main" id="{8A4B742B-26CA-655B-75F8-076E02469080}"/>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Tree>
    <p:extLst>
      <p:ext uri="{BB962C8B-B14F-4D97-AF65-F5344CB8AC3E}">
        <p14:creationId xmlns:p14="http://schemas.microsoft.com/office/powerpoint/2010/main" val="40507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C5684-5D4A-4B73-7AED-FE68CAD843B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7D5DA91-B9FE-63D3-34A5-8B4019637661}"/>
              </a:ext>
            </a:extLst>
          </p:cNvPr>
          <p:cNvSpPr>
            <a:spLocks noGrp="1"/>
          </p:cNvSpPr>
          <p:nvPr>
            <p:ph idx="1"/>
          </p:nvPr>
        </p:nvSpPr>
        <p:spPr>
          <a:xfrm>
            <a:off x="642229" y="1382319"/>
            <a:ext cx="10753265" cy="4745463"/>
          </a:xfrm>
        </p:spPr>
        <p:txBody>
          <a:bodyPr/>
          <a:lstStyle/>
          <a:p>
            <a:r>
              <a:rPr lang="ja-JP" altLang="en-US" sz="2400" dirty="0"/>
              <a:t>攻撃手口①</a:t>
            </a:r>
            <a:endParaRPr lang="en-US" altLang="ja-JP" sz="2400" dirty="0"/>
          </a:p>
          <a:p>
            <a:pPr marL="0" indent="0">
              <a:buNone/>
            </a:pPr>
            <a:endParaRPr lang="en-US" altLang="ja-JP" sz="2400" dirty="0"/>
          </a:p>
          <a:p>
            <a:pPr marL="0" indent="0">
              <a:buNone/>
            </a:pPr>
            <a:endParaRPr lang="en-US" altLang="ja-JP" sz="2000" dirty="0"/>
          </a:p>
          <a:p>
            <a:pPr lvl="1"/>
            <a:r>
              <a:rPr lang="ja-JP" altLang="ja-JP" sz="2200" dirty="0"/>
              <a:t>標的のシステムに大量のデータを送り付け、システムが提供するサービスを停止させることで、そのサービスを利用する人々を混乱させる</a:t>
            </a:r>
            <a:endParaRPr lang="en-US" altLang="ja-JP" sz="2200" dirty="0"/>
          </a:p>
          <a:p>
            <a:pPr marL="342899" lvl="1" indent="0">
              <a:buNone/>
            </a:pPr>
            <a:r>
              <a:rPr lang="ja-JP" altLang="en-US" sz="2200" dirty="0"/>
              <a:t>　　</a:t>
            </a:r>
            <a:r>
              <a:rPr lang="ja-JP" altLang="ja-JP" sz="2200" dirty="0"/>
              <a:t>（詳細は「</a:t>
            </a:r>
            <a:r>
              <a:rPr lang="en-US" altLang="ja-JP" sz="2200" dirty="0"/>
              <a:t>9</a:t>
            </a:r>
            <a:r>
              <a:rPr lang="ja-JP" altLang="ja-JP" sz="2200" dirty="0"/>
              <a:t>位</a:t>
            </a:r>
            <a:r>
              <a:rPr lang="en-US" altLang="ja-JP" sz="2200" dirty="0"/>
              <a:t> DDoS</a:t>
            </a:r>
            <a:r>
              <a:rPr lang="ja-JP" altLang="ja-JP" sz="2200" dirty="0"/>
              <a:t>攻撃（分散型サービス妨害攻撃）」を参照のこと）</a:t>
            </a:r>
            <a:endParaRPr lang="en-US" altLang="ja-JP" sz="2200" dirty="0"/>
          </a:p>
          <a:p>
            <a:pPr lvl="1"/>
            <a:endParaRPr lang="en-US" altLang="ja-JP" sz="2400" dirty="0"/>
          </a:p>
          <a:p>
            <a:pPr lvl="1"/>
            <a:endParaRPr lang="en-US" altLang="ja-JP" sz="2400" dirty="0"/>
          </a:p>
          <a:p>
            <a:pPr marL="457198" lvl="1" indent="0">
              <a:buNone/>
            </a:pPr>
            <a:endParaRPr lang="en-US" altLang="ja-JP" sz="600" dirty="0"/>
          </a:p>
          <a:p>
            <a:pPr lvl="1"/>
            <a:r>
              <a:rPr lang="ja-JP" altLang="ja-JP" sz="2200" dirty="0"/>
              <a:t>国家主導もしくは国家支援のもと、標的組織の業務停止や</a:t>
            </a:r>
            <a:r>
              <a:rPr lang="ja-JP" altLang="en-US" sz="2200" dirty="0"/>
              <a:t>秘</a:t>
            </a:r>
            <a:r>
              <a:rPr lang="ja-JP" altLang="ja-JP" sz="2200" dirty="0"/>
              <a:t>密情報の窃取を狙い、</a:t>
            </a:r>
            <a:br>
              <a:rPr lang="en-US" altLang="ja-JP" sz="2200" dirty="0"/>
            </a:br>
            <a:r>
              <a:rPr lang="ja-JP" altLang="ja-JP" sz="2200" dirty="0"/>
              <a:t>ランサムウェアに感染させる</a:t>
            </a:r>
            <a:endParaRPr lang="en-US" altLang="ja-JP" sz="2200" dirty="0"/>
          </a:p>
          <a:p>
            <a:pPr lvl="1"/>
            <a:r>
              <a:rPr lang="ja-JP" altLang="ja-JP" sz="2200" dirty="0"/>
              <a:t>外交問題の回避や侵入目的の隠ぺいを狙い、通常のランサム攻撃のように金銭要求を</a:t>
            </a:r>
            <a:br>
              <a:rPr lang="en-US" altLang="ja-JP" sz="2200" dirty="0"/>
            </a:br>
            <a:r>
              <a:rPr lang="ja-JP" altLang="ja-JP" sz="2200" dirty="0"/>
              <a:t>することで、一般的な犯罪グループを装うことがある</a:t>
            </a:r>
            <a:endParaRPr lang="ja-JP" altLang="en-US" sz="2200" dirty="0"/>
          </a:p>
        </p:txBody>
      </p:sp>
      <p:sp>
        <p:nvSpPr>
          <p:cNvPr id="3" name="フッター プレースホルダー 2">
            <a:extLst>
              <a:ext uri="{FF2B5EF4-FFF2-40B4-BE49-F238E27FC236}">
                <a16:creationId xmlns:a16="http://schemas.microsoft.com/office/drawing/2014/main" id="{EB259084-F22F-AE46-B357-4A0734AF934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E40BB40-4B9E-3E23-BA96-75AC6E9FF653}"/>
              </a:ext>
            </a:extLst>
          </p:cNvPr>
          <p:cNvSpPr>
            <a:spLocks noGrp="1"/>
          </p:cNvSpPr>
          <p:nvPr>
            <p:ph type="sldNum" sz="quarter" idx="12"/>
          </p:nvPr>
        </p:nvSpPr>
        <p:spPr/>
        <p:txBody>
          <a:bodyPr/>
          <a:lstStyle/>
          <a:p>
            <a:fld id="{DBFB1F43-6F2E-4538-AABB-23AEDF146290}" type="slidenum">
              <a:rPr lang="ja-JP" altLang="en-US" smtClean="0"/>
              <a:pPr/>
              <a:t>49</a:t>
            </a:fld>
            <a:endParaRPr lang="ja-JP" altLang="en-US"/>
          </a:p>
        </p:txBody>
      </p:sp>
      <p:sp>
        <p:nvSpPr>
          <p:cNvPr id="5" name="タイトル 4">
            <a:extLst>
              <a:ext uri="{FF2B5EF4-FFF2-40B4-BE49-F238E27FC236}">
                <a16:creationId xmlns:a16="http://schemas.microsoft.com/office/drawing/2014/main" id="{D2BEA6AD-5574-C8A8-C2FA-C93772B6A422}"/>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
        <p:nvSpPr>
          <p:cNvPr id="6" name="コンテンツ プレースホルダー 2">
            <a:extLst>
              <a:ext uri="{FF2B5EF4-FFF2-40B4-BE49-F238E27FC236}">
                <a16:creationId xmlns:a16="http://schemas.microsoft.com/office/drawing/2014/main" id="{AC82EDD9-416B-3B69-EAFD-3C3936B2585B}"/>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DDoS</a:t>
            </a:r>
            <a:r>
              <a:rPr kumimoji="1" lang="ja-JP" altLang="en-US" sz="2800" b="1" i="0" u="none" strike="noStrike" kern="0" cap="none" spc="0" normalizeH="0" baseline="0" noProof="0" dirty="0">
                <a:ln>
                  <a:noFill/>
                </a:ln>
                <a:solidFill>
                  <a:prstClr val="white"/>
                </a:solidFill>
                <a:effectLst/>
                <a:uLnTx/>
                <a:uFillTx/>
                <a:latin typeface="+mn-ea"/>
                <a:cs typeface="+mn-cs"/>
              </a:rPr>
              <a:t>攻撃</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8C657FAA-AB49-4D16-5EE3-48FF28953874}"/>
              </a:ext>
            </a:extLst>
          </p:cNvPr>
          <p:cNvSpPr txBox="1">
            <a:spLocks/>
          </p:cNvSpPr>
          <p:nvPr/>
        </p:nvSpPr>
        <p:spPr bwMode="auto">
          <a:xfrm>
            <a:off x="641213" y="402613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・ランサム攻撃を偽装したサイバー</a:t>
            </a:r>
            <a:r>
              <a:rPr lang="ja-JP" altLang="en-US" sz="2800" b="1" kern="0" dirty="0">
                <a:solidFill>
                  <a:prstClr val="white"/>
                </a:solidFill>
                <a:latin typeface="+mn-ea"/>
              </a:rPr>
              <a:t>攻撃</a:t>
            </a:r>
            <a:endParaRPr lang="en-US" altLang="ja-JP" sz="2800" b="1" kern="0" dirty="0">
              <a:solidFill>
                <a:prstClr val="white"/>
              </a:solidFill>
              <a:latin typeface="+mn-ea"/>
            </a:endParaRPr>
          </a:p>
        </p:txBody>
      </p:sp>
    </p:spTree>
    <p:extLst>
      <p:ext uri="{BB962C8B-B14F-4D97-AF65-F5344CB8AC3E}">
        <p14:creationId xmlns:p14="http://schemas.microsoft.com/office/powerpoint/2010/main" val="394593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340AC8-7D61-0F1F-4A0E-1F5D55160734}"/>
              </a:ext>
            </a:extLst>
          </p:cNvPr>
          <p:cNvSpPr>
            <a:spLocks noGrp="1"/>
          </p:cNvSpPr>
          <p:nvPr>
            <p:ph idx="1"/>
          </p:nvPr>
        </p:nvSpPr>
        <p:spPr>
          <a:xfrm>
            <a:off x="642229" y="1192538"/>
            <a:ext cx="10265549" cy="4745463"/>
          </a:xfrm>
        </p:spPr>
        <p:txBody>
          <a:bodyPr/>
          <a:lstStyle/>
          <a:p>
            <a:r>
              <a:rPr lang="ja-JP" altLang="en-US" sz="2400" dirty="0">
                <a:solidFill>
                  <a:schemeClr val="accent6">
                    <a:lumMod val="10000"/>
                  </a:schemeClr>
                </a:solidFill>
              </a:rPr>
              <a:t>多数の脅威があるが「攻撃の糸口」は似通っている</a:t>
            </a:r>
            <a:endParaRPr lang="ja-JP" altLang="en-US" sz="800" dirty="0">
              <a:solidFill>
                <a:schemeClr val="accent6">
                  <a:lumMod val="10000"/>
                </a:schemeClr>
              </a:solidFill>
            </a:endParaRPr>
          </a:p>
          <a:p>
            <a:r>
              <a:rPr lang="ja-JP" altLang="en-US" sz="2400" dirty="0">
                <a:solidFill>
                  <a:schemeClr val="accent6">
                    <a:lumMod val="10000"/>
                  </a:schemeClr>
                </a:solidFill>
              </a:rPr>
              <a:t>基本的な対策の重要性は長年変わらない</a:t>
            </a:r>
            <a:endParaRPr lang="ja-JP" altLang="en-US" sz="800" dirty="0">
              <a:solidFill>
                <a:schemeClr val="accent6">
                  <a:lumMod val="10000"/>
                </a:schemeClr>
              </a:solidFill>
            </a:endParaRPr>
          </a:p>
          <a:p>
            <a:r>
              <a:rPr lang="ja-JP" altLang="en-US" sz="2400" dirty="0">
                <a:solidFill>
                  <a:srgbClr val="C00000"/>
                </a:solidFill>
              </a:rPr>
              <a:t>「情報セキュリティ対策の基本」を常に意識することが重要</a:t>
            </a:r>
          </a:p>
          <a:p>
            <a:endParaRPr kumimoji="1" lang="ja-JP" altLang="en-US" dirty="0"/>
          </a:p>
        </p:txBody>
      </p:sp>
      <p:sp>
        <p:nvSpPr>
          <p:cNvPr id="3" name="フッター プレースホルダー 2">
            <a:extLst>
              <a:ext uri="{FF2B5EF4-FFF2-40B4-BE49-F238E27FC236}">
                <a16:creationId xmlns:a16="http://schemas.microsoft.com/office/drawing/2014/main" id="{225630A8-D613-8E36-C856-75B8BB38AD3B}"/>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495E0235-463E-FE82-8D85-763879856118}"/>
              </a:ext>
            </a:extLst>
          </p:cNvPr>
          <p:cNvSpPr>
            <a:spLocks noGrp="1"/>
          </p:cNvSpPr>
          <p:nvPr>
            <p:ph type="sldNum" sz="quarter" idx="12"/>
          </p:nvPr>
        </p:nvSpPr>
        <p:spPr/>
        <p:txBody>
          <a:bodyPr/>
          <a:lstStyle/>
          <a:p>
            <a:fld id="{DBFB1F43-6F2E-4538-AABB-23AEDF146290}" type="slidenum">
              <a:rPr lang="ja-JP" altLang="en-US" smtClean="0"/>
              <a:pPr/>
              <a:t>5</a:t>
            </a:fld>
            <a:endParaRPr lang="ja-JP" altLang="en-US"/>
          </a:p>
        </p:txBody>
      </p:sp>
      <p:sp>
        <p:nvSpPr>
          <p:cNvPr id="5" name="タイトル 4">
            <a:extLst>
              <a:ext uri="{FF2B5EF4-FFF2-40B4-BE49-F238E27FC236}">
                <a16:creationId xmlns:a16="http://schemas.microsoft.com/office/drawing/2014/main" id="{EC72B4DA-95D1-2447-446C-C5B329F874D4}"/>
              </a:ext>
            </a:extLst>
          </p:cNvPr>
          <p:cNvSpPr>
            <a:spLocks noGrp="1"/>
          </p:cNvSpPr>
          <p:nvPr>
            <p:ph type="title"/>
          </p:nvPr>
        </p:nvSpPr>
        <p:spPr/>
        <p:txBody>
          <a:bodyPr/>
          <a:lstStyle/>
          <a:p>
            <a:r>
              <a:rPr lang="ja-JP" altLang="en-US" dirty="0"/>
              <a:t>情報セキュリティ対策の基本</a:t>
            </a:r>
            <a:endParaRPr kumimoji="1" lang="ja-JP" altLang="en-US" dirty="0"/>
          </a:p>
        </p:txBody>
      </p:sp>
      <p:graphicFrame>
        <p:nvGraphicFramePr>
          <p:cNvPr id="6" name="表 5">
            <a:extLst>
              <a:ext uri="{FF2B5EF4-FFF2-40B4-BE49-F238E27FC236}">
                <a16:creationId xmlns:a16="http://schemas.microsoft.com/office/drawing/2014/main" id="{D45EB1C5-84C1-29CD-D823-1BBDF2B65139}"/>
              </a:ext>
            </a:extLst>
          </p:cNvPr>
          <p:cNvGraphicFramePr>
            <a:graphicFrameLocks noGrp="1"/>
          </p:cNvGraphicFramePr>
          <p:nvPr>
            <p:extLst>
              <p:ext uri="{D42A27DB-BD31-4B8C-83A1-F6EECF244321}">
                <p14:modId xmlns:p14="http://schemas.microsoft.com/office/powerpoint/2010/main" val="2386161971"/>
              </p:ext>
            </p:extLst>
          </p:nvPr>
        </p:nvGraphicFramePr>
        <p:xfrm>
          <a:off x="641213" y="2576383"/>
          <a:ext cx="10353301" cy="3797520"/>
        </p:xfrm>
        <a:graphic>
          <a:graphicData uri="http://schemas.openxmlformats.org/drawingml/2006/table">
            <a:tbl>
              <a:tblPr firstRow="1" bandRow="1">
                <a:tableStyleId>{5C22544A-7EE6-4342-B048-85BDC9FD1C3A}</a:tableStyleId>
              </a:tblPr>
              <a:tblGrid>
                <a:gridCol w="2700060">
                  <a:extLst>
                    <a:ext uri="{9D8B030D-6E8A-4147-A177-3AD203B41FA5}">
                      <a16:colId xmlns:a16="http://schemas.microsoft.com/office/drawing/2014/main" val="311699701"/>
                    </a:ext>
                  </a:extLst>
                </a:gridCol>
                <a:gridCol w="3060000">
                  <a:extLst>
                    <a:ext uri="{9D8B030D-6E8A-4147-A177-3AD203B41FA5}">
                      <a16:colId xmlns:a16="http://schemas.microsoft.com/office/drawing/2014/main" val="781493075"/>
                    </a:ext>
                  </a:extLst>
                </a:gridCol>
                <a:gridCol w="4593241">
                  <a:extLst>
                    <a:ext uri="{9D8B030D-6E8A-4147-A177-3AD203B41FA5}">
                      <a16:colId xmlns:a16="http://schemas.microsoft.com/office/drawing/2014/main" val="43705340"/>
                    </a:ext>
                  </a:extLst>
                </a:gridCol>
              </a:tblGrid>
              <a:tr h="136957">
                <a:tc>
                  <a:txBody>
                    <a:bodyPr/>
                    <a:lstStyle/>
                    <a:p>
                      <a:pPr algn="ctr"/>
                      <a:r>
                        <a:rPr kumimoji="1" lang="ja-JP" altLang="en-US" sz="1600" b="0" dirty="0"/>
                        <a:t>攻撃の糸口</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t>情報セキュリティ対策の基本</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t>目　的</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576000">
                <a:tc>
                  <a:txBody>
                    <a:bodyPr/>
                    <a:lstStyle/>
                    <a:p>
                      <a:r>
                        <a:rPr kumimoji="1" lang="ja-JP" altLang="en-US" sz="1600" b="0" dirty="0">
                          <a:solidFill>
                            <a:schemeClr val="accent6">
                              <a:lumMod val="10000"/>
                            </a:schemeClr>
                          </a:solidFill>
                        </a:rPr>
                        <a:t>ソフトウェアの脆弱性</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ソフトウェアの更新</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脆弱性を解消して脆弱性を悪用した攻撃によるリスクを低減する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576000">
                <a:tc>
                  <a:txBody>
                    <a:bodyPr/>
                    <a:lstStyle/>
                    <a:p>
                      <a:pPr algn="l"/>
                      <a:r>
                        <a:rPr kumimoji="1" lang="ja-JP" altLang="en-US" sz="1600" b="0" kern="1200" dirty="0">
                          <a:solidFill>
                            <a:schemeClr val="accent6">
                              <a:lumMod val="10000"/>
                            </a:schemeClr>
                          </a:solidFill>
                        </a:rPr>
                        <a:t>マルウェアの利用</a:t>
                      </a:r>
                      <a:endParaRPr kumimoji="1" lang="en-US" altLang="ja-JP" sz="1600" b="0" kern="1200" dirty="0">
                        <a:solidFill>
                          <a:schemeClr val="accent6">
                            <a:lumMod val="10000"/>
                          </a:schemeClr>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セキュリティソフトの利用</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攻撃を検知してブロックする</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576000">
                <a:tc>
                  <a:txBody>
                    <a:bodyPr/>
                    <a:lstStyle/>
                    <a:p>
                      <a:r>
                        <a:rPr kumimoji="1" lang="ja-JP" altLang="en-US" sz="1600" b="0" dirty="0">
                          <a:solidFill>
                            <a:schemeClr val="accent6">
                              <a:lumMod val="10000"/>
                            </a:schemeClr>
                          </a:solidFill>
                        </a:rPr>
                        <a:t>パスワード窃取</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パスワードの管理・認証の強化</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パスワード窃取による情報漏えい等のリスクを低減する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r h="576000">
                <a:tc>
                  <a:txBody>
                    <a:bodyPr/>
                    <a:lstStyle/>
                    <a:p>
                      <a:r>
                        <a:rPr kumimoji="1" lang="ja-JP" altLang="en-US" sz="1600" b="0" dirty="0">
                          <a:solidFill>
                            <a:schemeClr val="accent6">
                              <a:lumMod val="10000"/>
                            </a:schemeClr>
                          </a:solidFill>
                        </a:rPr>
                        <a:t>設定不備</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設定の見直し</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誤った設定が悪用され、攻撃を受けないようにする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86485"/>
                  </a:ext>
                </a:extLst>
              </a:tr>
              <a:tr h="576000">
                <a:tc>
                  <a:txBody>
                    <a:bodyPr/>
                    <a:lstStyle/>
                    <a:p>
                      <a:r>
                        <a:rPr kumimoji="1" lang="ja-JP" altLang="en-US" sz="1600" b="0" dirty="0">
                          <a:solidFill>
                            <a:schemeClr val="accent6">
                              <a:lumMod val="10000"/>
                            </a:schemeClr>
                          </a:solidFill>
                        </a:rPr>
                        <a:t>データの暗号化</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バックアップの取得</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b="0" dirty="0">
                          <a:solidFill>
                            <a:schemeClr val="accent6">
                              <a:lumMod val="10000"/>
                            </a:schemeClr>
                          </a:solidFill>
                        </a:rPr>
                        <a:t>PC</a:t>
                      </a:r>
                      <a:r>
                        <a:rPr kumimoji="1" lang="ja-JP" altLang="en-US" sz="1600" b="0" dirty="0">
                          <a:solidFill>
                            <a:schemeClr val="accent6">
                              <a:lumMod val="10000"/>
                            </a:schemeClr>
                          </a:solidFill>
                        </a:rPr>
                        <a:t>やサーバーのデータ削除や暗号化に備える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33486"/>
                  </a:ext>
                </a:extLst>
              </a:tr>
              <a:tr h="576000">
                <a:tc>
                  <a:txBody>
                    <a:bodyPr/>
                    <a:lstStyle/>
                    <a:p>
                      <a:r>
                        <a:rPr kumimoji="1" lang="ja-JP" altLang="en-US" sz="1600" b="0" dirty="0">
                          <a:solidFill>
                            <a:schemeClr val="accent6">
                              <a:lumMod val="10000"/>
                            </a:schemeClr>
                          </a:solidFill>
                        </a:rPr>
                        <a:t>ソーシャルエンジニアリング</a:t>
                      </a:r>
                      <a:endParaRPr kumimoji="1" lang="en-US" altLang="ja-JP" sz="1600" b="0" dirty="0">
                        <a:solidFill>
                          <a:schemeClr val="accent6">
                            <a:lumMod val="10000"/>
                          </a:schemeClr>
                        </a:solidFill>
                      </a:endParaRPr>
                    </a:p>
                    <a:p>
                      <a:r>
                        <a:rPr kumimoji="1" lang="ja-JP" altLang="en-US" sz="1600" b="0" dirty="0">
                          <a:solidFill>
                            <a:schemeClr val="accent6">
                              <a:lumMod val="10000"/>
                            </a:schemeClr>
                          </a:solidFill>
                        </a:rPr>
                        <a:t>（罠にはめる） </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脅威・手口を知る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手口から重要視するべき対策を理解する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375845"/>
                  </a:ext>
                </a:extLst>
              </a:tr>
            </a:tbl>
          </a:graphicData>
        </a:graphic>
      </p:graphicFrame>
    </p:spTree>
    <p:extLst>
      <p:ext uri="{BB962C8B-B14F-4D97-AF65-F5344CB8AC3E}">
        <p14:creationId xmlns:p14="http://schemas.microsoft.com/office/powerpoint/2010/main" val="68144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15F7-5A78-FB19-F079-92151FBEF90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9528ECC-9D58-8FED-D7F4-56B2ADD1E228}"/>
              </a:ext>
            </a:extLst>
          </p:cNvPr>
          <p:cNvSpPr>
            <a:spLocks noGrp="1"/>
          </p:cNvSpPr>
          <p:nvPr>
            <p:ph idx="1"/>
          </p:nvPr>
        </p:nvSpPr>
        <p:spPr>
          <a:xfrm>
            <a:off x="642229" y="1096569"/>
            <a:ext cx="10816346" cy="5357462"/>
          </a:xfrm>
        </p:spPr>
        <p:txBody>
          <a:bodyPr/>
          <a:lstStyle/>
          <a:p>
            <a:r>
              <a:rPr lang="ja-JP" altLang="en-US" sz="2400" dirty="0"/>
              <a:t>攻撃手口②</a:t>
            </a:r>
            <a:endParaRPr lang="en-US" altLang="ja-JP" sz="2400" dirty="0"/>
          </a:p>
          <a:p>
            <a:endParaRPr lang="en-US" altLang="ja-JP" sz="2000" dirty="0"/>
          </a:p>
          <a:p>
            <a:pPr marL="0" indent="0">
              <a:buNone/>
            </a:pPr>
            <a:endParaRPr lang="en-US" altLang="ja-JP" sz="1800" dirty="0"/>
          </a:p>
          <a:p>
            <a:pPr lvl="1"/>
            <a:r>
              <a:rPr lang="ja-JP" altLang="ja-JP" sz="2000" dirty="0"/>
              <a:t>標的組織のネットワークとインターネットの境界に設置されたセキュリティ製品の脆弱性を</a:t>
            </a:r>
            <a:br>
              <a:rPr lang="en-US" altLang="ja-JP" sz="2000" dirty="0"/>
            </a:br>
            <a:r>
              <a:rPr lang="ja-JP" altLang="ja-JP" sz="2000" dirty="0"/>
              <a:t>悪用して攻撃し、標的組織に不正侵入し、有事のシステム破壊、</a:t>
            </a:r>
            <a:r>
              <a:rPr lang="ja-JP" altLang="en-US" sz="2000" dirty="0"/>
              <a:t>秘</a:t>
            </a:r>
            <a:r>
              <a:rPr lang="ja-JP" altLang="ja-JP" sz="2000" dirty="0"/>
              <a:t>密情報の窃取、</a:t>
            </a:r>
            <a:br>
              <a:rPr lang="en-US" altLang="ja-JP" sz="2000" dirty="0"/>
            </a:br>
            <a:r>
              <a:rPr lang="ja-JP" altLang="ja-JP" sz="2000" dirty="0"/>
              <a:t>他組織への攻撃の踏み台（中継）とする</a:t>
            </a:r>
            <a:endParaRPr lang="en-US" altLang="ja-JP" sz="2000" dirty="0"/>
          </a:p>
          <a:p>
            <a:pPr lvl="1"/>
            <a:endParaRPr lang="en-US" altLang="ja-JP" sz="2400" dirty="0"/>
          </a:p>
          <a:p>
            <a:pPr lvl="1"/>
            <a:endParaRPr lang="en-US" altLang="ja-JP" sz="1800" dirty="0"/>
          </a:p>
          <a:p>
            <a:pPr lvl="1"/>
            <a:r>
              <a:rPr lang="ja-JP" altLang="ja-JP" sz="2000" dirty="0"/>
              <a:t>特定の個人を標的に、電話、メール、</a:t>
            </a:r>
            <a:r>
              <a:rPr lang="en-US" altLang="ja-JP" sz="2000" dirty="0"/>
              <a:t>SNS</a:t>
            </a:r>
            <a:r>
              <a:rPr lang="ja-JP" altLang="ja-JP" sz="2000" dirty="0"/>
              <a:t>等を用いたソーシャルエンジニアリング等で</a:t>
            </a:r>
            <a:br>
              <a:rPr lang="en-US" altLang="ja-JP" sz="2000" dirty="0"/>
            </a:br>
            <a:r>
              <a:rPr lang="ja-JP" altLang="ja-JP" sz="2000" dirty="0"/>
              <a:t>情報を収集し、それを基に標的へメールを送信し、添付ファイルの実行や</a:t>
            </a:r>
            <a:r>
              <a:rPr lang="en-US" altLang="ja-JP" sz="2000" dirty="0"/>
              <a:t>URL</a:t>
            </a:r>
            <a:r>
              <a:rPr lang="ja-JP" altLang="ja-JP" sz="2000" dirty="0"/>
              <a:t>をクリックさせ、</a:t>
            </a:r>
            <a:br>
              <a:rPr lang="en-US" altLang="ja-JP" sz="2000" dirty="0"/>
            </a:br>
            <a:r>
              <a:rPr lang="ja-JP" altLang="ja-JP" sz="2000" dirty="0"/>
              <a:t>認証情報や機密情報を窃取する</a:t>
            </a:r>
            <a:endParaRPr lang="en-US" altLang="ja-JP" sz="2000" dirty="0"/>
          </a:p>
          <a:p>
            <a:pPr marL="457198" lvl="1" indent="0">
              <a:buNone/>
            </a:pPr>
            <a:endParaRPr lang="en-US" altLang="ja-JP" sz="2000" dirty="0"/>
          </a:p>
          <a:p>
            <a:pPr lvl="1"/>
            <a:endParaRPr lang="ja-JP" altLang="ja-JP" sz="2400" dirty="0"/>
          </a:p>
          <a:p>
            <a:pPr lvl="1"/>
            <a:r>
              <a:rPr lang="ja-JP" altLang="ja-JP" sz="2000" dirty="0"/>
              <a:t>国家を背景とした機関が自国に優位な状況を作ること等を目的として、サイバー空間上の</a:t>
            </a:r>
            <a:br>
              <a:rPr lang="en-US" altLang="ja-JP" sz="2000" dirty="0"/>
            </a:br>
            <a:r>
              <a:rPr lang="ja-JP" altLang="ja-JP" sz="2000" dirty="0"/>
              <a:t>偽情報やディープフェイクを用いて影響工作等を行う</a:t>
            </a:r>
          </a:p>
          <a:p>
            <a:pPr marL="342899" lvl="1" indent="0">
              <a:buNone/>
            </a:pP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B063188E-D6C4-7B36-82A1-D389DFD5D5E1}"/>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EBBEDD01-8FFB-9670-E7F8-E9DACC430154}"/>
              </a:ext>
            </a:extLst>
          </p:cNvPr>
          <p:cNvSpPr>
            <a:spLocks noGrp="1"/>
          </p:cNvSpPr>
          <p:nvPr>
            <p:ph type="sldNum" sz="quarter" idx="12"/>
          </p:nvPr>
        </p:nvSpPr>
        <p:spPr/>
        <p:txBody>
          <a:bodyPr/>
          <a:lstStyle/>
          <a:p>
            <a:fld id="{DBFB1F43-6F2E-4538-AABB-23AEDF146290}" type="slidenum">
              <a:rPr lang="ja-JP" altLang="en-US" smtClean="0"/>
              <a:pPr/>
              <a:t>50</a:t>
            </a:fld>
            <a:endParaRPr lang="ja-JP" altLang="en-US"/>
          </a:p>
        </p:txBody>
      </p:sp>
      <p:sp>
        <p:nvSpPr>
          <p:cNvPr id="5" name="タイトル 4">
            <a:extLst>
              <a:ext uri="{FF2B5EF4-FFF2-40B4-BE49-F238E27FC236}">
                <a16:creationId xmlns:a16="http://schemas.microsoft.com/office/drawing/2014/main" id="{17BD6060-9CA9-C7C9-211F-06E7EE66B993}"/>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
        <p:nvSpPr>
          <p:cNvPr id="6" name="コンテンツ プレースホルダー 2">
            <a:extLst>
              <a:ext uri="{FF2B5EF4-FFF2-40B4-BE49-F238E27FC236}">
                <a16:creationId xmlns:a16="http://schemas.microsoft.com/office/drawing/2014/main" id="{245CF0B3-37AD-6CBD-A636-9B602852E5A6}"/>
              </a:ext>
            </a:extLst>
          </p:cNvPr>
          <p:cNvSpPr txBox="1">
            <a:spLocks/>
          </p:cNvSpPr>
          <p:nvPr/>
        </p:nvSpPr>
        <p:spPr bwMode="auto">
          <a:xfrm>
            <a:off x="641213" y="157551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・ネットワーク貫通型攻撃</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BCD9769F-B3B6-4750-250C-A8952E9051F1}"/>
              </a:ext>
            </a:extLst>
          </p:cNvPr>
          <p:cNvSpPr txBox="1">
            <a:spLocks/>
          </p:cNvSpPr>
          <p:nvPr/>
        </p:nvSpPr>
        <p:spPr bwMode="auto">
          <a:xfrm>
            <a:off x="641213" y="3318585"/>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スピアフィッシングによる情報窃取</a:t>
            </a:r>
            <a:endParaRPr lang="en-US" altLang="ja-JP" sz="2800" b="1" kern="0" dirty="0">
              <a:solidFill>
                <a:prstClr val="white"/>
              </a:solidFill>
              <a:latin typeface="+mn-ea"/>
            </a:endParaRPr>
          </a:p>
        </p:txBody>
      </p:sp>
      <p:sp>
        <p:nvSpPr>
          <p:cNvPr id="8" name="コンテンツ プレースホルダー 2">
            <a:extLst>
              <a:ext uri="{FF2B5EF4-FFF2-40B4-BE49-F238E27FC236}">
                <a16:creationId xmlns:a16="http://schemas.microsoft.com/office/drawing/2014/main" id="{3F49E5A7-0C5B-302C-F334-582A3B860736}"/>
              </a:ext>
            </a:extLst>
          </p:cNvPr>
          <p:cNvSpPr txBox="1">
            <a:spLocks/>
          </p:cNvSpPr>
          <p:nvPr/>
        </p:nvSpPr>
        <p:spPr bwMode="auto">
          <a:xfrm>
            <a:off x="641213" y="5099806"/>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・偽情報の流布</a:t>
            </a:r>
            <a:endParaRPr lang="en-US" altLang="ja-JP" sz="2800" b="1" kern="0" dirty="0">
              <a:solidFill>
                <a:prstClr val="white"/>
              </a:solidFill>
              <a:latin typeface="+mn-ea"/>
            </a:endParaRPr>
          </a:p>
        </p:txBody>
      </p:sp>
    </p:spTree>
    <p:extLst>
      <p:ext uri="{BB962C8B-B14F-4D97-AF65-F5344CB8AC3E}">
        <p14:creationId xmlns:p14="http://schemas.microsoft.com/office/powerpoint/2010/main" val="1957902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8608B-63E6-408D-F56D-1F82940A3B4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23D62D2-E4A5-9100-F992-EEEE3B6F1128}"/>
              </a:ext>
            </a:extLst>
          </p:cNvPr>
          <p:cNvSpPr>
            <a:spLocks noGrp="1"/>
          </p:cNvSpPr>
          <p:nvPr>
            <p:ph idx="1"/>
          </p:nvPr>
        </p:nvSpPr>
        <p:spPr>
          <a:xfrm>
            <a:off x="642229" y="1382319"/>
            <a:ext cx="11025896" cy="4745463"/>
          </a:xfrm>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ja-JP" sz="2400" b="1" dirty="0"/>
              <a:t>国家を背景とした</a:t>
            </a:r>
            <a:r>
              <a:rPr lang="en-US" altLang="ja-JP" sz="2400" b="1" dirty="0"/>
              <a:t>DDoS</a:t>
            </a:r>
            <a:r>
              <a:rPr lang="ja-JP" altLang="ja-JP" sz="2400" b="1" dirty="0"/>
              <a:t>攻撃</a:t>
            </a:r>
          </a:p>
          <a:p>
            <a:pPr lvl="2"/>
            <a:r>
              <a:rPr lang="en-US" altLang="ja-JP" sz="2000" dirty="0"/>
              <a:t>2025</a:t>
            </a:r>
            <a:r>
              <a:rPr lang="ja-JP" altLang="ja-JP" sz="2000" dirty="0"/>
              <a:t>年</a:t>
            </a:r>
            <a:r>
              <a:rPr lang="en-US" altLang="ja-JP" sz="2000" dirty="0"/>
              <a:t>12</a:t>
            </a:r>
            <a:r>
              <a:rPr lang="ja-JP" altLang="ja-JP" sz="2000" dirty="0"/>
              <a:t>月、米司法省はハクティビスト集団である</a:t>
            </a:r>
            <a:r>
              <a:rPr lang="en-US" altLang="ja-JP" sz="2000" dirty="0"/>
              <a:t>Noname057</a:t>
            </a:r>
            <a:r>
              <a:rPr lang="ja-JP" altLang="ja-JP" sz="2000" dirty="0"/>
              <a:t>（</a:t>
            </a:r>
            <a:r>
              <a:rPr lang="en-US" altLang="ja-JP" sz="2000" dirty="0"/>
              <a:t>16</a:t>
            </a:r>
            <a:r>
              <a:rPr lang="ja-JP" altLang="ja-JP" sz="2000" dirty="0"/>
              <a:t>）</a:t>
            </a:r>
            <a:r>
              <a:rPr lang="ja-JP" altLang="en-US" sz="2000" dirty="0"/>
              <a:t>と</a:t>
            </a:r>
            <a:br>
              <a:rPr lang="en-US" altLang="ja-JP" sz="2000" dirty="0"/>
            </a:br>
            <a:r>
              <a:rPr lang="en-US" altLang="ja-JP" sz="2000" dirty="0"/>
              <a:t>Cyber Army of Russia Reborn</a:t>
            </a:r>
            <a:r>
              <a:rPr lang="ja-JP" altLang="ja-JP" sz="2000" dirty="0"/>
              <a:t>（</a:t>
            </a:r>
            <a:r>
              <a:rPr lang="en-US" altLang="ja-JP" sz="2000" dirty="0"/>
              <a:t>CARR</a:t>
            </a:r>
            <a:r>
              <a:rPr lang="ja-JP" altLang="ja-JP" sz="2000" dirty="0"/>
              <a:t>）の活動をほう助した疑いで容疑者を起訴</a:t>
            </a:r>
            <a:endParaRPr lang="en-US" altLang="ja-JP" sz="2000" dirty="0"/>
          </a:p>
          <a:p>
            <a:pPr lvl="2"/>
            <a:endParaRPr lang="en-US" altLang="ja-JP" sz="900" dirty="0"/>
          </a:p>
          <a:p>
            <a:pPr lvl="2"/>
            <a:r>
              <a:rPr lang="ja-JP" altLang="ja-JP" sz="2000" dirty="0"/>
              <a:t>両集団は外国の政府によって設立、資金</a:t>
            </a:r>
            <a:r>
              <a:rPr lang="ja-JP" altLang="en-US" sz="2000" dirty="0"/>
              <a:t>援助</a:t>
            </a:r>
            <a:r>
              <a:rPr lang="ja-JP" altLang="ja-JP" sz="2000" dirty="0"/>
              <a:t>を受けて世界中の企業・政府機関へ</a:t>
            </a:r>
            <a:br>
              <a:rPr lang="en-US" altLang="ja-JP" sz="2000" dirty="0"/>
            </a:br>
            <a:r>
              <a:rPr lang="ja-JP" altLang="ja-JP" sz="2000" dirty="0"/>
              <a:t>サイバー攻撃を行っていたことが指摘され</a:t>
            </a:r>
            <a:r>
              <a:rPr lang="ja-JP" altLang="en-US" sz="2000" dirty="0"/>
              <a:t>た</a:t>
            </a:r>
            <a:r>
              <a:rPr lang="en-US" altLang="ja-JP" sz="2000" b="1" baseline="30000" dirty="0">
                <a:solidFill>
                  <a:srgbClr val="FF0000"/>
                </a:solidFill>
              </a:rPr>
              <a:t>※26</a:t>
            </a:r>
            <a:endParaRPr lang="en-US" altLang="ja-JP" sz="2000" dirty="0"/>
          </a:p>
          <a:p>
            <a:pPr lvl="2"/>
            <a:endParaRPr lang="en-US" altLang="ja-JP" sz="900" dirty="0"/>
          </a:p>
          <a:p>
            <a:pPr lvl="2"/>
            <a:r>
              <a:rPr lang="ja-JP" altLang="ja-JP" sz="2000" dirty="0"/>
              <a:t>同年</a:t>
            </a:r>
            <a:r>
              <a:rPr lang="en-US" altLang="ja-JP" sz="2000" dirty="0"/>
              <a:t>12</a:t>
            </a:r>
            <a:r>
              <a:rPr lang="ja-JP" altLang="ja-JP" sz="2000" dirty="0"/>
              <a:t>月と翌年</a:t>
            </a:r>
            <a:r>
              <a:rPr lang="en-US" altLang="ja-JP" sz="2000" dirty="0"/>
              <a:t>1</a:t>
            </a:r>
            <a:r>
              <a:rPr lang="ja-JP" altLang="ja-JP" sz="2000" dirty="0"/>
              <a:t>月に英米のサイバーセキュリティ機関が</a:t>
            </a:r>
            <a:r>
              <a:rPr lang="en-US" altLang="ja-JP" sz="2000" dirty="0"/>
              <a:t>Noname057</a:t>
            </a:r>
            <a:r>
              <a:rPr lang="ja-JP" altLang="ja-JP" sz="2000" dirty="0"/>
              <a:t>（</a:t>
            </a:r>
            <a:r>
              <a:rPr lang="en-US" altLang="ja-JP" sz="2000" dirty="0"/>
              <a:t>16</a:t>
            </a:r>
            <a:r>
              <a:rPr lang="ja-JP" altLang="ja-JP" sz="2000" dirty="0"/>
              <a:t>）に関し、</a:t>
            </a:r>
            <a:br>
              <a:rPr lang="en-US" altLang="ja-JP" sz="2000" dirty="0"/>
            </a:br>
            <a:r>
              <a:rPr lang="ja-JP" altLang="ja-JP" sz="2000" dirty="0"/>
              <a:t>注意喚起を発出</a:t>
            </a:r>
            <a:r>
              <a:rPr lang="en-US" altLang="ja-JP" sz="2000" b="1" baseline="30000" dirty="0">
                <a:solidFill>
                  <a:srgbClr val="FF0000"/>
                </a:solidFill>
              </a:rPr>
              <a:t>※27,28 </a:t>
            </a:r>
            <a:endParaRPr lang="en-US" altLang="ja-JP" sz="2000" dirty="0"/>
          </a:p>
          <a:p>
            <a:pPr lvl="2"/>
            <a:endParaRPr lang="en-US" altLang="ja-JP" sz="900" dirty="0"/>
          </a:p>
          <a:p>
            <a:pPr lvl="2"/>
            <a:r>
              <a:rPr lang="ja-JP" altLang="ja-JP" sz="2000" dirty="0"/>
              <a:t>日本では外国への経済制裁に対する報復等を動機とした</a:t>
            </a:r>
            <a:r>
              <a:rPr lang="en-US" altLang="ja-JP" sz="2000" dirty="0"/>
              <a:t>DDoS</a:t>
            </a:r>
            <a:r>
              <a:rPr lang="ja-JP" altLang="ja-JP" sz="2000" dirty="0"/>
              <a:t>攻撃が観測</a:t>
            </a:r>
            <a:r>
              <a:rPr lang="en-US" altLang="ja-JP" sz="2000" b="1" baseline="30000" dirty="0">
                <a:solidFill>
                  <a:srgbClr val="FF0000"/>
                </a:solidFill>
              </a:rPr>
              <a:t>※29</a:t>
            </a:r>
            <a:endParaRPr lang="en-US" altLang="ja-JP" sz="2000" dirty="0"/>
          </a:p>
          <a:p>
            <a:endParaRPr kumimoji="1" lang="ja-JP" altLang="en-US" sz="2400" dirty="0"/>
          </a:p>
        </p:txBody>
      </p:sp>
      <p:sp>
        <p:nvSpPr>
          <p:cNvPr id="3" name="フッター プレースホルダー 2">
            <a:extLst>
              <a:ext uri="{FF2B5EF4-FFF2-40B4-BE49-F238E27FC236}">
                <a16:creationId xmlns:a16="http://schemas.microsoft.com/office/drawing/2014/main" id="{47F2BA35-6F68-006F-4358-CBC4E4D8469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DF097E3C-C42C-5A55-8BC4-4B2567754E73}"/>
              </a:ext>
            </a:extLst>
          </p:cNvPr>
          <p:cNvSpPr>
            <a:spLocks noGrp="1"/>
          </p:cNvSpPr>
          <p:nvPr>
            <p:ph type="sldNum" sz="quarter" idx="12"/>
          </p:nvPr>
        </p:nvSpPr>
        <p:spPr/>
        <p:txBody>
          <a:bodyPr/>
          <a:lstStyle/>
          <a:p>
            <a:fld id="{DBFB1F43-6F2E-4538-AABB-23AEDF146290}" type="slidenum">
              <a:rPr lang="ja-JP" altLang="en-US" smtClean="0"/>
              <a:pPr/>
              <a:t>51</a:t>
            </a:fld>
            <a:endParaRPr lang="ja-JP" altLang="en-US"/>
          </a:p>
        </p:txBody>
      </p:sp>
      <p:sp>
        <p:nvSpPr>
          <p:cNvPr id="5" name="タイトル 4">
            <a:extLst>
              <a:ext uri="{FF2B5EF4-FFF2-40B4-BE49-F238E27FC236}">
                <a16:creationId xmlns:a16="http://schemas.microsoft.com/office/drawing/2014/main" id="{CEA3F060-A930-2CAB-0850-635BC3704AD4}"/>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
        <p:nvSpPr>
          <p:cNvPr id="6" name="テキスト ボックス 5">
            <a:extLst>
              <a:ext uri="{FF2B5EF4-FFF2-40B4-BE49-F238E27FC236}">
                <a16:creationId xmlns:a16="http://schemas.microsoft.com/office/drawing/2014/main" id="{3E2CEA97-E308-358B-8243-7237A362A558}"/>
              </a:ext>
            </a:extLst>
          </p:cNvPr>
          <p:cNvSpPr txBox="1"/>
          <p:nvPr/>
        </p:nvSpPr>
        <p:spPr>
          <a:xfrm>
            <a:off x="1180998" y="5271360"/>
            <a:ext cx="9044848" cy="1200329"/>
          </a:xfrm>
          <a:prstGeom prst="rect">
            <a:avLst/>
          </a:prstGeom>
          <a:noFill/>
        </p:spPr>
        <p:txBody>
          <a:bodyPr wrap="square" rtlCol="0">
            <a:spAutoFit/>
          </a:bodyPr>
          <a:lstStyle/>
          <a:p>
            <a:r>
              <a:rPr lang="en-US" altLang="ja-JP" sz="1200" b="1" dirty="0">
                <a:solidFill>
                  <a:srgbClr val="FF0000"/>
                </a:solidFill>
              </a:rPr>
              <a:t>※26</a:t>
            </a:r>
            <a:r>
              <a:rPr lang="ja-JP" altLang="en-US" sz="1200" b="1" dirty="0">
                <a:solidFill>
                  <a:srgbClr val="FF0000"/>
                </a:solidFill>
              </a:rPr>
              <a:t>　</a:t>
            </a:r>
            <a:r>
              <a:rPr lang="en-US" altLang="ja-JP" sz="1200" dirty="0">
                <a:hlinkClick r:id="rId2"/>
              </a:rPr>
              <a:t>Justice Department Announces Actions to Combat Two Russian State-Sponsored Cyber Criminal Hacking Groups</a:t>
            </a:r>
            <a:endParaRPr lang="ja-JP" altLang="ja-JP" sz="1200" dirty="0"/>
          </a:p>
          <a:p>
            <a:r>
              <a:rPr lang="ja-JP" altLang="en-US" sz="1200" dirty="0"/>
              <a:t>　　　　</a:t>
            </a:r>
            <a:r>
              <a:rPr lang="ja-JP" altLang="ja-JP" sz="1200" dirty="0"/>
              <a:t>（</a:t>
            </a:r>
            <a:r>
              <a:rPr lang="en-US" altLang="ja-JP" sz="1200" dirty="0"/>
              <a:t>Office of Public Affairs</a:t>
            </a:r>
            <a:r>
              <a:rPr lang="ja-JP" altLang="ja-JP" sz="1200" dirty="0"/>
              <a:t>）</a:t>
            </a:r>
            <a:r>
              <a:rPr lang="en-US" altLang="ja-JP" sz="1200" dirty="0"/>
              <a:t> </a:t>
            </a:r>
          </a:p>
          <a:p>
            <a:r>
              <a:rPr lang="en-US" altLang="ja-JP" sz="1200" b="1" dirty="0">
                <a:solidFill>
                  <a:srgbClr val="FF0000"/>
                </a:solidFill>
              </a:rPr>
              <a:t>※27</a:t>
            </a:r>
            <a:r>
              <a:rPr lang="ja-JP" altLang="en-US" sz="1200" b="1" dirty="0">
                <a:solidFill>
                  <a:srgbClr val="FF0000"/>
                </a:solidFill>
              </a:rPr>
              <a:t>　</a:t>
            </a:r>
            <a:r>
              <a:rPr lang="en-US" altLang="ja-JP" sz="1200" dirty="0">
                <a:hlinkClick r:id="rId3"/>
              </a:rPr>
              <a:t>Pro-Russia Hacktivists Conduct Opportunistic Attacks Against US and Global Critical Infrastructure</a:t>
            </a:r>
            <a:endParaRPr lang="ja-JP" altLang="ja-JP" sz="1200" dirty="0"/>
          </a:p>
          <a:p>
            <a:r>
              <a:rPr lang="en-US" altLang="ja-JP" sz="1200" dirty="0"/>
              <a:t>     </a:t>
            </a:r>
            <a:r>
              <a:rPr lang="ja-JP" altLang="en-US" sz="1200" dirty="0"/>
              <a:t>　</a:t>
            </a:r>
            <a:r>
              <a:rPr lang="en-US" altLang="ja-JP" sz="1200" dirty="0"/>
              <a:t> </a:t>
            </a:r>
            <a:r>
              <a:rPr lang="ja-JP" altLang="ja-JP" sz="1200" dirty="0"/>
              <a:t>（</a:t>
            </a:r>
            <a:r>
              <a:rPr lang="en-US" altLang="ja-JP" sz="1200" dirty="0"/>
              <a:t>Cybersecurity and Infrastructure Security Agency</a:t>
            </a:r>
            <a:r>
              <a:rPr lang="ja-JP" altLang="ja-JP" sz="1200" dirty="0"/>
              <a:t>）</a:t>
            </a:r>
            <a:endParaRPr lang="en-US" altLang="ja-JP" sz="1200" b="1" dirty="0">
              <a:solidFill>
                <a:srgbClr val="FF0000"/>
              </a:solidFill>
            </a:endParaRPr>
          </a:p>
          <a:p>
            <a:r>
              <a:rPr lang="en-US" altLang="ja-JP" sz="1200" b="1" dirty="0">
                <a:solidFill>
                  <a:srgbClr val="FF0000"/>
                </a:solidFill>
              </a:rPr>
              <a:t>※28</a:t>
            </a:r>
            <a:r>
              <a:rPr lang="ja-JP" altLang="en-US" sz="1200" b="1" dirty="0">
                <a:solidFill>
                  <a:srgbClr val="FF0000"/>
                </a:solidFill>
              </a:rPr>
              <a:t>　</a:t>
            </a:r>
            <a:r>
              <a:rPr lang="en-US" altLang="ja-JP" sz="1200" dirty="0">
                <a:hlinkClick r:id="rId4"/>
              </a:rPr>
              <a:t>Pro-Russia hacktivist activity continues to target UK </a:t>
            </a:r>
            <a:r>
              <a:rPr lang="en-US" altLang="ja-JP" sz="1200" dirty="0" err="1">
                <a:hlinkClick r:id="rId4"/>
              </a:rPr>
              <a:t>organisations</a:t>
            </a:r>
            <a:r>
              <a:rPr lang="ja-JP" altLang="ja-JP" sz="1200" dirty="0"/>
              <a:t>（</a:t>
            </a:r>
            <a:r>
              <a:rPr lang="en-US" altLang="ja-JP" sz="1200" dirty="0"/>
              <a:t>National Cyber Security Centre</a:t>
            </a:r>
            <a:r>
              <a:rPr lang="ja-JP" altLang="ja-JP" sz="1200" dirty="0"/>
              <a:t>）</a:t>
            </a:r>
            <a:endParaRPr lang="en-US" altLang="ja-JP" sz="1200" dirty="0"/>
          </a:p>
          <a:p>
            <a:r>
              <a:rPr lang="en-US" altLang="ja-JP" sz="1200" b="1" dirty="0">
                <a:solidFill>
                  <a:srgbClr val="FF0000"/>
                </a:solidFill>
              </a:rPr>
              <a:t>※29</a:t>
            </a:r>
            <a:r>
              <a:rPr lang="ja-JP" altLang="en-US" sz="1200" b="1" dirty="0">
                <a:solidFill>
                  <a:srgbClr val="FF0000"/>
                </a:solidFill>
              </a:rPr>
              <a:t>　</a:t>
            </a:r>
            <a:r>
              <a:rPr lang="ja-JP" altLang="ja-JP" sz="1200" dirty="0">
                <a:hlinkClick r:id="rId5"/>
              </a:rPr>
              <a:t>親ロシアのハクティビスト</a:t>
            </a:r>
            <a:r>
              <a:rPr lang="en-US" altLang="ja-JP" sz="1200" dirty="0">
                <a:hlinkClick r:id="rId5"/>
              </a:rPr>
              <a:t>NoName057(16)</a:t>
            </a:r>
            <a:r>
              <a:rPr lang="ja-JP" altLang="ja-JP" sz="1200" dirty="0">
                <a:hlinkClick r:id="rId5"/>
              </a:rPr>
              <a:t>が日本の</a:t>
            </a:r>
            <a:r>
              <a:rPr lang="en-US" altLang="ja-JP" sz="1200" dirty="0">
                <a:hlinkClick r:id="rId5"/>
              </a:rPr>
              <a:t>Web</a:t>
            </a:r>
            <a:r>
              <a:rPr lang="ja-JP" altLang="ja-JP" sz="1200" dirty="0">
                <a:hlinkClick r:id="rId5"/>
              </a:rPr>
              <a:t>サイトを攻撃</a:t>
            </a:r>
            <a:r>
              <a:rPr lang="ja-JP" altLang="ja-JP" sz="1200" dirty="0"/>
              <a:t>（</a:t>
            </a:r>
            <a:r>
              <a:rPr lang="en-US" altLang="ja-JP" sz="1200" dirty="0"/>
              <a:t>SOMPO CYBER SECURITY</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1209432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FA1EA-2373-17B4-147C-67EFC953FC1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19D9B26-CC62-A821-DAE7-0978959E54E8}"/>
              </a:ext>
            </a:extLst>
          </p:cNvPr>
          <p:cNvSpPr>
            <a:spLocks noGrp="1"/>
          </p:cNvSpPr>
          <p:nvPr>
            <p:ph idx="1"/>
          </p:nvPr>
        </p:nvSpPr>
        <p:spPr>
          <a:xfrm>
            <a:off x="642229" y="1382319"/>
            <a:ext cx="11025896" cy="4745463"/>
          </a:xfrm>
        </p:spPr>
        <p:txBody>
          <a:bodyPr/>
          <a:lstStyle/>
          <a:p>
            <a:r>
              <a:rPr lang="ja-JP" altLang="en-US" sz="2400" dirty="0"/>
              <a:t>事例</a:t>
            </a:r>
            <a:r>
              <a:rPr lang="en-US" altLang="ja-JP" sz="2400" dirty="0"/>
              <a:t>/</a:t>
            </a:r>
            <a:r>
              <a:rPr lang="ja-JP" altLang="en-US" sz="2400" dirty="0"/>
              <a:t>傾向②</a:t>
            </a:r>
            <a:endParaRPr lang="en-US" altLang="ja-JP" sz="2400" dirty="0"/>
          </a:p>
          <a:p>
            <a:pPr lvl="1"/>
            <a:r>
              <a:rPr lang="ja-JP" altLang="ja-JP" sz="2400" b="1" dirty="0"/>
              <a:t>国家を背景とした</a:t>
            </a:r>
            <a:r>
              <a:rPr lang="ja-JP" altLang="en-US" sz="2400" b="1" dirty="0"/>
              <a:t>影響工作</a:t>
            </a:r>
            <a:endParaRPr lang="en-US" altLang="ja-JP" sz="900" dirty="0"/>
          </a:p>
          <a:p>
            <a:pPr lvl="2"/>
            <a:r>
              <a:rPr lang="ja-JP" altLang="ja-JP" sz="2000" dirty="0"/>
              <a:t>欧州では、</a:t>
            </a:r>
            <a:r>
              <a:rPr lang="en-US" altLang="ja-JP" sz="2000" dirty="0"/>
              <a:t>2025</a:t>
            </a:r>
            <a:r>
              <a:rPr lang="ja-JP" altLang="ja-JP" sz="2000" dirty="0"/>
              <a:t>年</a:t>
            </a:r>
            <a:r>
              <a:rPr lang="en-US" altLang="ja-JP" sz="2000" dirty="0"/>
              <a:t>2</a:t>
            </a:r>
            <a:r>
              <a:rPr lang="ja-JP" altLang="ja-JP" sz="2000" dirty="0"/>
              <a:t>月のドイツ総選挙</a:t>
            </a:r>
            <a:r>
              <a:rPr lang="en-US" altLang="ja-JP" sz="2000" b="1" baseline="30000" dirty="0">
                <a:solidFill>
                  <a:srgbClr val="FF0000"/>
                </a:solidFill>
              </a:rPr>
              <a:t>※30</a:t>
            </a:r>
            <a:r>
              <a:rPr lang="ja-JP" altLang="en-US" sz="2000" dirty="0"/>
              <a:t>、</a:t>
            </a:r>
            <a:r>
              <a:rPr lang="ja-JP" altLang="ja-JP" sz="2000" dirty="0"/>
              <a:t>同年</a:t>
            </a:r>
            <a:r>
              <a:rPr lang="en-US" altLang="ja-JP" sz="2000" dirty="0"/>
              <a:t>6</a:t>
            </a:r>
            <a:r>
              <a:rPr lang="ja-JP" altLang="ja-JP" sz="2000" dirty="0"/>
              <a:t>月のポーランド大統領選挙</a:t>
            </a:r>
            <a:r>
              <a:rPr lang="en-US" altLang="ja-JP" sz="2000" b="1" baseline="30000" dirty="0">
                <a:solidFill>
                  <a:srgbClr val="FF0000"/>
                </a:solidFill>
              </a:rPr>
              <a:t>※31</a:t>
            </a:r>
            <a:r>
              <a:rPr lang="ja-JP" altLang="en-US" sz="2000" dirty="0"/>
              <a:t>、</a:t>
            </a:r>
            <a:br>
              <a:rPr lang="en-US" altLang="ja-JP" sz="2000" dirty="0"/>
            </a:br>
            <a:r>
              <a:rPr lang="ja-JP" altLang="ja-JP" sz="2000" dirty="0"/>
              <a:t>同年</a:t>
            </a:r>
            <a:r>
              <a:rPr lang="en-US" altLang="ja-JP" sz="2000" dirty="0"/>
              <a:t>9</a:t>
            </a:r>
            <a:r>
              <a:rPr lang="ja-JP" altLang="ja-JP" sz="2000" dirty="0"/>
              <a:t>月のモルドバ共和国議会選挙</a:t>
            </a:r>
            <a:r>
              <a:rPr lang="en-US" altLang="ja-JP" sz="2000" b="1" baseline="30000" dirty="0">
                <a:solidFill>
                  <a:srgbClr val="FF0000"/>
                </a:solidFill>
              </a:rPr>
              <a:t>※32</a:t>
            </a:r>
            <a:r>
              <a:rPr lang="ja-JP" altLang="ja-JP" sz="2000" dirty="0"/>
              <a:t>で外国からの影響工作が観測</a:t>
            </a:r>
            <a:endParaRPr lang="en-US" altLang="ja-JP" sz="2000" dirty="0"/>
          </a:p>
          <a:p>
            <a:pPr lvl="2"/>
            <a:endParaRPr lang="en-US" altLang="ja-JP" sz="800" dirty="0"/>
          </a:p>
          <a:p>
            <a:pPr lvl="2"/>
            <a:r>
              <a:rPr lang="ja-JP" altLang="ja-JP" sz="2000" dirty="0"/>
              <a:t>トランプ米政権による米国際開発局（</a:t>
            </a:r>
            <a:r>
              <a:rPr lang="en-US" altLang="ja-JP" sz="2000" dirty="0"/>
              <a:t>USAID</a:t>
            </a:r>
            <a:r>
              <a:rPr lang="ja-JP" altLang="ja-JP" sz="2000" dirty="0"/>
              <a:t>）の閉鎖などに絡め、</a:t>
            </a:r>
            <a:r>
              <a:rPr lang="en-US" altLang="ja-JP" sz="2000" dirty="0"/>
              <a:t>2024</a:t>
            </a:r>
            <a:r>
              <a:rPr lang="ja-JP" altLang="ja-JP" sz="2000" dirty="0"/>
              <a:t>年から</a:t>
            </a:r>
            <a:r>
              <a:rPr lang="en-US" altLang="ja-JP" sz="2000" dirty="0"/>
              <a:t>2025</a:t>
            </a:r>
            <a:r>
              <a:rPr lang="ja-JP" altLang="ja-JP" sz="2000" dirty="0"/>
              <a:t>年にかけ、途上国支援にネガティブな印象を与え、国際世論を分断させるための情報操作</a:t>
            </a:r>
            <a:r>
              <a:rPr lang="ja-JP" altLang="en-US" sz="2000" dirty="0"/>
              <a:t>を</a:t>
            </a:r>
            <a:r>
              <a:rPr lang="ja-JP" altLang="ja-JP" sz="2000" dirty="0"/>
              <a:t>確認</a:t>
            </a:r>
            <a:r>
              <a:rPr lang="en-US" altLang="ja-JP" sz="2000" b="1" baseline="30000" dirty="0">
                <a:solidFill>
                  <a:srgbClr val="FF0000"/>
                </a:solidFill>
              </a:rPr>
              <a:t>※33 </a:t>
            </a:r>
            <a:endParaRPr lang="en-US" altLang="ja-JP" sz="2000" dirty="0"/>
          </a:p>
          <a:p>
            <a:pPr lvl="2"/>
            <a:endParaRPr lang="en-US" altLang="ja-JP" sz="900" dirty="0"/>
          </a:p>
          <a:p>
            <a:endParaRPr kumimoji="1" lang="ja-JP" altLang="en-US" sz="2400" dirty="0"/>
          </a:p>
        </p:txBody>
      </p:sp>
      <p:sp>
        <p:nvSpPr>
          <p:cNvPr id="3" name="フッター プレースホルダー 2">
            <a:extLst>
              <a:ext uri="{FF2B5EF4-FFF2-40B4-BE49-F238E27FC236}">
                <a16:creationId xmlns:a16="http://schemas.microsoft.com/office/drawing/2014/main" id="{BDF59C14-2227-D405-094D-F43E2EE09B46}"/>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8F22C8D-8271-9B09-8CC3-7225FE05FE60}"/>
              </a:ext>
            </a:extLst>
          </p:cNvPr>
          <p:cNvSpPr>
            <a:spLocks noGrp="1"/>
          </p:cNvSpPr>
          <p:nvPr>
            <p:ph type="sldNum" sz="quarter" idx="12"/>
          </p:nvPr>
        </p:nvSpPr>
        <p:spPr/>
        <p:txBody>
          <a:bodyPr/>
          <a:lstStyle/>
          <a:p>
            <a:fld id="{DBFB1F43-6F2E-4538-AABB-23AEDF146290}" type="slidenum">
              <a:rPr lang="ja-JP" altLang="en-US" smtClean="0"/>
              <a:pPr/>
              <a:t>52</a:t>
            </a:fld>
            <a:endParaRPr lang="ja-JP" altLang="en-US"/>
          </a:p>
        </p:txBody>
      </p:sp>
      <p:sp>
        <p:nvSpPr>
          <p:cNvPr id="5" name="タイトル 4">
            <a:extLst>
              <a:ext uri="{FF2B5EF4-FFF2-40B4-BE49-F238E27FC236}">
                <a16:creationId xmlns:a16="http://schemas.microsoft.com/office/drawing/2014/main" id="{AA3A0160-1DFA-1C44-AB13-F30E9911DC45}"/>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pic>
        <p:nvPicPr>
          <p:cNvPr id="7" name="図 6" descr="ゲーム画面のスクリーンショット&#10;&#10;AI 生成コンテンツは誤りを含む可能性があります。">
            <a:extLst>
              <a:ext uri="{FF2B5EF4-FFF2-40B4-BE49-F238E27FC236}">
                <a16:creationId xmlns:a16="http://schemas.microsoft.com/office/drawing/2014/main" id="{EC829A06-3076-9402-068F-EDBD0FB6123E}"/>
              </a:ext>
            </a:extLst>
          </p:cNvPr>
          <p:cNvPicPr>
            <a:picLocks noChangeAspect="1"/>
          </p:cNvPicPr>
          <p:nvPr/>
        </p:nvPicPr>
        <p:blipFill>
          <a:blip r:embed="rId2"/>
          <a:stretch>
            <a:fillRect/>
          </a:stretch>
        </p:blipFill>
        <p:spPr>
          <a:xfrm>
            <a:off x="7477126" y="4420666"/>
            <a:ext cx="4072646" cy="2138140"/>
          </a:xfrm>
          <a:prstGeom prst="rect">
            <a:avLst/>
          </a:prstGeom>
        </p:spPr>
      </p:pic>
      <p:sp>
        <p:nvSpPr>
          <p:cNvPr id="8" name="テキスト ボックス 7">
            <a:extLst>
              <a:ext uri="{FF2B5EF4-FFF2-40B4-BE49-F238E27FC236}">
                <a16:creationId xmlns:a16="http://schemas.microsoft.com/office/drawing/2014/main" id="{6840E9B1-A70E-0812-D0EE-C7CC8A3AC7EA}"/>
              </a:ext>
            </a:extLst>
          </p:cNvPr>
          <p:cNvSpPr txBox="1"/>
          <p:nvPr/>
        </p:nvSpPr>
        <p:spPr>
          <a:xfrm>
            <a:off x="1113132" y="3817069"/>
            <a:ext cx="9044848" cy="830997"/>
          </a:xfrm>
          <a:prstGeom prst="rect">
            <a:avLst/>
          </a:prstGeom>
          <a:noFill/>
        </p:spPr>
        <p:txBody>
          <a:bodyPr wrap="square" rtlCol="0">
            <a:spAutoFit/>
          </a:bodyPr>
          <a:lstStyle/>
          <a:p>
            <a:r>
              <a:rPr lang="en-US" altLang="ja-JP" sz="1200" b="1" dirty="0">
                <a:solidFill>
                  <a:srgbClr val="FF0000"/>
                </a:solidFill>
              </a:rPr>
              <a:t>※30</a:t>
            </a:r>
            <a:r>
              <a:rPr lang="ja-JP" altLang="en-US" sz="1200" b="1" dirty="0">
                <a:solidFill>
                  <a:srgbClr val="FF0000"/>
                </a:solidFill>
              </a:rPr>
              <a:t>　</a:t>
            </a:r>
            <a:r>
              <a:rPr lang="ja-JP" altLang="ja-JP" sz="1200" dirty="0">
                <a:hlinkClick r:id="rId3"/>
              </a:rPr>
              <a:t>ドイツがロシア非難、航空安全へのサイバー攻撃と選挙での偽情報拡散</a:t>
            </a:r>
            <a:r>
              <a:rPr lang="ja-JP" altLang="ja-JP" sz="1200" dirty="0"/>
              <a:t>（</a:t>
            </a:r>
            <a:r>
              <a:rPr lang="en-US" altLang="ja-JP" sz="1200" dirty="0"/>
              <a:t>AFPBB News</a:t>
            </a:r>
            <a:r>
              <a:rPr lang="ja-JP" altLang="ja-JP" sz="1200" dirty="0"/>
              <a:t>）</a:t>
            </a:r>
            <a:endParaRPr lang="en-US" altLang="ja-JP" sz="1200" dirty="0"/>
          </a:p>
          <a:p>
            <a:r>
              <a:rPr lang="en-US" altLang="ja-JP" sz="1200" b="1" dirty="0">
                <a:solidFill>
                  <a:srgbClr val="FF0000"/>
                </a:solidFill>
              </a:rPr>
              <a:t>※31</a:t>
            </a:r>
            <a:r>
              <a:rPr lang="ja-JP" altLang="en-US" sz="1200" b="1" dirty="0">
                <a:solidFill>
                  <a:srgbClr val="FF0000"/>
                </a:solidFill>
              </a:rPr>
              <a:t>　</a:t>
            </a:r>
            <a:r>
              <a:rPr lang="en-US" altLang="ja-JP" sz="1200" dirty="0">
                <a:hlinkClick r:id="rId4"/>
              </a:rPr>
              <a:t>Illegal Doppelganger Operation: Targeting the Polish Elections</a:t>
            </a:r>
            <a:r>
              <a:rPr lang="ja-JP" altLang="ja-JP" sz="1200" dirty="0"/>
              <a:t>（</a:t>
            </a:r>
            <a:r>
              <a:rPr lang="en-US" altLang="ja-JP" sz="1200" dirty="0"/>
              <a:t>Alliance4Europe</a:t>
            </a:r>
            <a:r>
              <a:rPr lang="ja-JP" altLang="ja-JP" sz="1200" dirty="0"/>
              <a:t>）</a:t>
            </a:r>
            <a:endParaRPr lang="en-US" altLang="ja-JP" sz="1200" dirty="0"/>
          </a:p>
          <a:p>
            <a:r>
              <a:rPr lang="en-US" altLang="ja-JP" sz="1200" b="1" dirty="0">
                <a:solidFill>
                  <a:srgbClr val="FF0000"/>
                </a:solidFill>
              </a:rPr>
              <a:t>※32</a:t>
            </a:r>
            <a:r>
              <a:rPr lang="ja-JP" altLang="en-US" sz="1200" b="1" dirty="0">
                <a:solidFill>
                  <a:srgbClr val="FF0000"/>
                </a:solidFill>
              </a:rPr>
              <a:t>　</a:t>
            </a:r>
            <a:r>
              <a:rPr lang="en-US" altLang="ja-JP" sz="1200" dirty="0">
                <a:hlinkClick r:id="rId5"/>
              </a:rPr>
              <a:t>How Russian-funded fake news network aims to disrupt election in Europe - BBC investigation</a:t>
            </a:r>
            <a:r>
              <a:rPr lang="ja-JP" altLang="ja-JP" sz="1200" dirty="0"/>
              <a:t>（</a:t>
            </a:r>
            <a:r>
              <a:rPr lang="en-US" altLang="ja-JP" sz="1200" dirty="0"/>
              <a:t>BBC</a:t>
            </a:r>
            <a:r>
              <a:rPr lang="ja-JP" altLang="ja-JP" sz="1200" dirty="0"/>
              <a:t>）</a:t>
            </a:r>
            <a:endParaRPr lang="en-US" altLang="ja-JP" sz="1200" dirty="0"/>
          </a:p>
          <a:p>
            <a:r>
              <a:rPr lang="en-US" altLang="ja-JP" sz="1200" b="1" dirty="0">
                <a:solidFill>
                  <a:srgbClr val="FF0000"/>
                </a:solidFill>
              </a:rPr>
              <a:t>※33</a:t>
            </a:r>
            <a:r>
              <a:rPr lang="ja-JP" altLang="en-US" sz="1200" b="1" dirty="0">
                <a:solidFill>
                  <a:srgbClr val="FF0000"/>
                </a:solidFill>
              </a:rPr>
              <a:t>　</a:t>
            </a:r>
            <a:r>
              <a:rPr lang="ja-JP" altLang="en-US" sz="1200" dirty="0">
                <a:hlinkClick r:id="rId6"/>
              </a:rPr>
              <a:t>ロシア「国際協力」で日本に情報操作　途上国支援、</a:t>
            </a:r>
            <a:r>
              <a:rPr lang="en-US" altLang="ja-JP" sz="1200" dirty="0">
                <a:hlinkClick r:id="rId6"/>
              </a:rPr>
              <a:t>SNS</a:t>
            </a:r>
            <a:r>
              <a:rPr lang="ja-JP" altLang="en-US" sz="1200" dirty="0">
                <a:hlinkClick r:id="rId6"/>
              </a:rPr>
              <a:t>で批判あおる</a:t>
            </a:r>
            <a:r>
              <a:rPr lang="ja-JP" altLang="en-US" sz="1200" dirty="0"/>
              <a:t>（日本経済新聞）</a:t>
            </a:r>
            <a:endParaRPr lang="en-US" altLang="ja-JP" sz="1200" dirty="0"/>
          </a:p>
        </p:txBody>
      </p:sp>
    </p:spTree>
    <p:extLst>
      <p:ext uri="{BB962C8B-B14F-4D97-AF65-F5344CB8AC3E}">
        <p14:creationId xmlns:p14="http://schemas.microsoft.com/office/powerpoint/2010/main" val="1999187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6F458-E271-7934-5E31-39A8BDD0DBA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479E4A-994A-01A3-580A-EF79E07ABA8A}"/>
              </a:ext>
            </a:extLst>
          </p:cNvPr>
          <p:cNvSpPr>
            <a:spLocks noGrp="1"/>
          </p:cNvSpPr>
          <p:nvPr>
            <p:ph idx="1"/>
          </p:nvPr>
        </p:nvSpPr>
        <p:spPr/>
        <p:txBody>
          <a:bodyPr/>
          <a:lstStyle/>
          <a:p>
            <a:r>
              <a:rPr lang="ja-JP" altLang="en-US" sz="2400" dirty="0"/>
              <a:t>対策①</a:t>
            </a:r>
            <a:endParaRPr lang="en-US" altLang="ja-JP" sz="2400" dirty="0"/>
          </a:p>
          <a:p>
            <a:pPr lvl="1"/>
            <a:r>
              <a:rPr lang="ja-JP" altLang="ja-JP" sz="2200" dirty="0"/>
              <a:t>経営者層</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endParaRPr lang="en-US" altLang="ja-JP" sz="2000" b="1" dirty="0"/>
          </a:p>
          <a:p>
            <a:pPr lvl="2"/>
            <a:r>
              <a:rPr lang="ja-JP" altLang="ja-JP" sz="1800" dirty="0"/>
              <a:t>地政学的リスクの情報収集体制を整備する</a:t>
            </a:r>
          </a:p>
          <a:p>
            <a:pPr lvl="2"/>
            <a:r>
              <a:rPr lang="ja-JP" altLang="ja-JP" sz="1800" dirty="0"/>
              <a:t>自社事業に関する地政学的リスクの影響調査</a:t>
            </a:r>
          </a:p>
          <a:p>
            <a:pPr lvl="2"/>
            <a:r>
              <a:rPr lang="ja-JP" altLang="ja-JP" sz="1800" dirty="0"/>
              <a:t>インシデント対応体制の整備</a:t>
            </a:r>
          </a:p>
          <a:p>
            <a:pPr lvl="2"/>
            <a:r>
              <a:rPr lang="ja-JP" altLang="ja-JP" sz="1800" dirty="0"/>
              <a:t>サイバー保険の検討</a:t>
            </a:r>
          </a:p>
          <a:p>
            <a:pPr lvl="2"/>
            <a:r>
              <a:rPr lang="ja-JP" altLang="ja-JP" sz="1800" dirty="0"/>
              <a:t>セキュリティ対策のための予算確保</a:t>
            </a:r>
            <a:endParaRPr lang="en-US" altLang="ja-JP" sz="1800" dirty="0"/>
          </a:p>
          <a:p>
            <a:pPr marL="685796" lvl="2" indent="0">
              <a:buNone/>
            </a:pPr>
            <a:endParaRPr lang="ja-JP" altLang="ja-JP" sz="900" dirty="0"/>
          </a:p>
          <a:p>
            <a:pPr lvl="1"/>
            <a:r>
              <a:rPr lang="ja-JP" altLang="ja-JP" sz="2200" dirty="0"/>
              <a:t>システム管理者</a:t>
            </a:r>
            <a:endParaRPr lang="en-US" altLang="ja-JP" sz="2200" dirty="0"/>
          </a:p>
          <a:p>
            <a:pPr marL="342899" lvl="1" indent="0">
              <a:buNone/>
            </a:pPr>
            <a:r>
              <a:rPr lang="en-US" altLang="ja-JP" sz="2000" dirty="0"/>
              <a:t>【DDoS</a:t>
            </a:r>
            <a:r>
              <a:rPr lang="ja-JP" altLang="en-US" sz="2000" dirty="0"/>
              <a:t>攻撃</a:t>
            </a:r>
            <a:r>
              <a:rPr lang="ja-JP" altLang="ja-JP" sz="2000" dirty="0"/>
              <a:t>への対策</a:t>
            </a:r>
            <a:r>
              <a:rPr lang="en-US" altLang="ja-JP" sz="2000" dirty="0"/>
              <a:t>】</a:t>
            </a:r>
            <a:endParaRPr lang="ja-JP" altLang="ja-JP" sz="2000" dirty="0"/>
          </a:p>
          <a:p>
            <a:pPr marL="342899" lvl="1" indent="0">
              <a:buNone/>
            </a:pPr>
            <a:r>
              <a:rPr lang="ja-JP" altLang="en-US" sz="1800" dirty="0"/>
              <a:t>　　　</a:t>
            </a:r>
            <a:r>
              <a:rPr lang="ja-JP" altLang="ja-JP" sz="1800" dirty="0"/>
              <a:t>「</a:t>
            </a:r>
            <a:r>
              <a:rPr lang="en-US" altLang="ja-JP" sz="1800" dirty="0"/>
              <a:t>9</a:t>
            </a:r>
            <a:r>
              <a:rPr lang="ja-JP" altLang="ja-JP" sz="1800" dirty="0"/>
              <a:t>位</a:t>
            </a:r>
            <a:r>
              <a:rPr lang="en-US" altLang="ja-JP" sz="1800" dirty="0"/>
              <a:t> DDoS</a:t>
            </a:r>
            <a:r>
              <a:rPr lang="ja-JP" altLang="ja-JP" sz="1800" dirty="0"/>
              <a:t>攻撃（分散型サービス妨害攻撃）」の対策を参照のこと</a:t>
            </a:r>
            <a:endParaRPr lang="en-US" altLang="ja-JP" sz="1800" dirty="0"/>
          </a:p>
          <a:p>
            <a:pPr marL="342899" lvl="1" indent="0">
              <a:buNone/>
            </a:pPr>
            <a:endParaRPr lang="en-US" altLang="ja-JP" sz="800" dirty="0"/>
          </a:p>
          <a:p>
            <a:pPr marL="342899" lvl="1" indent="0">
              <a:buNone/>
            </a:pPr>
            <a:r>
              <a:rPr lang="en-US" altLang="ja-JP" sz="2000" dirty="0"/>
              <a:t>【</a:t>
            </a:r>
            <a:r>
              <a:rPr lang="ja-JP" altLang="ja-JP" sz="2000" dirty="0"/>
              <a:t>被害の予防および被害に備えた対策</a:t>
            </a:r>
            <a:r>
              <a:rPr lang="en-US" altLang="ja-JP" sz="2000" dirty="0"/>
              <a:t>】</a:t>
            </a:r>
            <a:endParaRPr lang="en-US" altLang="ja-JP" sz="2400" dirty="0"/>
          </a:p>
          <a:p>
            <a:pPr lvl="2"/>
            <a:r>
              <a:rPr lang="ja-JP" altLang="ja-JP" sz="1800" dirty="0"/>
              <a:t>インシデント対応体制を整備し対応する</a:t>
            </a:r>
          </a:p>
          <a:p>
            <a:endParaRPr kumimoji="1" lang="ja-JP" altLang="en-US" sz="2400" dirty="0"/>
          </a:p>
        </p:txBody>
      </p:sp>
      <p:sp>
        <p:nvSpPr>
          <p:cNvPr id="3" name="フッター プレースホルダー 2">
            <a:extLst>
              <a:ext uri="{FF2B5EF4-FFF2-40B4-BE49-F238E27FC236}">
                <a16:creationId xmlns:a16="http://schemas.microsoft.com/office/drawing/2014/main" id="{04F66F8D-FDD5-7ACF-6FD9-6B205C8ADBA4}"/>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6C81AB96-8A5B-F68E-E98B-C1CD88B7EE43}"/>
              </a:ext>
            </a:extLst>
          </p:cNvPr>
          <p:cNvSpPr>
            <a:spLocks noGrp="1"/>
          </p:cNvSpPr>
          <p:nvPr>
            <p:ph type="sldNum" sz="quarter" idx="12"/>
          </p:nvPr>
        </p:nvSpPr>
        <p:spPr/>
        <p:txBody>
          <a:bodyPr/>
          <a:lstStyle/>
          <a:p>
            <a:fld id="{DBFB1F43-6F2E-4538-AABB-23AEDF146290}" type="slidenum">
              <a:rPr lang="ja-JP" altLang="en-US" smtClean="0"/>
              <a:pPr/>
              <a:t>53</a:t>
            </a:fld>
            <a:endParaRPr lang="ja-JP" altLang="en-US"/>
          </a:p>
        </p:txBody>
      </p:sp>
      <p:sp>
        <p:nvSpPr>
          <p:cNvPr id="5" name="タイトル 4">
            <a:extLst>
              <a:ext uri="{FF2B5EF4-FFF2-40B4-BE49-F238E27FC236}">
                <a16:creationId xmlns:a16="http://schemas.microsoft.com/office/drawing/2014/main" id="{54DE6086-461E-38E6-EDCD-80888E7F0D2D}"/>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Tree>
    <p:extLst>
      <p:ext uri="{BB962C8B-B14F-4D97-AF65-F5344CB8AC3E}">
        <p14:creationId xmlns:p14="http://schemas.microsoft.com/office/powerpoint/2010/main" val="1063323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8110-59B2-A58D-6C8F-AD50EA3245C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BE144BC-6C5A-453A-E998-42C280735732}"/>
              </a:ext>
            </a:extLst>
          </p:cNvPr>
          <p:cNvSpPr>
            <a:spLocks noGrp="1"/>
          </p:cNvSpPr>
          <p:nvPr>
            <p:ph idx="1"/>
          </p:nvPr>
        </p:nvSpPr>
        <p:spPr/>
        <p:txBody>
          <a:bodyPr/>
          <a:lstStyle/>
          <a:p>
            <a:r>
              <a:rPr lang="ja-JP" altLang="en-US" sz="2400" dirty="0"/>
              <a:t>対策②</a:t>
            </a:r>
            <a:endParaRPr lang="en-US" altLang="ja-JP" sz="2400" dirty="0"/>
          </a:p>
          <a:p>
            <a:pPr lvl="1"/>
            <a:r>
              <a:rPr lang="ja-JP" altLang="ja-JP" sz="2200" dirty="0"/>
              <a:t>システム管理者</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r>
              <a:rPr lang="ja-JP" altLang="en-US" sz="2000" dirty="0"/>
              <a:t>（前ページからの続き）</a:t>
            </a:r>
            <a:endParaRPr lang="en-US" altLang="ja-JP" sz="2000" b="1" dirty="0"/>
          </a:p>
          <a:p>
            <a:pPr lvl="2"/>
            <a:r>
              <a:rPr lang="ja-JP" altLang="ja-JP" sz="1800" dirty="0"/>
              <a:t>多要素認証（</a:t>
            </a:r>
            <a:r>
              <a:rPr lang="en-US" altLang="ja-JP" sz="1800" dirty="0"/>
              <a:t>MFA</a:t>
            </a:r>
            <a:r>
              <a:rPr lang="ja-JP" altLang="ja-JP" sz="1800" dirty="0"/>
              <a:t>）や</a:t>
            </a:r>
            <a:r>
              <a:rPr lang="en-US" altLang="ja-JP" sz="1800" dirty="0"/>
              <a:t>FIDO</a:t>
            </a:r>
            <a:r>
              <a:rPr lang="ja-JP" altLang="ja-JP" sz="1800" dirty="0"/>
              <a:t>／</a:t>
            </a:r>
            <a:r>
              <a:rPr lang="en-US" altLang="ja-JP" sz="1800" dirty="0"/>
              <a:t>FIDO2</a:t>
            </a:r>
            <a:r>
              <a:rPr lang="ja-JP" altLang="ja-JP" sz="1800" dirty="0"/>
              <a:t>（パスキーなど）を利用する</a:t>
            </a:r>
          </a:p>
          <a:p>
            <a:pPr lvl="2"/>
            <a:r>
              <a:rPr lang="en-US" altLang="ja-JP" sz="1800" dirty="0"/>
              <a:t>PC</a:t>
            </a:r>
            <a:r>
              <a:rPr lang="ja-JP" altLang="ja-JP" sz="1800" dirty="0"/>
              <a:t>やサーバー、ネットワーク機器、</a:t>
            </a:r>
            <a:r>
              <a:rPr lang="en-US" altLang="ja-JP" sz="1800" dirty="0"/>
              <a:t>Web</a:t>
            </a:r>
            <a:r>
              <a:rPr lang="ja-JP" altLang="ja-JP" sz="1800" dirty="0"/>
              <a:t>サイトに適切なセキュリティ対策を行う</a:t>
            </a:r>
          </a:p>
          <a:p>
            <a:pPr lvl="2"/>
            <a:r>
              <a:rPr lang="en-US" altLang="ja-JP" sz="1800" dirty="0"/>
              <a:t>Web</a:t>
            </a:r>
            <a:r>
              <a:rPr lang="ja-JP" altLang="ja-JP" sz="1800" dirty="0"/>
              <a:t>サイト停止時のマニュアル作成、代替サーバーの用意、および告知手段の整備（</a:t>
            </a:r>
            <a:r>
              <a:rPr lang="en-US" altLang="ja-JP" sz="1800" dirty="0"/>
              <a:t>SNS</a:t>
            </a:r>
            <a:r>
              <a:rPr lang="ja-JP" altLang="ja-JP" sz="1800" dirty="0"/>
              <a:t>等）</a:t>
            </a:r>
          </a:p>
          <a:p>
            <a:pPr lvl="2"/>
            <a:r>
              <a:rPr lang="ja-JP" altLang="ja-JP" sz="1800" dirty="0"/>
              <a:t>適切な取得日時、頻度を検討し、バックアップ運用を行う</a:t>
            </a:r>
            <a:endParaRPr lang="en-US" altLang="ja-JP" sz="1800" dirty="0"/>
          </a:p>
          <a:p>
            <a:pPr marL="685796" lvl="2" indent="0">
              <a:buNone/>
            </a:pPr>
            <a:endParaRPr lang="en-US" altLang="ja-JP" sz="1200" dirty="0"/>
          </a:p>
          <a:p>
            <a:pPr marL="342899" lvl="1" indent="0">
              <a:buNone/>
            </a:pPr>
            <a:r>
              <a:rPr lang="en-US" altLang="ja-JP" sz="2000" dirty="0"/>
              <a:t>【</a:t>
            </a:r>
            <a:r>
              <a:rPr lang="ja-JP" altLang="ja-JP" sz="2000" dirty="0"/>
              <a:t>被害</a:t>
            </a:r>
            <a:r>
              <a:rPr lang="ja-JP" altLang="en-US" sz="2000" dirty="0"/>
              <a:t>を受けた後の対応</a:t>
            </a:r>
            <a:r>
              <a:rPr lang="en-US" altLang="ja-JP" sz="2000" dirty="0"/>
              <a:t>】</a:t>
            </a:r>
            <a:endParaRPr lang="en-US" altLang="ja-JP" sz="2000" b="1" dirty="0"/>
          </a:p>
          <a:p>
            <a:pPr lvl="2"/>
            <a:r>
              <a:rPr lang="ja-JP" altLang="ja-JP" sz="1800" dirty="0"/>
              <a:t>適切な報告／連絡／相談を行う</a:t>
            </a:r>
          </a:p>
          <a:p>
            <a:pPr lvl="2"/>
            <a:r>
              <a:rPr lang="ja-JP" altLang="ja-JP" sz="1800" dirty="0"/>
              <a:t>整備した対応体制に基づき対応する</a:t>
            </a:r>
          </a:p>
          <a:p>
            <a:pPr lvl="2"/>
            <a:r>
              <a:rPr lang="en-US" altLang="ja-JP" sz="1800" dirty="0"/>
              <a:t>Web</a:t>
            </a:r>
            <a:r>
              <a:rPr lang="ja-JP" altLang="ja-JP" sz="1800" dirty="0"/>
              <a:t>サイトの停止、代替サーバーの稼働と告知</a:t>
            </a:r>
          </a:p>
          <a:p>
            <a:pPr lvl="2"/>
            <a:r>
              <a:rPr lang="ja-JP" altLang="ja-JP" sz="1800" dirty="0"/>
              <a:t>適切に運用されているバックアップデータからのリカバリーを行う</a:t>
            </a:r>
          </a:p>
          <a:p>
            <a:pPr marL="342899" lvl="1" indent="0">
              <a:buNone/>
            </a:pP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FBD06085-B028-EF54-03CB-377BFC94FB0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AACBD85-6EEE-D73D-21A5-7E0EB1989248}"/>
              </a:ext>
            </a:extLst>
          </p:cNvPr>
          <p:cNvSpPr>
            <a:spLocks noGrp="1"/>
          </p:cNvSpPr>
          <p:nvPr>
            <p:ph type="sldNum" sz="quarter" idx="12"/>
          </p:nvPr>
        </p:nvSpPr>
        <p:spPr/>
        <p:txBody>
          <a:bodyPr/>
          <a:lstStyle/>
          <a:p>
            <a:fld id="{DBFB1F43-6F2E-4538-AABB-23AEDF146290}" type="slidenum">
              <a:rPr lang="ja-JP" altLang="en-US" smtClean="0"/>
              <a:pPr/>
              <a:t>54</a:t>
            </a:fld>
            <a:endParaRPr lang="ja-JP" altLang="en-US"/>
          </a:p>
        </p:txBody>
      </p:sp>
      <p:sp>
        <p:nvSpPr>
          <p:cNvPr id="5" name="タイトル 4">
            <a:extLst>
              <a:ext uri="{FF2B5EF4-FFF2-40B4-BE49-F238E27FC236}">
                <a16:creationId xmlns:a16="http://schemas.microsoft.com/office/drawing/2014/main" id="{6BB97A08-F5EC-B128-476B-5A235E95A662}"/>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Tree>
    <p:extLst>
      <p:ext uri="{BB962C8B-B14F-4D97-AF65-F5344CB8AC3E}">
        <p14:creationId xmlns:p14="http://schemas.microsoft.com/office/powerpoint/2010/main" val="1093619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F5A-A104-85A8-DC6F-1C00AD63077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3C6EABE-2BAB-E635-3472-B00F7DFE6854}"/>
              </a:ext>
            </a:extLst>
          </p:cNvPr>
          <p:cNvSpPr>
            <a:spLocks noGrp="1"/>
          </p:cNvSpPr>
          <p:nvPr>
            <p:ph idx="1"/>
          </p:nvPr>
        </p:nvSpPr>
        <p:spPr/>
        <p:txBody>
          <a:bodyPr/>
          <a:lstStyle/>
          <a:p>
            <a:r>
              <a:rPr lang="ja-JP" altLang="en-US" sz="2400" dirty="0"/>
              <a:t>対策③</a:t>
            </a:r>
            <a:endParaRPr lang="en-US" altLang="ja-JP" sz="2400" dirty="0"/>
          </a:p>
          <a:p>
            <a:pPr lvl="1"/>
            <a:r>
              <a:rPr lang="ja-JP" altLang="en-US" sz="2200" dirty="0"/>
              <a:t>従業員、職員</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endParaRPr lang="en-US" altLang="ja-JP" sz="2000" b="1" dirty="0"/>
          </a:p>
          <a:p>
            <a:pPr lvl="2"/>
            <a:r>
              <a:rPr lang="ja-JP" altLang="ja-JP" sz="1800" dirty="0"/>
              <a:t>パスワードの適切な運用を実施する</a:t>
            </a:r>
          </a:p>
          <a:p>
            <a:pPr lvl="2"/>
            <a:r>
              <a:rPr lang="ja-JP" altLang="ja-JP" sz="1800" dirty="0"/>
              <a:t>安易に添付ファイルの開封やリンク・</a:t>
            </a:r>
            <a:r>
              <a:rPr lang="en-US" altLang="ja-JP" sz="1800" dirty="0"/>
              <a:t>URL</a:t>
            </a:r>
            <a:r>
              <a:rPr lang="ja-JP" altLang="ja-JP" sz="1800" dirty="0"/>
              <a:t>のクリックをしない</a:t>
            </a:r>
          </a:p>
          <a:p>
            <a:pPr lvl="2"/>
            <a:r>
              <a:rPr lang="en-US" altLang="ja-JP" sz="1800" dirty="0"/>
              <a:t>PC</a:t>
            </a:r>
            <a:r>
              <a:rPr lang="ja-JP" altLang="ja-JP" sz="1800" dirty="0"/>
              <a:t>やサーバー、ネットワーク機器、</a:t>
            </a:r>
            <a:r>
              <a:rPr lang="en-US" altLang="ja-JP" sz="1800" dirty="0"/>
              <a:t>Web</a:t>
            </a:r>
            <a:r>
              <a:rPr lang="ja-JP" altLang="ja-JP" sz="1800" dirty="0"/>
              <a:t>サイトに適切なセキュリティ対策を行う</a:t>
            </a:r>
          </a:p>
          <a:p>
            <a:pPr lvl="2"/>
            <a:r>
              <a:rPr lang="ja-JP" altLang="ja-JP" sz="1800" dirty="0"/>
              <a:t>組織外で開発されたプログラムは、業務端末以外の仮想環境等で開く</a:t>
            </a:r>
            <a:endParaRPr lang="en-US" altLang="ja-JP" sz="1800" dirty="0"/>
          </a:p>
          <a:p>
            <a:pPr marL="342899" lvl="1" indent="0">
              <a:buNone/>
            </a:pPr>
            <a:endParaRPr lang="en-US" altLang="ja-JP" sz="1200" dirty="0"/>
          </a:p>
          <a:p>
            <a:pPr marL="342899" lvl="1" indent="0">
              <a:buNone/>
            </a:pPr>
            <a:r>
              <a:rPr lang="en-US" altLang="ja-JP" sz="2000" dirty="0"/>
              <a:t>【</a:t>
            </a:r>
            <a:r>
              <a:rPr lang="ja-JP" altLang="ja-JP" sz="2000" dirty="0"/>
              <a:t>被害の</a:t>
            </a:r>
            <a:r>
              <a:rPr lang="ja-JP" altLang="en-US" sz="2000" dirty="0"/>
              <a:t>早期検知</a:t>
            </a:r>
            <a:r>
              <a:rPr lang="en-US" altLang="ja-JP" sz="2000" dirty="0"/>
              <a:t>】</a:t>
            </a:r>
          </a:p>
          <a:p>
            <a:pPr lvl="2">
              <a:defRPr/>
            </a:pPr>
            <a:r>
              <a:rPr lang="ja-JP" altLang="ja-JP" sz="1800" dirty="0"/>
              <a:t>不審なログイン履歴の確認</a:t>
            </a:r>
            <a:endParaRPr lang="en-US" altLang="ja-JP" sz="1800" dirty="0"/>
          </a:p>
          <a:p>
            <a:pPr marL="685796" lvl="2" indent="0">
              <a:buNone/>
              <a:defRPr/>
            </a:pPr>
            <a:endParaRPr lang="en-US" altLang="ja-JP" sz="1200" dirty="0"/>
          </a:p>
          <a:p>
            <a:pPr marL="342899" lvl="1" indent="0">
              <a:buNone/>
            </a:pPr>
            <a:r>
              <a:rPr lang="en-US" altLang="ja-JP" sz="2000" dirty="0"/>
              <a:t>【</a:t>
            </a:r>
            <a:r>
              <a:rPr lang="ja-JP" altLang="ja-JP" sz="2000" dirty="0"/>
              <a:t>被害を受けた後の対応</a:t>
            </a:r>
            <a:r>
              <a:rPr lang="en-US" altLang="ja-JP" sz="2000" dirty="0"/>
              <a:t>】</a:t>
            </a:r>
            <a:endParaRPr lang="en-US" altLang="ja-JP" sz="2000" b="1" dirty="0"/>
          </a:p>
          <a:p>
            <a:pPr lvl="2"/>
            <a:r>
              <a:rPr lang="ja-JP" altLang="ja-JP" sz="1800" dirty="0"/>
              <a:t>適切な報告／連絡／相談を行う</a:t>
            </a:r>
          </a:p>
          <a:p>
            <a:pPr lvl="2"/>
            <a:r>
              <a:rPr lang="ja-JP" altLang="ja-JP" sz="1800" dirty="0"/>
              <a:t>整備した対応体制に基づき対応する</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90C3F5C6-AFAA-3B89-FE99-181D1706ED84}"/>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4D7F169-4579-16E6-4C3F-2DD420E57DBC}"/>
              </a:ext>
            </a:extLst>
          </p:cNvPr>
          <p:cNvSpPr>
            <a:spLocks noGrp="1"/>
          </p:cNvSpPr>
          <p:nvPr>
            <p:ph type="sldNum" sz="quarter" idx="12"/>
          </p:nvPr>
        </p:nvSpPr>
        <p:spPr/>
        <p:txBody>
          <a:bodyPr/>
          <a:lstStyle/>
          <a:p>
            <a:fld id="{DBFB1F43-6F2E-4538-AABB-23AEDF146290}" type="slidenum">
              <a:rPr lang="ja-JP" altLang="en-US" smtClean="0"/>
              <a:pPr/>
              <a:t>55</a:t>
            </a:fld>
            <a:endParaRPr lang="ja-JP" altLang="en-US"/>
          </a:p>
        </p:txBody>
      </p:sp>
      <p:sp>
        <p:nvSpPr>
          <p:cNvPr id="5" name="タイトル 4">
            <a:extLst>
              <a:ext uri="{FF2B5EF4-FFF2-40B4-BE49-F238E27FC236}">
                <a16:creationId xmlns:a16="http://schemas.microsoft.com/office/drawing/2014/main" id="{E0117849-E9CB-210D-C16E-7A39904984E2}"/>
              </a:ext>
            </a:extLst>
          </p:cNvPr>
          <p:cNvSpPr>
            <a:spLocks noGrp="1"/>
          </p:cNvSpPr>
          <p:nvPr>
            <p:ph type="title"/>
          </p:nvPr>
        </p:nvSpPr>
        <p:spPr>
          <a:xfrm>
            <a:off x="641213" y="313754"/>
            <a:ext cx="10160137" cy="676276"/>
          </a:xfrm>
        </p:spPr>
        <p:txBody>
          <a:bodyPr/>
          <a:lstStyle/>
          <a:p>
            <a:r>
              <a:rPr lang="en-US" altLang="ja-JP" dirty="0"/>
              <a:t>【6</a:t>
            </a:r>
            <a:r>
              <a:rPr lang="ja-JP" altLang="en-US" dirty="0"/>
              <a:t>位</a:t>
            </a:r>
            <a:r>
              <a:rPr lang="en-US" altLang="ja-JP" dirty="0"/>
              <a:t>】</a:t>
            </a:r>
            <a:r>
              <a:rPr lang="ja-JP" altLang="en-US" sz="2800" dirty="0"/>
              <a:t>地政学的リスクに起因するサイバー攻撃（情報戦を含む）</a:t>
            </a:r>
            <a:endParaRPr kumimoji="1" lang="ja-JP" altLang="en-US" sz="3200" dirty="0"/>
          </a:p>
        </p:txBody>
      </p:sp>
    </p:spTree>
    <p:extLst>
      <p:ext uri="{BB962C8B-B14F-4D97-AF65-F5344CB8AC3E}">
        <p14:creationId xmlns:p14="http://schemas.microsoft.com/office/powerpoint/2010/main" val="909945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F66996B-630F-DC77-4EFB-863210DD8C47}"/>
              </a:ext>
            </a:extLst>
          </p:cNvPr>
          <p:cNvSpPr>
            <a:spLocks noGrp="1"/>
          </p:cNvSpPr>
          <p:nvPr>
            <p:ph idx="1"/>
          </p:nvPr>
        </p:nvSpPr>
        <p:spPr>
          <a:xfrm>
            <a:off x="642229" y="1382319"/>
            <a:ext cx="10930646" cy="5071712"/>
          </a:xfrm>
        </p:spPr>
        <p:txBody>
          <a:bodyPr/>
          <a:lstStyle/>
          <a:p>
            <a:r>
              <a:rPr lang="ja-JP" altLang="en-US" sz="2400" b="1" dirty="0"/>
              <a:t>要因</a:t>
            </a:r>
            <a:endParaRPr lang="en-US" altLang="ja-JP" sz="2400" b="1" dirty="0"/>
          </a:p>
          <a:p>
            <a:pPr lvl="1"/>
            <a:r>
              <a:rPr lang="ja-JP" altLang="en-US" sz="2200" dirty="0"/>
              <a:t>職場への私怨に伴う嫌がらせ、転職先で有利な立場を得るため、金銭目的、</a:t>
            </a:r>
            <a:br>
              <a:rPr lang="en-US" altLang="ja-JP" sz="2200" dirty="0"/>
            </a:br>
            <a:r>
              <a:rPr lang="ja-JP" altLang="en-US" sz="2200" dirty="0"/>
              <a:t>外部者からの勧誘、買収、多忙等地理的条件</a:t>
            </a:r>
            <a:endParaRPr lang="ja-JP" altLang="ja-JP" sz="2200" dirty="0"/>
          </a:p>
          <a:p>
            <a:r>
              <a:rPr lang="ja-JP" altLang="en-US" sz="2400" b="1" dirty="0"/>
              <a:t>手段</a:t>
            </a:r>
            <a:endParaRPr lang="en-US" altLang="ja-JP" sz="2400" b="1" dirty="0"/>
          </a:p>
          <a:p>
            <a:pPr lvl="1"/>
            <a:r>
              <a:rPr lang="ja-JP" altLang="en-US" sz="2200" dirty="0"/>
              <a:t>技術情報や顧客情報といった秘密情報の持ち出し、第三者への提供、不特定多数が</a:t>
            </a:r>
            <a:br>
              <a:rPr lang="en-US" altLang="ja-JP" sz="2200" dirty="0"/>
            </a:br>
            <a:r>
              <a:rPr lang="ja-JP" altLang="en-US" sz="2200" dirty="0"/>
              <a:t>閲覧できる場所への公開、改ざん、削除等の不正行為</a:t>
            </a:r>
            <a:endParaRPr lang="en-US" altLang="ja-JP" sz="2200" dirty="0"/>
          </a:p>
          <a:p>
            <a:pPr lvl="1"/>
            <a:r>
              <a:rPr lang="ja-JP" altLang="en-US" sz="2200" dirty="0"/>
              <a:t>情報管理規則に背いた情報の持ち出しや不注意で情報を紛失する等の情報漏えいも含む</a:t>
            </a:r>
            <a:endParaRPr lang="en-US" altLang="ja-JP" sz="2200" dirty="0"/>
          </a:p>
          <a:p>
            <a:r>
              <a:rPr lang="ja-JP" altLang="en-US" sz="2400" b="1" dirty="0"/>
              <a:t>影響</a:t>
            </a:r>
            <a:endParaRPr lang="en-US" altLang="ja-JP" sz="2400" b="1" dirty="0"/>
          </a:p>
          <a:p>
            <a:pPr lvl="1"/>
            <a:r>
              <a:rPr lang="ja-JP" altLang="en-US" sz="2200" dirty="0"/>
              <a:t>社会的信用の失墜、顧客等への損害賠償や損失補填、業務停滞、復旧作業等による</a:t>
            </a:r>
            <a:br>
              <a:rPr lang="en-US" altLang="ja-JP" sz="2200" dirty="0"/>
            </a:br>
            <a:r>
              <a:rPr lang="ja-JP" altLang="en-US" sz="2200" dirty="0"/>
              <a:t>経済的損失</a:t>
            </a:r>
            <a:endParaRPr lang="en-US" altLang="ja-JP" sz="2200" dirty="0"/>
          </a:p>
          <a:p>
            <a:pPr marL="342899" lvl="1" indent="0">
              <a:buNone/>
            </a:pPr>
            <a:r>
              <a:rPr lang="ja-JP" altLang="en-US" sz="2200" dirty="0"/>
              <a:t>　　→ 経営の根幹を揺るがす業績の悪化</a:t>
            </a:r>
            <a:endParaRPr lang="en-US" altLang="ja-JP" sz="2200" dirty="0"/>
          </a:p>
          <a:p>
            <a:pPr lvl="1"/>
            <a:r>
              <a:rPr lang="ja-JP" altLang="en-US" sz="2200" dirty="0"/>
              <a:t>自組織に持ち込まれた情報が不正取得されたものと知りつつ使用すると、不正競争防止法違反となり、刑事罰の対象になることもある</a:t>
            </a:r>
            <a:endParaRPr lang="en-US" altLang="ja-JP" sz="2200" dirty="0"/>
          </a:p>
        </p:txBody>
      </p:sp>
      <p:sp>
        <p:nvSpPr>
          <p:cNvPr id="3" name="フッター プレースホルダー 2">
            <a:extLst>
              <a:ext uri="{FF2B5EF4-FFF2-40B4-BE49-F238E27FC236}">
                <a16:creationId xmlns:a16="http://schemas.microsoft.com/office/drawing/2014/main" id="{6CA29298-6205-2D73-8240-282725C5F329}"/>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E72BB86-6999-001B-8A90-8B15C6DBDAA1}"/>
              </a:ext>
            </a:extLst>
          </p:cNvPr>
          <p:cNvSpPr>
            <a:spLocks noGrp="1"/>
          </p:cNvSpPr>
          <p:nvPr>
            <p:ph type="sldNum" sz="quarter" idx="12"/>
          </p:nvPr>
        </p:nvSpPr>
        <p:spPr/>
        <p:txBody>
          <a:bodyPr/>
          <a:lstStyle/>
          <a:p>
            <a:fld id="{DBFB1F43-6F2E-4538-AABB-23AEDF146290}" type="slidenum">
              <a:rPr lang="ja-JP" altLang="en-US" smtClean="0"/>
              <a:pPr/>
              <a:t>56</a:t>
            </a:fld>
            <a:endParaRPr lang="ja-JP" altLang="en-US"/>
          </a:p>
        </p:txBody>
      </p:sp>
      <p:sp>
        <p:nvSpPr>
          <p:cNvPr id="5" name="タイトル 4">
            <a:extLst>
              <a:ext uri="{FF2B5EF4-FFF2-40B4-BE49-F238E27FC236}">
                <a16:creationId xmlns:a16="http://schemas.microsoft.com/office/drawing/2014/main" id="{86927C67-FE2A-4A4B-ABE3-4D361BE235C3}"/>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Tree>
    <p:extLst>
      <p:ext uri="{BB962C8B-B14F-4D97-AF65-F5344CB8AC3E}">
        <p14:creationId xmlns:p14="http://schemas.microsoft.com/office/powerpoint/2010/main" val="2407173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20274-3D1C-98AC-15E1-1E8FA054F8A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9BF1DAA-051C-4331-548B-49EABD7E3A54}"/>
              </a:ext>
            </a:extLst>
          </p:cNvPr>
          <p:cNvSpPr>
            <a:spLocks noGrp="1"/>
          </p:cNvSpPr>
          <p:nvPr>
            <p:ph idx="1"/>
          </p:nvPr>
        </p:nvSpPr>
        <p:spPr>
          <a:xfrm>
            <a:off x="642229" y="1382319"/>
            <a:ext cx="10968746" cy="4745463"/>
          </a:xfrm>
        </p:spPr>
        <p:txBody>
          <a:bodyPr/>
          <a:lstStyle/>
          <a:p>
            <a:r>
              <a:rPr lang="ja-JP" altLang="en-US" sz="2400" dirty="0"/>
              <a:t>攻撃手口①</a:t>
            </a:r>
            <a:endParaRPr lang="en-US" altLang="ja-JP" sz="2400" dirty="0"/>
          </a:p>
          <a:p>
            <a:pPr marL="0" indent="0">
              <a:buNone/>
            </a:pPr>
            <a:endParaRPr lang="en-US" altLang="ja-JP" sz="2400" dirty="0"/>
          </a:p>
          <a:p>
            <a:pPr marL="0" indent="0">
              <a:buNone/>
            </a:pPr>
            <a:endParaRPr lang="en-US" altLang="ja-JP" sz="2000" dirty="0"/>
          </a:p>
          <a:p>
            <a:pPr lvl="1"/>
            <a:r>
              <a:rPr lang="ja-JP" altLang="ja-JP" sz="2200" dirty="0"/>
              <a:t>付与された正当な権限を悪用し、不正操作</a:t>
            </a:r>
            <a:r>
              <a:rPr lang="ja-JP" altLang="en-US" sz="2200" dirty="0"/>
              <a:t>などにより</a:t>
            </a:r>
            <a:r>
              <a:rPr lang="ja-JP" altLang="ja-JP" sz="2200" dirty="0"/>
              <a:t>組織の秘密情報</a:t>
            </a:r>
            <a:r>
              <a:rPr lang="ja-JP" altLang="en-US" sz="2200" dirty="0"/>
              <a:t>を</a:t>
            </a:r>
            <a:r>
              <a:rPr lang="ja-JP" altLang="ja-JP" sz="2200" dirty="0"/>
              <a:t>窃取</a:t>
            </a:r>
            <a:r>
              <a:rPr lang="ja-JP" altLang="en-US" sz="2200" dirty="0"/>
              <a:t>する</a:t>
            </a:r>
            <a:endParaRPr lang="en-US" altLang="ja-JP" sz="2200" dirty="0"/>
          </a:p>
          <a:p>
            <a:pPr lvl="1"/>
            <a:r>
              <a:rPr lang="ja-JP" altLang="ja-JP" sz="2200" dirty="0"/>
              <a:t>必要以上に高いアクセス権限が付与されていると、より重要度の高い情報にアクセスでき、</a:t>
            </a:r>
            <a:br>
              <a:rPr lang="en-US" altLang="ja-JP" sz="2200" dirty="0"/>
            </a:br>
            <a:r>
              <a:rPr lang="ja-JP" altLang="ja-JP" sz="2200" dirty="0"/>
              <a:t>より大きな被害が発生するおそれがある</a:t>
            </a:r>
            <a:endParaRPr lang="en-US" altLang="ja-JP" sz="2200" dirty="0"/>
          </a:p>
          <a:p>
            <a:pPr lvl="1"/>
            <a:r>
              <a:rPr lang="ja-JP" altLang="ja-JP" sz="2200" dirty="0"/>
              <a:t>複数人で端末やアカウントを共用している場合、誰が不正アクセスしたのか確認できない</a:t>
            </a:r>
            <a:endParaRPr lang="en-US" altLang="ja-JP" sz="2200" dirty="0"/>
          </a:p>
          <a:p>
            <a:pPr lvl="1"/>
            <a:endParaRPr lang="ja-JP" altLang="ja-JP" sz="2400" dirty="0"/>
          </a:p>
          <a:p>
            <a:pPr marL="0" indent="0">
              <a:buNone/>
            </a:pPr>
            <a:endParaRPr lang="en-US" altLang="ja-JP" sz="900" dirty="0"/>
          </a:p>
          <a:p>
            <a:pPr marL="0" indent="0">
              <a:buNone/>
            </a:pPr>
            <a:endParaRPr lang="en-US" altLang="ja-JP" sz="1400" dirty="0"/>
          </a:p>
          <a:p>
            <a:pPr lvl="1"/>
            <a:r>
              <a:rPr lang="ja-JP" altLang="ja-JP" sz="2200" dirty="0"/>
              <a:t>離職者の利用者</a:t>
            </a:r>
            <a:r>
              <a:rPr lang="en-US" altLang="ja-JP" sz="2200" dirty="0"/>
              <a:t>ID</a:t>
            </a:r>
            <a:r>
              <a:rPr lang="ja-JP" altLang="ja-JP" sz="2200" dirty="0"/>
              <a:t>やアクセス権を削除していないと、在職中に割り当てられた</a:t>
            </a:r>
            <a:br>
              <a:rPr lang="en-US" altLang="ja-JP" sz="2200" dirty="0"/>
            </a:br>
            <a:r>
              <a:rPr lang="ja-JP" altLang="ja-JP" sz="2200" dirty="0"/>
              <a:t>アカウントを用いて、外部から社内システムや業務サーバー等に不正アクセス</a:t>
            </a:r>
            <a:r>
              <a:rPr lang="ja-JP" altLang="en-US" sz="2200" dirty="0"/>
              <a:t>し、情報窃取や不正操作ができてしまう</a:t>
            </a:r>
          </a:p>
          <a:p>
            <a:endParaRPr kumimoji="1" lang="ja-JP" altLang="en-US" sz="2400" dirty="0"/>
          </a:p>
        </p:txBody>
      </p:sp>
      <p:sp>
        <p:nvSpPr>
          <p:cNvPr id="3" name="フッター プレースホルダー 2">
            <a:extLst>
              <a:ext uri="{FF2B5EF4-FFF2-40B4-BE49-F238E27FC236}">
                <a16:creationId xmlns:a16="http://schemas.microsoft.com/office/drawing/2014/main" id="{5F3D1DA1-EB0A-497E-EDCE-4EF8E926E24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01E58B8-3037-7A83-50A3-C04C9BF9A4A8}"/>
              </a:ext>
            </a:extLst>
          </p:cNvPr>
          <p:cNvSpPr>
            <a:spLocks noGrp="1"/>
          </p:cNvSpPr>
          <p:nvPr>
            <p:ph type="sldNum" sz="quarter" idx="12"/>
          </p:nvPr>
        </p:nvSpPr>
        <p:spPr/>
        <p:txBody>
          <a:bodyPr/>
          <a:lstStyle/>
          <a:p>
            <a:fld id="{DBFB1F43-6F2E-4538-AABB-23AEDF146290}" type="slidenum">
              <a:rPr lang="ja-JP" altLang="en-US" smtClean="0"/>
              <a:pPr/>
              <a:t>57</a:t>
            </a:fld>
            <a:endParaRPr lang="ja-JP" altLang="en-US"/>
          </a:p>
        </p:txBody>
      </p:sp>
      <p:sp>
        <p:nvSpPr>
          <p:cNvPr id="5" name="タイトル 4">
            <a:extLst>
              <a:ext uri="{FF2B5EF4-FFF2-40B4-BE49-F238E27FC236}">
                <a16:creationId xmlns:a16="http://schemas.microsoft.com/office/drawing/2014/main" id="{2A2402BB-A16F-B917-BE6E-8FC0BED8EB0E}"/>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コンテンツ プレースホルダー 2">
            <a:extLst>
              <a:ext uri="{FF2B5EF4-FFF2-40B4-BE49-F238E27FC236}">
                <a16:creationId xmlns:a16="http://schemas.microsoft.com/office/drawing/2014/main" id="{A3D60C6E-913B-F3F7-7451-793D54ABEA27}"/>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・アクセス権限の悪用</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206C6DB3-D38D-65D7-6CF9-1836DE27FDAE}"/>
              </a:ext>
            </a:extLst>
          </p:cNvPr>
          <p:cNvSpPr txBox="1">
            <a:spLocks/>
          </p:cNvSpPr>
          <p:nvPr/>
        </p:nvSpPr>
        <p:spPr bwMode="auto">
          <a:xfrm>
            <a:off x="641213" y="43377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在職中に割り当てられたアカウントの悪用</a:t>
            </a:r>
            <a:endParaRPr lang="en-US" altLang="ja-JP" sz="2800" b="1" kern="0" dirty="0">
              <a:solidFill>
                <a:prstClr val="white"/>
              </a:solidFill>
              <a:latin typeface="+mn-ea"/>
            </a:endParaRPr>
          </a:p>
        </p:txBody>
      </p:sp>
    </p:spTree>
    <p:extLst>
      <p:ext uri="{BB962C8B-B14F-4D97-AF65-F5344CB8AC3E}">
        <p14:creationId xmlns:p14="http://schemas.microsoft.com/office/powerpoint/2010/main" val="375213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6F4D-7E56-E5E0-6EC1-C4DB09C8E78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FE89752-67DE-C275-9B68-BBB1C5F39162}"/>
              </a:ext>
            </a:extLst>
          </p:cNvPr>
          <p:cNvSpPr>
            <a:spLocks noGrp="1"/>
          </p:cNvSpPr>
          <p:nvPr>
            <p:ph idx="1"/>
          </p:nvPr>
        </p:nvSpPr>
        <p:spPr>
          <a:xfrm>
            <a:off x="642229" y="1382319"/>
            <a:ext cx="10528979" cy="4745463"/>
          </a:xfrm>
        </p:spPr>
        <p:txBody>
          <a:bodyPr/>
          <a:lstStyle/>
          <a:p>
            <a:r>
              <a:rPr lang="ja-JP" altLang="en-US" sz="2400" dirty="0"/>
              <a:t>攻撃手口②</a:t>
            </a:r>
            <a:endParaRPr lang="en-US" altLang="ja-JP" sz="2400" dirty="0"/>
          </a:p>
          <a:p>
            <a:pPr marL="0" indent="0">
              <a:buNone/>
            </a:pPr>
            <a:endParaRPr lang="en-US" altLang="ja-JP" sz="2400" dirty="0"/>
          </a:p>
          <a:p>
            <a:pPr lvl="1"/>
            <a:endParaRPr lang="en-US" altLang="ja-JP" sz="2000" dirty="0"/>
          </a:p>
          <a:p>
            <a:pPr lvl="1"/>
            <a:r>
              <a:rPr lang="en-US" altLang="ja-JP" sz="2400" dirty="0"/>
              <a:t>USB</a:t>
            </a:r>
            <a:r>
              <a:rPr lang="ja-JP" altLang="ja-JP" sz="2400" dirty="0"/>
              <a:t>メモリーや</a:t>
            </a:r>
            <a:r>
              <a:rPr lang="en-US" altLang="ja-JP" sz="2400" dirty="0"/>
              <a:t>HDD</a:t>
            </a:r>
            <a:r>
              <a:rPr lang="ja-JP" altLang="ja-JP" sz="2400" dirty="0"/>
              <a:t>などの外部記録媒体、メール、クラウドストレージ、</a:t>
            </a:r>
            <a:br>
              <a:rPr lang="en-US" altLang="ja-JP" sz="2400" dirty="0"/>
            </a:br>
            <a:r>
              <a:rPr lang="ja-JP" altLang="ja-JP" sz="2400" dirty="0"/>
              <a:t>スマ</a:t>
            </a:r>
            <a:r>
              <a:rPr lang="ja-JP" altLang="en-US" sz="2400" dirty="0"/>
              <a:t>ートフォンの</a:t>
            </a:r>
            <a:r>
              <a:rPr lang="ja-JP" altLang="ja-JP" sz="2400" dirty="0"/>
              <a:t>カメラ、紙媒体等を使い、組織の情報を外部に不正に持ち出す</a:t>
            </a:r>
            <a:endParaRPr lang="en-US" altLang="ja-JP" sz="2400" dirty="0"/>
          </a:p>
          <a:p>
            <a:pPr lvl="1"/>
            <a:r>
              <a:rPr lang="ja-JP" altLang="ja-JP" sz="2400" dirty="0"/>
              <a:t>証拠を残さないため、口頭で伝</a:t>
            </a:r>
            <a:r>
              <a:rPr lang="ja-JP" altLang="en-US" sz="2400" dirty="0"/>
              <a:t>え</a:t>
            </a:r>
            <a:r>
              <a:rPr lang="ja-JP" altLang="ja-JP" sz="2400" dirty="0"/>
              <a:t>る場合もある</a:t>
            </a: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CD4D444D-B57C-27A0-5034-EB3FE34C724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E1B9E51B-342E-BA7F-8874-D58F8E9CDC78}"/>
              </a:ext>
            </a:extLst>
          </p:cNvPr>
          <p:cNvSpPr>
            <a:spLocks noGrp="1"/>
          </p:cNvSpPr>
          <p:nvPr>
            <p:ph type="sldNum" sz="quarter" idx="12"/>
          </p:nvPr>
        </p:nvSpPr>
        <p:spPr/>
        <p:txBody>
          <a:bodyPr/>
          <a:lstStyle/>
          <a:p>
            <a:fld id="{DBFB1F43-6F2E-4538-AABB-23AEDF146290}" type="slidenum">
              <a:rPr lang="ja-JP" altLang="en-US" smtClean="0"/>
              <a:pPr/>
              <a:t>58</a:t>
            </a:fld>
            <a:endParaRPr lang="ja-JP" altLang="en-US"/>
          </a:p>
        </p:txBody>
      </p:sp>
      <p:sp>
        <p:nvSpPr>
          <p:cNvPr id="5" name="タイトル 4">
            <a:extLst>
              <a:ext uri="{FF2B5EF4-FFF2-40B4-BE49-F238E27FC236}">
                <a16:creationId xmlns:a16="http://schemas.microsoft.com/office/drawing/2014/main" id="{3B3B172D-BA01-E840-7B43-2004D8E6B5A6}"/>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コンテンツ プレースホルダー 2">
            <a:extLst>
              <a:ext uri="{FF2B5EF4-FFF2-40B4-BE49-F238E27FC236}">
                <a16:creationId xmlns:a16="http://schemas.microsoft.com/office/drawing/2014/main" id="{41338EA4-274F-DCA0-DE7F-D534753C9371}"/>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内部情報の不正な持ち出し</a:t>
            </a:r>
            <a:endParaRPr lang="ja-JP" altLang="ja-JP" sz="2800" dirty="0">
              <a:solidFill>
                <a:schemeClr val="bg1"/>
              </a:solidFill>
            </a:endParaRPr>
          </a:p>
        </p:txBody>
      </p:sp>
    </p:spTree>
    <p:extLst>
      <p:ext uri="{BB962C8B-B14F-4D97-AF65-F5344CB8AC3E}">
        <p14:creationId xmlns:p14="http://schemas.microsoft.com/office/powerpoint/2010/main" val="492418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6DF6-7F86-C42E-CD41-FD7D1C6C716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1C7D24E-B3FF-D1B2-B668-7CA364C47553}"/>
              </a:ext>
            </a:extLst>
          </p:cNvPr>
          <p:cNvSpPr>
            <a:spLocks noGrp="1"/>
          </p:cNvSpPr>
          <p:nvPr>
            <p:ph idx="1"/>
          </p:nvPr>
        </p:nvSpPr>
        <p:spPr>
          <a:xfrm>
            <a:off x="642229" y="1382319"/>
            <a:ext cx="10402870" cy="4745463"/>
          </a:xfrm>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ja-JP" sz="2400" b="1" dirty="0"/>
              <a:t>元ロシア通商代表部員への営業秘密情報漏えい</a:t>
            </a:r>
            <a:r>
              <a:rPr lang="en-US" altLang="ja-JP" sz="2400" b="1" baseline="30000" dirty="0">
                <a:solidFill>
                  <a:srgbClr val="FF0000"/>
                </a:solidFill>
              </a:rPr>
              <a:t>※34</a:t>
            </a:r>
            <a:endParaRPr lang="en-US" altLang="ja-JP" sz="2400" b="1" dirty="0"/>
          </a:p>
          <a:p>
            <a:pPr lvl="2"/>
            <a:r>
              <a:rPr lang="ja-JP" altLang="ja-JP" sz="2000" dirty="0"/>
              <a:t>工作機械メーカーの元社員は身分を隠した在日ロシア通商代表部の元職員に、</a:t>
            </a:r>
            <a:br>
              <a:rPr lang="en-US" altLang="ja-JP" sz="2000" dirty="0"/>
            </a:br>
            <a:r>
              <a:rPr lang="ja-JP" altLang="ja-JP" sz="2000" dirty="0"/>
              <a:t>道を尋ねられたことを機に飲食などの接待を受けていた</a:t>
            </a:r>
            <a:endParaRPr lang="en-US" altLang="ja-JP" sz="2000" dirty="0"/>
          </a:p>
          <a:p>
            <a:pPr lvl="2"/>
            <a:endParaRPr lang="en-US" altLang="ja-JP" sz="900" dirty="0"/>
          </a:p>
          <a:p>
            <a:pPr lvl="2"/>
            <a:r>
              <a:rPr lang="ja-JP" altLang="en-US" sz="2000" dirty="0"/>
              <a:t>元社員は、</a:t>
            </a:r>
            <a:r>
              <a:rPr lang="en-US" altLang="ja-JP" sz="2000" dirty="0"/>
              <a:t>2024</a:t>
            </a:r>
            <a:r>
              <a:rPr lang="ja-JP" altLang="ja-JP" sz="2000" dirty="0"/>
              <a:t>年</a:t>
            </a:r>
            <a:r>
              <a:rPr lang="en-US" altLang="ja-JP" sz="2000" dirty="0"/>
              <a:t>11</a:t>
            </a:r>
            <a:r>
              <a:rPr lang="ja-JP" altLang="ja-JP" sz="2000" dirty="0"/>
              <a:t>月と</a:t>
            </a:r>
            <a:r>
              <a:rPr lang="en-US" altLang="ja-JP" sz="2000" dirty="0"/>
              <a:t>2025</a:t>
            </a:r>
            <a:r>
              <a:rPr lang="ja-JP" altLang="ja-JP" sz="2000" dirty="0"/>
              <a:t>年</a:t>
            </a:r>
            <a:r>
              <a:rPr lang="en-US" altLang="ja-JP" sz="2000" dirty="0"/>
              <a:t>2</a:t>
            </a:r>
            <a:r>
              <a:rPr lang="ja-JP" altLang="ja-JP" sz="2000" dirty="0"/>
              <a:t>月に営業秘密を口頭で伝え、対価に総額</a:t>
            </a:r>
            <a:r>
              <a:rPr lang="en-US" altLang="ja-JP" sz="2000" dirty="0"/>
              <a:t>70</a:t>
            </a:r>
            <a:r>
              <a:rPr lang="ja-JP" altLang="ja-JP" sz="2000" dirty="0"/>
              <a:t>万円を受領</a:t>
            </a:r>
            <a:r>
              <a:rPr lang="ja-JP" altLang="en-US" sz="2000" dirty="0"/>
              <a:t>し、</a:t>
            </a:r>
            <a:r>
              <a:rPr lang="ja-JP" altLang="ja-JP" sz="2000" dirty="0"/>
              <a:t>不正競争防止法</a:t>
            </a:r>
            <a:r>
              <a:rPr lang="ja-JP" altLang="en-US" sz="2000" dirty="0"/>
              <a:t>に</a:t>
            </a:r>
            <a:r>
              <a:rPr lang="ja-JP" altLang="ja-JP" sz="2000" dirty="0"/>
              <a:t>違反したとして書類送検</a:t>
            </a:r>
            <a:endParaRPr lang="en-US" altLang="ja-JP" sz="2000" dirty="0"/>
          </a:p>
          <a:p>
            <a:pPr lvl="2"/>
            <a:endParaRPr lang="en-US" altLang="ja-JP" sz="900" dirty="0"/>
          </a:p>
          <a:p>
            <a:pPr lvl="2"/>
            <a:r>
              <a:rPr lang="ja-JP" altLang="ja-JP" sz="2000" dirty="0"/>
              <a:t>元職員はすでに帰国</a:t>
            </a:r>
            <a:endParaRPr lang="en-US" altLang="ja-JP" sz="2000" dirty="0"/>
          </a:p>
          <a:p>
            <a:pPr lvl="2"/>
            <a:endParaRPr lang="en-US" altLang="ja-JP" sz="2000" dirty="0"/>
          </a:p>
          <a:p>
            <a:endParaRPr kumimoji="1" lang="ja-JP" altLang="en-US" sz="2400" dirty="0"/>
          </a:p>
        </p:txBody>
      </p:sp>
      <p:sp>
        <p:nvSpPr>
          <p:cNvPr id="3" name="フッター プレースホルダー 2">
            <a:extLst>
              <a:ext uri="{FF2B5EF4-FFF2-40B4-BE49-F238E27FC236}">
                <a16:creationId xmlns:a16="http://schemas.microsoft.com/office/drawing/2014/main" id="{9680D924-1A6D-C2E3-CA5B-922B60A7E06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FF98158-32B5-9F0C-F2DC-9FE33698965C}"/>
              </a:ext>
            </a:extLst>
          </p:cNvPr>
          <p:cNvSpPr>
            <a:spLocks noGrp="1"/>
          </p:cNvSpPr>
          <p:nvPr>
            <p:ph type="sldNum" sz="quarter" idx="12"/>
          </p:nvPr>
        </p:nvSpPr>
        <p:spPr/>
        <p:txBody>
          <a:bodyPr/>
          <a:lstStyle/>
          <a:p>
            <a:fld id="{DBFB1F43-6F2E-4538-AABB-23AEDF146290}" type="slidenum">
              <a:rPr lang="ja-JP" altLang="en-US" smtClean="0"/>
              <a:pPr/>
              <a:t>59</a:t>
            </a:fld>
            <a:endParaRPr lang="ja-JP" altLang="en-US"/>
          </a:p>
        </p:txBody>
      </p:sp>
      <p:sp>
        <p:nvSpPr>
          <p:cNvPr id="5" name="タイトル 4">
            <a:extLst>
              <a:ext uri="{FF2B5EF4-FFF2-40B4-BE49-F238E27FC236}">
                <a16:creationId xmlns:a16="http://schemas.microsoft.com/office/drawing/2014/main" id="{DDD05F6C-1419-486D-0E40-E3E45998F0D1}"/>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pic>
        <p:nvPicPr>
          <p:cNvPr id="6" name="図 5" descr="ダイアグラム&#10;&#10;AI 生成コンテンツは誤りを含む可能性があります。">
            <a:extLst>
              <a:ext uri="{FF2B5EF4-FFF2-40B4-BE49-F238E27FC236}">
                <a16:creationId xmlns:a16="http://schemas.microsoft.com/office/drawing/2014/main" id="{10927DA3-D50C-47E6-C318-A26AB3A3CCE0}"/>
              </a:ext>
            </a:extLst>
          </p:cNvPr>
          <p:cNvPicPr>
            <a:picLocks noChangeAspect="1"/>
          </p:cNvPicPr>
          <p:nvPr/>
        </p:nvPicPr>
        <p:blipFill>
          <a:blip r:embed="rId2"/>
          <a:stretch>
            <a:fillRect/>
          </a:stretch>
        </p:blipFill>
        <p:spPr>
          <a:xfrm>
            <a:off x="6667501" y="3616320"/>
            <a:ext cx="5405164" cy="2837711"/>
          </a:xfrm>
          <a:prstGeom prst="rect">
            <a:avLst/>
          </a:prstGeom>
        </p:spPr>
      </p:pic>
      <p:sp>
        <p:nvSpPr>
          <p:cNvPr id="7" name="テキスト ボックス 6">
            <a:extLst>
              <a:ext uri="{FF2B5EF4-FFF2-40B4-BE49-F238E27FC236}">
                <a16:creationId xmlns:a16="http://schemas.microsoft.com/office/drawing/2014/main" id="{2980849F-A33B-206F-749B-8B6D90F581A5}"/>
              </a:ext>
            </a:extLst>
          </p:cNvPr>
          <p:cNvSpPr txBox="1"/>
          <p:nvPr/>
        </p:nvSpPr>
        <p:spPr>
          <a:xfrm>
            <a:off x="1146901" y="4358261"/>
            <a:ext cx="9044848" cy="276999"/>
          </a:xfrm>
          <a:prstGeom prst="rect">
            <a:avLst/>
          </a:prstGeom>
          <a:noFill/>
        </p:spPr>
        <p:txBody>
          <a:bodyPr wrap="square" rtlCol="0">
            <a:spAutoFit/>
          </a:bodyPr>
          <a:lstStyle/>
          <a:p>
            <a:r>
              <a:rPr lang="en-US" altLang="ja-JP" sz="1200" b="1" dirty="0">
                <a:solidFill>
                  <a:srgbClr val="FF0000"/>
                </a:solidFill>
              </a:rPr>
              <a:t>※34</a:t>
            </a:r>
            <a:r>
              <a:rPr lang="ja-JP" altLang="en-US" sz="1200" b="1" dirty="0">
                <a:solidFill>
                  <a:srgbClr val="FF0000"/>
                </a:solidFill>
              </a:rPr>
              <a:t>　</a:t>
            </a:r>
            <a:r>
              <a:rPr lang="ja-JP" altLang="ja-JP" sz="1200" dirty="0">
                <a:hlinkClick r:id="rId3"/>
              </a:rPr>
              <a:t>ロシア元職員ら書類送検　メーカー機密情報漏洩疑い、スパイ活動か</a:t>
            </a:r>
            <a:r>
              <a:rPr lang="ja-JP" altLang="ja-JP" sz="1200" dirty="0"/>
              <a:t>（日本経済新聞）</a:t>
            </a:r>
            <a:endParaRPr lang="en-US" altLang="ja-JP" sz="1200" b="1" dirty="0">
              <a:solidFill>
                <a:srgbClr val="FF0000"/>
              </a:solidFill>
            </a:endParaRPr>
          </a:p>
        </p:txBody>
      </p:sp>
    </p:spTree>
    <p:extLst>
      <p:ext uri="{BB962C8B-B14F-4D97-AF65-F5344CB8AC3E}">
        <p14:creationId xmlns:p14="http://schemas.microsoft.com/office/powerpoint/2010/main" val="280105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D348FAC-9B94-1BC9-F8BB-C2F2C1966F7A}"/>
              </a:ext>
            </a:extLst>
          </p:cNvPr>
          <p:cNvSpPr>
            <a:spLocks noGrp="1"/>
          </p:cNvSpPr>
          <p:nvPr>
            <p:ph idx="1"/>
          </p:nvPr>
        </p:nvSpPr>
        <p:spPr>
          <a:xfrm>
            <a:off x="642229" y="1192539"/>
            <a:ext cx="10265549" cy="4745463"/>
          </a:xfrm>
        </p:spPr>
        <p:txBody>
          <a:bodyPr/>
          <a:lstStyle/>
          <a:p>
            <a:r>
              <a:rPr lang="ja-JP" altLang="en-US" sz="2400" dirty="0">
                <a:solidFill>
                  <a:schemeClr val="accent6">
                    <a:lumMod val="10000"/>
                  </a:schemeClr>
                </a:solidFill>
              </a:rPr>
              <a:t>クラウドサービスの利用が浸透している昨今、「情報セキュリティ対策の基本」に加え、クラウドサービス利用を想定した対策も必要である</a:t>
            </a:r>
            <a:endParaRPr lang="en-US" altLang="ja-JP" sz="2400" dirty="0">
              <a:solidFill>
                <a:schemeClr val="accent6">
                  <a:lumMod val="10000"/>
                </a:schemeClr>
              </a:solidFill>
            </a:endParaRPr>
          </a:p>
          <a:p>
            <a:endParaRPr kumimoji="1" lang="ja-JP" altLang="en-US" sz="2400" dirty="0"/>
          </a:p>
        </p:txBody>
      </p:sp>
      <p:sp>
        <p:nvSpPr>
          <p:cNvPr id="3" name="フッター プレースホルダー 2">
            <a:extLst>
              <a:ext uri="{FF2B5EF4-FFF2-40B4-BE49-F238E27FC236}">
                <a16:creationId xmlns:a16="http://schemas.microsoft.com/office/drawing/2014/main" id="{AB5CE9B7-D512-680D-B179-508CEA91F765}"/>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CCE5FEB-ED63-7F1A-4A27-80E8BDA9D0DF}"/>
              </a:ext>
            </a:extLst>
          </p:cNvPr>
          <p:cNvSpPr>
            <a:spLocks noGrp="1"/>
          </p:cNvSpPr>
          <p:nvPr>
            <p:ph type="sldNum" sz="quarter" idx="12"/>
          </p:nvPr>
        </p:nvSpPr>
        <p:spPr/>
        <p:txBody>
          <a:bodyPr/>
          <a:lstStyle/>
          <a:p>
            <a:fld id="{DBFB1F43-6F2E-4538-AABB-23AEDF146290}" type="slidenum">
              <a:rPr lang="ja-JP" altLang="en-US" smtClean="0"/>
              <a:pPr/>
              <a:t>6</a:t>
            </a:fld>
            <a:endParaRPr lang="ja-JP" altLang="en-US"/>
          </a:p>
        </p:txBody>
      </p:sp>
      <p:sp>
        <p:nvSpPr>
          <p:cNvPr id="5" name="タイトル 4">
            <a:extLst>
              <a:ext uri="{FF2B5EF4-FFF2-40B4-BE49-F238E27FC236}">
                <a16:creationId xmlns:a16="http://schemas.microsoft.com/office/drawing/2014/main" id="{9CCD76D5-2131-7206-6045-3277158C37CC}"/>
              </a:ext>
            </a:extLst>
          </p:cNvPr>
          <p:cNvSpPr>
            <a:spLocks noGrp="1"/>
          </p:cNvSpPr>
          <p:nvPr>
            <p:ph type="title"/>
          </p:nvPr>
        </p:nvSpPr>
        <p:spPr/>
        <p:txBody>
          <a:bodyPr/>
          <a:lstStyle/>
          <a:p>
            <a:r>
              <a:rPr lang="ja-JP" altLang="en-US" dirty="0"/>
              <a:t>情報セキュリティ対策の基本＋</a:t>
            </a:r>
            <a:r>
              <a:rPr lang="en-US" altLang="ja-JP" dirty="0"/>
              <a:t>α</a:t>
            </a:r>
            <a:endParaRPr kumimoji="1" lang="ja-JP" altLang="en-US" dirty="0"/>
          </a:p>
        </p:txBody>
      </p:sp>
      <p:graphicFrame>
        <p:nvGraphicFramePr>
          <p:cNvPr id="6" name="表 5">
            <a:extLst>
              <a:ext uri="{FF2B5EF4-FFF2-40B4-BE49-F238E27FC236}">
                <a16:creationId xmlns:a16="http://schemas.microsoft.com/office/drawing/2014/main" id="{F9F05106-56D7-7AD8-B91A-A2D7DECBABB1}"/>
              </a:ext>
            </a:extLst>
          </p:cNvPr>
          <p:cNvGraphicFramePr>
            <a:graphicFrameLocks noGrp="1"/>
          </p:cNvGraphicFramePr>
          <p:nvPr>
            <p:extLst>
              <p:ext uri="{D42A27DB-BD31-4B8C-83A1-F6EECF244321}">
                <p14:modId xmlns:p14="http://schemas.microsoft.com/office/powerpoint/2010/main" val="790705489"/>
              </p:ext>
            </p:extLst>
          </p:nvPr>
        </p:nvGraphicFramePr>
        <p:xfrm>
          <a:off x="641213" y="2192094"/>
          <a:ext cx="10737029" cy="3761972"/>
        </p:xfrm>
        <a:graphic>
          <a:graphicData uri="http://schemas.openxmlformats.org/drawingml/2006/table">
            <a:tbl>
              <a:tblPr firstRow="1" bandRow="1">
                <a:tableStyleId>{7DF18680-E054-41AD-8BC1-D1AEF772440D}</a:tableStyleId>
              </a:tblPr>
              <a:tblGrid>
                <a:gridCol w="2032976">
                  <a:extLst>
                    <a:ext uri="{9D8B030D-6E8A-4147-A177-3AD203B41FA5}">
                      <a16:colId xmlns:a16="http://schemas.microsoft.com/office/drawing/2014/main" val="311699701"/>
                    </a:ext>
                  </a:extLst>
                </a:gridCol>
                <a:gridCol w="3019245">
                  <a:extLst>
                    <a:ext uri="{9D8B030D-6E8A-4147-A177-3AD203B41FA5}">
                      <a16:colId xmlns:a16="http://schemas.microsoft.com/office/drawing/2014/main" val="781493075"/>
                    </a:ext>
                  </a:extLst>
                </a:gridCol>
                <a:gridCol w="5684808">
                  <a:extLst>
                    <a:ext uri="{9D8B030D-6E8A-4147-A177-3AD203B41FA5}">
                      <a16:colId xmlns:a16="http://schemas.microsoft.com/office/drawing/2014/main" val="43705340"/>
                    </a:ext>
                  </a:extLst>
                </a:gridCol>
              </a:tblGrid>
              <a:tr h="648000">
                <a:tc>
                  <a:txBody>
                    <a:bodyPr/>
                    <a:lstStyle/>
                    <a:p>
                      <a:pPr algn="ctr"/>
                      <a:r>
                        <a:rPr kumimoji="1" lang="ja-JP" altLang="en-US" sz="1600" b="0" dirty="0">
                          <a:solidFill>
                            <a:schemeClr val="tx2"/>
                          </a:solidFill>
                        </a:rPr>
                        <a:t>備える対象</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2"/>
                          </a:solidFill>
                        </a:rPr>
                        <a:t>情報セキュリティ対策の基本＋</a:t>
                      </a:r>
                      <a:r>
                        <a:rPr kumimoji="1" lang="en-US" altLang="ja-JP" sz="1600" b="0" dirty="0">
                          <a:solidFill>
                            <a:schemeClr val="tx2"/>
                          </a:solidFill>
                        </a:rPr>
                        <a:t>α</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2"/>
                          </a:solidFill>
                        </a:rPr>
                        <a:t>目　的</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720000">
                <a:tc>
                  <a:txBody>
                    <a:bodyPr/>
                    <a:lstStyle/>
                    <a:p>
                      <a:pPr marL="0" algn="l" defTabSz="685796" rtl="0" eaLnBrk="1" latinLnBrk="0" hangingPunct="1"/>
                      <a:r>
                        <a:rPr kumimoji="1" lang="ja-JP" altLang="en-US" sz="1600" b="0" kern="1200" dirty="0">
                          <a:solidFill>
                            <a:schemeClr val="accent6">
                              <a:lumMod val="10000"/>
                            </a:schemeClr>
                          </a:solidFill>
                        </a:rPr>
                        <a:t>クラウドの選定</a:t>
                      </a:r>
                      <a:endParaRPr kumimoji="1" lang="ja-JP" altLang="en-US" sz="1600" b="0" kern="1200" dirty="0">
                        <a:solidFill>
                          <a:schemeClr val="accent6">
                            <a:lumMod val="10000"/>
                          </a:schemeClr>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96" rtl="0" eaLnBrk="1" latinLnBrk="0" hangingPunct="1">
                        <a:spcAft>
                          <a:spcPts val="0"/>
                        </a:spcAft>
                      </a:pPr>
                      <a:r>
                        <a:rPr kumimoji="1" lang="ja-JP" altLang="en-US" sz="1600" b="0" kern="1200" dirty="0">
                          <a:solidFill>
                            <a:schemeClr val="accent6">
                              <a:lumMod val="10000"/>
                            </a:schemeClr>
                          </a:solidFill>
                        </a:rPr>
                        <a:t>選定前の事前調査 </a:t>
                      </a:r>
                      <a:endParaRPr kumimoji="1" lang="ja-JP" altLang="en-US" sz="1600" b="0" kern="1200" dirty="0">
                        <a:solidFill>
                          <a:schemeClr val="accent6">
                            <a:lumMod val="10000"/>
                          </a:schemeClr>
                        </a:solidFill>
                        <a:latin typeface="+mn-ea"/>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96" rtl="0" eaLnBrk="1" latinLnBrk="0" hangingPunct="1">
                        <a:spcAft>
                          <a:spcPts val="0"/>
                        </a:spcAft>
                      </a:pPr>
                      <a:r>
                        <a:rPr kumimoji="1" lang="ja-JP" altLang="en-US" sz="1600" b="0" kern="1200" dirty="0">
                          <a:solidFill>
                            <a:schemeClr val="accent6">
                              <a:lumMod val="10000"/>
                            </a:schemeClr>
                          </a:solidFill>
                        </a:rPr>
                        <a:t>クラウドサービスのガイドラインに沿った運営をしている業者やそのサービスを選定する </a:t>
                      </a:r>
                      <a:endParaRPr kumimoji="1" lang="ja-JP" altLang="en-US" sz="1600" b="0" kern="1200" dirty="0">
                        <a:solidFill>
                          <a:schemeClr val="accent6">
                            <a:lumMod val="10000"/>
                          </a:schemeClr>
                        </a:solidFill>
                        <a:latin typeface="+mn-ea"/>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853945"/>
                  </a:ext>
                </a:extLst>
              </a:tr>
              <a:tr h="720000">
                <a:tc>
                  <a:txBody>
                    <a:bodyPr/>
                    <a:lstStyle/>
                    <a:p>
                      <a:r>
                        <a:rPr kumimoji="1" lang="ja-JP" altLang="en-US" sz="1600" b="0" dirty="0">
                          <a:solidFill>
                            <a:schemeClr val="accent6">
                              <a:lumMod val="10000"/>
                            </a:schemeClr>
                          </a:solidFill>
                        </a:rPr>
                        <a:t>インシデント全般</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sz="1600" b="0" kern="100" dirty="0">
                          <a:solidFill>
                            <a:schemeClr val="accent6">
                              <a:lumMod val="10000"/>
                            </a:schemeClr>
                          </a:solidFill>
                          <a:effectLst/>
                        </a:rPr>
                        <a:t>責任範囲の明確化</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理解</a:t>
                      </a:r>
                      <a:r>
                        <a:rPr lang="en-US" altLang="ja-JP" sz="1600" b="0" kern="100" dirty="0">
                          <a:solidFill>
                            <a:schemeClr val="accent6">
                              <a:lumMod val="10000"/>
                            </a:schemeClr>
                          </a:solidFill>
                          <a:effectLst/>
                        </a:rPr>
                        <a:t>)</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altLang="en-US" sz="1600" b="0" kern="100" dirty="0">
                          <a:solidFill>
                            <a:schemeClr val="accent6">
                              <a:lumMod val="10000"/>
                            </a:schemeClr>
                          </a:solidFill>
                          <a:effectLst/>
                        </a:rPr>
                        <a:t>クラウドサービスを契約する際は、</a:t>
                      </a:r>
                      <a:r>
                        <a:rPr lang="ja-JP" sz="1600" b="0" kern="100" dirty="0">
                          <a:solidFill>
                            <a:schemeClr val="accent6">
                              <a:lumMod val="10000"/>
                            </a:schemeClr>
                          </a:solidFill>
                          <a:effectLst/>
                        </a:rPr>
                        <a:t>インシデント発生時に誰</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どの組織</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が</a:t>
                      </a:r>
                      <a:r>
                        <a:rPr lang="ja-JP" altLang="en-US" sz="1600" b="0" kern="100" dirty="0">
                          <a:solidFill>
                            <a:schemeClr val="accent6">
                              <a:lumMod val="10000"/>
                            </a:schemeClr>
                          </a:solidFill>
                          <a:effectLst/>
                        </a:rPr>
                        <a:t>どこまでインシデント</a:t>
                      </a:r>
                      <a:r>
                        <a:rPr lang="ja-JP" sz="1600" b="0" kern="100" dirty="0">
                          <a:solidFill>
                            <a:schemeClr val="accent6">
                              <a:lumMod val="10000"/>
                            </a:schemeClr>
                          </a:solidFill>
                          <a:effectLst/>
                        </a:rPr>
                        <a:t>対応する責任があるのかを明確化</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理解</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する</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720000">
                <a:tc>
                  <a:txBody>
                    <a:bodyPr/>
                    <a:lstStyle/>
                    <a:p>
                      <a:r>
                        <a:rPr kumimoji="1" lang="ja-JP" altLang="en-US" sz="1600" b="0" dirty="0">
                          <a:solidFill>
                            <a:schemeClr val="accent6">
                              <a:lumMod val="10000"/>
                            </a:schemeClr>
                          </a:solidFill>
                        </a:rPr>
                        <a:t>クラウドの停止</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代替案の準備</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業務が停止しないように代替策を準備する</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953972">
                <a:tc>
                  <a:txBody>
                    <a:bodyPr/>
                    <a:lstStyle/>
                    <a:p>
                      <a:r>
                        <a:rPr kumimoji="1" lang="ja-JP" altLang="en-US" sz="1600" b="0" dirty="0">
                          <a:solidFill>
                            <a:schemeClr val="accent6">
                              <a:lumMod val="10000"/>
                            </a:schemeClr>
                          </a:solidFill>
                        </a:rPr>
                        <a:t>クラウドの仕様変更</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設定の見直し</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altLang="en-US" sz="1600" b="0" kern="100" dirty="0">
                          <a:solidFill>
                            <a:schemeClr val="accent6">
                              <a:lumMod val="10000"/>
                            </a:schemeClr>
                          </a:solidFill>
                          <a:effectLst/>
                        </a:rPr>
                        <a:t>更新情報は常に確認し、</a:t>
                      </a:r>
                      <a:r>
                        <a:rPr lang="ja-JP" sz="1600" b="0" kern="100" dirty="0">
                          <a:solidFill>
                            <a:schemeClr val="accent6">
                              <a:lumMod val="10000"/>
                            </a:schemeClr>
                          </a:solidFill>
                          <a:effectLst/>
                        </a:rPr>
                        <a:t>仕様変更により意図せず変更された設定を適切な設定に</a:t>
                      </a:r>
                      <a:r>
                        <a:rPr lang="ja-JP" altLang="en-US" sz="1600" b="0" kern="100" dirty="0">
                          <a:solidFill>
                            <a:schemeClr val="accent6">
                              <a:lumMod val="10000"/>
                            </a:schemeClr>
                          </a:solidFill>
                          <a:effectLst/>
                        </a:rPr>
                        <a:t>修正する</a:t>
                      </a:r>
                      <a:br>
                        <a:rPr lang="en-US" altLang="ja-JP" sz="1600" b="0" kern="100" dirty="0">
                          <a:solidFill>
                            <a:schemeClr val="accent6">
                              <a:lumMod val="10000"/>
                            </a:schemeClr>
                          </a:solidFill>
                          <a:effectLst/>
                        </a:rPr>
                      </a:b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設定不備によ</a:t>
                      </a:r>
                      <a:r>
                        <a:rPr lang="ja-JP" altLang="en-US" sz="1600" b="0" kern="100" dirty="0">
                          <a:solidFill>
                            <a:schemeClr val="accent6">
                              <a:lumMod val="10000"/>
                            </a:schemeClr>
                          </a:solidFill>
                          <a:effectLst/>
                        </a:rPr>
                        <a:t>り発生する</a:t>
                      </a:r>
                      <a:r>
                        <a:rPr lang="ja-JP" sz="1600" b="0" kern="100" dirty="0">
                          <a:solidFill>
                            <a:schemeClr val="accent6">
                              <a:lumMod val="10000"/>
                            </a:schemeClr>
                          </a:solidFill>
                          <a:effectLst/>
                        </a:rPr>
                        <a:t>情報漏えいや攻撃を防止する</a:t>
                      </a:r>
                      <a:r>
                        <a:rPr lang="en-US" altLang="ja-JP" sz="1600" b="0" kern="100" dirty="0">
                          <a:solidFill>
                            <a:schemeClr val="accent6">
                              <a:lumMod val="10000"/>
                            </a:schemeClr>
                          </a:solidFill>
                          <a:effectLst/>
                        </a:rPr>
                        <a:t>)</a:t>
                      </a:r>
                      <a:endParaRPr lang="en-US" altLang="ja-JP" sz="1600" b="0" kern="100" dirty="0">
                        <a:solidFill>
                          <a:schemeClr val="accent6">
                            <a:lumMod val="10000"/>
                          </a:schemeClr>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bl>
          </a:graphicData>
        </a:graphic>
      </p:graphicFrame>
    </p:spTree>
    <p:extLst>
      <p:ext uri="{BB962C8B-B14F-4D97-AF65-F5344CB8AC3E}">
        <p14:creationId xmlns:p14="http://schemas.microsoft.com/office/powerpoint/2010/main" val="2155773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6DB2-A98D-C97B-8B39-6FE2E004161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79DC32E-59D8-1A73-F75A-40074FC8724E}"/>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傾向②</a:t>
            </a:r>
            <a:endParaRPr lang="en-US" altLang="ja-JP" sz="2400" dirty="0"/>
          </a:p>
          <a:p>
            <a:pPr lvl="1"/>
            <a:r>
              <a:rPr lang="ja-JP" altLang="ja-JP" sz="2400" b="1" dirty="0"/>
              <a:t>委託先企業の協力会社の元社員による個人情報持ち出しの疑い</a:t>
            </a:r>
          </a:p>
          <a:p>
            <a:pPr lvl="2"/>
            <a:r>
              <a:rPr lang="en-US" altLang="ja-JP" sz="2000" dirty="0"/>
              <a:t>2025</a:t>
            </a:r>
            <a:r>
              <a:rPr lang="ja-JP" altLang="ja-JP" sz="2000" dirty="0"/>
              <a:t>年</a:t>
            </a:r>
            <a:r>
              <a:rPr lang="en-US" altLang="ja-JP" sz="2000" dirty="0"/>
              <a:t>6</a:t>
            </a:r>
            <a:r>
              <a:rPr lang="ja-JP" altLang="ja-JP" sz="2000" dirty="0"/>
              <a:t>月、ソフトバンクの委託先である</a:t>
            </a:r>
            <a:r>
              <a:rPr lang="en-US" altLang="ja-JP" sz="2000" dirty="0"/>
              <a:t>UF</a:t>
            </a:r>
            <a:r>
              <a:rPr lang="ja-JP" altLang="ja-JP" sz="2000" dirty="0"/>
              <a:t>ジャパンから約</a:t>
            </a:r>
            <a:r>
              <a:rPr lang="en-US" altLang="ja-JP" sz="2000" dirty="0"/>
              <a:t>14</a:t>
            </a:r>
            <a:r>
              <a:rPr lang="ja-JP" altLang="ja-JP" sz="2000" dirty="0"/>
              <a:t>万件の顧客情報流出の</a:t>
            </a:r>
            <a:br>
              <a:rPr lang="en-US" altLang="ja-JP" sz="2000" dirty="0"/>
            </a:br>
            <a:r>
              <a:rPr lang="ja-JP" altLang="ja-JP" sz="2000" dirty="0"/>
              <a:t>可能性があると発表</a:t>
            </a:r>
            <a:r>
              <a:rPr lang="en-US" altLang="ja-JP" sz="2000" b="1" baseline="30000" dirty="0">
                <a:solidFill>
                  <a:srgbClr val="FF0000"/>
                </a:solidFill>
              </a:rPr>
              <a:t>※35</a:t>
            </a:r>
            <a:endParaRPr lang="en-US" altLang="ja-JP" sz="2000" dirty="0"/>
          </a:p>
          <a:p>
            <a:pPr lvl="2"/>
            <a:endParaRPr lang="en-US" altLang="ja-JP" sz="900" dirty="0"/>
          </a:p>
          <a:p>
            <a:pPr lvl="2"/>
            <a:r>
              <a:rPr lang="en-US" altLang="ja-JP" sz="2000" dirty="0"/>
              <a:t>UF</a:t>
            </a:r>
            <a:r>
              <a:rPr lang="ja-JP" altLang="ja-JP" sz="2000" dirty="0"/>
              <a:t>ジャパンの協力会社の元社員が、</a:t>
            </a:r>
            <a:r>
              <a:rPr lang="en-US" altLang="ja-JP" sz="2000" dirty="0"/>
              <a:t>UF</a:t>
            </a:r>
            <a:r>
              <a:rPr lang="ja-JP" altLang="ja-JP" sz="2000" dirty="0"/>
              <a:t>ジャパンの事業所に不正に立ち入り、</a:t>
            </a:r>
            <a:br>
              <a:rPr lang="en-US" altLang="ja-JP" sz="2000" dirty="0"/>
            </a:br>
            <a:r>
              <a:rPr lang="en-US" altLang="ja-JP" sz="2000" dirty="0"/>
              <a:t>USB</a:t>
            </a:r>
            <a:r>
              <a:rPr lang="ja-JP" altLang="ja-JP" sz="2000" dirty="0"/>
              <a:t>メモリーを情報管理端末に接続している監視カメラの映像が確認され、顧客情報を持ち出した可能性</a:t>
            </a:r>
            <a:r>
              <a:rPr lang="en-US" altLang="ja-JP" sz="2000" b="1" baseline="30000" dirty="0">
                <a:solidFill>
                  <a:srgbClr val="FF0000"/>
                </a:solidFill>
              </a:rPr>
              <a:t>※36 </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52FE673C-5C91-FC91-A40D-2942CBD97F3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85656F48-F6B1-73E8-C07C-D23848725F05}"/>
              </a:ext>
            </a:extLst>
          </p:cNvPr>
          <p:cNvSpPr>
            <a:spLocks noGrp="1"/>
          </p:cNvSpPr>
          <p:nvPr>
            <p:ph type="sldNum" sz="quarter" idx="12"/>
          </p:nvPr>
        </p:nvSpPr>
        <p:spPr/>
        <p:txBody>
          <a:bodyPr/>
          <a:lstStyle/>
          <a:p>
            <a:fld id="{DBFB1F43-6F2E-4538-AABB-23AEDF146290}" type="slidenum">
              <a:rPr lang="ja-JP" altLang="en-US" smtClean="0"/>
              <a:pPr/>
              <a:t>60</a:t>
            </a:fld>
            <a:endParaRPr lang="ja-JP" altLang="en-US"/>
          </a:p>
        </p:txBody>
      </p:sp>
      <p:sp>
        <p:nvSpPr>
          <p:cNvPr id="5" name="タイトル 4">
            <a:extLst>
              <a:ext uri="{FF2B5EF4-FFF2-40B4-BE49-F238E27FC236}">
                <a16:creationId xmlns:a16="http://schemas.microsoft.com/office/drawing/2014/main" id="{8D366058-7F2E-CFC1-1CBE-ED9E0D1E2D2B}"/>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テキスト ボックス 5">
            <a:extLst>
              <a:ext uri="{FF2B5EF4-FFF2-40B4-BE49-F238E27FC236}">
                <a16:creationId xmlns:a16="http://schemas.microsoft.com/office/drawing/2014/main" id="{213AD809-061A-BBA0-548E-F186B4B49193}"/>
              </a:ext>
            </a:extLst>
          </p:cNvPr>
          <p:cNvSpPr txBox="1"/>
          <p:nvPr/>
        </p:nvSpPr>
        <p:spPr>
          <a:xfrm>
            <a:off x="1152423" y="4854810"/>
            <a:ext cx="9044848" cy="461665"/>
          </a:xfrm>
          <a:prstGeom prst="rect">
            <a:avLst/>
          </a:prstGeom>
          <a:noFill/>
        </p:spPr>
        <p:txBody>
          <a:bodyPr wrap="square" rtlCol="0">
            <a:spAutoFit/>
          </a:bodyPr>
          <a:lstStyle/>
          <a:p>
            <a:r>
              <a:rPr lang="en-US" altLang="ja-JP" sz="1200" b="1" dirty="0">
                <a:solidFill>
                  <a:srgbClr val="FF0000"/>
                </a:solidFill>
              </a:rPr>
              <a:t>※35</a:t>
            </a:r>
            <a:r>
              <a:rPr lang="ja-JP" altLang="en-US" sz="1200" b="1" dirty="0">
                <a:solidFill>
                  <a:srgbClr val="FF0000"/>
                </a:solidFill>
              </a:rPr>
              <a:t>　</a:t>
            </a:r>
            <a:r>
              <a:rPr lang="ja-JP" altLang="ja-JP" sz="1200" dirty="0">
                <a:hlinkClick r:id="rId2"/>
              </a:rPr>
              <a:t>業務委託先企業による個人情報漏えいの可能性について</a:t>
            </a:r>
            <a:r>
              <a:rPr lang="ja-JP" altLang="ja-JP" sz="1200" dirty="0"/>
              <a:t>（ソフトバンク株式会社）</a:t>
            </a:r>
            <a:endParaRPr lang="en-US" altLang="ja-JP" sz="1200" dirty="0"/>
          </a:p>
          <a:p>
            <a:r>
              <a:rPr lang="en-US" altLang="ja-JP" sz="1200" b="1" dirty="0">
                <a:solidFill>
                  <a:srgbClr val="FF0000"/>
                </a:solidFill>
              </a:rPr>
              <a:t>※36</a:t>
            </a:r>
            <a:r>
              <a:rPr lang="ja-JP" altLang="en-US" sz="1200" b="1" dirty="0">
                <a:solidFill>
                  <a:srgbClr val="FF0000"/>
                </a:solidFill>
              </a:rPr>
              <a:t>　</a:t>
            </a:r>
            <a:r>
              <a:rPr lang="ja-JP" altLang="ja-JP" sz="1200" dirty="0">
                <a:hlinkClick r:id="rId3"/>
              </a:rPr>
              <a:t>ソフトバンクの業務委託先で個人情報漏えいか、内部不正で約</a:t>
            </a:r>
            <a:r>
              <a:rPr lang="en-US" altLang="ja-JP" sz="1200" dirty="0">
                <a:hlinkClick r:id="rId3"/>
              </a:rPr>
              <a:t>14</a:t>
            </a:r>
            <a:r>
              <a:rPr lang="ja-JP" altLang="ja-JP" sz="1200" dirty="0">
                <a:hlinkClick r:id="rId3"/>
              </a:rPr>
              <a:t>万件</a:t>
            </a:r>
            <a:r>
              <a:rPr lang="ja-JP" altLang="ja-JP" sz="1200" dirty="0"/>
              <a:t>（</a:t>
            </a:r>
            <a:r>
              <a:rPr lang="en-US" altLang="ja-JP" sz="1200" dirty="0"/>
              <a:t>ZDNET Japan</a:t>
            </a:r>
            <a:r>
              <a:rPr lang="ja-JP" altLang="ja-JP" sz="1200" dirty="0"/>
              <a:t>） </a:t>
            </a:r>
            <a:r>
              <a:rPr lang="ja-JP" altLang="en-US" sz="1200" b="1" dirty="0">
                <a:solidFill>
                  <a:srgbClr val="FF0000"/>
                </a:solidFill>
              </a:rPr>
              <a:t>　</a:t>
            </a:r>
            <a:endParaRPr lang="en-US" altLang="ja-JP" sz="1200" b="1" dirty="0">
              <a:solidFill>
                <a:srgbClr val="FF0000"/>
              </a:solidFill>
            </a:endParaRPr>
          </a:p>
        </p:txBody>
      </p:sp>
    </p:spTree>
    <p:extLst>
      <p:ext uri="{BB962C8B-B14F-4D97-AF65-F5344CB8AC3E}">
        <p14:creationId xmlns:p14="http://schemas.microsoft.com/office/powerpoint/2010/main" val="2206415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2D269-4B00-2CCE-CCFF-2FB25E0B7DB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A7EA4DE-0A82-BCEC-B3AA-DB5CDD42FE2A}"/>
              </a:ext>
            </a:extLst>
          </p:cNvPr>
          <p:cNvSpPr>
            <a:spLocks noGrp="1"/>
          </p:cNvSpPr>
          <p:nvPr>
            <p:ph idx="1"/>
          </p:nvPr>
        </p:nvSpPr>
        <p:spPr/>
        <p:txBody>
          <a:bodyPr/>
          <a:lstStyle/>
          <a:p>
            <a:r>
              <a:rPr lang="ja-JP" altLang="en-US" sz="2400" dirty="0"/>
              <a:t>対策①</a:t>
            </a:r>
            <a:endParaRPr lang="en-US" altLang="ja-JP" sz="2400" dirty="0"/>
          </a:p>
          <a:p>
            <a:pPr marL="342899" lvl="1" indent="0">
              <a:buNone/>
            </a:pPr>
            <a:r>
              <a:rPr lang="ja-JP" altLang="ja-JP" sz="2400" dirty="0"/>
              <a:t>「秘密管理性」「有用性」「非公知性」の</a:t>
            </a:r>
            <a:r>
              <a:rPr lang="en-US" altLang="ja-JP" sz="2400" dirty="0"/>
              <a:t>3</a:t>
            </a:r>
            <a:r>
              <a:rPr lang="ja-JP" altLang="ja-JP" sz="2400" dirty="0"/>
              <a:t>要件を満たす対策が必要</a:t>
            </a:r>
            <a:endParaRPr lang="en-US" altLang="ja-JP" sz="2400" dirty="0"/>
          </a:p>
          <a:p>
            <a:pPr marL="342899" lvl="1" indent="0">
              <a:buNone/>
            </a:pPr>
            <a:endParaRPr lang="en-US" altLang="ja-JP" sz="700" dirty="0"/>
          </a:p>
          <a:p>
            <a:pPr lvl="1"/>
            <a:r>
              <a:rPr lang="ja-JP" altLang="en-US" sz="2200" dirty="0"/>
              <a:t>経営者層</a:t>
            </a:r>
            <a:endParaRPr lang="en-US" altLang="ja-JP" sz="2200" dirty="0"/>
          </a:p>
          <a:p>
            <a:pPr marL="342899" lvl="1" indent="0">
              <a:buNone/>
            </a:pPr>
            <a:r>
              <a:rPr lang="en-US" altLang="ja-JP" sz="2000" dirty="0"/>
              <a:t>【</a:t>
            </a:r>
            <a:r>
              <a:rPr lang="ja-JP" altLang="en-US" sz="2000" dirty="0"/>
              <a:t>積極</a:t>
            </a:r>
            <a:r>
              <a:rPr lang="ja-JP" altLang="ja-JP" sz="2000" dirty="0"/>
              <a:t>的な関与と対策の推進</a:t>
            </a:r>
            <a:r>
              <a:rPr lang="en-US" altLang="ja-JP" sz="2000" dirty="0"/>
              <a:t>】</a:t>
            </a:r>
          </a:p>
          <a:p>
            <a:pPr lvl="2"/>
            <a:r>
              <a:rPr lang="ja-JP" altLang="ja-JP" sz="1800" dirty="0"/>
              <a:t>情報の適切な管理、法令への対応</a:t>
            </a:r>
          </a:p>
          <a:p>
            <a:pPr lvl="2"/>
            <a:r>
              <a:rPr lang="ja-JP" altLang="ja-JP" sz="1800" dirty="0"/>
              <a:t>内部不正対策推進の周知徹底</a:t>
            </a:r>
          </a:p>
          <a:p>
            <a:pPr lvl="2"/>
            <a:r>
              <a:rPr lang="ja-JP" altLang="ja-JP" sz="1800" dirty="0"/>
              <a:t>総括責任者の任命、横断的な管理体制の整備</a:t>
            </a:r>
          </a:p>
          <a:p>
            <a:pPr lvl="2"/>
            <a:r>
              <a:rPr lang="ja-JP" altLang="ja-JP" sz="1800" dirty="0"/>
              <a:t>インシデント対応体制の整備</a:t>
            </a:r>
          </a:p>
          <a:p>
            <a:pPr lvl="2"/>
            <a:r>
              <a:rPr lang="ja-JP" altLang="ja-JP" sz="1800" dirty="0"/>
              <a:t>サイバー保険の検討</a:t>
            </a:r>
          </a:p>
          <a:p>
            <a:pPr lvl="2"/>
            <a:r>
              <a:rPr lang="ja-JP" altLang="ja-JP" sz="1800" dirty="0"/>
              <a:t>セキュリティ対策のための予算確保</a:t>
            </a:r>
          </a:p>
          <a:p>
            <a:pPr lvl="2"/>
            <a:r>
              <a:rPr lang="ja-JP" altLang="ja-JP" sz="1800" dirty="0"/>
              <a:t>対策の実施策の承認</a:t>
            </a:r>
          </a:p>
          <a:p>
            <a:pPr lvl="2"/>
            <a:r>
              <a:rPr lang="ja-JP" altLang="ja-JP" sz="1800" dirty="0"/>
              <a:t>対策意識醸成のための人材教育の推進</a:t>
            </a:r>
          </a:p>
          <a:p>
            <a:pPr lvl="2"/>
            <a:r>
              <a:rPr lang="ja-JP" altLang="ja-JP" sz="1800" dirty="0"/>
              <a:t>定期的な職務の変更、職場の異動</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D60D4231-4CF3-52C0-9806-E00DE6042922}"/>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891F9F6-5DBE-F8D5-D81E-939B35ACC72A}"/>
              </a:ext>
            </a:extLst>
          </p:cNvPr>
          <p:cNvSpPr>
            <a:spLocks noGrp="1"/>
          </p:cNvSpPr>
          <p:nvPr>
            <p:ph type="sldNum" sz="quarter" idx="12"/>
          </p:nvPr>
        </p:nvSpPr>
        <p:spPr/>
        <p:txBody>
          <a:bodyPr/>
          <a:lstStyle/>
          <a:p>
            <a:fld id="{DBFB1F43-6F2E-4538-AABB-23AEDF146290}" type="slidenum">
              <a:rPr lang="ja-JP" altLang="en-US" smtClean="0"/>
              <a:pPr/>
              <a:t>61</a:t>
            </a:fld>
            <a:endParaRPr lang="ja-JP" altLang="en-US"/>
          </a:p>
        </p:txBody>
      </p:sp>
      <p:sp>
        <p:nvSpPr>
          <p:cNvPr id="5" name="タイトル 4">
            <a:extLst>
              <a:ext uri="{FF2B5EF4-FFF2-40B4-BE49-F238E27FC236}">
                <a16:creationId xmlns:a16="http://schemas.microsoft.com/office/drawing/2014/main" id="{9E0D3B11-0C83-96E1-0284-916F130A532A}"/>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Tree>
    <p:extLst>
      <p:ext uri="{BB962C8B-B14F-4D97-AF65-F5344CB8AC3E}">
        <p14:creationId xmlns:p14="http://schemas.microsoft.com/office/powerpoint/2010/main" val="1897091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F399-5439-6265-6338-250C8BAC6DD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59FF526-96B2-52C4-3D64-15E6B553246E}"/>
              </a:ext>
            </a:extLst>
          </p:cNvPr>
          <p:cNvSpPr>
            <a:spLocks noGrp="1"/>
          </p:cNvSpPr>
          <p:nvPr>
            <p:ph idx="1"/>
          </p:nvPr>
        </p:nvSpPr>
        <p:spPr>
          <a:xfrm>
            <a:off x="642229" y="1382319"/>
            <a:ext cx="10663946" cy="4745463"/>
          </a:xfrm>
        </p:spPr>
        <p:txBody>
          <a:bodyPr/>
          <a:lstStyle/>
          <a:p>
            <a:r>
              <a:rPr lang="ja-JP" altLang="en-US" sz="2400" dirty="0"/>
              <a:t>対策②</a:t>
            </a:r>
            <a:endParaRPr lang="en-US" altLang="ja-JP" sz="2400" dirty="0"/>
          </a:p>
          <a:p>
            <a:pPr lvl="1"/>
            <a:r>
              <a:rPr lang="ja-JP" altLang="en-US" sz="2200" dirty="0"/>
              <a:t>システム管理者</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基本方針の策定</a:t>
            </a:r>
            <a:endParaRPr lang="en-US" altLang="ja-JP" sz="1800" dirty="0"/>
          </a:p>
          <a:p>
            <a:pPr marL="914395" lvl="2" indent="0">
              <a:buNone/>
            </a:pPr>
            <a:r>
              <a:rPr lang="ja-JP" altLang="en-US" sz="1800" dirty="0"/>
              <a:t>　　</a:t>
            </a:r>
            <a:r>
              <a:rPr lang="en-US" altLang="ja-JP" sz="1800" dirty="0"/>
              <a:t> </a:t>
            </a:r>
            <a:r>
              <a:rPr lang="ja-JP" altLang="ja-JP" sz="1800" dirty="0"/>
              <a:t>「不正のトライアングル」を意識した基本方針の策定、情報取扱ポリシーの作成、内部不正者に対する</a:t>
            </a:r>
            <a:br>
              <a:rPr lang="en-US" altLang="ja-JP" sz="1800" dirty="0"/>
            </a:br>
            <a:r>
              <a:rPr lang="ja-JP" altLang="en-US" sz="1800" dirty="0"/>
              <a:t>　　</a:t>
            </a:r>
            <a:r>
              <a:rPr lang="ja-JP" altLang="ja-JP" sz="1800" dirty="0"/>
              <a:t>懲戒処分等を規定した就業規則等の整備</a:t>
            </a:r>
          </a:p>
          <a:p>
            <a:pPr lvl="2"/>
            <a:r>
              <a:rPr lang="ja-JP" altLang="ja-JP" sz="1800" dirty="0"/>
              <a:t>情報リテラシー、モラル</a:t>
            </a:r>
            <a:r>
              <a:rPr lang="ja-JP" altLang="en-US" sz="1800" dirty="0"/>
              <a:t>の</a:t>
            </a:r>
            <a:r>
              <a:rPr lang="ja-JP" altLang="ja-JP" sz="1800" dirty="0"/>
              <a:t>醸成、法令遵守のための定期的な人材教育</a:t>
            </a:r>
          </a:p>
          <a:p>
            <a:pPr lvl="2"/>
            <a:r>
              <a:rPr lang="ja-JP" altLang="ja-JP" sz="1800" dirty="0"/>
              <a:t>利用している資産の把握、管理体制の整備</a:t>
            </a:r>
            <a:endParaRPr lang="en-US" altLang="ja-JP" sz="1800" dirty="0"/>
          </a:p>
          <a:p>
            <a:pPr marL="914395" lvl="2" indent="0">
              <a:buNone/>
            </a:pPr>
            <a:r>
              <a:rPr lang="ja-JP" altLang="en-US" sz="1800" dirty="0"/>
              <a:t>　　</a:t>
            </a:r>
            <a:r>
              <a:rPr lang="ja-JP" altLang="ja-JP" sz="1800" dirty="0"/>
              <a:t>情報資産を把握し、その重要度に応じて格付けした上で重要情報の管理者を定める</a:t>
            </a:r>
          </a:p>
          <a:p>
            <a:pPr lvl="2"/>
            <a:r>
              <a:rPr lang="ja-JP" altLang="ja-JP" sz="1800" dirty="0"/>
              <a:t>秘密情報の管理、保護</a:t>
            </a:r>
            <a:endParaRPr lang="en-US" altLang="ja-JP" sz="1800" dirty="0"/>
          </a:p>
          <a:p>
            <a:pPr lvl="3"/>
            <a:r>
              <a:rPr lang="ja-JP" altLang="ja-JP" sz="1800" dirty="0"/>
              <a:t>利用者</a:t>
            </a:r>
            <a:r>
              <a:rPr lang="en-US" altLang="ja-JP" sz="1800" dirty="0"/>
              <a:t>ID</a:t>
            </a:r>
            <a:r>
              <a:rPr lang="ja-JP" altLang="ja-JP" sz="1800" dirty="0"/>
              <a:t>およびアクセス権の登録・変更・削除に関する手順を定め運用する</a:t>
            </a:r>
            <a:endParaRPr lang="en-US" altLang="ja-JP" sz="1800" dirty="0"/>
          </a:p>
          <a:p>
            <a:pPr lvl="3"/>
            <a:r>
              <a:rPr lang="ja-JP" altLang="ja-JP" sz="1800" dirty="0"/>
              <a:t>アクセス権は部門や職位、業務に応じた責任を明確にし、必要最小限を付与</a:t>
            </a:r>
            <a:endParaRPr lang="en-US" altLang="ja-JP" sz="1800" dirty="0"/>
          </a:p>
          <a:p>
            <a:pPr marL="914395" lvl="2" indent="0">
              <a:buNone/>
            </a:pPr>
            <a:r>
              <a:rPr lang="ja-JP" altLang="en-US" sz="1800" dirty="0"/>
              <a:t>　　</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2EC41561-5487-10AE-098B-93AE139B33AF}"/>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354B10F-001F-74F5-10E1-E74D78CB9C9F}"/>
              </a:ext>
            </a:extLst>
          </p:cNvPr>
          <p:cNvSpPr>
            <a:spLocks noGrp="1"/>
          </p:cNvSpPr>
          <p:nvPr>
            <p:ph type="sldNum" sz="quarter" idx="12"/>
          </p:nvPr>
        </p:nvSpPr>
        <p:spPr/>
        <p:txBody>
          <a:bodyPr/>
          <a:lstStyle/>
          <a:p>
            <a:fld id="{DBFB1F43-6F2E-4538-AABB-23AEDF146290}" type="slidenum">
              <a:rPr lang="ja-JP" altLang="en-US" smtClean="0"/>
              <a:pPr/>
              <a:t>62</a:t>
            </a:fld>
            <a:endParaRPr lang="ja-JP" altLang="en-US"/>
          </a:p>
        </p:txBody>
      </p:sp>
      <p:sp>
        <p:nvSpPr>
          <p:cNvPr id="5" name="タイトル 4">
            <a:extLst>
              <a:ext uri="{FF2B5EF4-FFF2-40B4-BE49-F238E27FC236}">
                <a16:creationId xmlns:a16="http://schemas.microsoft.com/office/drawing/2014/main" id="{CF45CA06-4B32-6E90-EF0A-EF4B53862E8F}"/>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Tree>
    <p:extLst>
      <p:ext uri="{BB962C8B-B14F-4D97-AF65-F5344CB8AC3E}">
        <p14:creationId xmlns:p14="http://schemas.microsoft.com/office/powerpoint/2010/main" val="4215986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2E0FF-BDE4-3DA1-4E75-0CAE2F27811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91F539E-8FDD-24F9-B239-8FC1895B5551}"/>
              </a:ext>
            </a:extLst>
          </p:cNvPr>
          <p:cNvSpPr>
            <a:spLocks noGrp="1"/>
          </p:cNvSpPr>
          <p:nvPr>
            <p:ph idx="1"/>
          </p:nvPr>
        </p:nvSpPr>
        <p:spPr/>
        <p:txBody>
          <a:bodyPr/>
          <a:lstStyle/>
          <a:p>
            <a:r>
              <a:rPr lang="ja-JP" altLang="en-US" sz="2400" dirty="0"/>
              <a:t>対策③</a:t>
            </a:r>
            <a:endParaRPr lang="en-US" altLang="ja-JP" sz="2400" dirty="0"/>
          </a:p>
          <a:p>
            <a:pPr lvl="1"/>
            <a:r>
              <a:rPr lang="ja-JP" altLang="en-US" sz="2200" dirty="0"/>
              <a:t>システム管理者</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r>
              <a:rPr lang="ja-JP" altLang="en-US" sz="2000" dirty="0"/>
              <a:t>（前ページからの続き）</a:t>
            </a:r>
            <a:endParaRPr lang="ja-JP" altLang="ja-JP" sz="2000" dirty="0"/>
          </a:p>
          <a:p>
            <a:pPr lvl="2"/>
            <a:r>
              <a:rPr lang="ja-JP" altLang="ja-JP" sz="1800" dirty="0"/>
              <a:t>秘密情報の管理、保護</a:t>
            </a:r>
            <a:endParaRPr lang="en-US" altLang="ja-JP" sz="1800" dirty="0"/>
          </a:p>
          <a:p>
            <a:pPr marL="914395" lvl="2" indent="0">
              <a:buNone/>
            </a:pPr>
            <a:r>
              <a:rPr lang="ja-JP" altLang="en-US" sz="1800" dirty="0"/>
              <a:t>　　</a:t>
            </a:r>
            <a:r>
              <a:rPr lang="ja-JP" altLang="ja-JP" sz="1800" dirty="0"/>
              <a:t>従業員の異動や離職に伴い不要になった利用者</a:t>
            </a:r>
            <a:r>
              <a:rPr lang="en-US" altLang="ja-JP" sz="1800" dirty="0"/>
              <a:t>ID</a:t>
            </a:r>
            <a:r>
              <a:rPr lang="ja-JP" altLang="ja-JP" sz="1800" dirty="0"/>
              <a:t>等は直ちに削除し、適切な管理、</a:t>
            </a:r>
            <a:br>
              <a:rPr lang="en-US" altLang="ja-JP" sz="1800" dirty="0"/>
            </a:br>
            <a:r>
              <a:rPr lang="ja-JP" altLang="en-US" sz="1800" dirty="0"/>
              <a:t>　　</a:t>
            </a:r>
            <a:r>
              <a:rPr lang="ja-JP" altLang="ja-JP" sz="1800" dirty="0"/>
              <a:t>定期的な監査を行う</a:t>
            </a:r>
            <a:endParaRPr lang="en-US" altLang="ja-JP" sz="1800" dirty="0"/>
          </a:p>
          <a:p>
            <a:pPr lvl="2"/>
            <a:r>
              <a:rPr lang="en-US" altLang="ja-JP" sz="1800" dirty="0"/>
              <a:t>CASB</a:t>
            </a:r>
            <a:r>
              <a:rPr lang="ja-JP" altLang="en-US" sz="1800" dirty="0"/>
              <a:t>（</a:t>
            </a:r>
            <a:r>
              <a:rPr lang="ja-JP" altLang="ja-JP" sz="1800" dirty="0"/>
              <a:t>クラウド利用時のセキュリ</a:t>
            </a:r>
            <a:r>
              <a:rPr lang="ja-JP" altLang="en-US" sz="1800" dirty="0"/>
              <a:t>）</a:t>
            </a:r>
            <a:r>
              <a:rPr lang="ja-JP" altLang="ja-JP" sz="1800" dirty="0"/>
              <a:t>、</a:t>
            </a:r>
            <a:r>
              <a:rPr lang="en-US" altLang="ja-JP" sz="1800" dirty="0"/>
              <a:t>DLP</a:t>
            </a:r>
            <a:r>
              <a:rPr lang="ja-JP" altLang="ja-JP" sz="1800" dirty="0"/>
              <a:t>（情報漏えい対策）等</a:t>
            </a:r>
            <a:r>
              <a:rPr lang="ja-JP" altLang="en-US" sz="1800" dirty="0"/>
              <a:t>のツール導入、</a:t>
            </a:r>
            <a:r>
              <a:rPr lang="ja-JP" altLang="ja-JP" sz="1800" dirty="0"/>
              <a:t>利用者</a:t>
            </a:r>
            <a:r>
              <a:rPr lang="en-US" altLang="ja-JP" sz="1800" dirty="0"/>
              <a:t>ID</a:t>
            </a:r>
            <a:r>
              <a:rPr lang="ja-JP" altLang="ja-JP" sz="1800" dirty="0"/>
              <a:t>の</a:t>
            </a:r>
            <a:br>
              <a:rPr lang="en-US" altLang="ja-JP" sz="1800" dirty="0"/>
            </a:br>
            <a:r>
              <a:rPr lang="ja-JP" altLang="ja-JP" sz="1800" dirty="0"/>
              <a:t>共用禁止等を検討する</a:t>
            </a:r>
          </a:p>
          <a:p>
            <a:pPr lvl="2"/>
            <a:r>
              <a:rPr lang="ja-JP" altLang="ja-JP" sz="1800" dirty="0"/>
              <a:t>物理的管理の実施</a:t>
            </a:r>
            <a:endParaRPr lang="en-US" altLang="ja-JP" sz="1800" dirty="0"/>
          </a:p>
          <a:p>
            <a:pPr marL="1602000" lvl="3" indent="-230400"/>
            <a:r>
              <a:rPr lang="ja-JP" altLang="ja-JP" sz="1800" dirty="0"/>
              <a:t>秘密情報の格納場所や扱う執務室への入退室を管理する</a:t>
            </a:r>
            <a:endParaRPr lang="en-US" altLang="ja-JP" sz="1800" dirty="0"/>
          </a:p>
          <a:p>
            <a:pPr marL="1602000" lvl="3" indent="-230400"/>
            <a:r>
              <a:rPr lang="en-US" altLang="ja-JP" sz="1800" dirty="0"/>
              <a:t>USB</a:t>
            </a:r>
            <a:r>
              <a:rPr lang="ja-JP" altLang="ja-JP" sz="1800" dirty="0"/>
              <a:t>メモリー、スマートフォン、プリンター等の利用制限、利用履歴を管理する</a:t>
            </a:r>
            <a:endParaRPr lang="en-US" altLang="ja-JP" sz="1800" dirty="0"/>
          </a:p>
          <a:p>
            <a:pPr marL="1602000" lvl="3" indent="-230400"/>
            <a:r>
              <a:rPr lang="ja-JP" altLang="ja-JP" sz="1800" dirty="0"/>
              <a:t>記録</a:t>
            </a:r>
            <a:r>
              <a:rPr lang="ja-JP" altLang="en-US" sz="1800" dirty="0"/>
              <a:t>媒体</a:t>
            </a:r>
            <a:r>
              <a:rPr lang="ja-JP" altLang="ja-JP" sz="1800" dirty="0"/>
              <a:t>は、物理的破壊も含め、復元不可能な方法でデータ消去</a:t>
            </a:r>
            <a:r>
              <a:rPr lang="ja-JP" altLang="en-US" sz="1800" dirty="0"/>
              <a:t>して廃棄</a:t>
            </a:r>
            <a:endParaRPr lang="en-US" altLang="ja-JP" sz="1800" dirty="0"/>
          </a:p>
          <a:p>
            <a:pPr marL="1602000" lvl="3" indent="-230400"/>
            <a:r>
              <a:rPr lang="ja-JP" altLang="ja-JP" sz="1800" dirty="0"/>
              <a:t>リース品は初期化してから返却する</a:t>
            </a:r>
            <a:endParaRPr lang="en-US" altLang="ja-JP" sz="1800" dirty="0"/>
          </a:p>
          <a:p>
            <a:pPr lvl="2"/>
            <a:r>
              <a:rPr lang="ja-JP" altLang="ja-JP" sz="1800" dirty="0"/>
              <a:t>必要に応じ、秘密保持義務を課す誓約書に署名させる</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4897001F-F3EF-E122-5C2C-C74BE70F1ED0}"/>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46EFF2C4-D864-6B1A-4B29-A8ADD097CA40}"/>
              </a:ext>
            </a:extLst>
          </p:cNvPr>
          <p:cNvSpPr>
            <a:spLocks noGrp="1"/>
          </p:cNvSpPr>
          <p:nvPr>
            <p:ph type="sldNum" sz="quarter" idx="12"/>
          </p:nvPr>
        </p:nvSpPr>
        <p:spPr/>
        <p:txBody>
          <a:bodyPr/>
          <a:lstStyle/>
          <a:p>
            <a:fld id="{DBFB1F43-6F2E-4538-AABB-23AEDF146290}" type="slidenum">
              <a:rPr lang="ja-JP" altLang="en-US" smtClean="0"/>
              <a:pPr/>
              <a:t>63</a:t>
            </a:fld>
            <a:endParaRPr lang="ja-JP" altLang="en-US"/>
          </a:p>
        </p:txBody>
      </p:sp>
      <p:sp>
        <p:nvSpPr>
          <p:cNvPr id="5" name="タイトル 4">
            <a:extLst>
              <a:ext uri="{FF2B5EF4-FFF2-40B4-BE49-F238E27FC236}">
                <a16:creationId xmlns:a16="http://schemas.microsoft.com/office/drawing/2014/main" id="{ABE5EAF9-B610-7D20-954A-0D658743AC9E}"/>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Tree>
    <p:extLst>
      <p:ext uri="{BB962C8B-B14F-4D97-AF65-F5344CB8AC3E}">
        <p14:creationId xmlns:p14="http://schemas.microsoft.com/office/powerpoint/2010/main" val="3853870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4EC56C0-3447-7F4A-4BBD-796A855F4E81}"/>
              </a:ext>
            </a:extLst>
          </p:cNvPr>
          <p:cNvSpPr>
            <a:spLocks noGrp="1"/>
          </p:cNvSpPr>
          <p:nvPr>
            <p:ph idx="1"/>
          </p:nvPr>
        </p:nvSpPr>
        <p:spPr/>
        <p:txBody>
          <a:bodyPr/>
          <a:lstStyle/>
          <a:p>
            <a:r>
              <a:rPr lang="ja-JP" altLang="en-US" sz="2400" dirty="0"/>
              <a:t>対策④</a:t>
            </a:r>
            <a:endParaRPr lang="en-US" altLang="ja-JP" sz="2400" dirty="0"/>
          </a:p>
          <a:p>
            <a:pPr lvl="1"/>
            <a:r>
              <a:rPr lang="ja-JP" altLang="en-US" sz="2200" dirty="0"/>
              <a:t>システム管理者</a:t>
            </a:r>
            <a:endParaRPr lang="en-US" altLang="ja-JP" sz="2200" dirty="0"/>
          </a:p>
          <a:p>
            <a:pPr marL="342899" lvl="1" indent="0">
              <a:buNone/>
            </a:pPr>
            <a:r>
              <a:rPr lang="en-US" altLang="ja-JP" sz="2000" dirty="0"/>
              <a:t>【</a:t>
            </a:r>
            <a:r>
              <a:rPr lang="ja-JP" altLang="en-US" sz="2000" dirty="0"/>
              <a:t>被害の早期発見</a:t>
            </a:r>
            <a:r>
              <a:rPr lang="en-US" altLang="ja-JP" sz="2000" dirty="0"/>
              <a:t>】</a:t>
            </a:r>
          </a:p>
          <a:p>
            <a:pPr lvl="2"/>
            <a:r>
              <a:rPr lang="ja-JP" altLang="ja-JP" sz="1800" dirty="0"/>
              <a:t>システム操作履歴の監視</a:t>
            </a:r>
            <a:endParaRPr lang="en-US" altLang="ja-JP" sz="1800" dirty="0"/>
          </a:p>
          <a:p>
            <a:pPr marL="914395" lvl="2" indent="0">
              <a:buNone/>
            </a:pPr>
            <a:r>
              <a:rPr lang="ja-JP" altLang="en-US" sz="1800" dirty="0"/>
              <a:t>　　</a:t>
            </a:r>
            <a:r>
              <a:rPr lang="ja-JP" altLang="ja-JP" sz="1800" dirty="0"/>
              <a:t>秘密情報へのアクセス履歴や利用者の操作履歴等のログ、証跡の記録、監視による</a:t>
            </a:r>
            <a:br>
              <a:rPr lang="en-US" altLang="ja-JP" sz="1800" dirty="0"/>
            </a:br>
            <a:r>
              <a:rPr lang="ja-JP" altLang="en-US" sz="1800" dirty="0"/>
              <a:t>　　</a:t>
            </a:r>
            <a:r>
              <a:rPr lang="ja-JP" altLang="ja-JP" sz="1800" dirty="0"/>
              <a:t>早期検知に努める</a:t>
            </a:r>
            <a:br>
              <a:rPr lang="en-US" altLang="ja-JP" sz="1800" dirty="0"/>
            </a:br>
            <a:r>
              <a:rPr lang="ja-JP" altLang="en-US" sz="1800" dirty="0"/>
              <a:t>　　</a:t>
            </a:r>
            <a:r>
              <a:rPr lang="ja-JP" altLang="ja-JP" sz="1800" dirty="0"/>
              <a:t>監視していることを従業員に周知することで不正を抑止する</a:t>
            </a:r>
          </a:p>
          <a:p>
            <a:pPr lvl="2"/>
            <a:r>
              <a:rPr lang="ja-JP" altLang="ja-JP" sz="1800" dirty="0"/>
              <a:t>特定時期の監視の強化</a:t>
            </a:r>
            <a:endParaRPr lang="en-US" altLang="ja-JP" sz="1800" dirty="0"/>
          </a:p>
          <a:p>
            <a:pPr marL="914395" lvl="2" indent="0">
              <a:buNone/>
            </a:pPr>
            <a:r>
              <a:rPr lang="ja-JP" altLang="en-US" sz="1800" dirty="0"/>
              <a:t>　　</a:t>
            </a:r>
            <a:r>
              <a:rPr lang="ja-JP" altLang="ja-JP" sz="1800" dirty="0"/>
              <a:t>退職予定者の退職前後の監視を強化する</a:t>
            </a:r>
            <a:endParaRPr lang="en-US" altLang="ja-JP" sz="1800" dirty="0"/>
          </a:p>
          <a:p>
            <a:pPr marL="685796" lvl="2" indent="0">
              <a:buNone/>
            </a:pPr>
            <a:endParaRPr lang="en-US" altLang="ja-JP" sz="1800" dirty="0"/>
          </a:p>
          <a:p>
            <a:pPr marL="342899" lvl="1" indent="0">
              <a:buNone/>
            </a:pPr>
            <a:r>
              <a:rPr lang="en-US" altLang="ja-JP" sz="2000" dirty="0"/>
              <a:t>【</a:t>
            </a:r>
            <a:r>
              <a:rPr lang="ja-JP" altLang="en-US" sz="2000" dirty="0"/>
              <a:t>被害のを受けた後の対応</a:t>
            </a:r>
            <a:r>
              <a:rPr lang="en-US" altLang="ja-JP" sz="2000" dirty="0"/>
              <a:t>】</a:t>
            </a:r>
          </a:p>
          <a:p>
            <a:pPr lvl="2"/>
            <a:r>
              <a:rPr lang="ja-JP" altLang="ja-JP" sz="1800" dirty="0"/>
              <a:t>適切な報告／連絡／相談を行う</a:t>
            </a:r>
          </a:p>
          <a:p>
            <a:pPr lvl="2"/>
            <a:r>
              <a:rPr lang="ja-JP" altLang="ja-JP" sz="1800" dirty="0"/>
              <a:t>整備した対応体制に基づき対応する</a:t>
            </a:r>
          </a:p>
          <a:p>
            <a:pPr lvl="2"/>
            <a:r>
              <a:rPr lang="ja-JP" altLang="ja-JP" sz="1800" dirty="0"/>
              <a:t>内部不正者に対する適切な処罰の実施</a:t>
            </a:r>
          </a:p>
          <a:p>
            <a:pPr lvl="2"/>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8EA1874A-44F2-5624-1F77-B49CA052E1B5}"/>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EB8AB197-4FA7-7F76-D5B8-EF8A521F3A7F}"/>
              </a:ext>
            </a:extLst>
          </p:cNvPr>
          <p:cNvSpPr>
            <a:spLocks noGrp="1"/>
          </p:cNvSpPr>
          <p:nvPr>
            <p:ph type="sldNum" sz="quarter" idx="12"/>
          </p:nvPr>
        </p:nvSpPr>
        <p:spPr/>
        <p:txBody>
          <a:bodyPr/>
          <a:lstStyle/>
          <a:p>
            <a:fld id="{DBFB1F43-6F2E-4538-AABB-23AEDF146290}" type="slidenum">
              <a:rPr lang="ja-JP" altLang="en-US" smtClean="0"/>
              <a:pPr/>
              <a:t>64</a:t>
            </a:fld>
            <a:endParaRPr lang="ja-JP" altLang="en-US"/>
          </a:p>
        </p:txBody>
      </p:sp>
      <p:sp>
        <p:nvSpPr>
          <p:cNvPr id="5" name="タイトル 4">
            <a:extLst>
              <a:ext uri="{FF2B5EF4-FFF2-40B4-BE49-F238E27FC236}">
                <a16:creationId xmlns:a16="http://schemas.microsoft.com/office/drawing/2014/main" id="{BCE49E5D-AD6E-5387-C700-C4115F37260B}"/>
              </a:ext>
            </a:extLst>
          </p:cNvPr>
          <p:cNvSpPr>
            <a:spLocks noGrp="1"/>
          </p:cNvSpPr>
          <p:nvPr>
            <p:ph type="title"/>
          </p:nvPr>
        </p:nvSpPr>
        <p:spPr/>
        <p:txBody>
          <a:bodyPr/>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Tree>
    <p:extLst>
      <p:ext uri="{BB962C8B-B14F-4D97-AF65-F5344CB8AC3E}">
        <p14:creationId xmlns:p14="http://schemas.microsoft.com/office/powerpoint/2010/main" val="342286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1E3A138-9041-B40D-8BD2-6FD99DDE6CB3}"/>
              </a:ext>
            </a:extLst>
          </p:cNvPr>
          <p:cNvSpPr>
            <a:spLocks noGrp="1"/>
          </p:cNvSpPr>
          <p:nvPr>
            <p:ph idx="1"/>
          </p:nvPr>
        </p:nvSpPr>
        <p:spPr/>
        <p:txBody>
          <a:bodyPr/>
          <a:lstStyle/>
          <a:p>
            <a:r>
              <a:rPr lang="ja-JP" altLang="en-US" sz="2400" dirty="0"/>
              <a:t>リモートワークに必要な環境や仕組みである、</a:t>
            </a:r>
            <a:r>
              <a:rPr lang="en-US" altLang="ja-JP" sz="2400" dirty="0"/>
              <a:t>VPN</a:t>
            </a:r>
            <a:r>
              <a:rPr lang="ja-JP" altLang="en-US" sz="2400" dirty="0"/>
              <a:t>機器等に対して攻撃を仕掛け、組織内部への侵入を図る</a:t>
            </a:r>
            <a:endParaRPr lang="en-US" altLang="ja-JP" sz="2400" dirty="0"/>
          </a:p>
          <a:p>
            <a:endParaRPr lang="en-US" altLang="ja-JP" sz="900" dirty="0"/>
          </a:p>
          <a:p>
            <a:r>
              <a:rPr lang="en-US" altLang="ja-JP" sz="2400" dirty="0"/>
              <a:t>VPN</a:t>
            </a:r>
            <a:r>
              <a:rPr lang="ja-JP" altLang="en-US" sz="2400" dirty="0"/>
              <a:t>機器等に残存した脆弱性や、別途入手したアカウント情報を悪用し、</a:t>
            </a:r>
            <a:br>
              <a:rPr lang="en-US" altLang="ja-JP" sz="2400" dirty="0"/>
            </a:br>
            <a:r>
              <a:rPr lang="ja-JP" altLang="en-US" sz="2400" dirty="0"/>
              <a:t>侵入を図る</a:t>
            </a:r>
            <a:endParaRPr lang="en-US" altLang="ja-JP" sz="2400" dirty="0"/>
          </a:p>
          <a:p>
            <a:endParaRPr lang="en-US" altLang="ja-JP" sz="900" dirty="0"/>
          </a:p>
          <a:p>
            <a:r>
              <a:rPr lang="ja-JP" altLang="en-US" sz="2400" dirty="0"/>
              <a:t>侵入を許すと、社内システムへの不正アクセスやマルウェア感染などにより、</a:t>
            </a:r>
            <a:br>
              <a:rPr lang="en-US" altLang="ja-JP" sz="2400" dirty="0"/>
            </a:br>
            <a:r>
              <a:rPr lang="ja-JP" altLang="en-US" sz="2400" dirty="0"/>
              <a:t>業務の停止や遅延が発生するおそれがある</a:t>
            </a:r>
          </a:p>
          <a:p>
            <a:endParaRPr kumimoji="1" lang="ja-JP" altLang="en-US" sz="2400" dirty="0"/>
          </a:p>
        </p:txBody>
      </p:sp>
      <p:sp>
        <p:nvSpPr>
          <p:cNvPr id="3" name="フッター プレースホルダー 2">
            <a:extLst>
              <a:ext uri="{FF2B5EF4-FFF2-40B4-BE49-F238E27FC236}">
                <a16:creationId xmlns:a16="http://schemas.microsoft.com/office/drawing/2014/main" id="{D7A256B3-65ED-0FC8-FD06-F6ECC755FB8D}"/>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9543A14-DAEF-888D-8CE5-779C71FAFAFF}"/>
              </a:ext>
            </a:extLst>
          </p:cNvPr>
          <p:cNvSpPr>
            <a:spLocks noGrp="1"/>
          </p:cNvSpPr>
          <p:nvPr>
            <p:ph type="sldNum" sz="quarter" idx="12"/>
          </p:nvPr>
        </p:nvSpPr>
        <p:spPr/>
        <p:txBody>
          <a:bodyPr/>
          <a:lstStyle/>
          <a:p>
            <a:fld id="{DBFB1F43-6F2E-4538-AABB-23AEDF146290}" type="slidenum">
              <a:rPr lang="ja-JP" altLang="en-US" smtClean="0"/>
              <a:pPr/>
              <a:t>65</a:t>
            </a:fld>
            <a:endParaRPr lang="ja-JP" altLang="en-US"/>
          </a:p>
        </p:txBody>
      </p:sp>
      <p:sp>
        <p:nvSpPr>
          <p:cNvPr id="5" name="タイトル 4">
            <a:extLst>
              <a:ext uri="{FF2B5EF4-FFF2-40B4-BE49-F238E27FC236}">
                <a16:creationId xmlns:a16="http://schemas.microsoft.com/office/drawing/2014/main" id="{A4A4E6EA-5BE1-B6CD-FCBE-514E864B1A97}"/>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pic>
        <p:nvPicPr>
          <p:cNvPr id="6" name="図 5" descr="テキスト&#10;&#10;AI 生成コンテンツは誤りを含む可能性があります。">
            <a:extLst>
              <a:ext uri="{FF2B5EF4-FFF2-40B4-BE49-F238E27FC236}">
                <a16:creationId xmlns:a16="http://schemas.microsoft.com/office/drawing/2014/main" id="{4D9953B5-ACCB-B511-5FE5-71D5B3A35010}"/>
              </a:ext>
            </a:extLst>
          </p:cNvPr>
          <p:cNvPicPr>
            <a:picLocks noChangeAspect="1"/>
          </p:cNvPicPr>
          <p:nvPr/>
        </p:nvPicPr>
        <p:blipFill>
          <a:blip r:embed="rId2"/>
          <a:stretch>
            <a:fillRect/>
          </a:stretch>
        </p:blipFill>
        <p:spPr>
          <a:xfrm>
            <a:off x="6858000" y="3843908"/>
            <a:ext cx="5143500" cy="2700338"/>
          </a:xfrm>
          <a:prstGeom prst="rect">
            <a:avLst/>
          </a:prstGeom>
        </p:spPr>
      </p:pic>
    </p:spTree>
    <p:extLst>
      <p:ext uri="{BB962C8B-B14F-4D97-AF65-F5344CB8AC3E}">
        <p14:creationId xmlns:p14="http://schemas.microsoft.com/office/powerpoint/2010/main" val="3028318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9B1C-4219-F705-E8CB-1783E19A763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78A065A-B888-1F06-24A5-0716F51CC6CA}"/>
              </a:ext>
            </a:extLst>
          </p:cNvPr>
          <p:cNvSpPr>
            <a:spLocks noGrp="1"/>
          </p:cNvSpPr>
          <p:nvPr>
            <p:ph idx="1"/>
          </p:nvPr>
        </p:nvSpPr>
        <p:spPr>
          <a:xfrm>
            <a:off x="642228" y="1120427"/>
            <a:ext cx="11029312" cy="5007355"/>
          </a:xfrm>
        </p:spPr>
        <p:txBody>
          <a:bodyPr/>
          <a:lstStyle/>
          <a:p>
            <a:r>
              <a:rPr lang="ja-JP" altLang="en-US" sz="2400" dirty="0"/>
              <a:t>攻撃手口</a:t>
            </a:r>
            <a:endParaRPr lang="en-US" altLang="ja-JP" sz="2400" dirty="0"/>
          </a:p>
          <a:p>
            <a:endParaRPr lang="en-US" altLang="ja-JP" sz="2400" dirty="0"/>
          </a:p>
          <a:p>
            <a:endParaRPr lang="en-US" altLang="ja-JP" sz="1200" dirty="0"/>
          </a:p>
          <a:p>
            <a:pPr lvl="1"/>
            <a:r>
              <a:rPr lang="ja-JP" altLang="ja-JP" sz="2200" dirty="0"/>
              <a:t>リモートワーク用に導入されている</a:t>
            </a:r>
            <a:r>
              <a:rPr lang="en-US" altLang="ja-JP" sz="2200" dirty="0"/>
              <a:t>VPN</a:t>
            </a:r>
            <a:r>
              <a:rPr lang="ja-JP" altLang="ja-JP" sz="2200" dirty="0"/>
              <a:t>機器等</a:t>
            </a:r>
            <a:r>
              <a:rPr lang="ja-JP" altLang="en-US" sz="2200" dirty="0"/>
              <a:t>の</a:t>
            </a:r>
            <a:r>
              <a:rPr lang="ja-JP" altLang="ja-JP" sz="2200" dirty="0"/>
              <a:t>脆弱性や設定ミス等を悪用し、組織内</a:t>
            </a:r>
            <a:br>
              <a:rPr lang="en-US" altLang="ja-JP" sz="2200" dirty="0"/>
            </a:br>
            <a:r>
              <a:rPr lang="ja-JP" altLang="ja-JP" sz="2200" dirty="0"/>
              <a:t>システムへ侵入</a:t>
            </a:r>
            <a:r>
              <a:rPr lang="ja-JP" altLang="en-US" sz="2200" dirty="0"/>
              <a:t>する</a:t>
            </a:r>
            <a:endParaRPr lang="en-US" altLang="ja-JP" sz="2200" dirty="0"/>
          </a:p>
          <a:p>
            <a:pPr lvl="1"/>
            <a:endParaRPr lang="en-US" altLang="ja-JP" sz="700" dirty="0"/>
          </a:p>
          <a:p>
            <a:pPr lvl="1"/>
            <a:endParaRPr lang="ja-JP" altLang="ja-JP" sz="1200" dirty="0"/>
          </a:p>
          <a:p>
            <a:pPr lvl="1"/>
            <a:endParaRPr lang="en-US" altLang="ja-JP" sz="1400" dirty="0"/>
          </a:p>
          <a:p>
            <a:pPr lvl="1"/>
            <a:endParaRPr lang="en-US" altLang="ja-JP" sz="900" dirty="0"/>
          </a:p>
          <a:p>
            <a:pPr lvl="1"/>
            <a:r>
              <a:rPr lang="ja-JP" altLang="ja-JP" sz="2200" dirty="0"/>
              <a:t>ブルートフォース攻撃（総当たり攻撃）や窃取したアカウント情報を悪用し、</a:t>
            </a:r>
            <a:r>
              <a:rPr lang="en-US" altLang="ja-JP" sz="2200" dirty="0"/>
              <a:t>VPN</a:t>
            </a:r>
            <a:r>
              <a:rPr lang="ja-JP" altLang="ja-JP" sz="2200" dirty="0"/>
              <a:t>機器や</a:t>
            </a:r>
            <a:br>
              <a:rPr lang="en-US" altLang="ja-JP" sz="2200" dirty="0"/>
            </a:br>
            <a:r>
              <a:rPr lang="ja-JP" altLang="ja-JP" sz="2200" dirty="0"/>
              <a:t>リモートデスクトップを介して社内システムへ侵入</a:t>
            </a:r>
            <a:r>
              <a:rPr lang="ja-JP" altLang="en-US" sz="2200" dirty="0"/>
              <a:t>する</a:t>
            </a:r>
            <a:endParaRPr lang="en-US" altLang="ja-JP" sz="2200" dirty="0"/>
          </a:p>
          <a:p>
            <a:pPr lvl="1"/>
            <a:endParaRPr lang="en-US" altLang="ja-JP" sz="2000" dirty="0"/>
          </a:p>
          <a:p>
            <a:pPr lvl="1"/>
            <a:endParaRPr lang="ja-JP" altLang="ja-JP" sz="2400" dirty="0"/>
          </a:p>
          <a:p>
            <a:pPr lvl="1"/>
            <a:r>
              <a:rPr lang="ja-JP" altLang="ja-JP" sz="2200" dirty="0"/>
              <a:t>私物端末（</a:t>
            </a:r>
            <a:r>
              <a:rPr lang="en-US" altLang="ja-JP" sz="2200" dirty="0"/>
              <a:t>BYOD</a:t>
            </a:r>
            <a:r>
              <a:rPr lang="ja-JP" altLang="ja-JP" sz="2200" dirty="0"/>
              <a:t>）や組織支給の端末を標的とし、マルウェア感染を目的としたメール等を送りつけ、端末をマルウェア感染させ</a:t>
            </a:r>
            <a:r>
              <a:rPr lang="ja-JP" altLang="en-US" sz="2200" dirty="0"/>
              <a:t>、</a:t>
            </a:r>
            <a:r>
              <a:rPr lang="ja-JP" altLang="ja-JP" sz="2200" dirty="0"/>
              <a:t>端末内の業務情報や認証情報等を窃取する</a:t>
            </a:r>
            <a:endParaRPr lang="en-US" altLang="ja-JP" sz="2200" dirty="0"/>
          </a:p>
          <a:p>
            <a:pPr lvl="1"/>
            <a:r>
              <a:rPr lang="ja-JP" altLang="en-US" sz="2200" dirty="0"/>
              <a:t>窃取した</a:t>
            </a:r>
            <a:r>
              <a:rPr lang="ja-JP" altLang="ja-JP" sz="2200" dirty="0"/>
              <a:t>情報を悪用し、</a:t>
            </a:r>
            <a:r>
              <a:rPr lang="en-US" altLang="ja-JP" sz="2200" dirty="0"/>
              <a:t>VPN</a:t>
            </a:r>
            <a:r>
              <a:rPr lang="ja-JP" altLang="ja-JP" sz="2200" dirty="0"/>
              <a:t>経由等で社内システムへ</a:t>
            </a:r>
            <a:r>
              <a:rPr lang="ja-JP" altLang="en-US" sz="2200" dirty="0"/>
              <a:t>侵入する</a:t>
            </a:r>
            <a:endParaRPr lang="en-US" altLang="ja-JP" sz="2200" dirty="0"/>
          </a:p>
          <a:p>
            <a:endParaRPr kumimoji="1" lang="ja-JP" altLang="en-US" sz="2400" dirty="0"/>
          </a:p>
        </p:txBody>
      </p:sp>
      <p:sp>
        <p:nvSpPr>
          <p:cNvPr id="3" name="フッター プレースホルダー 2">
            <a:extLst>
              <a:ext uri="{FF2B5EF4-FFF2-40B4-BE49-F238E27FC236}">
                <a16:creationId xmlns:a16="http://schemas.microsoft.com/office/drawing/2014/main" id="{42D06CA3-5C15-11E3-2E61-C6B97F775500}"/>
              </a:ext>
            </a:extLst>
          </p:cNvPr>
          <p:cNvSpPr>
            <a:spLocks noGrp="1"/>
          </p:cNvSpPr>
          <p:nvPr>
            <p:ph type="ftr" sz="quarter" idx="11"/>
          </p:nvPr>
        </p:nvSpPr>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779B8E3-0958-36B4-C32F-2B4B055B6699}"/>
              </a:ext>
            </a:extLst>
          </p:cNvPr>
          <p:cNvSpPr>
            <a:spLocks noGrp="1"/>
          </p:cNvSpPr>
          <p:nvPr>
            <p:ph type="sldNum" sz="quarter" idx="12"/>
          </p:nvPr>
        </p:nvSpPr>
        <p:spPr/>
        <p:txBody>
          <a:bodyPr/>
          <a:lstStyle/>
          <a:p>
            <a:fld id="{DBFB1F43-6F2E-4538-AABB-23AEDF146290}" type="slidenum">
              <a:rPr lang="ja-JP" altLang="en-US" smtClean="0"/>
              <a:pPr/>
              <a:t>66</a:t>
            </a:fld>
            <a:endParaRPr lang="ja-JP" altLang="en-US"/>
          </a:p>
        </p:txBody>
      </p:sp>
      <p:sp>
        <p:nvSpPr>
          <p:cNvPr id="5" name="タイトル 4">
            <a:extLst>
              <a:ext uri="{FF2B5EF4-FFF2-40B4-BE49-F238E27FC236}">
                <a16:creationId xmlns:a16="http://schemas.microsoft.com/office/drawing/2014/main" id="{2D01DDBC-BC19-C08D-E315-4B1611A19C6D}"/>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6" name="コンテンツ プレースホルダー 2">
            <a:extLst>
              <a:ext uri="{FF2B5EF4-FFF2-40B4-BE49-F238E27FC236}">
                <a16:creationId xmlns:a16="http://schemas.microsoft.com/office/drawing/2014/main" id="{65315CAF-A86D-B6EB-39D4-C31BCBBF1291}"/>
              </a:ext>
            </a:extLst>
          </p:cNvPr>
          <p:cNvSpPr txBox="1">
            <a:spLocks/>
          </p:cNvSpPr>
          <p:nvPr/>
        </p:nvSpPr>
        <p:spPr bwMode="auto">
          <a:xfrm>
            <a:off x="641213" y="1585035"/>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・リモートワーク用製品の脆弱性等の悪用</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2F0291C1-0C79-6AB2-3AB0-1049D840AAA1}"/>
              </a:ext>
            </a:extLst>
          </p:cNvPr>
          <p:cNvSpPr txBox="1">
            <a:spLocks/>
          </p:cNvSpPr>
          <p:nvPr/>
        </p:nvSpPr>
        <p:spPr bwMode="auto">
          <a:xfrm>
            <a:off x="641213" y="306141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・アカウント情報の不正利用</a:t>
            </a:r>
            <a:endParaRPr lang="en-US" altLang="ja-JP" sz="2800" b="1" kern="0" dirty="0">
              <a:solidFill>
                <a:prstClr val="white"/>
              </a:solidFill>
              <a:latin typeface="+mn-ea"/>
            </a:endParaRPr>
          </a:p>
        </p:txBody>
      </p:sp>
      <p:sp>
        <p:nvSpPr>
          <p:cNvPr id="8" name="コンテンツ プレースホルダー 2">
            <a:extLst>
              <a:ext uri="{FF2B5EF4-FFF2-40B4-BE49-F238E27FC236}">
                <a16:creationId xmlns:a16="http://schemas.microsoft.com/office/drawing/2014/main" id="{B73AAA85-0A0B-B4F1-06ED-F7A66A7F5D61}"/>
              </a:ext>
            </a:extLst>
          </p:cNvPr>
          <p:cNvSpPr txBox="1">
            <a:spLocks/>
          </p:cNvSpPr>
          <p:nvPr/>
        </p:nvSpPr>
        <p:spPr bwMode="auto">
          <a:xfrm>
            <a:off x="641213" y="458541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リモートワーク用端末への攻撃</a:t>
            </a:r>
            <a:endParaRPr lang="en-US" altLang="ja-JP" sz="2800" b="1" kern="0" dirty="0">
              <a:solidFill>
                <a:prstClr val="white"/>
              </a:solidFill>
              <a:latin typeface="+mn-ea"/>
            </a:endParaRPr>
          </a:p>
        </p:txBody>
      </p:sp>
    </p:spTree>
    <p:extLst>
      <p:ext uri="{BB962C8B-B14F-4D97-AF65-F5344CB8AC3E}">
        <p14:creationId xmlns:p14="http://schemas.microsoft.com/office/powerpoint/2010/main" val="2431185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EB53A-3451-EC35-430A-CF4F294E569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5D1CA7-E2FF-E3B8-1962-B9E4E5D83184}"/>
              </a:ext>
            </a:extLst>
          </p:cNvPr>
          <p:cNvSpPr>
            <a:spLocks noGrp="1"/>
          </p:cNvSpPr>
          <p:nvPr>
            <p:ph idx="1"/>
          </p:nvPr>
        </p:nvSpPr>
        <p:spPr/>
        <p:txBody>
          <a:bodyPr/>
          <a:lstStyle/>
          <a:p>
            <a:r>
              <a:rPr lang="ja-JP" altLang="en-US" sz="2400" dirty="0"/>
              <a:t>事例</a:t>
            </a:r>
            <a:r>
              <a:rPr lang="en-US" altLang="ja-JP" sz="2400" dirty="0"/>
              <a:t>/</a:t>
            </a:r>
            <a:r>
              <a:rPr lang="ja-JP" altLang="en-US" sz="2400" dirty="0"/>
              <a:t>傾向</a:t>
            </a:r>
            <a:endParaRPr lang="en-US" altLang="ja-JP" sz="2400" dirty="0"/>
          </a:p>
          <a:p>
            <a:pPr lvl="1"/>
            <a:r>
              <a:rPr lang="ja-JP" altLang="ja-JP" sz="2400" b="1" dirty="0"/>
              <a:t>リモートワーク環境を狙った攻撃の状況</a:t>
            </a:r>
            <a:endParaRPr lang="en-US" altLang="ja-JP" sz="2400" b="1" dirty="0"/>
          </a:p>
          <a:p>
            <a:pPr lvl="2"/>
            <a:r>
              <a:rPr lang="ja-JP" altLang="ja-JP" sz="2000" dirty="0"/>
              <a:t>警察庁の過去数年の統計資料</a:t>
            </a:r>
            <a:r>
              <a:rPr lang="en-US" altLang="ja-JP" sz="2000" b="1" baseline="30000" dirty="0">
                <a:solidFill>
                  <a:srgbClr val="FF0000"/>
                </a:solidFill>
              </a:rPr>
              <a:t>※37</a:t>
            </a:r>
            <a:r>
              <a:rPr lang="ja-JP" altLang="en-US" sz="2000" b="1" baseline="30000" dirty="0">
                <a:solidFill>
                  <a:srgbClr val="FF0000"/>
                </a:solidFill>
              </a:rPr>
              <a:t> </a:t>
            </a:r>
            <a:r>
              <a:rPr lang="ja-JP" altLang="en-US" sz="2000" dirty="0"/>
              <a:t>ではラ</a:t>
            </a:r>
            <a:r>
              <a:rPr lang="ja-JP" altLang="ja-JP" sz="2000" dirty="0"/>
              <a:t>ンサムウェア被害の感染経路</a:t>
            </a:r>
            <a:r>
              <a:rPr lang="ja-JP" altLang="en-US" sz="2000" dirty="0"/>
              <a:t>は</a:t>
            </a:r>
            <a:br>
              <a:rPr lang="en-US" altLang="ja-JP" sz="2000" dirty="0"/>
            </a:br>
            <a:r>
              <a:rPr lang="en-US" altLang="ja-JP" sz="2000" dirty="0"/>
              <a:t>VPN</a:t>
            </a:r>
            <a:r>
              <a:rPr lang="ja-JP" altLang="ja-JP" sz="2000" dirty="0"/>
              <a:t>機器を経由したものが過半数</a:t>
            </a:r>
            <a:endParaRPr lang="en-US" altLang="ja-JP" sz="700" dirty="0"/>
          </a:p>
          <a:p>
            <a:pPr lvl="2"/>
            <a:r>
              <a:rPr lang="en-US" altLang="ja-JP" sz="2000" dirty="0"/>
              <a:t>VPN</a:t>
            </a:r>
            <a:r>
              <a:rPr lang="ja-JP" altLang="en-US" sz="2000" dirty="0"/>
              <a:t>機器経由と</a:t>
            </a:r>
            <a:r>
              <a:rPr lang="ja-JP" altLang="ja-JP" sz="2000" dirty="0"/>
              <a:t>リモートデスクトップ</a:t>
            </a:r>
            <a:r>
              <a:rPr lang="ja-JP" altLang="en-US" sz="2000" dirty="0"/>
              <a:t>経由の</a:t>
            </a:r>
            <a:r>
              <a:rPr lang="ja-JP" altLang="ja-JP" sz="2000" dirty="0"/>
              <a:t>合計は</a:t>
            </a:r>
            <a:r>
              <a:rPr lang="ja-JP" altLang="en-US" sz="2000" dirty="0"/>
              <a:t>毎年</a:t>
            </a:r>
            <a:r>
              <a:rPr lang="en-US" altLang="ja-JP" sz="2000" dirty="0"/>
              <a:t>8</a:t>
            </a:r>
            <a:r>
              <a:rPr lang="ja-JP" altLang="ja-JP" sz="2000" dirty="0"/>
              <a:t>割を</a:t>
            </a:r>
            <a:r>
              <a:rPr lang="ja-JP" altLang="en-US" sz="2000" dirty="0"/>
              <a:t>超過</a:t>
            </a:r>
            <a:endParaRPr lang="en-US" altLang="ja-JP" sz="700" dirty="0"/>
          </a:p>
          <a:p>
            <a:pPr lvl="2"/>
            <a:r>
              <a:rPr lang="ja-JP" altLang="en-US" sz="2000" dirty="0"/>
              <a:t>これら感染経路の割合の合計は上昇傾向にあり、</a:t>
            </a:r>
            <a:r>
              <a:rPr lang="en-US" altLang="ja-JP" sz="2000" dirty="0"/>
              <a:t>2025</a:t>
            </a:r>
            <a:r>
              <a:rPr lang="ja-JP" altLang="en-US" sz="2000" dirty="0"/>
              <a:t>年は</a:t>
            </a:r>
            <a:r>
              <a:rPr lang="en-US" altLang="ja-JP" sz="2000" dirty="0"/>
              <a:t>87</a:t>
            </a:r>
            <a:r>
              <a:rPr lang="ja-JP" altLang="en-US" sz="2000" dirty="0"/>
              <a:t>％</a:t>
            </a:r>
            <a:endParaRPr lang="en-US" altLang="ja-JP" sz="2000" dirty="0"/>
          </a:p>
        </p:txBody>
      </p:sp>
      <p:sp>
        <p:nvSpPr>
          <p:cNvPr id="3" name="フッター プレースホルダー 2">
            <a:extLst>
              <a:ext uri="{FF2B5EF4-FFF2-40B4-BE49-F238E27FC236}">
                <a16:creationId xmlns:a16="http://schemas.microsoft.com/office/drawing/2014/main" id="{4C336598-B64D-4C46-1F6F-2C729CF5CCF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17758F2-D69C-545A-33B7-DADD66AA7CF8}"/>
              </a:ext>
            </a:extLst>
          </p:cNvPr>
          <p:cNvSpPr>
            <a:spLocks noGrp="1"/>
          </p:cNvSpPr>
          <p:nvPr>
            <p:ph type="sldNum" sz="quarter" idx="12"/>
          </p:nvPr>
        </p:nvSpPr>
        <p:spPr/>
        <p:txBody>
          <a:bodyPr/>
          <a:lstStyle/>
          <a:p>
            <a:fld id="{DBFB1F43-6F2E-4538-AABB-23AEDF146290}" type="slidenum">
              <a:rPr lang="ja-JP" altLang="en-US" smtClean="0"/>
              <a:pPr/>
              <a:t>67</a:t>
            </a:fld>
            <a:endParaRPr lang="ja-JP" altLang="en-US"/>
          </a:p>
        </p:txBody>
      </p:sp>
      <p:sp>
        <p:nvSpPr>
          <p:cNvPr id="5" name="タイトル 4">
            <a:extLst>
              <a:ext uri="{FF2B5EF4-FFF2-40B4-BE49-F238E27FC236}">
                <a16:creationId xmlns:a16="http://schemas.microsoft.com/office/drawing/2014/main" id="{8BB298AF-D9BB-B5C2-BA6B-F57CAED70E04}"/>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6" name="テキスト ボックス 5">
            <a:extLst>
              <a:ext uri="{FF2B5EF4-FFF2-40B4-BE49-F238E27FC236}">
                <a16:creationId xmlns:a16="http://schemas.microsoft.com/office/drawing/2014/main" id="{C1C58A11-E188-ED2B-6BD5-34EB1129BA13}"/>
              </a:ext>
            </a:extLst>
          </p:cNvPr>
          <p:cNvSpPr txBox="1"/>
          <p:nvPr/>
        </p:nvSpPr>
        <p:spPr>
          <a:xfrm>
            <a:off x="1203937" y="6138043"/>
            <a:ext cx="9044848" cy="276999"/>
          </a:xfrm>
          <a:prstGeom prst="rect">
            <a:avLst/>
          </a:prstGeom>
          <a:noFill/>
        </p:spPr>
        <p:txBody>
          <a:bodyPr wrap="square" rtlCol="0">
            <a:spAutoFit/>
          </a:bodyPr>
          <a:lstStyle/>
          <a:p>
            <a:r>
              <a:rPr lang="en-US" altLang="ja-JP" sz="1200" b="1" dirty="0">
                <a:solidFill>
                  <a:srgbClr val="FF0000"/>
                </a:solidFill>
              </a:rPr>
              <a:t>※37</a:t>
            </a:r>
            <a:r>
              <a:rPr lang="ja-JP" altLang="en-US" sz="1200" b="1" dirty="0">
                <a:solidFill>
                  <a:srgbClr val="FF0000"/>
                </a:solidFill>
              </a:rPr>
              <a:t>　</a:t>
            </a:r>
            <a:r>
              <a:rPr lang="ja-JP" altLang="ja-JP" sz="1200" dirty="0">
                <a:hlinkClick r:id="rId2"/>
              </a:rPr>
              <a:t>サイバー空間をめぐる脅威の情勢等</a:t>
            </a:r>
            <a:r>
              <a:rPr lang="ja-JP" altLang="ja-JP" sz="1200" dirty="0"/>
              <a:t>（警察庁）</a:t>
            </a:r>
            <a:endParaRPr lang="en-US" altLang="ja-JP" sz="1200" dirty="0"/>
          </a:p>
        </p:txBody>
      </p:sp>
      <p:pic>
        <p:nvPicPr>
          <p:cNvPr id="11" name="図 10">
            <a:extLst>
              <a:ext uri="{FF2B5EF4-FFF2-40B4-BE49-F238E27FC236}">
                <a16:creationId xmlns:a16="http://schemas.microsoft.com/office/drawing/2014/main" id="{9A8111C2-958B-EDD3-B283-901A9D4062D1}"/>
              </a:ext>
            </a:extLst>
          </p:cNvPr>
          <p:cNvPicPr>
            <a:picLocks noChangeAspect="1"/>
          </p:cNvPicPr>
          <p:nvPr/>
        </p:nvPicPr>
        <p:blipFill>
          <a:blip r:embed="rId3"/>
          <a:stretch>
            <a:fillRect/>
          </a:stretch>
        </p:blipFill>
        <p:spPr>
          <a:xfrm>
            <a:off x="2806534" y="3694826"/>
            <a:ext cx="5934903" cy="2476846"/>
          </a:xfrm>
          <a:prstGeom prst="rect">
            <a:avLst/>
          </a:prstGeom>
        </p:spPr>
      </p:pic>
    </p:spTree>
    <p:extLst>
      <p:ext uri="{BB962C8B-B14F-4D97-AF65-F5344CB8AC3E}">
        <p14:creationId xmlns:p14="http://schemas.microsoft.com/office/powerpoint/2010/main" val="35740031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E0AA-586F-463E-95C7-586EC39B8D9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3DDE7A-1724-0425-2B24-1738F905E265}"/>
              </a:ext>
            </a:extLst>
          </p:cNvPr>
          <p:cNvSpPr>
            <a:spLocks noGrp="1"/>
          </p:cNvSpPr>
          <p:nvPr>
            <p:ph idx="1"/>
          </p:nvPr>
        </p:nvSpPr>
        <p:spPr/>
        <p:txBody>
          <a:bodyPr/>
          <a:lstStyle/>
          <a:p>
            <a:r>
              <a:rPr lang="ja-JP" altLang="en-US" sz="2400" dirty="0"/>
              <a:t>対策①</a:t>
            </a:r>
            <a:endParaRPr lang="en-US" altLang="ja-JP" sz="2400" dirty="0"/>
          </a:p>
          <a:p>
            <a:pPr lvl="1"/>
            <a:r>
              <a:rPr lang="ja-JP" altLang="en-US" sz="2200" dirty="0"/>
              <a:t>経営者層</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インシデント対応体制の整備</a:t>
            </a:r>
          </a:p>
          <a:p>
            <a:pPr lvl="2"/>
            <a:r>
              <a:rPr lang="ja-JP" altLang="ja-JP" sz="1800" dirty="0"/>
              <a:t>サイバー保険の検討</a:t>
            </a:r>
          </a:p>
          <a:p>
            <a:pPr lvl="2"/>
            <a:r>
              <a:rPr lang="ja-JP" altLang="ja-JP" sz="1800" dirty="0"/>
              <a:t>リモートワーク</a:t>
            </a:r>
            <a:r>
              <a:rPr lang="ja-JP" altLang="en-US" sz="1800" dirty="0"/>
              <a:t>ならでは</a:t>
            </a:r>
            <a:r>
              <a:rPr lang="ja-JP" altLang="ja-JP" sz="1800" dirty="0"/>
              <a:t>状況</a:t>
            </a:r>
            <a:r>
              <a:rPr lang="ja-JP" altLang="en-US" sz="1800" dirty="0"/>
              <a:t>や</a:t>
            </a:r>
            <a:r>
              <a:rPr lang="ja-JP" altLang="ja-JP" sz="1800" dirty="0"/>
              <a:t>環境に応じた連絡方法、対応手順を策定し、社員に周知しておく</a:t>
            </a:r>
          </a:p>
          <a:p>
            <a:pPr lvl="2"/>
            <a:r>
              <a:rPr lang="ja-JP" altLang="ja-JP" sz="1800" dirty="0"/>
              <a:t>リモートワークのセキュリティポリシーの策定</a:t>
            </a:r>
          </a:p>
          <a:p>
            <a:pPr lvl="2"/>
            <a:r>
              <a:rPr lang="ja-JP" altLang="ja-JP" sz="1800" dirty="0"/>
              <a:t>セキュリティ対策のための予算確保</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339E0D50-9AFA-8E61-13DE-78D6D753F8EA}"/>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00EAB4AB-12B4-6B6A-7A6C-CE5C6A4F96DC}"/>
              </a:ext>
            </a:extLst>
          </p:cNvPr>
          <p:cNvSpPr>
            <a:spLocks noGrp="1"/>
          </p:cNvSpPr>
          <p:nvPr>
            <p:ph type="sldNum" sz="quarter" idx="12"/>
          </p:nvPr>
        </p:nvSpPr>
        <p:spPr/>
        <p:txBody>
          <a:bodyPr/>
          <a:lstStyle/>
          <a:p>
            <a:fld id="{DBFB1F43-6F2E-4538-AABB-23AEDF146290}" type="slidenum">
              <a:rPr lang="ja-JP" altLang="en-US" smtClean="0"/>
              <a:pPr/>
              <a:t>68</a:t>
            </a:fld>
            <a:endParaRPr lang="ja-JP" altLang="en-US"/>
          </a:p>
        </p:txBody>
      </p:sp>
      <p:sp>
        <p:nvSpPr>
          <p:cNvPr id="5" name="タイトル 4">
            <a:extLst>
              <a:ext uri="{FF2B5EF4-FFF2-40B4-BE49-F238E27FC236}">
                <a16:creationId xmlns:a16="http://schemas.microsoft.com/office/drawing/2014/main" id="{F0EB450B-0B51-DB7F-432E-4F11414C12FB}"/>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1650383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9FBF-82C8-E364-AEAB-B804090F4DD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1455E09-941B-DA0D-14BB-B3F6B214F790}"/>
              </a:ext>
            </a:extLst>
          </p:cNvPr>
          <p:cNvSpPr>
            <a:spLocks noGrp="1"/>
          </p:cNvSpPr>
          <p:nvPr>
            <p:ph idx="1"/>
          </p:nvPr>
        </p:nvSpPr>
        <p:spPr>
          <a:xfrm>
            <a:off x="642229" y="1382319"/>
            <a:ext cx="10710133" cy="4745463"/>
          </a:xfrm>
        </p:spPr>
        <p:txBody>
          <a:bodyPr/>
          <a:lstStyle/>
          <a:p>
            <a:r>
              <a:rPr lang="ja-JP" altLang="en-US" sz="2400" dirty="0"/>
              <a:t>対策②</a:t>
            </a:r>
            <a:endParaRPr lang="en-US" altLang="ja-JP" sz="2400" dirty="0"/>
          </a:p>
          <a:p>
            <a:pPr lvl="1"/>
            <a:r>
              <a:rPr lang="ja-JP" altLang="ja-JP" sz="2200" dirty="0"/>
              <a:t>セキュリティ担当者、システム管理者</a:t>
            </a:r>
            <a:endParaRPr lang="en-US" altLang="ja-JP" sz="2200" dirty="0"/>
          </a:p>
          <a:p>
            <a:pPr marL="342899" lvl="1" indent="0">
              <a:buNone/>
            </a:pPr>
            <a:r>
              <a:rPr lang="en-US" altLang="ja-JP" sz="2000" dirty="0"/>
              <a:t>【</a:t>
            </a:r>
            <a:r>
              <a:rPr lang="ja-JP" altLang="ja-JP" sz="2000" dirty="0"/>
              <a:t>被害の予防および被害に備えた対策</a:t>
            </a:r>
            <a:r>
              <a:rPr lang="en-US" altLang="ja-JP" sz="2000" dirty="0"/>
              <a:t>】</a:t>
            </a:r>
          </a:p>
          <a:p>
            <a:pPr lvl="2"/>
            <a:r>
              <a:rPr lang="ja-JP" altLang="ja-JP" sz="1800" dirty="0"/>
              <a:t>シンクライアント、</a:t>
            </a:r>
            <a:r>
              <a:rPr lang="en-US" altLang="ja-JP" sz="1800" dirty="0"/>
              <a:t>VDI</a:t>
            </a:r>
            <a:r>
              <a:rPr lang="ja-JP" altLang="ja-JP" sz="1800" dirty="0"/>
              <a:t>、</a:t>
            </a:r>
            <a:r>
              <a:rPr lang="en-US" altLang="ja-JP" sz="1800" dirty="0"/>
              <a:t>ZTNA/SDP</a:t>
            </a:r>
            <a:r>
              <a:rPr lang="ja-JP" altLang="ja-JP" sz="1800" dirty="0"/>
              <a:t>等のセキュリティに強いリモートワーク環境の採用</a:t>
            </a:r>
          </a:p>
          <a:p>
            <a:pPr lvl="2"/>
            <a:r>
              <a:rPr lang="ja-JP" altLang="ja-JP" sz="1800" dirty="0"/>
              <a:t>リモートワークの規程や運用規則の整備</a:t>
            </a:r>
            <a:endParaRPr lang="en-US" altLang="ja-JP" sz="1800" dirty="0"/>
          </a:p>
          <a:p>
            <a:pPr marL="914395" lvl="2" indent="0">
              <a:buNone/>
            </a:pPr>
            <a:r>
              <a:rPr lang="ja-JP" altLang="en-US" sz="1800" dirty="0"/>
              <a:t>　　</a:t>
            </a:r>
            <a:r>
              <a:rPr lang="ja-JP" altLang="ja-JP" sz="1800" dirty="0"/>
              <a:t>組織支給端末と私有端末の違いを考慮する。また、リモートワーク導入時</a:t>
            </a:r>
            <a:r>
              <a:rPr lang="ja-JP" altLang="en-US" sz="1800" dirty="0"/>
              <a:t>の</a:t>
            </a:r>
            <a:r>
              <a:rPr lang="ja-JP" altLang="ja-JP" sz="1800" dirty="0"/>
              <a:t>暫定的なセキュリティ対策や</a:t>
            </a:r>
            <a:br>
              <a:rPr lang="en-US" altLang="ja-JP" sz="1800" dirty="0"/>
            </a:br>
            <a:r>
              <a:rPr lang="ja-JP" altLang="en-US" sz="1800" dirty="0"/>
              <a:t>　　</a:t>
            </a:r>
            <a:r>
              <a:rPr lang="ja-JP" altLang="ja-JP" sz="1800" dirty="0"/>
              <a:t>例外措置を見直す</a:t>
            </a:r>
          </a:p>
          <a:p>
            <a:pPr lvl="2"/>
            <a:r>
              <a:rPr lang="ja-JP" altLang="ja-JP" sz="1800" dirty="0"/>
              <a:t>情報リテラシー、モラルを向上させる</a:t>
            </a:r>
          </a:p>
          <a:p>
            <a:pPr lvl="2"/>
            <a:r>
              <a:rPr lang="en-US" altLang="ja-JP" sz="1800" dirty="0"/>
              <a:t>PC</a:t>
            </a:r>
            <a:r>
              <a:rPr lang="ja-JP" altLang="ja-JP" sz="1800" dirty="0"/>
              <a:t>やサーバー、ネットワーク機器、</a:t>
            </a:r>
            <a:r>
              <a:rPr lang="en-US" altLang="ja-JP" sz="1800" dirty="0"/>
              <a:t>Web</a:t>
            </a:r>
            <a:r>
              <a:rPr lang="ja-JP" altLang="ja-JP" sz="1800" dirty="0"/>
              <a:t>サイトに適切なセキュリティ対策を行う</a:t>
            </a:r>
          </a:p>
          <a:p>
            <a:pPr lvl="2"/>
            <a:r>
              <a:rPr lang="ja-JP" altLang="ja-JP" sz="1800" dirty="0"/>
              <a:t>サポート切れやメンテナンスが行えない機器の使用を避ける</a:t>
            </a:r>
          </a:p>
          <a:p>
            <a:pPr lvl="2"/>
            <a:r>
              <a:rPr lang="en-US" altLang="ja-JP" sz="1800" dirty="0"/>
              <a:t>RDP</a:t>
            </a:r>
            <a:r>
              <a:rPr lang="ja-JP" altLang="ja-JP" sz="1800" dirty="0"/>
              <a:t>利用時はネットワークレベル認証（</a:t>
            </a:r>
            <a:r>
              <a:rPr lang="en-US" altLang="ja-JP" sz="1800" dirty="0"/>
              <a:t>NLA</a:t>
            </a:r>
            <a:r>
              <a:rPr lang="ja-JP" altLang="ja-JP" sz="1800" dirty="0"/>
              <a:t>）を行う</a:t>
            </a:r>
          </a:p>
          <a:p>
            <a:pPr lvl="2"/>
            <a:r>
              <a:rPr lang="ja-JP" altLang="ja-JP" sz="1800" dirty="0"/>
              <a:t>多要素認証（</a:t>
            </a:r>
            <a:r>
              <a:rPr lang="en-US" altLang="ja-JP" sz="1800" dirty="0"/>
              <a:t>MFA</a:t>
            </a:r>
            <a:r>
              <a:rPr lang="ja-JP" altLang="ja-JP" sz="1800" dirty="0"/>
              <a:t>）や</a:t>
            </a:r>
            <a:r>
              <a:rPr lang="en-US" altLang="ja-JP" sz="1800" dirty="0"/>
              <a:t>FIDO</a:t>
            </a:r>
            <a:r>
              <a:rPr lang="ja-JP" altLang="ja-JP" sz="1800" dirty="0"/>
              <a:t>／</a:t>
            </a:r>
            <a:r>
              <a:rPr lang="en-US" altLang="ja-JP" sz="1800" dirty="0"/>
              <a:t>FIDO2</a:t>
            </a:r>
            <a:r>
              <a:rPr lang="ja-JP" altLang="ja-JP" sz="1800" dirty="0"/>
              <a:t>（パスキーなど）を利用する</a:t>
            </a:r>
          </a:p>
          <a:p>
            <a:endParaRPr kumimoji="1" lang="ja-JP" altLang="en-US" sz="2400" dirty="0"/>
          </a:p>
        </p:txBody>
      </p:sp>
      <p:sp>
        <p:nvSpPr>
          <p:cNvPr id="3" name="フッター プレースホルダー 2">
            <a:extLst>
              <a:ext uri="{FF2B5EF4-FFF2-40B4-BE49-F238E27FC236}">
                <a16:creationId xmlns:a16="http://schemas.microsoft.com/office/drawing/2014/main" id="{E587FEEA-DF7D-D303-E477-711A0B25D03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46A4482-CF4B-A69F-112F-BD27A44D0DCA}"/>
              </a:ext>
            </a:extLst>
          </p:cNvPr>
          <p:cNvSpPr>
            <a:spLocks noGrp="1"/>
          </p:cNvSpPr>
          <p:nvPr>
            <p:ph type="sldNum" sz="quarter" idx="12"/>
          </p:nvPr>
        </p:nvSpPr>
        <p:spPr/>
        <p:txBody>
          <a:bodyPr/>
          <a:lstStyle/>
          <a:p>
            <a:fld id="{DBFB1F43-6F2E-4538-AABB-23AEDF146290}" type="slidenum">
              <a:rPr lang="ja-JP" altLang="en-US" smtClean="0"/>
              <a:pPr/>
              <a:t>69</a:t>
            </a:fld>
            <a:endParaRPr lang="ja-JP" altLang="en-US"/>
          </a:p>
        </p:txBody>
      </p:sp>
      <p:sp>
        <p:nvSpPr>
          <p:cNvPr id="5" name="タイトル 4">
            <a:extLst>
              <a:ext uri="{FF2B5EF4-FFF2-40B4-BE49-F238E27FC236}">
                <a16:creationId xmlns:a16="http://schemas.microsoft.com/office/drawing/2014/main" id="{4C06F3FC-D5E5-02EB-489F-6C7B2F18396A}"/>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175280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20D853D-26BD-7448-876D-9B734AF84090}"/>
              </a:ext>
            </a:extLst>
          </p:cNvPr>
          <p:cNvSpPr>
            <a:spLocks noGrp="1"/>
          </p:cNvSpPr>
          <p:nvPr>
            <p:ph idx="1"/>
          </p:nvPr>
        </p:nvSpPr>
        <p:spPr>
          <a:xfrm>
            <a:off x="641213" y="1389195"/>
            <a:ext cx="10265549" cy="4745463"/>
          </a:xfrm>
        </p:spPr>
        <p:txBody>
          <a:bodyPr/>
          <a:lstStyle/>
          <a:p>
            <a:r>
              <a:rPr lang="ja-JP" altLang="en-US" sz="2400" dirty="0">
                <a:solidFill>
                  <a:schemeClr val="accent6">
                    <a:lumMod val="10000"/>
                  </a:schemeClr>
                </a:solidFill>
              </a:rPr>
              <a:t>組織が注目すべき脅威は、順位の高低ではなく、自組織の環境や状況に関係が深いかどうかで考える。</a:t>
            </a:r>
            <a:endParaRPr lang="en-US" altLang="ja-JP" sz="2400" dirty="0">
              <a:solidFill>
                <a:schemeClr val="accent6">
                  <a:lumMod val="10000"/>
                </a:schemeClr>
              </a:solidFill>
            </a:endParaRPr>
          </a:p>
          <a:p>
            <a:pPr marL="0" indent="0">
              <a:buNone/>
            </a:pPr>
            <a:r>
              <a:rPr lang="ja-JP" altLang="en-US" sz="2400" dirty="0">
                <a:solidFill>
                  <a:schemeClr val="accent6">
                    <a:lumMod val="10000"/>
                  </a:schemeClr>
                </a:solidFill>
              </a:rPr>
              <a:t>　（順位の高低は対策の優先順位ではない）</a:t>
            </a:r>
            <a:endParaRPr lang="en-US" altLang="ja-JP" sz="2400" dirty="0">
              <a:solidFill>
                <a:schemeClr val="accent6">
                  <a:lumMod val="10000"/>
                </a:schemeClr>
              </a:solidFill>
            </a:endParaRPr>
          </a:p>
          <a:p>
            <a:endParaRPr lang="en-US" altLang="ja-JP" sz="800" dirty="0"/>
          </a:p>
          <a:p>
            <a:r>
              <a:rPr lang="ja-JP" altLang="en-US" sz="2400" dirty="0">
                <a:solidFill>
                  <a:schemeClr val="tx2"/>
                </a:solidFill>
              </a:rPr>
              <a:t>各脅威は「情報セキュリティ対策の基本」の実施を前提としている。このため、各脅威の「対策」への個別記載はしていない。</a:t>
            </a:r>
            <a:endParaRPr lang="en-US" altLang="ja-JP" sz="2400" dirty="0">
              <a:solidFill>
                <a:schemeClr val="tx2"/>
              </a:solidFill>
            </a:endParaRPr>
          </a:p>
        </p:txBody>
      </p:sp>
      <p:sp>
        <p:nvSpPr>
          <p:cNvPr id="3" name="フッター プレースホルダー 2">
            <a:extLst>
              <a:ext uri="{FF2B5EF4-FFF2-40B4-BE49-F238E27FC236}">
                <a16:creationId xmlns:a16="http://schemas.microsoft.com/office/drawing/2014/main" id="{210145CF-E2A6-A002-5600-D1FB520CC07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1FB67AFE-157B-C811-02D9-0392E9A44247}"/>
              </a:ext>
            </a:extLst>
          </p:cNvPr>
          <p:cNvSpPr>
            <a:spLocks noGrp="1"/>
          </p:cNvSpPr>
          <p:nvPr>
            <p:ph type="sldNum" sz="quarter" idx="12"/>
          </p:nvPr>
        </p:nvSpPr>
        <p:spPr/>
        <p:txBody>
          <a:bodyPr/>
          <a:lstStyle/>
          <a:p>
            <a:fld id="{DBFB1F43-6F2E-4538-AABB-23AEDF146290}" type="slidenum">
              <a:rPr lang="ja-JP" altLang="en-US" smtClean="0"/>
              <a:pPr/>
              <a:t>7</a:t>
            </a:fld>
            <a:endParaRPr lang="ja-JP" altLang="en-US"/>
          </a:p>
        </p:txBody>
      </p:sp>
      <p:sp>
        <p:nvSpPr>
          <p:cNvPr id="5" name="タイトル 4">
            <a:extLst>
              <a:ext uri="{FF2B5EF4-FFF2-40B4-BE49-F238E27FC236}">
                <a16:creationId xmlns:a16="http://schemas.microsoft.com/office/drawing/2014/main" id="{7D56E359-ACA1-C00B-D50B-4F8B49A4AD9B}"/>
              </a:ext>
            </a:extLst>
          </p:cNvPr>
          <p:cNvSpPr>
            <a:spLocks noGrp="1"/>
          </p:cNvSpPr>
          <p:nvPr>
            <p:ph type="title"/>
          </p:nvPr>
        </p:nvSpPr>
        <p:spPr/>
        <p:txBody>
          <a:bodyPr/>
          <a:lstStyle/>
          <a:p>
            <a:r>
              <a:rPr lang="ja-JP" altLang="en-US" dirty="0"/>
              <a:t>組織向け脅威の解説</a:t>
            </a:r>
            <a:endParaRPr kumimoji="1" lang="ja-JP" altLang="en-US" dirty="0"/>
          </a:p>
        </p:txBody>
      </p:sp>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5D5C6EFF-04C6-4230-B392-47AEC92F0BB5}"/>
              </a:ext>
            </a:extLst>
          </p:cNvPr>
          <p:cNvPicPr>
            <a:picLocks noChangeAspect="1"/>
          </p:cNvPicPr>
          <p:nvPr/>
        </p:nvPicPr>
        <p:blipFill>
          <a:blip r:embed="rId2"/>
          <a:stretch>
            <a:fillRect/>
          </a:stretch>
        </p:blipFill>
        <p:spPr>
          <a:xfrm>
            <a:off x="1371600" y="3761927"/>
            <a:ext cx="2679144" cy="2509285"/>
          </a:xfrm>
          <a:prstGeom prst="rect">
            <a:avLst/>
          </a:prstGeom>
        </p:spPr>
      </p:pic>
      <p:graphicFrame>
        <p:nvGraphicFramePr>
          <p:cNvPr id="7" name="表 6">
            <a:extLst>
              <a:ext uri="{FF2B5EF4-FFF2-40B4-BE49-F238E27FC236}">
                <a16:creationId xmlns:a16="http://schemas.microsoft.com/office/drawing/2014/main" id="{15E881F2-3E6B-CC25-D06E-919289551CBD}"/>
              </a:ext>
            </a:extLst>
          </p:cNvPr>
          <p:cNvGraphicFramePr>
            <a:graphicFrameLocks noGrp="1"/>
          </p:cNvGraphicFramePr>
          <p:nvPr>
            <p:extLst>
              <p:ext uri="{D42A27DB-BD31-4B8C-83A1-F6EECF244321}">
                <p14:modId xmlns:p14="http://schemas.microsoft.com/office/powerpoint/2010/main" val="3764068184"/>
              </p:ext>
            </p:extLst>
          </p:nvPr>
        </p:nvGraphicFramePr>
        <p:xfrm>
          <a:off x="6080515" y="3971496"/>
          <a:ext cx="3915254" cy="1960120"/>
        </p:xfrm>
        <a:graphic>
          <a:graphicData uri="http://schemas.openxmlformats.org/drawingml/2006/table">
            <a:tbl>
              <a:tblPr firstRow="1" bandRow="1">
                <a:tableStyleId>{5C22544A-7EE6-4342-B048-85BDC9FD1C3A}</a:tableStyleId>
              </a:tblPr>
              <a:tblGrid>
                <a:gridCol w="1125113">
                  <a:extLst>
                    <a:ext uri="{9D8B030D-6E8A-4147-A177-3AD203B41FA5}">
                      <a16:colId xmlns:a16="http://schemas.microsoft.com/office/drawing/2014/main" val="311699701"/>
                    </a:ext>
                  </a:extLst>
                </a:gridCol>
                <a:gridCol w="1334013">
                  <a:extLst>
                    <a:ext uri="{9D8B030D-6E8A-4147-A177-3AD203B41FA5}">
                      <a16:colId xmlns:a16="http://schemas.microsoft.com/office/drawing/2014/main" val="781493075"/>
                    </a:ext>
                  </a:extLst>
                </a:gridCol>
                <a:gridCol w="1456128">
                  <a:extLst>
                    <a:ext uri="{9D8B030D-6E8A-4147-A177-3AD203B41FA5}">
                      <a16:colId xmlns:a16="http://schemas.microsoft.com/office/drawing/2014/main" val="43705340"/>
                    </a:ext>
                  </a:extLst>
                </a:gridCol>
              </a:tblGrid>
              <a:tr h="169945">
                <a:tc>
                  <a:txBody>
                    <a:bodyPr/>
                    <a:lstStyle/>
                    <a:p>
                      <a:pPr algn="ctr"/>
                      <a:r>
                        <a:rPr kumimoji="1" lang="ja-JP" altLang="en-US" sz="800" b="0" dirty="0"/>
                        <a:t>攻撃の糸口</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t>情報セキュリティ対策の基本</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t>目　的</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296132">
                <a:tc>
                  <a:txBody>
                    <a:bodyPr/>
                    <a:lstStyle/>
                    <a:p>
                      <a:r>
                        <a:rPr kumimoji="1" lang="ja-JP" altLang="en-US" sz="800" b="0" dirty="0">
                          <a:solidFill>
                            <a:schemeClr val="accent6">
                              <a:lumMod val="10000"/>
                            </a:schemeClr>
                          </a:solidFill>
                        </a:rPr>
                        <a:t>ソフトウェアの脆弱性</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ソフトウェアの更新</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脆弱性を解消して脆弱性を悪用した攻撃によるリスクを低減する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309515">
                <a:tc>
                  <a:txBody>
                    <a:bodyPr/>
                    <a:lstStyle/>
                    <a:p>
                      <a:pPr algn="l"/>
                      <a:r>
                        <a:rPr kumimoji="1" lang="ja-JP" altLang="en-US" sz="800" b="0" kern="1200" dirty="0">
                          <a:solidFill>
                            <a:schemeClr val="accent6">
                              <a:lumMod val="10000"/>
                            </a:schemeClr>
                          </a:solidFill>
                        </a:rPr>
                        <a:t>マルウェアの利用</a:t>
                      </a:r>
                      <a:endParaRPr kumimoji="1" lang="en-US" altLang="ja-JP" sz="800" b="0" kern="1200" dirty="0">
                        <a:solidFill>
                          <a:schemeClr val="accent6">
                            <a:lumMod val="10000"/>
                          </a:schemeClr>
                        </a:solidFill>
                        <a:latin typeface="+mn-ea"/>
                        <a:ea typeface="+mn-ea"/>
                        <a:cs typeface="+mn-cs"/>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セキュリティソフトの利用</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攻撃を検知してブロックする</a:t>
                      </a:r>
                      <a:endParaRPr kumimoji="1" lang="en-US" altLang="ja-JP"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296132">
                <a:tc>
                  <a:txBody>
                    <a:bodyPr/>
                    <a:lstStyle/>
                    <a:p>
                      <a:r>
                        <a:rPr kumimoji="1" lang="ja-JP" altLang="en-US" sz="800" b="0" dirty="0">
                          <a:solidFill>
                            <a:schemeClr val="accent6">
                              <a:lumMod val="10000"/>
                            </a:schemeClr>
                          </a:solidFill>
                        </a:rPr>
                        <a:t>パスワード窃取</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パスワードの管理・認証の強化</a:t>
                      </a:r>
                      <a:endParaRPr kumimoji="1" lang="en-US" altLang="ja-JP"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パスワード窃取による情報漏えい等のリスクを低減する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r h="296132">
                <a:tc>
                  <a:txBody>
                    <a:bodyPr/>
                    <a:lstStyle/>
                    <a:p>
                      <a:r>
                        <a:rPr kumimoji="1" lang="ja-JP" altLang="en-US" sz="800" b="0" dirty="0">
                          <a:solidFill>
                            <a:schemeClr val="accent6">
                              <a:lumMod val="10000"/>
                            </a:schemeClr>
                          </a:solidFill>
                        </a:rPr>
                        <a:t>設定不備</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設定の見直し</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誤った設定が悪用され、攻撃を受けないようにする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86485"/>
                  </a:ext>
                </a:extLst>
              </a:tr>
              <a:tr h="296132">
                <a:tc>
                  <a:txBody>
                    <a:bodyPr/>
                    <a:lstStyle/>
                    <a:p>
                      <a:r>
                        <a:rPr kumimoji="1" lang="ja-JP" altLang="en-US" sz="800" b="0" dirty="0">
                          <a:solidFill>
                            <a:schemeClr val="accent6">
                              <a:lumMod val="10000"/>
                            </a:schemeClr>
                          </a:solidFill>
                        </a:rPr>
                        <a:t>データの暗号化</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バックアップの取得</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accent6">
                              <a:lumMod val="10000"/>
                            </a:schemeClr>
                          </a:solidFill>
                        </a:rPr>
                        <a:t>PC</a:t>
                      </a:r>
                      <a:r>
                        <a:rPr kumimoji="1" lang="ja-JP" altLang="en-US" sz="800" b="0" dirty="0">
                          <a:solidFill>
                            <a:schemeClr val="accent6">
                              <a:lumMod val="10000"/>
                            </a:schemeClr>
                          </a:solidFill>
                        </a:rPr>
                        <a:t>やサーバーのデータ削除や暗号化に備える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33486"/>
                  </a:ext>
                </a:extLst>
              </a:tr>
              <a:tr h="296132">
                <a:tc>
                  <a:txBody>
                    <a:bodyPr/>
                    <a:lstStyle/>
                    <a:p>
                      <a:r>
                        <a:rPr kumimoji="1" lang="ja-JP" altLang="en-US" sz="800" b="0" dirty="0">
                          <a:solidFill>
                            <a:schemeClr val="accent6">
                              <a:lumMod val="10000"/>
                            </a:schemeClr>
                          </a:solidFill>
                        </a:rPr>
                        <a:t>ソーシャルエンジニアリング</a:t>
                      </a:r>
                      <a:endParaRPr kumimoji="1" lang="en-US" altLang="ja-JP" sz="800" b="0" dirty="0">
                        <a:solidFill>
                          <a:schemeClr val="accent6">
                            <a:lumMod val="10000"/>
                          </a:schemeClr>
                        </a:solidFill>
                      </a:endParaRPr>
                    </a:p>
                    <a:p>
                      <a:r>
                        <a:rPr kumimoji="1" lang="ja-JP" altLang="en-US" sz="800" b="0" dirty="0">
                          <a:solidFill>
                            <a:schemeClr val="accent6">
                              <a:lumMod val="10000"/>
                            </a:schemeClr>
                          </a:solidFill>
                        </a:rPr>
                        <a:t>（罠にはめる） </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脅威・手口を知る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手口から重要視するべき対策を理解する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375845"/>
                  </a:ext>
                </a:extLst>
              </a:tr>
            </a:tbl>
          </a:graphicData>
        </a:graphic>
      </p:graphicFrame>
      <p:pic>
        <p:nvPicPr>
          <p:cNvPr id="8" name="図 7">
            <a:extLst>
              <a:ext uri="{FF2B5EF4-FFF2-40B4-BE49-F238E27FC236}">
                <a16:creationId xmlns:a16="http://schemas.microsoft.com/office/drawing/2014/main" id="{B716BEBA-FD72-9574-C752-A82FA5EFFEF3}"/>
              </a:ext>
            </a:extLst>
          </p:cNvPr>
          <p:cNvPicPr>
            <a:picLocks noChangeAspect="1"/>
          </p:cNvPicPr>
          <p:nvPr/>
        </p:nvPicPr>
        <p:blipFill>
          <a:blip r:embed="rId3"/>
          <a:srcRect l="933" t="702" r="1060" b="814"/>
          <a:stretch>
            <a:fillRect/>
          </a:stretch>
        </p:blipFill>
        <p:spPr>
          <a:xfrm>
            <a:off x="9935889" y="4541044"/>
            <a:ext cx="1426369" cy="1750219"/>
          </a:xfrm>
          <a:prstGeom prst="rect">
            <a:avLst/>
          </a:prstGeom>
          <a:ln>
            <a:noFill/>
          </a:ln>
        </p:spPr>
      </p:pic>
      <p:pic>
        <p:nvPicPr>
          <p:cNvPr id="9" name="図 8">
            <a:extLst>
              <a:ext uri="{FF2B5EF4-FFF2-40B4-BE49-F238E27FC236}">
                <a16:creationId xmlns:a16="http://schemas.microsoft.com/office/drawing/2014/main" id="{02D83252-06E7-15F3-FB26-E8D4F0FBFB18}"/>
              </a:ext>
            </a:extLst>
          </p:cNvPr>
          <p:cNvPicPr>
            <a:picLocks noChangeAspect="1"/>
          </p:cNvPicPr>
          <p:nvPr/>
        </p:nvPicPr>
        <p:blipFill>
          <a:blip r:embed="rId4"/>
          <a:stretch>
            <a:fillRect/>
          </a:stretch>
        </p:blipFill>
        <p:spPr>
          <a:xfrm>
            <a:off x="4673148" y="5256249"/>
            <a:ext cx="1518648" cy="1014963"/>
          </a:xfrm>
          <a:prstGeom prst="rect">
            <a:avLst/>
          </a:prstGeom>
        </p:spPr>
      </p:pic>
    </p:spTree>
    <p:extLst>
      <p:ext uri="{BB962C8B-B14F-4D97-AF65-F5344CB8AC3E}">
        <p14:creationId xmlns:p14="http://schemas.microsoft.com/office/powerpoint/2010/main" val="623930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50E7-EAC7-22BB-3DFF-00019A4DA58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A61AF0B-FEA9-7B04-D2FC-822A5330712D}"/>
              </a:ext>
            </a:extLst>
          </p:cNvPr>
          <p:cNvSpPr>
            <a:spLocks noGrp="1"/>
          </p:cNvSpPr>
          <p:nvPr>
            <p:ph idx="1"/>
          </p:nvPr>
        </p:nvSpPr>
        <p:spPr/>
        <p:txBody>
          <a:bodyPr/>
          <a:lstStyle/>
          <a:p>
            <a:r>
              <a:rPr lang="ja-JP" altLang="en-US" sz="2400" dirty="0"/>
              <a:t>対策③</a:t>
            </a:r>
            <a:endParaRPr lang="en-US" altLang="ja-JP" sz="2400" dirty="0"/>
          </a:p>
          <a:p>
            <a:pPr lvl="1"/>
            <a:r>
              <a:rPr lang="ja-JP" altLang="ja-JP" sz="2200" dirty="0"/>
              <a:t>セキュリティ担当者、システム管理者</a:t>
            </a:r>
            <a:endParaRPr lang="en-US" altLang="ja-JP" sz="2200" dirty="0"/>
          </a:p>
          <a:p>
            <a:pPr marL="342899" lvl="1" indent="0">
              <a:buNone/>
            </a:pPr>
            <a:r>
              <a:rPr lang="en-US" altLang="ja-JP" sz="2000" dirty="0"/>
              <a:t>【</a:t>
            </a:r>
            <a:r>
              <a:rPr lang="ja-JP" altLang="ja-JP" sz="2000" dirty="0"/>
              <a:t>被害を受けた後の対応</a:t>
            </a:r>
            <a:r>
              <a:rPr lang="en-US" altLang="ja-JP" sz="2000" dirty="0"/>
              <a:t>】</a:t>
            </a:r>
          </a:p>
          <a:p>
            <a:pPr lvl="2"/>
            <a:r>
              <a:rPr lang="ja-JP" altLang="en-US" sz="1800" dirty="0"/>
              <a:t>整</a:t>
            </a:r>
            <a:r>
              <a:rPr lang="ja-JP" altLang="ja-JP" sz="1800" dirty="0"/>
              <a:t>備した対応体制に基づき対応する</a:t>
            </a:r>
            <a:endParaRPr lang="en-US" altLang="ja-JP" sz="1800" dirty="0"/>
          </a:p>
          <a:p>
            <a:pPr marL="685796" lvl="2" indent="0">
              <a:buNone/>
            </a:pPr>
            <a:endParaRPr lang="en-US" altLang="ja-JP" sz="1800" dirty="0"/>
          </a:p>
          <a:p>
            <a:pPr lvl="1"/>
            <a:r>
              <a:rPr lang="ja-JP" altLang="en-US" sz="2200" dirty="0"/>
              <a:t>従業員、職員</a:t>
            </a:r>
            <a:endParaRPr lang="en-US" altLang="ja-JP" sz="2200" dirty="0"/>
          </a:p>
          <a:p>
            <a:pPr marL="342899" lvl="1" indent="0">
              <a:buNone/>
            </a:pPr>
            <a:r>
              <a:rPr lang="en-US" altLang="ja-JP" sz="2000" dirty="0"/>
              <a:t>【</a:t>
            </a:r>
            <a:r>
              <a:rPr lang="ja-JP" altLang="ja-JP" sz="2000" dirty="0"/>
              <a:t>被害</a:t>
            </a:r>
            <a:r>
              <a:rPr lang="ja-JP" altLang="en-US" sz="2000" dirty="0"/>
              <a:t>の予防および被害に備えた対策</a:t>
            </a:r>
            <a:r>
              <a:rPr lang="en-US" altLang="ja-JP" sz="2000" dirty="0"/>
              <a:t>】</a:t>
            </a:r>
          </a:p>
          <a:p>
            <a:pPr lvl="2"/>
            <a:r>
              <a:rPr lang="ja-JP" altLang="ja-JP" sz="1800" dirty="0"/>
              <a:t>「情報セキュリティ対策の基本」、「情報セキュリティ対策の基本＋</a:t>
            </a:r>
            <a:r>
              <a:rPr lang="en-US" altLang="ja-JP" sz="1800" dirty="0"/>
              <a:t>α</a:t>
            </a:r>
            <a:r>
              <a:rPr lang="ja-JP" altLang="ja-JP" sz="1800" dirty="0"/>
              <a:t>」を実施</a:t>
            </a:r>
          </a:p>
          <a:p>
            <a:pPr lvl="2"/>
            <a:r>
              <a:rPr lang="ja-JP" altLang="ja-JP" sz="1800" dirty="0"/>
              <a:t>組織のリモートワークの規則を遵守</a:t>
            </a:r>
            <a:endParaRPr lang="en-US" altLang="ja-JP" sz="1800" dirty="0"/>
          </a:p>
          <a:p>
            <a:pPr marL="685796" lvl="2" indent="0">
              <a:buNone/>
            </a:pPr>
            <a:r>
              <a:rPr lang="ja-JP" altLang="en-US" sz="1800" dirty="0"/>
              <a:t>　　　</a:t>
            </a:r>
            <a:r>
              <a:rPr lang="ja-JP" altLang="ja-JP" sz="1800" dirty="0"/>
              <a:t>（使用する端末、ネットワーク環境、作業場所等）</a:t>
            </a:r>
          </a:p>
          <a:p>
            <a:pPr lvl="2"/>
            <a:r>
              <a:rPr lang="ja-JP" altLang="ja-JP" sz="1800" dirty="0"/>
              <a:t>自宅のネットワーク環境</a:t>
            </a:r>
            <a:r>
              <a:rPr lang="ja-JP" altLang="en-US" sz="1800" dirty="0"/>
              <a:t>で</a:t>
            </a:r>
            <a:r>
              <a:rPr lang="ja-JP" altLang="ja-JP" sz="1800" dirty="0"/>
              <a:t>はルーターを使用する</a:t>
            </a:r>
          </a:p>
          <a:p>
            <a:pPr lvl="2"/>
            <a:r>
              <a:rPr lang="ja-JP" altLang="ja-JP" sz="1800" dirty="0"/>
              <a:t>家庭環境のネットワーク機器の設定の見直しやファームウェアの更新を行う</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CD3FFD8E-5B14-2FA6-18D9-7EAD9BEC4550}"/>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7F372B8-F089-8E55-1130-8198DF193AF3}"/>
              </a:ext>
            </a:extLst>
          </p:cNvPr>
          <p:cNvSpPr>
            <a:spLocks noGrp="1"/>
          </p:cNvSpPr>
          <p:nvPr>
            <p:ph type="sldNum" sz="quarter" idx="12"/>
          </p:nvPr>
        </p:nvSpPr>
        <p:spPr/>
        <p:txBody>
          <a:bodyPr/>
          <a:lstStyle/>
          <a:p>
            <a:fld id="{DBFB1F43-6F2E-4538-AABB-23AEDF146290}" type="slidenum">
              <a:rPr lang="ja-JP" altLang="en-US" smtClean="0"/>
              <a:pPr/>
              <a:t>70</a:t>
            </a:fld>
            <a:endParaRPr lang="ja-JP" altLang="en-US"/>
          </a:p>
        </p:txBody>
      </p:sp>
      <p:sp>
        <p:nvSpPr>
          <p:cNvPr id="5" name="タイトル 4">
            <a:extLst>
              <a:ext uri="{FF2B5EF4-FFF2-40B4-BE49-F238E27FC236}">
                <a16:creationId xmlns:a16="http://schemas.microsoft.com/office/drawing/2014/main" id="{57C5E9D3-BA20-78A9-6A7D-664CDBCC9B99}"/>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2834191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6C27-A7D8-F9D6-F7A8-38403C51FFB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81FCB50-C00A-6E1D-ED0D-29E592471514}"/>
              </a:ext>
            </a:extLst>
          </p:cNvPr>
          <p:cNvSpPr>
            <a:spLocks noGrp="1"/>
          </p:cNvSpPr>
          <p:nvPr>
            <p:ph idx="1"/>
          </p:nvPr>
        </p:nvSpPr>
        <p:spPr/>
        <p:txBody>
          <a:bodyPr/>
          <a:lstStyle/>
          <a:p>
            <a:r>
              <a:rPr lang="ja-JP" altLang="en-US" sz="2400" dirty="0"/>
              <a:t>対策④</a:t>
            </a:r>
            <a:endParaRPr lang="en-US" altLang="ja-JP" sz="2400" dirty="0"/>
          </a:p>
          <a:p>
            <a:pPr lvl="1"/>
            <a:r>
              <a:rPr lang="ja-JP" altLang="en-US" sz="2200" dirty="0"/>
              <a:t>従業員、職員</a:t>
            </a:r>
            <a:endParaRPr lang="en-US" altLang="ja-JP" sz="2200" dirty="0"/>
          </a:p>
          <a:p>
            <a:pPr marL="342899" lvl="1" indent="0">
              <a:buNone/>
            </a:pPr>
            <a:r>
              <a:rPr lang="en-US" altLang="ja-JP" sz="2000" dirty="0"/>
              <a:t>【</a:t>
            </a:r>
            <a:r>
              <a:rPr lang="ja-JP" altLang="ja-JP" sz="2000" dirty="0"/>
              <a:t>被害を受けた後の対応</a:t>
            </a:r>
            <a:r>
              <a:rPr lang="en-US" altLang="ja-JP" sz="2000" dirty="0"/>
              <a:t>】</a:t>
            </a:r>
          </a:p>
          <a:p>
            <a:pPr lvl="2"/>
            <a:r>
              <a:rPr lang="ja-JP" altLang="ja-JP" sz="1800" dirty="0"/>
              <a:t>適切な報告／連絡／相談を行う</a:t>
            </a:r>
            <a:endParaRPr lang="en-US" altLang="ja-JP" sz="1800" dirty="0"/>
          </a:p>
          <a:p>
            <a:pPr lvl="2"/>
            <a:endParaRPr lang="en-US" altLang="ja-JP" sz="1800" dirty="0"/>
          </a:p>
          <a:p>
            <a:pPr lvl="2"/>
            <a:endParaRPr lang="en-US" altLang="ja-JP" sz="1800" dirty="0"/>
          </a:p>
          <a:p>
            <a:pPr marL="342899" lvl="1" indent="0">
              <a:buNone/>
            </a:pPr>
            <a:r>
              <a:rPr lang="ja-JP" altLang="ja-JP" sz="2200" b="1" dirty="0"/>
              <a:t>＜リモートワーク関連サイトの紹介</a:t>
            </a:r>
            <a:r>
              <a:rPr lang="en-US" altLang="ja-JP" sz="2200" b="1" baseline="30000" dirty="0">
                <a:solidFill>
                  <a:srgbClr val="FF0000"/>
                </a:solidFill>
              </a:rPr>
              <a:t>※38</a:t>
            </a:r>
            <a:r>
              <a:rPr lang="ja-JP" altLang="ja-JP" sz="2200" b="1" dirty="0"/>
              <a:t>＞</a:t>
            </a:r>
          </a:p>
          <a:p>
            <a:pPr marL="342899" lvl="1" indent="0">
              <a:buNone/>
            </a:pPr>
            <a:r>
              <a:rPr lang="ja-JP" altLang="en-US" sz="2000" dirty="0"/>
              <a:t>　　</a:t>
            </a:r>
            <a:r>
              <a:rPr lang="ja-JP" altLang="ja-JP" sz="2000" dirty="0"/>
              <a:t>「テレワークを行う際のセキュリティ上の注意事項」</a:t>
            </a:r>
            <a:r>
              <a:rPr lang="ja-JP" altLang="en-US" sz="2000" dirty="0"/>
              <a:t>（</a:t>
            </a:r>
            <a:r>
              <a:rPr lang="en-US" altLang="ja-JP" sz="2000" dirty="0"/>
              <a:t>IPA</a:t>
            </a:r>
            <a:r>
              <a:rPr lang="ja-JP" altLang="en-US" sz="2000" dirty="0"/>
              <a:t>）</a:t>
            </a:r>
            <a:endParaRPr lang="en-US" altLang="ja-JP" sz="2000" dirty="0"/>
          </a:p>
          <a:p>
            <a:pPr marL="1144800" lvl="2" indent="-230400"/>
            <a:r>
              <a:rPr lang="ja-JP" altLang="ja-JP" sz="2000" dirty="0"/>
              <a:t>リモートワークを行う際のセキュリティ上の注意事項</a:t>
            </a:r>
            <a:endParaRPr lang="en-US" altLang="ja-JP" sz="2000" dirty="0"/>
          </a:p>
          <a:p>
            <a:pPr marL="1144800" lvl="2" indent="-230400"/>
            <a:r>
              <a:rPr lang="ja-JP" altLang="en-US" sz="2000" dirty="0"/>
              <a:t>リモートワークから</a:t>
            </a:r>
            <a:r>
              <a:rPr lang="ja-JP" altLang="ja-JP" sz="2000" dirty="0"/>
              <a:t>職場に戻る際のセキュリティ上の注意事項</a:t>
            </a:r>
            <a:endParaRPr lang="en-US" altLang="ja-JP" sz="2000" dirty="0"/>
          </a:p>
          <a:p>
            <a:pPr marL="1144800" lvl="2" indent="-230400"/>
            <a:r>
              <a:rPr lang="en-US" altLang="ja-JP" sz="2000" dirty="0"/>
              <a:t>IPA</a:t>
            </a:r>
            <a:r>
              <a:rPr lang="ja-JP" altLang="en-US" sz="2000" dirty="0"/>
              <a:t>や</a:t>
            </a:r>
            <a:r>
              <a:rPr lang="ja-JP" altLang="ja-JP" sz="2000" dirty="0"/>
              <a:t>他機関のリモートワーク関連セキュリティ情報へのリンク</a:t>
            </a:r>
            <a:endParaRPr lang="ja-JP" altLang="en-US" sz="2000" dirty="0"/>
          </a:p>
        </p:txBody>
      </p:sp>
      <p:sp>
        <p:nvSpPr>
          <p:cNvPr id="3" name="フッター プレースホルダー 2">
            <a:extLst>
              <a:ext uri="{FF2B5EF4-FFF2-40B4-BE49-F238E27FC236}">
                <a16:creationId xmlns:a16="http://schemas.microsoft.com/office/drawing/2014/main" id="{B2B43657-0672-97B0-4545-E09157D41D9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CB4B7C97-CAD4-1EEF-2312-D77195886A35}"/>
              </a:ext>
            </a:extLst>
          </p:cNvPr>
          <p:cNvSpPr>
            <a:spLocks noGrp="1"/>
          </p:cNvSpPr>
          <p:nvPr>
            <p:ph type="sldNum" sz="quarter" idx="12"/>
          </p:nvPr>
        </p:nvSpPr>
        <p:spPr/>
        <p:txBody>
          <a:bodyPr/>
          <a:lstStyle/>
          <a:p>
            <a:fld id="{DBFB1F43-6F2E-4538-AABB-23AEDF146290}" type="slidenum">
              <a:rPr lang="ja-JP" altLang="en-US" smtClean="0"/>
              <a:pPr/>
              <a:t>71</a:t>
            </a:fld>
            <a:endParaRPr lang="ja-JP" altLang="en-US"/>
          </a:p>
        </p:txBody>
      </p:sp>
      <p:sp>
        <p:nvSpPr>
          <p:cNvPr id="5" name="タイトル 4">
            <a:extLst>
              <a:ext uri="{FF2B5EF4-FFF2-40B4-BE49-F238E27FC236}">
                <a16:creationId xmlns:a16="http://schemas.microsoft.com/office/drawing/2014/main" id="{A3DE3437-AA74-923F-7D73-98CF66BCADFC}"/>
              </a:ext>
            </a:extLst>
          </p:cNvPr>
          <p:cNvSpPr>
            <a:spLocks noGrp="1"/>
          </p:cNvSpPr>
          <p:nvPr>
            <p:ph type="title"/>
          </p:nvPr>
        </p:nvSpPr>
        <p:spPr>
          <a:xfrm>
            <a:off x="641213" y="313754"/>
            <a:ext cx="9750562" cy="676276"/>
          </a:xfrm>
        </p:spPr>
        <p:txBody>
          <a:bodyPr/>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6" name="テキスト ボックス 5">
            <a:extLst>
              <a:ext uri="{FF2B5EF4-FFF2-40B4-BE49-F238E27FC236}">
                <a16:creationId xmlns:a16="http://schemas.microsoft.com/office/drawing/2014/main" id="{7FDAF0E2-0D99-7889-5254-C6C777EA2DDD}"/>
              </a:ext>
            </a:extLst>
          </p:cNvPr>
          <p:cNvSpPr txBox="1"/>
          <p:nvPr/>
        </p:nvSpPr>
        <p:spPr>
          <a:xfrm>
            <a:off x="1266615" y="5712761"/>
            <a:ext cx="9014741" cy="276999"/>
          </a:xfrm>
          <a:prstGeom prst="rect">
            <a:avLst/>
          </a:prstGeom>
          <a:noFill/>
        </p:spPr>
        <p:txBody>
          <a:bodyPr wrap="square" rtlCol="0">
            <a:spAutoFit/>
          </a:bodyPr>
          <a:lstStyle/>
          <a:p>
            <a:r>
              <a:rPr lang="en-US" altLang="ja-JP" sz="1200" b="1" dirty="0">
                <a:solidFill>
                  <a:srgbClr val="FF0000"/>
                </a:solidFill>
              </a:rPr>
              <a:t>※38</a:t>
            </a:r>
            <a:r>
              <a:rPr lang="ja-JP" altLang="en-US" sz="1200" b="1" dirty="0">
                <a:solidFill>
                  <a:srgbClr val="FF0000"/>
                </a:solidFill>
              </a:rPr>
              <a:t>　</a:t>
            </a:r>
            <a:r>
              <a:rPr lang="ja-JP" altLang="ja-JP" sz="1200" dirty="0">
                <a:hlinkClick r:id="rId2"/>
              </a:rPr>
              <a:t>テレワークを行う際のセキュリティ上の注意事項</a:t>
            </a:r>
            <a:r>
              <a:rPr lang="ja-JP" altLang="ja-JP" sz="1200" dirty="0"/>
              <a:t>（</a:t>
            </a:r>
            <a:r>
              <a:rPr lang="en-US" altLang="ja-JP" sz="1200" dirty="0"/>
              <a:t>IPA</a:t>
            </a:r>
            <a:r>
              <a:rPr lang="ja-JP" altLang="ja-JP" sz="1200" dirty="0"/>
              <a:t>）</a:t>
            </a:r>
            <a:r>
              <a:rPr lang="ja-JP" altLang="en-US" sz="1200" dirty="0"/>
              <a:t>　</a:t>
            </a:r>
            <a:endParaRPr lang="ja-JP" altLang="ja-JP" sz="1200" dirty="0"/>
          </a:p>
        </p:txBody>
      </p:sp>
    </p:spTree>
    <p:extLst>
      <p:ext uri="{BB962C8B-B14F-4D97-AF65-F5344CB8AC3E}">
        <p14:creationId xmlns:p14="http://schemas.microsoft.com/office/powerpoint/2010/main" val="3212958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AEC9A-E597-13C7-B3FB-A7D9C68B34A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2F258A-1B29-2D9D-7F39-9F40E7E3D6B5}"/>
              </a:ext>
            </a:extLst>
          </p:cNvPr>
          <p:cNvSpPr>
            <a:spLocks noGrp="1"/>
          </p:cNvSpPr>
          <p:nvPr>
            <p:ph idx="1"/>
          </p:nvPr>
        </p:nvSpPr>
        <p:spPr>
          <a:xfrm>
            <a:off x="642229" y="1382319"/>
            <a:ext cx="10537605" cy="4745463"/>
          </a:xfrm>
        </p:spPr>
        <p:txBody>
          <a:bodyPr/>
          <a:lstStyle/>
          <a:p>
            <a:r>
              <a:rPr lang="ja-JP" altLang="en-US" sz="2400" dirty="0"/>
              <a:t>乗っ取った複数の機器で構成したネットワーク（ボットネット）から大量のアクセスを一斉にしかけ、高負荷な状態にさせ、</a:t>
            </a:r>
            <a:r>
              <a:rPr lang="en-US" altLang="ja-JP" sz="2400" dirty="0"/>
              <a:t>Web</a:t>
            </a:r>
            <a:r>
              <a:rPr lang="ja-JP" altLang="en-US" sz="2400" dirty="0"/>
              <a:t>サイトや</a:t>
            </a:r>
            <a:r>
              <a:rPr lang="en-US" altLang="ja-JP" sz="2400" dirty="0"/>
              <a:t>Web</a:t>
            </a:r>
            <a:r>
              <a:rPr lang="ja-JP" altLang="en-US" sz="2400" dirty="0"/>
              <a:t>サービスを利用不能にする</a:t>
            </a:r>
            <a:endParaRPr lang="en-US" altLang="ja-JP" sz="2400" dirty="0"/>
          </a:p>
          <a:p>
            <a:endParaRPr lang="en-US" altLang="ja-JP" sz="800" dirty="0"/>
          </a:p>
          <a:p>
            <a:r>
              <a:rPr lang="ja-JP" altLang="en-US" sz="2400" dirty="0"/>
              <a:t>これによりサービス提供、事業継続に大きな影響を及ぼし、人々の日常生活にも</a:t>
            </a:r>
            <a:br>
              <a:rPr lang="en-US" altLang="ja-JP" sz="2400" dirty="0"/>
            </a:br>
            <a:r>
              <a:rPr lang="ja-JP" altLang="en-US" sz="2400" dirty="0"/>
              <a:t>支障をきたすことがある</a:t>
            </a:r>
            <a:endParaRPr lang="en-US" altLang="ja-JP" sz="2400" dirty="0"/>
          </a:p>
          <a:p>
            <a:endParaRPr lang="en-US" altLang="ja-JP" sz="800" dirty="0"/>
          </a:p>
          <a:p>
            <a:r>
              <a:rPr lang="ja-JP" altLang="en-US" sz="2400" dirty="0"/>
              <a:t>主義主張の誇示や</a:t>
            </a:r>
            <a:r>
              <a:rPr lang="en-US" altLang="ja-JP" sz="2400" dirty="0"/>
              <a:t>DDoS</a:t>
            </a:r>
            <a:r>
              <a:rPr lang="ja-JP" altLang="en-US" sz="2400" dirty="0"/>
              <a:t>攻撃の停止と引き換えに金銭を要求することもある</a:t>
            </a:r>
          </a:p>
          <a:p>
            <a:endParaRPr kumimoji="1" lang="ja-JP" altLang="en-US" sz="2400" dirty="0"/>
          </a:p>
        </p:txBody>
      </p:sp>
      <p:sp>
        <p:nvSpPr>
          <p:cNvPr id="3" name="フッター プレースホルダー 2">
            <a:extLst>
              <a:ext uri="{FF2B5EF4-FFF2-40B4-BE49-F238E27FC236}">
                <a16:creationId xmlns:a16="http://schemas.microsoft.com/office/drawing/2014/main" id="{B6AC0676-ADCE-CC0B-F506-D3B938D35C05}"/>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72740AD7-A8BD-4A56-AE48-5BD675B003EA}"/>
              </a:ext>
            </a:extLst>
          </p:cNvPr>
          <p:cNvSpPr>
            <a:spLocks noGrp="1"/>
          </p:cNvSpPr>
          <p:nvPr>
            <p:ph type="sldNum" sz="quarter" idx="12"/>
          </p:nvPr>
        </p:nvSpPr>
        <p:spPr/>
        <p:txBody>
          <a:bodyPr/>
          <a:lstStyle/>
          <a:p>
            <a:fld id="{DBFB1F43-6F2E-4538-AABB-23AEDF146290}" type="slidenum">
              <a:rPr lang="ja-JP" altLang="en-US" smtClean="0"/>
              <a:pPr/>
              <a:t>72</a:t>
            </a:fld>
            <a:endParaRPr lang="ja-JP" altLang="en-US"/>
          </a:p>
        </p:txBody>
      </p:sp>
      <p:sp>
        <p:nvSpPr>
          <p:cNvPr id="5" name="タイトル 4">
            <a:extLst>
              <a:ext uri="{FF2B5EF4-FFF2-40B4-BE49-F238E27FC236}">
                <a16:creationId xmlns:a16="http://schemas.microsoft.com/office/drawing/2014/main" id="{180D0AB2-77FC-0758-18FC-17DB3B612213}"/>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C51C6886-A207-187F-018F-1DD044A89E4B}"/>
              </a:ext>
            </a:extLst>
          </p:cNvPr>
          <p:cNvPicPr>
            <a:picLocks noChangeAspect="1"/>
          </p:cNvPicPr>
          <p:nvPr/>
        </p:nvPicPr>
        <p:blipFill>
          <a:blip r:embed="rId2"/>
          <a:stretch>
            <a:fillRect/>
          </a:stretch>
        </p:blipFill>
        <p:spPr>
          <a:xfrm>
            <a:off x="6774292" y="3753402"/>
            <a:ext cx="5417708" cy="2844297"/>
          </a:xfrm>
          <a:prstGeom prst="rect">
            <a:avLst/>
          </a:prstGeom>
        </p:spPr>
      </p:pic>
    </p:spTree>
    <p:extLst>
      <p:ext uri="{BB962C8B-B14F-4D97-AF65-F5344CB8AC3E}">
        <p14:creationId xmlns:p14="http://schemas.microsoft.com/office/powerpoint/2010/main" val="971555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7F7C-CFA8-F531-A744-97FC79D4EF0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674F81-EAF8-9B05-C2E2-77F2F51F516E}"/>
              </a:ext>
            </a:extLst>
          </p:cNvPr>
          <p:cNvSpPr>
            <a:spLocks noGrp="1"/>
          </p:cNvSpPr>
          <p:nvPr>
            <p:ph idx="1"/>
          </p:nvPr>
        </p:nvSpPr>
        <p:spPr>
          <a:xfrm>
            <a:off x="642229" y="1382319"/>
            <a:ext cx="10908558" cy="4745463"/>
          </a:xfrm>
        </p:spPr>
        <p:txBody>
          <a:bodyPr/>
          <a:lstStyle/>
          <a:p>
            <a:r>
              <a:rPr lang="ja-JP" altLang="en-US" sz="2400" dirty="0"/>
              <a:t>攻撃手口①</a:t>
            </a:r>
            <a:endParaRPr lang="en-US" altLang="ja-JP" sz="900" dirty="0"/>
          </a:p>
          <a:p>
            <a:endParaRPr lang="en-US" altLang="ja-JP" sz="2400" dirty="0"/>
          </a:p>
          <a:p>
            <a:endParaRPr lang="en-US" altLang="ja-JP" sz="2000" dirty="0"/>
          </a:p>
          <a:p>
            <a:pPr lvl="1"/>
            <a:r>
              <a:rPr lang="en-US" altLang="ja-JP" sz="2400" dirty="0"/>
              <a:t>IoT</a:t>
            </a:r>
            <a:r>
              <a:rPr lang="ja-JP" altLang="ja-JP" sz="2400" dirty="0"/>
              <a:t>機器等により構成されたボットネットに攻撃命令を出し、標的組織の</a:t>
            </a:r>
            <a:br>
              <a:rPr lang="en-US" altLang="ja-JP" sz="2400" dirty="0"/>
            </a:br>
            <a:r>
              <a:rPr lang="en-US" altLang="ja-JP" sz="2400" dirty="0"/>
              <a:t>Web</a:t>
            </a:r>
            <a:r>
              <a:rPr lang="ja-JP" altLang="ja-JP" sz="2400" dirty="0"/>
              <a:t>サイトや利用している</a:t>
            </a:r>
            <a:r>
              <a:rPr lang="en-US" altLang="ja-JP" sz="2400" dirty="0"/>
              <a:t>DNS</a:t>
            </a:r>
            <a:r>
              <a:rPr lang="ja-JP" altLang="ja-JP" sz="2400" dirty="0"/>
              <a:t>（</a:t>
            </a:r>
            <a:r>
              <a:rPr lang="en-US" altLang="ja-JP" sz="2400" dirty="0"/>
              <a:t>Domain Name System</a:t>
            </a:r>
            <a:r>
              <a:rPr lang="ja-JP" altLang="ja-JP" sz="2400" dirty="0"/>
              <a:t>）サーバー等へ</a:t>
            </a:r>
            <a:br>
              <a:rPr lang="en-US" altLang="ja-JP" sz="2400" dirty="0"/>
            </a:br>
            <a:r>
              <a:rPr lang="ja-JP" altLang="ja-JP" sz="2400" dirty="0"/>
              <a:t>大量のアクセスを行い、高負荷をかける</a:t>
            </a:r>
            <a:endParaRPr lang="en-US" altLang="ja-JP" sz="2400" dirty="0"/>
          </a:p>
          <a:p>
            <a:pPr marL="457198" lvl="1" indent="0">
              <a:buNone/>
            </a:pPr>
            <a:endParaRPr lang="en-US" altLang="ja-JP" sz="2400" dirty="0"/>
          </a:p>
          <a:p>
            <a:pPr marL="457198" lvl="1" indent="0">
              <a:buNone/>
            </a:pPr>
            <a:endParaRPr lang="ja-JP" altLang="ja-JP" sz="2400" dirty="0"/>
          </a:p>
          <a:p>
            <a:pPr lvl="1"/>
            <a:r>
              <a:rPr lang="ja-JP" altLang="ja-JP" sz="2400" dirty="0"/>
              <a:t>通信</a:t>
            </a:r>
            <a:r>
              <a:rPr lang="ja-JP" altLang="en-US" sz="2400" dirty="0"/>
              <a:t>に使用される</a:t>
            </a:r>
            <a:r>
              <a:rPr lang="en-US" altLang="ja-JP" sz="2400" dirty="0"/>
              <a:t>TCP</a:t>
            </a:r>
            <a:r>
              <a:rPr lang="ja-JP" altLang="en-US" sz="2400" dirty="0"/>
              <a:t>プロトコル・</a:t>
            </a:r>
            <a:r>
              <a:rPr lang="en-US" altLang="ja-JP" sz="2400" dirty="0"/>
              <a:t>UDP</a:t>
            </a:r>
            <a:r>
              <a:rPr lang="ja-JP" altLang="en-US" sz="2400" dirty="0"/>
              <a:t>プロトコルを悪用し、通信のパケットを</a:t>
            </a:r>
            <a:br>
              <a:rPr lang="en-US" altLang="ja-JP" sz="2400" dirty="0"/>
            </a:br>
            <a:r>
              <a:rPr lang="ja-JP" altLang="en-US" sz="2400" dirty="0"/>
              <a:t>サーバー等へ大量に送りつけて高負荷をかける</a:t>
            </a:r>
            <a:endParaRPr lang="en-US" altLang="ja-JP" sz="2400" dirty="0"/>
          </a:p>
          <a:p>
            <a:pPr lvl="1"/>
            <a:r>
              <a:rPr lang="ja-JP" altLang="en-US" sz="2400" dirty="0"/>
              <a:t>攻撃に使用するパケットの種類により、</a:t>
            </a:r>
            <a:r>
              <a:rPr lang="en-US" altLang="ja-JP" sz="2400" dirty="0"/>
              <a:t>SYN</a:t>
            </a:r>
            <a:r>
              <a:rPr lang="ja-JP" altLang="en-US" sz="2400" dirty="0"/>
              <a:t>フラッド攻撃、</a:t>
            </a:r>
            <a:r>
              <a:rPr lang="en-US" altLang="ja-JP" sz="2400" dirty="0"/>
              <a:t>ACK</a:t>
            </a:r>
            <a:r>
              <a:rPr lang="ja-JP" altLang="en-US" sz="2400" dirty="0"/>
              <a:t>フラッド攻撃、</a:t>
            </a:r>
            <a:br>
              <a:rPr lang="en-US" altLang="ja-JP" sz="2400" dirty="0"/>
            </a:br>
            <a:r>
              <a:rPr lang="en-US" altLang="ja-JP" sz="2400" dirty="0"/>
              <a:t>FIN</a:t>
            </a:r>
            <a:r>
              <a:rPr lang="ja-JP" altLang="en-US" sz="2400" dirty="0"/>
              <a:t>フラッド攻撃等が存在する</a:t>
            </a:r>
            <a:endParaRPr lang="en-US" altLang="ja-JP" sz="2400" dirty="0"/>
          </a:p>
          <a:p>
            <a:pPr marL="342899" lvl="1" indent="0">
              <a:buNone/>
            </a:pPr>
            <a:r>
              <a:rPr lang="ja-JP" altLang="en-US" sz="2400" dirty="0"/>
              <a:t>　</a:t>
            </a:r>
          </a:p>
          <a:p>
            <a:endParaRPr kumimoji="1" lang="ja-JP" altLang="en-US" sz="2400" dirty="0"/>
          </a:p>
        </p:txBody>
      </p:sp>
      <p:sp>
        <p:nvSpPr>
          <p:cNvPr id="3" name="フッター プレースホルダー 2">
            <a:extLst>
              <a:ext uri="{FF2B5EF4-FFF2-40B4-BE49-F238E27FC236}">
                <a16:creationId xmlns:a16="http://schemas.microsoft.com/office/drawing/2014/main" id="{55F8BB35-C95B-ED66-B488-F3F97F8E8C2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7944E2C0-A486-0E89-8607-94F73E8C136B}"/>
              </a:ext>
            </a:extLst>
          </p:cNvPr>
          <p:cNvSpPr>
            <a:spLocks noGrp="1"/>
          </p:cNvSpPr>
          <p:nvPr>
            <p:ph type="sldNum" sz="quarter" idx="12"/>
          </p:nvPr>
        </p:nvSpPr>
        <p:spPr/>
        <p:txBody>
          <a:bodyPr/>
          <a:lstStyle/>
          <a:p>
            <a:fld id="{DBFB1F43-6F2E-4538-AABB-23AEDF146290}" type="slidenum">
              <a:rPr lang="ja-JP" altLang="en-US" smtClean="0"/>
              <a:pPr/>
              <a:t>73</a:t>
            </a:fld>
            <a:endParaRPr lang="ja-JP" altLang="en-US"/>
          </a:p>
        </p:txBody>
      </p:sp>
      <p:sp>
        <p:nvSpPr>
          <p:cNvPr id="5" name="タイトル 4">
            <a:extLst>
              <a:ext uri="{FF2B5EF4-FFF2-40B4-BE49-F238E27FC236}">
                <a16:creationId xmlns:a16="http://schemas.microsoft.com/office/drawing/2014/main" id="{01B39222-9063-8CDD-AD8B-6AF1E53ABCF5}"/>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6" name="コンテンツ プレースホルダー 2">
            <a:extLst>
              <a:ext uri="{FF2B5EF4-FFF2-40B4-BE49-F238E27FC236}">
                <a16:creationId xmlns:a16="http://schemas.microsoft.com/office/drawing/2014/main" id="{B8524EDB-CE39-08B0-2290-6D2A50337DED}"/>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ボットネットを利用した</a:t>
            </a:r>
            <a:r>
              <a:rPr lang="en-US" altLang="ja-JP" sz="2800" b="1" kern="0" dirty="0">
                <a:solidFill>
                  <a:prstClr val="white"/>
                </a:solidFill>
                <a:latin typeface="+mn-ea"/>
              </a:rPr>
              <a:t>DDoS</a:t>
            </a:r>
            <a:r>
              <a:rPr lang="ja-JP" altLang="en-US" sz="2800" b="1" kern="0" dirty="0">
                <a:solidFill>
                  <a:prstClr val="white"/>
                </a:solidFill>
                <a:latin typeface="+mn-ea"/>
              </a:rPr>
              <a:t>攻撃</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C65439D2-F92A-85E9-8764-EA5ECB0ADB0C}"/>
              </a:ext>
            </a:extLst>
          </p:cNvPr>
          <p:cNvSpPr txBox="1">
            <a:spLocks/>
          </p:cNvSpPr>
          <p:nvPr/>
        </p:nvSpPr>
        <p:spPr bwMode="auto">
          <a:xfrm>
            <a:off x="641213" y="3973346"/>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・フラッド攻撃</a:t>
            </a:r>
            <a:endParaRPr lang="en-US" altLang="ja-JP" sz="2800" b="1" kern="0" dirty="0">
              <a:solidFill>
                <a:prstClr val="white"/>
              </a:solidFill>
              <a:latin typeface="+mn-ea"/>
            </a:endParaRPr>
          </a:p>
        </p:txBody>
      </p:sp>
    </p:spTree>
    <p:extLst>
      <p:ext uri="{BB962C8B-B14F-4D97-AF65-F5344CB8AC3E}">
        <p14:creationId xmlns:p14="http://schemas.microsoft.com/office/powerpoint/2010/main" val="1393962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6D84-C8D5-6CB3-3CED-54B1AB51D19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AD941D3-38EF-9F64-A857-30B8966D7299}"/>
              </a:ext>
            </a:extLst>
          </p:cNvPr>
          <p:cNvSpPr>
            <a:spLocks noGrp="1"/>
          </p:cNvSpPr>
          <p:nvPr>
            <p:ph idx="1"/>
          </p:nvPr>
        </p:nvSpPr>
        <p:spPr>
          <a:xfrm>
            <a:off x="642229" y="1382319"/>
            <a:ext cx="10620717" cy="4948143"/>
          </a:xfrm>
        </p:spPr>
        <p:txBody>
          <a:bodyPr/>
          <a:lstStyle/>
          <a:p>
            <a:r>
              <a:rPr lang="ja-JP" altLang="en-US" sz="2400" dirty="0"/>
              <a:t>攻撃手口②</a:t>
            </a:r>
            <a:endParaRPr lang="en-US" altLang="ja-JP" sz="2400" dirty="0"/>
          </a:p>
          <a:p>
            <a:endParaRPr lang="en-US" altLang="ja-JP" sz="2400" dirty="0"/>
          </a:p>
          <a:p>
            <a:endParaRPr lang="en-US" altLang="ja-JP" sz="2000" dirty="0"/>
          </a:p>
          <a:p>
            <a:pPr lvl="1"/>
            <a:r>
              <a:rPr lang="ja-JP" altLang="ja-JP" sz="2200" dirty="0"/>
              <a:t>送信元の</a:t>
            </a:r>
            <a:r>
              <a:rPr lang="en-US" altLang="ja-JP" sz="2200" dirty="0"/>
              <a:t>IP</a:t>
            </a:r>
            <a:r>
              <a:rPr lang="ja-JP" altLang="ja-JP" sz="2200" dirty="0"/>
              <a:t>アドレスを標的組織のサーバーの</a:t>
            </a:r>
            <a:r>
              <a:rPr lang="en-US" altLang="ja-JP" sz="2200" dirty="0"/>
              <a:t>IP</a:t>
            </a:r>
            <a:r>
              <a:rPr lang="ja-JP" altLang="ja-JP" sz="2200" dirty="0"/>
              <a:t>アドレスに偽装して、多数のサーバー等に問い合わせを送り、その応答を標的組織のサーバーに集中させることで高負荷をかける</a:t>
            </a:r>
            <a:endParaRPr lang="en-US" altLang="ja-JP" sz="2200" dirty="0"/>
          </a:p>
          <a:p>
            <a:pPr lvl="1"/>
            <a:r>
              <a:rPr lang="en-US" altLang="ja-JP" sz="2200" dirty="0"/>
              <a:t>DNS</a:t>
            </a:r>
            <a:r>
              <a:rPr lang="ja-JP" altLang="ja-JP" sz="2200" dirty="0"/>
              <a:t>サーバーを利用した</a:t>
            </a:r>
            <a:r>
              <a:rPr lang="en-US" altLang="ja-JP" sz="2200" dirty="0"/>
              <a:t>DNS</a:t>
            </a:r>
            <a:r>
              <a:rPr lang="ja-JP" altLang="ja-JP" sz="2200" dirty="0"/>
              <a:t>リフレクション攻撃や、</a:t>
            </a:r>
            <a:r>
              <a:rPr lang="en-US" altLang="ja-JP" sz="2200" dirty="0"/>
              <a:t>NTP</a:t>
            </a:r>
            <a:r>
              <a:rPr lang="ja-JP" altLang="ja-JP" sz="2200" dirty="0"/>
              <a:t>サーバーを利用した</a:t>
            </a:r>
            <a:br>
              <a:rPr lang="en-US" altLang="ja-JP" sz="2200" dirty="0"/>
            </a:br>
            <a:r>
              <a:rPr lang="en-US" altLang="ja-JP" sz="2200" dirty="0"/>
              <a:t>NTP</a:t>
            </a:r>
            <a:r>
              <a:rPr lang="ja-JP" altLang="ja-JP" sz="2200" dirty="0"/>
              <a:t>リフレクション攻撃が存在する</a:t>
            </a:r>
            <a:endParaRPr lang="en-US" altLang="ja-JP" sz="2200" dirty="0"/>
          </a:p>
          <a:p>
            <a:pPr marL="457198" lvl="1" indent="0">
              <a:buNone/>
            </a:pPr>
            <a:endParaRPr lang="en-US" altLang="ja-JP" sz="2400" dirty="0"/>
          </a:p>
          <a:p>
            <a:pPr marL="457198" lvl="1" indent="0">
              <a:buNone/>
            </a:pPr>
            <a:endParaRPr lang="ja-JP" altLang="ja-JP" sz="2000" dirty="0"/>
          </a:p>
          <a:p>
            <a:pPr lvl="1"/>
            <a:r>
              <a:rPr lang="ja-JP" altLang="ja-JP" sz="2200" dirty="0"/>
              <a:t>標的組織のドメインにランダムなサブドメインを付加して</a:t>
            </a:r>
            <a:r>
              <a:rPr lang="en-US" altLang="ja-JP" sz="2200" dirty="0"/>
              <a:t>DNS</a:t>
            </a:r>
            <a:r>
              <a:rPr lang="ja-JP" altLang="ja-JP" sz="2200" dirty="0"/>
              <a:t>へ問い合わせすることで、</a:t>
            </a:r>
            <a:br>
              <a:rPr lang="en-US" altLang="ja-JP" sz="2200" dirty="0"/>
            </a:br>
            <a:r>
              <a:rPr lang="ja-JP" altLang="ja-JP" sz="2200" dirty="0"/>
              <a:t>標的組織の</a:t>
            </a:r>
            <a:r>
              <a:rPr lang="en-US" altLang="ja-JP" sz="2200" dirty="0"/>
              <a:t>DNS</a:t>
            </a:r>
            <a:r>
              <a:rPr lang="ja-JP" altLang="ja-JP" sz="2200" dirty="0"/>
              <a:t>サーバーに高負荷をかける</a:t>
            </a:r>
            <a:endParaRPr lang="en-US" altLang="ja-JP" sz="2200" dirty="0"/>
          </a:p>
          <a:p>
            <a:pPr lvl="1"/>
            <a:r>
              <a:rPr lang="en-US" altLang="ja-JP" sz="2200" dirty="0"/>
              <a:t>DNS</a:t>
            </a:r>
            <a:r>
              <a:rPr lang="ja-JP" altLang="ja-JP" sz="2200" dirty="0"/>
              <a:t>サーバーは悪意のある問い合わせか、通常の問い合わせかの区別が付かないため、根本対策が難しい</a:t>
            </a:r>
            <a:endParaRPr lang="ja-JP" altLang="en-US" sz="2200" dirty="0"/>
          </a:p>
          <a:p>
            <a:endParaRPr kumimoji="1" lang="ja-JP" altLang="en-US" sz="2400" dirty="0"/>
          </a:p>
        </p:txBody>
      </p:sp>
      <p:sp>
        <p:nvSpPr>
          <p:cNvPr id="3" name="フッター プレースホルダー 2">
            <a:extLst>
              <a:ext uri="{FF2B5EF4-FFF2-40B4-BE49-F238E27FC236}">
                <a16:creationId xmlns:a16="http://schemas.microsoft.com/office/drawing/2014/main" id="{9FE5853C-41B9-25BA-705C-BFDC5821805F}"/>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807FE8D-17BD-85E2-1EFE-8CBC92EBF8B4}"/>
              </a:ext>
            </a:extLst>
          </p:cNvPr>
          <p:cNvSpPr>
            <a:spLocks noGrp="1"/>
          </p:cNvSpPr>
          <p:nvPr>
            <p:ph type="sldNum" sz="quarter" idx="12"/>
          </p:nvPr>
        </p:nvSpPr>
        <p:spPr/>
        <p:txBody>
          <a:bodyPr/>
          <a:lstStyle/>
          <a:p>
            <a:fld id="{DBFB1F43-6F2E-4538-AABB-23AEDF146290}" type="slidenum">
              <a:rPr lang="ja-JP" altLang="en-US" smtClean="0"/>
              <a:pPr/>
              <a:t>74</a:t>
            </a:fld>
            <a:endParaRPr lang="ja-JP" altLang="en-US"/>
          </a:p>
        </p:txBody>
      </p:sp>
      <p:sp>
        <p:nvSpPr>
          <p:cNvPr id="5" name="タイトル 4">
            <a:extLst>
              <a:ext uri="{FF2B5EF4-FFF2-40B4-BE49-F238E27FC236}">
                <a16:creationId xmlns:a16="http://schemas.microsoft.com/office/drawing/2014/main" id="{FE703187-865C-FC21-CB96-CA658CBEB3C6}"/>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6" name="コンテンツ プレースホルダー 2">
            <a:extLst>
              <a:ext uri="{FF2B5EF4-FFF2-40B4-BE49-F238E27FC236}">
                <a16:creationId xmlns:a16="http://schemas.microsoft.com/office/drawing/2014/main" id="{FFD0BE04-54A3-90FE-AB6E-50BA4E383255}"/>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・リフレクション攻撃</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1536B1BB-F518-7A79-C2AE-7EC55FB88CB5}"/>
              </a:ext>
            </a:extLst>
          </p:cNvPr>
          <p:cNvSpPr txBox="1">
            <a:spLocks/>
          </p:cNvSpPr>
          <p:nvPr/>
        </p:nvSpPr>
        <p:spPr bwMode="auto">
          <a:xfrm>
            <a:off x="641213" y="4207084"/>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ランダムサブドメイン</a:t>
            </a:r>
            <a:r>
              <a:rPr kumimoji="1" lang="ja-JP" altLang="en-US" sz="2800" b="1" i="0" u="none" strike="noStrike" kern="0" cap="none" spc="0" normalizeH="0" baseline="0" noProof="0" dirty="0">
                <a:ln>
                  <a:noFill/>
                </a:ln>
                <a:solidFill>
                  <a:prstClr val="white"/>
                </a:solidFill>
                <a:effectLst/>
                <a:uLnTx/>
                <a:uFillTx/>
                <a:latin typeface="+mn-ea"/>
                <a:cs typeface="+mn-cs"/>
              </a:rPr>
              <a:t>攻撃（</a:t>
            </a:r>
            <a:r>
              <a:rPr kumimoji="1" lang="en-US" altLang="ja-JP" sz="2800" b="1" i="0" u="none" strike="noStrike" kern="0" cap="none" spc="0" normalizeH="0" baseline="0" noProof="0" dirty="0">
                <a:ln>
                  <a:noFill/>
                </a:ln>
                <a:solidFill>
                  <a:prstClr val="white"/>
                </a:solidFill>
                <a:effectLst/>
                <a:uLnTx/>
                <a:uFillTx/>
                <a:latin typeface="+mn-ea"/>
                <a:cs typeface="+mn-cs"/>
              </a:rPr>
              <a:t>DNS</a:t>
            </a:r>
            <a:r>
              <a:rPr kumimoji="1" lang="ja-JP" altLang="en-US" sz="2800" b="1" i="0" u="none" strike="noStrike" kern="0" cap="none" spc="0" normalizeH="0" baseline="0" noProof="0" dirty="0">
                <a:ln>
                  <a:noFill/>
                </a:ln>
                <a:solidFill>
                  <a:prstClr val="white"/>
                </a:solidFill>
                <a:effectLst/>
                <a:uLnTx/>
                <a:uFillTx/>
                <a:latin typeface="+mn-ea"/>
                <a:cs typeface="+mn-cs"/>
              </a:rPr>
              <a:t>水責め攻撃）</a:t>
            </a:r>
            <a:endParaRPr lang="en-US" altLang="ja-JP" sz="2800" b="1" kern="0" dirty="0">
              <a:solidFill>
                <a:prstClr val="white"/>
              </a:solidFill>
              <a:latin typeface="+mn-ea"/>
            </a:endParaRPr>
          </a:p>
        </p:txBody>
      </p:sp>
    </p:spTree>
    <p:extLst>
      <p:ext uri="{BB962C8B-B14F-4D97-AF65-F5344CB8AC3E}">
        <p14:creationId xmlns:p14="http://schemas.microsoft.com/office/powerpoint/2010/main" val="3701223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46898-BD42-4FCB-B53F-C3C20AB3518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8F4A83F-F451-9D66-57BD-E133C2B1EAA7}"/>
              </a:ext>
            </a:extLst>
          </p:cNvPr>
          <p:cNvSpPr>
            <a:spLocks noGrp="1"/>
          </p:cNvSpPr>
          <p:nvPr>
            <p:ph idx="1"/>
          </p:nvPr>
        </p:nvSpPr>
        <p:spPr>
          <a:xfrm>
            <a:off x="642229" y="1382319"/>
            <a:ext cx="10691056" cy="4745463"/>
          </a:xfrm>
        </p:spPr>
        <p:txBody>
          <a:bodyPr/>
          <a:lstStyle/>
          <a:p>
            <a:r>
              <a:rPr lang="ja-JP" altLang="en-US" sz="2400" dirty="0"/>
              <a:t>攻撃手口③</a:t>
            </a:r>
            <a:endParaRPr lang="en-US" altLang="ja-JP" sz="2400" dirty="0"/>
          </a:p>
          <a:p>
            <a:endParaRPr lang="en-US" altLang="ja-JP" sz="2400" dirty="0"/>
          </a:p>
          <a:p>
            <a:endParaRPr lang="en-US" altLang="ja-JP" sz="2000" dirty="0"/>
          </a:p>
          <a:p>
            <a:pPr lvl="1"/>
            <a:r>
              <a:rPr lang="ja-JP" altLang="ja-JP" sz="2400" dirty="0"/>
              <a:t>専用サイト、</a:t>
            </a:r>
            <a:r>
              <a:rPr lang="en-US" altLang="ja-JP" sz="2400" dirty="0"/>
              <a:t>SNS</a:t>
            </a:r>
            <a:r>
              <a:rPr lang="ja-JP" altLang="ja-JP" sz="2400" dirty="0"/>
              <a:t>、ダークウェブ等で提供</a:t>
            </a:r>
            <a:r>
              <a:rPr lang="ja-JP" altLang="en-US" sz="2400" dirty="0"/>
              <a:t>され</a:t>
            </a:r>
            <a:r>
              <a:rPr lang="ja-JP" altLang="ja-JP" sz="2400" dirty="0"/>
              <a:t>ている</a:t>
            </a:r>
            <a:r>
              <a:rPr lang="en-US" altLang="ja-JP" sz="2400" dirty="0"/>
              <a:t>DDoS</a:t>
            </a:r>
            <a:r>
              <a:rPr lang="ja-JP" altLang="ja-JP" sz="2400" dirty="0"/>
              <a:t>代行サービスを利用して攻撃する。この攻撃は専門的な技術や設備がなくても行える</a:t>
            </a:r>
          </a:p>
          <a:p>
            <a:endParaRPr lang="en-US" altLang="ja-JP" sz="1200" dirty="0"/>
          </a:p>
          <a:p>
            <a:endParaRPr kumimoji="1" lang="ja-JP" altLang="en-US" sz="2400" dirty="0"/>
          </a:p>
        </p:txBody>
      </p:sp>
      <p:sp>
        <p:nvSpPr>
          <p:cNvPr id="3" name="フッター プレースホルダー 2">
            <a:extLst>
              <a:ext uri="{FF2B5EF4-FFF2-40B4-BE49-F238E27FC236}">
                <a16:creationId xmlns:a16="http://schemas.microsoft.com/office/drawing/2014/main" id="{89FECC23-6625-4289-DD89-637A6ED3807B}"/>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4B463E6A-8A19-5166-4E6A-CB147915DA5D}"/>
              </a:ext>
            </a:extLst>
          </p:cNvPr>
          <p:cNvSpPr>
            <a:spLocks noGrp="1"/>
          </p:cNvSpPr>
          <p:nvPr>
            <p:ph type="sldNum" sz="quarter" idx="12"/>
          </p:nvPr>
        </p:nvSpPr>
        <p:spPr/>
        <p:txBody>
          <a:bodyPr/>
          <a:lstStyle/>
          <a:p>
            <a:fld id="{DBFB1F43-6F2E-4538-AABB-23AEDF146290}" type="slidenum">
              <a:rPr lang="ja-JP" altLang="en-US" smtClean="0"/>
              <a:pPr/>
              <a:t>75</a:t>
            </a:fld>
            <a:endParaRPr lang="ja-JP" altLang="en-US"/>
          </a:p>
        </p:txBody>
      </p:sp>
      <p:sp>
        <p:nvSpPr>
          <p:cNvPr id="5" name="タイトル 4">
            <a:extLst>
              <a:ext uri="{FF2B5EF4-FFF2-40B4-BE49-F238E27FC236}">
                <a16:creationId xmlns:a16="http://schemas.microsoft.com/office/drawing/2014/main" id="{C95BAAAD-D3CB-DCC9-270C-DD96267A0703}"/>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6" name="コンテンツ プレースホルダー 2">
            <a:extLst>
              <a:ext uri="{FF2B5EF4-FFF2-40B4-BE49-F238E27FC236}">
                <a16:creationId xmlns:a16="http://schemas.microsoft.com/office/drawing/2014/main" id="{F394383E-BBAC-65D7-71F4-28F4F10E88F4}"/>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DDoS</a:t>
            </a:r>
            <a:r>
              <a:rPr kumimoji="1" lang="ja-JP" altLang="en-US" sz="2800" b="1" i="0" u="none" strike="noStrike" kern="0" cap="none" spc="0" normalizeH="0" baseline="0" noProof="0" dirty="0">
                <a:ln>
                  <a:noFill/>
                </a:ln>
                <a:solidFill>
                  <a:prstClr val="white"/>
                </a:solidFill>
                <a:effectLst/>
                <a:uLnTx/>
                <a:uFillTx/>
                <a:latin typeface="+mn-ea"/>
                <a:cs typeface="+mn-cs"/>
              </a:rPr>
              <a:t>代行サービスの利用</a:t>
            </a:r>
            <a:endParaRPr lang="ja-JP" altLang="ja-JP" sz="2800" dirty="0">
              <a:solidFill>
                <a:schemeClr val="bg1"/>
              </a:solidFill>
            </a:endParaRPr>
          </a:p>
        </p:txBody>
      </p:sp>
    </p:spTree>
    <p:extLst>
      <p:ext uri="{BB962C8B-B14F-4D97-AF65-F5344CB8AC3E}">
        <p14:creationId xmlns:p14="http://schemas.microsoft.com/office/powerpoint/2010/main" val="2949641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08CAD-84DC-18D7-AA88-55A74FADACD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CB88C7D-54DF-52C9-1ACD-52F0A81A7C21}"/>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ja-JP" sz="2400" b="1" dirty="0"/>
              <a:t>断続的に行われた</a:t>
            </a:r>
            <a:r>
              <a:rPr lang="en-US" altLang="ja-JP" sz="2400" b="1" dirty="0"/>
              <a:t>DDoS</a:t>
            </a:r>
            <a:r>
              <a:rPr lang="ja-JP" altLang="ja-JP" sz="2400" b="1" dirty="0"/>
              <a:t>攻撃</a:t>
            </a:r>
            <a:r>
              <a:rPr lang="ja-JP" altLang="en-US" sz="2400" b="1" baseline="30000" dirty="0">
                <a:solidFill>
                  <a:srgbClr val="FF0000"/>
                </a:solidFill>
              </a:rPr>
              <a:t>　　</a:t>
            </a:r>
            <a:endParaRPr lang="ja-JP" altLang="ja-JP" sz="2400" b="1" dirty="0"/>
          </a:p>
          <a:p>
            <a:pPr lvl="2"/>
            <a:r>
              <a:rPr lang="en-US" altLang="ja-JP" sz="2000" dirty="0"/>
              <a:t>2025</a:t>
            </a:r>
            <a:r>
              <a:rPr lang="ja-JP" altLang="ja-JP" sz="2000" dirty="0"/>
              <a:t>年</a:t>
            </a:r>
            <a:r>
              <a:rPr lang="en-US" altLang="ja-JP" sz="2000" dirty="0"/>
              <a:t>6</a:t>
            </a:r>
            <a:r>
              <a:rPr lang="ja-JP" altLang="ja-JP" sz="2000" dirty="0"/>
              <a:t>月</a:t>
            </a:r>
            <a:r>
              <a:rPr lang="en-US" altLang="ja-JP" sz="2000" dirty="0"/>
              <a:t>26</a:t>
            </a:r>
            <a:r>
              <a:rPr lang="ja-JP" altLang="ja-JP" sz="2000" dirty="0"/>
              <a:t>日、ナード研究所でネットワークの不具合が発生し、メールの受信、</a:t>
            </a:r>
            <a:br>
              <a:rPr lang="en-US" altLang="ja-JP" sz="2000" dirty="0"/>
            </a:br>
            <a:r>
              <a:rPr lang="ja-JP" altLang="ja-JP" sz="2000" dirty="0"/>
              <a:t>ホームページへのアクセスができない障害が発生</a:t>
            </a:r>
            <a:endParaRPr lang="en-US" altLang="ja-JP" sz="2000" dirty="0"/>
          </a:p>
          <a:p>
            <a:pPr lvl="2"/>
            <a:endParaRPr lang="en-US" altLang="ja-JP" sz="900" dirty="0"/>
          </a:p>
          <a:p>
            <a:pPr lvl="2"/>
            <a:r>
              <a:rPr lang="ja-JP" altLang="ja-JP" sz="2000" dirty="0"/>
              <a:t>同月</a:t>
            </a:r>
            <a:r>
              <a:rPr lang="en-US" altLang="ja-JP" sz="2000" dirty="0"/>
              <a:t>30</a:t>
            </a:r>
            <a:r>
              <a:rPr lang="ja-JP" altLang="ja-JP" sz="2000" dirty="0"/>
              <a:t>日には問題解消のうえ復旧したことを公表</a:t>
            </a:r>
            <a:r>
              <a:rPr lang="en-US" altLang="ja-JP" sz="2000" b="1" baseline="30000" dirty="0">
                <a:solidFill>
                  <a:srgbClr val="FF0000"/>
                </a:solidFill>
              </a:rPr>
              <a:t>※39</a:t>
            </a:r>
            <a:endParaRPr lang="en-US" altLang="ja-JP" sz="2000" dirty="0"/>
          </a:p>
          <a:p>
            <a:pPr marL="685796" lvl="2" indent="0">
              <a:buNone/>
            </a:pPr>
            <a:endParaRPr lang="en-US" altLang="ja-JP" sz="900" dirty="0"/>
          </a:p>
          <a:p>
            <a:pPr lvl="2"/>
            <a:r>
              <a:rPr lang="ja-JP" altLang="ja-JP" sz="2000" dirty="0"/>
              <a:t>翌月の</a:t>
            </a:r>
            <a:r>
              <a:rPr lang="en-US" altLang="ja-JP" sz="2000" dirty="0"/>
              <a:t>7</a:t>
            </a:r>
            <a:r>
              <a:rPr lang="ja-JP" altLang="ja-JP" sz="2000" dirty="0"/>
              <a:t>月</a:t>
            </a:r>
            <a:r>
              <a:rPr lang="en-US" altLang="ja-JP" sz="2000" dirty="0"/>
              <a:t>9</a:t>
            </a:r>
            <a:r>
              <a:rPr lang="ja-JP" altLang="ja-JP" sz="2000" dirty="0"/>
              <a:t>日に再度メールの送受信、ホームページへのアクセスがしづらい状況が</a:t>
            </a:r>
            <a:br>
              <a:rPr lang="en-US" altLang="ja-JP" sz="2000" dirty="0"/>
            </a:br>
            <a:r>
              <a:rPr lang="ja-JP" altLang="ja-JP" sz="2000" dirty="0"/>
              <a:t>一時的に発生</a:t>
            </a:r>
            <a:r>
              <a:rPr lang="en-US" altLang="ja-JP" sz="2000" b="1" baseline="30000" dirty="0">
                <a:solidFill>
                  <a:srgbClr val="FF0000"/>
                </a:solidFill>
              </a:rPr>
              <a:t>※40</a:t>
            </a:r>
            <a:endParaRPr lang="en-US" altLang="ja-JP" sz="2000" dirty="0"/>
          </a:p>
          <a:p>
            <a:pPr marL="685796" lvl="2" indent="0">
              <a:buNone/>
            </a:pPr>
            <a:endParaRPr lang="en-US" altLang="ja-JP" sz="900" dirty="0"/>
          </a:p>
          <a:p>
            <a:pPr lvl="2"/>
            <a:r>
              <a:rPr lang="ja-JP" altLang="ja-JP" sz="2000" dirty="0"/>
              <a:t>障害の原因が</a:t>
            </a:r>
            <a:r>
              <a:rPr lang="en-US" altLang="ja-JP" sz="2000" dirty="0"/>
              <a:t>DDoS</a:t>
            </a:r>
            <a:r>
              <a:rPr lang="ja-JP" altLang="ja-JP" sz="2000" dirty="0"/>
              <a:t>攻撃によるものであ</a:t>
            </a:r>
            <a:r>
              <a:rPr lang="ja-JP" altLang="en-US" sz="2000" dirty="0"/>
              <a:t>ること</a:t>
            </a:r>
            <a:r>
              <a:rPr lang="ja-JP" altLang="ja-JP" sz="2000" dirty="0"/>
              <a:t>、情報漏えいは確認されていないこと等、</a:t>
            </a:r>
            <a:br>
              <a:rPr lang="en-US" altLang="ja-JP" sz="2000" dirty="0"/>
            </a:br>
            <a:r>
              <a:rPr lang="ja-JP" altLang="ja-JP" sz="2000" dirty="0"/>
              <a:t>継続的に状況を更新し</a:t>
            </a:r>
            <a:r>
              <a:rPr lang="en-US" altLang="ja-JP" sz="2000" b="1" baseline="30000" dirty="0">
                <a:solidFill>
                  <a:srgbClr val="FF0000"/>
                </a:solidFill>
              </a:rPr>
              <a:t>※41</a:t>
            </a:r>
            <a:r>
              <a:rPr lang="ja-JP" altLang="ja-JP" sz="2000" dirty="0"/>
              <a:t>、</a:t>
            </a:r>
            <a:r>
              <a:rPr lang="en-US" altLang="ja-JP" sz="2000" dirty="0"/>
              <a:t>7</a:t>
            </a:r>
            <a:r>
              <a:rPr lang="ja-JP" altLang="ja-JP" sz="2000" dirty="0"/>
              <a:t>月</a:t>
            </a:r>
            <a:r>
              <a:rPr lang="en-US" altLang="ja-JP" sz="2000" dirty="0"/>
              <a:t>31</a:t>
            </a:r>
            <a:r>
              <a:rPr lang="ja-JP" altLang="ja-JP" sz="2000" dirty="0"/>
              <a:t>日にはネットワークの復旧</a:t>
            </a:r>
            <a:r>
              <a:rPr lang="ja-JP" altLang="en-US" sz="2000" dirty="0"/>
              <a:t>を</a:t>
            </a:r>
            <a:r>
              <a:rPr lang="ja-JP" altLang="ja-JP" sz="2000" dirty="0"/>
              <a:t>完了</a:t>
            </a:r>
            <a:r>
              <a:rPr lang="en-US" altLang="ja-JP" sz="2000" b="1" baseline="30000" dirty="0">
                <a:solidFill>
                  <a:srgbClr val="FF0000"/>
                </a:solidFill>
              </a:rPr>
              <a:t>※42 </a:t>
            </a:r>
            <a:endParaRPr lang="ja-JP" altLang="en-US" sz="2000" dirty="0"/>
          </a:p>
        </p:txBody>
      </p:sp>
      <p:sp>
        <p:nvSpPr>
          <p:cNvPr id="3" name="フッター プレースホルダー 2">
            <a:extLst>
              <a:ext uri="{FF2B5EF4-FFF2-40B4-BE49-F238E27FC236}">
                <a16:creationId xmlns:a16="http://schemas.microsoft.com/office/drawing/2014/main" id="{E4E4B36F-381E-CC69-2252-1378D25069C0}"/>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22BE377-150C-F7EB-6CCD-83611400B218}"/>
              </a:ext>
            </a:extLst>
          </p:cNvPr>
          <p:cNvSpPr>
            <a:spLocks noGrp="1"/>
          </p:cNvSpPr>
          <p:nvPr>
            <p:ph type="sldNum" sz="quarter" idx="12"/>
          </p:nvPr>
        </p:nvSpPr>
        <p:spPr/>
        <p:txBody>
          <a:bodyPr/>
          <a:lstStyle/>
          <a:p>
            <a:fld id="{DBFB1F43-6F2E-4538-AABB-23AEDF146290}" type="slidenum">
              <a:rPr lang="ja-JP" altLang="en-US" smtClean="0"/>
              <a:pPr/>
              <a:t>76</a:t>
            </a:fld>
            <a:endParaRPr lang="ja-JP" altLang="en-US"/>
          </a:p>
        </p:txBody>
      </p:sp>
      <p:sp>
        <p:nvSpPr>
          <p:cNvPr id="5" name="タイトル 4">
            <a:extLst>
              <a:ext uri="{FF2B5EF4-FFF2-40B4-BE49-F238E27FC236}">
                <a16:creationId xmlns:a16="http://schemas.microsoft.com/office/drawing/2014/main" id="{F625251A-E0F4-1D85-1E5D-EA7840C434A1}"/>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6" name="テキスト ボックス 5">
            <a:extLst>
              <a:ext uri="{FF2B5EF4-FFF2-40B4-BE49-F238E27FC236}">
                <a16:creationId xmlns:a16="http://schemas.microsoft.com/office/drawing/2014/main" id="{57BDA046-8CEF-750C-D8C6-C82CAF1C0BD6}"/>
              </a:ext>
            </a:extLst>
          </p:cNvPr>
          <p:cNvSpPr txBox="1"/>
          <p:nvPr/>
        </p:nvSpPr>
        <p:spPr>
          <a:xfrm>
            <a:off x="1164774" y="5434848"/>
            <a:ext cx="9044848" cy="830997"/>
          </a:xfrm>
          <a:prstGeom prst="rect">
            <a:avLst/>
          </a:prstGeom>
          <a:noFill/>
        </p:spPr>
        <p:txBody>
          <a:bodyPr wrap="square" rtlCol="0">
            <a:spAutoFit/>
          </a:bodyPr>
          <a:lstStyle/>
          <a:p>
            <a:r>
              <a:rPr lang="en-US" altLang="ja-JP" sz="1200" b="1" dirty="0">
                <a:solidFill>
                  <a:srgbClr val="FF0000"/>
                </a:solidFill>
              </a:rPr>
              <a:t>※39</a:t>
            </a:r>
            <a:r>
              <a:rPr lang="ja-JP" altLang="en-US" sz="1200" b="1" dirty="0">
                <a:solidFill>
                  <a:srgbClr val="FF0000"/>
                </a:solidFill>
              </a:rPr>
              <a:t>　</a:t>
            </a:r>
            <a:r>
              <a:rPr lang="ja-JP" altLang="ja-JP" sz="1200" dirty="0">
                <a:hlinkClick r:id="rId2"/>
              </a:rPr>
              <a:t>ネットワーク不具合によるメール受信遅延のお詫び</a:t>
            </a:r>
            <a:r>
              <a:rPr lang="ja-JP" altLang="ja-JP" sz="1200" dirty="0"/>
              <a:t>（ナード研究所）</a:t>
            </a:r>
            <a:endParaRPr lang="en-US" altLang="ja-JP" sz="1200" b="1" dirty="0">
              <a:solidFill>
                <a:srgbClr val="FF0000"/>
              </a:solidFill>
            </a:endParaRPr>
          </a:p>
          <a:p>
            <a:r>
              <a:rPr lang="en-US" altLang="ja-JP" sz="1200" b="1" dirty="0">
                <a:solidFill>
                  <a:srgbClr val="FF0000"/>
                </a:solidFill>
              </a:rPr>
              <a:t>※40</a:t>
            </a:r>
            <a:r>
              <a:rPr lang="ja-JP" altLang="en-US" sz="1200" b="1" dirty="0">
                <a:solidFill>
                  <a:srgbClr val="FF0000"/>
                </a:solidFill>
              </a:rPr>
              <a:t>　</a:t>
            </a:r>
            <a:r>
              <a:rPr lang="ja-JP" altLang="ja-JP" sz="1200" dirty="0">
                <a:hlinkClick r:id="rId3"/>
              </a:rPr>
              <a:t>ネットワーク不具合による影響についてのお詫び</a:t>
            </a:r>
            <a:r>
              <a:rPr lang="ja-JP" altLang="ja-JP" sz="1200" dirty="0"/>
              <a:t>（ナード研究所）</a:t>
            </a:r>
            <a:endParaRPr lang="en-US" altLang="ja-JP" sz="1200" b="1" dirty="0">
              <a:solidFill>
                <a:srgbClr val="FF0000"/>
              </a:solidFill>
            </a:endParaRPr>
          </a:p>
          <a:p>
            <a:r>
              <a:rPr lang="en-US" altLang="ja-JP" sz="1200" b="1" dirty="0">
                <a:solidFill>
                  <a:srgbClr val="FF0000"/>
                </a:solidFill>
              </a:rPr>
              <a:t>※41</a:t>
            </a:r>
            <a:r>
              <a:rPr lang="ja-JP" altLang="en-US" sz="1200" b="1" dirty="0">
                <a:solidFill>
                  <a:srgbClr val="FF0000"/>
                </a:solidFill>
              </a:rPr>
              <a:t>　</a:t>
            </a:r>
            <a:r>
              <a:rPr lang="ja-JP" altLang="ja-JP" sz="1200" dirty="0">
                <a:hlinkClick r:id="rId4"/>
              </a:rPr>
              <a:t>ネットワーク不具合に関するお詫び（続報）</a:t>
            </a:r>
            <a:r>
              <a:rPr lang="ja-JP" altLang="ja-JP" sz="1200" dirty="0"/>
              <a:t>（ナード研究所）</a:t>
            </a:r>
            <a:endParaRPr lang="en-US" altLang="ja-JP" sz="1200" b="1" dirty="0">
              <a:solidFill>
                <a:srgbClr val="FF0000"/>
              </a:solidFill>
            </a:endParaRPr>
          </a:p>
          <a:p>
            <a:r>
              <a:rPr lang="en-US" altLang="ja-JP" sz="1200" b="1" dirty="0">
                <a:solidFill>
                  <a:srgbClr val="FF0000"/>
                </a:solidFill>
              </a:rPr>
              <a:t>※42</a:t>
            </a:r>
            <a:r>
              <a:rPr lang="ja-JP" altLang="en-US" sz="1200" b="1" dirty="0">
                <a:solidFill>
                  <a:srgbClr val="FF0000"/>
                </a:solidFill>
              </a:rPr>
              <a:t>　</a:t>
            </a:r>
            <a:r>
              <a:rPr lang="ja-JP" altLang="ja-JP" sz="1200" dirty="0">
                <a:hlinkClick r:id="rId5"/>
              </a:rPr>
              <a:t>ネットワーク復旧のお知らせ</a:t>
            </a:r>
            <a:r>
              <a:rPr lang="ja-JP" altLang="ja-JP" sz="1200" dirty="0"/>
              <a:t>（ナード研究所）</a:t>
            </a:r>
            <a:endParaRPr lang="en-US" altLang="ja-JP" sz="1200" b="1" dirty="0">
              <a:solidFill>
                <a:srgbClr val="FF0000"/>
              </a:solidFill>
            </a:endParaRPr>
          </a:p>
        </p:txBody>
      </p:sp>
    </p:spTree>
    <p:extLst>
      <p:ext uri="{BB962C8B-B14F-4D97-AF65-F5344CB8AC3E}">
        <p14:creationId xmlns:p14="http://schemas.microsoft.com/office/powerpoint/2010/main" val="1297721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F3E2C-9298-D597-174F-BB02E83944C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310C7C2-EB55-82A4-24FB-1C008D9BD8CA}"/>
              </a:ext>
            </a:extLst>
          </p:cNvPr>
          <p:cNvSpPr>
            <a:spLocks noGrp="1"/>
          </p:cNvSpPr>
          <p:nvPr>
            <p:ph idx="1"/>
          </p:nvPr>
        </p:nvSpPr>
        <p:spPr>
          <a:xfrm>
            <a:off x="642229" y="1382319"/>
            <a:ext cx="10813650" cy="4745463"/>
          </a:xfrm>
        </p:spPr>
        <p:txBody>
          <a:bodyPr/>
          <a:lstStyle/>
          <a:p>
            <a:r>
              <a:rPr lang="ja-JP" altLang="en-US" sz="2400" dirty="0"/>
              <a:t>事例</a:t>
            </a:r>
            <a:r>
              <a:rPr lang="en-US" altLang="ja-JP" sz="2400" dirty="0"/>
              <a:t>/</a:t>
            </a:r>
            <a:r>
              <a:rPr lang="ja-JP" altLang="en-US" sz="2400" dirty="0"/>
              <a:t>傾向②</a:t>
            </a:r>
            <a:endParaRPr lang="en-US" altLang="ja-JP" sz="2400" dirty="0"/>
          </a:p>
          <a:p>
            <a:pPr lvl="1"/>
            <a:r>
              <a:rPr lang="en-US" altLang="ja-JP" sz="2400" b="1" dirty="0"/>
              <a:t>DDoS</a:t>
            </a:r>
            <a:r>
              <a:rPr lang="ja-JP" altLang="ja-JP" sz="2400" b="1" dirty="0"/>
              <a:t>攻撃後、早期に復旧した事例</a:t>
            </a:r>
            <a:r>
              <a:rPr lang="ja-JP" altLang="en-US" sz="2400" b="1" baseline="30000" dirty="0">
                <a:solidFill>
                  <a:srgbClr val="FF0000"/>
                </a:solidFill>
              </a:rPr>
              <a:t>　</a:t>
            </a:r>
            <a:endParaRPr lang="ja-JP" altLang="ja-JP" sz="2400" b="1" dirty="0"/>
          </a:p>
          <a:p>
            <a:pPr lvl="2"/>
            <a:r>
              <a:rPr lang="en-US" altLang="ja-JP" sz="2000" dirty="0"/>
              <a:t>2025</a:t>
            </a:r>
            <a:r>
              <a:rPr lang="ja-JP" altLang="ja-JP" sz="2000" dirty="0"/>
              <a:t>年</a:t>
            </a:r>
            <a:r>
              <a:rPr lang="en-US" altLang="ja-JP" sz="2000" dirty="0"/>
              <a:t>7</a:t>
            </a:r>
            <a:r>
              <a:rPr lang="ja-JP" altLang="ja-JP" sz="2000" dirty="0"/>
              <a:t>月</a:t>
            </a:r>
            <a:r>
              <a:rPr lang="en-US" altLang="ja-JP" sz="2000" dirty="0"/>
              <a:t>30</a:t>
            </a:r>
            <a:r>
              <a:rPr lang="ja-JP" altLang="ja-JP" sz="2000" dirty="0"/>
              <a:t>日、カゴヤ・ジャパン社は</a:t>
            </a:r>
            <a:r>
              <a:rPr lang="en-US" altLang="ja-JP" sz="2000" dirty="0"/>
              <a:t>DDoS</a:t>
            </a:r>
            <a:r>
              <a:rPr lang="ja-JP" altLang="ja-JP" sz="2000" dirty="0"/>
              <a:t>攻撃を受け、</a:t>
            </a:r>
            <a:br>
              <a:rPr lang="en-US" altLang="ja-JP" sz="2000" dirty="0"/>
            </a:br>
            <a:r>
              <a:rPr lang="ja-JP" altLang="ja-JP" sz="2000" dirty="0"/>
              <a:t>同社のビジネス</a:t>
            </a:r>
            <a:r>
              <a:rPr lang="en-US" altLang="ja-JP" sz="2000" dirty="0"/>
              <a:t>Web</a:t>
            </a:r>
            <a:r>
              <a:rPr lang="ja-JP" altLang="ja-JP" sz="2000" dirty="0"/>
              <a:t>メールである</a:t>
            </a:r>
            <a:r>
              <a:rPr lang="en-US" altLang="ja-JP" sz="2000" dirty="0"/>
              <a:t>Active! mail</a:t>
            </a:r>
            <a:r>
              <a:rPr lang="ja-JP" altLang="ja-JP" sz="2000" dirty="0"/>
              <a:t>とコントロールパネルにアクセスできない、</a:t>
            </a:r>
            <a:br>
              <a:rPr lang="en-US" altLang="ja-JP" sz="2000" dirty="0"/>
            </a:br>
            <a:r>
              <a:rPr lang="ja-JP" altLang="ja-JP" sz="2000" dirty="0"/>
              <a:t>またはアクセスしづらい状況が発生したことを公表</a:t>
            </a:r>
            <a:r>
              <a:rPr lang="en-US" altLang="ja-JP" sz="2000" b="1" baseline="30000" dirty="0">
                <a:solidFill>
                  <a:srgbClr val="FF0000"/>
                </a:solidFill>
              </a:rPr>
              <a:t>※43</a:t>
            </a:r>
            <a:endParaRPr lang="en-US" altLang="ja-JP" sz="2000" dirty="0"/>
          </a:p>
          <a:p>
            <a:pPr marL="685796" lvl="2" indent="0">
              <a:buNone/>
            </a:pPr>
            <a:endParaRPr lang="en-US" altLang="ja-JP" sz="900" dirty="0"/>
          </a:p>
          <a:p>
            <a:pPr lvl="2"/>
            <a:r>
              <a:rPr lang="ja-JP" altLang="ja-JP" sz="2000" dirty="0"/>
              <a:t>原因は、同日</a:t>
            </a:r>
            <a:r>
              <a:rPr lang="en-US" altLang="ja-JP" sz="2000" dirty="0"/>
              <a:t>16</a:t>
            </a:r>
            <a:r>
              <a:rPr lang="ja-JP" altLang="ja-JP" sz="2000" dirty="0"/>
              <a:t>時</a:t>
            </a:r>
            <a:r>
              <a:rPr lang="en-US" altLang="ja-JP" sz="2000" dirty="0"/>
              <a:t>30</a:t>
            </a:r>
            <a:r>
              <a:rPr lang="ja-JP" altLang="ja-JP" sz="2000" dirty="0"/>
              <a:t>分頃から</a:t>
            </a:r>
            <a:r>
              <a:rPr lang="en-US" altLang="ja-JP" sz="2000" dirty="0"/>
              <a:t>Active! mail</a:t>
            </a:r>
            <a:r>
              <a:rPr lang="ja-JP" altLang="ja-JP" sz="2000" dirty="0"/>
              <a:t>に対し複数の</a:t>
            </a:r>
            <a:r>
              <a:rPr lang="en-US" altLang="ja-JP" sz="2000" dirty="0"/>
              <a:t>IP</a:t>
            </a:r>
            <a:r>
              <a:rPr lang="ja-JP" altLang="ja-JP" sz="2000" dirty="0"/>
              <a:t>アドレスから</a:t>
            </a:r>
            <a:br>
              <a:rPr lang="en-US" altLang="ja-JP" sz="2000" dirty="0"/>
            </a:br>
            <a:r>
              <a:rPr lang="ja-JP" altLang="ja-JP" sz="2000" dirty="0"/>
              <a:t>大量のログイン試行が発生し、サーバーへのアクセスが集中したためとしており、</a:t>
            </a:r>
            <a:br>
              <a:rPr lang="en-US" altLang="ja-JP" sz="2000" dirty="0"/>
            </a:br>
            <a:r>
              <a:rPr lang="ja-JP" altLang="ja-JP" sz="2000" dirty="0"/>
              <a:t>これにより</a:t>
            </a:r>
            <a:r>
              <a:rPr lang="en-US" altLang="ja-JP" sz="2000" dirty="0"/>
              <a:t>Active! mail</a:t>
            </a:r>
            <a:r>
              <a:rPr lang="ja-JP" altLang="ja-JP" sz="2000" dirty="0"/>
              <a:t>のログインにも影響が</a:t>
            </a:r>
            <a:r>
              <a:rPr lang="ja-JP" altLang="en-US" sz="2000" dirty="0"/>
              <a:t>発生</a:t>
            </a:r>
            <a:endParaRPr lang="en-US" altLang="ja-JP" sz="2000" dirty="0"/>
          </a:p>
          <a:p>
            <a:pPr marL="685796" lvl="2" indent="0">
              <a:buNone/>
            </a:pPr>
            <a:endParaRPr lang="en-US" altLang="ja-JP" sz="900" dirty="0"/>
          </a:p>
          <a:p>
            <a:pPr lvl="2"/>
            <a:r>
              <a:rPr lang="ja-JP" altLang="ja-JP" sz="2000" dirty="0"/>
              <a:t>同日</a:t>
            </a:r>
            <a:r>
              <a:rPr lang="en-US" altLang="ja-JP" sz="2000" dirty="0"/>
              <a:t>17</a:t>
            </a:r>
            <a:r>
              <a:rPr lang="ja-JP" altLang="ja-JP" sz="2000" dirty="0"/>
              <a:t>時</a:t>
            </a:r>
            <a:r>
              <a:rPr lang="en-US" altLang="ja-JP" sz="2000" dirty="0"/>
              <a:t>45</a:t>
            </a:r>
            <a:r>
              <a:rPr lang="ja-JP" altLang="ja-JP" sz="2000" dirty="0"/>
              <a:t>分頃には、攻撃元の一部地域の</a:t>
            </a:r>
            <a:r>
              <a:rPr lang="en-US" altLang="ja-JP" sz="2000" dirty="0"/>
              <a:t>IP</a:t>
            </a:r>
            <a:r>
              <a:rPr lang="ja-JP" altLang="ja-JP" sz="2000" dirty="0"/>
              <a:t>アドレスからのアクセスを遮断し、</a:t>
            </a:r>
            <a:br>
              <a:rPr lang="en-US" altLang="ja-JP" sz="2000" dirty="0"/>
            </a:br>
            <a:r>
              <a:rPr lang="ja-JP" altLang="ja-JP" sz="2000" dirty="0"/>
              <a:t>アクセスが落ち着いた後に、正常にログイン、利用できることを確認</a:t>
            </a:r>
          </a:p>
          <a:p>
            <a:pPr lvl="2"/>
            <a:endParaRPr lang="en-US" altLang="ja-JP" sz="900" dirty="0"/>
          </a:p>
          <a:p>
            <a:endParaRPr kumimoji="1" lang="ja-JP" altLang="en-US" sz="2400" dirty="0"/>
          </a:p>
        </p:txBody>
      </p:sp>
      <p:sp>
        <p:nvSpPr>
          <p:cNvPr id="3" name="フッター プレースホルダー 2">
            <a:extLst>
              <a:ext uri="{FF2B5EF4-FFF2-40B4-BE49-F238E27FC236}">
                <a16:creationId xmlns:a16="http://schemas.microsoft.com/office/drawing/2014/main" id="{073842F0-5DE6-6D97-9B55-B05BD350C43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574E157-A177-EC89-5538-CA3E23459A38}"/>
              </a:ext>
            </a:extLst>
          </p:cNvPr>
          <p:cNvSpPr>
            <a:spLocks noGrp="1"/>
          </p:cNvSpPr>
          <p:nvPr>
            <p:ph type="sldNum" sz="quarter" idx="12"/>
          </p:nvPr>
        </p:nvSpPr>
        <p:spPr/>
        <p:txBody>
          <a:bodyPr/>
          <a:lstStyle/>
          <a:p>
            <a:fld id="{DBFB1F43-6F2E-4538-AABB-23AEDF146290}" type="slidenum">
              <a:rPr lang="ja-JP" altLang="en-US" smtClean="0"/>
              <a:pPr/>
              <a:t>77</a:t>
            </a:fld>
            <a:endParaRPr lang="ja-JP" altLang="en-US"/>
          </a:p>
        </p:txBody>
      </p:sp>
      <p:sp>
        <p:nvSpPr>
          <p:cNvPr id="5" name="タイトル 4">
            <a:extLst>
              <a:ext uri="{FF2B5EF4-FFF2-40B4-BE49-F238E27FC236}">
                <a16:creationId xmlns:a16="http://schemas.microsoft.com/office/drawing/2014/main" id="{A31B7C85-761E-9109-E982-C23ABF3B1799}"/>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6" name="テキスト ボックス 5">
            <a:extLst>
              <a:ext uri="{FF2B5EF4-FFF2-40B4-BE49-F238E27FC236}">
                <a16:creationId xmlns:a16="http://schemas.microsoft.com/office/drawing/2014/main" id="{BD42526F-C3A5-7355-317C-E7E325D68678}"/>
              </a:ext>
            </a:extLst>
          </p:cNvPr>
          <p:cNvSpPr txBox="1"/>
          <p:nvPr/>
        </p:nvSpPr>
        <p:spPr>
          <a:xfrm>
            <a:off x="1238867" y="5572779"/>
            <a:ext cx="10053110" cy="276999"/>
          </a:xfrm>
          <a:prstGeom prst="rect">
            <a:avLst/>
          </a:prstGeom>
          <a:noFill/>
        </p:spPr>
        <p:txBody>
          <a:bodyPr wrap="square" rtlCol="0">
            <a:spAutoFit/>
          </a:bodyPr>
          <a:lstStyle/>
          <a:p>
            <a:r>
              <a:rPr lang="en-US" altLang="ja-JP" sz="1200" b="1" dirty="0">
                <a:solidFill>
                  <a:srgbClr val="FF0000"/>
                </a:solidFill>
              </a:rPr>
              <a:t>※43</a:t>
            </a:r>
            <a:r>
              <a:rPr lang="ja-JP" altLang="en-US" sz="1200" b="1" dirty="0">
                <a:solidFill>
                  <a:srgbClr val="FF0000"/>
                </a:solidFill>
              </a:rPr>
              <a:t>　</a:t>
            </a:r>
            <a:r>
              <a:rPr lang="ja-JP" altLang="ja-JP" sz="1200" dirty="0">
                <a:hlinkClick r:id="rId2"/>
              </a:rPr>
              <a:t>【レンタルサーバー：</a:t>
            </a:r>
            <a:r>
              <a:rPr lang="en-US" altLang="ja-JP" sz="1200" dirty="0">
                <a:hlinkClick r:id="rId2"/>
              </a:rPr>
              <a:t>290322</a:t>
            </a:r>
            <a:r>
              <a:rPr lang="ja-JP" altLang="ja-JP" sz="1200" dirty="0">
                <a:hlinkClick r:id="rId2"/>
              </a:rPr>
              <a:t>】</a:t>
            </a:r>
            <a:r>
              <a:rPr lang="en-US" altLang="ja-JP" sz="1200" dirty="0">
                <a:hlinkClick r:id="rId2"/>
              </a:rPr>
              <a:t>Web</a:t>
            </a:r>
            <a:r>
              <a:rPr lang="ja-JP" altLang="ja-JP" sz="1200" dirty="0">
                <a:hlinkClick r:id="rId2"/>
              </a:rPr>
              <a:t>メール</a:t>
            </a:r>
            <a:r>
              <a:rPr lang="en-US" altLang="ja-JP" sz="1200" dirty="0">
                <a:hlinkClick r:id="rId2"/>
              </a:rPr>
              <a:t>(</a:t>
            </a:r>
            <a:r>
              <a:rPr lang="en-US" altLang="ja-JP" sz="1200" dirty="0" err="1">
                <a:hlinkClick r:id="rId2"/>
              </a:rPr>
              <a:t>Active!mail</a:t>
            </a:r>
            <a:r>
              <a:rPr lang="en-US" altLang="ja-JP" sz="1200" dirty="0">
                <a:hlinkClick r:id="rId2"/>
              </a:rPr>
              <a:t>) </a:t>
            </a:r>
            <a:r>
              <a:rPr lang="ja-JP" altLang="ja-JP" sz="1200" dirty="0">
                <a:hlinkClick r:id="rId2"/>
              </a:rPr>
              <a:t>、コントロールパネル接続障害復旧のお知らせ</a:t>
            </a:r>
            <a:r>
              <a:rPr lang="en-US" altLang="ja-JP" sz="1200" dirty="0">
                <a:hlinkClick r:id="rId2"/>
              </a:rPr>
              <a:t> </a:t>
            </a:r>
            <a:r>
              <a:rPr lang="en-US" altLang="ja-JP" sz="1200" dirty="0"/>
              <a:t>(7</a:t>
            </a:r>
            <a:r>
              <a:rPr lang="ja-JP" altLang="ja-JP" sz="1200" dirty="0"/>
              <a:t>月</a:t>
            </a:r>
            <a:r>
              <a:rPr lang="en-US" altLang="ja-JP" sz="1200" dirty="0"/>
              <a:t>30</a:t>
            </a:r>
            <a:r>
              <a:rPr lang="ja-JP" altLang="ja-JP" sz="1200" dirty="0"/>
              <a:t>日</a:t>
            </a:r>
            <a:r>
              <a:rPr lang="en-US" altLang="ja-JP" sz="1200" dirty="0"/>
              <a:t>18</a:t>
            </a:r>
            <a:r>
              <a:rPr lang="ja-JP" altLang="ja-JP" sz="1200" dirty="0"/>
              <a:t>時</a:t>
            </a:r>
            <a:r>
              <a:rPr lang="en-US" altLang="ja-JP" sz="1200" dirty="0"/>
              <a:t>18</a:t>
            </a:r>
            <a:r>
              <a:rPr lang="ja-JP" altLang="ja-JP" sz="1200" dirty="0"/>
              <a:t>分更新</a:t>
            </a:r>
            <a:r>
              <a:rPr lang="en-US" altLang="ja-JP" sz="1200" dirty="0"/>
              <a:t>)</a:t>
            </a:r>
            <a:r>
              <a:rPr lang="ja-JP" altLang="ja-JP" sz="1200" dirty="0"/>
              <a:t>（カゴヤ・ジャパン）</a:t>
            </a:r>
          </a:p>
        </p:txBody>
      </p:sp>
    </p:spTree>
    <p:extLst>
      <p:ext uri="{BB962C8B-B14F-4D97-AF65-F5344CB8AC3E}">
        <p14:creationId xmlns:p14="http://schemas.microsoft.com/office/powerpoint/2010/main" val="2588108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EB74E-C2FF-B1E2-1ED4-8C42BFA0759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4A94525-BA9D-45F6-229F-82C7F4446D32}"/>
              </a:ext>
            </a:extLst>
          </p:cNvPr>
          <p:cNvSpPr>
            <a:spLocks noGrp="1"/>
          </p:cNvSpPr>
          <p:nvPr>
            <p:ph idx="1"/>
          </p:nvPr>
        </p:nvSpPr>
        <p:spPr/>
        <p:txBody>
          <a:bodyPr/>
          <a:lstStyle/>
          <a:p>
            <a:r>
              <a:rPr lang="ja-JP" altLang="en-US" sz="2400" dirty="0"/>
              <a:t>対策①</a:t>
            </a:r>
            <a:endParaRPr lang="en-US" altLang="ja-JP" sz="2400" dirty="0"/>
          </a:p>
          <a:p>
            <a:pPr lvl="1"/>
            <a:r>
              <a:rPr lang="en-US" altLang="ja-JP" sz="2200" dirty="0"/>
              <a:t>Web</a:t>
            </a:r>
            <a:r>
              <a:rPr lang="ja-JP" altLang="ja-JP" sz="2200" dirty="0"/>
              <a:t>サイトの運営者</a:t>
            </a:r>
            <a:endParaRPr lang="en-US" altLang="ja-JP" sz="2200" dirty="0"/>
          </a:p>
          <a:p>
            <a:pPr marL="342899" lvl="1" indent="0">
              <a:buNone/>
            </a:pPr>
            <a:r>
              <a:rPr lang="en-US" altLang="ja-JP" sz="2000" dirty="0"/>
              <a:t>【</a:t>
            </a:r>
            <a:r>
              <a:rPr lang="ja-JP" altLang="ja-JP" sz="2000" dirty="0"/>
              <a:t>被害の予防</a:t>
            </a:r>
            <a:r>
              <a:rPr lang="en-US" altLang="ja-JP" sz="2000" dirty="0"/>
              <a:t>】</a:t>
            </a:r>
          </a:p>
          <a:p>
            <a:pPr lvl="2"/>
            <a:r>
              <a:rPr lang="ja-JP" altLang="ja-JP" sz="1800" dirty="0"/>
              <a:t>インシデント対応体制の整備</a:t>
            </a:r>
          </a:p>
          <a:p>
            <a:pPr lvl="2"/>
            <a:r>
              <a:rPr lang="ja-JP" altLang="ja-JP" sz="1800" dirty="0"/>
              <a:t>サイバー保険の検討</a:t>
            </a:r>
          </a:p>
          <a:p>
            <a:pPr lvl="2"/>
            <a:r>
              <a:rPr lang="ja-JP" altLang="ja-JP" sz="1800" dirty="0"/>
              <a:t>セキュリティ対策のための予算確保</a:t>
            </a:r>
          </a:p>
          <a:p>
            <a:pPr lvl="2"/>
            <a:r>
              <a:rPr lang="en-US" altLang="ja-JP" sz="1800" dirty="0"/>
              <a:t>DDoS</a:t>
            </a:r>
            <a:r>
              <a:rPr lang="ja-JP" altLang="ja-JP" sz="1800" dirty="0"/>
              <a:t>攻撃の影響を緩和する</a:t>
            </a:r>
            <a:r>
              <a:rPr lang="en-US" altLang="ja-JP" sz="1800" dirty="0"/>
              <a:t>CDN</a:t>
            </a:r>
            <a:r>
              <a:rPr lang="ja-JP" altLang="ja-JP" sz="1800" dirty="0"/>
              <a:t>を利用</a:t>
            </a:r>
          </a:p>
          <a:p>
            <a:pPr lvl="2"/>
            <a:r>
              <a:rPr lang="en-US" altLang="ja-JP" sz="1800" dirty="0"/>
              <a:t>WAF</a:t>
            </a:r>
            <a:r>
              <a:rPr lang="ja-JP" altLang="ja-JP" sz="1800" dirty="0"/>
              <a:t>、</a:t>
            </a:r>
            <a:r>
              <a:rPr lang="en-US" altLang="ja-JP" sz="1800" dirty="0"/>
              <a:t>IDS/ IPS</a:t>
            </a:r>
            <a:r>
              <a:rPr lang="ja-JP" altLang="ja-JP" sz="1800" dirty="0"/>
              <a:t>、</a:t>
            </a:r>
            <a:r>
              <a:rPr lang="en-US" altLang="ja-JP" sz="1800" dirty="0"/>
              <a:t>DDoS</a:t>
            </a:r>
            <a:r>
              <a:rPr lang="ja-JP" altLang="ja-JP" sz="1800" dirty="0"/>
              <a:t>対策サービスの導入</a:t>
            </a:r>
          </a:p>
          <a:p>
            <a:pPr lvl="2"/>
            <a:r>
              <a:rPr lang="ja-JP" altLang="ja-JP" sz="1800" dirty="0"/>
              <a:t>システムの冗長化等の軽減策</a:t>
            </a:r>
          </a:p>
          <a:p>
            <a:pPr lvl="2"/>
            <a:r>
              <a:rPr lang="ja-JP" altLang="ja-JP" sz="1800" dirty="0"/>
              <a:t>ネットワークの冗長化</a:t>
            </a:r>
            <a:endParaRPr lang="en-US" altLang="ja-JP" sz="1800" dirty="0"/>
          </a:p>
          <a:p>
            <a:pPr marL="914395" lvl="2" indent="0">
              <a:buNone/>
            </a:pPr>
            <a:r>
              <a:rPr lang="ja-JP" altLang="en-US" sz="1800" dirty="0"/>
              <a:t>　　</a:t>
            </a:r>
            <a:r>
              <a:rPr lang="en-US" altLang="ja-JP" sz="1800" dirty="0"/>
              <a:t>DDoS</a:t>
            </a:r>
            <a:r>
              <a:rPr lang="ja-JP" altLang="ja-JP" sz="1800" dirty="0"/>
              <a:t>攻撃の影響を受けない非常時用ネットワークを事前に準備する</a:t>
            </a:r>
          </a:p>
          <a:p>
            <a:pPr lvl="2"/>
            <a:r>
              <a:rPr lang="en-US" altLang="ja-JP" sz="1800" dirty="0"/>
              <a:t>Web</a:t>
            </a:r>
            <a:r>
              <a:rPr lang="ja-JP" altLang="ja-JP" sz="1800" dirty="0"/>
              <a:t>サイト停止時のマニュアル作成、代替サーバーの用意、および</a:t>
            </a:r>
            <a:r>
              <a:rPr lang="en-US" altLang="ja-JP" sz="1800" dirty="0"/>
              <a:t>SNS</a:t>
            </a:r>
            <a:r>
              <a:rPr lang="ja-JP" altLang="ja-JP" sz="1800" dirty="0"/>
              <a:t>等</a:t>
            </a:r>
            <a:r>
              <a:rPr lang="ja-JP" altLang="en-US" sz="1800" dirty="0"/>
              <a:t>の</a:t>
            </a:r>
            <a:r>
              <a:rPr lang="ja-JP" altLang="ja-JP" sz="1800" dirty="0"/>
              <a:t>告知手段の整備</a:t>
            </a:r>
            <a:endParaRPr lang="ja-JP" altLang="en-US" sz="1800" dirty="0"/>
          </a:p>
          <a:p>
            <a:endParaRPr kumimoji="1" lang="ja-JP" altLang="en-US" sz="2400" dirty="0"/>
          </a:p>
        </p:txBody>
      </p:sp>
      <p:sp>
        <p:nvSpPr>
          <p:cNvPr id="3" name="フッター プレースホルダー 2">
            <a:extLst>
              <a:ext uri="{FF2B5EF4-FFF2-40B4-BE49-F238E27FC236}">
                <a16:creationId xmlns:a16="http://schemas.microsoft.com/office/drawing/2014/main" id="{501F33EB-E4FB-CD33-6986-54112D98CF1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AB9F3132-17B8-3469-186E-C471DAA853BB}"/>
              </a:ext>
            </a:extLst>
          </p:cNvPr>
          <p:cNvSpPr>
            <a:spLocks noGrp="1"/>
          </p:cNvSpPr>
          <p:nvPr>
            <p:ph type="sldNum" sz="quarter" idx="12"/>
          </p:nvPr>
        </p:nvSpPr>
        <p:spPr/>
        <p:txBody>
          <a:bodyPr/>
          <a:lstStyle/>
          <a:p>
            <a:fld id="{DBFB1F43-6F2E-4538-AABB-23AEDF146290}" type="slidenum">
              <a:rPr lang="ja-JP" altLang="en-US" smtClean="0"/>
              <a:pPr/>
              <a:t>78</a:t>
            </a:fld>
            <a:endParaRPr lang="ja-JP" altLang="en-US"/>
          </a:p>
        </p:txBody>
      </p:sp>
      <p:sp>
        <p:nvSpPr>
          <p:cNvPr id="5" name="タイトル 4">
            <a:extLst>
              <a:ext uri="{FF2B5EF4-FFF2-40B4-BE49-F238E27FC236}">
                <a16:creationId xmlns:a16="http://schemas.microsoft.com/office/drawing/2014/main" id="{4999861D-C5EF-3C40-39DF-5FE0F61A6BD2}"/>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3811814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C3A6F-E868-9636-CEF4-31DC75168FB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DC5563-DAD6-5C79-4669-139DF4142DA6}"/>
              </a:ext>
            </a:extLst>
          </p:cNvPr>
          <p:cNvSpPr>
            <a:spLocks noGrp="1"/>
          </p:cNvSpPr>
          <p:nvPr>
            <p:ph idx="1"/>
          </p:nvPr>
        </p:nvSpPr>
        <p:spPr>
          <a:xfrm>
            <a:off x="642229" y="1382319"/>
            <a:ext cx="10265549" cy="5071712"/>
          </a:xfrm>
        </p:spPr>
        <p:txBody>
          <a:bodyPr/>
          <a:lstStyle/>
          <a:p>
            <a:r>
              <a:rPr lang="ja-JP" altLang="en-US" sz="2400" dirty="0"/>
              <a:t>対策②</a:t>
            </a:r>
            <a:endParaRPr lang="en-US" altLang="ja-JP" sz="2400" dirty="0"/>
          </a:p>
          <a:p>
            <a:pPr lvl="1"/>
            <a:r>
              <a:rPr lang="en-US" altLang="ja-JP" sz="2200" dirty="0"/>
              <a:t>Web</a:t>
            </a:r>
            <a:r>
              <a:rPr lang="ja-JP" altLang="ja-JP" sz="2200" dirty="0"/>
              <a:t>サイトの運営者</a:t>
            </a:r>
            <a:endParaRPr lang="en-US" altLang="ja-JP" sz="2200" dirty="0"/>
          </a:p>
          <a:p>
            <a:pPr marL="342899" lvl="1" indent="0">
              <a:buNone/>
            </a:pPr>
            <a:r>
              <a:rPr lang="en-US" altLang="ja-JP" sz="2000" dirty="0"/>
              <a:t>【</a:t>
            </a:r>
            <a:r>
              <a:rPr lang="ja-JP" altLang="ja-JP" sz="2000" dirty="0"/>
              <a:t>被害を受けた後の対応</a:t>
            </a:r>
            <a:r>
              <a:rPr lang="en-US" altLang="ja-JP" sz="2000" dirty="0"/>
              <a:t>】</a:t>
            </a:r>
          </a:p>
          <a:p>
            <a:pPr lvl="2"/>
            <a:r>
              <a:rPr lang="en-US" altLang="ja-JP" sz="1800" dirty="0"/>
              <a:t>CSIRT</a:t>
            </a:r>
            <a:r>
              <a:rPr lang="ja-JP" altLang="ja-JP" sz="1800" dirty="0"/>
              <a:t>への連絡</a:t>
            </a:r>
          </a:p>
          <a:p>
            <a:pPr lvl="2"/>
            <a:r>
              <a:rPr lang="en-US" altLang="ja-JP" sz="1800" dirty="0"/>
              <a:t>WAF</a:t>
            </a:r>
            <a:r>
              <a:rPr lang="ja-JP" altLang="ja-JP" sz="1800" dirty="0"/>
              <a:t>、</a:t>
            </a:r>
            <a:r>
              <a:rPr lang="en-US" altLang="ja-JP" sz="1800" dirty="0"/>
              <a:t>IDS/IPS</a:t>
            </a:r>
            <a:r>
              <a:rPr lang="ja-JP" altLang="ja-JP" sz="1800" dirty="0"/>
              <a:t>、</a:t>
            </a:r>
            <a:r>
              <a:rPr lang="en-US" altLang="ja-JP" sz="1800" dirty="0"/>
              <a:t>DDoS</a:t>
            </a:r>
            <a:r>
              <a:rPr lang="ja-JP" altLang="ja-JP" sz="1800" dirty="0"/>
              <a:t>対策サービスの導入</a:t>
            </a:r>
          </a:p>
          <a:p>
            <a:pPr lvl="2"/>
            <a:r>
              <a:rPr lang="ja-JP" altLang="ja-JP" sz="1800" dirty="0"/>
              <a:t>通信制御（攻撃元</a:t>
            </a:r>
            <a:r>
              <a:rPr lang="en-US" altLang="ja-JP" sz="1800" dirty="0"/>
              <a:t>IP</a:t>
            </a:r>
            <a:r>
              <a:rPr lang="ja-JP" altLang="ja-JP" sz="1800" dirty="0"/>
              <a:t>アドレスからの通信をブロック等）</a:t>
            </a:r>
          </a:p>
          <a:p>
            <a:pPr lvl="2"/>
            <a:r>
              <a:rPr lang="ja-JP" altLang="ja-JP" sz="1800" dirty="0"/>
              <a:t>利用者への状況の告知</a:t>
            </a:r>
          </a:p>
          <a:p>
            <a:pPr lvl="2"/>
            <a:r>
              <a:rPr lang="ja-JP" altLang="ja-JP" sz="1800" dirty="0"/>
              <a:t>影響調査および原因の追究</a:t>
            </a:r>
            <a:endParaRPr lang="en-US" altLang="ja-JP" sz="1800" dirty="0"/>
          </a:p>
          <a:p>
            <a:pPr lvl="1"/>
            <a:endParaRPr lang="en-US" altLang="ja-JP" sz="1400" dirty="0"/>
          </a:p>
          <a:p>
            <a:pPr lvl="1"/>
            <a:r>
              <a:rPr lang="ja-JP" altLang="ja-JP" sz="2200" dirty="0"/>
              <a:t>サービス事業者</a:t>
            </a:r>
          </a:p>
          <a:p>
            <a:pPr marL="342899" lvl="1" indent="0">
              <a:buNone/>
            </a:pPr>
            <a:r>
              <a:rPr lang="en-US" altLang="ja-JP" sz="2000" dirty="0"/>
              <a:t>【</a:t>
            </a:r>
            <a:r>
              <a:rPr lang="ja-JP" altLang="ja-JP" sz="2000" dirty="0"/>
              <a:t>被害</a:t>
            </a:r>
            <a:r>
              <a:rPr lang="ja-JP" altLang="en-US" sz="2000" dirty="0"/>
              <a:t>の予防</a:t>
            </a:r>
            <a:r>
              <a:rPr lang="en-US" altLang="ja-JP" sz="2000" dirty="0"/>
              <a:t>】</a:t>
            </a:r>
          </a:p>
          <a:p>
            <a:pPr lvl="2"/>
            <a:r>
              <a:rPr lang="ja-JP" altLang="ja-JP" sz="1800" dirty="0"/>
              <a:t>インシデント対応体制の整備</a:t>
            </a:r>
          </a:p>
          <a:p>
            <a:pPr lvl="2"/>
            <a:r>
              <a:rPr lang="ja-JP" altLang="ja-JP" sz="1800" dirty="0"/>
              <a:t>セキュリティ対策のための予算確保</a:t>
            </a:r>
          </a:p>
          <a:p>
            <a:pPr lvl="2"/>
            <a:r>
              <a:rPr lang="ja-JP" altLang="ja-JP" sz="1800" dirty="0"/>
              <a:t>公開サーバーの設定の見直し（</a:t>
            </a:r>
            <a:r>
              <a:rPr lang="en-US" altLang="ja-JP" sz="1800" dirty="0"/>
              <a:t>DNS</a:t>
            </a:r>
            <a:r>
              <a:rPr lang="ja-JP" altLang="ja-JP" sz="1800" dirty="0"/>
              <a:t>サーバーや</a:t>
            </a:r>
            <a:r>
              <a:rPr lang="en-US" altLang="ja-JP" sz="1800" dirty="0"/>
              <a:t>NTP</a:t>
            </a:r>
            <a:r>
              <a:rPr lang="ja-JP" altLang="ja-JP" sz="1800" dirty="0"/>
              <a:t>サーバー等）</a:t>
            </a:r>
          </a:p>
          <a:p>
            <a:pPr lvl="1"/>
            <a:endParaRPr lang="en-US" altLang="ja-JP" sz="2400" dirty="0"/>
          </a:p>
          <a:p>
            <a:endParaRPr kumimoji="1" lang="ja-JP" altLang="en-US" sz="2400" dirty="0"/>
          </a:p>
        </p:txBody>
      </p:sp>
      <p:sp>
        <p:nvSpPr>
          <p:cNvPr id="3" name="フッター プレースホルダー 2">
            <a:extLst>
              <a:ext uri="{FF2B5EF4-FFF2-40B4-BE49-F238E27FC236}">
                <a16:creationId xmlns:a16="http://schemas.microsoft.com/office/drawing/2014/main" id="{50C44677-5AAF-F931-B317-13D1CC12472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4E7B07AD-1B5C-0F8A-09FC-083B6B963963}"/>
              </a:ext>
            </a:extLst>
          </p:cNvPr>
          <p:cNvSpPr>
            <a:spLocks noGrp="1"/>
          </p:cNvSpPr>
          <p:nvPr>
            <p:ph type="sldNum" sz="quarter" idx="12"/>
          </p:nvPr>
        </p:nvSpPr>
        <p:spPr/>
        <p:txBody>
          <a:bodyPr/>
          <a:lstStyle/>
          <a:p>
            <a:fld id="{DBFB1F43-6F2E-4538-AABB-23AEDF146290}" type="slidenum">
              <a:rPr lang="ja-JP" altLang="en-US" smtClean="0"/>
              <a:pPr/>
              <a:t>79</a:t>
            </a:fld>
            <a:endParaRPr lang="ja-JP" altLang="en-US"/>
          </a:p>
        </p:txBody>
      </p:sp>
      <p:sp>
        <p:nvSpPr>
          <p:cNvPr id="5" name="タイトル 4">
            <a:extLst>
              <a:ext uri="{FF2B5EF4-FFF2-40B4-BE49-F238E27FC236}">
                <a16:creationId xmlns:a16="http://schemas.microsoft.com/office/drawing/2014/main" id="{30CE79D3-3ED4-DDD5-8685-2E643CC4F44C}"/>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363688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79B716-C46F-3C9A-06A3-F015203E5DA2}"/>
              </a:ext>
            </a:extLst>
          </p:cNvPr>
          <p:cNvSpPr>
            <a:spLocks noGrp="1"/>
          </p:cNvSpPr>
          <p:nvPr>
            <p:ph idx="1"/>
          </p:nvPr>
        </p:nvSpPr>
        <p:spPr>
          <a:xfrm>
            <a:off x="642229" y="1382319"/>
            <a:ext cx="11025896" cy="4745463"/>
          </a:xfrm>
        </p:spPr>
        <p:txBody>
          <a:bodyPr/>
          <a:lstStyle/>
          <a:p>
            <a:r>
              <a:rPr lang="en-US" altLang="ja-JP" sz="2400" dirty="0"/>
              <a:t>PC</a:t>
            </a:r>
            <a:r>
              <a:rPr lang="ja-JP" altLang="ja-JP" sz="2400" dirty="0"/>
              <a:t>やサーバーをランサムウェアに感染させ、</a:t>
            </a:r>
            <a:r>
              <a:rPr lang="ja-JP" altLang="en-US" sz="2400" dirty="0"/>
              <a:t>データの窃取、暗号化し、事業継続を</a:t>
            </a:r>
            <a:br>
              <a:rPr lang="en-US" altLang="ja-JP" sz="2400" dirty="0"/>
            </a:br>
            <a:r>
              <a:rPr lang="ja-JP" altLang="en-US" sz="2400" dirty="0"/>
              <a:t>困難にし、身代金を要求</a:t>
            </a:r>
            <a:endParaRPr lang="en-US" altLang="ja-JP" sz="2400" dirty="0"/>
          </a:p>
          <a:p>
            <a:endParaRPr lang="en-US" altLang="ja-JP" sz="900" dirty="0"/>
          </a:p>
          <a:p>
            <a:r>
              <a:rPr lang="ja-JP" altLang="en-US" sz="2400" dirty="0"/>
              <a:t>窃取した情報を暴露すると脅す「</a:t>
            </a:r>
            <a:r>
              <a:rPr lang="en-US" altLang="ja-JP" sz="2400" dirty="0"/>
              <a:t>2</a:t>
            </a:r>
            <a:r>
              <a:rPr lang="ja-JP" altLang="en-US" sz="2400" dirty="0"/>
              <a:t>重脅迫」、 </a:t>
            </a:r>
            <a:r>
              <a:rPr lang="en-US" altLang="ja-JP" sz="2400" dirty="0"/>
              <a:t>DDoS</a:t>
            </a:r>
            <a:r>
              <a:rPr lang="ja-JP" altLang="en-US" sz="2400" dirty="0"/>
              <a:t>攻撃を仕掛けると脅す「</a:t>
            </a:r>
            <a:r>
              <a:rPr lang="en-US" altLang="ja-JP" sz="2400" dirty="0"/>
              <a:t>3</a:t>
            </a:r>
            <a:r>
              <a:rPr lang="ja-JP" altLang="en-US" sz="2400" dirty="0"/>
              <a:t>重脅迫」、ランサムウェアに感染したことを利害関係者等に暴露すると脅す「</a:t>
            </a:r>
            <a:r>
              <a:rPr lang="en-US" altLang="ja-JP" sz="2400" dirty="0"/>
              <a:t>4</a:t>
            </a:r>
            <a:r>
              <a:rPr lang="ja-JP" altLang="en-US" sz="2400" dirty="0"/>
              <a:t>重脅迫」が</a:t>
            </a:r>
            <a:br>
              <a:rPr lang="en-US" altLang="ja-JP" sz="2400" dirty="0"/>
            </a:br>
            <a:r>
              <a:rPr lang="ja-JP" altLang="en-US" sz="2400" dirty="0"/>
              <a:t>確認されている</a:t>
            </a:r>
          </a:p>
          <a:p>
            <a:endParaRPr lang="en-US" altLang="ja-JP" sz="900" dirty="0"/>
          </a:p>
          <a:p>
            <a:r>
              <a:rPr lang="ja-JP" altLang="en-US" sz="2400" dirty="0"/>
              <a:t>ランサムウェアを用いた暗号化を行わず、データ・情報を窃取し、暴露すると脅迫する「ノーウェアランサム」という攻撃もある</a:t>
            </a:r>
            <a:endParaRPr lang="en-US" altLang="ja-JP" sz="2400" dirty="0"/>
          </a:p>
        </p:txBody>
      </p:sp>
      <p:sp>
        <p:nvSpPr>
          <p:cNvPr id="3" name="フッター プレースホルダー 2">
            <a:extLst>
              <a:ext uri="{FF2B5EF4-FFF2-40B4-BE49-F238E27FC236}">
                <a16:creationId xmlns:a16="http://schemas.microsoft.com/office/drawing/2014/main" id="{3831AFC8-C977-9D2D-26D5-2E9CDC9E5C6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27D2B25C-BE76-1353-AA1F-56F7B1DF9604}"/>
              </a:ext>
            </a:extLst>
          </p:cNvPr>
          <p:cNvSpPr>
            <a:spLocks noGrp="1"/>
          </p:cNvSpPr>
          <p:nvPr>
            <p:ph type="sldNum" sz="quarter" idx="12"/>
          </p:nvPr>
        </p:nvSpPr>
        <p:spPr/>
        <p:txBody>
          <a:bodyPr/>
          <a:lstStyle/>
          <a:p>
            <a:fld id="{DBFB1F43-6F2E-4538-AABB-23AEDF146290}" type="slidenum">
              <a:rPr lang="ja-JP" altLang="en-US" smtClean="0"/>
              <a:pPr/>
              <a:t>8</a:t>
            </a:fld>
            <a:endParaRPr lang="ja-JP" altLang="en-US"/>
          </a:p>
        </p:txBody>
      </p:sp>
      <p:sp>
        <p:nvSpPr>
          <p:cNvPr id="5" name="タイトル 4">
            <a:extLst>
              <a:ext uri="{FF2B5EF4-FFF2-40B4-BE49-F238E27FC236}">
                <a16:creationId xmlns:a16="http://schemas.microsoft.com/office/drawing/2014/main" id="{A729BF41-4DF7-90BD-ED36-653096C588FB}"/>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pic>
        <p:nvPicPr>
          <p:cNvPr id="6" name="図 5" descr="ダイアグラム が含まれている画像&#10;&#10;AI 生成コンテンツは誤りを含む可能性があります。">
            <a:extLst>
              <a:ext uri="{FF2B5EF4-FFF2-40B4-BE49-F238E27FC236}">
                <a16:creationId xmlns:a16="http://schemas.microsoft.com/office/drawing/2014/main" id="{6599579B-5846-11AD-1B9F-6F322FBC0C62}"/>
              </a:ext>
            </a:extLst>
          </p:cNvPr>
          <p:cNvPicPr>
            <a:picLocks noChangeAspect="1"/>
          </p:cNvPicPr>
          <p:nvPr/>
        </p:nvPicPr>
        <p:blipFill>
          <a:blip r:embed="rId2"/>
          <a:stretch>
            <a:fillRect/>
          </a:stretch>
        </p:blipFill>
        <p:spPr>
          <a:xfrm>
            <a:off x="6873686" y="4269220"/>
            <a:ext cx="4528040" cy="2377222"/>
          </a:xfrm>
          <a:prstGeom prst="rect">
            <a:avLst/>
          </a:prstGeom>
        </p:spPr>
      </p:pic>
    </p:spTree>
    <p:extLst>
      <p:ext uri="{BB962C8B-B14F-4D97-AF65-F5344CB8AC3E}">
        <p14:creationId xmlns:p14="http://schemas.microsoft.com/office/powerpoint/2010/main" val="13372841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7394-2471-5E2E-6690-F22F9A0370F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F54004B-0820-B9E5-1F3C-ED27E0D51876}"/>
              </a:ext>
            </a:extLst>
          </p:cNvPr>
          <p:cNvSpPr>
            <a:spLocks noGrp="1"/>
          </p:cNvSpPr>
          <p:nvPr>
            <p:ph idx="1"/>
          </p:nvPr>
        </p:nvSpPr>
        <p:spPr/>
        <p:txBody>
          <a:bodyPr/>
          <a:lstStyle/>
          <a:p>
            <a:r>
              <a:rPr lang="ja-JP" altLang="en-US" sz="2400" dirty="0"/>
              <a:t>対策③</a:t>
            </a:r>
            <a:endParaRPr lang="en-US" altLang="ja-JP" sz="2400" dirty="0"/>
          </a:p>
          <a:p>
            <a:pPr lvl="1"/>
            <a:r>
              <a:rPr lang="ja-JP" altLang="ja-JP" sz="2200" dirty="0"/>
              <a:t>サービス事業者</a:t>
            </a:r>
          </a:p>
          <a:p>
            <a:pPr marL="342899" lvl="1" indent="0">
              <a:buNone/>
            </a:pPr>
            <a:r>
              <a:rPr lang="en-US" altLang="ja-JP" sz="2000" dirty="0"/>
              <a:t>【</a:t>
            </a:r>
            <a:r>
              <a:rPr lang="ja-JP" altLang="ja-JP" sz="2000" dirty="0"/>
              <a:t>被害</a:t>
            </a:r>
            <a:r>
              <a:rPr lang="ja-JP" altLang="en-US" sz="2000" dirty="0"/>
              <a:t>の予防</a:t>
            </a:r>
            <a:r>
              <a:rPr lang="en-US" altLang="ja-JP" sz="2000" dirty="0"/>
              <a:t>】</a:t>
            </a:r>
            <a:r>
              <a:rPr lang="ja-JP" altLang="en-US" sz="2000" dirty="0"/>
              <a:t>（前ページからの続き）</a:t>
            </a:r>
            <a:endParaRPr lang="en-US" altLang="ja-JP" sz="2000" dirty="0"/>
          </a:p>
          <a:p>
            <a:pPr lvl="2"/>
            <a:r>
              <a:rPr lang="en-US" altLang="ja-JP" sz="1800" dirty="0"/>
              <a:t>IoT</a:t>
            </a:r>
            <a:r>
              <a:rPr lang="ja-JP" altLang="en-US" sz="1800" dirty="0"/>
              <a:t>機器の脆弱性対策</a:t>
            </a:r>
            <a:endParaRPr lang="en-US" altLang="ja-JP" sz="1800" dirty="0"/>
          </a:p>
          <a:p>
            <a:pPr marL="1428744" lvl="3" indent="-285750"/>
            <a:r>
              <a:rPr lang="ja-JP" altLang="en-US" sz="1800" dirty="0"/>
              <a:t>サポートの切れた</a:t>
            </a:r>
            <a:r>
              <a:rPr lang="en-US" altLang="ja-JP" sz="1800" dirty="0"/>
              <a:t>IoT</a:t>
            </a:r>
            <a:r>
              <a:rPr lang="ja-JP" altLang="en-US" sz="1800" dirty="0"/>
              <a:t>機器を使わない</a:t>
            </a:r>
            <a:endParaRPr lang="en-US" altLang="ja-JP" sz="1800" dirty="0"/>
          </a:p>
          <a:p>
            <a:pPr marL="1428744" lvl="3" indent="-285750"/>
            <a:r>
              <a:rPr lang="en-US" altLang="ja-JP" sz="1800" dirty="0"/>
              <a:t>IoT </a:t>
            </a:r>
            <a:r>
              <a:rPr lang="ja-JP" altLang="en-US" sz="1800" dirty="0"/>
              <a:t>機器のセキュリティ対策を強化する</a:t>
            </a:r>
            <a:endParaRPr lang="en-US" altLang="ja-JP" sz="1800" dirty="0"/>
          </a:p>
          <a:p>
            <a:pPr marL="685796" lvl="2" indent="0">
              <a:buNone/>
            </a:pPr>
            <a:endParaRPr lang="ja-JP" altLang="en-US" sz="700" dirty="0"/>
          </a:p>
          <a:p>
            <a:pPr lvl="2"/>
            <a:r>
              <a:rPr lang="ja-JP" altLang="en-US" sz="1800" dirty="0"/>
              <a:t>把握されていない</a:t>
            </a:r>
            <a:r>
              <a:rPr lang="en-US" altLang="ja-JP" sz="1800" dirty="0"/>
              <a:t>IT</a:t>
            </a:r>
            <a:r>
              <a:rPr lang="ja-JP" altLang="en-US" sz="1800" dirty="0"/>
              <a:t>資産の顕在化と対策</a:t>
            </a:r>
            <a:endParaRPr lang="en-US" altLang="ja-JP" sz="1800" dirty="0"/>
          </a:p>
          <a:p>
            <a:pPr marL="1428744" lvl="3" indent="-285750"/>
            <a:r>
              <a:rPr lang="en-US" altLang="ja-JP" sz="1800" dirty="0"/>
              <a:t>ASM</a:t>
            </a:r>
            <a:r>
              <a:rPr lang="ja-JP" altLang="en-US" sz="1800" dirty="0"/>
              <a:t>等で</a:t>
            </a:r>
            <a:r>
              <a:rPr lang="en-US" altLang="ja-JP" sz="1800" dirty="0"/>
              <a:t>IT</a:t>
            </a:r>
            <a:r>
              <a:rPr lang="ja-JP" altLang="en-US" sz="1800" dirty="0"/>
              <a:t>資産を顕在化する</a:t>
            </a:r>
          </a:p>
        </p:txBody>
      </p:sp>
      <p:sp>
        <p:nvSpPr>
          <p:cNvPr id="3" name="フッター プレースホルダー 2">
            <a:extLst>
              <a:ext uri="{FF2B5EF4-FFF2-40B4-BE49-F238E27FC236}">
                <a16:creationId xmlns:a16="http://schemas.microsoft.com/office/drawing/2014/main" id="{CE7E68B0-80E4-61A8-00E0-E465C8487AA1}"/>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026A43CF-F639-F702-DC32-C22F1BDEF05E}"/>
              </a:ext>
            </a:extLst>
          </p:cNvPr>
          <p:cNvSpPr>
            <a:spLocks noGrp="1"/>
          </p:cNvSpPr>
          <p:nvPr>
            <p:ph type="sldNum" sz="quarter" idx="12"/>
          </p:nvPr>
        </p:nvSpPr>
        <p:spPr/>
        <p:txBody>
          <a:bodyPr/>
          <a:lstStyle/>
          <a:p>
            <a:fld id="{DBFB1F43-6F2E-4538-AABB-23AEDF146290}" type="slidenum">
              <a:rPr lang="ja-JP" altLang="en-US" smtClean="0"/>
              <a:pPr/>
              <a:t>80</a:t>
            </a:fld>
            <a:endParaRPr lang="ja-JP" altLang="en-US"/>
          </a:p>
        </p:txBody>
      </p:sp>
      <p:sp>
        <p:nvSpPr>
          <p:cNvPr id="5" name="タイトル 4">
            <a:extLst>
              <a:ext uri="{FF2B5EF4-FFF2-40B4-BE49-F238E27FC236}">
                <a16:creationId xmlns:a16="http://schemas.microsoft.com/office/drawing/2014/main" id="{B36D29D6-AB36-04C8-A4B4-15D94C176340}"/>
              </a:ext>
            </a:extLst>
          </p:cNvPr>
          <p:cNvSpPr>
            <a:spLocks noGrp="1"/>
          </p:cNvSpPr>
          <p:nvPr>
            <p:ph type="title"/>
          </p:nvPr>
        </p:nvSpPr>
        <p:spPr>
          <a:xfrm>
            <a:off x="641213" y="313754"/>
            <a:ext cx="9750562" cy="676276"/>
          </a:xfrm>
        </p:spPr>
        <p:txBody>
          <a:bodyPr/>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905393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AD7640B-F0E0-767F-806A-6AA224F4CE33}"/>
              </a:ext>
            </a:extLst>
          </p:cNvPr>
          <p:cNvSpPr>
            <a:spLocks noGrp="1"/>
          </p:cNvSpPr>
          <p:nvPr>
            <p:ph idx="1"/>
          </p:nvPr>
        </p:nvSpPr>
        <p:spPr>
          <a:xfrm>
            <a:off x="642229" y="1382319"/>
            <a:ext cx="10968926" cy="4745463"/>
          </a:xfrm>
        </p:spPr>
        <p:txBody>
          <a:bodyPr/>
          <a:lstStyle/>
          <a:p>
            <a:r>
              <a:rPr lang="ja-JP" altLang="en-US" sz="2400" dirty="0"/>
              <a:t>経営者や</a:t>
            </a:r>
            <a:r>
              <a:rPr lang="ja-JP" altLang="ja-JP" sz="2400" dirty="0"/>
              <a:t>弁護士等</a:t>
            </a:r>
            <a:r>
              <a:rPr lang="ja-JP" altLang="en-US" sz="2400" dirty="0"/>
              <a:t>、</a:t>
            </a:r>
            <a:r>
              <a:rPr lang="ja-JP" altLang="ja-JP" sz="2400" dirty="0"/>
              <a:t>権威ある第三者</a:t>
            </a:r>
            <a:r>
              <a:rPr lang="ja-JP" altLang="en-US" sz="2400" dirty="0"/>
              <a:t>や取引先</a:t>
            </a:r>
            <a:r>
              <a:rPr lang="ja-JP" altLang="ja-JP" sz="2400" dirty="0"/>
              <a:t>になりすまし、虚偽のメールを送り、</a:t>
            </a:r>
            <a:br>
              <a:rPr lang="en-US" altLang="ja-JP" sz="2400" dirty="0"/>
            </a:br>
            <a:r>
              <a:rPr lang="ja-JP" altLang="ja-JP" sz="2400" dirty="0"/>
              <a:t>偽の銀行口座に金銭を振り込ませる</a:t>
            </a:r>
            <a:endParaRPr lang="en-US" altLang="ja-JP" sz="2400" dirty="0"/>
          </a:p>
          <a:p>
            <a:pPr marL="0" indent="0">
              <a:buNone/>
            </a:pPr>
            <a:endParaRPr lang="en-US" altLang="ja-JP" sz="900" dirty="0"/>
          </a:p>
          <a:p>
            <a:r>
              <a:rPr lang="ja-JP" altLang="en-US" sz="2400" dirty="0"/>
              <a:t>生成</a:t>
            </a:r>
            <a:r>
              <a:rPr lang="en-US" altLang="ja-JP" sz="2400" dirty="0"/>
              <a:t>AI</a:t>
            </a:r>
            <a:r>
              <a:rPr lang="ja-JP" altLang="en-US" sz="2400" dirty="0"/>
              <a:t>を悪用し、経営者等の声や画像（動画）を生成し、相手をだます手口も</a:t>
            </a:r>
            <a:br>
              <a:rPr lang="en-US" altLang="ja-JP" sz="2400" dirty="0"/>
            </a:br>
            <a:r>
              <a:rPr lang="ja-JP" altLang="en-US" sz="2400" dirty="0"/>
              <a:t>確認されている</a:t>
            </a:r>
            <a:endParaRPr lang="en-US" altLang="ja-JP" sz="1000" dirty="0"/>
          </a:p>
          <a:p>
            <a:pPr marL="0" indent="0">
              <a:buNone/>
            </a:pPr>
            <a:endParaRPr lang="en-US" altLang="ja-JP" sz="900" dirty="0"/>
          </a:p>
          <a:p>
            <a:r>
              <a:rPr lang="ja-JP" altLang="en-US" sz="2400" dirty="0"/>
              <a:t>メール受信者は、送信者の立場や業務指示に対し、従わなければという社会適合性や、違和感のない巧妙な文面から、虚偽と見抜けず、指示に従ってしまう</a:t>
            </a:r>
            <a:endParaRPr lang="en-US" altLang="ja-JP" sz="2400" dirty="0"/>
          </a:p>
          <a:p>
            <a:pPr marL="0" indent="0">
              <a:buNone/>
            </a:pPr>
            <a:endParaRPr lang="en-US" altLang="ja-JP" sz="900" dirty="0"/>
          </a:p>
          <a:p>
            <a:r>
              <a:rPr lang="ja-JP" altLang="en-US" sz="2400" dirty="0"/>
              <a:t>最近では</a:t>
            </a:r>
            <a:r>
              <a:rPr lang="en-US" altLang="ja-JP" sz="2400" dirty="0"/>
              <a:t>SNS</a:t>
            </a:r>
            <a:r>
              <a:rPr lang="ja-JP" altLang="en-US" sz="2400" dirty="0"/>
              <a:t>も悪用されている</a:t>
            </a:r>
            <a:endParaRPr lang="en-US" altLang="ja-JP" sz="2400" dirty="0"/>
          </a:p>
          <a:p>
            <a:endParaRPr kumimoji="1" lang="ja-JP" altLang="en-US" sz="2400" dirty="0"/>
          </a:p>
        </p:txBody>
      </p:sp>
      <p:sp>
        <p:nvSpPr>
          <p:cNvPr id="3" name="フッター プレースホルダー 2">
            <a:extLst>
              <a:ext uri="{FF2B5EF4-FFF2-40B4-BE49-F238E27FC236}">
                <a16:creationId xmlns:a16="http://schemas.microsoft.com/office/drawing/2014/main" id="{C896F64F-9458-0F16-1DF0-1DF2D5C7F746}"/>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AF7329EE-AD86-07DA-7B3D-A83BD621A6E1}"/>
              </a:ext>
            </a:extLst>
          </p:cNvPr>
          <p:cNvSpPr>
            <a:spLocks noGrp="1"/>
          </p:cNvSpPr>
          <p:nvPr>
            <p:ph type="sldNum" sz="quarter" idx="12"/>
          </p:nvPr>
        </p:nvSpPr>
        <p:spPr/>
        <p:txBody>
          <a:bodyPr/>
          <a:lstStyle/>
          <a:p>
            <a:fld id="{DBFB1F43-6F2E-4538-AABB-23AEDF146290}" type="slidenum">
              <a:rPr lang="ja-JP" altLang="en-US" smtClean="0"/>
              <a:pPr/>
              <a:t>81</a:t>
            </a:fld>
            <a:endParaRPr lang="ja-JP" altLang="en-US"/>
          </a:p>
        </p:txBody>
      </p:sp>
      <p:sp>
        <p:nvSpPr>
          <p:cNvPr id="5" name="タイトル 4">
            <a:extLst>
              <a:ext uri="{FF2B5EF4-FFF2-40B4-BE49-F238E27FC236}">
                <a16:creationId xmlns:a16="http://schemas.microsoft.com/office/drawing/2014/main" id="{6D335CDB-FBFC-22A4-4118-4334B9B957F8}"/>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pic>
        <p:nvPicPr>
          <p:cNvPr id="6" name="図 5">
            <a:extLst>
              <a:ext uri="{FF2B5EF4-FFF2-40B4-BE49-F238E27FC236}">
                <a16:creationId xmlns:a16="http://schemas.microsoft.com/office/drawing/2014/main" id="{08045466-E908-BC0D-E650-DC0F729747AC}"/>
              </a:ext>
            </a:extLst>
          </p:cNvPr>
          <p:cNvPicPr>
            <a:picLocks noChangeAspect="1"/>
          </p:cNvPicPr>
          <p:nvPr/>
        </p:nvPicPr>
        <p:blipFill>
          <a:blip r:embed="rId2"/>
          <a:stretch>
            <a:fillRect/>
          </a:stretch>
        </p:blipFill>
        <p:spPr>
          <a:xfrm>
            <a:off x="7108164" y="4075406"/>
            <a:ext cx="4662158" cy="2447633"/>
          </a:xfrm>
          <a:prstGeom prst="rect">
            <a:avLst/>
          </a:prstGeom>
        </p:spPr>
      </p:pic>
    </p:spTree>
    <p:extLst>
      <p:ext uri="{BB962C8B-B14F-4D97-AF65-F5344CB8AC3E}">
        <p14:creationId xmlns:p14="http://schemas.microsoft.com/office/powerpoint/2010/main" val="2446577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0E99-7ECE-8066-5EE2-2DE84AEEBF8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F79F106-8609-B98D-7971-59DED8CA412B}"/>
              </a:ext>
            </a:extLst>
          </p:cNvPr>
          <p:cNvSpPr>
            <a:spLocks noGrp="1"/>
          </p:cNvSpPr>
          <p:nvPr>
            <p:ph idx="1"/>
          </p:nvPr>
        </p:nvSpPr>
        <p:spPr>
          <a:xfrm>
            <a:off x="642228" y="1382319"/>
            <a:ext cx="10779145" cy="4745463"/>
          </a:xfrm>
        </p:spPr>
        <p:txBody>
          <a:bodyPr/>
          <a:lstStyle/>
          <a:p>
            <a:r>
              <a:rPr lang="ja-JP" altLang="en-US" sz="2400" dirty="0"/>
              <a:t>手口①</a:t>
            </a:r>
            <a:endParaRPr lang="en-US" altLang="ja-JP" sz="1000" dirty="0"/>
          </a:p>
          <a:p>
            <a:endParaRPr lang="en-US" altLang="ja-JP" sz="2400" dirty="0"/>
          </a:p>
          <a:p>
            <a:endParaRPr lang="en-US" altLang="ja-JP" sz="2000" dirty="0"/>
          </a:p>
          <a:p>
            <a:pPr lvl="1"/>
            <a:r>
              <a:rPr lang="ja-JP" altLang="ja-JP" sz="2400" dirty="0"/>
              <a:t>標的組織の経営者</a:t>
            </a:r>
            <a:r>
              <a:rPr lang="ja-JP" altLang="en-US" sz="2400" dirty="0"/>
              <a:t>や</a:t>
            </a:r>
            <a:r>
              <a:rPr lang="ja-JP" altLang="ja-JP" sz="2400" dirty="0"/>
              <a:t>人事担当者等の特定職務を担う従業員になりすまし、</a:t>
            </a:r>
            <a:br>
              <a:rPr lang="en-US" altLang="ja-JP" sz="2400" dirty="0"/>
            </a:br>
            <a:r>
              <a:rPr lang="ja-JP" altLang="ja-JP" sz="2400" dirty="0"/>
              <a:t>標的組織の従業員の個人情報を窃取する</a:t>
            </a:r>
            <a:endParaRPr lang="en-US" altLang="ja-JP" sz="2400" dirty="0"/>
          </a:p>
          <a:p>
            <a:endParaRPr lang="en-US" altLang="ja-JP" sz="900" dirty="0"/>
          </a:p>
          <a:p>
            <a:pPr lvl="1"/>
            <a:r>
              <a:rPr lang="ja-JP" altLang="ja-JP" sz="2400" dirty="0"/>
              <a:t>マルウェア感染やフィッシング、不正ログインなどにより、個人情報</a:t>
            </a:r>
            <a:r>
              <a:rPr lang="ja-JP" altLang="en-US" sz="2400" dirty="0"/>
              <a:t>（</a:t>
            </a:r>
            <a:r>
              <a:rPr lang="ja-JP" altLang="ja-JP" sz="2400" dirty="0"/>
              <a:t>従業員の氏名やメールアドレス等</a:t>
            </a:r>
            <a:r>
              <a:rPr lang="ja-JP" altLang="en-US" sz="2400" dirty="0"/>
              <a:t>）を窃取する</a:t>
            </a:r>
            <a:endParaRPr lang="en-US" altLang="ja-JP" sz="2400" dirty="0"/>
          </a:p>
          <a:p>
            <a:endParaRPr lang="ja-JP" altLang="ja-JP" sz="900" dirty="0"/>
          </a:p>
          <a:p>
            <a:pPr lvl="1"/>
            <a:r>
              <a:rPr lang="ja-JP" altLang="ja-JP" sz="2400" dirty="0"/>
              <a:t>取引に関わるメールのやり取りを盗聴し、取引や請求に関する情報や</a:t>
            </a:r>
            <a:br>
              <a:rPr lang="en-US" altLang="ja-JP" sz="2400" dirty="0"/>
            </a:br>
            <a:r>
              <a:rPr lang="ja-JP" altLang="ja-JP" sz="2400" dirty="0"/>
              <a:t>それらの業務に関与している関係者の情報も入手する</a:t>
            </a:r>
          </a:p>
        </p:txBody>
      </p:sp>
      <p:sp>
        <p:nvSpPr>
          <p:cNvPr id="3" name="フッター プレースホルダー 2">
            <a:extLst>
              <a:ext uri="{FF2B5EF4-FFF2-40B4-BE49-F238E27FC236}">
                <a16:creationId xmlns:a16="http://schemas.microsoft.com/office/drawing/2014/main" id="{355413C2-0515-036A-8DA4-DA1EB6179F61}"/>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57F690F-15B2-A112-669F-7D2ACB42EF69}"/>
              </a:ext>
            </a:extLst>
          </p:cNvPr>
          <p:cNvSpPr>
            <a:spLocks noGrp="1"/>
          </p:cNvSpPr>
          <p:nvPr>
            <p:ph type="sldNum" sz="quarter" idx="12"/>
          </p:nvPr>
        </p:nvSpPr>
        <p:spPr/>
        <p:txBody>
          <a:bodyPr/>
          <a:lstStyle/>
          <a:p>
            <a:fld id="{DBFB1F43-6F2E-4538-AABB-23AEDF146290}" type="slidenum">
              <a:rPr lang="ja-JP" altLang="en-US" smtClean="0"/>
              <a:pPr/>
              <a:t>82</a:t>
            </a:fld>
            <a:endParaRPr lang="ja-JP" altLang="en-US"/>
          </a:p>
        </p:txBody>
      </p:sp>
      <p:sp>
        <p:nvSpPr>
          <p:cNvPr id="5" name="タイトル 4">
            <a:extLst>
              <a:ext uri="{FF2B5EF4-FFF2-40B4-BE49-F238E27FC236}">
                <a16:creationId xmlns:a16="http://schemas.microsoft.com/office/drawing/2014/main" id="{B0AE5425-8EBB-8102-8F2C-E290D27D4CC1}"/>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コンテンツ プレースホルダー 2">
            <a:extLst>
              <a:ext uri="{FF2B5EF4-FFF2-40B4-BE49-F238E27FC236}">
                <a16:creationId xmlns:a16="http://schemas.microsoft.com/office/drawing/2014/main" id="{AC271F43-AFAD-51DA-D516-D7A6EDC50B0C}"/>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ビジネスメール詐欺の準備としての情報窃取</a:t>
            </a:r>
            <a:endParaRPr lang="ja-JP" altLang="ja-JP" sz="2800" dirty="0">
              <a:solidFill>
                <a:schemeClr val="bg1"/>
              </a:solidFill>
            </a:endParaRPr>
          </a:p>
        </p:txBody>
      </p:sp>
    </p:spTree>
    <p:extLst>
      <p:ext uri="{BB962C8B-B14F-4D97-AF65-F5344CB8AC3E}">
        <p14:creationId xmlns:p14="http://schemas.microsoft.com/office/powerpoint/2010/main" val="3268561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5DB6-8396-2407-A80E-D5DC07C25E3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8479B94-6CEE-BD7C-A230-E0D2FE569DEC}"/>
              </a:ext>
            </a:extLst>
          </p:cNvPr>
          <p:cNvSpPr>
            <a:spLocks noGrp="1"/>
          </p:cNvSpPr>
          <p:nvPr>
            <p:ph idx="1"/>
          </p:nvPr>
        </p:nvSpPr>
        <p:spPr>
          <a:xfrm>
            <a:off x="642229" y="1382319"/>
            <a:ext cx="10485846" cy="4745463"/>
          </a:xfrm>
        </p:spPr>
        <p:txBody>
          <a:bodyPr/>
          <a:lstStyle/>
          <a:p>
            <a:r>
              <a:rPr lang="ja-JP" altLang="en-US" sz="2400" dirty="0"/>
              <a:t>手口②</a:t>
            </a:r>
            <a:endParaRPr lang="en-US" altLang="ja-JP" sz="2400" dirty="0"/>
          </a:p>
          <a:p>
            <a:endParaRPr lang="en-US" altLang="ja-JP" sz="2400" dirty="0"/>
          </a:p>
          <a:p>
            <a:endParaRPr lang="en-US" altLang="ja-JP" sz="2000" dirty="0"/>
          </a:p>
          <a:p>
            <a:pPr lvl="1"/>
            <a:r>
              <a:rPr lang="ja-JP" altLang="ja-JP" sz="2400" dirty="0"/>
              <a:t>請求書</a:t>
            </a:r>
            <a:r>
              <a:rPr lang="ja-JP" altLang="en-US" sz="2400" dirty="0"/>
              <a:t>の</a:t>
            </a:r>
            <a:r>
              <a:rPr lang="ja-JP" altLang="ja-JP" sz="2400" dirty="0"/>
              <a:t>口座情報を、攻撃者が用意した虚偽の口座情報に差し替える</a:t>
            </a:r>
            <a:endParaRPr lang="en-US" altLang="ja-JP" sz="2400" dirty="0"/>
          </a:p>
          <a:p>
            <a:pPr lvl="1"/>
            <a:r>
              <a:rPr lang="ja-JP" altLang="ja-JP" sz="2400" dirty="0"/>
              <a:t>取引先になりすまし、偽の請求書を標的組織の従業員にメールで送り、</a:t>
            </a:r>
            <a:br>
              <a:rPr lang="en-US" altLang="ja-JP" sz="2400" dirty="0"/>
            </a:br>
            <a:r>
              <a:rPr lang="ja-JP" altLang="ja-JP" sz="2400" dirty="0"/>
              <a:t>振り込みを促す</a:t>
            </a:r>
            <a:endParaRPr lang="en-US" altLang="ja-JP" sz="2400" dirty="0"/>
          </a:p>
          <a:p>
            <a:pPr lvl="1"/>
            <a:endParaRPr lang="ja-JP" altLang="ja-JP" sz="2400" dirty="0"/>
          </a:p>
          <a:p>
            <a:pPr lvl="1"/>
            <a:endParaRPr lang="en-US" altLang="ja-JP" sz="2400" dirty="0"/>
          </a:p>
          <a:p>
            <a:pPr lvl="1"/>
            <a:endParaRPr lang="en-US" altLang="ja-JP" sz="900" dirty="0"/>
          </a:p>
          <a:p>
            <a:pPr lvl="1"/>
            <a:r>
              <a:rPr lang="ja-JP" altLang="ja-JP" sz="2400" dirty="0"/>
              <a:t>組織の経営者等になりすまし、従業員に業務指示の体裁のメールを送る</a:t>
            </a:r>
            <a:endParaRPr lang="en-US" altLang="ja-JP" sz="2400" dirty="0"/>
          </a:p>
          <a:p>
            <a:pPr lvl="1"/>
            <a:r>
              <a:rPr lang="ja-JP" altLang="ja-JP" sz="2400" dirty="0"/>
              <a:t>従業員にそのメールが本物であると信じ込ませ、金銭の振り込みを促す</a:t>
            </a: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36AD0696-9133-6508-67AA-34D6FBFD633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DF00FE66-94E5-5284-2981-2299857C49D7}"/>
              </a:ext>
            </a:extLst>
          </p:cNvPr>
          <p:cNvSpPr>
            <a:spLocks noGrp="1"/>
          </p:cNvSpPr>
          <p:nvPr>
            <p:ph type="sldNum" sz="quarter" idx="12"/>
          </p:nvPr>
        </p:nvSpPr>
        <p:spPr/>
        <p:txBody>
          <a:bodyPr/>
          <a:lstStyle/>
          <a:p>
            <a:fld id="{DBFB1F43-6F2E-4538-AABB-23AEDF146290}" type="slidenum">
              <a:rPr lang="ja-JP" altLang="en-US" smtClean="0"/>
              <a:pPr/>
              <a:t>83</a:t>
            </a:fld>
            <a:endParaRPr lang="ja-JP" altLang="en-US"/>
          </a:p>
        </p:txBody>
      </p:sp>
      <p:sp>
        <p:nvSpPr>
          <p:cNvPr id="5" name="タイトル 4">
            <a:extLst>
              <a:ext uri="{FF2B5EF4-FFF2-40B4-BE49-F238E27FC236}">
                <a16:creationId xmlns:a16="http://schemas.microsoft.com/office/drawing/2014/main" id="{DE53DCDB-B4E5-E84B-E1D5-A092D797AE0D}"/>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コンテンツ プレースホルダー 2">
            <a:extLst>
              <a:ext uri="{FF2B5EF4-FFF2-40B4-BE49-F238E27FC236}">
                <a16:creationId xmlns:a16="http://schemas.microsoft.com/office/drawing/2014/main" id="{E424803F-AFF1-0B94-C5A9-59A6A6C7D9CD}"/>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取引先へのなりすまし</a:t>
            </a:r>
            <a:endParaRPr lang="ja-JP" altLang="ja-JP" sz="2800" dirty="0">
              <a:solidFill>
                <a:schemeClr val="bg1"/>
              </a:solidFill>
            </a:endParaRPr>
          </a:p>
        </p:txBody>
      </p:sp>
      <p:sp>
        <p:nvSpPr>
          <p:cNvPr id="7" name="コンテンツ プレースホルダー 2">
            <a:extLst>
              <a:ext uri="{FF2B5EF4-FFF2-40B4-BE49-F238E27FC236}">
                <a16:creationId xmlns:a16="http://schemas.microsoft.com/office/drawing/2014/main" id="{022467D8-3D76-8436-DB00-796DF133C156}"/>
              </a:ext>
            </a:extLst>
          </p:cNvPr>
          <p:cNvSpPr txBox="1">
            <a:spLocks/>
          </p:cNvSpPr>
          <p:nvPr/>
        </p:nvSpPr>
        <p:spPr bwMode="auto">
          <a:xfrm>
            <a:off x="641213" y="4182484"/>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・経営者等</a:t>
            </a:r>
            <a:r>
              <a:rPr lang="ja-JP" altLang="en-US" sz="2800" b="1" kern="0" dirty="0">
                <a:solidFill>
                  <a:prstClr val="white"/>
                </a:solidFill>
                <a:latin typeface="+mn-ea"/>
              </a:rPr>
              <a:t>へのなりすまし</a:t>
            </a:r>
            <a:endParaRPr lang="ja-JP" altLang="ja-JP" sz="2800" dirty="0">
              <a:solidFill>
                <a:schemeClr val="bg1"/>
              </a:solidFill>
            </a:endParaRPr>
          </a:p>
        </p:txBody>
      </p:sp>
    </p:spTree>
    <p:extLst>
      <p:ext uri="{BB962C8B-B14F-4D97-AF65-F5344CB8AC3E}">
        <p14:creationId xmlns:p14="http://schemas.microsoft.com/office/powerpoint/2010/main" val="3472941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B4EA-CA90-66B6-23AF-C51D0F135D7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F25C6DE-1848-B609-1CE9-8A30CAA4A0C1}"/>
              </a:ext>
            </a:extLst>
          </p:cNvPr>
          <p:cNvSpPr>
            <a:spLocks noGrp="1"/>
          </p:cNvSpPr>
          <p:nvPr>
            <p:ph idx="1"/>
          </p:nvPr>
        </p:nvSpPr>
        <p:spPr>
          <a:xfrm>
            <a:off x="642229" y="1382319"/>
            <a:ext cx="10408209" cy="4745463"/>
          </a:xfrm>
        </p:spPr>
        <p:txBody>
          <a:bodyPr/>
          <a:lstStyle/>
          <a:p>
            <a:r>
              <a:rPr lang="ja-JP" altLang="en-US" sz="2400" dirty="0"/>
              <a:t>手口③</a:t>
            </a:r>
            <a:endParaRPr lang="en-US" altLang="ja-JP" sz="2400" dirty="0"/>
          </a:p>
          <a:p>
            <a:endParaRPr lang="en-US" altLang="ja-JP" sz="2400" dirty="0"/>
          </a:p>
          <a:p>
            <a:pPr marL="0" indent="0">
              <a:buNone/>
            </a:pPr>
            <a:endParaRPr lang="en-US" altLang="ja-JP" sz="2000" dirty="0"/>
          </a:p>
          <a:p>
            <a:pPr lvl="1"/>
            <a:r>
              <a:rPr lang="ja-JP" altLang="ja-JP" sz="2400" dirty="0"/>
              <a:t>弁護士等の社外の権威ある第三者になりすまし、標的組織の財務担当者等に虚偽のメールを送</a:t>
            </a:r>
            <a:r>
              <a:rPr lang="ja-JP" altLang="en-US" sz="2400" dirty="0"/>
              <a:t>ったり、生成</a:t>
            </a:r>
            <a:r>
              <a:rPr lang="en-US" altLang="ja-JP" sz="2400" dirty="0"/>
              <a:t>AI</a:t>
            </a:r>
            <a:r>
              <a:rPr lang="ja-JP" altLang="en-US" sz="2400" dirty="0"/>
              <a:t>による偽電話を掛け、</a:t>
            </a:r>
            <a:r>
              <a:rPr lang="ja-JP" altLang="ja-JP" sz="2400" dirty="0"/>
              <a:t>本物であると従業員に</a:t>
            </a:r>
            <a:br>
              <a:rPr lang="en-US" altLang="ja-JP" sz="2400" dirty="0"/>
            </a:br>
            <a:r>
              <a:rPr lang="ja-JP" altLang="ja-JP" sz="2400" dirty="0"/>
              <a:t>信じ込ませ、振り込みを促す</a:t>
            </a:r>
            <a:endParaRPr lang="en-US" altLang="ja-JP" sz="700" dirty="0"/>
          </a:p>
          <a:p>
            <a:pPr marL="342899" lvl="1" indent="0">
              <a:buNone/>
            </a:pPr>
            <a:endParaRPr lang="en-US" altLang="ja-JP" sz="2000" dirty="0"/>
          </a:p>
          <a:p>
            <a:pPr marL="342899" lvl="1" indent="0">
              <a:buNone/>
            </a:pPr>
            <a:r>
              <a:rPr lang="en-US" altLang="ja-JP" sz="2400" dirty="0"/>
              <a:t>【</a:t>
            </a:r>
            <a:r>
              <a:rPr lang="ja-JP" altLang="en-US" sz="2400" dirty="0"/>
              <a:t>その他の特徴</a:t>
            </a:r>
            <a:r>
              <a:rPr lang="en-US" altLang="ja-JP" sz="2400" dirty="0"/>
              <a:t>】</a:t>
            </a:r>
          </a:p>
          <a:p>
            <a:pPr lvl="1"/>
            <a:r>
              <a:rPr lang="en-US" altLang="ja-JP" sz="2200" dirty="0"/>
              <a:t>AI</a:t>
            </a:r>
            <a:r>
              <a:rPr lang="ja-JP" altLang="ja-JP" sz="2200" dirty="0"/>
              <a:t>によるディープフェイク等</a:t>
            </a:r>
            <a:r>
              <a:rPr lang="ja-JP" altLang="en-US" sz="2200" dirty="0"/>
              <a:t>を悪用した</a:t>
            </a:r>
            <a:r>
              <a:rPr lang="ja-JP" altLang="ja-JP" sz="2200" dirty="0"/>
              <a:t>なりすまし</a:t>
            </a:r>
            <a:endParaRPr lang="en-US" altLang="ja-JP" sz="2200" dirty="0"/>
          </a:p>
          <a:p>
            <a:pPr lvl="1"/>
            <a:r>
              <a:rPr lang="ja-JP" altLang="ja-JP" sz="2200" dirty="0"/>
              <a:t>「緊急」や「他の従業員には秘密」と申し添える</a:t>
            </a:r>
            <a:endParaRPr lang="en-US" altLang="ja-JP" sz="2200" dirty="0"/>
          </a:p>
          <a:p>
            <a:pPr lvl="1"/>
            <a:r>
              <a:rPr lang="ja-JP" altLang="ja-JP" sz="2200" dirty="0"/>
              <a:t>簡潔なメールで</a:t>
            </a:r>
            <a:r>
              <a:rPr lang="ja-JP" altLang="en-US" sz="2200" dirty="0"/>
              <a:t>、</a:t>
            </a:r>
            <a:r>
              <a:rPr lang="en-US" altLang="ja-JP" sz="2200" dirty="0"/>
              <a:t>LINE</a:t>
            </a:r>
            <a:r>
              <a:rPr lang="ja-JP" altLang="ja-JP" sz="2200" dirty="0"/>
              <a:t>グループの作成と</a:t>
            </a:r>
            <a:r>
              <a:rPr lang="en-US" altLang="ja-JP" sz="2200" dirty="0"/>
              <a:t>QR</a:t>
            </a:r>
            <a:r>
              <a:rPr lang="ja-JP" altLang="ja-JP" sz="2200" dirty="0"/>
              <a:t>コードの返信</a:t>
            </a:r>
            <a:r>
              <a:rPr lang="ja-JP" altLang="en-US" sz="2200" dirty="0"/>
              <a:t>や</a:t>
            </a:r>
            <a:r>
              <a:rPr lang="ja-JP" altLang="ja-JP" sz="2200" dirty="0"/>
              <a:t>、ビジネスチャットの</a:t>
            </a:r>
            <a:br>
              <a:rPr lang="en-US" altLang="ja-JP" sz="2200" dirty="0"/>
            </a:br>
            <a:r>
              <a:rPr lang="ja-JP" altLang="ja-JP" sz="2200" dirty="0"/>
              <a:t>アカウント情報の返信を指示</a:t>
            </a:r>
            <a:endParaRPr lang="ja-JP" altLang="en-US" sz="2200" dirty="0"/>
          </a:p>
          <a:p>
            <a:endParaRPr kumimoji="1" lang="ja-JP" altLang="en-US" sz="2400" dirty="0"/>
          </a:p>
        </p:txBody>
      </p:sp>
      <p:sp>
        <p:nvSpPr>
          <p:cNvPr id="3" name="フッター プレースホルダー 2">
            <a:extLst>
              <a:ext uri="{FF2B5EF4-FFF2-40B4-BE49-F238E27FC236}">
                <a16:creationId xmlns:a16="http://schemas.microsoft.com/office/drawing/2014/main" id="{8DE3F3B2-EC02-DEB6-623B-F1EA4E3536FB}"/>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B6BC78CB-6A18-D65D-0CDE-AE0351422E1F}"/>
              </a:ext>
            </a:extLst>
          </p:cNvPr>
          <p:cNvSpPr>
            <a:spLocks noGrp="1"/>
          </p:cNvSpPr>
          <p:nvPr>
            <p:ph type="sldNum" sz="quarter" idx="12"/>
          </p:nvPr>
        </p:nvSpPr>
        <p:spPr/>
        <p:txBody>
          <a:bodyPr/>
          <a:lstStyle/>
          <a:p>
            <a:fld id="{DBFB1F43-6F2E-4538-AABB-23AEDF146290}" type="slidenum">
              <a:rPr lang="ja-JP" altLang="en-US" smtClean="0"/>
              <a:pPr/>
              <a:t>84</a:t>
            </a:fld>
            <a:endParaRPr lang="ja-JP" altLang="en-US"/>
          </a:p>
        </p:txBody>
      </p:sp>
      <p:sp>
        <p:nvSpPr>
          <p:cNvPr id="5" name="タイトル 4">
            <a:extLst>
              <a:ext uri="{FF2B5EF4-FFF2-40B4-BE49-F238E27FC236}">
                <a16:creationId xmlns:a16="http://schemas.microsoft.com/office/drawing/2014/main" id="{DEA64181-D88E-BD52-5206-79E930A3614F}"/>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10" name="コンテンツ プレースホルダー 2">
            <a:extLst>
              <a:ext uri="{FF2B5EF4-FFF2-40B4-BE49-F238E27FC236}">
                <a16:creationId xmlns:a16="http://schemas.microsoft.com/office/drawing/2014/main" id="{45D5DD94-6AF0-CD13-7B2D-559625D447A3}"/>
              </a:ext>
            </a:extLst>
          </p:cNvPr>
          <p:cNvSpPr txBox="1">
            <a:spLocks/>
          </p:cNvSpPr>
          <p:nvPr/>
        </p:nvSpPr>
        <p:spPr bwMode="auto">
          <a:xfrm>
            <a:off x="641213" y="1899360"/>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・社外の権威ある第三者へ</a:t>
            </a:r>
            <a:r>
              <a:rPr lang="ja-JP" altLang="en-US" sz="2800" b="1" kern="0" dirty="0">
                <a:solidFill>
                  <a:prstClr val="white"/>
                </a:solidFill>
                <a:latin typeface="+mn-ea"/>
              </a:rPr>
              <a:t>のなりすまし</a:t>
            </a:r>
            <a:endParaRPr lang="ja-JP" altLang="ja-JP" sz="2800" dirty="0">
              <a:solidFill>
                <a:schemeClr val="bg1"/>
              </a:solidFill>
            </a:endParaRPr>
          </a:p>
        </p:txBody>
      </p:sp>
    </p:spTree>
    <p:extLst>
      <p:ext uri="{BB962C8B-B14F-4D97-AF65-F5344CB8AC3E}">
        <p14:creationId xmlns:p14="http://schemas.microsoft.com/office/powerpoint/2010/main" val="737489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B082C-6C3B-1F94-72FA-CDBA8DD4FE2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8FBD7CF-42BA-4963-B7ED-33D1B4F95223}"/>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傾向①</a:t>
            </a:r>
            <a:endParaRPr lang="en-US" altLang="ja-JP" sz="2400" dirty="0"/>
          </a:p>
          <a:p>
            <a:pPr lvl="1"/>
            <a:r>
              <a:rPr lang="ja-JP" altLang="ja-JP" sz="2400" b="1" dirty="0"/>
              <a:t>取引先担当者のアカウントが乗っ取られ、約</a:t>
            </a:r>
            <a:r>
              <a:rPr lang="en-US" altLang="ja-JP" sz="2400" b="1" dirty="0"/>
              <a:t>1,400</a:t>
            </a:r>
            <a:r>
              <a:rPr lang="ja-JP" altLang="ja-JP" sz="2400" b="1" dirty="0"/>
              <a:t>万円の損失</a:t>
            </a:r>
            <a:endParaRPr lang="en-US" altLang="ja-JP" sz="2400" b="1" dirty="0"/>
          </a:p>
          <a:p>
            <a:pPr lvl="2"/>
            <a:r>
              <a:rPr lang="en-US" altLang="ja-JP" sz="2000" dirty="0"/>
              <a:t>2025</a:t>
            </a:r>
            <a:r>
              <a:rPr lang="ja-JP" altLang="ja-JP" sz="2000" dirty="0"/>
              <a:t>年</a:t>
            </a:r>
            <a:r>
              <a:rPr lang="en-US" altLang="ja-JP" sz="2000" dirty="0"/>
              <a:t>1</a:t>
            </a:r>
            <a:r>
              <a:rPr lang="ja-JP" altLang="ja-JP" sz="2000" dirty="0"/>
              <a:t>月、米国を拠点とする製造委託先</a:t>
            </a:r>
            <a:r>
              <a:rPr lang="en-US" altLang="ja-JP" sz="2000" dirty="0"/>
              <a:t>A</a:t>
            </a:r>
            <a:r>
              <a:rPr lang="ja-JP" altLang="ja-JP" sz="2000" dirty="0"/>
              <a:t>社からの虚偽の支払依頼に</a:t>
            </a:r>
            <a:br>
              <a:rPr lang="en-US" altLang="ja-JP" sz="2000" dirty="0"/>
            </a:br>
            <a:r>
              <a:rPr lang="ja-JP" altLang="ja-JP" sz="2000" dirty="0"/>
              <a:t>子会社が応じてしまったと、モダリス社が公表</a:t>
            </a:r>
            <a:endParaRPr lang="en-US" altLang="ja-JP" sz="2000" dirty="0"/>
          </a:p>
          <a:p>
            <a:pPr lvl="2"/>
            <a:endParaRPr lang="en-US" altLang="ja-JP" sz="900" dirty="0"/>
          </a:p>
          <a:p>
            <a:pPr lvl="2"/>
            <a:r>
              <a:rPr lang="ja-JP" altLang="ja-JP" sz="2000" dirty="0"/>
              <a:t>最終的な被害額は日本円で約</a:t>
            </a:r>
            <a:r>
              <a:rPr lang="en-US" altLang="ja-JP" sz="2000" dirty="0"/>
              <a:t>1,400</a:t>
            </a:r>
            <a:r>
              <a:rPr lang="ja-JP" altLang="ja-JP" sz="2000" dirty="0"/>
              <a:t>万円</a:t>
            </a:r>
            <a:endParaRPr lang="en-US" altLang="ja-JP" sz="2000" dirty="0"/>
          </a:p>
          <a:p>
            <a:pPr lvl="2"/>
            <a:endParaRPr lang="en-US" altLang="ja-JP" sz="900" dirty="0"/>
          </a:p>
          <a:p>
            <a:pPr lvl="2"/>
            <a:r>
              <a:rPr lang="ja-JP" altLang="ja-JP" sz="2000" dirty="0"/>
              <a:t>虚偽のメールは</a:t>
            </a:r>
            <a:r>
              <a:rPr lang="en-US" altLang="ja-JP" sz="2000" dirty="0"/>
              <a:t>A</a:t>
            </a:r>
            <a:r>
              <a:rPr lang="ja-JP" altLang="ja-JP" sz="2000" dirty="0"/>
              <a:t>社担当者の正規のメールアドレスから送信</a:t>
            </a:r>
            <a:endParaRPr lang="en-US" altLang="ja-JP" sz="2000" dirty="0"/>
          </a:p>
          <a:p>
            <a:pPr lvl="2"/>
            <a:endParaRPr lang="en-US" altLang="ja-JP" sz="900" dirty="0"/>
          </a:p>
          <a:p>
            <a:pPr lvl="2"/>
            <a:r>
              <a:rPr lang="ja-JP" altLang="ja-JP" sz="2000" dirty="0"/>
              <a:t>メールの内容、送信のタイミングも的確で、</a:t>
            </a:r>
            <a:r>
              <a:rPr lang="en-US" altLang="ja-JP" sz="2000" dirty="0"/>
              <a:t>A</a:t>
            </a:r>
            <a:r>
              <a:rPr lang="ja-JP" altLang="ja-JP" sz="2000" dirty="0"/>
              <a:t>社担当者のアカウントを乗っ取り、</a:t>
            </a:r>
            <a:br>
              <a:rPr lang="en-US" altLang="ja-JP" sz="2000" dirty="0"/>
            </a:br>
            <a:r>
              <a:rPr lang="ja-JP" altLang="ja-JP" sz="2000" dirty="0"/>
              <a:t>一定期間</a:t>
            </a:r>
            <a:r>
              <a:rPr lang="en-US" altLang="ja-JP" sz="2000" dirty="0"/>
              <a:t>A</a:t>
            </a:r>
            <a:r>
              <a:rPr lang="ja-JP" altLang="ja-JP" sz="2000" dirty="0"/>
              <a:t>社担当者のメールを盗聴していたことが推測された</a:t>
            </a:r>
            <a:r>
              <a:rPr lang="en-US" altLang="ja-JP" sz="2000" b="1" baseline="30000" dirty="0">
                <a:solidFill>
                  <a:srgbClr val="FF0000"/>
                </a:solidFill>
              </a:rPr>
              <a:t>※44</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FD3B7A23-69C9-29F9-FAB7-6038E95EAD05}"/>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F1DB3061-8133-53C7-E668-E9C48E58735D}"/>
              </a:ext>
            </a:extLst>
          </p:cNvPr>
          <p:cNvSpPr>
            <a:spLocks noGrp="1"/>
          </p:cNvSpPr>
          <p:nvPr>
            <p:ph type="sldNum" sz="quarter" idx="12"/>
          </p:nvPr>
        </p:nvSpPr>
        <p:spPr/>
        <p:txBody>
          <a:bodyPr/>
          <a:lstStyle/>
          <a:p>
            <a:fld id="{DBFB1F43-6F2E-4538-AABB-23AEDF146290}" type="slidenum">
              <a:rPr lang="ja-JP" altLang="en-US" smtClean="0"/>
              <a:pPr/>
              <a:t>85</a:t>
            </a:fld>
            <a:endParaRPr lang="ja-JP" altLang="en-US"/>
          </a:p>
        </p:txBody>
      </p:sp>
      <p:sp>
        <p:nvSpPr>
          <p:cNvPr id="5" name="タイトル 4">
            <a:extLst>
              <a:ext uri="{FF2B5EF4-FFF2-40B4-BE49-F238E27FC236}">
                <a16:creationId xmlns:a16="http://schemas.microsoft.com/office/drawing/2014/main" id="{345CF760-36A1-9929-CFAF-D5E648335B79}"/>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テキスト ボックス 5">
            <a:extLst>
              <a:ext uri="{FF2B5EF4-FFF2-40B4-BE49-F238E27FC236}">
                <a16:creationId xmlns:a16="http://schemas.microsoft.com/office/drawing/2014/main" id="{5A319B1F-903A-6BEE-D0A8-BA2B6A8DD993}"/>
              </a:ext>
            </a:extLst>
          </p:cNvPr>
          <p:cNvSpPr txBox="1"/>
          <p:nvPr/>
        </p:nvSpPr>
        <p:spPr>
          <a:xfrm>
            <a:off x="1251562" y="5198682"/>
            <a:ext cx="9044848" cy="276999"/>
          </a:xfrm>
          <a:prstGeom prst="rect">
            <a:avLst/>
          </a:prstGeom>
          <a:noFill/>
        </p:spPr>
        <p:txBody>
          <a:bodyPr wrap="square" rtlCol="0">
            <a:spAutoFit/>
          </a:bodyPr>
          <a:lstStyle/>
          <a:p>
            <a:r>
              <a:rPr lang="en-US" altLang="ja-JP" sz="1200" b="1" dirty="0">
                <a:solidFill>
                  <a:srgbClr val="FF0000"/>
                </a:solidFill>
              </a:rPr>
              <a:t>※44</a:t>
            </a:r>
            <a:r>
              <a:rPr lang="ja-JP" altLang="en-US" sz="1200" b="1" dirty="0">
                <a:solidFill>
                  <a:srgbClr val="FF0000"/>
                </a:solidFill>
              </a:rPr>
              <a:t>　</a:t>
            </a:r>
            <a:r>
              <a:rPr lang="ja-JP" altLang="ja-JP" sz="1200" dirty="0">
                <a:hlinkClick r:id="rId2"/>
              </a:rPr>
              <a:t>当社子会社における資金流出被害の発生と特損計上に関するお知らせ</a:t>
            </a:r>
            <a:r>
              <a:rPr lang="ja-JP" altLang="ja-JP" sz="1200" dirty="0"/>
              <a:t>（株式会社モダリス）</a:t>
            </a:r>
            <a:endParaRPr lang="en-US" altLang="ja-JP" sz="1200" b="1" dirty="0">
              <a:solidFill>
                <a:srgbClr val="FF0000"/>
              </a:solidFill>
            </a:endParaRPr>
          </a:p>
        </p:txBody>
      </p:sp>
    </p:spTree>
    <p:extLst>
      <p:ext uri="{BB962C8B-B14F-4D97-AF65-F5344CB8AC3E}">
        <p14:creationId xmlns:p14="http://schemas.microsoft.com/office/powerpoint/2010/main" val="817892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6814E-0F20-AE2F-5081-6E63E3944CF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1985083-3E24-083E-551D-1447BF7AA646}"/>
              </a:ext>
            </a:extLst>
          </p:cNvPr>
          <p:cNvSpPr>
            <a:spLocks noGrp="1"/>
          </p:cNvSpPr>
          <p:nvPr>
            <p:ph idx="1"/>
          </p:nvPr>
        </p:nvSpPr>
        <p:spPr/>
        <p:txBody>
          <a:bodyPr/>
          <a:lstStyle/>
          <a:p>
            <a:r>
              <a:rPr lang="ja-JP" altLang="en-US" sz="2400" dirty="0"/>
              <a:t>事例</a:t>
            </a:r>
            <a:r>
              <a:rPr lang="en-US" altLang="ja-JP" sz="2400" dirty="0"/>
              <a:t>/</a:t>
            </a:r>
            <a:r>
              <a:rPr lang="ja-JP" altLang="en-US" sz="2400" dirty="0"/>
              <a:t>傾向②</a:t>
            </a:r>
            <a:endParaRPr lang="en-US" altLang="ja-JP" sz="900" dirty="0"/>
          </a:p>
          <a:p>
            <a:pPr lvl="1"/>
            <a:r>
              <a:rPr lang="ja-JP" altLang="ja-JP" sz="2400" b="1" dirty="0"/>
              <a:t>社長</a:t>
            </a:r>
            <a:r>
              <a:rPr lang="en-US" altLang="ja-JP" sz="2400" b="1" dirty="0"/>
              <a:t>⋅</a:t>
            </a:r>
            <a:r>
              <a:rPr lang="ja-JP" altLang="ja-JP" sz="2400" b="1" dirty="0"/>
              <a:t>役員を装う「</a:t>
            </a:r>
            <a:r>
              <a:rPr lang="en-US" altLang="ja-JP" sz="2400" b="1" dirty="0"/>
              <a:t>LINE</a:t>
            </a:r>
            <a:r>
              <a:rPr lang="ja-JP" altLang="ja-JP" sz="2400" b="1" dirty="0"/>
              <a:t>グループ作成依頼」メールによる詐欺</a:t>
            </a:r>
            <a:endParaRPr lang="en-US" altLang="ja-JP" sz="2400" b="1" dirty="0"/>
          </a:p>
          <a:p>
            <a:pPr lvl="2"/>
            <a:r>
              <a:rPr lang="en-US" altLang="ja-JP" sz="2000" dirty="0"/>
              <a:t>2025</a:t>
            </a:r>
            <a:r>
              <a:rPr lang="ja-JP" altLang="ja-JP" sz="2000" dirty="0"/>
              <a:t>年</a:t>
            </a:r>
            <a:r>
              <a:rPr lang="en-US" altLang="ja-JP" sz="2000" dirty="0"/>
              <a:t>12</a:t>
            </a:r>
            <a:r>
              <a:rPr lang="ja-JP" altLang="ja-JP" sz="2000" dirty="0"/>
              <a:t>月以降、社長や役員等になりすましたメールを従業員へ送り、</a:t>
            </a:r>
            <a:r>
              <a:rPr lang="en-US" altLang="ja-JP" sz="2000" dirty="0"/>
              <a:t>LINE</a:t>
            </a:r>
            <a:r>
              <a:rPr lang="ja-JP" altLang="ja-JP" sz="2000" dirty="0"/>
              <a:t>グループ</a:t>
            </a:r>
            <a:r>
              <a:rPr lang="ja-JP" altLang="en-US" sz="2000" dirty="0"/>
              <a:t>の</a:t>
            </a:r>
            <a:r>
              <a:rPr lang="ja-JP" altLang="ja-JP" sz="2000" dirty="0"/>
              <a:t>作成を依頼する簡潔な文面のメール着信が相次い</a:t>
            </a:r>
            <a:r>
              <a:rPr lang="ja-JP" altLang="en-US" sz="2000" dirty="0"/>
              <a:t>だ</a:t>
            </a:r>
            <a:endParaRPr lang="en-US" altLang="ja-JP" sz="2000" dirty="0"/>
          </a:p>
          <a:p>
            <a:pPr lvl="2"/>
            <a:endParaRPr lang="en-US" altLang="ja-JP" sz="900" dirty="0"/>
          </a:p>
          <a:p>
            <a:pPr lvl="2"/>
            <a:r>
              <a:rPr lang="en-US" altLang="ja-JP" sz="2000" dirty="0"/>
              <a:t>LINE</a:t>
            </a:r>
            <a:r>
              <a:rPr lang="ja-JP" altLang="ja-JP" sz="2000" dirty="0"/>
              <a:t>ヤフーは金銭を詐取する手口であると</a:t>
            </a:r>
            <a:r>
              <a:rPr lang="en-US" altLang="ja-JP" sz="2000" dirty="0"/>
              <a:t>2026</a:t>
            </a:r>
            <a:r>
              <a:rPr lang="ja-JP" altLang="ja-JP" sz="2000" dirty="0"/>
              <a:t>年</a:t>
            </a:r>
            <a:r>
              <a:rPr lang="en-US" altLang="ja-JP" sz="2000" dirty="0"/>
              <a:t>1</a:t>
            </a:r>
            <a:r>
              <a:rPr lang="ja-JP" altLang="ja-JP" sz="2000" dirty="0"/>
              <a:t>月に注意</a:t>
            </a:r>
            <a:r>
              <a:rPr lang="ja-JP" altLang="en-US" sz="2000" dirty="0"/>
              <a:t>喚起</a:t>
            </a:r>
            <a:r>
              <a:rPr lang="en-US" altLang="ja-JP" sz="2000" b="1" baseline="30000" dirty="0">
                <a:solidFill>
                  <a:srgbClr val="FF0000"/>
                </a:solidFill>
              </a:rPr>
              <a:t>※45</a:t>
            </a:r>
            <a:endParaRPr lang="en-US" altLang="ja-JP" sz="2000" dirty="0"/>
          </a:p>
          <a:p>
            <a:pPr lvl="2"/>
            <a:endParaRPr lang="en-US" altLang="ja-JP" sz="900" dirty="0"/>
          </a:p>
          <a:p>
            <a:pPr lvl="2"/>
            <a:r>
              <a:rPr lang="ja-JP" altLang="ja-JP" sz="2000" dirty="0"/>
              <a:t>同様の事案</a:t>
            </a:r>
            <a:r>
              <a:rPr lang="ja-JP" altLang="en-US" sz="2000" dirty="0"/>
              <a:t>の</a:t>
            </a:r>
            <a:r>
              <a:rPr lang="ja-JP" altLang="ja-JP" sz="2000" dirty="0"/>
              <a:t>急増、被害</a:t>
            </a:r>
            <a:r>
              <a:rPr lang="ja-JP" altLang="en-US" sz="2000" dirty="0"/>
              <a:t>の</a:t>
            </a:r>
            <a:r>
              <a:rPr lang="ja-JP" altLang="ja-JP" sz="2000" dirty="0"/>
              <a:t>発生</a:t>
            </a:r>
            <a:r>
              <a:rPr lang="ja-JP" altLang="en-US" sz="2000" dirty="0"/>
              <a:t>うけ</a:t>
            </a:r>
            <a:r>
              <a:rPr lang="ja-JP" altLang="ja-JP" sz="2000" dirty="0"/>
              <a:t>、警視庁も</a:t>
            </a:r>
            <a:r>
              <a:rPr lang="en-US" altLang="ja-JP" sz="2000" dirty="0"/>
              <a:t>2026</a:t>
            </a:r>
            <a:r>
              <a:rPr lang="ja-JP" altLang="ja-JP" sz="2000" dirty="0"/>
              <a:t>年</a:t>
            </a:r>
            <a:r>
              <a:rPr lang="en-US" altLang="ja-JP" sz="2000" dirty="0"/>
              <a:t>1</a:t>
            </a:r>
            <a:r>
              <a:rPr lang="ja-JP" altLang="ja-JP" sz="2000" dirty="0"/>
              <a:t>月に注意喚起</a:t>
            </a:r>
            <a:r>
              <a:rPr lang="ja-JP" altLang="en-US" sz="2000" dirty="0"/>
              <a:t>、</a:t>
            </a:r>
            <a:br>
              <a:rPr lang="en-US" altLang="ja-JP" sz="2000" dirty="0"/>
            </a:br>
            <a:r>
              <a:rPr lang="ja-JP" altLang="ja-JP" sz="2000" dirty="0"/>
              <a:t>少しでも不審に感じた場合は、周囲や警察へ相談するよう促し</a:t>
            </a:r>
            <a:r>
              <a:rPr lang="ja-JP" altLang="en-US" sz="2000" dirty="0"/>
              <a:t>た</a:t>
            </a:r>
            <a:r>
              <a:rPr lang="en-US" altLang="ja-JP" sz="2000" b="1" baseline="30000" dirty="0">
                <a:solidFill>
                  <a:srgbClr val="FF0000"/>
                </a:solidFill>
              </a:rPr>
              <a:t>※46</a:t>
            </a:r>
            <a:endParaRPr lang="ja-JP" altLang="en-US" sz="2000" dirty="0"/>
          </a:p>
        </p:txBody>
      </p:sp>
      <p:sp>
        <p:nvSpPr>
          <p:cNvPr id="3" name="フッター プレースホルダー 2">
            <a:extLst>
              <a:ext uri="{FF2B5EF4-FFF2-40B4-BE49-F238E27FC236}">
                <a16:creationId xmlns:a16="http://schemas.microsoft.com/office/drawing/2014/main" id="{F5329A1D-00B0-94C3-09CB-68FFD8E748BB}"/>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42F9561F-A7C6-1E42-86D2-DA72FAC2C172}"/>
              </a:ext>
            </a:extLst>
          </p:cNvPr>
          <p:cNvSpPr>
            <a:spLocks noGrp="1"/>
          </p:cNvSpPr>
          <p:nvPr>
            <p:ph type="sldNum" sz="quarter" idx="12"/>
          </p:nvPr>
        </p:nvSpPr>
        <p:spPr/>
        <p:txBody>
          <a:bodyPr/>
          <a:lstStyle/>
          <a:p>
            <a:fld id="{DBFB1F43-6F2E-4538-AABB-23AEDF146290}" type="slidenum">
              <a:rPr lang="ja-JP" altLang="en-US" smtClean="0"/>
              <a:pPr/>
              <a:t>86</a:t>
            </a:fld>
            <a:endParaRPr lang="ja-JP" altLang="en-US"/>
          </a:p>
        </p:txBody>
      </p:sp>
      <p:sp>
        <p:nvSpPr>
          <p:cNvPr id="5" name="タイトル 4">
            <a:extLst>
              <a:ext uri="{FF2B5EF4-FFF2-40B4-BE49-F238E27FC236}">
                <a16:creationId xmlns:a16="http://schemas.microsoft.com/office/drawing/2014/main" id="{611BD785-24A4-6604-47E9-45FC160A466E}"/>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テキスト ボックス 5">
            <a:extLst>
              <a:ext uri="{FF2B5EF4-FFF2-40B4-BE49-F238E27FC236}">
                <a16:creationId xmlns:a16="http://schemas.microsoft.com/office/drawing/2014/main" id="{BDE6AE46-A38A-6E08-309D-749E3AECF1FC}"/>
              </a:ext>
            </a:extLst>
          </p:cNvPr>
          <p:cNvSpPr txBox="1"/>
          <p:nvPr/>
        </p:nvSpPr>
        <p:spPr>
          <a:xfrm>
            <a:off x="1251562" y="4917172"/>
            <a:ext cx="9044848" cy="461665"/>
          </a:xfrm>
          <a:prstGeom prst="rect">
            <a:avLst/>
          </a:prstGeom>
          <a:noFill/>
        </p:spPr>
        <p:txBody>
          <a:bodyPr wrap="square" rtlCol="0">
            <a:spAutoFit/>
          </a:bodyPr>
          <a:lstStyle/>
          <a:p>
            <a:r>
              <a:rPr lang="en-US" altLang="ja-JP" sz="1200" b="1" dirty="0">
                <a:solidFill>
                  <a:srgbClr val="FF0000"/>
                </a:solidFill>
              </a:rPr>
              <a:t>※45</a:t>
            </a:r>
            <a:r>
              <a:rPr lang="ja-JP" altLang="en-US" sz="1200" b="1" dirty="0">
                <a:solidFill>
                  <a:srgbClr val="FF0000"/>
                </a:solidFill>
              </a:rPr>
              <a:t>　</a:t>
            </a:r>
            <a:r>
              <a:rPr lang="ja-JP" altLang="ja-JP" sz="1200" dirty="0">
                <a:hlinkClick r:id="rId2"/>
              </a:rPr>
              <a:t>【重要】社長・役員を装う「</a:t>
            </a:r>
            <a:r>
              <a:rPr lang="en-US" altLang="ja-JP" sz="1200" dirty="0">
                <a:hlinkClick r:id="rId2"/>
              </a:rPr>
              <a:t>LINE</a:t>
            </a:r>
            <a:r>
              <a:rPr lang="ja-JP" altLang="ja-JP" sz="1200" dirty="0">
                <a:hlinkClick r:id="rId2"/>
              </a:rPr>
              <a:t>グループ作成依頼」メールによる詐欺にご注意ください</a:t>
            </a:r>
            <a:r>
              <a:rPr lang="ja-JP" altLang="ja-JP" sz="1200" dirty="0"/>
              <a:t>（</a:t>
            </a:r>
            <a:r>
              <a:rPr lang="en-US" altLang="ja-JP" sz="1200" dirty="0"/>
              <a:t>2024</a:t>
            </a:r>
            <a:r>
              <a:rPr lang="ja-JP" altLang="ja-JP" sz="1200" dirty="0"/>
              <a:t>年</a:t>
            </a:r>
            <a:r>
              <a:rPr lang="en-US" altLang="ja-JP" sz="1200" dirty="0"/>
              <a:t>2</a:t>
            </a:r>
            <a:r>
              <a:rPr lang="ja-JP" altLang="ja-JP" sz="1200" dirty="0"/>
              <a:t>月</a:t>
            </a:r>
            <a:r>
              <a:rPr lang="en-US" altLang="ja-JP" sz="1200" dirty="0"/>
              <a:t>5</a:t>
            </a:r>
            <a:r>
              <a:rPr lang="ja-JP" altLang="ja-JP" sz="1200" dirty="0"/>
              <a:t>日）（</a:t>
            </a:r>
            <a:r>
              <a:rPr lang="en-US" altLang="ja-JP" sz="1200" dirty="0"/>
              <a:t>LINE</a:t>
            </a:r>
            <a:r>
              <a:rPr lang="ja-JP" altLang="ja-JP" sz="1200" dirty="0"/>
              <a:t>ヤフー株式会社）</a:t>
            </a:r>
            <a:r>
              <a:rPr lang="en-US" altLang="ja-JP" sz="1200" b="1" dirty="0">
                <a:solidFill>
                  <a:srgbClr val="FF0000"/>
                </a:solidFill>
              </a:rPr>
              <a:t> </a:t>
            </a:r>
          </a:p>
          <a:p>
            <a:r>
              <a:rPr lang="en-US" altLang="ja-JP" sz="1200" b="1" dirty="0">
                <a:solidFill>
                  <a:srgbClr val="FF0000"/>
                </a:solidFill>
              </a:rPr>
              <a:t>※46</a:t>
            </a:r>
            <a:r>
              <a:rPr lang="ja-JP" altLang="en-US" sz="1200" b="1" dirty="0">
                <a:solidFill>
                  <a:srgbClr val="FF0000"/>
                </a:solidFill>
              </a:rPr>
              <a:t>　</a:t>
            </a:r>
            <a:r>
              <a:rPr lang="ja-JP" altLang="ja-JP" sz="1200" dirty="0">
                <a:hlinkClick r:id="rId3"/>
              </a:rPr>
              <a:t>社長・上司を装ったメールが急増中</a:t>
            </a:r>
            <a:r>
              <a:rPr lang="ja-JP" altLang="ja-JP" sz="1200" dirty="0"/>
              <a:t>（警視庁）</a:t>
            </a:r>
            <a:endParaRPr lang="en-US" altLang="ja-JP" sz="1200" b="1" dirty="0">
              <a:solidFill>
                <a:srgbClr val="FF0000"/>
              </a:solidFill>
            </a:endParaRPr>
          </a:p>
        </p:txBody>
      </p:sp>
    </p:spTree>
    <p:extLst>
      <p:ext uri="{BB962C8B-B14F-4D97-AF65-F5344CB8AC3E}">
        <p14:creationId xmlns:p14="http://schemas.microsoft.com/office/powerpoint/2010/main" val="3150891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0A0B0-FA0D-3C76-2AAA-8CBD75D9CDF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76CCBD2-8AA8-17C1-4161-16362E580FF5}"/>
              </a:ext>
            </a:extLst>
          </p:cNvPr>
          <p:cNvSpPr>
            <a:spLocks noGrp="1"/>
          </p:cNvSpPr>
          <p:nvPr>
            <p:ph idx="1"/>
          </p:nvPr>
        </p:nvSpPr>
        <p:spPr/>
        <p:txBody>
          <a:bodyPr/>
          <a:lstStyle/>
          <a:p>
            <a:r>
              <a:rPr lang="ja-JP" altLang="en-US" sz="2400" dirty="0"/>
              <a:t>対策①</a:t>
            </a:r>
            <a:endParaRPr lang="en-US" altLang="ja-JP" sz="2400" dirty="0"/>
          </a:p>
          <a:p>
            <a:pPr marL="0" indent="0">
              <a:buNone/>
            </a:pPr>
            <a:r>
              <a:rPr lang="ja-JP" altLang="en-US" sz="2000" dirty="0"/>
              <a:t>　</a:t>
            </a:r>
            <a:r>
              <a:rPr lang="en-US" altLang="ja-JP" sz="2000" dirty="0"/>
              <a:t>【</a:t>
            </a:r>
            <a:r>
              <a:rPr lang="ja-JP" altLang="ja-JP" sz="2000" dirty="0"/>
              <a:t>被害の予防および被害に備えた対策</a:t>
            </a:r>
            <a:r>
              <a:rPr lang="en-US" altLang="ja-JP" sz="2000" dirty="0"/>
              <a:t>】</a:t>
            </a:r>
          </a:p>
          <a:p>
            <a:pPr lvl="1"/>
            <a:r>
              <a:rPr lang="ja-JP" altLang="ja-JP" sz="2000" dirty="0"/>
              <a:t>インシデント対応体制の整備</a:t>
            </a:r>
          </a:p>
          <a:p>
            <a:pPr lvl="1"/>
            <a:r>
              <a:rPr lang="ja-JP" altLang="ja-JP" sz="2000" dirty="0"/>
              <a:t>サイバー保険の検討</a:t>
            </a:r>
          </a:p>
          <a:p>
            <a:pPr lvl="1"/>
            <a:r>
              <a:rPr lang="ja-JP" altLang="ja-JP" sz="2000" dirty="0"/>
              <a:t>セキュリティ対策のための予算確保</a:t>
            </a:r>
          </a:p>
          <a:p>
            <a:pPr lvl="1"/>
            <a:r>
              <a:rPr lang="ja-JP" altLang="ja-JP" sz="2000" dirty="0"/>
              <a:t>「情報セキュリティ対策の基本」を実施</a:t>
            </a:r>
          </a:p>
          <a:p>
            <a:pPr lvl="1"/>
            <a:r>
              <a:rPr lang="ja-JP" altLang="ja-JP" sz="2000" dirty="0"/>
              <a:t>インシデント対応体制を整備し対応する</a:t>
            </a:r>
          </a:p>
          <a:p>
            <a:pPr lvl="1"/>
            <a:r>
              <a:rPr lang="en-US" altLang="ja-JP" sz="2000" dirty="0"/>
              <a:t>BEC</a:t>
            </a:r>
            <a:r>
              <a:rPr lang="ja-JP" altLang="ja-JP" sz="2000" dirty="0"/>
              <a:t>の認識・理解を深めるための教育の実施</a:t>
            </a:r>
          </a:p>
          <a:p>
            <a:pPr lvl="1"/>
            <a:r>
              <a:rPr lang="ja-JP" altLang="ja-JP" sz="2000" dirty="0"/>
              <a:t>ガバナンスが機能する業務フローの構築</a:t>
            </a:r>
            <a:endParaRPr lang="en-US" altLang="ja-JP" sz="2000" dirty="0"/>
          </a:p>
          <a:p>
            <a:pPr marL="457198" lvl="1" indent="0">
              <a:buNone/>
            </a:pPr>
            <a:r>
              <a:rPr lang="ja-JP" altLang="en-US" sz="2000" dirty="0"/>
              <a:t>　　</a:t>
            </a:r>
            <a:r>
              <a:rPr lang="ja-JP" altLang="ja-JP" sz="2000" dirty="0"/>
              <a:t>金銭支払いの業務は、複数人での審査、承認フローを構築し、単独で判断を完結させない</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82F78E66-8699-7922-6DE7-61115B8EFD59}"/>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AD7AF749-4415-ABE7-F18C-8179A0C330F6}"/>
              </a:ext>
            </a:extLst>
          </p:cNvPr>
          <p:cNvSpPr>
            <a:spLocks noGrp="1"/>
          </p:cNvSpPr>
          <p:nvPr>
            <p:ph type="sldNum" sz="quarter" idx="12"/>
          </p:nvPr>
        </p:nvSpPr>
        <p:spPr/>
        <p:txBody>
          <a:bodyPr/>
          <a:lstStyle/>
          <a:p>
            <a:fld id="{DBFB1F43-6F2E-4538-AABB-23AEDF146290}" type="slidenum">
              <a:rPr lang="ja-JP" altLang="en-US" smtClean="0"/>
              <a:pPr/>
              <a:t>87</a:t>
            </a:fld>
            <a:endParaRPr lang="ja-JP" altLang="en-US"/>
          </a:p>
        </p:txBody>
      </p:sp>
      <p:sp>
        <p:nvSpPr>
          <p:cNvPr id="5" name="タイトル 4">
            <a:extLst>
              <a:ext uri="{FF2B5EF4-FFF2-40B4-BE49-F238E27FC236}">
                <a16:creationId xmlns:a16="http://schemas.microsoft.com/office/drawing/2014/main" id="{DD170932-E046-3738-FF7E-3E43141FD42D}"/>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Tree>
    <p:extLst>
      <p:ext uri="{BB962C8B-B14F-4D97-AF65-F5344CB8AC3E}">
        <p14:creationId xmlns:p14="http://schemas.microsoft.com/office/powerpoint/2010/main" val="36420320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95F5B-A53C-7CE3-54CA-5A478F18DA3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F9C95CF-9A8D-B29A-2DC9-1F83FF8C1BC4}"/>
              </a:ext>
            </a:extLst>
          </p:cNvPr>
          <p:cNvSpPr>
            <a:spLocks noGrp="1"/>
          </p:cNvSpPr>
          <p:nvPr>
            <p:ph idx="1"/>
          </p:nvPr>
        </p:nvSpPr>
        <p:spPr>
          <a:xfrm>
            <a:off x="642229" y="1382319"/>
            <a:ext cx="11055190" cy="4745463"/>
          </a:xfrm>
        </p:spPr>
        <p:txBody>
          <a:bodyPr/>
          <a:lstStyle/>
          <a:p>
            <a:r>
              <a:rPr lang="ja-JP" altLang="en-US" sz="2400" dirty="0"/>
              <a:t>対策②</a:t>
            </a:r>
            <a:endParaRPr lang="en-US" altLang="ja-JP" sz="2400" dirty="0"/>
          </a:p>
          <a:p>
            <a:pPr marL="0" indent="0">
              <a:buNone/>
            </a:pPr>
            <a:r>
              <a:rPr lang="ja-JP" altLang="en-US" sz="2000" dirty="0"/>
              <a:t>　</a:t>
            </a:r>
            <a:r>
              <a:rPr lang="en-US" altLang="ja-JP" sz="2000" dirty="0"/>
              <a:t>【</a:t>
            </a:r>
            <a:r>
              <a:rPr lang="ja-JP" altLang="ja-JP" sz="2000" dirty="0"/>
              <a:t>被害の予防および被害に備えた対策</a:t>
            </a:r>
            <a:r>
              <a:rPr lang="en-US" altLang="ja-JP" sz="2000" dirty="0"/>
              <a:t>】</a:t>
            </a:r>
            <a:r>
              <a:rPr lang="ja-JP" altLang="en-US" sz="2000" dirty="0"/>
              <a:t>（前ページからの続き）</a:t>
            </a:r>
            <a:endParaRPr lang="en-US" altLang="ja-JP" sz="2000" dirty="0"/>
          </a:p>
          <a:p>
            <a:pPr lvl="1"/>
            <a:r>
              <a:rPr lang="ja-JP" altLang="ja-JP" sz="2000" dirty="0"/>
              <a:t>ダブルチェック</a:t>
            </a:r>
            <a:endParaRPr lang="en-US" altLang="ja-JP" sz="2000" dirty="0"/>
          </a:p>
          <a:p>
            <a:pPr marL="457198" lvl="1" indent="0">
              <a:buNone/>
            </a:pPr>
            <a:r>
              <a:rPr lang="ja-JP" altLang="en-US" sz="2000" dirty="0"/>
              <a:t>　　</a:t>
            </a:r>
            <a:r>
              <a:rPr lang="ja-JP" altLang="ja-JP" sz="2000" dirty="0"/>
              <a:t>振込依頼・口座変更の依頼があった場合、普段の連絡手段以外に事前</a:t>
            </a:r>
            <a:r>
              <a:rPr lang="ja-JP" altLang="en-US" sz="2000" dirty="0"/>
              <a:t>に</a:t>
            </a:r>
            <a:r>
              <a:rPr lang="ja-JP" altLang="ja-JP" sz="2000" dirty="0"/>
              <a:t>取り決めた別ルートで</a:t>
            </a:r>
            <a:br>
              <a:rPr lang="en-US" altLang="ja-JP" sz="2000" dirty="0"/>
            </a:br>
            <a:r>
              <a:rPr lang="ja-JP" altLang="en-US" sz="2000" dirty="0"/>
              <a:t>　　</a:t>
            </a:r>
            <a:r>
              <a:rPr lang="ja-JP" altLang="ja-JP" sz="2000" dirty="0"/>
              <a:t>確認し、絶対、電話・メール単体では受け付けない</a:t>
            </a:r>
          </a:p>
          <a:p>
            <a:pPr lvl="1"/>
            <a:r>
              <a:rPr lang="ja-JP" altLang="ja-JP" sz="2000" dirty="0"/>
              <a:t>社内メールに電子署名を活用した方式（</a:t>
            </a:r>
            <a:r>
              <a:rPr lang="en-US" altLang="ja-JP" sz="2000" dirty="0"/>
              <a:t>S/MIME</a:t>
            </a:r>
            <a:r>
              <a:rPr lang="ja-JP" altLang="ja-JP" sz="2000" dirty="0"/>
              <a:t>や</a:t>
            </a:r>
            <a:r>
              <a:rPr lang="en-US" altLang="ja-JP" sz="2000" dirty="0"/>
              <a:t>PGP</a:t>
            </a:r>
            <a:r>
              <a:rPr lang="ja-JP" altLang="ja-JP" sz="2000" dirty="0"/>
              <a:t>）の導入</a:t>
            </a:r>
          </a:p>
          <a:p>
            <a:pPr lvl="1"/>
            <a:r>
              <a:rPr lang="ja-JP" altLang="ja-JP" sz="2000" dirty="0"/>
              <a:t>送信ドメイン認証の導入</a:t>
            </a:r>
            <a:endParaRPr lang="en-US" altLang="ja-JP" sz="2000" dirty="0"/>
          </a:p>
          <a:p>
            <a:pPr marL="457198" lvl="1" indent="0">
              <a:buNone/>
            </a:pPr>
            <a:r>
              <a:rPr lang="ja-JP" altLang="en-US" sz="2000" dirty="0"/>
              <a:t>　　</a:t>
            </a:r>
            <a:r>
              <a:rPr lang="ja-JP" altLang="ja-JP" sz="2000" dirty="0"/>
              <a:t>自社ドメインを騙ったなりすましメールを受信できないようにする（</a:t>
            </a:r>
            <a:r>
              <a:rPr lang="en-US" altLang="ja-JP" sz="2000" dirty="0"/>
              <a:t>DMARC</a:t>
            </a:r>
            <a:r>
              <a:rPr lang="ja-JP" altLang="ja-JP" sz="2000" dirty="0"/>
              <a:t>ポリシー、</a:t>
            </a:r>
            <a:r>
              <a:rPr lang="en-US" altLang="ja-JP" sz="2000" dirty="0"/>
              <a:t>SPF</a:t>
            </a:r>
            <a:r>
              <a:rPr lang="ja-JP" altLang="ja-JP" sz="2000" dirty="0"/>
              <a:t>・</a:t>
            </a:r>
            <a:r>
              <a:rPr lang="en-US" altLang="ja-JP" sz="2000" dirty="0"/>
              <a:t>DKIM</a:t>
            </a:r>
            <a:r>
              <a:rPr lang="ja-JP" altLang="ja-JP" sz="2000" dirty="0"/>
              <a:t>等）</a:t>
            </a:r>
            <a:endParaRPr lang="en-US" altLang="ja-JP" sz="2000" dirty="0"/>
          </a:p>
          <a:p>
            <a:pPr lvl="1"/>
            <a:r>
              <a:rPr lang="ja-JP" altLang="ja-JP" sz="2000" dirty="0"/>
              <a:t>私有メールアドレスを業務に使用しない</a:t>
            </a:r>
            <a:r>
              <a:rPr lang="ja-JP" altLang="en-US" sz="2000" dirty="0"/>
              <a:t>　</a:t>
            </a:r>
          </a:p>
          <a:p>
            <a:endParaRPr kumimoji="1" lang="ja-JP" altLang="en-US" sz="2400" dirty="0"/>
          </a:p>
        </p:txBody>
      </p:sp>
      <p:sp>
        <p:nvSpPr>
          <p:cNvPr id="3" name="フッター プレースホルダー 2">
            <a:extLst>
              <a:ext uri="{FF2B5EF4-FFF2-40B4-BE49-F238E27FC236}">
                <a16:creationId xmlns:a16="http://schemas.microsoft.com/office/drawing/2014/main" id="{4AAD7639-E14E-0580-649B-25C4C1D2A576}"/>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AAFB2C3-4882-D5DD-C646-4B1D7893AB4B}"/>
              </a:ext>
            </a:extLst>
          </p:cNvPr>
          <p:cNvSpPr>
            <a:spLocks noGrp="1"/>
          </p:cNvSpPr>
          <p:nvPr>
            <p:ph type="sldNum" sz="quarter" idx="12"/>
          </p:nvPr>
        </p:nvSpPr>
        <p:spPr/>
        <p:txBody>
          <a:bodyPr/>
          <a:lstStyle/>
          <a:p>
            <a:fld id="{DBFB1F43-6F2E-4538-AABB-23AEDF146290}" type="slidenum">
              <a:rPr lang="ja-JP" altLang="en-US" smtClean="0"/>
              <a:pPr/>
              <a:t>88</a:t>
            </a:fld>
            <a:endParaRPr lang="ja-JP" altLang="en-US"/>
          </a:p>
        </p:txBody>
      </p:sp>
      <p:sp>
        <p:nvSpPr>
          <p:cNvPr id="5" name="タイトル 4">
            <a:extLst>
              <a:ext uri="{FF2B5EF4-FFF2-40B4-BE49-F238E27FC236}">
                <a16:creationId xmlns:a16="http://schemas.microsoft.com/office/drawing/2014/main" id="{EB8C3FDD-9A56-DAE7-EFB8-59E94DB1C50D}"/>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Tree>
    <p:extLst>
      <p:ext uri="{BB962C8B-B14F-4D97-AF65-F5344CB8AC3E}">
        <p14:creationId xmlns:p14="http://schemas.microsoft.com/office/powerpoint/2010/main" val="1363332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EAA9-E529-BD4A-D691-3C57605264C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7014C12-02B5-99EE-AA5C-C4A2EBEA4197}"/>
              </a:ext>
            </a:extLst>
          </p:cNvPr>
          <p:cNvSpPr>
            <a:spLocks noGrp="1"/>
          </p:cNvSpPr>
          <p:nvPr>
            <p:ph idx="1"/>
          </p:nvPr>
        </p:nvSpPr>
        <p:spPr>
          <a:xfrm>
            <a:off x="642229" y="1382319"/>
            <a:ext cx="10658375" cy="4745463"/>
          </a:xfrm>
        </p:spPr>
        <p:txBody>
          <a:bodyPr/>
          <a:lstStyle/>
          <a:p>
            <a:r>
              <a:rPr lang="ja-JP" altLang="en-US" sz="2400" dirty="0"/>
              <a:t>対策③</a:t>
            </a:r>
            <a:endParaRPr lang="en-US" altLang="ja-JP" sz="2400" dirty="0"/>
          </a:p>
          <a:p>
            <a:pPr marL="0" indent="0">
              <a:buNone/>
            </a:pPr>
            <a:r>
              <a:rPr lang="ja-JP" altLang="en-US" sz="2000" dirty="0"/>
              <a:t>　</a:t>
            </a:r>
            <a:r>
              <a:rPr lang="en-US" altLang="ja-JP" sz="2000" dirty="0"/>
              <a:t>【</a:t>
            </a:r>
            <a:r>
              <a:rPr lang="ja-JP" altLang="ja-JP" sz="2000" dirty="0"/>
              <a:t>被害の予防および被害に備えた対策</a:t>
            </a:r>
            <a:r>
              <a:rPr lang="en-US" altLang="ja-JP" sz="2000" dirty="0"/>
              <a:t>】</a:t>
            </a:r>
            <a:r>
              <a:rPr lang="ja-JP" altLang="en-US" sz="2000" dirty="0"/>
              <a:t>（前ページからの続き）</a:t>
            </a:r>
            <a:endParaRPr lang="en-US" altLang="ja-JP" sz="2000" dirty="0"/>
          </a:p>
          <a:p>
            <a:pPr lvl="1"/>
            <a:r>
              <a:rPr lang="ja-JP" altLang="ja-JP" sz="2000" dirty="0"/>
              <a:t>認証を適切に運用する</a:t>
            </a:r>
            <a:endParaRPr lang="en-US" altLang="ja-JP" sz="2000" dirty="0"/>
          </a:p>
          <a:p>
            <a:pPr marL="457198" lvl="1" indent="0">
              <a:buNone/>
            </a:pPr>
            <a:r>
              <a:rPr lang="ja-JP" altLang="en-US" sz="2000" dirty="0"/>
              <a:t>　　</a:t>
            </a:r>
            <a:r>
              <a:rPr lang="ja-JP" altLang="ja-JP" sz="2000" dirty="0"/>
              <a:t>準備行為への対策として</a:t>
            </a:r>
            <a:r>
              <a:rPr lang="ja-JP" altLang="en-US" sz="2000" dirty="0"/>
              <a:t>、</a:t>
            </a:r>
            <a:r>
              <a:rPr lang="ja-JP" altLang="ja-JP" sz="2000" dirty="0"/>
              <a:t>メールアカウントの認証等の設定を適切に運用。</a:t>
            </a:r>
            <a:r>
              <a:rPr lang="en-US" altLang="ja-JP" sz="2000" dirty="0" err="1"/>
              <a:t>AiTM</a:t>
            </a:r>
            <a:r>
              <a:rPr lang="ja-JP" altLang="ja-JP" sz="2000" dirty="0"/>
              <a:t>攻撃への</a:t>
            </a:r>
            <a:br>
              <a:rPr lang="en-US" altLang="ja-JP" sz="2000" dirty="0"/>
            </a:br>
            <a:r>
              <a:rPr lang="ja-JP" altLang="en-US" sz="2000" dirty="0"/>
              <a:t>　　</a:t>
            </a:r>
            <a:r>
              <a:rPr lang="ja-JP" altLang="ja-JP" sz="2000" dirty="0"/>
              <a:t>対策として、</a:t>
            </a:r>
            <a:r>
              <a:rPr lang="en-US" altLang="ja-JP" sz="2000" dirty="0"/>
              <a:t>FIDO</a:t>
            </a:r>
            <a:r>
              <a:rPr lang="ja-JP" altLang="ja-JP" sz="2000" dirty="0"/>
              <a:t>／</a:t>
            </a:r>
            <a:r>
              <a:rPr lang="en-US" altLang="ja-JP" sz="2000" dirty="0"/>
              <a:t>FIDO2</a:t>
            </a:r>
            <a:r>
              <a:rPr lang="ja-JP" altLang="ja-JP" sz="2000" dirty="0"/>
              <a:t>（パスキーなど）やデバイス認証などの強固な</a:t>
            </a:r>
            <a:r>
              <a:rPr lang="en-US" altLang="ja-JP" sz="2000" dirty="0"/>
              <a:t>MFA</a:t>
            </a:r>
            <a:r>
              <a:rPr lang="ja-JP" altLang="ja-JP" sz="2000" dirty="0"/>
              <a:t>の採用</a:t>
            </a:r>
            <a:endParaRPr lang="en-US" altLang="ja-JP" sz="800" dirty="0"/>
          </a:p>
          <a:p>
            <a:pPr marL="0" indent="0">
              <a:buNone/>
            </a:pPr>
            <a:endParaRPr lang="en-US" altLang="ja-JP" sz="2000" dirty="0"/>
          </a:p>
          <a:p>
            <a:pPr marL="0" indent="0">
              <a:buNone/>
            </a:pPr>
            <a:r>
              <a:rPr lang="ja-JP" altLang="en-US" sz="2000" dirty="0"/>
              <a:t>　</a:t>
            </a:r>
            <a:r>
              <a:rPr lang="ja-JP" altLang="ja-JP" sz="2200" dirty="0"/>
              <a:t>＜メールの真正性の確認＞</a:t>
            </a:r>
          </a:p>
          <a:p>
            <a:pPr lvl="1"/>
            <a:r>
              <a:rPr lang="ja-JP" altLang="ja-JP" sz="2000" dirty="0"/>
              <a:t>メールだけでなく複数の手段での事実確認</a:t>
            </a:r>
            <a:endParaRPr lang="en-US" altLang="ja-JP" sz="2000" dirty="0"/>
          </a:p>
          <a:p>
            <a:pPr marL="457198" lvl="1" indent="0">
              <a:buNone/>
            </a:pPr>
            <a:r>
              <a:rPr lang="ja-JP" altLang="en-US" sz="2000" dirty="0"/>
              <a:t>　　</a:t>
            </a:r>
            <a:r>
              <a:rPr lang="ja-JP" altLang="ja-JP" sz="2000" dirty="0"/>
              <a:t>振込先口座の変更依頼等を受けた場合、メール以外に電話等の方法で直接取引先に</a:t>
            </a:r>
            <a:br>
              <a:rPr lang="en-US" altLang="ja-JP" sz="2000" dirty="0"/>
            </a:br>
            <a:r>
              <a:rPr lang="ja-JP" altLang="en-US" sz="2000" dirty="0"/>
              <a:t>　　</a:t>
            </a:r>
            <a:r>
              <a:rPr lang="ja-JP" altLang="ja-JP" sz="2000" dirty="0"/>
              <a:t>確認をする</a:t>
            </a:r>
            <a:r>
              <a:rPr lang="ja-JP" altLang="en-US" sz="2000" dirty="0"/>
              <a:t>。</a:t>
            </a:r>
            <a:r>
              <a:rPr lang="ja-JP" altLang="ja-JP" sz="2000" dirty="0"/>
              <a:t>金融機関にその口座の名義等を確認する</a:t>
            </a:r>
            <a:endParaRPr kumimoji="1" lang="ja-JP" altLang="en-US" sz="2000" dirty="0"/>
          </a:p>
        </p:txBody>
      </p:sp>
      <p:sp>
        <p:nvSpPr>
          <p:cNvPr id="3" name="フッター プレースホルダー 2">
            <a:extLst>
              <a:ext uri="{FF2B5EF4-FFF2-40B4-BE49-F238E27FC236}">
                <a16:creationId xmlns:a16="http://schemas.microsoft.com/office/drawing/2014/main" id="{5DBF1729-7305-2CCF-0366-BEE2E49EA20E}"/>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6EB393C3-731E-7D47-C955-8C19B0717872}"/>
              </a:ext>
            </a:extLst>
          </p:cNvPr>
          <p:cNvSpPr>
            <a:spLocks noGrp="1"/>
          </p:cNvSpPr>
          <p:nvPr>
            <p:ph type="sldNum" sz="quarter" idx="12"/>
          </p:nvPr>
        </p:nvSpPr>
        <p:spPr/>
        <p:txBody>
          <a:bodyPr/>
          <a:lstStyle/>
          <a:p>
            <a:fld id="{DBFB1F43-6F2E-4538-AABB-23AEDF146290}" type="slidenum">
              <a:rPr lang="ja-JP" altLang="en-US" smtClean="0"/>
              <a:pPr/>
              <a:t>89</a:t>
            </a:fld>
            <a:endParaRPr lang="ja-JP" altLang="en-US"/>
          </a:p>
        </p:txBody>
      </p:sp>
      <p:sp>
        <p:nvSpPr>
          <p:cNvPr id="5" name="タイトル 4">
            <a:extLst>
              <a:ext uri="{FF2B5EF4-FFF2-40B4-BE49-F238E27FC236}">
                <a16:creationId xmlns:a16="http://schemas.microsoft.com/office/drawing/2014/main" id="{D856A7CF-AF8D-5F6C-240A-4FAB3D5A2305}"/>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Tree>
    <p:extLst>
      <p:ext uri="{BB962C8B-B14F-4D97-AF65-F5344CB8AC3E}">
        <p14:creationId xmlns:p14="http://schemas.microsoft.com/office/powerpoint/2010/main" val="237577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5AF02D8-CD70-997E-CE49-345F000E61DB}"/>
              </a:ext>
            </a:extLst>
          </p:cNvPr>
          <p:cNvSpPr>
            <a:spLocks noGrp="1"/>
          </p:cNvSpPr>
          <p:nvPr>
            <p:ph idx="1"/>
          </p:nvPr>
        </p:nvSpPr>
        <p:spPr/>
        <p:txBody>
          <a:bodyPr/>
          <a:lstStyle/>
          <a:p>
            <a:r>
              <a:rPr lang="ja-JP" altLang="en-US" sz="2400" dirty="0"/>
              <a:t>攻撃手口①</a:t>
            </a:r>
            <a:endParaRPr lang="en-US" altLang="ja-JP" sz="2400" dirty="0"/>
          </a:p>
          <a:p>
            <a:endParaRPr lang="en-US" altLang="ja-JP" sz="2400" dirty="0"/>
          </a:p>
          <a:p>
            <a:pPr marL="0" indent="0">
              <a:buNone/>
            </a:pPr>
            <a:endParaRPr lang="en-US" altLang="ja-JP" sz="2000" dirty="0"/>
          </a:p>
          <a:p>
            <a:pPr lvl="1"/>
            <a:r>
              <a:rPr lang="ja-JP" altLang="ja-JP" sz="2400" dirty="0"/>
              <a:t>インターネットに接続されている機器の脆弱性を悪用し、</a:t>
            </a:r>
            <a:r>
              <a:rPr lang="en-US" altLang="ja-JP" sz="2400" dirty="0"/>
              <a:t>PC</a:t>
            </a:r>
            <a:r>
              <a:rPr lang="ja-JP" altLang="ja-JP" sz="2400" dirty="0"/>
              <a:t>やサーバーを</a:t>
            </a:r>
            <a:br>
              <a:rPr lang="en-US" altLang="ja-JP" sz="2400" dirty="0"/>
            </a:br>
            <a:r>
              <a:rPr lang="ja-JP" altLang="ja-JP" sz="2400" dirty="0"/>
              <a:t>ランサムウェアに感染させる</a:t>
            </a:r>
            <a:endParaRPr lang="en-US" altLang="ja-JP" sz="2400" dirty="0"/>
          </a:p>
          <a:p>
            <a:pPr marL="457198" lvl="1" indent="0">
              <a:buNone/>
            </a:pPr>
            <a:endParaRPr lang="en-US" altLang="ja-JP" sz="2400" dirty="0"/>
          </a:p>
          <a:p>
            <a:pPr marL="0" indent="0">
              <a:buNone/>
            </a:pPr>
            <a:endParaRPr lang="en-US" altLang="ja-JP" sz="2000" dirty="0"/>
          </a:p>
          <a:p>
            <a:pPr marL="457198" lvl="1" indent="0">
              <a:buNone/>
            </a:pPr>
            <a:endParaRPr lang="en-US" altLang="ja-JP" sz="2000" dirty="0"/>
          </a:p>
          <a:p>
            <a:pPr lvl="1"/>
            <a:r>
              <a:rPr lang="ja-JP" altLang="ja-JP" sz="2400" dirty="0"/>
              <a:t>窃取した認証情報（</a:t>
            </a:r>
            <a:r>
              <a:rPr lang="en-US" altLang="ja-JP" sz="2400" dirty="0"/>
              <a:t>ID</a:t>
            </a:r>
            <a:r>
              <a:rPr lang="ja-JP" altLang="ja-JP" sz="2400" dirty="0"/>
              <a:t>、パスワード等）を用いた不正アクセスや、意図せず外部に公開されているポート（リモートデスクトップ等）を悪用した不正アクセスによりネットワークに侵入し、</a:t>
            </a:r>
            <a:r>
              <a:rPr lang="en-US" altLang="ja-JP" sz="2400" dirty="0"/>
              <a:t>PC</a:t>
            </a:r>
            <a:r>
              <a:rPr lang="ja-JP" altLang="ja-JP" sz="2400" dirty="0"/>
              <a:t>やサーバーをランサムウェアに感染させる</a:t>
            </a:r>
            <a:endParaRPr lang="ja-JP" altLang="en-US" sz="1050" b="1" dirty="0"/>
          </a:p>
          <a:p>
            <a:endParaRPr kumimoji="1" lang="ja-JP" altLang="en-US" sz="2400" dirty="0"/>
          </a:p>
        </p:txBody>
      </p:sp>
      <p:sp>
        <p:nvSpPr>
          <p:cNvPr id="3" name="フッター プレースホルダー 2">
            <a:extLst>
              <a:ext uri="{FF2B5EF4-FFF2-40B4-BE49-F238E27FC236}">
                <a16:creationId xmlns:a16="http://schemas.microsoft.com/office/drawing/2014/main" id="{C3F158B2-6B1D-1059-4BB2-9605211904C7}"/>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E50112DE-7EC9-DE91-C6CD-4198600BA454}"/>
              </a:ext>
            </a:extLst>
          </p:cNvPr>
          <p:cNvSpPr>
            <a:spLocks noGrp="1"/>
          </p:cNvSpPr>
          <p:nvPr>
            <p:ph type="sldNum" sz="quarter" idx="12"/>
          </p:nvPr>
        </p:nvSpPr>
        <p:spPr/>
        <p:txBody>
          <a:bodyPr/>
          <a:lstStyle/>
          <a:p>
            <a:fld id="{DBFB1F43-6F2E-4538-AABB-23AEDF146290}" type="slidenum">
              <a:rPr lang="ja-JP" altLang="en-US" smtClean="0"/>
              <a:pPr/>
              <a:t>9</a:t>
            </a:fld>
            <a:endParaRPr lang="ja-JP" altLang="en-US"/>
          </a:p>
        </p:txBody>
      </p:sp>
      <p:sp>
        <p:nvSpPr>
          <p:cNvPr id="5" name="タイトル 4">
            <a:extLst>
              <a:ext uri="{FF2B5EF4-FFF2-40B4-BE49-F238E27FC236}">
                <a16:creationId xmlns:a16="http://schemas.microsoft.com/office/drawing/2014/main" id="{0A70D08B-8EC2-BF1F-F6B4-C1FBC2A8F6AC}"/>
              </a:ext>
            </a:extLst>
          </p:cNvPr>
          <p:cNvSpPr>
            <a:spLocks noGrp="1"/>
          </p:cNvSpPr>
          <p:nvPr>
            <p:ph type="title"/>
          </p:nvPr>
        </p:nvSpPr>
        <p:spPr/>
        <p:txBody>
          <a:bodyPr/>
          <a:lstStyle/>
          <a:p>
            <a:r>
              <a:rPr lang="en-US" altLang="ja-JP" dirty="0"/>
              <a:t>【1</a:t>
            </a:r>
            <a:r>
              <a:rPr lang="ja-JP" altLang="en-US" dirty="0"/>
              <a:t>位</a:t>
            </a:r>
            <a:r>
              <a:rPr lang="en-US" altLang="ja-JP" dirty="0"/>
              <a:t>】</a:t>
            </a:r>
            <a:r>
              <a:rPr lang="ja-JP" altLang="en-US" dirty="0"/>
              <a:t>ランサム攻撃による被害</a:t>
            </a:r>
            <a:endParaRPr kumimoji="1" lang="ja-JP" altLang="en-US" dirty="0"/>
          </a:p>
        </p:txBody>
      </p:sp>
      <p:sp>
        <p:nvSpPr>
          <p:cNvPr id="6" name="コンテンツ プレースホルダー 2">
            <a:extLst>
              <a:ext uri="{FF2B5EF4-FFF2-40B4-BE49-F238E27FC236}">
                <a16:creationId xmlns:a16="http://schemas.microsoft.com/office/drawing/2014/main" id="{EC51C32B-23F3-CC27-BB4C-EF4F74219FA3}"/>
              </a:ext>
            </a:extLst>
          </p:cNvPr>
          <p:cNvSpPr txBox="1">
            <a:spLocks/>
          </p:cNvSpPr>
          <p:nvPr/>
        </p:nvSpPr>
        <p:spPr bwMode="auto">
          <a:xfrm>
            <a:off x="641213" y="3903979"/>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不正アクセスによりネットワークから感染させる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3478CC71-9CF0-81A7-36BE-D7BA70BB0B4C}"/>
              </a:ext>
            </a:extLst>
          </p:cNvPr>
          <p:cNvSpPr txBox="1">
            <a:spLocks/>
          </p:cNvSpPr>
          <p:nvPr/>
        </p:nvSpPr>
        <p:spPr bwMode="auto">
          <a:xfrm>
            <a:off x="641213" y="1902052"/>
            <a:ext cx="8349812" cy="65686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機器の脆弱性を悪用し</a:t>
            </a:r>
            <a:r>
              <a:rPr lang="ja-JP" altLang="en-US" sz="2800" b="1" dirty="0">
                <a:solidFill>
                  <a:schemeClr val="bg1"/>
                </a:solidFill>
              </a:rPr>
              <a:t>て</a:t>
            </a:r>
            <a:r>
              <a:rPr lang="ja-JP" altLang="ja-JP" sz="2800" b="1" dirty="0">
                <a:solidFill>
                  <a:schemeClr val="bg1"/>
                </a:solidFill>
              </a:rPr>
              <a:t>ネットワークから感染させる</a:t>
            </a:r>
            <a:endParaRPr lang="ja-JP" altLang="ja-JP" sz="2800" dirty="0">
              <a:solidFill>
                <a:schemeClr val="bg1"/>
              </a:solidFill>
            </a:endParaRPr>
          </a:p>
        </p:txBody>
      </p:sp>
    </p:spTree>
    <p:extLst>
      <p:ext uri="{BB962C8B-B14F-4D97-AF65-F5344CB8AC3E}">
        <p14:creationId xmlns:p14="http://schemas.microsoft.com/office/powerpoint/2010/main" val="2081915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402B149-0BC9-2C2B-85B3-7A7E56CC4503}"/>
              </a:ext>
            </a:extLst>
          </p:cNvPr>
          <p:cNvSpPr>
            <a:spLocks noGrp="1"/>
          </p:cNvSpPr>
          <p:nvPr>
            <p:ph idx="1"/>
          </p:nvPr>
        </p:nvSpPr>
        <p:spPr/>
        <p:txBody>
          <a:bodyPr/>
          <a:lstStyle/>
          <a:p>
            <a:r>
              <a:rPr lang="ja-JP" altLang="en-US" sz="2400" dirty="0"/>
              <a:t>対策④</a:t>
            </a:r>
            <a:endParaRPr lang="en-US" altLang="ja-JP" sz="2400" dirty="0"/>
          </a:p>
          <a:p>
            <a:pPr marL="0" indent="0">
              <a:buNone/>
            </a:pPr>
            <a:r>
              <a:rPr lang="ja-JP" altLang="en-US" sz="2200" dirty="0"/>
              <a:t>　</a:t>
            </a:r>
            <a:r>
              <a:rPr lang="ja-JP" altLang="ja-JP" sz="2200" dirty="0"/>
              <a:t>＜メールの真正性の確認＞</a:t>
            </a:r>
            <a:r>
              <a:rPr lang="ja-JP" altLang="en-US" sz="2000" dirty="0"/>
              <a:t>（前ページからの続き）</a:t>
            </a:r>
            <a:endParaRPr lang="en-US" altLang="ja-JP" sz="2000" dirty="0"/>
          </a:p>
          <a:p>
            <a:pPr lvl="1"/>
            <a:r>
              <a:rPr lang="ja-JP" altLang="ja-JP" sz="2000" dirty="0"/>
              <a:t>普段とは異なるメールに注意する</a:t>
            </a:r>
            <a:endParaRPr lang="en-US" altLang="ja-JP" sz="2000" dirty="0"/>
          </a:p>
          <a:p>
            <a:pPr marL="457198" lvl="1" indent="0">
              <a:buNone/>
            </a:pPr>
            <a:r>
              <a:rPr lang="ja-JP" altLang="en-US" sz="2000" dirty="0"/>
              <a:t>　　</a:t>
            </a:r>
            <a:r>
              <a:rPr lang="ja-JP" altLang="ja-JP" sz="2000" dirty="0"/>
              <a:t>普段とは異なる言い回し、表現の誤り、送信元のメールドメインに注意</a:t>
            </a:r>
          </a:p>
          <a:p>
            <a:pPr lvl="1"/>
            <a:r>
              <a:rPr lang="ja-JP" altLang="ja-JP" sz="2000" dirty="0"/>
              <a:t>判断を急がせるメールに注意</a:t>
            </a:r>
            <a:endParaRPr lang="en-US" altLang="ja-JP" sz="2000" dirty="0"/>
          </a:p>
          <a:p>
            <a:pPr marL="457198" lvl="1" indent="0">
              <a:buNone/>
            </a:pPr>
            <a:r>
              <a:rPr lang="ja-JP" altLang="en-US" sz="2000" dirty="0"/>
              <a:t>　　</a:t>
            </a:r>
            <a:r>
              <a:rPr lang="ja-JP" altLang="ja-JP" sz="2000" dirty="0"/>
              <a:t>至急の対応を要求する等、担当者に真偽を判断する時間を与えないようにする手口もあ</a:t>
            </a:r>
            <a:r>
              <a:rPr lang="ja-JP" altLang="en-US" sz="2000" dirty="0"/>
              <a:t>る。　　</a:t>
            </a:r>
            <a:br>
              <a:rPr lang="en-US" altLang="ja-JP" sz="2000" dirty="0"/>
            </a:br>
            <a:r>
              <a:rPr lang="ja-JP" altLang="en-US" sz="2000" dirty="0"/>
              <a:t>　　</a:t>
            </a:r>
            <a:r>
              <a:rPr lang="ja-JP" altLang="ja-JP" sz="2000" dirty="0"/>
              <a:t>真偽を確認するフローを予め策定しておく</a:t>
            </a:r>
          </a:p>
          <a:p>
            <a:endParaRPr lang="ja-JP" altLang="ja-JP" sz="1800" dirty="0"/>
          </a:p>
          <a:p>
            <a:pPr marL="0" indent="0">
              <a:buNone/>
            </a:pPr>
            <a:r>
              <a:rPr lang="ja-JP" altLang="en-US" sz="2000" dirty="0"/>
              <a:t>　</a:t>
            </a:r>
            <a:r>
              <a:rPr lang="en-US" altLang="ja-JP" sz="2000" dirty="0"/>
              <a:t>【</a:t>
            </a:r>
            <a:r>
              <a:rPr lang="ja-JP" altLang="ja-JP" sz="2000" dirty="0"/>
              <a:t>被害</a:t>
            </a:r>
            <a:r>
              <a:rPr lang="ja-JP" altLang="en-US" sz="2000" dirty="0"/>
              <a:t>を受けた後の対応</a:t>
            </a:r>
            <a:r>
              <a:rPr lang="en-US" altLang="ja-JP" sz="2000" dirty="0"/>
              <a:t>】</a:t>
            </a:r>
          </a:p>
          <a:p>
            <a:pPr lvl="1"/>
            <a:r>
              <a:rPr lang="ja-JP" altLang="ja-JP" sz="2000" dirty="0"/>
              <a:t>適切な報告／連絡／相談を行う</a:t>
            </a:r>
          </a:p>
          <a:p>
            <a:pPr lvl="1"/>
            <a:r>
              <a:rPr lang="ja-JP" altLang="ja-JP" sz="2000" dirty="0"/>
              <a:t>整備した対応体制に基づき対応する</a:t>
            </a:r>
          </a:p>
          <a:p>
            <a:pPr lvl="1"/>
            <a:r>
              <a:rPr lang="ja-JP" altLang="ja-JP" sz="2000" dirty="0"/>
              <a:t>メールアカウントの設定を確認する</a:t>
            </a:r>
            <a:endParaRPr lang="ja-JP" altLang="en-US" sz="2000" dirty="0"/>
          </a:p>
          <a:p>
            <a:endParaRPr kumimoji="1" lang="ja-JP" altLang="en-US" sz="2400" dirty="0"/>
          </a:p>
        </p:txBody>
      </p:sp>
      <p:sp>
        <p:nvSpPr>
          <p:cNvPr id="3" name="フッター プレースホルダー 2">
            <a:extLst>
              <a:ext uri="{FF2B5EF4-FFF2-40B4-BE49-F238E27FC236}">
                <a16:creationId xmlns:a16="http://schemas.microsoft.com/office/drawing/2014/main" id="{09E101DA-ECBD-CD00-BC13-79ADD34D1806}"/>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9A3B7697-1F3A-239F-04C6-4BD325167877}"/>
              </a:ext>
            </a:extLst>
          </p:cNvPr>
          <p:cNvSpPr>
            <a:spLocks noGrp="1"/>
          </p:cNvSpPr>
          <p:nvPr>
            <p:ph type="sldNum" sz="quarter" idx="12"/>
          </p:nvPr>
        </p:nvSpPr>
        <p:spPr/>
        <p:txBody>
          <a:bodyPr/>
          <a:lstStyle/>
          <a:p>
            <a:fld id="{DBFB1F43-6F2E-4538-AABB-23AEDF146290}" type="slidenum">
              <a:rPr lang="ja-JP" altLang="en-US" smtClean="0"/>
              <a:pPr/>
              <a:t>90</a:t>
            </a:fld>
            <a:endParaRPr lang="ja-JP" altLang="en-US"/>
          </a:p>
        </p:txBody>
      </p:sp>
      <p:sp>
        <p:nvSpPr>
          <p:cNvPr id="5" name="タイトル 4">
            <a:extLst>
              <a:ext uri="{FF2B5EF4-FFF2-40B4-BE49-F238E27FC236}">
                <a16:creationId xmlns:a16="http://schemas.microsoft.com/office/drawing/2014/main" id="{FF878EA4-5A06-B178-BA5A-863DBBB6663F}"/>
              </a:ext>
            </a:extLst>
          </p:cNvPr>
          <p:cNvSpPr>
            <a:spLocks noGrp="1"/>
          </p:cNvSpPr>
          <p:nvPr>
            <p:ph type="title"/>
          </p:nvPr>
        </p:nvSpPr>
        <p:spPr/>
        <p:txBody>
          <a:bodyPr/>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Tree>
    <p:extLst>
      <p:ext uri="{BB962C8B-B14F-4D97-AF65-F5344CB8AC3E}">
        <p14:creationId xmlns:p14="http://schemas.microsoft.com/office/powerpoint/2010/main" val="1921161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54BE6B6-0CDE-B616-E4F2-A417D83B6678}"/>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B54F9C1-2A7D-76E2-A16F-38FF51566F83}"/>
              </a:ext>
            </a:extLst>
          </p:cNvPr>
          <p:cNvSpPr>
            <a:spLocks noGrp="1"/>
          </p:cNvSpPr>
          <p:nvPr>
            <p:ph type="sldNum" sz="quarter" idx="12"/>
          </p:nvPr>
        </p:nvSpPr>
        <p:spPr/>
        <p:txBody>
          <a:bodyPr/>
          <a:lstStyle/>
          <a:p>
            <a:fld id="{DBFB1F43-6F2E-4538-AABB-23AEDF146290}" type="slidenum">
              <a:rPr lang="ja-JP" altLang="en-US" smtClean="0"/>
              <a:pPr/>
              <a:t>91</a:t>
            </a:fld>
            <a:endParaRPr lang="ja-JP" altLang="en-US"/>
          </a:p>
        </p:txBody>
      </p:sp>
      <p:sp>
        <p:nvSpPr>
          <p:cNvPr id="5" name="タイトル 4">
            <a:extLst>
              <a:ext uri="{FF2B5EF4-FFF2-40B4-BE49-F238E27FC236}">
                <a16:creationId xmlns:a16="http://schemas.microsoft.com/office/drawing/2014/main" id="{A4BB9DA4-99C0-FEF1-CB13-2843F7D4E948}"/>
              </a:ext>
            </a:extLst>
          </p:cNvPr>
          <p:cNvSpPr>
            <a:spLocks noGrp="1"/>
          </p:cNvSpPr>
          <p:nvPr>
            <p:ph type="title"/>
          </p:nvPr>
        </p:nvSpPr>
        <p:spPr/>
        <p:txBody>
          <a:bodyPr/>
          <a:lstStyle/>
          <a:p>
            <a:r>
              <a:rPr kumimoji="1" lang="ja-JP" altLang="en-US" dirty="0"/>
              <a:t>まとめ</a:t>
            </a:r>
          </a:p>
        </p:txBody>
      </p:sp>
      <p:sp>
        <p:nvSpPr>
          <p:cNvPr id="6" name="角丸四角形 62">
            <a:extLst>
              <a:ext uri="{FF2B5EF4-FFF2-40B4-BE49-F238E27FC236}">
                <a16:creationId xmlns:a16="http://schemas.microsoft.com/office/drawing/2014/main" id="{84F9934D-C0D8-2738-A856-256177110FD6}"/>
              </a:ext>
            </a:extLst>
          </p:cNvPr>
          <p:cNvSpPr/>
          <p:nvPr/>
        </p:nvSpPr>
        <p:spPr>
          <a:xfrm>
            <a:off x="1023668" y="1350331"/>
            <a:ext cx="10144663" cy="676276"/>
          </a:xfrm>
          <a:prstGeom prst="roundRect">
            <a:avLst/>
          </a:prstGeom>
          <a:solidFill>
            <a:schemeClr val="tx1">
              <a:lumMod val="75000"/>
              <a:alpha val="1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srgbClr val="002060"/>
                </a:solidFill>
                <a:effectLst/>
                <a:uLnTx/>
                <a:uFillTx/>
                <a:latin typeface="+mn-ea"/>
                <a:cs typeface="+mn-cs"/>
              </a:rPr>
              <a:t>「情報セキュリティ対策の基本」を実践</a:t>
            </a:r>
            <a:endParaRPr kumimoji="0" lang="en-US" altLang="ja-JP" sz="3200" b="0" i="0" u="none" strike="noStrike" kern="0" cap="none" spc="0" normalizeH="0" baseline="0" noProof="0" dirty="0">
              <a:ln>
                <a:noFill/>
              </a:ln>
              <a:solidFill>
                <a:srgbClr val="002060"/>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65998000-11DE-FBD3-CC53-B9445F907371}"/>
              </a:ext>
            </a:extLst>
          </p:cNvPr>
          <p:cNvSpPr txBox="1">
            <a:spLocks/>
          </p:cNvSpPr>
          <p:nvPr/>
        </p:nvSpPr>
        <p:spPr bwMode="auto">
          <a:xfrm>
            <a:off x="1023668" y="2186134"/>
            <a:ext cx="10144663" cy="686360"/>
          </a:xfrm>
          <a:prstGeom prst="rect">
            <a:avLst/>
          </a:prstGeom>
          <a:noFill/>
          <a:ln w="9525">
            <a:solidFill>
              <a:schemeClr val="tx1">
                <a:lumMod val="75000"/>
              </a:schemeClr>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18000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大脅威」の順位は毎回変動するが、</a:t>
            </a:r>
            <a:r>
              <a:rPr lang="ja-JP" altLang="en-US" sz="2400" kern="0" dirty="0">
                <a:solidFill>
                  <a:srgbClr val="FF0000"/>
                </a:solidFill>
                <a:latin typeface="+mn-ea"/>
              </a:rPr>
              <a:t>基本的な対策の重要性は変わらない</a:t>
            </a:r>
            <a:endParaRPr lang="en-US" altLang="ja-JP" sz="2400" kern="0" dirty="0">
              <a:solidFill>
                <a:schemeClr val="tx2"/>
              </a:solidFill>
              <a:latin typeface="+mn-ea"/>
            </a:endParaRPr>
          </a:p>
        </p:txBody>
      </p:sp>
      <p:sp>
        <p:nvSpPr>
          <p:cNvPr id="8" name="コンテンツ プレースホルダー 2">
            <a:extLst>
              <a:ext uri="{FF2B5EF4-FFF2-40B4-BE49-F238E27FC236}">
                <a16:creationId xmlns:a16="http://schemas.microsoft.com/office/drawing/2014/main" id="{4A19E77C-866D-793D-1571-C7E8728D848C}"/>
              </a:ext>
            </a:extLst>
          </p:cNvPr>
          <p:cNvSpPr txBox="1">
            <a:spLocks/>
          </p:cNvSpPr>
          <p:nvPr/>
        </p:nvSpPr>
        <p:spPr bwMode="auto">
          <a:xfrm>
            <a:off x="1037816" y="4065553"/>
            <a:ext cx="10144663" cy="2388478"/>
          </a:xfrm>
          <a:prstGeom prst="rect">
            <a:avLst/>
          </a:prstGeom>
          <a:noFill/>
          <a:ln w="9525">
            <a:solidFill>
              <a:schemeClr val="tx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180000" lvl="3" indent="0">
              <a:buClr>
                <a:prstClr val="black"/>
              </a:buClr>
              <a:buFont typeface="Arial" charset="0"/>
              <a:buNone/>
              <a:tabLst>
                <a:tab pos="539750" algn="l"/>
              </a:tabLst>
            </a:pPr>
            <a:r>
              <a:rPr lang="ja-JP" altLang="en-US" sz="2400" kern="0" dirty="0">
                <a:solidFill>
                  <a:prstClr val="black"/>
                </a:solidFill>
                <a:latin typeface="+mn-ea"/>
              </a:rPr>
              <a:t>・脅威に備えるためには</a:t>
            </a:r>
            <a:r>
              <a:rPr lang="ja-JP" altLang="en-US" sz="2400" kern="0" dirty="0">
                <a:solidFill>
                  <a:srgbClr val="FF0000"/>
                </a:solidFill>
                <a:latin typeface="+mn-ea"/>
              </a:rPr>
              <a:t>攻撃手口や動向</a:t>
            </a:r>
            <a:r>
              <a:rPr lang="ja-JP" altLang="en-US" sz="2400" kern="0" dirty="0">
                <a:solidFill>
                  <a:prstClr val="black"/>
                </a:solidFill>
                <a:latin typeface="+mn-ea"/>
              </a:rPr>
              <a:t>、および</a:t>
            </a:r>
            <a:r>
              <a:rPr lang="ja-JP" altLang="en-US" sz="2400" kern="0" dirty="0">
                <a:solidFill>
                  <a:srgbClr val="FF0000"/>
                </a:solidFill>
                <a:latin typeface="+mn-ea"/>
              </a:rPr>
              <a:t>自組織が</a:t>
            </a:r>
            <a:r>
              <a:rPr lang="en-US" altLang="ja-JP" sz="2400" kern="0" dirty="0">
                <a:solidFill>
                  <a:srgbClr val="FF0000"/>
                </a:solidFill>
                <a:latin typeface="+mn-ea"/>
              </a:rPr>
              <a:t>	</a:t>
            </a:r>
            <a:r>
              <a:rPr lang="ja-JP" altLang="en-US" sz="2400" kern="0" dirty="0">
                <a:solidFill>
                  <a:srgbClr val="FF0000"/>
                </a:solidFill>
                <a:latin typeface="+mn-ea"/>
              </a:rPr>
              <a:t>抱える要因等を把握</a:t>
            </a:r>
            <a:br>
              <a:rPr lang="en-US" altLang="ja-JP" sz="2400" kern="0" dirty="0">
                <a:solidFill>
                  <a:srgbClr val="FF0000"/>
                </a:solidFill>
                <a:latin typeface="+mn-ea"/>
              </a:rPr>
            </a:br>
            <a:r>
              <a:rPr lang="ja-JP" altLang="en-US" sz="2400" kern="0" dirty="0">
                <a:solidFill>
                  <a:srgbClr val="FF0000"/>
                </a:solidFill>
                <a:latin typeface="+mn-ea"/>
              </a:rPr>
              <a:t> </a:t>
            </a:r>
            <a:r>
              <a:rPr lang="ja-JP" altLang="en-US" sz="2400" kern="0" dirty="0">
                <a:solidFill>
                  <a:prstClr val="black"/>
                </a:solidFill>
                <a:latin typeface="+mn-ea"/>
              </a:rPr>
              <a:t>することが重要</a:t>
            </a:r>
            <a:endParaRPr lang="en-US" altLang="ja-JP" sz="2400" kern="0" dirty="0">
              <a:solidFill>
                <a:prstClr val="black"/>
              </a:solidFill>
              <a:latin typeface="+mn-ea"/>
            </a:endParaRPr>
          </a:p>
          <a:p>
            <a:pPr marL="18000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大脅威」のランキングは、各組織において実施すべき対策の優先度とは</a:t>
            </a:r>
            <a:br>
              <a:rPr lang="en-US" altLang="ja-JP" sz="2400" kern="0" dirty="0">
                <a:solidFill>
                  <a:prstClr val="black"/>
                </a:solidFill>
                <a:latin typeface="+mn-ea"/>
              </a:rPr>
            </a:br>
            <a:r>
              <a:rPr lang="ja-JP" altLang="en-US" sz="2400" kern="0" dirty="0">
                <a:solidFill>
                  <a:prstClr val="black"/>
                </a:solidFill>
                <a:latin typeface="+mn-ea"/>
              </a:rPr>
              <a:t> 必ずしも一致はしない</a:t>
            </a:r>
            <a:endParaRPr lang="en-US" altLang="ja-JP" sz="2400" kern="0" dirty="0">
              <a:solidFill>
                <a:prstClr val="black"/>
              </a:solidFill>
              <a:latin typeface="+mn-ea"/>
            </a:endParaRPr>
          </a:p>
          <a:p>
            <a:pPr marL="180000" lvl="3" indent="0">
              <a:buClr>
                <a:prstClr val="black"/>
              </a:buClr>
              <a:buFont typeface="Arial" charset="0"/>
              <a:buNone/>
              <a:tabLst>
                <a:tab pos="539750" algn="l"/>
              </a:tabLst>
            </a:pPr>
            <a:r>
              <a:rPr lang="ja-JP" altLang="en-US" sz="2400" kern="0" dirty="0">
                <a:solidFill>
                  <a:prstClr val="black"/>
                </a:solidFill>
                <a:latin typeface="+mn-ea"/>
              </a:rPr>
              <a:t> </a:t>
            </a:r>
            <a:r>
              <a:rPr lang="ja-JP" altLang="en-US" sz="2400" kern="0" dirty="0">
                <a:solidFill>
                  <a:srgbClr val="FF0000"/>
                </a:solidFill>
                <a:latin typeface="+mn-ea"/>
              </a:rPr>
              <a:t>組織ごとの状況を考慮して対策の優先度を決定</a:t>
            </a:r>
            <a:r>
              <a:rPr lang="ja-JP" altLang="en-US" sz="2400" kern="0" dirty="0">
                <a:solidFill>
                  <a:prstClr val="black"/>
                </a:solidFill>
                <a:latin typeface="+mn-ea"/>
              </a:rPr>
              <a:t>する</a:t>
            </a:r>
            <a:endParaRPr lang="en-US" altLang="ja-JP" sz="2400" kern="0" dirty="0">
              <a:solidFill>
                <a:prstClr val="black"/>
              </a:solidFill>
              <a:latin typeface="+mn-ea"/>
            </a:endParaRPr>
          </a:p>
        </p:txBody>
      </p:sp>
      <p:sp>
        <p:nvSpPr>
          <p:cNvPr id="9" name="角丸四角形 62">
            <a:extLst>
              <a:ext uri="{FF2B5EF4-FFF2-40B4-BE49-F238E27FC236}">
                <a16:creationId xmlns:a16="http://schemas.microsoft.com/office/drawing/2014/main" id="{EA2981F3-3B16-F70A-76CE-C5DE270B158F}"/>
              </a:ext>
            </a:extLst>
          </p:cNvPr>
          <p:cNvSpPr/>
          <p:nvPr/>
        </p:nvSpPr>
        <p:spPr>
          <a:xfrm>
            <a:off x="1037816" y="3219666"/>
            <a:ext cx="10144663" cy="686360"/>
          </a:xfrm>
          <a:prstGeom prst="roundRect">
            <a:avLst/>
          </a:prstGeom>
          <a:solidFill>
            <a:schemeClr val="tx1">
              <a:lumMod val="75000"/>
              <a:alpha val="1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kern="0" dirty="0">
                <a:solidFill>
                  <a:srgbClr val="002060"/>
                </a:solidFill>
                <a:latin typeface="+mn-ea"/>
              </a:rPr>
              <a:t>各脅威の手口の把握および対策の実践</a:t>
            </a:r>
            <a:endParaRPr kumimoji="0" lang="en-US" altLang="ja-JP" sz="3200" b="0" i="0" u="none" strike="noStrike" kern="0" cap="none" spc="0" normalizeH="0" baseline="0" noProof="0" dirty="0">
              <a:ln>
                <a:noFill/>
              </a:ln>
              <a:solidFill>
                <a:srgbClr val="002060"/>
              </a:solidFill>
              <a:effectLst/>
              <a:uLnTx/>
              <a:uFillTx/>
              <a:latin typeface="+mn-ea"/>
              <a:cs typeface="+mn-cs"/>
            </a:endParaRPr>
          </a:p>
        </p:txBody>
      </p:sp>
    </p:spTree>
    <p:extLst>
      <p:ext uri="{BB962C8B-B14F-4D97-AF65-F5344CB8AC3E}">
        <p14:creationId xmlns:p14="http://schemas.microsoft.com/office/powerpoint/2010/main" val="18946882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223109E-4020-7685-3291-FE749C6DF5DF}"/>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37205EFF-AF8A-F128-F94C-F6962EB4E5E2}"/>
              </a:ext>
            </a:extLst>
          </p:cNvPr>
          <p:cNvSpPr>
            <a:spLocks noGrp="1"/>
          </p:cNvSpPr>
          <p:nvPr>
            <p:ph type="sldNum" sz="quarter" idx="12"/>
          </p:nvPr>
        </p:nvSpPr>
        <p:spPr/>
        <p:txBody>
          <a:bodyPr/>
          <a:lstStyle/>
          <a:p>
            <a:fld id="{DBFB1F43-6F2E-4538-AABB-23AEDF146290}" type="slidenum">
              <a:rPr lang="ja-JP" altLang="en-US" smtClean="0"/>
              <a:pPr/>
              <a:t>92</a:t>
            </a:fld>
            <a:endParaRPr lang="ja-JP" altLang="en-US"/>
          </a:p>
        </p:txBody>
      </p:sp>
      <p:sp>
        <p:nvSpPr>
          <p:cNvPr id="5" name="タイトル 4">
            <a:extLst>
              <a:ext uri="{FF2B5EF4-FFF2-40B4-BE49-F238E27FC236}">
                <a16:creationId xmlns:a16="http://schemas.microsoft.com/office/drawing/2014/main" id="{6087047C-E2F9-7DCF-5564-F8E2DDD96E5F}"/>
              </a:ext>
            </a:extLst>
          </p:cNvPr>
          <p:cNvSpPr>
            <a:spLocks noGrp="1"/>
          </p:cNvSpPr>
          <p:nvPr>
            <p:ph type="title"/>
          </p:nvPr>
        </p:nvSpPr>
        <p:spPr/>
        <p:txBody>
          <a:bodyPr/>
          <a:lstStyle/>
          <a:p>
            <a:r>
              <a:rPr kumimoji="1" lang="ja-JP" altLang="en-US" dirty="0"/>
              <a:t>まとめ</a:t>
            </a:r>
          </a:p>
        </p:txBody>
      </p:sp>
      <p:sp>
        <p:nvSpPr>
          <p:cNvPr id="6" name="コンテンツ プレースホルダー 9">
            <a:extLst>
              <a:ext uri="{FF2B5EF4-FFF2-40B4-BE49-F238E27FC236}">
                <a16:creationId xmlns:a16="http://schemas.microsoft.com/office/drawing/2014/main" id="{15140C2E-3D0E-D25A-67DD-565941105E45}"/>
              </a:ext>
            </a:extLst>
          </p:cNvPr>
          <p:cNvSpPr txBox="1">
            <a:spLocks/>
          </p:cNvSpPr>
          <p:nvPr/>
        </p:nvSpPr>
        <p:spPr bwMode="auto">
          <a:xfrm>
            <a:off x="1023600" y="1914963"/>
            <a:ext cx="10144800" cy="167393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4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6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4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r>
              <a:rPr lang="ja-JP" altLang="en-US" kern="0" dirty="0">
                <a:solidFill>
                  <a:schemeClr val="accent6">
                    <a:lumMod val="10000"/>
                  </a:schemeClr>
                </a:solidFill>
              </a:rPr>
              <a:t>対策を種類別で見ると、</a:t>
            </a:r>
            <a:r>
              <a:rPr lang="ja-JP" altLang="en-US" u="sng" kern="0" dirty="0">
                <a:solidFill>
                  <a:srgbClr val="FF0000"/>
                </a:solidFill>
              </a:rPr>
              <a:t>複数の脅威に有効な対策</a:t>
            </a:r>
            <a:r>
              <a:rPr lang="ja-JP" altLang="en-US" kern="0" dirty="0">
                <a:solidFill>
                  <a:schemeClr val="accent6">
                    <a:lumMod val="10000"/>
                  </a:schemeClr>
                </a:solidFill>
              </a:rPr>
              <a:t>がある</a:t>
            </a:r>
            <a:endParaRPr lang="ja-JP" altLang="en-US" sz="500" kern="0" dirty="0">
              <a:solidFill>
                <a:schemeClr val="accent6">
                  <a:lumMod val="10000"/>
                </a:schemeClr>
              </a:solidFill>
            </a:endParaRPr>
          </a:p>
          <a:p>
            <a:r>
              <a:rPr lang="ja-JP" altLang="en-US" kern="0" dirty="0">
                <a:solidFill>
                  <a:schemeClr val="accent6">
                    <a:lumMod val="10000"/>
                  </a:schemeClr>
                </a:solidFill>
              </a:rPr>
              <a:t>以下の「共通対策」を「情報セキュリティ対策の基本」と共に実施することで、</a:t>
            </a:r>
            <a:br>
              <a:rPr lang="en-US" altLang="ja-JP" kern="0" dirty="0">
                <a:solidFill>
                  <a:schemeClr val="accent6">
                    <a:lumMod val="10000"/>
                  </a:schemeClr>
                </a:solidFill>
              </a:rPr>
            </a:br>
            <a:r>
              <a:rPr lang="ja-JP" altLang="en-US" kern="0" dirty="0">
                <a:solidFill>
                  <a:schemeClr val="accent6">
                    <a:lumMod val="10000"/>
                  </a:schemeClr>
                </a:solidFill>
              </a:rPr>
              <a:t>より効率的で広範囲に対策を実践することが可能</a:t>
            </a:r>
            <a:endParaRPr lang="en-US" altLang="ja-JP" kern="0" dirty="0">
              <a:solidFill>
                <a:schemeClr val="accent6">
                  <a:lumMod val="10000"/>
                </a:schemeClr>
              </a:solidFill>
            </a:endParaRPr>
          </a:p>
          <a:p>
            <a:pPr marL="0" indent="0">
              <a:buFont typeface="Wingdings" pitchFamily="2" charset="2"/>
              <a:buNone/>
            </a:pPr>
            <a:r>
              <a:rPr lang="ja-JP" altLang="en-US" sz="1600" kern="0" dirty="0">
                <a:solidFill>
                  <a:schemeClr val="accent6">
                    <a:lumMod val="10000"/>
                  </a:schemeClr>
                </a:solidFill>
              </a:rPr>
              <a:t>　　</a:t>
            </a:r>
            <a:r>
              <a:rPr lang="en-US" altLang="ja-JP" sz="1600" kern="0" dirty="0">
                <a:solidFill>
                  <a:schemeClr val="accent6">
                    <a:lumMod val="10000"/>
                  </a:schemeClr>
                </a:solidFill>
              </a:rPr>
              <a:t>※</a:t>
            </a:r>
            <a:r>
              <a:rPr lang="ja-JP" altLang="en-US" sz="1600" kern="0" dirty="0">
                <a:solidFill>
                  <a:schemeClr val="accent6">
                    <a:lumMod val="10000"/>
                  </a:schemeClr>
                </a:solidFill>
              </a:rPr>
              <a:t>「情報セキュリティ</a:t>
            </a:r>
            <a:r>
              <a:rPr lang="en-US" altLang="ja-JP" sz="1600" kern="0" dirty="0">
                <a:solidFill>
                  <a:schemeClr val="accent6">
                    <a:lumMod val="10000"/>
                  </a:schemeClr>
                </a:solidFill>
              </a:rPr>
              <a:t>10</a:t>
            </a:r>
            <a:r>
              <a:rPr lang="ja-JP" altLang="en-US" sz="1600" kern="0" dirty="0">
                <a:solidFill>
                  <a:schemeClr val="accent6">
                    <a:lumMod val="10000"/>
                  </a:schemeClr>
                </a:solidFill>
              </a:rPr>
              <a:t>大脅威 </a:t>
            </a:r>
            <a:r>
              <a:rPr lang="en-US" altLang="ja-JP" sz="1600" kern="0" dirty="0">
                <a:solidFill>
                  <a:schemeClr val="accent6">
                    <a:lumMod val="10000"/>
                  </a:schemeClr>
                </a:solidFill>
              </a:rPr>
              <a:t>2026</a:t>
            </a:r>
            <a:r>
              <a:rPr lang="ja-JP" altLang="en-US" sz="1600" kern="0" dirty="0">
                <a:solidFill>
                  <a:schemeClr val="accent6">
                    <a:lumMod val="10000"/>
                  </a:schemeClr>
                </a:solidFill>
              </a:rPr>
              <a:t>」解説書［組織編］で共通対策の詳細な解説資料を公開中</a:t>
            </a:r>
          </a:p>
          <a:p>
            <a:endParaRPr lang="ja-JP" altLang="en-US" sz="2800" kern="0" dirty="0">
              <a:solidFill>
                <a:schemeClr val="accent6">
                  <a:lumMod val="10000"/>
                </a:schemeClr>
              </a:solidFill>
            </a:endParaRPr>
          </a:p>
          <a:p>
            <a:endParaRPr lang="ja-JP" altLang="en-US" sz="2800" kern="0" dirty="0">
              <a:solidFill>
                <a:schemeClr val="accent6">
                  <a:lumMod val="10000"/>
                </a:schemeClr>
              </a:solidFill>
            </a:endParaRPr>
          </a:p>
        </p:txBody>
      </p:sp>
      <p:graphicFrame>
        <p:nvGraphicFramePr>
          <p:cNvPr id="7" name="表 6">
            <a:extLst>
              <a:ext uri="{FF2B5EF4-FFF2-40B4-BE49-F238E27FC236}">
                <a16:creationId xmlns:a16="http://schemas.microsoft.com/office/drawing/2014/main" id="{AD0820D4-DCB5-3B11-DEF8-4D2937719E09}"/>
              </a:ext>
            </a:extLst>
          </p:cNvPr>
          <p:cNvGraphicFramePr>
            <a:graphicFrameLocks noGrp="1"/>
          </p:cNvGraphicFramePr>
          <p:nvPr>
            <p:extLst>
              <p:ext uri="{D42A27DB-BD31-4B8C-83A1-F6EECF244321}">
                <p14:modId xmlns:p14="http://schemas.microsoft.com/office/powerpoint/2010/main" val="3848153697"/>
              </p:ext>
            </p:extLst>
          </p:nvPr>
        </p:nvGraphicFramePr>
        <p:xfrm>
          <a:off x="2141786" y="3588902"/>
          <a:ext cx="7264400" cy="2819478"/>
        </p:xfrm>
        <a:graphic>
          <a:graphicData uri="http://schemas.openxmlformats.org/drawingml/2006/table">
            <a:tbl>
              <a:tblPr firstRow="1" firstCol="1" bandRow="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7264400">
                  <a:extLst>
                    <a:ext uri="{9D8B030D-6E8A-4147-A177-3AD203B41FA5}">
                      <a16:colId xmlns:a16="http://schemas.microsoft.com/office/drawing/2014/main" val="1386745810"/>
                    </a:ext>
                  </a:extLst>
                </a:gridCol>
              </a:tblGrid>
              <a:tr h="427193">
                <a:tc>
                  <a:txBody>
                    <a:bodyPr/>
                    <a:lstStyle>
                      <a:lvl1pPr marL="0" algn="l" defTabSz="685796" rtl="0" eaLnBrk="1" latinLnBrk="0" hangingPunct="1">
                        <a:defRPr kumimoji="1" sz="1350" b="1" kern="1200">
                          <a:solidFill>
                            <a:schemeClr val="lt1"/>
                          </a:solidFill>
                          <a:latin typeface="Arial"/>
                          <a:ea typeface="ＭＳ Ｐゴシック"/>
                        </a:defRPr>
                      </a:lvl1pPr>
                      <a:lvl2pPr marL="342899" algn="l" defTabSz="685796" rtl="0" eaLnBrk="1" latinLnBrk="0" hangingPunct="1">
                        <a:defRPr kumimoji="1" sz="1350" b="1" kern="1200">
                          <a:solidFill>
                            <a:schemeClr val="lt1"/>
                          </a:solidFill>
                          <a:latin typeface="Arial"/>
                          <a:ea typeface="ＭＳ Ｐゴシック"/>
                        </a:defRPr>
                      </a:lvl2pPr>
                      <a:lvl3pPr marL="685796" algn="l" defTabSz="685796" rtl="0" eaLnBrk="1" latinLnBrk="0" hangingPunct="1">
                        <a:defRPr kumimoji="1" sz="1350" b="1" kern="1200">
                          <a:solidFill>
                            <a:schemeClr val="lt1"/>
                          </a:solidFill>
                          <a:latin typeface="Arial"/>
                          <a:ea typeface="ＭＳ Ｐゴシック"/>
                        </a:defRPr>
                      </a:lvl3pPr>
                      <a:lvl4pPr marL="1028694" algn="l" defTabSz="685796" rtl="0" eaLnBrk="1" latinLnBrk="0" hangingPunct="1">
                        <a:defRPr kumimoji="1" sz="1350" b="1" kern="1200">
                          <a:solidFill>
                            <a:schemeClr val="lt1"/>
                          </a:solidFill>
                          <a:latin typeface="Arial"/>
                          <a:ea typeface="ＭＳ Ｐゴシック"/>
                        </a:defRPr>
                      </a:lvl4pPr>
                      <a:lvl5pPr marL="1371592" algn="l" defTabSz="685796" rtl="0" eaLnBrk="1" latinLnBrk="0" hangingPunct="1">
                        <a:defRPr kumimoji="1" sz="1350" b="1" kern="1200">
                          <a:solidFill>
                            <a:schemeClr val="lt1"/>
                          </a:solidFill>
                          <a:latin typeface="Arial"/>
                          <a:ea typeface="ＭＳ Ｐゴシック"/>
                        </a:defRPr>
                      </a:lvl5pPr>
                      <a:lvl6pPr marL="1714490" algn="l" defTabSz="685796" rtl="0" eaLnBrk="1" latinLnBrk="0" hangingPunct="1">
                        <a:defRPr kumimoji="1" sz="1350" b="1" kern="1200">
                          <a:solidFill>
                            <a:schemeClr val="lt1"/>
                          </a:solidFill>
                          <a:latin typeface="Arial"/>
                          <a:ea typeface="ＭＳ Ｐゴシック"/>
                        </a:defRPr>
                      </a:lvl6pPr>
                      <a:lvl7pPr marL="2057389" algn="l" defTabSz="685796" rtl="0" eaLnBrk="1" latinLnBrk="0" hangingPunct="1">
                        <a:defRPr kumimoji="1" sz="1350" b="1" kern="1200">
                          <a:solidFill>
                            <a:schemeClr val="lt1"/>
                          </a:solidFill>
                          <a:latin typeface="Arial"/>
                          <a:ea typeface="ＭＳ Ｐゴシック"/>
                        </a:defRPr>
                      </a:lvl7pPr>
                      <a:lvl8pPr marL="2400286" algn="l" defTabSz="685796" rtl="0" eaLnBrk="1" latinLnBrk="0" hangingPunct="1">
                        <a:defRPr kumimoji="1" sz="1350" b="1" kern="1200">
                          <a:solidFill>
                            <a:schemeClr val="lt1"/>
                          </a:solidFill>
                          <a:latin typeface="Arial"/>
                          <a:ea typeface="ＭＳ Ｐゴシック"/>
                        </a:defRPr>
                      </a:lvl8pPr>
                      <a:lvl9pPr marL="2743184" algn="l" defTabSz="685796" rtl="0" eaLnBrk="1" latinLnBrk="0" hangingPunct="1">
                        <a:defRPr kumimoji="1" sz="1350" b="1" kern="1200">
                          <a:solidFill>
                            <a:schemeClr val="lt1"/>
                          </a:solidFill>
                          <a:latin typeface="Arial"/>
                          <a:ea typeface="ＭＳ Ｐゴシック"/>
                        </a:defRPr>
                      </a:lvl9pPr>
                    </a:lstStyle>
                    <a:p>
                      <a:pPr indent="133350" algn="ctr">
                        <a:spcAft>
                          <a:spcPts val="0"/>
                        </a:spcAft>
                      </a:pPr>
                      <a:r>
                        <a:rPr lang="ja-JP" altLang="en-US" sz="1600" b="0" kern="100" dirty="0">
                          <a:solidFill>
                            <a:srgbClr val="002060"/>
                          </a:solidFill>
                          <a:effectLst/>
                          <a:latin typeface="+mn-ea"/>
                          <a:ea typeface="+mn-ea"/>
                        </a:rPr>
                        <a:t>共通対策</a:t>
                      </a:r>
                      <a:endParaRPr lang="ja-JP" sz="1600" b="0" kern="100" dirty="0">
                        <a:solidFill>
                          <a:srgbClr val="002060"/>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rgbClr val="9BBB59"/>
                      </a:solidFill>
                      <a:prstDash val="solid"/>
                      <a:round/>
                      <a:headEnd type="none" w="med" len="med"/>
                      <a:tailEnd type="none" w="med" len="med"/>
                    </a:lnR>
                    <a:lnT w="9525" cap="flat" cmpd="sng" algn="ctr">
                      <a:solidFill>
                        <a:srgbClr val="9BBB59">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401541489"/>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インシデント体制の整備し対応</a:t>
                      </a:r>
                      <a:r>
                        <a:rPr kumimoji="1" lang="ja-JP" altLang="en-US" sz="1600" b="0" kern="100" dirty="0">
                          <a:solidFill>
                            <a:schemeClr val="tx2"/>
                          </a:solidFill>
                          <a:effectLst/>
                          <a:latin typeface="+mn-ea"/>
                          <a:ea typeface="+mn-ea"/>
                          <a:cs typeface="Arial" panose="020B0604020202020204" pitchFamily="34" charset="0"/>
                        </a:rPr>
                        <a:t>する</a:t>
                      </a:r>
                      <a:endParaRPr kumimoji="1" lang="ja-JP" alt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25400" cap="flat" cmpd="sng" algn="ctr">
                      <a:solidFill>
                        <a:sysClr val="window" lastClr="FFFFFF"/>
                      </a:solidFill>
                      <a:prstDash val="soli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231396796"/>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en-US" altLang="ja-JP" sz="1600" b="0" kern="100" dirty="0">
                          <a:solidFill>
                            <a:schemeClr val="tx2"/>
                          </a:solidFill>
                          <a:effectLst/>
                          <a:latin typeface="+mn-ea"/>
                          <a:ea typeface="+mn-ea"/>
                          <a:cs typeface="Arial" panose="020B0604020202020204" pitchFamily="34" charset="0"/>
                        </a:rPr>
                        <a:t>PC</a:t>
                      </a:r>
                      <a:r>
                        <a:rPr kumimoji="1" lang="ja-JP" altLang="en-US" sz="1600" b="0" kern="100" dirty="0">
                          <a:solidFill>
                            <a:schemeClr val="tx2"/>
                          </a:solidFill>
                          <a:effectLst/>
                          <a:latin typeface="+mn-ea"/>
                          <a:ea typeface="+mn-ea"/>
                          <a:cs typeface="Arial" panose="020B0604020202020204" pitchFamily="34" charset="0"/>
                        </a:rPr>
                        <a:t>や</a:t>
                      </a:r>
                      <a:r>
                        <a:rPr kumimoji="1" lang="ja-JP" altLang="ja-JP" sz="1600" b="0" kern="100" dirty="0">
                          <a:solidFill>
                            <a:schemeClr val="tx2"/>
                          </a:solidFill>
                          <a:effectLst/>
                          <a:latin typeface="+mn-ea"/>
                          <a:ea typeface="+mn-ea"/>
                          <a:cs typeface="Arial" panose="020B0604020202020204" pitchFamily="34" charset="0"/>
                        </a:rPr>
                        <a:t>サーバー</a:t>
                      </a:r>
                      <a:r>
                        <a:rPr kumimoji="1" lang="ja-JP" altLang="en-US" sz="1600" b="0" kern="100" dirty="0">
                          <a:solidFill>
                            <a:schemeClr val="tx2"/>
                          </a:solidFill>
                          <a:effectLst/>
                          <a:latin typeface="+mn-ea"/>
                          <a:ea typeface="+mn-ea"/>
                          <a:cs typeface="Arial" panose="020B0604020202020204" pitchFamily="34" charset="0"/>
                        </a:rPr>
                        <a:t>、</a:t>
                      </a:r>
                      <a:r>
                        <a:rPr kumimoji="1" lang="ja-JP" altLang="ja-JP" sz="1600" b="0" kern="100" dirty="0">
                          <a:solidFill>
                            <a:schemeClr val="tx2"/>
                          </a:solidFill>
                          <a:effectLst/>
                          <a:latin typeface="+mn-ea"/>
                          <a:ea typeface="+mn-ea"/>
                          <a:cs typeface="Arial" panose="020B0604020202020204" pitchFamily="34" charset="0"/>
                        </a:rPr>
                        <a:t>ネットワーク</a:t>
                      </a:r>
                      <a:r>
                        <a:rPr kumimoji="1" lang="ja-JP" altLang="en-US" sz="1600" b="0" kern="100" dirty="0">
                          <a:solidFill>
                            <a:schemeClr val="tx2"/>
                          </a:solidFill>
                          <a:effectLst/>
                          <a:latin typeface="+mn-ea"/>
                          <a:ea typeface="+mn-ea"/>
                          <a:cs typeface="Arial" panose="020B0604020202020204" pitchFamily="34" charset="0"/>
                        </a:rPr>
                        <a:t>機器、</a:t>
                      </a:r>
                      <a:r>
                        <a:rPr kumimoji="1" lang="en-US" altLang="ja-JP" sz="1600" b="0" kern="100" dirty="0">
                          <a:solidFill>
                            <a:schemeClr val="tx2"/>
                          </a:solidFill>
                          <a:effectLst/>
                          <a:latin typeface="+mn-ea"/>
                          <a:ea typeface="+mn-ea"/>
                          <a:cs typeface="Arial" panose="020B0604020202020204" pitchFamily="34" charset="0"/>
                        </a:rPr>
                        <a:t>Web</a:t>
                      </a:r>
                      <a:r>
                        <a:rPr kumimoji="1" lang="ja-JP" altLang="en-US" sz="1600" b="0" kern="100" dirty="0">
                          <a:solidFill>
                            <a:schemeClr val="tx2"/>
                          </a:solidFill>
                          <a:effectLst/>
                          <a:latin typeface="+mn-ea"/>
                          <a:ea typeface="+mn-ea"/>
                          <a:cs typeface="Arial" panose="020B0604020202020204" pitchFamily="34" charset="0"/>
                        </a:rPr>
                        <a:t>サイト等</a:t>
                      </a:r>
                      <a:r>
                        <a:rPr kumimoji="1" lang="ja-JP" altLang="ja-JP" sz="1600" b="0" kern="100" dirty="0">
                          <a:solidFill>
                            <a:schemeClr val="tx2"/>
                          </a:solidFill>
                          <a:effectLst/>
                          <a:latin typeface="+mn-ea"/>
                          <a:ea typeface="+mn-ea"/>
                          <a:cs typeface="Arial" panose="020B0604020202020204" pitchFamily="34" charset="0"/>
                        </a:rPr>
                        <a:t>に</a:t>
                      </a:r>
                      <a:r>
                        <a:rPr kumimoji="1" lang="ja-JP" altLang="ja-JP" sz="1600" b="0" u="none" kern="100" dirty="0">
                          <a:solidFill>
                            <a:schemeClr val="tx2"/>
                          </a:solidFill>
                          <a:effectLst/>
                          <a:latin typeface="+mn-ea"/>
                          <a:ea typeface="+mn-ea"/>
                          <a:cs typeface="Arial" panose="020B0604020202020204" pitchFamily="34" charset="0"/>
                        </a:rPr>
                        <a:t>適切なセキュリティ対策</a:t>
                      </a:r>
                      <a:r>
                        <a:rPr kumimoji="1" lang="ja-JP" altLang="ja-JP" sz="1600" b="0" kern="100" dirty="0">
                          <a:solidFill>
                            <a:schemeClr val="tx2"/>
                          </a:solidFill>
                          <a:effectLst/>
                          <a:latin typeface="+mn-ea"/>
                          <a:ea typeface="+mn-ea"/>
                          <a:cs typeface="Arial" panose="020B0604020202020204" pitchFamily="34" charset="0"/>
                        </a:rPr>
                        <a:t>を行う</a:t>
                      </a: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1361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適切な</a:t>
                      </a:r>
                      <a:r>
                        <a:rPr kumimoji="1" lang="ja-JP" altLang="en-US" sz="1600" b="0" kern="100" dirty="0">
                          <a:solidFill>
                            <a:schemeClr val="tx2"/>
                          </a:solidFill>
                          <a:effectLst/>
                          <a:latin typeface="+mn-ea"/>
                          <a:ea typeface="+mn-ea"/>
                          <a:cs typeface="Arial" panose="020B0604020202020204" pitchFamily="34" charset="0"/>
                        </a:rPr>
                        <a:t>取得日時、頻度を検討し、</a:t>
                      </a:r>
                      <a:r>
                        <a:rPr kumimoji="1" lang="ja-JP" altLang="ja-JP" sz="1600" b="0" kern="100" dirty="0">
                          <a:solidFill>
                            <a:schemeClr val="tx2"/>
                          </a:solidFill>
                          <a:effectLst/>
                          <a:latin typeface="+mn-ea"/>
                          <a:ea typeface="+mn-ea"/>
                          <a:cs typeface="Arial" panose="020B0604020202020204" pitchFamily="34" charset="0"/>
                        </a:rPr>
                        <a:t>バックアップ運用を行う</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7203904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1600" b="0" kern="100" dirty="0">
                          <a:solidFill>
                            <a:schemeClr val="tx2"/>
                          </a:solidFill>
                          <a:effectLst/>
                          <a:latin typeface="+mn-ea"/>
                          <a:ea typeface="+mn-ea"/>
                          <a:cs typeface="Arial" panose="020B0604020202020204" pitchFamily="34" charset="0"/>
                        </a:rPr>
                        <a:t>適切な報告</a:t>
                      </a:r>
                      <a:r>
                        <a:rPr lang="ja-JP" altLang="en-US" sz="1600" b="0" kern="100" dirty="0">
                          <a:solidFill>
                            <a:schemeClr val="tx2"/>
                          </a:solidFill>
                          <a:effectLst/>
                          <a:latin typeface="+mn-ea"/>
                          <a:ea typeface="+mn-ea"/>
                          <a:cs typeface="Arial" panose="020B0604020202020204" pitchFamily="34" charset="0"/>
                        </a:rPr>
                        <a:t>／</a:t>
                      </a:r>
                      <a:r>
                        <a:rPr lang="ja-JP" sz="1600" b="0" kern="100" dirty="0">
                          <a:solidFill>
                            <a:schemeClr val="tx2"/>
                          </a:solidFill>
                          <a:effectLst/>
                          <a:latin typeface="+mn-ea"/>
                          <a:ea typeface="+mn-ea"/>
                          <a:cs typeface="Arial" panose="020B0604020202020204" pitchFamily="34" charset="0"/>
                        </a:rPr>
                        <a:t>連絡</a:t>
                      </a:r>
                      <a:r>
                        <a:rPr lang="ja-JP" altLang="en-US" sz="1600" b="0" kern="100" dirty="0">
                          <a:solidFill>
                            <a:schemeClr val="tx2"/>
                          </a:solidFill>
                          <a:effectLst/>
                          <a:latin typeface="+mn-ea"/>
                          <a:ea typeface="+mn-ea"/>
                          <a:cs typeface="Arial" panose="020B0604020202020204" pitchFamily="34" charset="0"/>
                        </a:rPr>
                        <a:t>／</a:t>
                      </a:r>
                      <a:r>
                        <a:rPr lang="ja-JP" sz="1600" b="0" kern="100" dirty="0">
                          <a:solidFill>
                            <a:schemeClr val="tx2"/>
                          </a:solidFill>
                          <a:effectLst/>
                          <a:latin typeface="+mn-ea"/>
                          <a:ea typeface="+mn-ea"/>
                          <a:cs typeface="Arial" panose="020B0604020202020204" pitchFamily="34" charset="0"/>
                        </a:rPr>
                        <a:t>相談を行う</a:t>
                      </a: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17835"/>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情報リテラシー、モラルを向上させる</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410459182"/>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en-US" sz="1600" b="0" kern="100" dirty="0">
                          <a:solidFill>
                            <a:schemeClr val="tx2"/>
                          </a:solidFill>
                          <a:effectLst/>
                          <a:latin typeface="+mn-ea"/>
                          <a:ea typeface="+mn-ea"/>
                          <a:cs typeface="Arial" panose="020B0604020202020204" pitchFamily="34" charset="0"/>
                        </a:rPr>
                        <a:t>認証を</a:t>
                      </a:r>
                      <a:r>
                        <a:rPr kumimoji="1" lang="ja-JP" altLang="ja-JP" sz="1600" b="0" kern="100" dirty="0">
                          <a:solidFill>
                            <a:schemeClr val="tx2"/>
                          </a:solidFill>
                          <a:effectLst/>
                          <a:latin typeface="+mn-ea"/>
                          <a:ea typeface="+mn-ea"/>
                          <a:cs typeface="Arial" panose="020B0604020202020204" pitchFamily="34" charset="0"/>
                        </a:rPr>
                        <a:t>適切に運用する</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744060"/>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kumimoji="1" lang="ja-JP" altLang="en-US" sz="1600" b="0" kern="100" dirty="0">
                          <a:solidFill>
                            <a:schemeClr val="tx2"/>
                          </a:solidFill>
                          <a:effectLst/>
                          <a:latin typeface="+mn-ea"/>
                          <a:ea typeface="+mn-ea"/>
                          <a:cs typeface="Arial" panose="020B0604020202020204" pitchFamily="34" charset="0"/>
                        </a:rPr>
                        <a:t>安易に</a:t>
                      </a:r>
                      <a:r>
                        <a:rPr kumimoji="1" lang="ja-JP" altLang="ja-JP" sz="1600" b="0" kern="100" dirty="0">
                          <a:solidFill>
                            <a:schemeClr val="tx2"/>
                          </a:solidFill>
                          <a:effectLst/>
                          <a:latin typeface="+mn-ea"/>
                          <a:ea typeface="+mn-ea"/>
                          <a:cs typeface="Arial" panose="020B0604020202020204" pitchFamily="34" charset="0"/>
                        </a:rPr>
                        <a:t>添付ファイル</a:t>
                      </a:r>
                      <a:r>
                        <a:rPr kumimoji="1" lang="ja-JP" altLang="en-US" sz="1600" b="0" kern="100" dirty="0">
                          <a:solidFill>
                            <a:schemeClr val="tx2"/>
                          </a:solidFill>
                          <a:effectLst/>
                          <a:latin typeface="+mn-ea"/>
                          <a:ea typeface="+mn-ea"/>
                          <a:cs typeface="Arial" panose="020B0604020202020204" pitchFamily="34" charset="0"/>
                        </a:rPr>
                        <a:t>の</a:t>
                      </a:r>
                      <a:r>
                        <a:rPr kumimoji="1" lang="ja-JP" altLang="ja-JP" sz="1600" b="0" kern="100" dirty="0">
                          <a:solidFill>
                            <a:schemeClr val="tx2"/>
                          </a:solidFill>
                          <a:effectLst/>
                          <a:latin typeface="+mn-ea"/>
                          <a:ea typeface="+mn-ea"/>
                          <a:cs typeface="Arial" panose="020B0604020202020204" pitchFamily="34" charset="0"/>
                        </a:rPr>
                        <a:t>開封やリンク、</a:t>
                      </a:r>
                      <a:r>
                        <a:rPr kumimoji="1" lang="en-US" altLang="ja-JP" sz="1600" b="0" kern="100" dirty="0">
                          <a:solidFill>
                            <a:schemeClr val="tx2"/>
                          </a:solidFill>
                          <a:effectLst/>
                          <a:latin typeface="+mn-ea"/>
                          <a:ea typeface="+mn-ea"/>
                          <a:cs typeface="Arial" panose="020B0604020202020204" pitchFamily="34" charset="0"/>
                        </a:rPr>
                        <a:t>URL </a:t>
                      </a:r>
                      <a:r>
                        <a:rPr kumimoji="1" lang="ja-JP" altLang="en-US" sz="1600" b="0" kern="100" dirty="0">
                          <a:solidFill>
                            <a:schemeClr val="tx2"/>
                          </a:solidFill>
                          <a:effectLst/>
                          <a:latin typeface="+mn-ea"/>
                          <a:ea typeface="+mn-ea"/>
                          <a:cs typeface="Arial" panose="020B0604020202020204" pitchFamily="34" charset="0"/>
                        </a:rPr>
                        <a:t>を</a:t>
                      </a:r>
                      <a:r>
                        <a:rPr kumimoji="1" lang="ja-JP" altLang="ja-JP" sz="1600" b="0" kern="100" dirty="0">
                          <a:solidFill>
                            <a:schemeClr val="tx2"/>
                          </a:solidFill>
                          <a:effectLst/>
                          <a:latin typeface="+mn-ea"/>
                          <a:ea typeface="+mn-ea"/>
                          <a:cs typeface="Arial" panose="020B0604020202020204" pitchFamily="34" charset="0"/>
                        </a:rPr>
                        <a:t>クリックしない</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1451098521"/>
                  </a:ext>
                </a:extLst>
              </a:tr>
            </a:tbl>
          </a:graphicData>
        </a:graphic>
      </p:graphicFrame>
      <p:sp>
        <p:nvSpPr>
          <p:cNvPr id="8" name="角丸四角形 62">
            <a:extLst>
              <a:ext uri="{FF2B5EF4-FFF2-40B4-BE49-F238E27FC236}">
                <a16:creationId xmlns:a16="http://schemas.microsoft.com/office/drawing/2014/main" id="{5A9E2046-13CC-3450-4B3B-EEE47630CB25}"/>
              </a:ext>
            </a:extLst>
          </p:cNvPr>
          <p:cNvSpPr/>
          <p:nvPr/>
        </p:nvSpPr>
        <p:spPr>
          <a:xfrm>
            <a:off x="1023600" y="1206006"/>
            <a:ext cx="10144800" cy="676800"/>
          </a:xfrm>
          <a:prstGeom prst="roundRect">
            <a:avLst/>
          </a:prstGeom>
          <a:solidFill>
            <a:schemeClr val="tx1">
              <a:lumMod val="75000"/>
              <a:alpha val="10000"/>
            </a:schemeClr>
          </a:soli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schemeClr val="accent6">
                    <a:lumMod val="10000"/>
                  </a:schemeClr>
                </a:solidFill>
                <a:effectLst/>
                <a:uLnTx/>
                <a:uFillTx/>
                <a:latin typeface="+mn-ea"/>
                <a:cs typeface="+mn-cs"/>
              </a:rPr>
              <a:t>「共通対策」を実践</a:t>
            </a:r>
            <a:endParaRPr kumimoji="0" lang="en-US" altLang="ja-JP" sz="2800" b="0" i="0" u="none" strike="noStrike" kern="0" cap="none" spc="0" normalizeH="0" baseline="0" noProof="0" dirty="0">
              <a:ln>
                <a:noFill/>
              </a:ln>
              <a:solidFill>
                <a:schemeClr val="accent6">
                  <a:lumMod val="10000"/>
                </a:schemeClr>
              </a:solidFill>
              <a:effectLst/>
              <a:uLnTx/>
              <a:uFillTx/>
              <a:latin typeface="+mn-ea"/>
              <a:cs typeface="+mn-cs"/>
            </a:endParaRPr>
          </a:p>
        </p:txBody>
      </p:sp>
    </p:spTree>
    <p:extLst>
      <p:ext uri="{BB962C8B-B14F-4D97-AF65-F5344CB8AC3E}">
        <p14:creationId xmlns:p14="http://schemas.microsoft.com/office/powerpoint/2010/main" val="11829092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F448A03-B1BD-874D-5B04-D5E2DDF50853}"/>
              </a:ext>
            </a:extLst>
          </p:cNvPr>
          <p:cNvSpPr>
            <a:spLocks noGrp="1"/>
          </p:cNvSpPr>
          <p:nvPr>
            <p:ph idx="1"/>
          </p:nvPr>
        </p:nvSpPr>
        <p:spPr>
          <a:xfrm>
            <a:off x="642229" y="1382319"/>
            <a:ext cx="10606616" cy="4745463"/>
          </a:xfrm>
        </p:spPr>
        <p:txBody>
          <a:bodyPr/>
          <a:lstStyle/>
          <a:p>
            <a:r>
              <a:rPr lang="ja-JP" altLang="en-US" sz="2400" dirty="0"/>
              <a:t>情報セキュリティ</a:t>
            </a:r>
            <a:r>
              <a:rPr lang="en-US" altLang="ja-JP" sz="2400" dirty="0"/>
              <a:t>10</a:t>
            </a:r>
            <a:r>
              <a:rPr lang="ja-JP" altLang="en-US" sz="2400" dirty="0"/>
              <a:t>大脅威　</a:t>
            </a:r>
            <a:r>
              <a:rPr lang="en-US" altLang="ja-JP" sz="2400" dirty="0"/>
              <a:t>2026</a:t>
            </a:r>
          </a:p>
          <a:p>
            <a:pPr lvl="1"/>
            <a:r>
              <a:rPr lang="ja-JP" altLang="en-US" sz="2400" dirty="0"/>
              <a:t>情報セキュリティ</a:t>
            </a:r>
            <a:r>
              <a:rPr lang="en-US" altLang="ja-JP" sz="2400" dirty="0"/>
              <a:t>10</a:t>
            </a:r>
            <a:r>
              <a:rPr lang="ja-JP" altLang="en-US" sz="2400" dirty="0"/>
              <a:t>大脅威に関する各種資料は以下の</a:t>
            </a:r>
            <a:r>
              <a:rPr lang="en-US" altLang="ja-JP" sz="2400" dirty="0"/>
              <a:t>Web</a:t>
            </a:r>
            <a:r>
              <a:rPr lang="ja-JP" altLang="en-US" sz="2400" dirty="0"/>
              <a:t>ページをご覧ください</a:t>
            </a:r>
            <a:endParaRPr lang="en-US" altLang="ja-JP" sz="2400" dirty="0"/>
          </a:p>
          <a:p>
            <a:pPr marL="342899" lvl="1" indent="0">
              <a:buNone/>
            </a:pPr>
            <a:endParaRPr lang="en-US" altLang="ja-JP" sz="1100" dirty="0">
              <a:solidFill>
                <a:srgbClr val="24235C"/>
              </a:solidFill>
            </a:endParaRPr>
          </a:p>
          <a:p>
            <a:pPr marL="342899" lvl="1" indent="0">
              <a:buNone/>
            </a:pPr>
            <a:r>
              <a:rPr lang="en-US" altLang="ja-JP" sz="2400" u="sng" kern="100" dirty="0">
                <a:solidFill>
                  <a:srgbClr val="0000FF"/>
                </a:solidFill>
                <a:latin typeface="Arial" panose="020B0604020202020204" pitchFamily="34" charset="0"/>
                <a:ea typeface="ＭＳ 明朝" panose="02020609040205080304" pitchFamily="17" charset="-128"/>
                <a:cs typeface="Times New Roman" panose="02020603050405020304" pitchFamily="18" charset="0"/>
                <a:hlinkClick r:id="rId2"/>
              </a:rPr>
              <a:t>https://www.ipa.go.jp/security/10threats/10threats2026.html</a:t>
            </a:r>
            <a:endParaRPr lang="ja-JP" altLang="en-US" sz="2400" dirty="0"/>
          </a:p>
          <a:p>
            <a:endParaRPr kumimoji="1" lang="ja-JP" altLang="en-US" sz="2400" dirty="0"/>
          </a:p>
        </p:txBody>
      </p:sp>
      <p:sp>
        <p:nvSpPr>
          <p:cNvPr id="3" name="フッター プレースホルダー 2">
            <a:extLst>
              <a:ext uri="{FF2B5EF4-FFF2-40B4-BE49-F238E27FC236}">
                <a16:creationId xmlns:a16="http://schemas.microsoft.com/office/drawing/2014/main" id="{ADAE8B8C-6DB9-A319-7666-100FDF379F62}"/>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a:p>
            <a:endParaRPr lang="ja-JP" altLang="en-US" dirty="0"/>
          </a:p>
        </p:txBody>
      </p:sp>
      <p:sp>
        <p:nvSpPr>
          <p:cNvPr id="4" name="スライド番号プレースホルダー 3">
            <a:extLst>
              <a:ext uri="{FF2B5EF4-FFF2-40B4-BE49-F238E27FC236}">
                <a16:creationId xmlns:a16="http://schemas.microsoft.com/office/drawing/2014/main" id="{5F117E33-3974-AC9D-D3AA-5ACA755775AF}"/>
              </a:ext>
            </a:extLst>
          </p:cNvPr>
          <p:cNvSpPr>
            <a:spLocks noGrp="1"/>
          </p:cNvSpPr>
          <p:nvPr>
            <p:ph type="sldNum" sz="quarter" idx="12"/>
          </p:nvPr>
        </p:nvSpPr>
        <p:spPr/>
        <p:txBody>
          <a:bodyPr/>
          <a:lstStyle/>
          <a:p>
            <a:fld id="{DBFB1F43-6F2E-4538-AABB-23AEDF146290}" type="slidenum">
              <a:rPr lang="ja-JP" altLang="en-US" smtClean="0"/>
              <a:pPr/>
              <a:t>93</a:t>
            </a:fld>
            <a:endParaRPr lang="ja-JP" altLang="en-US"/>
          </a:p>
        </p:txBody>
      </p:sp>
      <p:sp>
        <p:nvSpPr>
          <p:cNvPr id="5" name="タイトル 4">
            <a:extLst>
              <a:ext uri="{FF2B5EF4-FFF2-40B4-BE49-F238E27FC236}">
                <a16:creationId xmlns:a16="http://schemas.microsoft.com/office/drawing/2014/main" id="{96263F7B-D174-5FC5-89CA-E9E8B05BEC10}"/>
              </a:ext>
            </a:extLst>
          </p:cNvPr>
          <p:cNvSpPr>
            <a:spLocks noGrp="1"/>
          </p:cNvSpPr>
          <p:nvPr>
            <p:ph type="title"/>
          </p:nvPr>
        </p:nvSpPr>
        <p:spPr/>
        <p:txBody>
          <a:bodyPr/>
          <a:lstStyle/>
          <a:p>
            <a:r>
              <a:rPr lang="ja-JP" altLang="en-US" dirty="0"/>
              <a:t>資料のダウンロード</a:t>
            </a:r>
            <a:endParaRPr kumimoji="1" lang="ja-JP" altLang="en-US" dirty="0"/>
          </a:p>
        </p:txBody>
      </p:sp>
      <p:pic>
        <p:nvPicPr>
          <p:cNvPr id="7" name="図 6" descr="QR コード&#10;&#10;AI 生成コンテンツは誤りを含む可能性があります。">
            <a:extLst>
              <a:ext uri="{FF2B5EF4-FFF2-40B4-BE49-F238E27FC236}">
                <a16:creationId xmlns:a16="http://schemas.microsoft.com/office/drawing/2014/main" id="{46827C76-6CD3-F551-5689-65A86087BA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155" y="2908851"/>
            <a:ext cx="2254704" cy="2254704"/>
          </a:xfrm>
          <a:prstGeom prst="rect">
            <a:avLst/>
          </a:prstGeom>
          <a:noFill/>
          <a:ln>
            <a:noFill/>
          </a:ln>
        </p:spPr>
      </p:pic>
      <p:pic>
        <p:nvPicPr>
          <p:cNvPr id="8" name="図 7" descr="裁判所, 立つ, スポーツゲーム, 女性 が含まれている画像&#10;&#10;AI 生成コンテンツは誤りを含む可能性があります。">
            <a:extLst>
              <a:ext uri="{FF2B5EF4-FFF2-40B4-BE49-F238E27FC236}">
                <a16:creationId xmlns:a16="http://schemas.microsoft.com/office/drawing/2014/main" id="{19023AB9-E922-435B-386A-189D458B9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872" y="2982817"/>
            <a:ext cx="3857100" cy="3471214"/>
          </a:xfrm>
          <a:prstGeom prst="rect">
            <a:avLst/>
          </a:prstGeom>
        </p:spPr>
      </p:pic>
    </p:spTree>
    <p:extLst>
      <p:ext uri="{BB962C8B-B14F-4D97-AF65-F5344CB8AC3E}">
        <p14:creationId xmlns:p14="http://schemas.microsoft.com/office/powerpoint/2010/main" val="2466498085"/>
      </p:ext>
    </p:extLst>
  </p:cSld>
  <p:clrMapOvr>
    <a:masterClrMapping/>
  </p:clrMapOvr>
</p:sld>
</file>

<file path=ppt/theme/theme1.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13915</Words>
  <Application>Microsoft Office PowerPoint</Application>
  <PresentationFormat>ワイド画面</PresentationFormat>
  <Paragraphs>1294</Paragraphs>
  <Slides>93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93</vt:i4>
      </vt:variant>
    </vt:vector>
  </HeadingPairs>
  <TitlesOfParts>
    <vt:vector size="99" baseType="lpstr">
      <vt:lpstr>Meiryo UI</vt:lpstr>
      <vt:lpstr>Meiryo UI 本文</vt:lpstr>
      <vt:lpstr>游ゴシック</vt:lpstr>
      <vt:lpstr>Arial</vt:lpstr>
      <vt:lpstr>Wingdings</vt:lpstr>
      <vt:lpstr>IPA2004</vt:lpstr>
      <vt:lpstr>情報セキュリティ10大脅威 2026 [組織編] 　 　～当たり前を確実に、基本の徹底と継続的な見直しで被害の最小化を～</vt:lpstr>
      <vt:lpstr>「情報セキュリティ10大脅威」とは？</vt:lpstr>
      <vt:lpstr>「10大脅威」の特徴</vt:lpstr>
      <vt:lpstr>情報セキュリティ10大脅威 2026</vt:lpstr>
      <vt:lpstr>情報セキュリティ対策の基本</vt:lpstr>
      <vt:lpstr>情報セキュリティ対策の基本＋α</vt:lpstr>
      <vt:lpstr>組織向け脅威の解説</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【6位】地政学的リスクに起因するサイバー攻撃（情報戦を含む）</vt:lpstr>
      <vt:lpstr>【6位】地政学的リスクに起因するサイバー攻撃（情報戦を含む）</vt:lpstr>
      <vt:lpstr>【6位】地政学的リスクに起因するサイバー攻撃（情報戦を含む）</vt:lpstr>
      <vt:lpstr>【6位】地政学的リスクに起因するサイバー攻撃（情報戦を含む）</vt:lpstr>
      <vt:lpstr>【6位】地政学的リスクに起因するサイバー攻撃（情報戦を含む）</vt:lpstr>
      <vt:lpstr>【6位】地政学的リスクに起因するサイバー攻撃（情報戦を含む）</vt:lpstr>
      <vt:lpstr>【6位】地政学的リスクに起因するサイバー攻撃（情報戦を含む）</vt:lpstr>
      <vt:lpstr>【6位】地政学的リスクに起因するサイバー攻撃（情報戦を含む）</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まとめ</vt:lpstr>
      <vt:lpstr>まとめ</vt:lpstr>
      <vt:lpstr>資料のダウンロード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2026-03-31T02:25:47Z</dcterms:created>
  <dcterms:modified xsi:type="dcterms:W3CDTF">2026-03-31T05:14:47Z</dcterms:modified>
</cp:coreProperties>
</file>