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13"/>
  </p:notesMasterIdLst>
  <p:sldIdLst>
    <p:sldId id="265" r:id="rId5"/>
    <p:sldId id="263" r:id="rId6"/>
    <p:sldId id="266" r:id="rId7"/>
    <p:sldId id="267" r:id="rId8"/>
    <p:sldId id="408" r:id="rId9"/>
    <p:sldId id="268" r:id="rId10"/>
    <p:sldId id="269" r:id="rId11"/>
    <p:sldId id="270" r:id="rId12"/>
    <p:sldId id="314" r:id="rId13"/>
    <p:sldId id="397" r:id="rId14"/>
    <p:sldId id="322" r:id="rId15"/>
    <p:sldId id="388" r:id="rId16"/>
    <p:sldId id="389" r:id="rId17"/>
    <p:sldId id="390" r:id="rId18"/>
    <p:sldId id="392" r:id="rId19"/>
    <p:sldId id="393" r:id="rId20"/>
    <p:sldId id="394" r:id="rId21"/>
    <p:sldId id="398" r:id="rId22"/>
    <p:sldId id="396" r:id="rId23"/>
    <p:sldId id="399" r:id="rId24"/>
    <p:sldId id="400" r:id="rId25"/>
    <p:sldId id="401" r:id="rId26"/>
    <p:sldId id="402" r:id="rId27"/>
    <p:sldId id="403" r:id="rId28"/>
    <p:sldId id="404" r:id="rId29"/>
    <p:sldId id="405" r:id="rId30"/>
    <p:sldId id="406" r:id="rId31"/>
    <p:sldId id="407" r:id="rId32"/>
    <p:sldId id="428" r:id="rId33"/>
    <p:sldId id="429" r:id="rId34"/>
    <p:sldId id="430" r:id="rId35"/>
    <p:sldId id="431" r:id="rId36"/>
    <p:sldId id="432" r:id="rId37"/>
    <p:sldId id="433" r:id="rId38"/>
    <p:sldId id="434" r:id="rId39"/>
    <p:sldId id="435" r:id="rId40"/>
    <p:sldId id="490" r:id="rId41"/>
    <p:sldId id="409" r:id="rId42"/>
    <p:sldId id="410" r:id="rId43"/>
    <p:sldId id="411" r:id="rId44"/>
    <p:sldId id="412" r:id="rId45"/>
    <p:sldId id="413" r:id="rId46"/>
    <p:sldId id="2147483067" r:id="rId47"/>
    <p:sldId id="414" r:id="rId48"/>
    <p:sldId id="485" r:id="rId49"/>
    <p:sldId id="415" r:id="rId50"/>
    <p:sldId id="416" r:id="rId51"/>
    <p:sldId id="417" r:id="rId52"/>
    <p:sldId id="420" r:id="rId53"/>
    <p:sldId id="418" r:id="rId54"/>
    <p:sldId id="419" r:id="rId55"/>
    <p:sldId id="421" r:id="rId56"/>
    <p:sldId id="422" r:id="rId57"/>
    <p:sldId id="423" r:id="rId58"/>
    <p:sldId id="424" r:id="rId59"/>
    <p:sldId id="425" r:id="rId60"/>
    <p:sldId id="426" r:id="rId61"/>
    <p:sldId id="427" r:id="rId62"/>
    <p:sldId id="463" r:id="rId63"/>
    <p:sldId id="464" r:id="rId64"/>
    <p:sldId id="465" r:id="rId65"/>
    <p:sldId id="466" r:id="rId66"/>
    <p:sldId id="467" r:id="rId67"/>
    <p:sldId id="468" r:id="rId68"/>
    <p:sldId id="469" r:id="rId69"/>
    <p:sldId id="470" r:id="rId70"/>
    <p:sldId id="471" r:id="rId71"/>
    <p:sldId id="446" r:id="rId72"/>
    <p:sldId id="2147483064" r:id="rId73"/>
    <p:sldId id="2147483065" r:id="rId74"/>
    <p:sldId id="2147483066" r:id="rId75"/>
    <p:sldId id="2147483062" r:id="rId76"/>
    <p:sldId id="2147483063" r:id="rId77"/>
    <p:sldId id="451" r:id="rId78"/>
    <p:sldId id="452" r:id="rId79"/>
    <p:sldId id="455" r:id="rId80"/>
    <p:sldId id="487" r:id="rId81"/>
    <p:sldId id="456" r:id="rId82"/>
    <p:sldId id="491" r:id="rId83"/>
    <p:sldId id="482" r:id="rId84"/>
    <p:sldId id="473" r:id="rId85"/>
    <p:sldId id="489" r:id="rId86"/>
    <p:sldId id="474" r:id="rId87"/>
    <p:sldId id="475" r:id="rId88"/>
    <p:sldId id="477" r:id="rId89"/>
    <p:sldId id="492" r:id="rId90"/>
    <p:sldId id="478" r:id="rId91"/>
    <p:sldId id="457" r:id="rId92"/>
    <p:sldId id="458" r:id="rId93"/>
    <p:sldId id="488" r:id="rId94"/>
    <p:sldId id="459" r:id="rId95"/>
    <p:sldId id="460" r:id="rId96"/>
    <p:sldId id="461" r:id="rId97"/>
    <p:sldId id="462" r:id="rId98"/>
    <p:sldId id="436" r:id="rId99"/>
    <p:sldId id="437" r:id="rId100"/>
    <p:sldId id="438" r:id="rId101"/>
    <p:sldId id="439" r:id="rId102"/>
    <p:sldId id="440" r:id="rId103"/>
    <p:sldId id="441" r:id="rId104"/>
    <p:sldId id="442" r:id="rId105"/>
    <p:sldId id="443" r:id="rId106"/>
    <p:sldId id="444" r:id="rId107"/>
    <p:sldId id="445" r:id="rId108"/>
    <p:sldId id="483" r:id="rId109"/>
    <p:sldId id="319" r:id="rId110"/>
    <p:sldId id="320" r:id="rId111"/>
    <p:sldId id="321" r:id="rId1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8E11C-8F8E-04BE-21C6-EC24277A0562}" name="横山 美晴" initials="美横" userId="S::m-yokoya@ipa.go.jp::8b83db6c-80d7-4017-b290-a064755ee5c5" providerId="AD"/>
  <p188:author id="{CE658241-F995-0602-C55C-3B84B810582A}" name="土屋 正" initials="正土" userId="S::td-tsuch@ipa.go.jp::88b87247-7e09-4eed-a918-6eac25cb20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2060"/>
    <a:srgbClr val="2423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25" autoAdjust="0"/>
    <p:restoredTop sz="96327"/>
  </p:normalViewPr>
  <p:slideViewPr>
    <p:cSldViewPr snapToGrid="0">
      <p:cViewPr varScale="1">
        <p:scale>
          <a:sx n="87" d="100"/>
          <a:sy n="87" d="100"/>
        </p:scale>
        <p:origin x="19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notesMaster" Target="notesMasters/notesMaster1.xml"/><Relationship Id="rId118"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70AD0-0B19-4E45-9096-808A6B714750}" type="datetimeFigureOut">
              <a:rPr kumimoji="1" lang="ja-JP" altLang="en-US" smtClean="0"/>
              <a:t>2025/5/15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6B79D448-7F5B-A01B-32F2-52F7B899B6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468313" y="1107698"/>
            <a:ext cx="7371720" cy="1191600"/>
          </a:xfrm>
          <a:solidFill>
            <a:schemeClr val="bg1">
              <a:alpha val="0"/>
            </a:schemeClr>
          </a:solidFill>
        </p:spPr>
        <p:txBody>
          <a:bodyPr anchor="b" anchorCtr="0"/>
          <a:lstStyle>
            <a:lvl1pPr>
              <a:defRPr sz="2800"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127288" y="4396485"/>
            <a:ext cx="5712745" cy="757434"/>
          </a:xfrm>
          <a:solidFill>
            <a:schemeClr val="bg1">
              <a:alpha val="0"/>
            </a:schemeClr>
          </a:solidFill>
        </p:spPr>
        <p:txBody>
          <a:bodyPr anchor="ctr"/>
          <a:lstStyle>
            <a:lvl1pPr marL="0" indent="0" algn="r">
              <a:buFontTx/>
              <a:buNone/>
              <a:defRPr sz="2000" baseline="0">
                <a:solidFill>
                  <a:srgbClr val="24235C"/>
                </a:solidFill>
                <a:latin typeface="Meiryo UI" panose="020B0604030504040204" pitchFamily="34" charset="-128"/>
                <a:ea typeface="Meiryo UI" panose="020B0604030504040204" pitchFamily="34" charset="-128"/>
              </a:defRPr>
            </a:lvl1pPr>
          </a:lstStyle>
          <a:p>
            <a:pPr marL="0" marR="0" lvl="0" indent="0" algn="r" defTabSz="6858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
        <p:nvSpPr>
          <p:cNvPr id="6" name="フッター プレースホルダー 5">
            <a:extLst>
              <a:ext uri="{FF2B5EF4-FFF2-40B4-BE49-F238E27FC236}">
                <a16:creationId xmlns:a16="http://schemas.microsoft.com/office/drawing/2014/main" id="{1F183315-E695-5B3A-38B7-88581B953B70}"/>
              </a:ext>
            </a:extLst>
          </p:cNvPr>
          <p:cNvSpPr>
            <a:spLocks noGrp="1"/>
          </p:cNvSpPr>
          <p:nvPr>
            <p:ph type="ftr" sz="quarter" idx="13"/>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Tree>
    <p:extLst>
      <p:ext uri="{BB962C8B-B14F-4D97-AF65-F5344CB8AC3E}">
        <p14:creationId xmlns:p14="http://schemas.microsoft.com/office/powerpoint/2010/main" val="63759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488147" y="1832125"/>
            <a:ext cx="7173416"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488147" y="2324172"/>
            <a:ext cx="7408944"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488147" y="3818687"/>
            <a:ext cx="7173416"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488147" y="4310734"/>
            <a:ext cx="7408944"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2" name="フッター プレースホルダー 1">
            <a:extLst>
              <a:ext uri="{FF2B5EF4-FFF2-40B4-BE49-F238E27FC236}">
                <a16:creationId xmlns:a16="http://schemas.microsoft.com/office/drawing/2014/main" id="{A8621C4A-1435-907A-D567-11BEFCDC7207}"/>
              </a:ext>
            </a:extLst>
          </p:cNvPr>
          <p:cNvSpPr>
            <a:spLocks noGrp="1"/>
          </p:cNvSpPr>
          <p:nvPr>
            <p:ph type="ftr" sz="quarter" idx="17"/>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3" name="スライド番号プレースホルダー 2">
            <a:extLst>
              <a:ext uri="{FF2B5EF4-FFF2-40B4-BE49-F238E27FC236}">
                <a16:creationId xmlns:a16="http://schemas.microsoft.com/office/drawing/2014/main" id="{0B47E0F0-4432-7A0E-0949-B3507A6EA720}"/>
              </a:ext>
            </a:extLst>
          </p:cNvPr>
          <p:cNvSpPr>
            <a:spLocks noGrp="1"/>
          </p:cNvSpPr>
          <p:nvPr>
            <p:ph type="sldNum" sz="quarter" idx="18"/>
          </p:nvPr>
        </p:nvSpPr>
        <p:spPr/>
        <p:txBody>
          <a:body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8968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81672" y="1382320"/>
            <a:ext cx="7423732"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2" name="フッター プレースホルダー 1">
            <a:extLst>
              <a:ext uri="{FF2B5EF4-FFF2-40B4-BE49-F238E27FC236}">
                <a16:creationId xmlns:a16="http://schemas.microsoft.com/office/drawing/2014/main" id="{AC909A27-0849-5366-5FF6-6EFB2D864DFF}"/>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4" name="スライド番号プレースホルダー 3">
            <a:extLst>
              <a:ext uri="{FF2B5EF4-FFF2-40B4-BE49-F238E27FC236}">
                <a16:creationId xmlns:a16="http://schemas.microsoft.com/office/drawing/2014/main" id="{E2EC62B6-0D31-DCCA-5EEE-316FF8F2DBF5}"/>
              </a:ext>
            </a:extLst>
          </p:cNvPr>
          <p:cNvSpPr>
            <a:spLocks noGrp="1"/>
          </p:cNvSpPr>
          <p:nvPr>
            <p:ph type="sldNum" sz="quarter" idx="11"/>
          </p:nvPr>
        </p:nvSpPr>
        <p:spPr/>
        <p:txBody>
          <a:body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2" descr="ロゴ, 会社名&#10;&#10;中程度の精度で自動的に生成された説明">
            <a:extLst>
              <a:ext uri="{FF2B5EF4-FFF2-40B4-BE49-F238E27FC236}">
                <a16:creationId xmlns:a16="http://schemas.microsoft.com/office/drawing/2014/main" id="{60156A0B-4A44-CEA3-855F-F578A9F222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フッター プレースホルダー 1">
            <a:extLst>
              <a:ext uri="{FF2B5EF4-FFF2-40B4-BE49-F238E27FC236}">
                <a16:creationId xmlns:a16="http://schemas.microsoft.com/office/drawing/2014/main" id="{E2B94970-FCA1-8D5E-5487-E30AECCD6798}"/>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4" name="スライド番号プレースホルダー 3">
            <a:extLst>
              <a:ext uri="{FF2B5EF4-FFF2-40B4-BE49-F238E27FC236}">
                <a16:creationId xmlns:a16="http://schemas.microsoft.com/office/drawing/2014/main" id="{B4395455-9B07-F255-20DA-BEBF006A84D0}"/>
              </a:ext>
            </a:extLst>
          </p:cNvPr>
          <p:cNvSpPr>
            <a:spLocks noGrp="1"/>
          </p:cNvSpPr>
          <p:nvPr>
            <p:ph type="sldNum" sz="quarter" idx="11"/>
          </p:nvPr>
        </p:nvSpPr>
        <p:spPr/>
        <p:txBody>
          <a:body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46758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AF7B886-66FA-4603-40F8-171BF0AB19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480910" y="217504"/>
            <a:ext cx="6047903"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480910" y="1316484"/>
            <a:ext cx="7407868"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2" name="Rectangle 6"/>
          <p:cNvSpPr>
            <a:spLocks noGrp="1" noChangeArrowheads="1"/>
          </p:cNvSpPr>
          <p:nvPr>
            <p:ph type="ftr" sz="quarter" idx="3"/>
          </p:nvPr>
        </p:nvSpPr>
        <p:spPr bwMode="auto">
          <a:xfrm>
            <a:off x="0" y="6570663"/>
            <a:ext cx="3268287"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24235C"/>
                </a:solidFill>
                <a:latin typeface="Meiryo UI" panose="020B0604030504040204" pitchFamily="34" charset="-128"/>
                <a:ea typeface="Meiryo UI" panose="020B0604030504040204" pitchFamily="34" charset="-128"/>
              </a:defRPr>
            </a:lvl1p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4103" name="Rectangle 7"/>
          <p:cNvSpPr>
            <a:spLocks noGrp="1" noChangeArrowheads="1"/>
          </p:cNvSpPr>
          <p:nvPr>
            <p:ph type="sldNum" sz="quarter" idx="4"/>
          </p:nvPr>
        </p:nvSpPr>
        <p:spPr bwMode="auto">
          <a:xfrm>
            <a:off x="6881142" y="6454032"/>
            <a:ext cx="21336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9" r:id="rId4"/>
  </p:sldLayoutIdLst>
  <p:hf hdr="0"/>
  <p:txStyles>
    <p:title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p:titleStyle>
    <p:body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p:bodyStyle>
    <p:otherStyle>
      <a:defPPr>
        <a:defRPr lang="ja-JP"/>
      </a:defPPr>
      <a:lvl1pPr marL="0" algn="l" defTabSz="685796" rtl="0" eaLnBrk="1" latinLnBrk="0" hangingPunct="1">
        <a:defRPr kumimoji="1" sz="1350" kern="1200">
          <a:solidFill>
            <a:schemeClr val="tx1"/>
          </a:solidFill>
          <a:latin typeface="+mn-lt"/>
          <a:ea typeface="+mn-ea"/>
          <a:cs typeface="+mn-cs"/>
        </a:defRPr>
      </a:lvl1pPr>
      <a:lvl2pPr marL="342899" algn="l" defTabSz="685796" rtl="0" eaLnBrk="1" latinLnBrk="0" hangingPunct="1">
        <a:defRPr kumimoji="1" sz="1350" kern="1200">
          <a:solidFill>
            <a:schemeClr val="tx1"/>
          </a:solidFill>
          <a:latin typeface="+mn-lt"/>
          <a:ea typeface="+mn-ea"/>
          <a:cs typeface="+mn-cs"/>
        </a:defRPr>
      </a:lvl2pPr>
      <a:lvl3pPr marL="685796" algn="l" defTabSz="685796" rtl="0" eaLnBrk="1" latinLnBrk="0" hangingPunct="1">
        <a:defRPr kumimoji="1" sz="1350" kern="1200">
          <a:solidFill>
            <a:schemeClr val="tx1"/>
          </a:solidFill>
          <a:latin typeface="+mn-lt"/>
          <a:ea typeface="+mn-ea"/>
          <a:cs typeface="+mn-cs"/>
        </a:defRPr>
      </a:lvl3pPr>
      <a:lvl4pPr marL="1028694" algn="l" defTabSz="685796" rtl="0" eaLnBrk="1" latinLnBrk="0" hangingPunct="1">
        <a:defRPr kumimoji="1" sz="1350" kern="1200">
          <a:solidFill>
            <a:schemeClr val="tx1"/>
          </a:solidFill>
          <a:latin typeface="+mn-lt"/>
          <a:ea typeface="+mn-ea"/>
          <a:cs typeface="+mn-cs"/>
        </a:defRPr>
      </a:lvl4pPr>
      <a:lvl5pPr marL="1371592" algn="l" defTabSz="685796" rtl="0" eaLnBrk="1" latinLnBrk="0" hangingPunct="1">
        <a:defRPr kumimoji="1" sz="1350" kern="1200">
          <a:solidFill>
            <a:schemeClr val="tx1"/>
          </a:solidFill>
          <a:latin typeface="+mn-lt"/>
          <a:ea typeface="+mn-ea"/>
          <a:cs typeface="+mn-cs"/>
        </a:defRPr>
      </a:lvl5pPr>
      <a:lvl6pPr marL="1714490" algn="l" defTabSz="685796" rtl="0" eaLnBrk="1" latinLnBrk="0" hangingPunct="1">
        <a:defRPr kumimoji="1" sz="1350" kern="1200">
          <a:solidFill>
            <a:schemeClr val="tx1"/>
          </a:solidFill>
          <a:latin typeface="+mn-lt"/>
          <a:ea typeface="+mn-ea"/>
          <a:cs typeface="+mn-cs"/>
        </a:defRPr>
      </a:lvl6pPr>
      <a:lvl7pPr marL="2057389" algn="l" defTabSz="685796" rtl="0" eaLnBrk="1" latinLnBrk="0" hangingPunct="1">
        <a:defRPr kumimoji="1" sz="1350" kern="1200">
          <a:solidFill>
            <a:schemeClr val="tx1"/>
          </a:solidFill>
          <a:latin typeface="+mn-lt"/>
          <a:ea typeface="+mn-ea"/>
          <a:cs typeface="+mn-cs"/>
        </a:defRPr>
      </a:lvl7pPr>
      <a:lvl8pPr marL="2400286" algn="l" defTabSz="685796" rtl="0" eaLnBrk="1" latinLnBrk="0" hangingPunct="1">
        <a:defRPr kumimoji="1" sz="1350" kern="1200">
          <a:solidFill>
            <a:schemeClr val="tx1"/>
          </a:solidFill>
          <a:latin typeface="+mn-lt"/>
          <a:ea typeface="+mn-ea"/>
          <a:cs typeface="+mn-cs"/>
        </a:defRPr>
      </a:lvl8pPr>
      <a:lvl9pPr marL="2743184" algn="l" defTabSz="685796"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hyperlink" Target="https://www.tdb.co.jp/newsroom/news/5qv35g4a1w/" TargetMode="Externa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s://www.city.meguro.tokyo.jp/kyouikushidou/kosodatekyouiku/gakkoukyouiku/ed20240729.html" TargetMode="External"/><Relationship Id="rId2" Type="http://schemas.openxmlformats.org/officeDocument/2006/relationships/hyperlink" Target="https://www.kyoiku.metro.tokyo.lg.jp/information/press/2024/05/2024053105" TargetMode="Externa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ipa.go.jp/security/10threats/10threats2025.html" TargetMode="Externa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kadokawa.co.jp/topics/12010/" TargetMode="External"/><Relationship Id="rId2" Type="http://schemas.openxmlformats.org/officeDocument/2006/relationships/hyperlink" Target="https://group.kadokawa.co.jp/information/media-download/1356/d3f77b589c58d083/"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ddbj.nig.ac.jp/news/ja/2024-10-22"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hirokei.co.jp/news/649/" TargetMode="External"/><Relationship Id="rId2" Type="http://schemas.openxmlformats.org/officeDocument/2006/relationships/hyperlink" Target="https://www.hirokei.co.jp/news/646/" TargetMode="External"/><Relationship Id="rId1" Type="http://schemas.openxmlformats.org/officeDocument/2006/relationships/slideLayout" Target="../slideLayouts/slideLayout3.xml"/><Relationship Id="rId4" Type="http://schemas.openxmlformats.org/officeDocument/2006/relationships/hyperlink" Target="https://www.hirokei.co.jp/news/66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omoreransom.org/"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igitalforensic.jp/home/act/products/higai-checksheet/"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ty.toyota.aichi.jp/pressrelease/1060027/1060257.html" TargetMode="External"/><Relationship Id="rId2" Type="http://schemas.openxmlformats.org/officeDocument/2006/relationships/hyperlink" Target="https://www.iseto.co.jp/news/news_202410.html" TargetMode="External"/><Relationship Id="rId1" Type="http://schemas.openxmlformats.org/officeDocument/2006/relationships/slideLayout" Target="../slideLayouts/slideLayout3.xml"/><Relationship Id="rId6" Type="http://schemas.openxmlformats.org/officeDocument/2006/relationships/hyperlink" Target="https://www.pref.ehime.jp/page/85357.html" TargetMode="External"/><Relationship Id="rId5" Type="http://schemas.openxmlformats.org/officeDocument/2006/relationships/hyperlink" Target="https://www.city.wakayama.wakayama.jp/kurashi/zeikin/1001083/1058780.html" TargetMode="External"/><Relationship Id="rId4" Type="http://schemas.openxmlformats.org/officeDocument/2006/relationships/hyperlink" Target="https://www.pref.tokushima.lg.jp/ippannokata/kurashi/zeikin/724274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kantsu.com/news/6615/" TargetMode="External"/><Relationship Id="rId2" Type="http://schemas.openxmlformats.org/officeDocument/2006/relationships/hyperlink" Target="https://www.kantsu.com/news/6573/" TargetMode="External"/><Relationship Id="rId1" Type="http://schemas.openxmlformats.org/officeDocument/2006/relationships/slideLayout" Target="../slideLayouts/slideLayout3.xml"/><Relationship Id="rId4" Type="http://schemas.openxmlformats.org/officeDocument/2006/relationships/hyperlink" Target="https://www.kantsu.com/news/662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redhat.com/en/blog/urgent-security-alert-fedora-40-and-rawhide-users" TargetMode="External"/><Relationship Id="rId2" Type="http://schemas.openxmlformats.org/officeDocument/2006/relationships/hyperlink" Target="https://www.jpcert.or.jp/newsflash/2024040101.html"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eti.go.jp/press/2024/08/20240829001/20240829001.html" TargetMode="Externa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nisc.go.jp/pdf/policy/general/risktaiou28.pdf" TargetMode="External"/><Relationship Id="rId2" Type="http://schemas.openxmlformats.org/officeDocument/2006/relationships/hyperlink" Target="https://www.meti.go.jp/policy/netsecurity/mng_guide.html" TargetMode="Externa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jama.or.jp/operation/it/cyb_sec/cyb_sec_guideline.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gif"/><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security-next.com/155956" TargetMode="External"/><Relationship Id="rId2" Type="http://schemas.openxmlformats.org/officeDocument/2006/relationships/hyperlink" Target="https://www.ipa.go.jp/security/security-alert/2024/alert20240415.html" TargetMode="External"/><Relationship Id="rId1" Type="http://schemas.openxmlformats.org/officeDocument/2006/relationships/slideLayout" Target="../slideLayouts/slideLayout3.xml"/><Relationship Id="rId4" Type="http://schemas.openxmlformats.org/officeDocument/2006/relationships/hyperlink" Target="https://www.jpcert.or.jp/at/2024/at240009.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ecurity-next.com/158289" TargetMode="External"/><Relationship Id="rId2" Type="http://schemas.openxmlformats.org/officeDocument/2006/relationships/hyperlink" Target="https://www.ipa.go.jp/security/security-alert/2024/alert_20240705.html"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ntec.com/jp/info/2024/2024050700/" TargetMode="External"/><Relationship Id="rId2" Type="http://schemas.openxmlformats.org/officeDocument/2006/relationships/hyperlink" Target="https://nordot.app/1158206853963727018" TargetMode="External"/><Relationship Id="rId1" Type="http://schemas.openxmlformats.org/officeDocument/2006/relationships/slideLayout" Target="../slideLayouts/slideLayout3.xml"/><Relationship Id="rId4" Type="http://schemas.openxmlformats.org/officeDocument/2006/relationships/hyperlink" Target="https://piyolog.hatenadiary.jp/entry/2024/05/03/01504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gif"/><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livable.co.jp/assets/files/3972" TargetMode="External"/><Relationship Id="rId2" Type="http://schemas.openxmlformats.org/officeDocument/2006/relationships/hyperlink" Target="https://www.prudential.co.jp/news/pdf/841/20240409.pdf"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daikin.co.jp/taisetsu/2024/240216"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www.kuraray.co.jp/news/2024/240325_2"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7.wmf"/><Relationship Id="rId2" Type="http://schemas.openxmlformats.org/officeDocument/2006/relationships/hyperlink" Target="https://www.ipa.go.jp/security/guide/insider.html" TargetMode="Externa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3.emf"/><Relationship Id="rId4" Type="http://schemas.openxmlformats.org/officeDocument/2006/relationships/image" Target="../media/image32.emf"/></Relationships>
</file>

<file path=ppt/slides/_rels/slide4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ipa.go.jp/about/ipanews/ipanews202312.html" TargetMode="External"/><Relationship Id="rId7" Type="http://schemas.openxmlformats.org/officeDocument/2006/relationships/image" Target="../media/image33.emf"/><Relationship Id="rId2" Type="http://schemas.openxmlformats.org/officeDocument/2006/relationships/hyperlink" Target="https://www.ipa.go.jp/security/guide/hjuojm00000055l0-att/ps6vr7000000jvcb.pdf" TargetMode="External"/><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hyperlink" Target="https://www.meti.go.jp/policy/economy/chizai/chiteki/guideline/h31ts.pdf" TargetMode="External"/><Relationship Id="rId9" Type="http://schemas.openxmlformats.org/officeDocument/2006/relationships/image" Target="../media/image27.wmf"/></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27.wmf"/><Relationship Id="rId5" Type="http://schemas.openxmlformats.org/officeDocument/2006/relationships/image" Target="../media/image28.png"/><Relationship Id="rId4" Type="http://schemas.openxmlformats.org/officeDocument/2006/relationships/image" Target="../media/image33.emf"/></Relationships>
</file>

<file path=ppt/slides/_rels/slide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27.wmf"/><Relationship Id="rId5" Type="http://schemas.openxmlformats.org/officeDocument/2006/relationships/image" Target="../media/image28.png"/><Relationship Id="rId4" Type="http://schemas.openxmlformats.org/officeDocument/2006/relationships/image" Target="../media/image3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xtech.nikkei.com/atcl/nxt/news/24/01158/" TargetMode="External"/><Relationship Id="rId2" Type="http://schemas.openxmlformats.org/officeDocument/2006/relationships/hyperlink" Target="https://pr.fujitsu.com/jp/news/2024/07/9.html" TargetMode="External"/><Relationship Id="rId1" Type="http://schemas.openxmlformats.org/officeDocument/2006/relationships/slideLayout" Target="../slideLayouts/slideLayout3.xml"/><Relationship Id="rId4" Type="http://schemas.openxmlformats.org/officeDocument/2006/relationships/hyperlink" Target="https://digitaldata-forensics.com/column/cyber_security/15146/"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npa.go.jp/bureau/cyber/koho/caution/caution20241224.html" TargetMode="External"/><Relationship Id="rId2" Type="http://schemas.openxmlformats.org/officeDocument/2006/relationships/hyperlink" Target="https://bitcoin.dmm.com/news/20240531_01" TargetMode="External"/><Relationship Id="rId1" Type="http://schemas.openxmlformats.org/officeDocument/2006/relationships/slideLayout" Target="../slideLayouts/slideLayout3.xml"/><Relationship Id="rId4" Type="http://schemas.openxmlformats.org/officeDocument/2006/relationships/hyperlink" Target="https://bitcoin.dmm.com/news/20241202_01"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nikkei.com/article/DGXZQOUE210L20R20C24A6000000/" TargetMode="External"/><Relationship Id="rId2" Type="http://schemas.openxmlformats.org/officeDocument/2006/relationships/hyperlink" Target="https://www.jaxa.jp/press/2024/07/20240705-2_j.html"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wmf"/></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xtech.nikkei.com/atcl/nxt/news/24/01202/" TargetMode="External"/><Relationship Id="rId2" Type="http://schemas.openxmlformats.org/officeDocument/2006/relationships/hyperlink" Target="https://piyolog.hatenadiary.jp/entry/2024/07/23/023045"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https://contents.xj-storage.jp/xcontents/AS90749/c1283b79/e663/48c3/9970/671ac391c2bc/140120241031508178.pdf"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www.npa.go.jp/publications/statistics/cybersecurity/data/R5/R05_cyber_jousei.pdf" TargetMode="External"/><Relationship Id="rId2" Type="http://schemas.openxmlformats.org/officeDocument/2006/relationships/hyperlink" Target="https://www.npa.go.jp/publications/statistics/cybersecurity/data/R6/R06_cyber_jousei.pdf" TargetMode="External"/><Relationship Id="rId1" Type="http://schemas.openxmlformats.org/officeDocument/2006/relationships/slideLayout" Target="../slideLayouts/slideLayout3.xml"/><Relationship Id="rId4" Type="http://schemas.openxmlformats.org/officeDocument/2006/relationships/hyperlink" Target="https://www.npa.go.jp/publications/statistics/cybersecurity/data/R04_cyber_jousei.pdf"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18.wmf"/></Relationships>
</file>

<file path=ppt/slides/_rels/slide65.xml.rels><?xml version="1.0" encoding="UTF-8" standalone="yes"?>
<Relationships xmlns="http://schemas.openxmlformats.org/package/2006/relationships"><Relationship Id="rId3" Type="http://schemas.openxmlformats.org/officeDocument/2006/relationships/hyperlink" Target="https://www.ipa.go.jp/security/anshin/measures/telework.html" TargetMode="External"/><Relationship Id="rId2" Type="http://schemas.openxmlformats.org/officeDocument/2006/relationships/image" Target="../media/image19.wmf"/><Relationship Id="rId1" Type="http://schemas.openxmlformats.org/officeDocument/2006/relationships/slideLayout" Target="../slideLayouts/slideLayout3.xml"/><Relationship Id="rId5" Type="http://schemas.openxmlformats.org/officeDocument/2006/relationships/image" Target="../media/image18.wmf"/><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hyperlink" Target="https://www.ipa.go.jp/security/anshin/measures/telework.html" TargetMode="Externa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2" Type="http://schemas.openxmlformats.org/officeDocument/2006/relationships/hyperlink" Target="https://www.ipa.go.jp/security/anshin/measures/telework.html"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hyperlink" Target="https://www3.nhk.or.jp/news/html/20241018/k10014613281000.html"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www.jpcert.or.jp/at/2024/at240013.html" TargetMode="External"/><Relationship Id="rId2" Type="http://schemas.openxmlformats.org/officeDocument/2006/relationships/hyperlink" Target="https://www.nisc.go.jp/pdf/news/press/240625NISC_press.pdf" TargetMode="External"/><Relationship Id="rId1" Type="http://schemas.openxmlformats.org/officeDocument/2006/relationships/slideLayout" Target="../slideLayouts/slideLayout3.xml"/><Relationship Id="rId5" Type="http://schemas.openxmlformats.org/officeDocument/2006/relationships/hyperlink" Target="https://www.cisa.gov/news-events/news/strengthening-americas-resilience-against-prc-cyber-threats" TargetMode="External"/><Relationship Id="rId4" Type="http://schemas.openxmlformats.org/officeDocument/2006/relationships/hyperlink" Target="https://gblogs.cisco.com/jp/2025/02/salt-typhoon-analysis/" TargetMode="External"/></Relationships>
</file>

<file path=ppt/slides/_rels/slide74.xml.rels><?xml version="1.0" encoding="UTF-8" standalone="yes"?>
<Relationships xmlns="http://schemas.openxmlformats.org/package/2006/relationships"><Relationship Id="rId2" Type="http://schemas.openxmlformats.org/officeDocument/2006/relationships/hyperlink" Target="https://www.nisc.go.jp/pdf/news/press/20250108_MirrorFace.pdf" TargetMode="Externa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s://japan.zdnet.com/article/35228883/" TargetMode="External"/><Relationship Id="rId2" Type="http://schemas.openxmlformats.org/officeDocument/2006/relationships/hyperlink" Target="https://piyolog.hatenadiary.jp/entry/2024/12/30/154109" TargetMode="External"/><Relationship Id="rId1" Type="http://schemas.openxmlformats.org/officeDocument/2006/relationships/slideLayout" Target="../slideLayouts/slideLayout3.xml"/><Relationship Id="rId4" Type="http://schemas.openxmlformats.org/officeDocument/2006/relationships/hyperlink" Target="https://www.trendmicro.com/ja_jp/research/24/l/iot-botnet-activity-ddos-attacks.html"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3.nhk.or.jp/news/html/20241212/k10014665381000.html" TargetMode="External"/><Relationship Id="rId2" Type="http://schemas.openxmlformats.org/officeDocument/2006/relationships/hyperlink" Target="https://www.itmedia.co.jp/news/articles/2412/11/news172.html" TargetMode="Externa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gif"/><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hyperlink" Target="https://www.npa.go.jp/publications/statistics/cybersecurity/data/R6/R06_cyber_jousei.pdf" TargetMode="Externa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gif"/><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91.xml.rels><?xml version="1.0" encoding="UTF-8" standalone="yes"?>
<Relationships xmlns="http://schemas.openxmlformats.org/package/2006/relationships"><Relationship Id="rId3" Type="http://schemas.openxmlformats.org/officeDocument/2006/relationships/hyperlink" Target="https://www.cnn.co.jp/world/35214839.html" TargetMode="External"/><Relationship Id="rId2" Type="http://schemas.openxmlformats.org/officeDocument/2006/relationships/hyperlink" Target="https://levtech.jp/media/article/column/oversea/detail_521/" TargetMode="Externa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hyperlink" Target="https://www.infosecurity-magazine.com/news/bec-attacks-surge-20-annually-ai/" TargetMode="Externa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wmf"/></Relationships>
</file>

<file path=ppt/slides/_rels/slide9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hyperlink" Target="https://www.itmedia.co.jp/news/articles/2406/14/news130.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ADFC5704-2243-0D2C-6BC0-9E7990163AFA}"/>
              </a:ext>
            </a:extLst>
          </p:cNvPr>
          <p:cNvSpPr>
            <a:spLocks noGrp="1"/>
          </p:cNvSpPr>
          <p:nvPr>
            <p:ph type="ctrTitle"/>
          </p:nvPr>
        </p:nvSpPr>
        <p:spPr/>
        <p:txBody>
          <a:bodyPr/>
          <a:lstStyle/>
          <a:p>
            <a:r>
              <a:rPr kumimoji="1" lang="ja-JP" altLang="en-US" sz="3600" dirty="0">
                <a:latin typeface="Meiryo UI" panose="020B0604030504040204" pitchFamily="50" charset="-128"/>
                <a:ea typeface="Meiryo UI" panose="020B0604030504040204" pitchFamily="50" charset="-128"/>
              </a:rPr>
              <a:t>情報セキュリティ</a:t>
            </a:r>
            <a:r>
              <a:rPr kumimoji="1" lang="en-US" altLang="ja-JP" sz="3600" dirty="0">
                <a:latin typeface="Meiryo UI" panose="020B0604030504040204" pitchFamily="50" charset="-128"/>
                <a:ea typeface="Meiryo UI" panose="020B0604030504040204" pitchFamily="50" charset="-128"/>
              </a:rPr>
              <a:t>10</a:t>
            </a:r>
            <a:r>
              <a:rPr kumimoji="1" lang="ja-JP" altLang="en-US" sz="3600" dirty="0">
                <a:latin typeface="Meiryo UI" panose="020B0604030504040204" pitchFamily="50" charset="-128"/>
                <a:ea typeface="Meiryo UI" panose="020B0604030504040204" pitchFamily="50" charset="-128"/>
              </a:rPr>
              <a:t>大脅威　</a:t>
            </a:r>
            <a:r>
              <a:rPr kumimoji="1" lang="en-US" altLang="ja-JP" sz="3600" dirty="0">
                <a:latin typeface="Meiryo UI" panose="020B0604030504040204" pitchFamily="50" charset="-128"/>
                <a:ea typeface="Meiryo UI" panose="020B0604030504040204" pitchFamily="50" charset="-128"/>
              </a:rPr>
              <a:t>2025</a:t>
            </a:r>
            <a:br>
              <a:rPr kumimoji="1" lang="en-US" altLang="ja-JP" sz="1400" dirty="0">
                <a:latin typeface="Meiryo UI" panose="020B0604030504040204" pitchFamily="50" charset="-128"/>
                <a:ea typeface="Meiryo UI" panose="020B0604030504040204" pitchFamily="50" charset="-128"/>
              </a:rPr>
            </a:br>
            <a:br>
              <a:rPr kumimoji="1" lang="en-US" altLang="ja-JP" sz="1400" dirty="0">
                <a:latin typeface="Meiryo UI" panose="020B0604030504040204" pitchFamily="50" charset="-128"/>
                <a:ea typeface="Meiryo UI" panose="020B0604030504040204" pitchFamily="50" charset="-128"/>
              </a:rPr>
            </a:br>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組織編</a:t>
            </a:r>
            <a:r>
              <a:rPr kumimoji="1" lang="en-US" altLang="ja-JP" sz="1800" dirty="0">
                <a:latin typeface="Meiryo UI" panose="020B0604030504040204" pitchFamily="50" charset="-128"/>
                <a:ea typeface="Meiryo UI" panose="020B0604030504040204" pitchFamily="50" charset="-128"/>
              </a:rPr>
              <a:t>]</a:t>
            </a:r>
            <a:endParaRPr kumimoji="1" lang="ja-JP" altLang="en-US" dirty="0"/>
          </a:p>
        </p:txBody>
      </p:sp>
      <p:sp>
        <p:nvSpPr>
          <p:cNvPr id="7" name="フッター プレースホルダー 6">
            <a:extLst>
              <a:ext uri="{FF2B5EF4-FFF2-40B4-BE49-F238E27FC236}">
                <a16:creationId xmlns:a16="http://schemas.microsoft.com/office/drawing/2014/main" id="{AFF081C3-9DDB-86DD-55DE-092582D617CF}"/>
              </a:ext>
            </a:extLst>
          </p:cNvPr>
          <p:cNvSpPr>
            <a:spLocks noGrp="1"/>
          </p:cNvSpPr>
          <p:nvPr>
            <p:ph type="ftr" sz="quarter" idx="13"/>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pic>
        <p:nvPicPr>
          <p:cNvPr id="6" name="図 5">
            <a:extLst>
              <a:ext uri="{FF2B5EF4-FFF2-40B4-BE49-F238E27FC236}">
                <a16:creationId xmlns:a16="http://schemas.microsoft.com/office/drawing/2014/main" id="{A43404BD-D6C6-FA73-FAAB-C725161C7A35}"/>
              </a:ext>
            </a:extLst>
          </p:cNvPr>
          <p:cNvPicPr>
            <a:picLocks/>
          </p:cNvPicPr>
          <p:nvPr/>
        </p:nvPicPr>
        <p:blipFill>
          <a:blip r:embed="rId2">
            <a:alphaModFix/>
          </a:blip>
          <a:stretch>
            <a:fillRect/>
          </a:stretch>
        </p:blipFill>
        <p:spPr>
          <a:xfrm>
            <a:off x="677651" y="3435797"/>
            <a:ext cx="2286000" cy="2160000"/>
          </a:xfrm>
          <a:prstGeom prst="rect">
            <a:avLst/>
          </a:prstGeom>
        </p:spPr>
      </p:pic>
    </p:spTree>
    <p:extLst>
      <p:ext uri="{BB962C8B-B14F-4D97-AF65-F5344CB8AC3E}">
        <p14:creationId xmlns:p14="http://schemas.microsoft.com/office/powerpoint/2010/main" val="324591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34138"/>
            <a:ext cx="8349812" cy="5087138"/>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r>
              <a:rPr lang="ja-JP" altLang="en-US" sz="2800" b="1" dirty="0">
                <a:solidFill>
                  <a:schemeClr val="accent6">
                    <a:lumMod val="10000"/>
                  </a:schemeClr>
                </a:solidFill>
                <a:latin typeface="+mn-ea"/>
                <a:ea typeface="+mn-ea"/>
              </a:rPr>
              <a:t> 脆弱性を悪用しネットワークから感染させる</a:t>
            </a:r>
            <a:endParaRPr lang="en-US" altLang="ja-JP" sz="800" dirty="0">
              <a:solidFill>
                <a:schemeClr val="accent6">
                  <a:lumMod val="10000"/>
                </a:schemeClr>
              </a:solidFill>
              <a:latin typeface="+mn-ea"/>
              <a:ea typeface="+mn-ea"/>
            </a:endParaRPr>
          </a:p>
          <a:p>
            <a:pPr lvl="2"/>
            <a:r>
              <a:rPr lang="ja-JP" altLang="en-US" sz="2400" dirty="0">
                <a:solidFill>
                  <a:schemeClr val="accent6">
                    <a:lumMod val="10000"/>
                  </a:schemeClr>
                </a:solidFill>
                <a:latin typeface="+mn-ea"/>
                <a:ea typeface="+mn-ea"/>
              </a:rPr>
              <a:t>ソフトウェアの</a:t>
            </a:r>
            <a:r>
              <a:rPr lang="ja-JP" altLang="en-US" sz="2400" u="sng" dirty="0">
                <a:solidFill>
                  <a:srgbClr val="FF0000"/>
                </a:solidFill>
                <a:latin typeface="+mn-ea"/>
                <a:ea typeface="+mn-ea"/>
              </a:rPr>
              <a:t>脆弱性を悪用</a:t>
            </a:r>
            <a:r>
              <a:rPr lang="ja-JP" altLang="en-US" sz="2400" dirty="0">
                <a:solidFill>
                  <a:schemeClr val="accent6">
                    <a:lumMod val="10000"/>
                  </a:schemeClr>
                </a:solidFill>
                <a:latin typeface="+mn-ea"/>
                <a:ea typeface="+mn-ea"/>
              </a:rPr>
              <a:t>し                                   </a:t>
            </a:r>
            <a:r>
              <a:rPr lang="en-US" altLang="ja-JP" sz="2400" dirty="0">
                <a:solidFill>
                  <a:schemeClr val="accent6">
                    <a:lumMod val="10000"/>
                  </a:schemeClr>
                </a:solidFill>
                <a:latin typeface="+mn-ea"/>
                <a:ea typeface="+mn-ea"/>
              </a:rPr>
              <a:t>PC </a:t>
            </a:r>
            <a:r>
              <a:rPr lang="ja-JP" altLang="en-US" sz="2400" dirty="0">
                <a:solidFill>
                  <a:schemeClr val="accent6">
                    <a:lumMod val="10000"/>
                  </a:schemeClr>
                </a:solidFill>
                <a:latin typeface="+mn-ea"/>
                <a:ea typeface="+mn-ea"/>
              </a:rPr>
              <a:t>やサーバーをランサムウェアに感染させる</a:t>
            </a:r>
          </a:p>
          <a:p>
            <a:pPr marL="685796" lvl="2" indent="0">
              <a:buNone/>
            </a:pPr>
            <a:endParaRPr lang="en-US" altLang="ja-JP" sz="800" strike="sngStrike" dirty="0">
              <a:solidFill>
                <a:schemeClr val="accent6">
                  <a:lumMod val="10000"/>
                </a:schemeClr>
              </a:solidFill>
              <a:highlight>
                <a:srgbClr val="FFFF00"/>
              </a:highlight>
              <a:latin typeface="+mn-ea"/>
              <a:ea typeface="+mn-ea"/>
            </a:endParaRPr>
          </a:p>
          <a:p>
            <a:pPr marL="685796" lvl="2" indent="0">
              <a:buNone/>
            </a:pPr>
            <a:endParaRPr lang="en-US" altLang="ja-JP" sz="800" dirty="0">
              <a:solidFill>
                <a:schemeClr val="accent6">
                  <a:lumMod val="10000"/>
                </a:schemeClr>
              </a:solidFill>
              <a:latin typeface="+mn-ea"/>
              <a:ea typeface="+mn-ea"/>
            </a:endParaRPr>
          </a:p>
          <a:p>
            <a:pPr lvl="1"/>
            <a:r>
              <a:rPr lang="ja-JP" altLang="en-US" sz="2800" b="1" dirty="0">
                <a:solidFill>
                  <a:schemeClr val="accent6">
                    <a:lumMod val="10000"/>
                  </a:schemeClr>
                </a:solidFill>
                <a:latin typeface="+mn-ea"/>
                <a:ea typeface="+mn-ea"/>
              </a:rPr>
              <a:t> 不正アクセスによりネットワークから感染させる</a:t>
            </a:r>
            <a:endParaRPr lang="en-US" altLang="ja-JP" sz="800" dirty="0">
              <a:solidFill>
                <a:schemeClr val="accent6">
                  <a:lumMod val="10000"/>
                </a:schemeClr>
              </a:solidFill>
              <a:latin typeface="+mn-ea"/>
              <a:ea typeface="+mn-ea"/>
            </a:endParaRPr>
          </a:p>
          <a:p>
            <a:pPr lvl="2"/>
            <a:r>
              <a:rPr lang="ja-JP" altLang="en-US" sz="2400" dirty="0">
                <a:solidFill>
                  <a:schemeClr val="accent6">
                    <a:lumMod val="10000"/>
                  </a:schemeClr>
                </a:solidFill>
                <a:latin typeface="+mn-ea"/>
                <a:ea typeface="+mn-ea"/>
              </a:rPr>
              <a:t>意図せず公開されているポート</a:t>
            </a:r>
            <a:r>
              <a:rPr lang="en-US" altLang="ja-JP" sz="2400" dirty="0">
                <a:solidFill>
                  <a:schemeClr val="accent6">
                    <a:lumMod val="10000"/>
                  </a:schemeClr>
                </a:solidFill>
                <a:latin typeface="+mn-ea"/>
                <a:ea typeface="+mn-ea"/>
              </a:rPr>
              <a:t>(</a:t>
            </a:r>
            <a:r>
              <a:rPr lang="ja-JP" altLang="en-US" sz="2400" dirty="0">
                <a:solidFill>
                  <a:schemeClr val="accent6">
                    <a:lumMod val="10000"/>
                  </a:schemeClr>
                </a:solidFill>
                <a:latin typeface="+mn-ea"/>
                <a:ea typeface="+mn-ea"/>
              </a:rPr>
              <a:t>リモートデスクトップ等</a:t>
            </a:r>
            <a:r>
              <a:rPr lang="en-US" altLang="ja-JP" sz="2400" dirty="0">
                <a:solidFill>
                  <a:schemeClr val="accent6">
                    <a:lumMod val="10000"/>
                  </a:schemeClr>
                </a:solidFill>
                <a:latin typeface="+mn-ea"/>
                <a:ea typeface="+mn-ea"/>
              </a:rPr>
              <a:t>)</a:t>
            </a:r>
            <a:r>
              <a:rPr lang="ja-JP" altLang="en-US" sz="2400" dirty="0">
                <a:solidFill>
                  <a:schemeClr val="accent6">
                    <a:lumMod val="10000"/>
                  </a:schemeClr>
                </a:solidFill>
                <a:latin typeface="+mn-ea"/>
                <a:ea typeface="+mn-ea"/>
              </a:rPr>
              <a:t>を     利用した</a:t>
            </a:r>
            <a:r>
              <a:rPr lang="ja-JP" altLang="en-US" sz="2400" u="sng" dirty="0">
                <a:solidFill>
                  <a:srgbClr val="FF0000"/>
                </a:solidFill>
                <a:latin typeface="+mn-ea"/>
                <a:ea typeface="+mn-ea"/>
              </a:rPr>
              <a:t>不正アクセスから</a:t>
            </a:r>
            <a:r>
              <a:rPr lang="ja-JP" altLang="en-US" sz="2400" dirty="0">
                <a:solidFill>
                  <a:schemeClr val="accent6">
                    <a:lumMod val="10000"/>
                  </a:schemeClr>
                </a:solidFill>
                <a:latin typeface="+mn-ea"/>
                <a:ea typeface="+mn-ea"/>
              </a:rPr>
              <a:t>マルウェアに感染させる</a:t>
            </a:r>
            <a:endParaRPr lang="ja-JP" altLang="en-US" sz="2400" u="sng" dirty="0">
              <a:solidFill>
                <a:srgbClr val="FF0000"/>
              </a:solidFill>
              <a:latin typeface="+mn-ea"/>
              <a:ea typeface="+mn-ea"/>
            </a:endParaRPr>
          </a:p>
          <a:p>
            <a:pPr marL="685796" lvl="2" indent="0">
              <a:buNone/>
            </a:pPr>
            <a:endParaRPr lang="en-US" altLang="ja-JP" sz="2400" u="sng" strike="sngStrike" dirty="0">
              <a:solidFill>
                <a:srgbClr val="FF0000"/>
              </a:solidFill>
              <a:highlight>
                <a:srgbClr val="FFFF00"/>
              </a:highlight>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10</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47875" y="1544821"/>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・ランサムウェアに感染させて金銭を要求</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pic>
        <p:nvPicPr>
          <p:cNvPr id="3" name="図 2">
            <a:extLst>
              <a:ext uri="{FF2B5EF4-FFF2-40B4-BE49-F238E27FC236}">
                <a16:creationId xmlns:a16="http://schemas.microsoft.com/office/drawing/2014/main" id="{35C85579-D08C-A028-9453-8B7C8C245A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3634" y="5033238"/>
            <a:ext cx="1487301" cy="1389773"/>
          </a:xfrm>
          <a:prstGeom prst="rect">
            <a:avLst/>
          </a:prstGeom>
        </p:spPr>
      </p:pic>
      <p:sp>
        <p:nvSpPr>
          <p:cNvPr id="6" name="タイトル 8">
            <a:extLst>
              <a:ext uri="{FF2B5EF4-FFF2-40B4-BE49-F238E27FC236}">
                <a16:creationId xmlns:a16="http://schemas.microsoft.com/office/drawing/2014/main" id="{3FDF67F1-FE86-2F2B-12FE-0BC47872F3A1}"/>
              </a:ext>
            </a:extLst>
          </p:cNvPr>
          <p:cNvSpPr>
            <a:spLocks noGrp="1"/>
          </p:cNvSpPr>
          <p:nvPr>
            <p:ph type="title"/>
          </p:nvPr>
        </p:nvSpPr>
        <p:spPr>
          <a:xfrm>
            <a:off x="480910" y="217503"/>
            <a:ext cx="7423732" cy="569945"/>
          </a:xfrm>
        </p:spPr>
        <p:txBody>
          <a:bodyPr/>
          <a:lstStyle/>
          <a:p>
            <a:r>
              <a:rPr lang="en-US" altLang="ja-JP" dirty="0"/>
              <a:t>【1</a:t>
            </a:r>
            <a:r>
              <a:rPr lang="ja-JP" altLang="en-US" dirty="0"/>
              <a:t>位</a:t>
            </a:r>
            <a:r>
              <a:rPr lang="en-US" altLang="ja-JP" dirty="0"/>
              <a:t>】</a:t>
            </a:r>
            <a:r>
              <a:rPr lang="ja-JP" altLang="en-US" dirty="0"/>
              <a:t>ランサム攻撃による被害</a:t>
            </a:r>
          </a:p>
        </p:txBody>
      </p:sp>
    </p:spTree>
    <p:extLst>
      <p:ext uri="{BB962C8B-B14F-4D97-AF65-F5344CB8AC3E}">
        <p14:creationId xmlns:p14="http://schemas.microsoft.com/office/powerpoint/2010/main" val="35557291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185629"/>
            <a:ext cx="8309528" cy="4984924"/>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傾向②</a:t>
            </a:r>
            <a:endParaRPr lang="en-US" altLang="ja-JP" sz="2800" b="1" dirty="0">
              <a:solidFill>
                <a:schemeClr val="accent6">
                  <a:lumMod val="10000"/>
                </a:schemeClr>
              </a:solidFill>
            </a:endParaRPr>
          </a:p>
          <a:p>
            <a:pPr lvl="1"/>
            <a:r>
              <a:rPr lang="ja-JP" altLang="en-US" sz="2500" b="1" dirty="0">
                <a:solidFill>
                  <a:schemeClr val="accent6">
                    <a:lumMod val="10000"/>
                  </a:schemeClr>
                </a:solidFill>
              </a:rPr>
              <a:t>社内利用が前提のツールを顧客に送付し、人事情報が  流出</a:t>
            </a:r>
            <a:endParaRPr lang="en-US" altLang="ja-JP" sz="25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7</a:t>
            </a:r>
            <a:r>
              <a:rPr lang="ja-JP" altLang="en-US" sz="2300" dirty="0">
                <a:solidFill>
                  <a:schemeClr val="accent6">
                    <a:lumMod val="10000"/>
                  </a:schemeClr>
                </a:solidFill>
              </a:rPr>
              <a:t>月、帝国データバンクは「個人情報流出に関する   お詫びとご報告」を公表した</a:t>
            </a:r>
            <a:endParaRPr lang="en-US" altLang="ja-JP" sz="2300" dirty="0"/>
          </a:p>
          <a:p>
            <a:pPr marL="685796" lvl="2" indent="0">
              <a:buNone/>
            </a:pPr>
            <a:endParaRPr lang="en-US" altLang="ja-JP" sz="800" u="sng" dirty="0">
              <a:solidFill>
                <a:srgbClr val="FF0000"/>
              </a:solidFill>
            </a:endParaRPr>
          </a:p>
          <a:p>
            <a:pPr lvl="2"/>
            <a:r>
              <a:rPr lang="ja-JP" altLang="en-US" sz="2300" dirty="0">
                <a:solidFill>
                  <a:schemeClr val="accent6">
                    <a:lumMod val="10000"/>
                  </a:schemeClr>
                </a:solidFill>
              </a:rPr>
              <a:t>複数の社員が</a:t>
            </a:r>
            <a:r>
              <a:rPr lang="ja-JP" altLang="en-US" sz="2300" u="sng" dirty="0">
                <a:solidFill>
                  <a:srgbClr val="FF0000"/>
                </a:solidFill>
              </a:rPr>
              <a:t>社内ルールに反し</a:t>
            </a:r>
            <a:r>
              <a:rPr lang="ja-JP" altLang="en-US" sz="2300" dirty="0">
                <a:solidFill>
                  <a:schemeClr val="accent6">
                    <a:lumMod val="10000"/>
                  </a:schemeClr>
                </a:solidFill>
              </a:rPr>
              <a:t>、</a:t>
            </a:r>
            <a:r>
              <a:rPr lang="ja-JP" altLang="en-US" sz="2300" u="sng" dirty="0">
                <a:solidFill>
                  <a:srgbClr val="FF0000"/>
                </a:solidFill>
              </a:rPr>
              <a:t>見積書作成に使用した   ツールを</a:t>
            </a:r>
            <a:r>
              <a:rPr lang="ja-JP" altLang="en-US" sz="2300" dirty="0">
                <a:solidFill>
                  <a:schemeClr val="accent6">
                    <a:lumMod val="10000"/>
                  </a:schemeClr>
                </a:solidFill>
              </a:rPr>
              <a:t>見積書と一緒に</a:t>
            </a:r>
            <a:r>
              <a:rPr lang="ja-JP" altLang="en-US" sz="2300" u="sng" dirty="0">
                <a:solidFill>
                  <a:srgbClr val="FF0000"/>
                </a:solidFill>
              </a:rPr>
              <a:t>メールで送付</a:t>
            </a:r>
            <a:r>
              <a:rPr lang="ja-JP" altLang="en-US" sz="2300" dirty="0">
                <a:solidFill>
                  <a:schemeClr val="accent6">
                    <a:lumMod val="10000"/>
                  </a:schemeClr>
                </a:solidFill>
              </a:rPr>
              <a:t>していた</a:t>
            </a:r>
            <a:endParaRPr lang="en-US" altLang="ja-JP" sz="2300" dirty="0">
              <a:solidFill>
                <a:schemeClr val="accent6">
                  <a:lumMod val="10000"/>
                </a:schemeClr>
              </a:solidFill>
            </a:endParaRPr>
          </a:p>
          <a:p>
            <a:pPr lvl="2"/>
            <a:endParaRPr lang="en-US" altLang="ja-JP" sz="800" dirty="0">
              <a:solidFill>
                <a:schemeClr val="accent6">
                  <a:lumMod val="10000"/>
                </a:schemeClr>
              </a:solidFill>
            </a:endParaRPr>
          </a:p>
          <a:p>
            <a:pPr lvl="2"/>
            <a:r>
              <a:rPr lang="ja-JP" altLang="en-US" sz="2300" u="sng" dirty="0">
                <a:solidFill>
                  <a:srgbClr val="FF0000"/>
                </a:solidFill>
              </a:rPr>
              <a:t>ツールには人事情報</a:t>
            </a:r>
            <a:r>
              <a:rPr lang="ja-JP" altLang="en-US" sz="2300" dirty="0">
                <a:solidFill>
                  <a:schemeClr val="accent6">
                    <a:lumMod val="10000"/>
                  </a:schemeClr>
                </a:solidFill>
              </a:rPr>
              <a:t>（退職者や委託先スタッフ等の</a:t>
            </a:r>
            <a:r>
              <a:rPr lang="ja-JP" altLang="en-US" sz="2300" u="sng" dirty="0">
                <a:solidFill>
                  <a:srgbClr val="FF0000"/>
                </a:solidFill>
              </a:rPr>
              <a:t>個人情報</a:t>
            </a:r>
            <a:r>
              <a:rPr lang="ja-JP" altLang="en-US" sz="2300" dirty="0">
                <a:solidFill>
                  <a:schemeClr val="accent6">
                    <a:lumMod val="10000"/>
                  </a:schemeClr>
                </a:solidFill>
              </a:rPr>
              <a:t>）が組み込まれており、</a:t>
            </a:r>
            <a:r>
              <a:rPr lang="ja-JP" altLang="en-US" sz="2300" u="sng" dirty="0">
                <a:solidFill>
                  <a:srgbClr val="FF0000"/>
                </a:solidFill>
              </a:rPr>
              <a:t>容易に再表示できる状態</a:t>
            </a:r>
            <a:r>
              <a:rPr lang="ja-JP" altLang="en-US" sz="2300" dirty="0">
                <a:solidFill>
                  <a:schemeClr val="accent6">
                    <a:lumMod val="10000"/>
                  </a:schemeClr>
                </a:solidFill>
              </a:rPr>
              <a:t>であった</a:t>
            </a:r>
            <a:endParaRPr lang="en-US" altLang="ja-JP" sz="2300" dirty="0">
              <a:solidFill>
                <a:schemeClr val="accent6">
                  <a:lumMod val="10000"/>
                </a:schemeClr>
              </a:solidFill>
            </a:endParaRPr>
          </a:p>
          <a:p>
            <a:pPr lvl="2"/>
            <a:endParaRPr lang="en-US" altLang="ja-JP" sz="800" dirty="0">
              <a:solidFill>
                <a:schemeClr val="accent6">
                  <a:lumMod val="10000"/>
                </a:schemeClr>
              </a:solidFill>
            </a:endParaRPr>
          </a:p>
          <a:p>
            <a:pPr lvl="2"/>
            <a:r>
              <a:rPr lang="ja-JP" altLang="en-US" sz="2300" dirty="0">
                <a:solidFill>
                  <a:schemeClr val="accent6">
                    <a:lumMod val="10000"/>
                  </a:schemeClr>
                </a:solidFill>
              </a:rPr>
              <a:t>二次被害のおそれが高い情報は含まれていなかった</a:t>
            </a:r>
            <a:endParaRPr lang="en-US" altLang="ja-JP" sz="23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100</a:t>
            </a:fld>
            <a:endParaRPr lang="ja-JP" altLang="en-US"/>
          </a:p>
        </p:txBody>
      </p:sp>
      <p:sp>
        <p:nvSpPr>
          <p:cNvPr id="2" name="テキスト ボックス 1">
            <a:extLst>
              <a:ext uri="{FF2B5EF4-FFF2-40B4-BE49-F238E27FC236}">
                <a16:creationId xmlns:a16="http://schemas.microsoft.com/office/drawing/2014/main" id="{80AFAEA7-A717-6F6F-D452-381BC746DF38}"/>
              </a:ext>
            </a:extLst>
          </p:cNvPr>
          <p:cNvSpPr txBox="1"/>
          <p:nvPr/>
        </p:nvSpPr>
        <p:spPr>
          <a:xfrm>
            <a:off x="352800" y="6170553"/>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過去に当社と雇用関係にあった従業員、企業調査スタッフ、派遣スタッフの皆さまへ（株式会社帝国データバンク）</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https://www.tdb.co.jp/newsroom/news/5qv35g4a1w/</a:t>
            </a:r>
            <a:endParaRPr lang="en-US" altLang="ja-JP" sz="1000" dirty="0">
              <a:solidFill>
                <a:srgbClr val="0000FF"/>
              </a:solidFill>
              <a:latin typeface="+mn-ea"/>
            </a:endParaRPr>
          </a:p>
        </p:txBody>
      </p:sp>
      <p:sp>
        <p:nvSpPr>
          <p:cNvPr id="5" name="タイトル 8">
            <a:extLst>
              <a:ext uri="{FF2B5EF4-FFF2-40B4-BE49-F238E27FC236}">
                <a16:creationId xmlns:a16="http://schemas.microsoft.com/office/drawing/2014/main" id="{1CB06658-AFF9-6348-6AC5-F796A02B0D30}"/>
              </a:ext>
            </a:extLst>
          </p:cNvPr>
          <p:cNvSpPr>
            <a:spLocks noGrp="1"/>
          </p:cNvSpPr>
          <p:nvPr>
            <p:ph type="title"/>
          </p:nvPr>
        </p:nvSpPr>
        <p:spPr>
          <a:xfrm>
            <a:off x="480910" y="242904"/>
            <a:ext cx="7423732" cy="519344"/>
          </a:xfrm>
        </p:spPr>
        <p:txBody>
          <a:bodyPr/>
          <a:lstStyle/>
          <a:p>
            <a:r>
              <a:rPr lang="en-US" altLang="ja-JP" dirty="0"/>
              <a:t>【10</a:t>
            </a:r>
            <a:r>
              <a:rPr lang="ja-JP" altLang="en-US" dirty="0"/>
              <a:t>位</a:t>
            </a:r>
            <a:r>
              <a:rPr lang="en-US" altLang="ja-JP" dirty="0"/>
              <a:t>】</a:t>
            </a:r>
            <a:r>
              <a:rPr lang="ja-JP" altLang="en-US" dirty="0"/>
              <a:t>不注意による情報漏えい等</a:t>
            </a:r>
          </a:p>
        </p:txBody>
      </p:sp>
    </p:spTree>
    <p:extLst>
      <p:ext uri="{BB962C8B-B14F-4D97-AF65-F5344CB8AC3E}">
        <p14:creationId xmlns:p14="http://schemas.microsoft.com/office/powerpoint/2010/main" val="24640844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449761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傾向③</a:t>
            </a:r>
            <a:endParaRPr lang="en-US" altLang="ja-JP" sz="2800" b="1" dirty="0">
              <a:solidFill>
                <a:schemeClr val="accent6">
                  <a:lumMod val="10000"/>
                </a:schemeClr>
              </a:solidFill>
            </a:endParaRPr>
          </a:p>
          <a:p>
            <a:pPr lvl="1"/>
            <a:r>
              <a:rPr lang="ja-JP" altLang="en-US" sz="2500" b="1" u="sng" dirty="0">
                <a:solidFill>
                  <a:srgbClr val="FF0000"/>
                </a:solidFill>
              </a:rPr>
              <a:t>教育機関における意図しない個人情報漏えい</a:t>
            </a:r>
            <a:endParaRPr lang="en-US" altLang="ja-JP" sz="2500" dirty="0">
              <a:solidFill>
                <a:schemeClr val="accent6">
                  <a:lumMod val="10000"/>
                </a:schemeClr>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5</a:t>
            </a:r>
            <a:r>
              <a:rPr lang="ja-JP" altLang="en-US" sz="2400" dirty="0">
                <a:solidFill>
                  <a:schemeClr val="accent6">
                    <a:lumMod val="10000"/>
                  </a:schemeClr>
                </a:solidFill>
              </a:rPr>
              <a:t>月に東京都教育委員会は、都立高校の教諭が   </a:t>
            </a:r>
            <a:r>
              <a:rPr lang="ja-JP" altLang="en-US" sz="2400" u="sng" dirty="0">
                <a:solidFill>
                  <a:srgbClr val="FF0000"/>
                </a:solidFill>
              </a:rPr>
              <a:t>公開範囲を制限せず、</a:t>
            </a:r>
            <a:r>
              <a:rPr lang="en-US" altLang="ja-JP" sz="2400" u="sng" dirty="0">
                <a:solidFill>
                  <a:srgbClr val="FF0000"/>
                </a:solidFill>
              </a:rPr>
              <a:t>Teams </a:t>
            </a:r>
            <a:r>
              <a:rPr lang="ja-JP" altLang="en-US" sz="2400" u="sng" dirty="0">
                <a:solidFill>
                  <a:srgbClr val="FF0000"/>
                </a:solidFill>
              </a:rPr>
              <a:t>に電子データをアップロード     したため、個人情報が漏えい</a:t>
            </a:r>
            <a:r>
              <a:rPr lang="ja-JP" altLang="en-US" sz="2400" dirty="0">
                <a:solidFill>
                  <a:schemeClr val="accent6">
                    <a:lumMod val="10000"/>
                  </a:schemeClr>
                </a:solidFill>
              </a:rPr>
              <a:t>していたことを発表した</a:t>
            </a:r>
            <a:endParaRPr lang="en-US" altLang="ja-JP" sz="2400" dirty="0">
              <a:solidFill>
                <a:schemeClr val="accent6">
                  <a:lumMod val="10000"/>
                </a:schemeClr>
              </a:solidFill>
            </a:endParaRPr>
          </a:p>
          <a:p>
            <a:pPr lvl="2"/>
            <a:endParaRPr lang="en-US" altLang="ja-JP" sz="800" dirty="0">
              <a:solidFill>
                <a:schemeClr val="accent6">
                  <a:lumMod val="10000"/>
                </a:schemeClr>
              </a:solidFill>
            </a:endParaRPr>
          </a:p>
          <a:p>
            <a:pPr lvl="2"/>
            <a:r>
              <a:rPr lang="ja-JP" altLang="en-US" sz="2400" dirty="0">
                <a:solidFill>
                  <a:schemeClr val="accent6">
                    <a:lumMod val="10000"/>
                  </a:schemeClr>
                </a:solidFill>
              </a:rPr>
              <a:t>また</a:t>
            </a:r>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7</a:t>
            </a:r>
            <a:r>
              <a:rPr lang="ja-JP" altLang="en-US" sz="2400" dirty="0">
                <a:solidFill>
                  <a:schemeClr val="accent6">
                    <a:lumMod val="10000"/>
                  </a:schemeClr>
                </a:solidFill>
              </a:rPr>
              <a:t>月に目黒区は、小学校（</a:t>
            </a:r>
            <a:r>
              <a:rPr lang="en-US" altLang="ja-JP" sz="2400" dirty="0">
                <a:solidFill>
                  <a:schemeClr val="accent6">
                    <a:lumMod val="10000"/>
                  </a:schemeClr>
                </a:solidFill>
              </a:rPr>
              <a:t>1 </a:t>
            </a:r>
            <a:r>
              <a:rPr lang="ja-JP" altLang="en-US" sz="2400" dirty="0">
                <a:solidFill>
                  <a:schemeClr val="accent6">
                    <a:lumMod val="10000"/>
                  </a:schemeClr>
                </a:solidFill>
              </a:rPr>
              <a:t>校）の体力テスト  結果記録アプリのログイン情報一覧等が誰でも閲覧可能な    状態になっていたことが判明し、個人情報漏えい事案として    公表した</a:t>
            </a:r>
            <a:endParaRPr lang="en-US" altLang="ja-JP" sz="2400" dirty="0">
              <a:solidFill>
                <a:schemeClr val="accent6">
                  <a:lumMod val="10000"/>
                </a:schemeClr>
              </a:solidFill>
            </a:endParaRPr>
          </a:p>
          <a:p>
            <a:pPr marL="685796" lvl="2" indent="0">
              <a:buNone/>
            </a:pPr>
            <a:endParaRPr lang="en-US" altLang="ja-JP" sz="8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101</a:t>
            </a:fld>
            <a:endParaRPr lang="ja-JP" altLang="en-US"/>
          </a:p>
        </p:txBody>
      </p:sp>
      <p:sp>
        <p:nvSpPr>
          <p:cNvPr id="3" name="テキスト ボックス 2">
            <a:extLst>
              <a:ext uri="{FF2B5EF4-FFF2-40B4-BE49-F238E27FC236}">
                <a16:creationId xmlns:a16="http://schemas.microsoft.com/office/drawing/2014/main" id="{2998BB38-BEF0-48DB-E9B3-AE1B5488E34C}"/>
              </a:ext>
            </a:extLst>
          </p:cNvPr>
          <p:cNvSpPr txBox="1"/>
          <p:nvPr/>
        </p:nvSpPr>
        <p:spPr>
          <a:xfrm>
            <a:off x="352800" y="5855918"/>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都立高等学校における個人情報の漏えいについて（東京都教育委員会）</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https://www.kyoiku.metro.tokyo.lg.jp/information/press/2024/05/2024053105</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区立小学校における個人情報の漏えいについて（目黒区）</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https://www.city.meguro.tokyo.jp/kyouikushidou/kosodatekyouiku/gakkoukyouiku/ed20240729.html</a:t>
            </a:r>
            <a:endParaRPr lang="en-US" altLang="ja-JP" sz="1000" dirty="0">
              <a:solidFill>
                <a:srgbClr val="0000FF"/>
              </a:solidFill>
              <a:latin typeface="+mn-ea"/>
            </a:endParaRPr>
          </a:p>
        </p:txBody>
      </p:sp>
      <p:sp>
        <p:nvSpPr>
          <p:cNvPr id="5" name="タイトル 8">
            <a:extLst>
              <a:ext uri="{FF2B5EF4-FFF2-40B4-BE49-F238E27FC236}">
                <a16:creationId xmlns:a16="http://schemas.microsoft.com/office/drawing/2014/main" id="{A5A58AF0-BE16-D8B9-A029-F6C12D9D7863}"/>
              </a:ext>
            </a:extLst>
          </p:cNvPr>
          <p:cNvSpPr>
            <a:spLocks noGrp="1"/>
          </p:cNvSpPr>
          <p:nvPr>
            <p:ph type="title"/>
          </p:nvPr>
        </p:nvSpPr>
        <p:spPr>
          <a:xfrm>
            <a:off x="480910" y="242904"/>
            <a:ext cx="7423732" cy="519344"/>
          </a:xfrm>
        </p:spPr>
        <p:txBody>
          <a:bodyPr/>
          <a:lstStyle/>
          <a:p>
            <a:r>
              <a:rPr lang="en-US" altLang="ja-JP" dirty="0"/>
              <a:t>【10</a:t>
            </a:r>
            <a:r>
              <a:rPr lang="ja-JP" altLang="en-US" dirty="0"/>
              <a:t>位</a:t>
            </a:r>
            <a:r>
              <a:rPr lang="en-US" altLang="ja-JP" dirty="0"/>
              <a:t>】</a:t>
            </a:r>
            <a:r>
              <a:rPr lang="ja-JP" altLang="en-US" dirty="0"/>
              <a:t>不注意による情報漏えい等</a:t>
            </a:r>
          </a:p>
        </p:txBody>
      </p:sp>
    </p:spTree>
    <p:extLst>
      <p:ext uri="{BB962C8B-B14F-4D97-AF65-F5344CB8AC3E}">
        <p14:creationId xmlns:p14="http://schemas.microsoft.com/office/powerpoint/2010/main" val="35925887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102</a:t>
            </a:fld>
            <a:endParaRPr lang="ja-JP" altLang="en-US"/>
          </a:p>
        </p:txBody>
      </p:sp>
      <p:sp>
        <p:nvSpPr>
          <p:cNvPr id="9" name="コンテンツ プレースホルダー 9">
            <a:extLst>
              <a:ext uri="{FF2B5EF4-FFF2-40B4-BE49-F238E27FC236}">
                <a16:creationId xmlns:a16="http://schemas.microsoft.com/office/drawing/2014/main" id="{456F627F-B519-9103-88E7-5E4920EBE520}"/>
              </a:ext>
            </a:extLst>
          </p:cNvPr>
          <p:cNvSpPr>
            <a:spLocks noGrp="1"/>
          </p:cNvSpPr>
          <p:nvPr>
            <p:ph idx="1"/>
          </p:nvPr>
        </p:nvSpPr>
        <p:spPr>
          <a:xfrm>
            <a:off x="481671" y="1097094"/>
            <a:ext cx="8419261" cy="554340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当事者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p>
          <a:p>
            <a:pPr lvl="2"/>
            <a:r>
              <a:rPr lang="ja-JP" altLang="en-US" dirty="0">
                <a:solidFill>
                  <a:schemeClr val="accent6">
                    <a:lumMod val="10000"/>
                  </a:schemeClr>
                </a:solidFill>
              </a:rPr>
              <a:t>自動化やシステム化により、</a:t>
            </a:r>
            <a:r>
              <a:rPr lang="ja-JP" altLang="en-US" u="sng" dirty="0">
                <a:solidFill>
                  <a:srgbClr val="FF0000"/>
                </a:solidFill>
              </a:rPr>
              <a:t>作業負荷やヒューマンエラーの回避</a:t>
            </a:r>
            <a:r>
              <a:rPr lang="ja-JP" altLang="en-US" dirty="0">
                <a:solidFill>
                  <a:schemeClr val="accent6">
                    <a:lumMod val="10000"/>
                  </a:schemeClr>
                </a:solidFill>
              </a:rPr>
              <a:t>に努める</a:t>
            </a:r>
            <a:endParaRPr lang="en-US" altLang="ja-JP" dirty="0">
              <a:solidFill>
                <a:schemeClr val="accent6">
                  <a:lumMod val="10000"/>
                </a:schemeClr>
              </a:solidFill>
            </a:endParaRPr>
          </a:p>
          <a:p>
            <a:pPr lvl="2"/>
            <a:r>
              <a:rPr lang="ja-JP" altLang="en-US" u="sng" dirty="0">
                <a:solidFill>
                  <a:srgbClr val="FF0000"/>
                </a:solidFill>
              </a:rPr>
              <a:t>業務委託先に対するセキュリティ基準、選定基準を定め、委託先の               情報管理を徹底</a:t>
            </a:r>
            <a:r>
              <a:rPr lang="ja-JP" altLang="en-US" dirty="0">
                <a:solidFill>
                  <a:schemeClr val="accent6">
                    <a:lumMod val="10000"/>
                  </a:schemeClr>
                </a:solidFill>
              </a:rPr>
              <a:t>させる</a:t>
            </a:r>
            <a:endParaRPr lang="en-US" altLang="ja-JP" dirty="0">
              <a:solidFill>
                <a:schemeClr val="accent6">
                  <a:lumMod val="10000"/>
                </a:schemeClr>
              </a:solidFill>
            </a:endParaRPr>
          </a:p>
          <a:p>
            <a:pPr lvl="2"/>
            <a:r>
              <a:rPr lang="ja-JP" altLang="en-US" u="sng" dirty="0">
                <a:solidFill>
                  <a:srgbClr val="FF0000"/>
                </a:solidFill>
              </a:rPr>
              <a:t>情報リテラシー、モラルを向上</a:t>
            </a:r>
            <a:r>
              <a:rPr lang="ja-JP" altLang="en-US" dirty="0">
                <a:solidFill>
                  <a:schemeClr val="accent6">
                    <a:lumMod val="10000"/>
                  </a:schemeClr>
                </a:solidFill>
              </a:rPr>
              <a:t>させる</a:t>
            </a:r>
            <a:endParaRPr lang="en-US" altLang="ja-JP" dirty="0">
              <a:solidFill>
                <a:schemeClr val="accent6">
                  <a:lumMod val="10000"/>
                </a:schemeClr>
              </a:solidFill>
            </a:endParaRPr>
          </a:p>
          <a:p>
            <a:pPr lvl="2"/>
            <a:r>
              <a:rPr lang="ja-JP" altLang="en-US" u="sng" dirty="0">
                <a:solidFill>
                  <a:srgbClr val="FF0000"/>
                </a:solidFill>
              </a:rPr>
              <a:t>確認プロセスの策定</a:t>
            </a:r>
            <a:r>
              <a:rPr lang="ja-JP" altLang="en-US" dirty="0">
                <a:solidFill>
                  <a:schemeClr val="accent6">
                    <a:lumMod val="10000"/>
                  </a:schemeClr>
                </a:solidFill>
              </a:rPr>
              <a:t>とこれに基づく</a:t>
            </a:r>
            <a:r>
              <a:rPr lang="ja-JP" altLang="en-US" u="sng" dirty="0">
                <a:solidFill>
                  <a:srgbClr val="FF0000"/>
                </a:solidFill>
              </a:rPr>
              <a:t>運用</a:t>
            </a:r>
            <a:r>
              <a:rPr lang="ja-JP" altLang="en-US" dirty="0">
                <a:solidFill>
                  <a:schemeClr val="accent6">
                    <a:lumMod val="10000"/>
                  </a:schemeClr>
                </a:solidFill>
              </a:rPr>
              <a:t>を行う</a:t>
            </a:r>
          </a:p>
          <a:p>
            <a:pPr lvl="2"/>
            <a:r>
              <a:rPr lang="ja-JP" altLang="en-US" dirty="0">
                <a:solidFill>
                  <a:schemeClr val="accent6">
                    <a:lumMod val="10000"/>
                  </a:schemeClr>
                </a:solidFill>
              </a:rPr>
              <a:t>特定の担当者に</a:t>
            </a:r>
            <a:r>
              <a:rPr lang="ja-JP" altLang="en-US" u="sng" dirty="0">
                <a:solidFill>
                  <a:srgbClr val="FF0000"/>
                </a:solidFill>
              </a:rPr>
              <a:t>業務を集中させない体制整備</a:t>
            </a:r>
          </a:p>
          <a:p>
            <a:pPr lvl="2"/>
            <a:r>
              <a:rPr lang="ja-JP" altLang="en-US" u="sng" dirty="0">
                <a:solidFill>
                  <a:srgbClr val="FF0000"/>
                </a:solidFill>
              </a:rPr>
              <a:t>取扱い情報の格付け</a:t>
            </a:r>
            <a:r>
              <a:rPr lang="ja-JP" altLang="en-US" dirty="0">
                <a:solidFill>
                  <a:schemeClr val="accent6">
                    <a:lumMod val="10000"/>
                  </a:schemeClr>
                </a:solidFill>
              </a:rPr>
              <a:t>とそれに応じた</a:t>
            </a:r>
            <a:r>
              <a:rPr lang="ja-JP" altLang="en-US" u="sng" dirty="0">
                <a:solidFill>
                  <a:srgbClr val="FF0000"/>
                </a:solidFill>
              </a:rPr>
              <a:t>運用</a:t>
            </a:r>
            <a:r>
              <a:rPr lang="ja-JP" altLang="en-US" dirty="0">
                <a:solidFill>
                  <a:schemeClr val="accent6">
                    <a:lumMod val="10000"/>
                  </a:schemeClr>
                </a:solidFill>
              </a:rPr>
              <a:t>を行う</a:t>
            </a:r>
            <a:endParaRPr lang="ja-JP" altLang="en-US" u="sng" dirty="0">
              <a:solidFill>
                <a:srgbClr val="FF0000"/>
              </a:solidFill>
            </a:endParaRPr>
          </a:p>
          <a:p>
            <a:pPr lvl="2"/>
            <a:r>
              <a:rPr lang="ja-JP" altLang="en-US" u="sng" dirty="0">
                <a:solidFill>
                  <a:srgbClr val="FF0000"/>
                </a:solidFill>
              </a:rPr>
              <a:t>情報の保護</a:t>
            </a:r>
            <a:r>
              <a:rPr lang="en-US" altLang="ja-JP" dirty="0">
                <a:solidFill>
                  <a:schemeClr val="accent6">
                    <a:lumMod val="10000"/>
                  </a:schemeClr>
                </a:solidFill>
              </a:rPr>
              <a:t>(</a:t>
            </a:r>
            <a:r>
              <a:rPr lang="ja-JP" altLang="en-US" dirty="0">
                <a:solidFill>
                  <a:schemeClr val="accent6">
                    <a:lumMod val="10000"/>
                  </a:schemeClr>
                </a:solidFill>
              </a:rPr>
              <a:t>暗号化、認証</a:t>
            </a:r>
            <a:r>
              <a:rPr lang="en-US" altLang="ja-JP" dirty="0">
                <a:solidFill>
                  <a:schemeClr val="accent6">
                    <a:lumMod val="10000"/>
                  </a:schemeClr>
                </a:solidFill>
              </a:rPr>
              <a:t>)</a:t>
            </a:r>
            <a:r>
              <a:rPr lang="ja-JP" altLang="en-US" dirty="0">
                <a:solidFill>
                  <a:schemeClr val="accent6">
                    <a:lumMod val="10000"/>
                  </a:schemeClr>
                </a:solidFill>
              </a:rPr>
              <a:t>、機密情報の</a:t>
            </a:r>
            <a:r>
              <a:rPr lang="ja-JP" altLang="en-US" u="sng" dirty="0">
                <a:solidFill>
                  <a:srgbClr val="FF0000"/>
                </a:solidFill>
              </a:rPr>
              <a:t>格納場所の把握</a:t>
            </a:r>
            <a:r>
              <a:rPr lang="ja-JP" altLang="en-US" dirty="0">
                <a:solidFill>
                  <a:schemeClr val="accent6">
                    <a:lumMod val="10000"/>
                  </a:schemeClr>
                </a:solidFill>
              </a:rPr>
              <a:t>、</a:t>
            </a:r>
            <a:r>
              <a:rPr lang="ja-JP" altLang="en-US" u="sng" dirty="0">
                <a:solidFill>
                  <a:srgbClr val="FF0000"/>
                </a:solidFill>
              </a:rPr>
              <a:t>可視化</a:t>
            </a:r>
          </a:p>
          <a:p>
            <a:pPr lvl="2"/>
            <a:r>
              <a:rPr lang="en-US" altLang="ja-JP" u="sng" dirty="0">
                <a:solidFill>
                  <a:srgbClr val="FF0000"/>
                </a:solidFill>
              </a:rPr>
              <a:t>DLP</a:t>
            </a:r>
            <a:r>
              <a:rPr lang="en-US" altLang="ja-JP" dirty="0">
                <a:solidFill>
                  <a:schemeClr val="accent6">
                    <a:lumMod val="10000"/>
                  </a:schemeClr>
                </a:solidFill>
              </a:rPr>
              <a:t>(</a:t>
            </a:r>
            <a:r>
              <a:rPr lang="ja-JP" altLang="en-US" dirty="0">
                <a:solidFill>
                  <a:schemeClr val="accent6">
                    <a:lumMod val="10000"/>
                  </a:schemeClr>
                </a:solidFill>
              </a:rPr>
              <a:t>情報漏えい対策</a:t>
            </a:r>
            <a:r>
              <a:rPr lang="en-US" altLang="ja-JP" dirty="0">
                <a:solidFill>
                  <a:schemeClr val="accent6">
                    <a:lumMod val="10000"/>
                  </a:schemeClr>
                </a:solidFill>
              </a:rPr>
              <a:t>)</a:t>
            </a:r>
            <a:r>
              <a:rPr lang="ja-JP" altLang="en-US" dirty="0">
                <a:solidFill>
                  <a:schemeClr val="accent6">
                    <a:lumMod val="10000"/>
                  </a:schemeClr>
                </a:solidFill>
              </a:rPr>
              <a:t>製品を導入する</a:t>
            </a:r>
          </a:p>
          <a:p>
            <a:pPr lvl="2"/>
            <a:r>
              <a:rPr lang="ja-JP" altLang="en-US" u="sng" dirty="0">
                <a:solidFill>
                  <a:srgbClr val="FF0000"/>
                </a:solidFill>
              </a:rPr>
              <a:t>情報を持ち出す</a:t>
            </a:r>
            <a:r>
              <a:rPr lang="ja-JP" altLang="en-US" dirty="0">
                <a:solidFill>
                  <a:schemeClr val="accent6">
                    <a:lumMod val="10000"/>
                  </a:schemeClr>
                </a:solidFill>
              </a:rPr>
              <a:t>際の</a:t>
            </a:r>
            <a:r>
              <a:rPr lang="ja-JP" altLang="en-US" u="sng" dirty="0">
                <a:solidFill>
                  <a:srgbClr val="FF0000"/>
                </a:solidFill>
              </a:rPr>
              <a:t>運用を検討</a:t>
            </a:r>
            <a:r>
              <a:rPr lang="ja-JP" altLang="en-US" dirty="0">
                <a:solidFill>
                  <a:schemeClr val="accent6">
                    <a:lumMod val="10000"/>
                  </a:schemeClr>
                </a:solidFill>
              </a:rPr>
              <a:t>する</a:t>
            </a:r>
            <a:r>
              <a:rPr lang="ja-JP" altLang="en-US" dirty="0">
                <a:solidFill>
                  <a:srgbClr val="FF0000"/>
                </a:solidFill>
              </a:rPr>
              <a:t>　　</a:t>
            </a:r>
            <a:r>
              <a:rPr lang="ja-JP" altLang="en-US" dirty="0">
                <a:solidFill>
                  <a:schemeClr val="accent6">
                    <a:lumMod val="10000"/>
                  </a:schemeClr>
                </a:solidFill>
              </a:rPr>
              <a:t>・ </a:t>
            </a:r>
            <a:r>
              <a:rPr lang="ja-JP" altLang="en-US" u="sng" dirty="0">
                <a:solidFill>
                  <a:srgbClr val="FF0000"/>
                </a:solidFill>
              </a:rPr>
              <a:t>メールの誤送信対策等の実施</a:t>
            </a:r>
            <a:r>
              <a:rPr lang="ja-JP" altLang="en-US" dirty="0">
                <a:solidFill>
                  <a:schemeClr val="accent6">
                    <a:lumMod val="10000"/>
                  </a:schemeClr>
                </a:solidFill>
              </a:rPr>
              <a:t>する</a:t>
            </a:r>
          </a:p>
          <a:p>
            <a:pPr lvl="2"/>
            <a:r>
              <a:rPr lang="ja-JP" altLang="en-US" dirty="0">
                <a:solidFill>
                  <a:schemeClr val="accent6">
                    <a:lumMod val="10000"/>
                  </a:schemeClr>
                </a:solidFill>
              </a:rPr>
              <a:t>業務用携帯端末の</a:t>
            </a:r>
            <a:r>
              <a:rPr lang="ja-JP" altLang="en-US" u="sng" dirty="0">
                <a:solidFill>
                  <a:srgbClr val="FF0000"/>
                </a:solidFill>
              </a:rPr>
              <a:t>紛失に備えた探索機能の有効化</a:t>
            </a:r>
            <a:r>
              <a:rPr lang="ja-JP" altLang="en-US" dirty="0">
                <a:solidFill>
                  <a:schemeClr val="accent6">
                    <a:lumMod val="10000"/>
                  </a:schemeClr>
                </a:solidFill>
              </a:rPr>
              <a:t>を行う</a:t>
            </a:r>
            <a:endParaRPr lang="en-US" altLang="ja-JP" dirty="0">
              <a:solidFill>
                <a:schemeClr val="accent6">
                  <a:lumMod val="10000"/>
                </a:schemeClr>
              </a:solidFill>
            </a:endParaRPr>
          </a:p>
          <a:p>
            <a:pPr lvl="2"/>
            <a:r>
              <a:rPr lang="en-US" altLang="ja-JP" u="sng" dirty="0">
                <a:solidFill>
                  <a:srgbClr val="FF0000"/>
                </a:solidFill>
              </a:rPr>
              <a:t>HDD </a:t>
            </a:r>
            <a:r>
              <a:rPr lang="ja-JP" altLang="en-US" u="sng" dirty="0">
                <a:solidFill>
                  <a:srgbClr val="FF0000"/>
                </a:solidFill>
              </a:rPr>
              <a:t>の廃棄の際、復旧できない</a:t>
            </a:r>
            <a:r>
              <a:rPr lang="ja-JP" altLang="en-US" dirty="0">
                <a:solidFill>
                  <a:schemeClr val="accent6">
                    <a:lumMod val="10000"/>
                  </a:schemeClr>
                </a:solidFill>
              </a:rPr>
              <a:t>方法での</a:t>
            </a:r>
            <a:r>
              <a:rPr lang="ja-JP" altLang="en-US" u="sng" dirty="0">
                <a:solidFill>
                  <a:srgbClr val="FF0000"/>
                </a:solidFill>
              </a:rPr>
              <a:t>消去を周知</a:t>
            </a:r>
            <a:r>
              <a:rPr lang="ja-JP" altLang="en-US" dirty="0">
                <a:solidFill>
                  <a:schemeClr val="accent6">
                    <a:lumMod val="10000"/>
                  </a:schemeClr>
                </a:solidFill>
              </a:rPr>
              <a:t>し、</a:t>
            </a:r>
            <a:r>
              <a:rPr lang="ja-JP" altLang="en-US" u="sng" dirty="0">
                <a:solidFill>
                  <a:srgbClr val="FF0000"/>
                </a:solidFill>
              </a:rPr>
              <a:t>徹底</a:t>
            </a:r>
            <a:r>
              <a:rPr lang="ja-JP" altLang="en-US" dirty="0">
                <a:solidFill>
                  <a:schemeClr val="accent6">
                    <a:lumMod val="10000"/>
                  </a:schemeClr>
                </a:solidFill>
              </a:rPr>
              <a:t>する</a:t>
            </a:r>
          </a:p>
          <a:p>
            <a:pPr lvl="2"/>
            <a:endParaRPr lang="en-US" altLang="ja-JP" sz="2000" u="sng" dirty="0">
              <a:solidFill>
                <a:srgbClr val="FF0000"/>
              </a:solidFill>
            </a:endParaRPr>
          </a:p>
        </p:txBody>
      </p:sp>
      <p:pic>
        <p:nvPicPr>
          <p:cNvPr id="3" name="図 2">
            <a:extLst>
              <a:ext uri="{FF2B5EF4-FFF2-40B4-BE49-F238E27FC236}">
                <a16:creationId xmlns:a16="http://schemas.microsoft.com/office/drawing/2014/main" id="{85CEBB16-2EC5-E5A6-3041-C1EE35ADD5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8581" y="3577258"/>
            <a:ext cx="1806386" cy="1106649"/>
          </a:xfrm>
          <a:prstGeom prst="rect">
            <a:avLst/>
          </a:prstGeom>
        </p:spPr>
      </p:pic>
      <p:pic>
        <p:nvPicPr>
          <p:cNvPr id="4" name="図 3">
            <a:extLst>
              <a:ext uri="{FF2B5EF4-FFF2-40B4-BE49-F238E27FC236}">
                <a16:creationId xmlns:a16="http://schemas.microsoft.com/office/drawing/2014/main" id="{D1B06935-9888-6288-FDAA-B36F00405F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9908" y="3734526"/>
            <a:ext cx="642911" cy="864241"/>
          </a:xfrm>
          <a:prstGeom prst="rect">
            <a:avLst/>
          </a:prstGeom>
        </p:spPr>
      </p:pic>
      <p:sp>
        <p:nvSpPr>
          <p:cNvPr id="10" name="タイトル 8">
            <a:extLst>
              <a:ext uri="{FF2B5EF4-FFF2-40B4-BE49-F238E27FC236}">
                <a16:creationId xmlns:a16="http://schemas.microsoft.com/office/drawing/2014/main" id="{2BD4A9D4-0B78-74FD-AE80-3B96F6C3098F}"/>
              </a:ext>
            </a:extLst>
          </p:cNvPr>
          <p:cNvSpPr>
            <a:spLocks noGrp="1"/>
          </p:cNvSpPr>
          <p:nvPr>
            <p:ph type="title"/>
          </p:nvPr>
        </p:nvSpPr>
        <p:spPr>
          <a:xfrm>
            <a:off x="480910" y="242904"/>
            <a:ext cx="7423732" cy="519344"/>
          </a:xfrm>
        </p:spPr>
        <p:txBody>
          <a:bodyPr/>
          <a:lstStyle/>
          <a:p>
            <a:r>
              <a:rPr lang="en-US" altLang="ja-JP" dirty="0"/>
              <a:t>【10</a:t>
            </a:r>
            <a:r>
              <a:rPr lang="ja-JP" altLang="en-US" dirty="0"/>
              <a:t>位</a:t>
            </a:r>
            <a:r>
              <a:rPr lang="en-US" altLang="ja-JP" dirty="0"/>
              <a:t>】</a:t>
            </a:r>
            <a:r>
              <a:rPr lang="ja-JP" altLang="en-US" dirty="0"/>
              <a:t>不注意による情報漏えい等</a:t>
            </a:r>
          </a:p>
        </p:txBody>
      </p:sp>
    </p:spTree>
    <p:extLst>
      <p:ext uri="{BB962C8B-B14F-4D97-AF65-F5344CB8AC3E}">
        <p14:creationId xmlns:p14="http://schemas.microsoft.com/office/powerpoint/2010/main" val="39990867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103</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当事者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被害の早期検知</a:t>
            </a:r>
            <a:r>
              <a:rPr lang="en-US" altLang="ja-JP" sz="2500" b="1" dirty="0">
                <a:solidFill>
                  <a:schemeClr val="accent6">
                    <a:lumMod val="10000"/>
                  </a:schemeClr>
                </a:solidFill>
              </a:rPr>
              <a:t>】</a:t>
            </a:r>
          </a:p>
          <a:p>
            <a:pPr lvl="2"/>
            <a:r>
              <a:rPr lang="ja-JP" altLang="en-US" sz="2000" dirty="0">
                <a:solidFill>
                  <a:schemeClr val="accent6">
                    <a:lumMod val="10000"/>
                  </a:schemeClr>
                </a:solidFill>
              </a:rPr>
              <a:t>問題発生時の</a:t>
            </a:r>
            <a:r>
              <a:rPr lang="ja-JP" altLang="en-US" sz="2000" u="sng" dirty="0">
                <a:solidFill>
                  <a:srgbClr val="FF0000"/>
                </a:solidFill>
              </a:rPr>
              <a:t>内部報告体制</a:t>
            </a:r>
            <a:r>
              <a:rPr lang="ja-JP" altLang="en-US" sz="2000" dirty="0">
                <a:solidFill>
                  <a:schemeClr val="accent6">
                    <a:lumMod val="10000"/>
                  </a:schemeClr>
                </a:solidFill>
              </a:rPr>
              <a:t>の整備</a:t>
            </a:r>
          </a:p>
          <a:p>
            <a:pPr lvl="2"/>
            <a:r>
              <a:rPr lang="ja-JP" altLang="en-US" sz="2000" u="sng" dirty="0">
                <a:solidFill>
                  <a:srgbClr val="FF0000"/>
                </a:solidFill>
              </a:rPr>
              <a:t>外部からの連絡受付窓口</a:t>
            </a:r>
            <a:r>
              <a:rPr lang="ja-JP" altLang="en-US" sz="2000" dirty="0">
                <a:solidFill>
                  <a:schemeClr val="accent6">
                    <a:lumMod val="10000"/>
                  </a:schemeClr>
                </a:solidFill>
              </a:rPr>
              <a:t>の設置</a:t>
            </a:r>
            <a:endParaRPr lang="en-US" altLang="ja-JP" sz="2000" dirty="0">
              <a:solidFill>
                <a:schemeClr val="accent6">
                  <a:lumMod val="10000"/>
                </a:schemeClr>
              </a:solidFill>
            </a:endParaRP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被害に遭った際の対応</a:t>
            </a:r>
            <a:r>
              <a:rPr lang="en-US" altLang="ja-JP" sz="2500" b="1" dirty="0">
                <a:solidFill>
                  <a:schemeClr val="accent6">
                    <a:lumMod val="10000"/>
                  </a:schemeClr>
                </a:solidFill>
              </a:rPr>
              <a:t>】</a:t>
            </a:r>
          </a:p>
          <a:p>
            <a:pPr lvl="2"/>
            <a:r>
              <a:rPr lang="ja-JP" altLang="en-US" sz="2000" dirty="0">
                <a:solidFill>
                  <a:schemeClr val="accent6">
                    <a:lumMod val="10000"/>
                  </a:schemeClr>
                </a:solidFill>
              </a:rPr>
              <a:t>適切な</a:t>
            </a:r>
            <a:r>
              <a:rPr lang="ja-JP" altLang="en-US" sz="2000" u="sng" dirty="0">
                <a:solidFill>
                  <a:srgbClr val="FF0000"/>
                </a:solidFill>
              </a:rPr>
              <a:t>報告／連絡／相談</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上司、</a:t>
            </a:r>
            <a:r>
              <a:rPr lang="en-US" altLang="ja-JP" sz="1800" dirty="0">
                <a:solidFill>
                  <a:schemeClr val="accent6">
                    <a:lumMod val="10000"/>
                  </a:schemeClr>
                </a:solidFill>
              </a:rPr>
              <a:t>CSIRT</a:t>
            </a:r>
            <a:r>
              <a:rPr lang="ja-JP" altLang="en-US" sz="1800" dirty="0">
                <a:solidFill>
                  <a:schemeClr val="accent6">
                    <a:lumMod val="10000"/>
                  </a:schemeClr>
                </a:solidFill>
              </a:rPr>
              <a:t>、関係組織、公的機関等</a:t>
            </a:r>
            <a:endParaRPr lang="en-US" altLang="ja-JP" sz="1800" dirty="0">
              <a:solidFill>
                <a:schemeClr val="accent6">
                  <a:lumMod val="10000"/>
                </a:schemeClr>
              </a:solidFill>
            </a:endParaRP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p:txBody>
      </p:sp>
      <p:pic>
        <p:nvPicPr>
          <p:cNvPr id="3" name="図 2">
            <a:extLst>
              <a:ext uri="{FF2B5EF4-FFF2-40B4-BE49-F238E27FC236}">
                <a16:creationId xmlns:a16="http://schemas.microsoft.com/office/drawing/2014/main" id="{5BB3EC7C-38B1-EC15-63F0-ACC1120975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0261" y="4924271"/>
            <a:ext cx="1806386" cy="1106649"/>
          </a:xfrm>
          <a:prstGeom prst="rect">
            <a:avLst/>
          </a:prstGeom>
        </p:spPr>
      </p:pic>
      <p:pic>
        <p:nvPicPr>
          <p:cNvPr id="4" name="図 3">
            <a:extLst>
              <a:ext uri="{FF2B5EF4-FFF2-40B4-BE49-F238E27FC236}">
                <a16:creationId xmlns:a16="http://schemas.microsoft.com/office/drawing/2014/main" id="{A3C810CE-3029-E3CB-F71E-080A661DC4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1588" y="5081539"/>
            <a:ext cx="642911" cy="864241"/>
          </a:xfrm>
          <a:prstGeom prst="rect">
            <a:avLst/>
          </a:prstGeom>
        </p:spPr>
      </p:pic>
      <p:sp>
        <p:nvSpPr>
          <p:cNvPr id="10" name="タイトル 8">
            <a:extLst>
              <a:ext uri="{FF2B5EF4-FFF2-40B4-BE49-F238E27FC236}">
                <a16:creationId xmlns:a16="http://schemas.microsoft.com/office/drawing/2014/main" id="{174A2D61-9C6E-D682-DA33-36DFFDFFB291}"/>
              </a:ext>
            </a:extLst>
          </p:cNvPr>
          <p:cNvSpPr>
            <a:spLocks noGrp="1"/>
          </p:cNvSpPr>
          <p:nvPr>
            <p:ph type="title"/>
          </p:nvPr>
        </p:nvSpPr>
        <p:spPr>
          <a:xfrm>
            <a:off x="480910" y="242904"/>
            <a:ext cx="7423732" cy="519344"/>
          </a:xfrm>
        </p:spPr>
        <p:txBody>
          <a:bodyPr/>
          <a:lstStyle/>
          <a:p>
            <a:r>
              <a:rPr lang="en-US" altLang="ja-JP" dirty="0"/>
              <a:t>【10</a:t>
            </a:r>
            <a:r>
              <a:rPr lang="ja-JP" altLang="en-US" dirty="0"/>
              <a:t>位</a:t>
            </a:r>
            <a:r>
              <a:rPr lang="en-US" altLang="ja-JP" dirty="0"/>
              <a:t>】</a:t>
            </a:r>
            <a:r>
              <a:rPr lang="ja-JP" altLang="en-US" dirty="0"/>
              <a:t>不注意による情報漏えい等</a:t>
            </a:r>
          </a:p>
        </p:txBody>
      </p:sp>
    </p:spTree>
    <p:extLst>
      <p:ext uri="{BB962C8B-B14F-4D97-AF65-F5344CB8AC3E}">
        <p14:creationId xmlns:p14="http://schemas.microsoft.com/office/powerpoint/2010/main" val="32770021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104</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被害者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被害に遭った際の対応</a:t>
            </a:r>
            <a:r>
              <a:rPr lang="en-US" altLang="ja-JP" sz="2500" b="1" dirty="0">
                <a:solidFill>
                  <a:schemeClr val="accent6">
                    <a:lumMod val="10000"/>
                  </a:schemeClr>
                </a:solidFill>
              </a:rPr>
              <a:t>】</a:t>
            </a:r>
          </a:p>
          <a:p>
            <a:pPr lvl="2"/>
            <a:r>
              <a:rPr lang="ja-JP" altLang="en-US" sz="2000" dirty="0">
                <a:solidFill>
                  <a:schemeClr val="accent6">
                    <a:lumMod val="10000"/>
                  </a:schemeClr>
                </a:solidFill>
              </a:rPr>
              <a:t>適切な</a:t>
            </a:r>
            <a:r>
              <a:rPr lang="ja-JP" altLang="en-US" sz="2000" u="sng" dirty="0">
                <a:solidFill>
                  <a:srgbClr val="FF0000"/>
                </a:solidFill>
              </a:rPr>
              <a:t>報告／連絡／相談</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上司、</a:t>
            </a:r>
            <a:r>
              <a:rPr lang="en-US" altLang="ja-JP" sz="1800" dirty="0">
                <a:solidFill>
                  <a:schemeClr val="accent6">
                    <a:lumMod val="10000"/>
                  </a:schemeClr>
                </a:solidFill>
              </a:rPr>
              <a:t>CSIRT</a:t>
            </a:r>
            <a:r>
              <a:rPr lang="ja-JP" altLang="en-US" sz="1800" dirty="0">
                <a:solidFill>
                  <a:schemeClr val="accent6">
                    <a:lumMod val="10000"/>
                  </a:schemeClr>
                </a:solidFill>
              </a:rPr>
              <a:t>、関係組織、公的機関等</a:t>
            </a:r>
            <a:endParaRPr lang="en-US" altLang="ja-JP" sz="1800" u="sng" dirty="0">
              <a:solidFill>
                <a:srgbClr val="FF0000"/>
              </a:solidFill>
            </a:endParaRPr>
          </a:p>
          <a:p>
            <a:pPr marL="685796" lvl="2" indent="0">
              <a:buNone/>
            </a:pPr>
            <a:endParaRPr lang="en-US" altLang="ja-JP" sz="2000" u="sng" dirty="0">
              <a:solidFill>
                <a:srgbClr val="FF0000"/>
              </a:solidFill>
            </a:endParaRPr>
          </a:p>
        </p:txBody>
      </p:sp>
      <p:pic>
        <p:nvPicPr>
          <p:cNvPr id="6" name="図 5">
            <a:extLst>
              <a:ext uri="{FF2B5EF4-FFF2-40B4-BE49-F238E27FC236}">
                <a16:creationId xmlns:a16="http://schemas.microsoft.com/office/drawing/2014/main" id="{45C35DA1-7717-2169-8ED8-2BD62BF685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0261" y="4924271"/>
            <a:ext cx="1806386" cy="1106649"/>
          </a:xfrm>
          <a:prstGeom prst="rect">
            <a:avLst/>
          </a:prstGeom>
        </p:spPr>
      </p:pic>
      <p:pic>
        <p:nvPicPr>
          <p:cNvPr id="9" name="図 8">
            <a:extLst>
              <a:ext uri="{FF2B5EF4-FFF2-40B4-BE49-F238E27FC236}">
                <a16:creationId xmlns:a16="http://schemas.microsoft.com/office/drawing/2014/main" id="{772F90CF-AB62-CD4D-6A79-ECD86B9599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1588" y="5081539"/>
            <a:ext cx="642911" cy="864241"/>
          </a:xfrm>
          <a:prstGeom prst="rect">
            <a:avLst/>
          </a:prstGeom>
        </p:spPr>
      </p:pic>
      <p:sp>
        <p:nvSpPr>
          <p:cNvPr id="10" name="タイトル 8">
            <a:extLst>
              <a:ext uri="{FF2B5EF4-FFF2-40B4-BE49-F238E27FC236}">
                <a16:creationId xmlns:a16="http://schemas.microsoft.com/office/drawing/2014/main" id="{D17F15A8-7735-1A6F-48FC-3157FCDA7C56}"/>
              </a:ext>
            </a:extLst>
          </p:cNvPr>
          <p:cNvSpPr>
            <a:spLocks noGrp="1"/>
          </p:cNvSpPr>
          <p:nvPr>
            <p:ph type="title"/>
          </p:nvPr>
        </p:nvSpPr>
        <p:spPr>
          <a:xfrm>
            <a:off x="480910" y="242904"/>
            <a:ext cx="7423732" cy="519344"/>
          </a:xfrm>
        </p:spPr>
        <p:txBody>
          <a:bodyPr/>
          <a:lstStyle/>
          <a:p>
            <a:r>
              <a:rPr lang="en-US" altLang="ja-JP" dirty="0"/>
              <a:t>【10</a:t>
            </a:r>
            <a:r>
              <a:rPr lang="ja-JP" altLang="en-US" dirty="0"/>
              <a:t>位</a:t>
            </a:r>
            <a:r>
              <a:rPr lang="en-US" altLang="ja-JP" dirty="0"/>
              <a:t>】</a:t>
            </a:r>
            <a:r>
              <a:rPr lang="ja-JP" altLang="en-US" dirty="0"/>
              <a:t>不注意による情報漏えい等</a:t>
            </a:r>
          </a:p>
        </p:txBody>
      </p:sp>
    </p:spTree>
    <p:extLst>
      <p:ext uri="{BB962C8B-B14F-4D97-AF65-F5344CB8AC3E}">
        <p14:creationId xmlns:p14="http://schemas.microsoft.com/office/powerpoint/2010/main" val="11314921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105</a:t>
            </a:fld>
            <a:endParaRPr lang="ja-JP" altLang="en-US">
              <a:latin typeface="+mn-ea"/>
              <a:ea typeface="+mn-ea"/>
            </a:endParaRPr>
          </a:p>
        </p:txBody>
      </p:sp>
      <p:sp>
        <p:nvSpPr>
          <p:cNvPr id="6" name="タイトル 8">
            <a:extLst>
              <a:ext uri="{FF2B5EF4-FFF2-40B4-BE49-F238E27FC236}">
                <a16:creationId xmlns:a16="http://schemas.microsoft.com/office/drawing/2014/main" id="{D074ACA0-9B93-327A-499F-7A9F655AE3FE}"/>
              </a:ext>
            </a:extLst>
          </p:cNvPr>
          <p:cNvSpPr>
            <a:spLocks noGrp="1"/>
          </p:cNvSpPr>
          <p:nvPr>
            <p:ph type="title"/>
          </p:nvPr>
        </p:nvSpPr>
        <p:spPr>
          <a:xfrm>
            <a:off x="480910" y="179404"/>
            <a:ext cx="7423732" cy="618854"/>
          </a:xfrm>
        </p:spPr>
        <p:txBody>
          <a:bodyPr/>
          <a:lstStyle/>
          <a:p>
            <a:r>
              <a:rPr lang="ja-JP" altLang="en-US" dirty="0">
                <a:latin typeface="+mn-ea"/>
                <a:ea typeface="+mn-ea"/>
              </a:rPr>
              <a:t>まとめ</a:t>
            </a:r>
          </a:p>
        </p:txBody>
      </p:sp>
      <p:sp>
        <p:nvSpPr>
          <p:cNvPr id="16" name="角丸四角形 62">
            <a:extLst>
              <a:ext uri="{FF2B5EF4-FFF2-40B4-BE49-F238E27FC236}">
                <a16:creationId xmlns:a16="http://schemas.microsoft.com/office/drawing/2014/main" id="{9562ADCD-0FB1-8833-9EDD-9F1C1CD05332}"/>
              </a:ext>
            </a:extLst>
          </p:cNvPr>
          <p:cNvSpPr/>
          <p:nvPr/>
        </p:nvSpPr>
        <p:spPr>
          <a:xfrm>
            <a:off x="675670" y="1214934"/>
            <a:ext cx="7928778" cy="864096"/>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38100"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srgbClr val="0000FF"/>
                </a:solidFill>
                <a:effectLst/>
                <a:uLnTx/>
                <a:uFillTx/>
                <a:latin typeface="+mn-ea"/>
                <a:cs typeface="+mn-cs"/>
              </a:rPr>
              <a:t>情報セキュリティ対策の基本を実践</a:t>
            </a:r>
            <a:endParaRPr kumimoji="0" lang="en-US" altLang="ja-JP" sz="3200" b="0" i="0" u="none" strike="noStrike" kern="0" cap="none" spc="0" normalizeH="0" baseline="0" noProof="0" dirty="0">
              <a:ln>
                <a:noFill/>
              </a:ln>
              <a:solidFill>
                <a:srgbClr val="0000FF"/>
              </a:solidFill>
              <a:effectLst/>
              <a:uLnTx/>
              <a:uFillTx/>
              <a:latin typeface="+mn-ea"/>
              <a:cs typeface="+mn-cs"/>
            </a:endParaRPr>
          </a:p>
        </p:txBody>
      </p:sp>
      <p:sp>
        <p:nvSpPr>
          <p:cNvPr id="17" name="角丸四角形 62">
            <a:extLst>
              <a:ext uri="{FF2B5EF4-FFF2-40B4-BE49-F238E27FC236}">
                <a16:creationId xmlns:a16="http://schemas.microsoft.com/office/drawing/2014/main" id="{39FB6BFD-9AE7-0531-0D9E-927B0155DB62}"/>
              </a:ext>
            </a:extLst>
          </p:cNvPr>
          <p:cNvSpPr/>
          <p:nvPr/>
        </p:nvSpPr>
        <p:spPr>
          <a:xfrm>
            <a:off x="675670" y="3266116"/>
            <a:ext cx="7928778" cy="758157"/>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38100"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srgbClr val="0000FF"/>
                </a:solidFill>
                <a:effectLst/>
                <a:uLnTx/>
                <a:uFillTx/>
                <a:latin typeface="+mn-ea"/>
                <a:cs typeface="+mn-cs"/>
              </a:rPr>
              <a:t>各脅威の手口の把握および対策を実践</a:t>
            </a:r>
          </a:p>
        </p:txBody>
      </p:sp>
      <p:sp>
        <p:nvSpPr>
          <p:cNvPr id="18" name="コンテンツ プレースホルダー 2">
            <a:extLst>
              <a:ext uri="{FF2B5EF4-FFF2-40B4-BE49-F238E27FC236}">
                <a16:creationId xmlns:a16="http://schemas.microsoft.com/office/drawing/2014/main" id="{BAFDD542-329A-AE9C-F6E0-759BEB03FA80}"/>
              </a:ext>
            </a:extLst>
          </p:cNvPr>
          <p:cNvSpPr txBox="1">
            <a:spLocks/>
          </p:cNvSpPr>
          <p:nvPr/>
        </p:nvSpPr>
        <p:spPr bwMode="auto">
          <a:xfrm>
            <a:off x="323528" y="2151038"/>
            <a:ext cx="7920880" cy="1066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311150" lvl="3" indent="0">
              <a:buClr>
                <a:prstClr val="black"/>
              </a:buClr>
              <a:buFont typeface="Arial" charset="0"/>
              <a:buNone/>
              <a:tabLst>
                <a:tab pos="539750" algn="l"/>
              </a:tabLst>
            </a:pPr>
            <a:r>
              <a:rPr lang="ja-JP" altLang="en-US" sz="2400" kern="0" dirty="0">
                <a:solidFill>
                  <a:prstClr val="black"/>
                </a:solidFill>
                <a:latin typeface="+mn-ea"/>
              </a:rPr>
              <a:t>・「</a:t>
            </a:r>
            <a:r>
              <a:rPr lang="en-US" altLang="ja-JP" sz="2400" kern="0" dirty="0">
                <a:solidFill>
                  <a:prstClr val="black"/>
                </a:solidFill>
                <a:latin typeface="+mn-ea"/>
              </a:rPr>
              <a:t>10</a:t>
            </a:r>
            <a:r>
              <a:rPr lang="ja-JP" altLang="en-US" sz="2400" kern="0" dirty="0">
                <a:solidFill>
                  <a:prstClr val="black"/>
                </a:solidFill>
                <a:latin typeface="+mn-ea"/>
              </a:rPr>
              <a:t>大脅威」の順位は毎回変動するが、</a:t>
            </a:r>
            <a:r>
              <a:rPr lang="ja-JP" altLang="en-US" sz="2400" kern="0" dirty="0">
                <a:solidFill>
                  <a:srgbClr val="FF0000"/>
                </a:solidFill>
                <a:latin typeface="+mn-ea"/>
              </a:rPr>
              <a:t>基本的な対策の</a:t>
            </a:r>
            <a:endParaRPr lang="en-US" altLang="ja-JP" sz="2400" kern="0" dirty="0">
              <a:solidFill>
                <a:srgbClr val="FF0000"/>
              </a:solidFill>
              <a:latin typeface="+mn-ea"/>
            </a:endParaRPr>
          </a:p>
          <a:p>
            <a:pPr marL="311150" lvl="3" indent="0">
              <a:buClr>
                <a:prstClr val="black"/>
              </a:buClr>
              <a:buFont typeface="Arial" charset="0"/>
              <a:buNone/>
              <a:tabLst>
                <a:tab pos="539750" algn="l"/>
              </a:tabLst>
            </a:pPr>
            <a:r>
              <a:rPr lang="ja-JP" altLang="en-US" sz="2400" kern="0" dirty="0">
                <a:solidFill>
                  <a:srgbClr val="FF0000"/>
                </a:solidFill>
                <a:latin typeface="+mn-ea"/>
              </a:rPr>
              <a:t>　重要性は変わらない</a:t>
            </a:r>
            <a:endParaRPr lang="en-US" altLang="ja-JP" sz="2400" kern="0" dirty="0">
              <a:solidFill>
                <a:srgbClr val="FF0000"/>
              </a:solidFill>
              <a:latin typeface="+mn-ea"/>
            </a:endParaRPr>
          </a:p>
        </p:txBody>
      </p:sp>
      <p:sp>
        <p:nvSpPr>
          <p:cNvPr id="19" name="コンテンツ プレースホルダー 2">
            <a:extLst>
              <a:ext uri="{FF2B5EF4-FFF2-40B4-BE49-F238E27FC236}">
                <a16:creationId xmlns:a16="http://schemas.microsoft.com/office/drawing/2014/main" id="{323EB3B1-8894-BBDE-22BA-50EA19C1E1DE}"/>
              </a:ext>
            </a:extLst>
          </p:cNvPr>
          <p:cNvSpPr txBox="1">
            <a:spLocks/>
          </p:cNvSpPr>
          <p:nvPr/>
        </p:nvSpPr>
        <p:spPr bwMode="auto">
          <a:xfrm>
            <a:off x="395536" y="4109634"/>
            <a:ext cx="7928778" cy="2530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311150" lvl="3" indent="0">
              <a:buClr>
                <a:prstClr val="black"/>
              </a:buClr>
              <a:buFont typeface="Arial" charset="0"/>
              <a:buNone/>
              <a:tabLst>
                <a:tab pos="539750" algn="l"/>
              </a:tabLst>
            </a:pPr>
            <a:r>
              <a:rPr lang="ja-JP" altLang="en-US" sz="2400" kern="0" dirty="0">
                <a:solidFill>
                  <a:prstClr val="black"/>
                </a:solidFill>
                <a:latin typeface="+mn-ea"/>
              </a:rPr>
              <a:t>・脅威に備えるためには</a:t>
            </a:r>
            <a:r>
              <a:rPr lang="ja-JP" altLang="en-US" sz="2400" kern="0" dirty="0">
                <a:solidFill>
                  <a:srgbClr val="FF0000"/>
                </a:solidFill>
                <a:latin typeface="+mn-ea"/>
              </a:rPr>
              <a:t>攻撃手口や動向</a:t>
            </a:r>
            <a:r>
              <a:rPr lang="ja-JP" altLang="en-US" sz="2400" kern="0" dirty="0">
                <a:solidFill>
                  <a:prstClr val="black"/>
                </a:solidFill>
                <a:latin typeface="+mn-ea"/>
              </a:rPr>
              <a:t>、および</a:t>
            </a:r>
            <a:r>
              <a:rPr lang="ja-JP" altLang="en-US" sz="2400" kern="0" dirty="0">
                <a:solidFill>
                  <a:srgbClr val="FF0000"/>
                </a:solidFill>
                <a:latin typeface="+mn-ea"/>
              </a:rPr>
              <a:t>自組織が</a:t>
            </a:r>
            <a:r>
              <a:rPr lang="en-US" altLang="ja-JP" sz="2400" kern="0" dirty="0">
                <a:solidFill>
                  <a:srgbClr val="FF0000"/>
                </a:solidFill>
                <a:latin typeface="+mn-ea"/>
              </a:rPr>
              <a:t>		</a:t>
            </a:r>
            <a:r>
              <a:rPr lang="ja-JP" altLang="en-US" sz="2400" kern="0" dirty="0">
                <a:solidFill>
                  <a:srgbClr val="FF0000"/>
                </a:solidFill>
                <a:latin typeface="+mn-ea"/>
              </a:rPr>
              <a:t>抱える要因等を把握</a:t>
            </a:r>
            <a:r>
              <a:rPr lang="ja-JP" altLang="en-US" sz="2400" kern="0" dirty="0">
                <a:solidFill>
                  <a:prstClr val="black"/>
                </a:solidFill>
                <a:latin typeface="+mn-ea"/>
              </a:rPr>
              <a:t>することが重要</a:t>
            </a:r>
            <a:endParaRPr lang="en-US" altLang="ja-JP" sz="2400" kern="0" dirty="0">
              <a:solidFill>
                <a:prstClr val="black"/>
              </a:solidFill>
              <a:latin typeface="+mn-ea"/>
            </a:endParaRPr>
          </a:p>
          <a:p>
            <a:pPr marL="311150" lvl="3" indent="0">
              <a:buClr>
                <a:prstClr val="black"/>
              </a:buClr>
              <a:buFont typeface="Arial" charset="0"/>
              <a:buNone/>
              <a:tabLst>
                <a:tab pos="539750" algn="l"/>
              </a:tabLst>
            </a:pPr>
            <a:r>
              <a:rPr lang="ja-JP" altLang="en-US" sz="2400" kern="0" dirty="0">
                <a:solidFill>
                  <a:prstClr val="black"/>
                </a:solidFill>
                <a:latin typeface="+mn-ea"/>
              </a:rPr>
              <a:t>・「</a:t>
            </a:r>
            <a:r>
              <a:rPr lang="en-US" altLang="ja-JP" sz="2400" kern="0" dirty="0">
                <a:solidFill>
                  <a:prstClr val="black"/>
                </a:solidFill>
                <a:latin typeface="+mn-ea"/>
              </a:rPr>
              <a:t>10</a:t>
            </a:r>
            <a:r>
              <a:rPr lang="ja-JP" altLang="en-US" sz="2400" kern="0" dirty="0">
                <a:solidFill>
                  <a:prstClr val="black"/>
                </a:solidFill>
                <a:latin typeface="+mn-ea"/>
              </a:rPr>
              <a:t>大脅威」のランキングは、各組織において実施すべき</a:t>
            </a:r>
            <a:r>
              <a:rPr lang="en-US" altLang="ja-JP" sz="2400" kern="0" dirty="0">
                <a:solidFill>
                  <a:prstClr val="black"/>
                </a:solidFill>
                <a:latin typeface="+mn-ea"/>
              </a:rPr>
              <a:t>		</a:t>
            </a:r>
            <a:r>
              <a:rPr lang="ja-JP" altLang="en-US" sz="2400" kern="0" dirty="0">
                <a:solidFill>
                  <a:prstClr val="black"/>
                </a:solidFill>
                <a:latin typeface="+mn-ea"/>
              </a:rPr>
              <a:t>対策の優先度とは必ずしも一致はしない</a:t>
            </a:r>
            <a:endParaRPr lang="en-US" altLang="ja-JP" sz="2400" kern="0" dirty="0">
              <a:solidFill>
                <a:prstClr val="black"/>
              </a:solidFill>
              <a:latin typeface="+mn-ea"/>
            </a:endParaRPr>
          </a:p>
          <a:p>
            <a:pPr marL="311150" lvl="3" indent="0">
              <a:buClr>
                <a:prstClr val="black"/>
              </a:buClr>
              <a:buFont typeface="Arial" charset="0"/>
              <a:buNone/>
              <a:tabLst>
                <a:tab pos="539750" algn="l"/>
              </a:tabLst>
            </a:pPr>
            <a:r>
              <a:rPr lang="ja-JP" altLang="en-US" sz="2400" kern="0" dirty="0">
                <a:solidFill>
                  <a:prstClr val="black"/>
                </a:solidFill>
                <a:latin typeface="+mn-ea"/>
              </a:rPr>
              <a:t>  そのため、</a:t>
            </a:r>
            <a:r>
              <a:rPr lang="ja-JP" altLang="en-US" sz="2400" kern="0" dirty="0">
                <a:solidFill>
                  <a:srgbClr val="FF0000"/>
                </a:solidFill>
                <a:latin typeface="+mn-ea"/>
              </a:rPr>
              <a:t>組織ごとの状況を考慮して対策の優先度を</a:t>
            </a:r>
            <a:endParaRPr lang="en-US" altLang="ja-JP" sz="2400" kern="0" dirty="0">
              <a:solidFill>
                <a:srgbClr val="FF0000"/>
              </a:solidFill>
              <a:latin typeface="+mn-ea"/>
            </a:endParaRPr>
          </a:p>
          <a:p>
            <a:pPr marL="311150" lvl="3" indent="0">
              <a:buClr>
                <a:prstClr val="black"/>
              </a:buClr>
              <a:buFont typeface="Arial" charset="0"/>
              <a:buNone/>
              <a:tabLst>
                <a:tab pos="539750" algn="l"/>
              </a:tabLst>
            </a:pPr>
            <a:r>
              <a:rPr lang="ja-JP" altLang="en-US" sz="2400" kern="0" dirty="0">
                <a:solidFill>
                  <a:srgbClr val="FF0000"/>
                </a:solidFill>
                <a:latin typeface="+mn-ea"/>
              </a:rPr>
              <a:t>  決定</a:t>
            </a:r>
            <a:r>
              <a:rPr lang="ja-JP" altLang="en-US" sz="2400" kern="0" dirty="0">
                <a:solidFill>
                  <a:prstClr val="black"/>
                </a:solidFill>
                <a:latin typeface="+mn-ea"/>
              </a:rPr>
              <a:t>する</a:t>
            </a:r>
            <a:endParaRPr lang="en-US" altLang="ja-JP" sz="2400" kern="0" dirty="0">
              <a:solidFill>
                <a:prstClr val="black"/>
              </a:solidFill>
              <a:latin typeface="+mn-ea"/>
            </a:endParaRPr>
          </a:p>
          <a:p>
            <a:pPr marL="311150" lvl="3" indent="0">
              <a:buClr>
                <a:prstClr val="black"/>
              </a:buClr>
              <a:buFont typeface="Arial" charset="0"/>
              <a:buNone/>
              <a:tabLst>
                <a:tab pos="539750" algn="l"/>
              </a:tabLst>
            </a:pPr>
            <a:endParaRPr lang="en-US" altLang="ja-JP" sz="2400" kern="0" dirty="0">
              <a:solidFill>
                <a:prstClr val="black"/>
              </a:solidFill>
              <a:latin typeface="+mn-ea"/>
            </a:endParaRPr>
          </a:p>
        </p:txBody>
      </p:sp>
    </p:spTree>
    <p:extLst>
      <p:ext uri="{BB962C8B-B14F-4D97-AF65-F5344CB8AC3E}">
        <p14:creationId xmlns:p14="http://schemas.microsoft.com/office/powerpoint/2010/main" val="11927880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1" y="1899763"/>
            <a:ext cx="8230529" cy="1752116"/>
          </a:xfrm>
        </p:spPr>
        <p:txBody>
          <a:bodyPr/>
          <a:lstStyle/>
          <a:p>
            <a:r>
              <a:rPr lang="ja-JP" altLang="en-US" sz="2400" dirty="0">
                <a:solidFill>
                  <a:schemeClr val="accent6">
                    <a:lumMod val="10000"/>
                  </a:schemeClr>
                </a:solidFill>
              </a:rPr>
              <a:t>対策の種類単位で見ると、</a:t>
            </a:r>
            <a:r>
              <a:rPr lang="ja-JP" altLang="en-US" sz="2400" u="sng" dirty="0">
                <a:solidFill>
                  <a:srgbClr val="FF0000"/>
                </a:solidFill>
              </a:rPr>
              <a:t>複数の脅威に有効な対策</a:t>
            </a:r>
            <a:r>
              <a:rPr lang="ja-JP" altLang="en-US" sz="2400" dirty="0">
                <a:solidFill>
                  <a:schemeClr val="accent6">
                    <a:lumMod val="10000"/>
                  </a:schemeClr>
                </a:solidFill>
              </a:rPr>
              <a:t>がある</a:t>
            </a:r>
            <a:endParaRPr lang="en-US" altLang="ja-JP" sz="2400" dirty="0">
              <a:solidFill>
                <a:schemeClr val="accent6">
                  <a:lumMod val="10000"/>
                </a:schemeClr>
              </a:solidFill>
            </a:endParaRPr>
          </a:p>
          <a:p>
            <a:endParaRPr lang="ja-JP" altLang="en-US" sz="500" dirty="0">
              <a:solidFill>
                <a:schemeClr val="accent6">
                  <a:lumMod val="10000"/>
                </a:schemeClr>
              </a:solidFill>
            </a:endParaRPr>
          </a:p>
          <a:p>
            <a:r>
              <a:rPr lang="ja-JP" altLang="en-US" sz="2400" dirty="0">
                <a:solidFill>
                  <a:schemeClr val="accent6">
                    <a:lumMod val="10000"/>
                  </a:schemeClr>
                </a:solidFill>
              </a:rPr>
              <a:t>以下の「共通対策」を「情報セキュリティ対策の基本」と共に実施</a:t>
            </a:r>
            <a:endParaRPr lang="en-US" altLang="ja-JP" sz="2400" dirty="0">
              <a:solidFill>
                <a:schemeClr val="accent6">
                  <a:lumMod val="10000"/>
                </a:schemeClr>
              </a:solidFill>
            </a:endParaRPr>
          </a:p>
          <a:p>
            <a:pPr marL="0" indent="0">
              <a:buNone/>
            </a:pPr>
            <a:r>
              <a:rPr lang="en-US" altLang="ja-JP" sz="2400" dirty="0">
                <a:solidFill>
                  <a:schemeClr val="accent6">
                    <a:lumMod val="10000"/>
                  </a:schemeClr>
                </a:solidFill>
              </a:rPr>
              <a:t>   </a:t>
            </a:r>
            <a:r>
              <a:rPr lang="ja-JP" altLang="en-US" sz="2400" dirty="0">
                <a:solidFill>
                  <a:schemeClr val="accent6">
                    <a:lumMod val="10000"/>
                  </a:schemeClr>
                </a:solidFill>
              </a:rPr>
              <a:t>することで、より効率的に広範囲な対策を進めることが可能</a:t>
            </a:r>
            <a:endParaRPr lang="en-US" altLang="ja-JP" sz="2400" dirty="0">
              <a:solidFill>
                <a:schemeClr val="accent6">
                  <a:lumMod val="10000"/>
                </a:schemeClr>
              </a:solidFill>
            </a:endParaRPr>
          </a:p>
          <a:p>
            <a:pPr marL="0" indent="0">
              <a:buNone/>
            </a:pPr>
            <a:r>
              <a:rPr lang="ja-JP" altLang="en-US" sz="1600" dirty="0">
                <a:solidFill>
                  <a:schemeClr val="accent6">
                    <a:lumMod val="10000"/>
                  </a:schemeClr>
                </a:solidFill>
              </a:rPr>
              <a:t>　　</a:t>
            </a:r>
            <a:r>
              <a:rPr lang="en-US" altLang="ja-JP" sz="1600" dirty="0">
                <a:solidFill>
                  <a:schemeClr val="accent6">
                    <a:lumMod val="10000"/>
                  </a:schemeClr>
                </a:solidFill>
              </a:rPr>
              <a:t>※</a:t>
            </a:r>
            <a:r>
              <a:rPr lang="ja-JP" altLang="en-US" sz="1600" dirty="0">
                <a:solidFill>
                  <a:schemeClr val="accent6">
                    <a:lumMod val="10000"/>
                  </a:schemeClr>
                </a:solidFill>
              </a:rPr>
              <a:t>情報セキュリティ</a:t>
            </a:r>
            <a:r>
              <a:rPr lang="en-US" altLang="ja-JP" sz="1600" dirty="0">
                <a:solidFill>
                  <a:schemeClr val="accent6">
                    <a:lumMod val="10000"/>
                  </a:schemeClr>
                </a:solidFill>
              </a:rPr>
              <a:t>10</a:t>
            </a:r>
            <a:r>
              <a:rPr lang="ja-JP" altLang="en-US" sz="1600" dirty="0">
                <a:solidFill>
                  <a:schemeClr val="accent6">
                    <a:lumMod val="10000"/>
                  </a:schemeClr>
                </a:solidFill>
              </a:rPr>
              <a:t>大脅威 </a:t>
            </a:r>
            <a:r>
              <a:rPr lang="en-US" altLang="ja-JP" sz="1600" dirty="0">
                <a:solidFill>
                  <a:schemeClr val="accent6">
                    <a:lumMod val="10000"/>
                  </a:schemeClr>
                </a:solidFill>
              </a:rPr>
              <a:t>2025 </a:t>
            </a:r>
            <a:r>
              <a:rPr lang="ja-JP" altLang="en-US" sz="1600" dirty="0">
                <a:solidFill>
                  <a:schemeClr val="accent6">
                    <a:lumMod val="10000"/>
                  </a:schemeClr>
                </a:solidFill>
              </a:rPr>
              <a:t>のページで共通対策の詳細な解説資料を公開中</a:t>
            </a:r>
          </a:p>
          <a:p>
            <a:endParaRPr lang="ja-JP" altLang="en-US" sz="2800" dirty="0">
              <a:solidFill>
                <a:schemeClr val="accent6">
                  <a:lumMod val="10000"/>
                </a:schemeClr>
              </a:solidFill>
            </a:endParaRPr>
          </a:p>
          <a:p>
            <a:endParaRPr lang="ja-JP" altLang="en-US" sz="28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106</a:t>
            </a:fld>
            <a:endParaRPr lang="ja-JP" altLang="en-US"/>
          </a:p>
        </p:txBody>
      </p:sp>
      <p:sp>
        <p:nvSpPr>
          <p:cNvPr id="5" name="角丸四角形 62">
            <a:extLst>
              <a:ext uri="{FF2B5EF4-FFF2-40B4-BE49-F238E27FC236}">
                <a16:creationId xmlns:a16="http://schemas.microsoft.com/office/drawing/2014/main" id="{388008AE-748A-1705-7C1F-A37DEDCA942B}"/>
              </a:ext>
            </a:extLst>
          </p:cNvPr>
          <p:cNvSpPr/>
          <p:nvPr/>
        </p:nvSpPr>
        <p:spPr>
          <a:xfrm>
            <a:off x="607611" y="1210553"/>
            <a:ext cx="7928778" cy="580147"/>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38100"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800" b="0" i="0" u="none" strike="noStrike" kern="0" cap="none" spc="0" normalizeH="0" baseline="0" noProof="0" dirty="0">
                <a:ln>
                  <a:noFill/>
                </a:ln>
                <a:solidFill>
                  <a:schemeClr val="accent6">
                    <a:lumMod val="10000"/>
                  </a:schemeClr>
                </a:solidFill>
                <a:effectLst/>
                <a:uLnTx/>
                <a:uFillTx/>
                <a:latin typeface="+mn-ea"/>
                <a:cs typeface="+mn-cs"/>
              </a:rPr>
              <a:t>共通対策を実践</a:t>
            </a:r>
            <a:endParaRPr kumimoji="0" lang="en-US" altLang="ja-JP" sz="2800" b="0" i="0" u="none" strike="noStrike" kern="0" cap="none" spc="0" normalizeH="0" baseline="0" noProof="0" dirty="0">
              <a:ln>
                <a:noFill/>
              </a:ln>
              <a:solidFill>
                <a:schemeClr val="accent6">
                  <a:lumMod val="10000"/>
                </a:schemeClr>
              </a:solidFill>
              <a:effectLst/>
              <a:uLnTx/>
              <a:uFillTx/>
              <a:latin typeface="+mn-ea"/>
              <a:cs typeface="+mn-cs"/>
            </a:endParaRPr>
          </a:p>
        </p:txBody>
      </p:sp>
      <p:graphicFrame>
        <p:nvGraphicFramePr>
          <p:cNvPr id="11" name="表 10">
            <a:extLst>
              <a:ext uri="{FF2B5EF4-FFF2-40B4-BE49-F238E27FC236}">
                <a16:creationId xmlns:a16="http://schemas.microsoft.com/office/drawing/2014/main" id="{D5F64A3D-6A85-6C3D-75AB-F3A92AC2F7D2}"/>
              </a:ext>
            </a:extLst>
          </p:cNvPr>
          <p:cNvGraphicFramePr>
            <a:graphicFrameLocks noGrp="1"/>
          </p:cNvGraphicFramePr>
          <p:nvPr>
            <p:extLst>
              <p:ext uri="{D42A27DB-BD31-4B8C-83A1-F6EECF244321}">
                <p14:modId xmlns:p14="http://schemas.microsoft.com/office/powerpoint/2010/main" val="1897174679"/>
              </p:ext>
            </p:extLst>
          </p:nvPr>
        </p:nvGraphicFramePr>
        <p:xfrm>
          <a:off x="1041400" y="3643994"/>
          <a:ext cx="7264400" cy="2819478"/>
        </p:xfrm>
        <a:graphic>
          <a:graphicData uri="http://schemas.openxmlformats.org/drawingml/2006/table">
            <a:tbl>
              <a:tblPr firstRow="1" firstCol="1" bandRow="1">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effectLst>
                  <a:outerShdw blurRad="40000" dist="20000" dir="5400000" rotWithShape="0">
                    <a:srgbClr val="000000">
                      <a:alpha val="38000"/>
                    </a:srgbClr>
                  </a:outerShdw>
                </a:effectLst>
              </a:tblPr>
              <a:tblGrid>
                <a:gridCol w="7264400">
                  <a:extLst>
                    <a:ext uri="{9D8B030D-6E8A-4147-A177-3AD203B41FA5}">
                      <a16:colId xmlns:a16="http://schemas.microsoft.com/office/drawing/2014/main" val="1386745810"/>
                    </a:ext>
                  </a:extLst>
                </a:gridCol>
              </a:tblGrid>
              <a:tr h="427193">
                <a:tc>
                  <a:txBody>
                    <a:bodyPr/>
                    <a:lstStyle>
                      <a:lvl1pPr marL="0" algn="l" defTabSz="685796" rtl="0" eaLnBrk="1" latinLnBrk="0" hangingPunct="1">
                        <a:defRPr kumimoji="1" sz="1350" b="1" kern="1200">
                          <a:solidFill>
                            <a:schemeClr val="lt1"/>
                          </a:solidFill>
                          <a:latin typeface="Arial"/>
                          <a:ea typeface="ＭＳ Ｐゴシック"/>
                        </a:defRPr>
                      </a:lvl1pPr>
                      <a:lvl2pPr marL="342899" algn="l" defTabSz="685796" rtl="0" eaLnBrk="1" latinLnBrk="0" hangingPunct="1">
                        <a:defRPr kumimoji="1" sz="1350" b="1" kern="1200">
                          <a:solidFill>
                            <a:schemeClr val="lt1"/>
                          </a:solidFill>
                          <a:latin typeface="Arial"/>
                          <a:ea typeface="ＭＳ Ｐゴシック"/>
                        </a:defRPr>
                      </a:lvl2pPr>
                      <a:lvl3pPr marL="685796" algn="l" defTabSz="685796" rtl="0" eaLnBrk="1" latinLnBrk="0" hangingPunct="1">
                        <a:defRPr kumimoji="1" sz="1350" b="1" kern="1200">
                          <a:solidFill>
                            <a:schemeClr val="lt1"/>
                          </a:solidFill>
                          <a:latin typeface="Arial"/>
                          <a:ea typeface="ＭＳ Ｐゴシック"/>
                        </a:defRPr>
                      </a:lvl3pPr>
                      <a:lvl4pPr marL="1028694" algn="l" defTabSz="685796" rtl="0" eaLnBrk="1" latinLnBrk="0" hangingPunct="1">
                        <a:defRPr kumimoji="1" sz="1350" b="1" kern="1200">
                          <a:solidFill>
                            <a:schemeClr val="lt1"/>
                          </a:solidFill>
                          <a:latin typeface="Arial"/>
                          <a:ea typeface="ＭＳ Ｐゴシック"/>
                        </a:defRPr>
                      </a:lvl4pPr>
                      <a:lvl5pPr marL="1371592" algn="l" defTabSz="685796" rtl="0" eaLnBrk="1" latinLnBrk="0" hangingPunct="1">
                        <a:defRPr kumimoji="1" sz="1350" b="1" kern="1200">
                          <a:solidFill>
                            <a:schemeClr val="lt1"/>
                          </a:solidFill>
                          <a:latin typeface="Arial"/>
                          <a:ea typeface="ＭＳ Ｐゴシック"/>
                        </a:defRPr>
                      </a:lvl5pPr>
                      <a:lvl6pPr marL="1714490" algn="l" defTabSz="685796" rtl="0" eaLnBrk="1" latinLnBrk="0" hangingPunct="1">
                        <a:defRPr kumimoji="1" sz="1350" b="1" kern="1200">
                          <a:solidFill>
                            <a:schemeClr val="lt1"/>
                          </a:solidFill>
                          <a:latin typeface="Arial"/>
                          <a:ea typeface="ＭＳ Ｐゴシック"/>
                        </a:defRPr>
                      </a:lvl6pPr>
                      <a:lvl7pPr marL="2057389" algn="l" defTabSz="685796" rtl="0" eaLnBrk="1" latinLnBrk="0" hangingPunct="1">
                        <a:defRPr kumimoji="1" sz="1350" b="1" kern="1200">
                          <a:solidFill>
                            <a:schemeClr val="lt1"/>
                          </a:solidFill>
                          <a:latin typeface="Arial"/>
                          <a:ea typeface="ＭＳ Ｐゴシック"/>
                        </a:defRPr>
                      </a:lvl7pPr>
                      <a:lvl8pPr marL="2400286" algn="l" defTabSz="685796" rtl="0" eaLnBrk="1" latinLnBrk="0" hangingPunct="1">
                        <a:defRPr kumimoji="1" sz="1350" b="1" kern="1200">
                          <a:solidFill>
                            <a:schemeClr val="lt1"/>
                          </a:solidFill>
                          <a:latin typeface="Arial"/>
                          <a:ea typeface="ＭＳ Ｐゴシック"/>
                        </a:defRPr>
                      </a:lvl8pPr>
                      <a:lvl9pPr marL="2743184" algn="l" defTabSz="685796" rtl="0" eaLnBrk="1" latinLnBrk="0" hangingPunct="1">
                        <a:defRPr kumimoji="1" sz="1350" b="1" kern="1200">
                          <a:solidFill>
                            <a:schemeClr val="lt1"/>
                          </a:solidFill>
                          <a:latin typeface="Arial"/>
                          <a:ea typeface="ＭＳ Ｐゴシック"/>
                        </a:defRPr>
                      </a:lvl9pPr>
                    </a:lstStyle>
                    <a:p>
                      <a:pPr indent="133350" algn="ctr">
                        <a:spcAft>
                          <a:spcPts val="0"/>
                        </a:spcAft>
                      </a:pPr>
                      <a:r>
                        <a:rPr lang="ja-JP" altLang="en-US" sz="2800" b="0" kern="100" dirty="0">
                          <a:solidFill>
                            <a:srgbClr val="002060"/>
                          </a:solidFill>
                          <a:effectLst/>
                          <a:latin typeface="+mn-ea"/>
                          <a:ea typeface="+mn-ea"/>
                        </a:rPr>
                        <a:t>共通対策</a:t>
                      </a:r>
                      <a:endParaRPr lang="ja-JP" sz="2800" b="0" kern="100" dirty="0">
                        <a:solidFill>
                          <a:srgbClr val="002060"/>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rgbClr val="9BBB59"/>
                      </a:solidFill>
                      <a:prstDash val="solid"/>
                      <a:round/>
                      <a:headEnd type="none" w="med" len="med"/>
                      <a:tailEnd type="none" w="med" len="med"/>
                    </a:lnR>
                    <a:lnT w="9525" cap="flat" cmpd="sng" algn="ctr">
                      <a:solidFill>
                        <a:srgbClr val="9BBB59">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401541489"/>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altLang="en-US" sz="2000" b="0" kern="100" dirty="0">
                          <a:solidFill>
                            <a:srgbClr val="FF0000"/>
                          </a:solidFill>
                          <a:effectLst/>
                          <a:latin typeface="+mn-ea"/>
                          <a:ea typeface="+mn-ea"/>
                        </a:rPr>
                        <a:t>認証を</a:t>
                      </a:r>
                      <a:r>
                        <a:rPr lang="ja-JP" sz="2000" b="0" kern="100" dirty="0">
                          <a:solidFill>
                            <a:srgbClr val="FF0000"/>
                          </a:solidFill>
                          <a:effectLst/>
                          <a:latin typeface="+mn-ea"/>
                          <a:ea typeface="+mn-ea"/>
                        </a:rPr>
                        <a:t>適切に運用</a:t>
                      </a:r>
                      <a:r>
                        <a:rPr lang="ja-JP" sz="2000" b="0" kern="100" dirty="0">
                          <a:solidFill>
                            <a:schemeClr val="accent6">
                              <a:lumMod val="10000"/>
                            </a:schemeClr>
                          </a:solidFill>
                          <a:effectLst/>
                          <a:latin typeface="+mn-ea"/>
                          <a:ea typeface="+mn-ea"/>
                        </a:rPr>
                        <a:t>する</a:t>
                      </a:r>
                      <a:endParaRPr lang="ja-JP" sz="20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25400" cap="flat" cmpd="sng" algn="ctr">
                      <a:solidFill>
                        <a:sysClr val="window" lastClr="FFFFFF"/>
                      </a:solidFill>
                      <a:prstDash val="soli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231396796"/>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rgbClr val="FF0000"/>
                          </a:solidFill>
                          <a:effectLst/>
                          <a:latin typeface="+mn-ea"/>
                          <a:ea typeface="+mn-ea"/>
                        </a:rPr>
                        <a:t>情報リテラシー、モラルを向上させる</a:t>
                      </a:r>
                      <a:endParaRPr lang="ja-JP" sz="2000" b="0" kern="100" dirty="0">
                        <a:solidFill>
                          <a:srgbClr val="FF0000"/>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136123"/>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rgbClr val="FF0000"/>
                          </a:solidFill>
                          <a:effectLst/>
                          <a:latin typeface="+mn-ea"/>
                          <a:ea typeface="+mn-ea"/>
                        </a:rPr>
                        <a:t>添付ファイル開封や、リンク、</a:t>
                      </a:r>
                      <a:r>
                        <a:rPr lang="en-US" sz="2000" b="0" kern="100" dirty="0">
                          <a:solidFill>
                            <a:srgbClr val="FF0000"/>
                          </a:solidFill>
                          <a:effectLst/>
                          <a:latin typeface="+mn-ea"/>
                          <a:ea typeface="+mn-ea"/>
                        </a:rPr>
                        <a:t>URL </a:t>
                      </a:r>
                      <a:r>
                        <a:rPr lang="ja-JP" sz="2000" b="0" kern="100" dirty="0">
                          <a:solidFill>
                            <a:srgbClr val="FF0000"/>
                          </a:solidFill>
                          <a:effectLst/>
                          <a:latin typeface="+mn-ea"/>
                          <a:ea typeface="+mn-ea"/>
                        </a:rPr>
                        <a:t>のクリックを安易にしない</a:t>
                      </a:r>
                      <a:endParaRPr lang="ja-JP" sz="2000" b="0" kern="100" dirty="0">
                        <a:solidFill>
                          <a:srgbClr val="FF0000"/>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720390423"/>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rgbClr val="FF0000"/>
                          </a:solidFill>
                          <a:effectLst/>
                          <a:latin typeface="+mn-ea"/>
                          <a:ea typeface="+mn-ea"/>
                        </a:rPr>
                        <a:t>適切な報告</a:t>
                      </a:r>
                      <a:r>
                        <a:rPr lang="en-US" sz="2000" b="0" kern="100" dirty="0">
                          <a:solidFill>
                            <a:srgbClr val="FF0000"/>
                          </a:solidFill>
                          <a:effectLst/>
                          <a:latin typeface="+mn-ea"/>
                          <a:ea typeface="+mn-ea"/>
                        </a:rPr>
                        <a:t>/</a:t>
                      </a:r>
                      <a:r>
                        <a:rPr lang="ja-JP" sz="2000" b="0" kern="100" dirty="0">
                          <a:solidFill>
                            <a:srgbClr val="FF0000"/>
                          </a:solidFill>
                          <a:effectLst/>
                          <a:latin typeface="+mn-ea"/>
                          <a:ea typeface="+mn-ea"/>
                        </a:rPr>
                        <a:t>連絡</a:t>
                      </a:r>
                      <a:r>
                        <a:rPr lang="en-US" sz="2000" b="0" kern="100" dirty="0">
                          <a:solidFill>
                            <a:srgbClr val="FF0000"/>
                          </a:solidFill>
                          <a:effectLst/>
                          <a:latin typeface="+mn-ea"/>
                          <a:ea typeface="+mn-ea"/>
                        </a:rPr>
                        <a:t>/</a:t>
                      </a:r>
                      <a:r>
                        <a:rPr lang="ja-JP" sz="2000" b="0" kern="100" dirty="0">
                          <a:solidFill>
                            <a:srgbClr val="FF0000"/>
                          </a:solidFill>
                          <a:effectLst/>
                          <a:latin typeface="+mn-ea"/>
                          <a:ea typeface="+mn-ea"/>
                        </a:rPr>
                        <a:t>相談</a:t>
                      </a:r>
                      <a:r>
                        <a:rPr lang="ja-JP" sz="2000" b="0" kern="100" dirty="0">
                          <a:solidFill>
                            <a:schemeClr val="accent6">
                              <a:lumMod val="10000"/>
                            </a:schemeClr>
                          </a:solidFill>
                          <a:effectLst/>
                          <a:latin typeface="+mn-ea"/>
                          <a:ea typeface="+mn-ea"/>
                        </a:rPr>
                        <a:t>を行う</a:t>
                      </a:r>
                      <a:endParaRPr lang="ja-JP" sz="20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317835"/>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chemeClr val="accent6">
                              <a:lumMod val="10000"/>
                            </a:schemeClr>
                          </a:solidFill>
                          <a:effectLst/>
                          <a:latin typeface="+mn-ea"/>
                          <a:ea typeface="+mn-ea"/>
                        </a:rPr>
                        <a:t>インシデント体制の整備し対応を行う</a:t>
                      </a:r>
                      <a:endParaRPr lang="ja-JP" sz="20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410459182"/>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chemeClr val="accent6">
                              <a:lumMod val="10000"/>
                            </a:schemeClr>
                          </a:solidFill>
                          <a:effectLst/>
                          <a:latin typeface="+mn-ea"/>
                          <a:ea typeface="+mn-ea"/>
                        </a:rPr>
                        <a:t>サーバーや</a:t>
                      </a:r>
                      <a:r>
                        <a:rPr lang="en-US" altLang="ja-JP" sz="2000" b="0" kern="100" dirty="0">
                          <a:solidFill>
                            <a:schemeClr val="accent6">
                              <a:lumMod val="10000"/>
                            </a:schemeClr>
                          </a:solidFill>
                          <a:effectLst/>
                          <a:latin typeface="+mn-ea"/>
                          <a:ea typeface="+mn-ea"/>
                        </a:rPr>
                        <a:t> PC</a:t>
                      </a:r>
                      <a:r>
                        <a:rPr lang="ja-JP" sz="2000" b="0" kern="100" dirty="0">
                          <a:solidFill>
                            <a:schemeClr val="accent6">
                              <a:lumMod val="10000"/>
                            </a:schemeClr>
                          </a:solidFill>
                          <a:effectLst/>
                          <a:latin typeface="+mn-ea"/>
                          <a:ea typeface="+mn-ea"/>
                        </a:rPr>
                        <a:t>、ネットワークに</a:t>
                      </a:r>
                      <a:r>
                        <a:rPr lang="ja-JP" sz="2000" b="0" u="none" kern="100" dirty="0">
                          <a:solidFill>
                            <a:srgbClr val="FF0000"/>
                          </a:solidFill>
                          <a:effectLst/>
                          <a:latin typeface="+mn-ea"/>
                          <a:ea typeface="+mn-ea"/>
                        </a:rPr>
                        <a:t>適切なセキュリティ対策</a:t>
                      </a:r>
                      <a:r>
                        <a:rPr lang="ja-JP" sz="2000" b="0" kern="100" dirty="0">
                          <a:solidFill>
                            <a:schemeClr val="accent6">
                              <a:lumMod val="10000"/>
                            </a:schemeClr>
                          </a:solidFill>
                          <a:effectLst/>
                          <a:latin typeface="+mn-ea"/>
                          <a:ea typeface="+mn-ea"/>
                        </a:rPr>
                        <a:t>を行う</a:t>
                      </a:r>
                      <a:endParaRPr lang="ja-JP" sz="20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744060"/>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2000" b="0" kern="100" dirty="0">
                          <a:solidFill>
                            <a:srgbClr val="FF0000"/>
                          </a:solidFill>
                          <a:effectLst/>
                          <a:latin typeface="+mn-ea"/>
                          <a:ea typeface="+mn-ea"/>
                        </a:rPr>
                        <a:t>適切なバックアップ運用</a:t>
                      </a:r>
                      <a:r>
                        <a:rPr lang="ja-JP" sz="2000" b="0" kern="100" dirty="0">
                          <a:solidFill>
                            <a:schemeClr val="accent6">
                              <a:lumMod val="10000"/>
                            </a:schemeClr>
                          </a:solidFill>
                          <a:effectLst/>
                          <a:latin typeface="+mn-ea"/>
                          <a:ea typeface="+mn-ea"/>
                        </a:rPr>
                        <a:t>を行う</a:t>
                      </a:r>
                      <a:endParaRPr lang="ja-JP" sz="20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1451098521"/>
                  </a:ext>
                </a:extLst>
              </a:tr>
            </a:tbl>
          </a:graphicData>
        </a:graphic>
      </p:graphicFrame>
      <p:sp>
        <p:nvSpPr>
          <p:cNvPr id="4" name="タイトル 8">
            <a:extLst>
              <a:ext uri="{FF2B5EF4-FFF2-40B4-BE49-F238E27FC236}">
                <a16:creationId xmlns:a16="http://schemas.microsoft.com/office/drawing/2014/main" id="{053D97C7-5A8B-8965-EFCC-45657870EEA4}"/>
              </a:ext>
            </a:extLst>
          </p:cNvPr>
          <p:cNvSpPr>
            <a:spLocks noGrp="1"/>
          </p:cNvSpPr>
          <p:nvPr>
            <p:ph type="title"/>
          </p:nvPr>
        </p:nvSpPr>
        <p:spPr>
          <a:xfrm>
            <a:off x="480910" y="179404"/>
            <a:ext cx="7423732" cy="618854"/>
          </a:xfrm>
        </p:spPr>
        <p:txBody>
          <a:bodyPr/>
          <a:lstStyle/>
          <a:p>
            <a:r>
              <a:rPr lang="ja-JP" altLang="en-US" dirty="0">
                <a:latin typeface="+mn-ea"/>
                <a:ea typeface="+mn-ea"/>
              </a:rPr>
              <a:t>まとめ</a:t>
            </a:r>
          </a:p>
        </p:txBody>
      </p:sp>
    </p:spTree>
    <p:extLst>
      <p:ext uri="{BB962C8B-B14F-4D97-AF65-F5344CB8AC3E}">
        <p14:creationId xmlns:p14="http://schemas.microsoft.com/office/powerpoint/2010/main" val="21149459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5"/>
            <a:ext cx="7856212" cy="939103"/>
          </a:xfrm>
        </p:spPr>
        <p:txBody>
          <a:bodyPr/>
          <a:lstStyle/>
          <a:p>
            <a:r>
              <a:rPr lang="ja-JP" altLang="en-US" sz="2800" dirty="0">
                <a:solidFill>
                  <a:schemeClr val="accent6">
                    <a:lumMod val="10000"/>
                  </a:schemeClr>
                </a:solidFill>
              </a:rPr>
              <a:t>情報セキュリティ</a:t>
            </a:r>
            <a:r>
              <a:rPr lang="en-US" altLang="ja-JP" sz="2800" dirty="0">
                <a:solidFill>
                  <a:schemeClr val="accent6">
                    <a:lumMod val="10000"/>
                  </a:schemeClr>
                </a:solidFill>
              </a:rPr>
              <a:t>10</a:t>
            </a:r>
            <a:r>
              <a:rPr lang="ja-JP" altLang="en-US" sz="2800" dirty="0">
                <a:solidFill>
                  <a:schemeClr val="accent6">
                    <a:lumMod val="10000"/>
                  </a:schemeClr>
                </a:solidFill>
              </a:rPr>
              <a:t>大脅威　</a:t>
            </a:r>
            <a:r>
              <a:rPr lang="en-US" altLang="ja-JP" sz="2800" dirty="0">
                <a:solidFill>
                  <a:schemeClr val="accent6">
                    <a:lumMod val="10000"/>
                  </a:schemeClr>
                </a:solidFill>
              </a:rPr>
              <a:t>2025</a:t>
            </a:r>
          </a:p>
          <a:p>
            <a:pPr marL="0" indent="0">
              <a:buNone/>
            </a:pPr>
            <a:r>
              <a:rPr lang="ja-JP" altLang="en-US" sz="2000" dirty="0">
                <a:solidFill>
                  <a:schemeClr val="accent6">
                    <a:lumMod val="10000"/>
                  </a:schemeClr>
                </a:solidFill>
              </a:rPr>
              <a:t>　 本資料に関する詳細な内容は</a:t>
            </a:r>
            <a:r>
              <a:rPr lang="en-US" altLang="ja-JP" sz="2000" dirty="0">
                <a:solidFill>
                  <a:schemeClr val="accent6">
                    <a:lumMod val="10000"/>
                  </a:schemeClr>
                </a:solidFill>
              </a:rPr>
              <a:t>Web</a:t>
            </a:r>
            <a:r>
              <a:rPr lang="ja-JP" altLang="en-US" sz="2000" dirty="0">
                <a:solidFill>
                  <a:schemeClr val="accent6">
                    <a:lumMod val="10000"/>
                  </a:schemeClr>
                </a:solidFill>
              </a:rPr>
              <a:t>サイトをご覧ください</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107</a:t>
            </a:fld>
            <a:endParaRPr lang="ja-JP" altLang="en-US"/>
          </a:p>
        </p:txBody>
      </p:sp>
      <p:grpSp>
        <p:nvGrpSpPr>
          <p:cNvPr id="16" name="グループ化 15">
            <a:extLst>
              <a:ext uri="{FF2B5EF4-FFF2-40B4-BE49-F238E27FC236}">
                <a16:creationId xmlns:a16="http://schemas.microsoft.com/office/drawing/2014/main" id="{06E14843-14D5-C9D6-44DE-E0F018B85422}"/>
              </a:ext>
            </a:extLst>
          </p:cNvPr>
          <p:cNvGrpSpPr/>
          <p:nvPr/>
        </p:nvGrpSpPr>
        <p:grpSpPr>
          <a:xfrm>
            <a:off x="1558467" y="2129728"/>
            <a:ext cx="6027066" cy="476474"/>
            <a:chOff x="3012640" y="3305651"/>
            <a:chExt cx="6027066" cy="587730"/>
          </a:xfrm>
        </p:grpSpPr>
        <p:sp>
          <p:nvSpPr>
            <p:cNvPr id="6" name="角丸四角形 62">
              <a:extLst>
                <a:ext uri="{FF2B5EF4-FFF2-40B4-BE49-F238E27FC236}">
                  <a16:creationId xmlns:a16="http://schemas.microsoft.com/office/drawing/2014/main" id="{E5B3CBE5-87F8-049F-20AE-F32C7925074A}"/>
                </a:ext>
              </a:extLst>
            </p:cNvPr>
            <p:cNvSpPr/>
            <p:nvPr/>
          </p:nvSpPr>
          <p:spPr>
            <a:xfrm>
              <a:off x="3012640" y="3305651"/>
              <a:ext cx="6002102" cy="587730"/>
            </a:xfrm>
            <a:prstGeom prst="roundRect">
              <a:avLst/>
            </a:prstGeom>
            <a:solidFill>
              <a:srgbClr val="9BBB59">
                <a:lumMod val="20000"/>
                <a:lumOff val="80000"/>
              </a:srgbClr>
            </a:solidFill>
            <a:ln w="38100" cap="flat" cmpd="sng" algn="ctr">
              <a:solidFill>
                <a:srgbClr val="9BBB59">
                  <a:lumMod val="50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ja-JP" sz="3200" b="0" i="0" u="none" strike="noStrike" kern="0" cap="none" spc="0" normalizeH="0" baseline="0" noProof="0" dirty="0">
                <a:ln>
                  <a:noFill/>
                </a:ln>
                <a:solidFill>
                  <a:srgbClr val="0000FF"/>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 name="正方形/長方形 10">
              <a:extLst>
                <a:ext uri="{FF2B5EF4-FFF2-40B4-BE49-F238E27FC236}">
                  <a16:creationId xmlns:a16="http://schemas.microsoft.com/office/drawing/2014/main" id="{57631334-667B-DCD5-04F9-3F7538EB0AE6}"/>
                </a:ext>
              </a:extLst>
            </p:cNvPr>
            <p:cNvSpPr/>
            <p:nvPr/>
          </p:nvSpPr>
          <p:spPr>
            <a:xfrm>
              <a:off x="3037605" y="3417732"/>
              <a:ext cx="6002101" cy="417606"/>
            </a:xfrm>
            <a:prstGeom prst="rect">
              <a:avLst/>
            </a:prstGeom>
          </p:spPr>
          <p:txBody>
            <a:bodyPr wrap="square">
              <a:spAutoFit/>
            </a:bodyPr>
            <a:lstStyle/>
            <a:p>
              <a:pPr fontAlgn="base">
                <a:spcBef>
                  <a:spcPct val="0"/>
                </a:spcBef>
                <a:spcAft>
                  <a:spcPct val="0"/>
                </a:spcAft>
              </a:pPr>
              <a:r>
                <a:rPr lang="en-US" altLang="ja-JP" sz="1600" dirty="0">
                  <a:solidFill>
                    <a:srgbClr val="0000FF"/>
                  </a:solidFill>
                  <a:latin typeface="HGP創英角ｺﾞｼｯｸUB" panose="020B0900000000000000" pitchFamily="50" charset="-128"/>
                  <a:ea typeface="HGP創英角ｺﾞｼｯｸUB" panose="020B0900000000000000" pitchFamily="50" charset="-128"/>
                  <a:hlinkClick r:id="rId2">
                    <a:extLst>
                      <a:ext uri="{A12FA001-AC4F-418D-AE19-62706E023703}">
                        <ahyp:hlinkClr xmlns:ahyp="http://schemas.microsoft.com/office/drawing/2018/hyperlinkcolor" val="tx"/>
                      </a:ext>
                    </a:extLst>
                  </a:hlinkClick>
                </a:rPr>
                <a:t>https://www.ipa.go.jp/security/10threats/10threats2025.html</a:t>
              </a:r>
              <a:endParaRPr lang="en-US" altLang="ja-JP" sz="1600" dirty="0">
                <a:solidFill>
                  <a:srgbClr val="0000FF"/>
                </a:solidFill>
                <a:latin typeface="HGP創英角ｺﾞｼｯｸUB" panose="020B0900000000000000" pitchFamily="50" charset="-128"/>
                <a:ea typeface="HGP創英角ｺﾞｼｯｸUB" panose="020B0900000000000000" pitchFamily="50" charset="-128"/>
              </a:endParaRPr>
            </a:p>
          </p:txBody>
        </p:sp>
      </p:grpSp>
      <p:pic>
        <p:nvPicPr>
          <p:cNvPr id="17" name="図 16">
            <a:extLst>
              <a:ext uri="{FF2B5EF4-FFF2-40B4-BE49-F238E27FC236}">
                <a16:creationId xmlns:a16="http://schemas.microsoft.com/office/drawing/2014/main" id="{1993911D-65B2-9D19-A818-3CD767811DC6}"/>
              </a:ext>
            </a:extLst>
          </p:cNvPr>
          <p:cNvPicPr>
            <a:picLocks noChangeAspect="1"/>
          </p:cNvPicPr>
          <p:nvPr/>
        </p:nvPicPr>
        <p:blipFill>
          <a:blip r:embed="rId3"/>
          <a:srcRect/>
          <a:stretch/>
        </p:blipFill>
        <p:spPr>
          <a:xfrm>
            <a:off x="5766516" y="4178931"/>
            <a:ext cx="1746825" cy="1746825"/>
          </a:xfrm>
          <a:prstGeom prst="rect">
            <a:avLst/>
          </a:prstGeom>
          <a:ln>
            <a:solidFill>
              <a:schemeClr val="accent6">
                <a:lumMod val="10000"/>
              </a:schemeClr>
            </a:solidFill>
          </a:ln>
        </p:spPr>
      </p:pic>
      <p:sp>
        <p:nvSpPr>
          <p:cNvPr id="19" name="コンテンツ プレースホルダー 9">
            <a:extLst>
              <a:ext uri="{FF2B5EF4-FFF2-40B4-BE49-F238E27FC236}">
                <a16:creationId xmlns:a16="http://schemas.microsoft.com/office/drawing/2014/main" id="{F19AD9DB-BEC1-E6C1-8DC3-3E2A7BD69C8A}"/>
              </a:ext>
            </a:extLst>
          </p:cNvPr>
          <p:cNvSpPr txBox="1">
            <a:spLocks/>
          </p:cNvSpPr>
          <p:nvPr/>
        </p:nvSpPr>
        <p:spPr bwMode="auto">
          <a:xfrm>
            <a:off x="5160170" y="3320715"/>
            <a:ext cx="2900986" cy="816319"/>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pPr marL="0" indent="0">
              <a:buFont typeface="Wingdings" pitchFamily="2" charset="2"/>
              <a:buNone/>
            </a:pPr>
            <a:r>
              <a:rPr lang="en-US" altLang="ja-JP" sz="1400" kern="0" dirty="0">
                <a:solidFill>
                  <a:schemeClr val="accent6">
                    <a:lumMod val="10000"/>
                  </a:schemeClr>
                </a:solidFill>
              </a:rPr>
              <a:t>※</a:t>
            </a:r>
            <a:r>
              <a:rPr lang="ja-JP" altLang="en-US" sz="1400" kern="0" dirty="0">
                <a:solidFill>
                  <a:schemeClr val="accent6">
                    <a:lumMod val="10000"/>
                  </a:schemeClr>
                </a:solidFill>
              </a:rPr>
              <a:t>こちらの </a:t>
            </a:r>
            <a:r>
              <a:rPr lang="en-US" altLang="ja-JP" sz="1400" kern="0" dirty="0">
                <a:solidFill>
                  <a:schemeClr val="accent6">
                    <a:lumMod val="10000"/>
                  </a:schemeClr>
                </a:solidFill>
              </a:rPr>
              <a:t>QR </a:t>
            </a:r>
            <a:r>
              <a:rPr lang="ja-JP" altLang="en-US" sz="1400" kern="0" dirty="0">
                <a:solidFill>
                  <a:schemeClr val="accent6">
                    <a:lumMod val="10000"/>
                  </a:schemeClr>
                </a:solidFill>
              </a:rPr>
              <a:t>コードをスマートフォンの</a:t>
            </a:r>
            <a:endParaRPr lang="en-US" altLang="ja-JP" sz="1400" kern="0" dirty="0">
              <a:solidFill>
                <a:schemeClr val="accent6">
                  <a:lumMod val="10000"/>
                </a:schemeClr>
              </a:solidFill>
            </a:endParaRPr>
          </a:p>
          <a:p>
            <a:pPr marL="0" indent="0">
              <a:buFont typeface="Wingdings" pitchFamily="2" charset="2"/>
              <a:buNone/>
            </a:pPr>
            <a:r>
              <a:rPr lang="ja-JP" altLang="en-US" sz="1400" kern="0" dirty="0">
                <a:solidFill>
                  <a:schemeClr val="accent6">
                    <a:lumMod val="10000"/>
                  </a:schemeClr>
                </a:solidFill>
              </a:rPr>
              <a:t>　　</a:t>
            </a:r>
            <a:r>
              <a:rPr lang="en-US" altLang="ja-JP" sz="1400" kern="0" dirty="0">
                <a:solidFill>
                  <a:schemeClr val="accent6">
                    <a:lumMod val="10000"/>
                  </a:schemeClr>
                </a:solidFill>
              </a:rPr>
              <a:t>QR </a:t>
            </a:r>
            <a:r>
              <a:rPr lang="ja-JP" altLang="en-US" sz="1400" kern="0" dirty="0">
                <a:solidFill>
                  <a:schemeClr val="accent6">
                    <a:lumMod val="10000"/>
                  </a:schemeClr>
                </a:solidFill>
              </a:rPr>
              <a:t>コードリーダーアプリで読み込む</a:t>
            </a:r>
            <a:endParaRPr lang="en-US" altLang="ja-JP" sz="1400" kern="0" dirty="0">
              <a:solidFill>
                <a:schemeClr val="accent6">
                  <a:lumMod val="10000"/>
                </a:schemeClr>
              </a:solidFill>
            </a:endParaRPr>
          </a:p>
          <a:p>
            <a:pPr marL="0" indent="0">
              <a:buFont typeface="Wingdings" pitchFamily="2" charset="2"/>
              <a:buNone/>
            </a:pPr>
            <a:r>
              <a:rPr lang="ja-JP" altLang="en-US" sz="1400" kern="0" dirty="0">
                <a:solidFill>
                  <a:schemeClr val="accent6">
                    <a:lumMod val="10000"/>
                  </a:schemeClr>
                </a:solidFill>
              </a:rPr>
              <a:t>　　ことでもアクセスできます</a:t>
            </a:r>
            <a:endParaRPr lang="ja-JP" altLang="en-US" sz="1800" kern="0" dirty="0">
              <a:solidFill>
                <a:schemeClr val="accent6">
                  <a:lumMod val="10000"/>
                </a:schemeClr>
              </a:solidFill>
            </a:endParaRPr>
          </a:p>
        </p:txBody>
      </p:sp>
      <p:sp>
        <p:nvSpPr>
          <p:cNvPr id="13" name="タイトル 8">
            <a:extLst>
              <a:ext uri="{FF2B5EF4-FFF2-40B4-BE49-F238E27FC236}">
                <a16:creationId xmlns:a16="http://schemas.microsoft.com/office/drawing/2014/main" id="{CB2A8BBA-A200-0055-26F6-5D7641640B0B}"/>
              </a:ext>
            </a:extLst>
          </p:cNvPr>
          <p:cNvSpPr>
            <a:spLocks noGrp="1"/>
          </p:cNvSpPr>
          <p:nvPr>
            <p:ph type="title"/>
          </p:nvPr>
        </p:nvSpPr>
        <p:spPr>
          <a:xfrm>
            <a:off x="480910" y="217503"/>
            <a:ext cx="7423732" cy="595297"/>
          </a:xfrm>
        </p:spPr>
        <p:txBody>
          <a:bodyPr/>
          <a:lstStyle/>
          <a:p>
            <a:r>
              <a:rPr lang="ja-JP" altLang="en-US" dirty="0">
                <a:latin typeface="+mn-ea"/>
                <a:ea typeface="+mn-ea"/>
              </a:rPr>
              <a:t>詳細な資料のダウンロード</a:t>
            </a:r>
          </a:p>
        </p:txBody>
      </p:sp>
      <p:pic>
        <p:nvPicPr>
          <p:cNvPr id="2" name="図 1">
            <a:extLst>
              <a:ext uri="{FF2B5EF4-FFF2-40B4-BE49-F238E27FC236}">
                <a16:creationId xmlns:a16="http://schemas.microsoft.com/office/drawing/2014/main" id="{C7888069-0448-E40C-FDB1-9BF69DDC723F}"/>
              </a:ext>
            </a:extLst>
          </p:cNvPr>
          <p:cNvPicPr>
            <a:picLocks noChangeAspect="1"/>
          </p:cNvPicPr>
          <p:nvPr/>
        </p:nvPicPr>
        <p:blipFill>
          <a:blip r:embed="rId4"/>
          <a:stretch>
            <a:fillRect/>
          </a:stretch>
        </p:blipFill>
        <p:spPr>
          <a:xfrm>
            <a:off x="856440" y="2761690"/>
            <a:ext cx="3886200" cy="3795522"/>
          </a:xfrm>
          <a:prstGeom prst="rect">
            <a:avLst/>
          </a:prstGeom>
        </p:spPr>
      </p:pic>
    </p:spTree>
    <p:extLst>
      <p:ext uri="{BB962C8B-B14F-4D97-AF65-F5344CB8AC3E}">
        <p14:creationId xmlns:p14="http://schemas.microsoft.com/office/powerpoint/2010/main" val="24110149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7AB5C4D4-6F03-6285-27FF-0678CAF6A053}"/>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5" name="スライド番号プレースホルダー 4">
            <a:extLst>
              <a:ext uri="{FF2B5EF4-FFF2-40B4-BE49-F238E27FC236}">
                <a16:creationId xmlns:a16="http://schemas.microsoft.com/office/drawing/2014/main" id="{63E4972C-7EC8-78B9-EBC9-E12DC8B97AD3}"/>
              </a:ext>
            </a:extLst>
          </p:cNvPr>
          <p:cNvSpPr>
            <a:spLocks noGrp="1"/>
          </p:cNvSpPr>
          <p:nvPr>
            <p:ph type="sldNum" sz="quarter" idx="11"/>
          </p:nvPr>
        </p:nvSpPr>
        <p:spPr/>
        <p:txBody>
          <a:bodyPr/>
          <a:lstStyle/>
          <a:p>
            <a:fld id="{DBFB1F43-6F2E-4538-AABB-23AEDF146290}" type="slidenum">
              <a:rPr lang="ja-JP" altLang="en-US" smtClean="0"/>
              <a:pPr/>
              <a:t>108</a:t>
            </a:fld>
            <a:endParaRPr lang="ja-JP" altLang="en-US"/>
          </a:p>
        </p:txBody>
      </p:sp>
    </p:spTree>
    <p:extLst>
      <p:ext uri="{BB962C8B-B14F-4D97-AF65-F5344CB8AC3E}">
        <p14:creationId xmlns:p14="http://schemas.microsoft.com/office/powerpoint/2010/main" val="25097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4881"/>
            <a:ext cx="8533070" cy="5359151"/>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endParaRPr lang="en-US" altLang="ja-JP" sz="800" dirty="0">
              <a:solidFill>
                <a:schemeClr val="accent6">
                  <a:lumMod val="10000"/>
                </a:schemeClr>
              </a:solidFill>
              <a:latin typeface="+mn-ea"/>
              <a:ea typeface="+mn-ea"/>
            </a:endParaRPr>
          </a:p>
          <a:p>
            <a:pPr lvl="1"/>
            <a:r>
              <a:rPr lang="en-US" altLang="ja-JP" sz="2800" b="1" dirty="0">
                <a:solidFill>
                  <a:schemeClr val="accent6">
                    <a:lumMod val="10000"/>
                  </a:schemeClr>
                </a:solidFill>
                <a:latin typeface="+mn-ea"/>
                <a:ea typeface="+mn-ea"/>
              </a:rPr>
              <a:t>Web</a:t>
            </a:r>
            <a:r>
              <a:rPr lang="ja-JP" altLang="en-US" sz="2800" b="1" dirty="0">
                <a:solidFill>
                  <a:schemeClr val="accent6">
                    <a:lumMod val="10000"/>
                  </a:schemeClr>
                </a:solidFill>
                <a:latin typeface="+mn-ea"/>
                <a:ea typeface="+mn-ea"/>
              </a:rPr>
              <a:t> サイトやメールから感染させる</a:t>
            </a:r>
            <a:endParaRPr lang="en-US" altLang="ja-JP" sz="800" dirty="0">
              <a:solidFill>
                <a:schemeClr val="accent6">
                  <a:lumMod val="10000"/>
                </a:schemeClr>
              </a:solidFill>
              <a:latin typeface="+mn-ea"/>
              <a:ea typeface="+mn-ea"/>
            </a:endParaRPr>
          </a:p>
          <a:p>
            <a:pPr lvl="2"/>
            <a:r>
              <a:rPr lang="ja-JP" altLang="en-US" sz="2400" dirty="0">
                <a:solidFill>
                  <a:schemeClr val="accent6">
                    <a:lumMod val="10000"/>
                  </a:schemeClr>
                </a:solidFill>
                <a:latin typeface="+mn-ea"/>
                <a:ea typeface="+mn-ea"/>
              </a:rPr>
              <a:t>ランサムウェアをダウンロードさせるように </a:t>
            </a:r>
            <a:r>
              <a:rPr lang="en-US" altLang="ja-JP" sz="2400" u="sng" dirty="0">
                <a:solidFill>
                  <a:srgbClr val="FF0000"/>
                </a:solidFill>
                <a:latin typeface="+mn-ea"/>
                <a:ea typeface="+mn-ea"/>
              </a:rPr>
              <a:t>Web </a:t>
            </a:r>
            <a:r>
              <a:rPr lang="ja-JP" altLang="en-US" sz="2400" u="sng" dirty="0">
                <a:solidFill>
                  <a:srgbClr val="FF0000"/>
                </a:solidFill>
                <a:latin typeface="+mn-ea"/>
                <a:ea typeface="+mn-ea"/>
              </a:rPr>
              <a:t>サイトの         脆弱性を悪用して改ざん</a:t>
            </a:r>
            <a:r>
              <a:rPr lang="ja-JP" altLang="en-US" sz="2400" dirty="0">
                <a:solidFill>
                  <a:schemeClr val="tx2"/>
                </a:solidFill>
                <a:latin typeface="+mn-ea"/>
                <a:ea typeface="+mn-ea"/>
              </a:rPr>
              <a:t>し、閲覧した際に感染させる</a:t>
            </a:r>
            <a:endParaRPr lang="en-US" altLang="ja-JP" sz="2400" u="sng" dirty="0">
              <a:solidFill>
                <a:srgbClr val="FF0000"/>
              </a:solidFill>
              <a:latin typeface="+mn-ea"/>
              <a:ea typeface="+mn-ea"/>
            </a:endParaRPr>
          </a:p>
          <a:p>
            <a:pPr lvl="2"/>
            <a:r>
              <a:rPr lang="ja-JP" altLang="en-US" sz="2400" dirty="0">
                <a:solidFill>
                  <a:schemeClr val="accent6">
                    <a:lumMod val="10000"/>
                  </a:schemeClr>
                </a:solidFill>
                <a:latin typeface="+mn-ea"/>
                <a:ea typeface="+mn-ea"/>
              </a:rPr>
              <a:t>不正な</a:t>
            </a:r>
            <a:r>
              <a:rPr lang="ja-JP" altLang="en-US" sz="2400" u="sng" dirty="0">
                <a:solidFill>
                  <a:srgbClr val="FF0000"/>
                </a:solidFill>
                <a:latin typeface="+mn-ea"/>
                <a:ea typeface="+mn-ea"/>
              </a:rPr>
              <a:t>添付ファイル</a:t>
            </a:r>
            <a:r>
              <a:rPr lang="ja-JP" altLang="en-US" sz="2400" dirty="0">
                <a:solidFill>
                  <a:schemeClr val="accent6">
                    <a:lumMod val="10000"/>
                  </a:schemeClr>
                </a:solidFill>
                <a:latin typeface="+mn-ea"/>
                <a:ea typeface="+mn-ea"/>
              </a:rPr>
              <a:t>を開かせて感染させる</a:t>
            </a:r>
            <a:endParaRPr lang="en-US" altLang="ja-JP" sz="2400" dirty="0">
              <a:solidFill>
                <a:schemeClr val="accent6">
                  <a:lumMod val="10000"/>
                </a:schemeClr>
              </a:solidFill>
              <a:latin typeface="+mn-ea"/>
              <a:ea typeface="+mn-ea"/>
            </a:endParaRPr>
          </a:p>
          <a:p>
            <a:pPr lvl="2"/>
            <a:r>
              <a:rPr lang="ja-JP" altLang="en-US" sz="2400" u="sng" dirty="0">
                <a:solidFill>
                  <a:srgbClr val="FF0000"/>
                </a:solidFill>
                <a:latin typeface="+mn-ea"/>
                <a:ea typeface="+mn-ea"/>
              </a:rPr>
              <a:t>悪意のあるリンクをメール本文中に仕込み　　　　　　　　　　　　</a:t>
            </a:r>
            <a:r>
              <a:rPr lang="ja-JP" altLang="en-US" sz="2400" dirty="0">
                <a:solidFill>
                  <a:schemeClr val="accent6">
                    <a:lumMod val="10000"/>
                  </a:schemeClr>
                </a:solidFill>
                <a:latin typeface="+mn-ea"/>
                <a:ea typeface="+mn-ea"/>
              </a:rPr>
              <a:t>開くよう誘導し、感染させる</a:t>
            </a:r>
            <a:endParaRPr lang="en-US" altLang="ja-JP" sz="2400" u="sng" dirty="0">
              <a:solidFill>
                <a:srgbClr val="FF0000"/>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11</a:t>
            </a:fld>
            <a:endParaRPr lang="ja-JP" altLang="en-US">
              <a:latin typeface="+mn-ea"/>
              <a:ea typeface="+mn-ea"/>
            </a:endParaRPr>
          </a:p>
        </p:txBody>
      </p:sp>
      <p:pic>
        <p:nvPicPr>
          <p:cNvPr id="13" name="図 12">
            <a:extLst>
              <a:ext uri="{FF2B5EF4-FFF2-40B4-BE49-F238E27FC236}">
                <a16:creationId xmlns:a16="http://schemas.microsoft.com/office/drawing/2014/main" id="{A08D9158-64CF-73CF-E758-491A2EAEE7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1142" y="4004964"/>
            <a:ext cx="1487301" cy="1389773"/>
          </a:xfrm>
          <a:prstGeom prst="rect">
            <a:avLst/>
          </a:prstGeom>
        </p:spPr>
      </p:pic>
      <p:sp>
        <p:nvSpPr>
          <p:cNvPr id="2" name="コンテンツ プレースホルダー 2">
            <a:extLst>
              <a:ext uri="{FF2B5EF4-FFF2-40B4-BE49-F238E27FC236}">
                <a16:creationId xmlns:a16="http://schemas.microsoft.com/office/drawing/2014/main" id="{28B9D5E2-FA17-9FE3-A9E6-BFCBEED70257}"/>
              </a:ext>
            </a:extLst>
          </p:cNvPr>
          <p:cNvSpPr txBox="1">
            <a:spLocks/>
          </p:cNvSpPr>
          <p:nvPr/>
        </p:nvSpPr>
        <p:spPr bwMode="auto">
          <a:xfrm>
            <a:off x="547875" y="1615845"/>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・ランサムウェアに感染させて金銭を要求</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タイトル 8">
            <a:extLst>
              <a:ext uri="{FF2B5EF4-FFF2-40B4-BE49-F238E27FC236}">
                <a16:creationId xmlns:a16="http://schemas.microsoft.com/office/drawing/2014/main" id="{1ABA8170-9728-1933-68BB-4AD13BB0954A}"/>
              </a:ext>
            </a:extLst>
          </p:cNvPr>
          <p:cNvSpPr>
            <a:spLocks noGrp="1"/>
          </p:cNvSpPr>
          <p:nvPr>
            <p:ph type="title"/>
          </p:nvPr>
        </p:nvSpPr>
        <p:spPr>
          <a:xfrm>
            <a:off x="480910" y="217503"/>
            <a:ext cx="7423732" cy="569945"/>
          </a:xfrm>
        </p:spPr>
        <p:txBody>
          <a:bodyPr/>
          <a:lstStyle/>
          <a:p>
            <a:r>
              <a:rPr lang="en-US" altLang="ja-JP" dirty="0"/>
              <a:t>【1</a:t>
            </a:r>
            <a:r>
              <a:rPr lang="ja-JP" altLang="en-US" dirty="0"/>
              <a:t>位</a:t>
            </a:r>
            <a:r>
              <a:rPr lang="en-US" altLang="ja-JP" dirty="0"/>
              <a:t>】</a:t>
            </a:r>
            <a:r>
              <a:rPr lang="ja-JP" altLang="en-US" dirty="0"/>
              <a:t>ランサム攻撃による被害</a:t>
            </a:r>
          </a:p>
        </p:txBody>
      </p:sp>
    </p:spTree>
    <p:extLst>
      <p:ext uri="{BB962C8B-B14F-4D97-AF65-F5344CB8AC3E}">
        <p14:creationId xmlns:p14="http://schemas.microsoft.com/office/powerpoint/2010/main" val="4319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4666215"/>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傾向①</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ランサムウェア感染による被害と二次被害</a:t>
            </a:r>
            <a:endParaRPr lang="en-US" altLang="ja-JP" sz="800" dirty="0">
              <a:solidFill>
                <a:schemeClr val="accent6">
                  <a:lumMod val="10000"/>
                </a:schemeClr>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6</a:t>
            </a:r>
            <a:r>
              <a:rPr lang="ja-JP" altLang="en-US" sz="2400" dirty="0">
                <a:solidFill>
                  <a:schemeClr val="accent6">
                    <a:lumMod val="10000"/>
                  </a:schemeClr>
                </a:solidFill>
              </a:rPr>
              <a:t>月、</a:t>
            </a:r>
            <a:r>
              <a:rPr lang="en-US" altLang="ja-JP" sz="2400" dirty="0">
                <a:solidFill>
                  <a:schemeClr val="accent6">
                    <a:lumMod val="10000"/>
                  </a:schemeClr>
                </a:solidFill>
              </a:rPr>
              <a:t>KADOKAWA </a:t>
            </a:r>
            <a:r>
              <a:rPr lang="ja-JP" altLang="en-US" sz="2400" dirty="0">
                <a:solidFill>
                  <a:schemeClr val="accent6">
                    <a:lumMod val="10000"/>
                  </a:schemeClr>
                </a:solidFill>
              </a:rPr>
              <a:t>が                  </a:t>
            </a:r>
            <a:r>
              <a:rPr lang="en-US" altLang="ja-JP" sz="2400" dirty="0">
                <a:solidFill>
                  <a:schemeClr val="accent6">
                    <a:lumMod val="10000"/>
                  </a:schemeClr>
                </a:solidFill>
              </a:rPr>
              <a:t>   </a:t>
            </a:r>
            <a:r>
              <a:rPr lang="ja-JP" altLang="en-US" sz="2400" dirty="0">
                <a:solidFill>
                  <a:schemeClr val="accent6">
                    <a:lumMod val="10000"/>
                  </a:schemeClr>
                </a:solidFill>
              </a:rPr>
              <a:t>            </a:t>
            </a:r>
            <a:r>
              <a:rPr lang="ja-JP" altLang="en-US" sz="2400" u="sng" dirty="0">
                <a:solidFill>
                  <a:srgbClr val="FF0000"/>
                </a:solidFill>
              </a:rPr>
              <a:t>ランサムウェア攻撃を含む大規模なサイバー攻撃</a:t>
            </a:r>
            <a:r>
              <a:rPr lang="ja-JP" altLang="en-US" sz="2400" dirty="0">
                <a:solidFill>
                  <a:schemeClr val="tx2"/>
                </a:solidFill>
              </a:rPr>
              <a:t>にあった</a:t>
            </a:r>
            <a:endParaRPr lang="en-US" altLang="ja-JP" sz="2400" dirty="0">
              <a:solidFill>
                <a:schemeClr val="tx2"/>
              </a:solidFill>
            </a:endParaRPr>
          </a:p>
          <a:p>
            <a:pPr marL="685796" lvl="2" indent="0">
              <a:buNone/>
            </a:pPr>
            <a:endParaRPr lang="en-US" altLang="ja-JP" sz="800" u="sng" dirty="0">
              <a:solidFill>
                <a:srgbClr val="FF0000"/>
              </a:solidFill>
            </a:endParaRPr>
          </a:p>
          <a:p>
            <a:pPr lvl="2"/>
            <a:r>
              <a:rPr lang="ja-JP" altLang="en-US" sz="2400" u="sng" dirty="0">
                <a:solidFill>
                  <a:srgbClr val="FF0000"/>
                </a:solidFill>
              </a:rPr>
              <a:t>フィッシング攻撃等により従業員のアカウント情報が窃取　　　され、社内ネットワークに侵入された</a:t>
            </a:r>
            <a:r>
              <a:rPr lang="ja-JP" altLang="en-US" sz="2400" dirty="0">
                <a:solidFill>
                  <a:schemeClr val="tx2"/>
                </a:solidFill>
              </a:rPr>
              <a:t>ことが原因と推測</a:t>
            </a:r>
            <a:endParaRPr lang="en-US" altLang="ja-JP" sz="2400" dirty="0">
              <a:solidFill>
                <a:schemeClr val="tx2"/>
              </a:solidFill>
            </a:endParaRPr>
          </a:p>
          <a:p>
            <a:pPr marL="685796" lvl="2" indent="0">
              <a:buNone/>
            </a:pPr>
            <a:endParaRPr lang="en-US" altLang="ja-JP" sz="800" dirty="0">
              <a:solidFill>
                <a:schemeClr val="accent6">
                  <a:lumMod val="10000"/>
                </a:schemeClr>
              </a:solidFill>
            </a:endParaRPr>
          </a:p>
          <a:p>
            <a:pPr lvl="2"/>
            <a:r>
              <a:rPr lang="ja-JP" altLang="en-US" sz="2400" u="sng" dirty="0">
                <a:solidFill>
                  <a:srgbClr val="FF0000"/>
                </a:solidFill>
              </a:rPr>
              <a:t>複数のサービスが停止</a:t>
            </a:r>
            <a:r>
              <a:rPr lang="ja-JP" altLang="en-US" sz="2400" dirty="0">
                <a:solidFill>
                  <a:schemeClr val="tx2"/>
                </a:solidFill>
              </a:rPr>
              <a:t>したほか、</a:t>
            </a:r>
            <a:r>
              <a:rPr lang="zh-TW" altLang="en-US" sz="2400" dirty="0">
                <a:solidFill>
                  <a:schemeClr val="tx2"/>
                </a:solidFill>
              </a:rPr>
              <a:t>約</a:t>
            </a:r>
            <a:r>
              <a:rPr lang="en-US" altLang="zh-TW" sz="2400" dirty="0">
                <a:solidFill>
                  <a:schemeClr val="tx2"/>
                </a:solidFill>
              </a:rPr>
              <a:t>25</a:t>
            </a:r>
            <a:r>
              <a:rPr lang="zh-TW" altLang="en-US" sz="2400" dirty="0">
                <a:solidFill>
                  <a:schemeClr val="tx2"/>
                </a:solidFill>
              </a:rPr>
              <a:t>万</a:t>
            </a:r>
            <a:r>
              <a:rPr lang="en-US" altLang="zh-TW" sz="2400" dirty="0">
                <a:solidFill>
                  <a:schemeClr val="tx2"/>
                </a:solidFill>
              </a:rPr>
              <a:t>4,000</a:t>
            </a:r>
            <a:r>
              <a:rPr lang="zh-TW" altLang="en-US" sz="2400" dirty="0">
                <a:solidFill>
                  <a:schemeClr val="tx2"/>
                </a:solidFill>
              </a:rPr>
              <a:t>人分</a:t>
            </a:r>
            <a:r>
              <a:rPr lang="ja-JP" altLang="en-US" sz="2400" dirty="0">
                <a:solidFill>
                  <a:schemeClr val="tx2"/>
                </a:solidFill>
              </a:rPr>
              <a:t>の</a:t>
            </a:r>
            <a:endParaRPr lang="en-US" altLang="ja-JP" sz="2400" dirty="0">
              <a:solidFill>
                <a:schemeClr val="tx2"/>
              </a:solidFill>
            </a:endParaRPr>
          </a:p>
          <a:p>
            <a:pPr marL="685796" lvl="2" indent="0">
              <a:buNone/>
            </a:pPr>
            <a:r>
              <a:rPr lang="ja-JP" altLang="en-US" sz="2400" dirty="0">
                <a:solidFill>
                  <a:schemeClr val="tx2"/>
                </a:solidFill>
              </a:rPr>
              <a:t>　</a:t>
            </a:r>
            <a:r>
              <a:rPr lang="ja-JP" altLang="en-US" sz="2400" u="sng" dirty="0">
                <a:solidFill>
                  <a:srgbClr val="FF0000"/>
                </a:solidFill>
              </a:rPr>
              <a:t>個人情報や企業情報の漏えい</a:t>
            </a:r>
            <a:r>
              <a:rPr lang="ja-JP" altLang="en-US" sz="2400" dirty="0">
                <a:solidFill>
                  <a:schemeClr val="accent6">
                    <a:lumMod val="10000"/>
                  </a:schemeClr>
                </a:solidFill>
              </a:rPr>
              <a:t>が判明した</a:t>
            </a:r>
            <a:endParaRPr lang="en-US" altLang="ja-JP" sz="2400" dirty="0">
              <a:solidFill>
                <a:schemeClr val="accent6">
                  <a:lumMod val="10000"/>
                </a:schemeClr>
              </a:solidFill>
            </a:endParaRPr>
          </a:p>
          <a:p>
            <a:pPr marL="685796" lvl="2" indent="0">
              <a:buNone/>
            </a:pPr>
            <a:endParaRPr lang="en-US" altLang="ja-JP" sz="800" dirty="0">
              <a:solidFill>
                <a:schemeClr val="accent6">
                  <a:lumMod val="10000"/>
                </a:schemeClr>
              </a:solidFill>
            </a:endParaRPr>
          </a:p>
          <a:p>
            <a:pPr lvl="2"/>
            <a:r>
              <a:rPr lang="ja-JP" altLang="en-US" sz="2400" u="sng" dirty="0">
                <a:solidFill>
                  <a:srgbClr val="FF0000"/>
                </a:solidFill>
              </a:rPr>
              <a:t>攻撃組織が公開したとされる情報が、</a:t>
            </a:r>
            <a:r>
              <a:rPr lang="en-US" altLang="ja-JP" sz="2400" u="sng" dirty="0">
                <a:solidFill>
                  <a:srgbClr val="FF0000"/>
                </a:solidFill>
              </a:rPr>
              <a:t>SNS </a:t>
            </a:r>
            <a:r>
              <a:rPr lang="ja-JP" altLang="en-US" sz="2400" u="sng" dirty="0">
                <a:solidFill>
                  <a:srgbClr val="FF0000"/>
                </a:solidFill>
              </a:rPr>
              <a:t>等を通じて　　　拡散された</a:t>
            </a:r>
            <a:endParaRPr lang="en-US" altLang="ja-JP" sz="2400" u="sng" dirty="0">
              <a:solidFill>
                <a:srgbClr val="FF0000"/>
              </a:solidFill>
            </a:endParaRPr>
          </a:p>
          <a:p>
            <a:pPr marL="685796" lvl="2" indent="0">
              <a:buNone/>
            </a:pPr>
            <a:endParaRPr lang="en-US" altLang="ja-JP" sz="8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12</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5813043"/>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ランサムウェア攻撃による情報漏洩に関するお知らせ（株式会社</a:t>
            </a:r>
            <a:r>
              <a:rPr lang="en-US" altLang="ja-JP" sz="1000" dirty="0">
                <a:solidFill>
                  <a:schemeClr val="accent6">
                    <a:lumMod val="10000"/>
                  </a:schemeClr>
                </a:solidFill>
                <a:latin typeface="+mn-ea"/>
              </a:rPr>
              <a:t>KADOKAWA</a:t>
            </a:r>
            <a:r>
              <a:rPr lang="ja-JP" altLang="en-US" sz="1000" dirty="0">
                <a:solidFill>
                  <a:schemeClr val="accent6">
                    <a:lumMod val="10000"/>
                  </a:schemeClr>
                </a:solidFill>
                <a:latin typeface="+mn-ea"/>
              </a:rPr>
              <a:t>）</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en-US" altLang="ja-JP" sz="1000" dirty="0">
                <a:solidFill>
                  <a:srgbClr val="0000FF"/>
                </a:solidFill>
                <a:latin typeface="+mn-ea"/>
                <a:hlinkClick r:id="rId2"/>
              </a:rPr>
              <a:t>https://group.kadokawa.co.jp/information/media-download/1356/d3f77b589c58d083/</a:t>
            </a:r>
            <a:endParaRPr lang="en-US" altLang="ja-JP" sz="1000" dirty="0">
              <a:solidFill>
                <a:srgbClr val="0000FF"/>
              </a:solidFill>
              <a:latin typeface="+mn-ea"/>
            </a:endParaRPr>
          </a:p>
          <a:p>
            <a:r>
              <a:rPr lang="ja-JP" altLang="en-US" sz="1000" dirty="0">
                <a:solidFill>
                  <a:schemeClr val="accent6">
                    <a:lumMod val="10000"/>
                  </a:schemeClr>
                </a:solidFill>
                <a:latin typeface="+mn-ea"/>
              </a:rPr>
              <a:t>           漏洩情報の拡散行為に対する措置ならびに刑事告訴等について（株式会社</a:t>
            </a:r>
            <a:r>
              <a:rPr lang="en-US" altLang="ja-JP" sz="1000" dirty="0">
                <a:solidFill>
                  <a:schemeClr val="accent6">
                    <a:lumMod val="10000"/>
                  </a:schemeClr>
                </a:solidFill>
                <a:latin typeface="+mn-ea"/>
              </a:rPr>
              <a:t>KADOKAWA</a:t>
            </a:r>
            <a:r>
              <a:rPr lang="ja-JP" altLang="en-US" sz="1000" dirty="0">
                <a:solidFill>
                  <a:schemeClr val="accent6">
                    <a:lumMod val="10000"/>
                  </a:schemeClr>
                </a:solidFill>
                <a:latin typeface="+mn-ea"/>
              </a:rPr>
              <a:t>）</a:t>
            </a:r>
            <a:endParaRPr lang="en-US" altLang="ja-JP" sz="1000" dirty="0">
              <a:solidFill>
                <a:schemeClr val="accent6">
                  <a:lumMod val="10000"/>
                </a:schemeClr>
              </a:solidFill>
              <a:latin typeface="+mn-ea"/>
            </a:endParaRPr>
          </a:p>
          <a:p>
            <a:r>
              <a:rPr lang="en-US" altLang="ja-JP" sz="1000" dirty="0">
                <a:solidFill>
                  <a:srgbClr val="0000FF"/>
                </a:solidFill>
                <a:latin typeface="+mn-ea"/>
              </a:rPr>
              <a:t>           </a:t>
            </a:r>
            <a:r>
              <a:rPr lang="en-US" altLang="ja-JP" sz="1000" dirty="0">
                <a:solidFill>
                  <a:srgbClr val="0000FF"/>
                </a:solidFill>
                <a:latin typeface="+mn-ea"/>
                <a:hlinkClick r:id="rId3"/>
              </a:rPr>
              <a:t>https://www.kadokawa.co.jp/topics/12010/</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65E034A5-3546-BD24-60DE-339D0002BFE2}"/>
              </a:ext>
            </a:extLst>
          </p:cNvPr>
          <p:cNvSpPr>
            <a:spLocks noGrp="1"/>
          </p:cNvSpPr>
          <p:nvPr>
            <p:ph type="title"/>
          </p:nvPr>
        </p:nvSpPr>
        <p:spPr>
          <a:xfrm>
            <a:off x="480910" y="217503"/>
            <a:ext cx="7423732" cy="569945"/>
          </a:xfrm>
        </p:spPr>
        <p:txBody>
          <a:bodyPr/>
          <a:lstStyle/>
          <a:p>
            <a:r>
              <a:rPr lang="en-US" altLang="ja-JP" dirty="0"/>
              <a:t>【1</a:t>
            </a:r>
            <a:r>
              <a:rPr lang="ja-JP" altLang="en-US" dirty="0"/>
              <a:t>位</a:t>
            </a:r>
            <a:r>
              <a:rPr lang="en-US" altLang="ja-JP" dirty="0"/>
              <a:t>】</a:t>
            </a:r>
            <a:r>
              <a:rPr lang="ja-JP" altLang="en-US" dirty="0"/>
              <a:t>ランサム攻撃による被害</a:t>
            </a:r>
          </a:p>
        </p:txBody>
      </p:sp>
    </p:spTree>
    <p:extLst>
      <p:ext uri="{BB962C8B-B14F-4D97-AF65-F5344CB8AC3E}">
        <p14:creationId xmlns:p14="http://schemas.microsoft.com/office/powerpoint/2010/main" val="155945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4813857"/>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傾向②</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ノーウェアランサムによる攻撃事例</a:t>
            </a:r>
            <a:endParaRPr lang="en-US" altLang="ja-JP" sz="800" dirty="0">
              <a:solidFill>
                <a:schemeClr val="accent6">
                  <a:lumMod val="10000"/>
                </a:schemeClr>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10</a:t>
            </a:r>
            <a:r>
              <a:rPr lang="ja-JP" altLang="en-US" sz="2400" dirty="0">
                <a:solidFill>
                  <a:schemeClr val="accent6">
                    <a:lumMod val="10000"/>
                  </a:schemeClr>
                </a:solidFill>
              </a:rPr>
              <a:t>月、国立遺伝学研究所の生命情報・</a:t>
            </a:r>
            <a:r>
              <a:rPr lang="en-US" altLang="ja-JP" sz="2400" dirty="0">
                <a:solidFill>
                  <a:schemeClr val="accent6">
                    <a:lumMod val="10000"/>
                  </a:schemeClr>
                </a:solidFill>
              </a:rPr>
              <a:t>DDBJ   </a:t>
            </a:r>
            <a:r>
              <a:rPr lang="ja-JP" altLang="en-US" sz="2400" dirty="0">
                <a:solidFill>
                  <a:schemeClr val="accent6">
                    <a:lumMod val="10000"/>
                  </a:schemeClr>
                </a:solidFill>
              </a:rPr>
              <a:t>センターが</a:t>
            </a:r>
            <a:r>
              <a:rPr lang="ja-JP" altLang="en-US" sz="2400" u="sng" dirty="0">
                <a:solidFill>
                  <a:srgbClr val="FF0000"/>
                </a:solidFill>
              </a:rPr>
              <a:t>データ窃取の脅迫</a:t>
            </a:r>
            <a:r>
              <a:rPr lang="ja-JP" altLang="en-US" sz="2400" dirty="0">
                <a:solidFill>
                  <a:schemeClr val="accent6">
                    <a:lumMod val="10000"/>
                  </a:schemeClr>
                </a:solidFill>
              </a:rPr>
              <a:t>を受けたと情報・システム研究 機構が公表した</a:t>
            </a:r>
            <a:endParaRPr lang="en-US" altLang="ja-JP" sz="2400" u="sng" dirty="0">
              <a:solidFill>
                <a:srgbClr val="FF0000"/>
              </a:solidFill>
            </a:endParaRPr>
          </a:p>
          <a:p>
            <a:pPr marL="685796" lvl="2" indent="0">
              <a:buNone/>
            </a:pPr>
            <a:endParaRPr lang="en-US" altLang="ja-JP" sz="800" u="sng" dirty="0">
              <a:solidFill>
                <a:srgbClr val="FF0000"/>
              </a:solidFill>
            </a:endParaRPr>
          </a:p>
          <a:p>
            <a:pPr lvl="2"/>
            <a:r>
              <a:rPr lang="ja-JP" altLang="en-US" sz="2400" dirty="0">
                <a:solidFill>
                  <a:schemeClr val="accent6">
                    <a:lumMod val="10000"/>
                  </a:schemeClr>
                </a:solidFill>
              </a:rPr>
              <a:t>国際ハッカー集団</a:t>
            </a:r>
            <a:r>
              <a:rPr lang="ja-JP" altLang="en-US" sz="2400" dirty="0">
                <a:solidFill>
                  <a:schemeClr val="tx2"/>
                </a:solidFill>
              </a:rPr>
              <a:t>「</a:t>
            </a:r>
            <a:r>
              <a:rPr lang="en-US" altLang="ja-JP" sz="2400" dirty="0" err="1">
                <a:solidFill>
                  <a:schemeClr val="tx2"/>
                </a:solidFill>
              </a:rPr>
              <a:t>CyberVolk</a:t>
            </a:r>
            <a:r>
              <a:rPr lang="ja-JP" altLang="en-US" sz="2400" dirty="0">
                <a:solidFill>
                  <a:schemeClr val="tx2"/>
                </a:solidFill>
              </a:rPr>
              <a:t>」</a:t>
            </a:r>
            <a:r>
              <a:rPr lang="ja-JP" altLang="en-US" sz="2400" dirty="0">
                <a:solidFill>
                  <a:schemeClr val="accent6">
                    <a:lumMod val="10000"/>
                  </a:schemeClr>
                </a:solidFill>
              </a:rPr>
              <a:t>の犯行声明では、</a:t>
            </a:r>
            <a:r>
              <a:rPr lang="en-US" altLang="ja-JP" sz="2400" u="sng" dirty="0" err="1">
                <a:solidFill>
                  <a:srgbClr val="FF0000"/>
                </a:solidFill>
              </a:rPr>
              <a:t>DDBJ</a:t>
            </a:r>
            <a:r>
              <a:rPr lang="ja-JP" altLang="en-US" sz="2400" u="sng" dirty="0">
                <a:solidFill>
                  <a:srgbClr val="FF0000"/>
                </a:solidFill>
              </a:rPr>
              <a:t>のデータ </a:t>
            </a:r>
            <a:r>
              <a:rPr lang="en-US" altLang="ja-JP" sz="2400" u="sng" dirty="0">
                <a:solidFill>
                  <a:srgbClr val="FF0000"/>
                </a:solidFill>
              </a:rPr>
              <a:t>5%</a:t>
            </a:r>
            <a:r>
              <a:rPr lang="ja-JP" altLang="en-US" sz="2400" u="sng" dirty="0">
                <a:solidFill>
                  <a:srgbClr val="FF0000"/>
                </a:solidFill>
              </a:rPr>
              <a:t>を公開し、</a:t>
            </a:r>
            <a:r>
              <a:rPr lang="en-US" altLang="ja-JP" sz="2400" u="sng" dirty="0">
                <a:solidFill>
                  <a:srgbClr val="FF0000"/>
                </a:solidFill>
              </a:rPr>
              <a:t>1</a:t>
            </a:r>
            <a:r>
              <a:rPr lang="ja-JP" altLang="en-US" sz="2400" u="sng" dirty="0">
                <a:solidFill>
                  <a:srgbClr val="FF0000"/>
                </a:solidFill>
              </a:rPr>
              <a:t>万ドルを支払わなければ残り</a:t>
            </a:r>
            <a:r>
              <a:rPr lang="en-US" altLang="ja-JP" sz="2400" u="sng" dirty="0">
                <a:solidFill>
                  <a:srgbClr val="FF0000"/>
                </a:solidFill>
              </a:rPr>
              <a:t>95%</a:t>
            </a:r>
            <a:r>
              <a:rPr lang="ja-JP" altLang="en-US" sz="2400" u="sng" dirty="0">
                <a:solidFill>
                  <a:srgbClr val="FF0000"/>
                </a:solidFill>
              </a:rPr>
              <a:t>も公開すると</a:t>
            </a:r>
            <a:r>
              <a:rPr lang="en-US" altLang="ja-JP" sz="2400" u="sng" dirty="0">
                <a:solidFill>
                  <a:srgbClr val="FF0000"/>
                </a:solidFill>
              </a:rPr>
              <a:t>SNS</a:t>
            </a:r>
            <a:r>
              <a:rPr lang="ja-JP" altLang="en-US" sz="2400" u="sng" dirty="0">
                <a:solidFill>
                  <a:srgbClr val="FF0000"/>
                </a:solidFill>
              </a:rPr>
              <a:t>上で脅迫</a:t>
            </a:r>
            <a:r>
              <a:rPr lang="ja-JP" altLang="en-US" sz="2400" dirty="0">
                <a:solidFill>
                  <a:schemeClr val="accent6">
                    <a:lumMod val="10000"/>
                  </a:schemeClr>
                </a:solidFill>
              </a:rPr>
              <a:t>した。</a:t>
            </a:r>
            <a:endParaRPr lang="en-US" altLang="ja-JP" sz="2400" dirty="0">
              <a:solidFill>
                <a:schemeClr val="accent6">
                  <a:lumMod val="10000"/>
                </a:schemeClr>
              </a:solidFill>
            </a:endParaRPr>
          </a:p>
          <a:p>
            <a:pPr marL="685796" lvl="2" indent="0">
              <a:buNone/>
            </a:pPr>
            <a:endParaRPr lang="en-US" altLang="ja-JP" sz="800" dirty="0">
              <a:solidFill>
                <a:schemeClr val="accent6">
                  <a:lumMod val="10000"/>
                </a:schemeClr>
              </a:solidFill>
            </a:endParaRPr>
          </a:p>
          <a:p>
            <a:pPr lvl="2"/>
            <a:r>
              <a:rPr lang="ja-JP" altLang="en-US" sz="2400" dirty="0">
                <a:solidFill>
                  <a:schemeClr val="accent6">
                    <a:lumMod val="10000"/>
                  </a:schemeClr>
                </a:solidFill>
              </a:rPr>
              <a:t>調査によってシステムへの不正侵入やデータ消失等は確認されず、窃取したとされるデータも公開データであった。</a:t>
            </a:r>
            <a:endParaRPr lang="en-US" altLang="ja-JP" sz="24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13</a:t>
            </a:fld>
            <a:endParaRPr lang="ja-JP" altLang="en-US"/>
          </a:p>
        </p:txBody>
      </p:sp>
      <p:sp>
        <p:nvSpPr>
          <p:cNvPr id="2" name="テキスト ボックス 1">
            <a:extLst>
              <a:ext uri="{FF2B5EF4-FFF2-40B4-BE49-F238E27FC236}">
                <a16:creationId xmlns:a16="http://schemas.microsoft.com/office/drawing/2014/main" id="{BD61C490-0D2D-F7AE-13F8-24A1704E1FA0}"/>
              </a:ext>
            </a:extLst>
          </p:cNvPr>
          <p:cNvSpPr txBox="1"/>
          <p:nvPr/>
        </p:nvSpPr>
        <p:spPr>
          <a:xfrm>
            <a:off x="353399" y="6040752"/>
            <a:ext cx="8437202"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国際塩基配列データベース「</a:t>
            </a:r>
            <a:r>
              <a:rPr lang="en-US" altLang="ja-JP" sz="1000" dirty="0">
                <a:solidFill>
                  <a:schemeClr val="accent6">
                    <a:lumMod val="10000"/>
                  </a:schemeClr>
                </a:solidFill>
                <a:latin typeface="+mn-ea"/>
              </a:rPr>
              <a:t>DDBJ</a:t>
            </a:r>
            <a:r>
              <a:rPr lang="ja-JP" altLang="en-US" sz="1000" dirty="0">
                <a:solidFill>
                  <a:schemeClr val="accent6">
                    <a:lumMod val="10000"/>
                  </a:schemeClr>
                </a:solidFill>
                <a:latin typeface="+mn-ea"/>
              </a:rPr>
              <a:t>」に対するサイバー脅迫に関するご報告（生命情報・</a:t>
            </a:r>
            <a:r>
              <a:rPr lang="en-US" altLang="ja-JP" sz="1000" dirty="0">
                <a:solidFill>
                  <a:schemeClr val="accent6">
                    <a:lumMod val="10000"/>
                  </a:schemeClr>
                </a:solidFill>
                <a:latin typeface="+mn-ea"/>
              </a:rPr>
              <a:t>DDBJ</a:t>
            </a:r>
            <a:r>
              <a:rPr lang="ja-JP" altLang="en-US" sz="1000" dirty="0">
                <a:solidFill>
                  <a:schemeClr val="accent6">
                    <a:lumMod val="10000"/>
                  </a:schemeClr>
                </a:solidFill>
                <a:latin typeface="+mn-ea"/>
              </a:rPr>
              <a:t>センター）</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https://www.ddbj.nig.ac.jp/news/ja/2024-10-22</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19DF97F9-767F-89C1-9531-F3E7CAD4A069}"/>
              </a:ext>
            </a:extLst>
          </p:cNvPr>
          <p:cNvSpPr>
            <a:spLocks noGrp="1"/>
          </p:cNvSpPr>
          <p:nvPr>
            <p:ph type="title"/>
          </p:nvPr>
        </p:nvSpPr>
        <p:spPr>
          <a:xfrm>
            <a:off x="480910" y="217503"/>
            <a:ext cx="7423732" cy="569945"/>
          </a:xfrm>
        </p:spPr>
        <p:txBody>
          <a:bodyPr/>
          <a:lstStyle/>
          <a:p>
            <a:r>
              <a:rPr lang="en-US" altLang="ja-JP" dirty="0"/>
              <a:t>【1</a:t>
            </a:r>
            <a:r>
              <a:rPr lang="ja-JP" altLang="en-US" dirty="0"/>
              <a:t>位</a:t>
            </a:r>
            <a:r>
              <a:rPr lang="en-US" altLang="ja-JP" dirty="0"/>
              <a:t>】</a:t>
            </a:r>
            <a:r>
              <a:rPr lang="ja-JP" altLang="en-US" dirty="0"/>
              <a:t>ランサム攻撃による被害</a:t>
            </a:r>
          </a:p>
        </p:txBody>
      </p:sp>
    </p:spTree>
    <p:extLst>
      <p:ext uri="{BB962C8B-B14F-4D97-AF65-F5344CB8AC3E}">
        <p14:creationId xmlns:p14="http://schemas.microsoft.com/office/powerpoint/2010/main" val="419150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449761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傾向③</a:t>
            </a:r>
            <a:endParaRPr lang="en-US" altLang="ja-JP" sz="2800" b="1" dirty="0">
              <a:solidFill>
                <a:schemeClr val="accent6">
                  <a:lumMod val="10000"/>
                </a:schemeClr>
              </a:solidFill>
            </a:endParaRPr>
          </a:p>
          <a:p>
            <a:pPr lvl="1"/>
            <a:r>
              <a:rPr lang="en-US" altLang="ja-JP" sz="2800" b="1" dirty="0">
                <a:solidFill>
                  <a:schemeClr val="accent6">
                    <a:lumMod val="10000"/>
                  </a:schemeClr>
                </a:solidFill>
              </a:rPr>
              <a:t>RaaS </a:t>
            </a:r>
            <a:r>
              <a:rPr lang="ja-JP" altLang="en-US" sz="2800" b="1" dirty="0">
                <a:solidFill>
                  <a:schemeClr val="accent6">
                    <a:lumMod val="10000"/>
                  </a:schemeClr>
                </a:solidFill>
              </a:rPr>
              <a:t>が利用された国内事例</a:t>
            </a:r>
            <a:endParaRPr lang="en-US" altLang="ja-JP" sz="800" dirty="0">
              <a:solidFill>
                <a:schemeClr val="accent6">
                  <a:lumMod val="10000"/>
                </a:schemeClr>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6</a:t>
            </a:r>
            <a:r>
              <a:rPr lang="ja-JP" altLang="en-US" sz="2400" dirty="0">
                <a:solidFill>
                  <a:schemeClr val="accent6">
                    <a:lumMod val="10000"/>
                  </a:schemeClr>
                </a:solidFill>
              </a:rPr>
              <a:t>月、ヒロケイが </a:t>
            </a:r>
            <a:r>
              <a:rPr lang="en-US" altLang="ja-JP" sz="2400" u="sng" dirty="0">
                <a:solidFill>
                  <a:srgbClr val="FF0000"/>
                </a:solidFill>
              </a:rPr>
              <a:t>RaaS </a:t>
            </a:r>
            <a:r>
              <a:rPr lang="ja-JP" altLang="en-US" sz="2400" u="sng" dirty="0">
                <a:solidFill>
                  <a:srgbClr val="FF0000"/>
                </a:solidFill>
              </a:rPr>
              <a:t>の一種である「</a:t>
            </a:r>
            <a:r>
              <a:rPr lang="en-US" altLang="ja-JP" sz="2400" u="sng" dirty="0">
                <a:solidFill>
                  <a:srgbClr val="FF0000"/>
                </a:solidFill>
              </a:rPr>
              <a:t>Phobos</a:t>
            </a:r>
            <a:r>
              <a:rPr lang="ja-JP" altLang="en-US" sz="2400" u="sng" dirty="0">
                <a:solidFill>
                  <a:srgbClr val="FF0000"/>
                </a:solidFill>
              </a:rPr>
              <a:t>」を    用いた攻撃</a:t>
            </a:r>
            <a:r>
              <a:rPr lang="ja-JP" altLang="en-US" sz="2400" dirty="0">
                <a:solidFill>
                  <a:schemeClr val="accent6">
                    <a:lumMod val="10000"/>
                  </a:schemeClr>
                </a:solidFill>
              </a:rPr>
              <a:t>を受けていたことを公表</a:t>
            </a:r>
            <a:endParaRPr lang="en-US" altLang="ja-JP" sz="2400" dirty="0">
              <a:solidFill>
                <a:schemeClr val="accent6">
                  <a:lumMod val="10000"/>
                </a:schemeClr>
              </a:solidFill>
            </a:endParaRPr>
          </a:p>
          <a:p>
            <a:pPr marL="685796" lvl="2" indent="0">
              <a:buNone/>
            </a:pPr>
            <a:endParaRPr lang="en-US" altLang="ja-JP" sz="800" u="sng" dirty="0">
              <a:solidFill>
                <a:srgbClr val="FF0000"/>
              </a:solidFill>
            </a:endParaRPr>
          </a:p>
          <a:p>
            <a:pPr lvl="2"/>
            <a:r>
              <a:rPr lang="ja-JP" altLang="en-US" sz="2400" dirty="0">
                <a:solidFill>
                  <a:schemeClr val="accent6">
                    <a:lumMod val="10000"/>
                  </a:schemeClr>
                </a:solidFill>
              </a:rPr>
              <a:t>原因は、</a:t>
            </a:r>
            <a:r>
              <a:rPr lang="ja-JP" altLang="en-US" sz="2400" u="sng" dirty="0">
                <a:solidFill>
                  <a:srgbClr val="FF0000"/>
                </a:solidFill>
              </a:rPr>
              <a:t>サーバーの脆弱性および </a:t>
            </a:r>
            <a:r>
              <a:rPr lang="en-US" altLang="ja-JP" sz="2400" u="sng" dirty="0">
                <a:solidFill>
                  <a:srgbClr val="FF0000"/>
                </a:solidFill>
              </a:rPr>
              <a:t>VPN </a:t>
            </a:r>
            <a:r>
              <a:rPr lang="ja-JP" altLang="en-US" sz="2400" u="sng" dirty="0">
                <a:solidFill>
                  <a:srgbClr val="FF0000"/>
                </a:solidFill>
              </a:rPr>
              <a:t>ルーターの設定不備　　</a:t>
            </a:r>
            <a:r>
              <a:rPr lang="ja-JP" altLang="en-US" sz="2400" dirty="0">
                <a:solidFill>
                  <a:schemeClr val="accent6">
                    <a:lumMod val="10000"/>
                  </a:schemeClr>
                </a:solidFill>
              </a:rPr>
              <a:t>で、攻撃者がこれ</a:t>
            </a:r>
            <a:r>
              <a:rPr lang="ja-JP" altLang="en-US" sz="2400" dirty="0">
                <a:solidFill>
                  <a:schemeClr val="tx2"/>
                </a:solidFill>
              </a:rPr>
              <a:t>を</a:t>
            </a:r>
            <a:r>
              <a:rPr lang="ja-JP" altLang="en-US" sz="2400" u="sng" dirty="0">
                <a:solidFill>
                  <a:srgbClr val="FF0000"/>
                </a:solidFill>
              </a:rPr>
              <a:t>悪用し社内ネットワークに侵入後、複数　　のサーバーに対してデータの暗号化を行った</a:t>
            </a:r>
            <a:endParaRPr lang="en-US" altLang="ja-JP" sz="2400" dirty="0">
              <a:solidFill>
                <a:schemeClr val="accent6">
                  <a:lumMod val="10000"/>
                </a:schemeClr>
              </a:solidFill>
            </a:endParaRPr>
          </a:p>
          <a:p>
            <a:pPr marL="685796" lvl="2" indent="0">
              <a:buNone/>
            </a:pPr>
            <a:endParaRPr lang="en-US" altLang="ja-JP" sz="800" dirty="0">
              <a:solidFill>
                <a:schemeClr val="accent6">
                  <a:lumMod val="10000"/>
                </a:schemeClr>
              </a:solidFill>
            </a:endParaRPr>
          </a:p>
          <a:p>
            <a:pPr lvl="2"/>
            <a:r>
              <a:rPr lang="ja-JP" altLang="en-US" sz="2400" dirty="0">
                <a:solidFill>
                  <a:schemeClr val="accent6">
                    <a:lumMod val="10000"/>
                  </a:schemeClr>
                </a:solidFill>
              </a:rPr>
              <a:t>この攻撃で、情報の漏えいや二次被害は確認されていない</a:t>
            </a:r>
            <a:endParaRPr lang="en-US" altLang="ja-JP" sz="24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14</a:t>
            </a:fld>
            <a:endParaRPr lang="ja-JP" altLang="en-US"/>
          </a:p>
        </p:txBody>
      </p:sp>
      <p:sp>
        <p:nvSpPr>
          <p:cNvPr id="2" name="テキスト ボックス 1">
            <a:extLst>
              <a:ext uri="{FF2B5EF4-FFF2-40B4-BE49-F238E27FC236}">
                <a16:creationId xmlns:a16="http://schemas.microsoft.com/office/drawing/2014/main" id="{5AFD26EA-7FF8-3791-95D2-ECE63FD46B64}"/>
              </a:ext>
            </a:extLst>
          </p:cNvPr>
          <p:cNvSpPr txBox="1"/>
          <p:nvPr/>
        </p:nvSpPr>
        <p:spPr>
          <a:xfrm>
            <a:off x="353399" y="5376466"/>
            <a:ext cx="8437202"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弊社内ネットワークへの外部からの不正アクセス被害の発生について（第一報）（株式会社ヒロケイ）</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https://www.hirokei.co.jp/news/646/</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弊社内ネットワークへの外部からの不正アクセス被害の発生について（第二報）（株式会社ヒロケイ）</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https://www.hirokei.co.jp/news/649/</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弊社内ネットワークへの外部からの不正アクセス被害の発生について（第三報）（株式会社ヒロケイ）</a:t>
            </a: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https://www.hirokei.co.jp/news/668/</a:t>
            </a:r>
            <a:endParaRPr lang="en-US" altLang="ja-JP" sz="1000" dirty="0">
              <a:solidFill>
                <a:schemeClr val="accent6">
                  <a:lumMod val="10000"/>
                </a:schemeClr>
              </a:solidFill>
              <a:latin typeface="+mn-ea"/>
            </a:endParaRPr>
          </a:p>
        </p:txBody>
      </p:sp>
      <p:sp>
        <p:nvSpPr>
          <p:cNvPr id="6" name="タイトル 8">
            <a:extLst>
              <a:ext uri="{FF2B5EF4-FFF2-40B4-BE49-F238E27FC236}">
                <a16:creationId xmlns:a16="http://schemas.microsoft.com/office/drawing/2014/main" id="{1741E4BC-5579-59A1-515E-4BC02384762D}"/>
              </a:ext>
            </a:extLst>
          </p:cNvPr>
          <p:cNvSpPr>
            <a:spLocks noGrp="1"/>
          </p:cNvSpPr>
          <p:nvPr>
            <p:ph type="title"/>
          </p:nvPr>
        </p:nvSpPr>
        <p:spPr>
          <a:xfrm>
            <a:off x="480910" y="217503"/>
            <a:ext cx="7423732" cy="569945"/>
          </a:xfrm>
        </p:spPr>
        <p:txBody>
          <a:bodyPr/>
          <a:lstStyle/>
          <a:p>
            <a:r>
              <a:rPr lang="en-US" altLang="ja-JP" dirty="0"/>
              <a:t>【1</a:t>
            </a:r>
            <a:r>
              <a:rPr lang="ja-JP" altLang="en-US" dirty="0"/>
              <a:t>位</a:t>
            </a:r>
            <a:r>
              <a:rPr lang="en-US" altLang="ja-JP" dirty="0"/>
              <a:t>】</a:t>
            </a:r>
            <a:r>
              <a:rPr lang="ja-JP" altLang="en-US" dirty="0"/>
              <a:t>ランサム攻撃による被害</a:t>
            </a:r>
          </a:p>
        </p:txBody>
      </p:sp>
    </p:spTree>
    <p:extLst>
      <p:ext uri="{BB962C8B-B14F-4D97-AF65-F5344CB8AC3E}">
        <p14:creationId xmlns:p14="http://schemas.microsoft.com/office/powerpoint/2010/main" val="259066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15</a:t>
            </a:fld>
            <a:endParaRPr lang="ja-JP" altLang="en-US"/>
          </a:p>
        </p:txBody>
      </p:sp>
      <p:sp>
        <p:nvSpPr>
          <p:cNvPr id="2" name="タイトル 8">
            <a:extLst>
              <a:ext uri="{FF2B5EF4-FFF2-40B4-BE49-F238E27FC236}">
                <a16:creationId xmlns:a16="http://schemas.microsoft.com/office/drawing/2014/main" id="{059CEAD3-4342-56F2-13D1-68C30D009678}"/>
              </a:ext>
            </a:extLst>
          </p:cNvPr>
          <p:cNvSpPr>
            <a:spLocks noGrp="1"/>
          </p:cNvSpPr>
          <p:nvPr>
            <p:ph type="title"/>
          </p:nvPr>
        </p:nvSpPr>
        <p:spPr>
          <a:xfrm>
            <a:off x="303929" y="4606566"/>
            <a:ext cx="7423732" cy="816635"/>
          </a:xfrm>
        </p:spPr>
        <p:txBody>
          <a:bodyPr/>
          <a:lstStyle/>
          <a:p>
            <a:r>
              <a:rPr lang="en-US" altLang="ja-JP" sz="2400" dirty="0"/>
              <a:t>【1</a:t>
            </a:r>
            <a:r>
              <a:rPr lang="ja-JP" altLang="en-US" sz="2400" dirty="0"/>
              <a:t>位</a:t>
            </a:r>
            <a:r>
              <a:rPr lang="en-US" altLang="ja-JP" sz="2400" dirty="0"/>
              <a:t>】</a:t>
            </a:r>
            <a:r>
              <a:rPr lang="ja-JP" altLang="en-US" sz="2400" dirty="0"/>
              <a:t>ランサム攻撃による被害</a:t>
            </a:r>
            <a:br>
              <a:rPr lang="en-US" altLang="ja-JP" sz="800" dirty="0"/>
            </a:br>
            <a:br>
              <a:rPr lang="en-US" altLang="ja-JP" sz="800" dirty="0"/>
            </a:br>
            <a:r>
              <a:rPr lang="ja-JP" altLang="en-US" sz="1800" dirty="0"/>
              <a:t>～変わらず続く脅威、リスクを見つけて対策を～</a:t>
            </a:r>
            <a:endParaRPr lang="ja-JP" altLang="en-US" sz="2400" dirty="0"/>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5042" y="1173197"/>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経営者層</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組織としての体制確立</a:t>
            </a:r>
            <a:r>
              <a:rPr lang="en-US" altLang="ja-JP" sz="2500" b="1" dirty="0">
                <a:solidFill>
                  <a:schemeClr val="accent6">
                    <a:lumMod val="10000"/>
                  </a:schemeClr>
                </a:solidFill>
              </a:rPr>
              <a:t>】</a:t>
            </a: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a:p>
            <a:pPr lvl="3">
              <a:buClrTx/>
            </a:pPr>
            <a:r>
              <a:rPr lang="en-US" altLang="ja-JP" sz="1800" u="sng" dirty="0">
                <a:solidFill>
                  <a:srgbClr val="FF0000"/>
                </a:solidFill>
              </a:rPr>
              <a:t>CISO </a:t>
            </a:r>
            <a:r>
              <a:rPr lang="ja-JP" altLang="en-US" sz="1800" u="sng" dirty="0">
                <a:solidFill>
                  <a:srgbClr val="FF0000"/>
                </a:solidFill>
              </a:rPr>
              <a:t>を配置</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en-US" altLang="ja-JP" sz="1800" u="sng" dirty="0">
                <a:solidFill>
                  <a:srgbClr val="FF0000"/>
                </a:solidFill>
              </a:rPr>
              <a:t>CSIRT </a:t>
            </a:r>
            <a:r>
              <a:rPr lang="ja-JP" altLang="en-US" sz="1800" u="sng" dirty="0">
                <a:solidFill>
                  <a:srgbClr val="FF0000"/>
                </a:solidFill>
              </a:rPr>
              <a:t>を構築</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報告フォーマットは決めて</a:t>
            </a:r>
            <a:r>
              <a:rPr lang="ja-JP" altLang="en-US" sz="1800" dirty="0">
                <a:solidFill>
                  <a:schemeClr val="accent6">
                    <a:lumMod val="10000"/>
                  </a:schemeClr>
                </a:solidFill>
              </a:rPr>
              <a:t>おく</a:t>
            </a:r>
            <a:endParaRPr lang="en-US" altLang="ja-JP" sz="1800" dirty="0">
              <a:solidFill>
                <a:schemeClr val="accent6">
                  <a:lumMod val="10000"/>
                </a:schemeClr>
              </a:solidFill>
            </a:endParaRPr>
          </a:p>
          <a:p>
            <a:pPr lvl="3">
              <a:buClrTx/>
            </a:pPr>
            <a:r>
              <a:rPr lang="ja-JP" altLang="en-US" sz="1800" u="sng" dirty="0">
                <a:solidFill>
                  <a:srgbClr val="FF0000"/>
                </a:solidFill>
              </a:rPr>
              <a:t>有事の際の対応フローを確立、社員へ通知</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対応フロー通りに実施できるか訓練</a:t>
            </a:r>
            <a:r>
              <a:rPr lang="ja-JP" altLang="en-US" sz="1800" dirty="0">
                <a:solidFill>
                  <a:schemeClr val="accent6">
                    <a:lumMod val="10000"/>
                  </a:schemeClr>
                </a:solidFill>
              </a:rPr>
              <a:t>をする</a:t>
            </a:r>
            <a:endParaRPr lang="en-US" altLang="ja-JP" sz="1800" dirty="0">
              <a:solidFill>
                <a:schemeClr val="accent6">
                  <a:lumMod val="10000"/>
                </a:schemeClr>
              </a:solidFill>
            </a:endParaRPr>
          </a:p>
          <a:p>
            <a:pPr lvl="3">
              <a:buClrTx/>
            </a:pPr>
            <a:r>
              <a:rPr lang="ja-JP" altLang="en-US" sz="1800" u="sng" dirty="0">
                <a:solidFill>
                  <a:srgbClr val="FF0000"/>
                </a:solidFill>
              </a:rPr>
              <a:t>外部の協力依頼先を用意</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社内規則の整備</a:t>
            </a:r>
            <a:r>
              <a:rPr lang="ja-JP" altLang="en-US" sz="1800" dirty="0">
                <a:solidFill>
                  <a:schemeClr val="accent6">
                    <a:lumMod val="10000"/>
                  </a:schemeClr>
                </a:solidFill>
              </a:rPr>
              <a:t>や</a:t>
            </a:r>
            <a:r>
              <a:rPr lang="ja-JP" altLang="en-US" sz="1800" u="sng" dirty="0">
                <a:solidFill>
                  <a:srgbClr val="FF0000"/>
                </a:solidFill>
              </a:rPr>
              <a:t>予算確保</a:t>
            </a:r>
            <a:r>
              <a:rPr lang="ja-JP" altLang="en-US" sz="1800" dirty="0">
                <a:solidFill>
                  <a:schemeClr val="accent6">
                    <a:lumMod val="10000"/>
                  </a:schemeClr>
                </a:solidFill>
              </a:rPr>
              <a:t>をする</a:t>
            </a:r>
            <a:endParaRPr lang="en-US" altLang="ja-JP" sz="1800" dirty="0">
              <a:solidFill>
                <a:schemeClr val="accent6">
                  <a:lumMod val="10000"/>
                </a:schemeClr>
              </a:solidFill>
            </a:endParaRPr>
          </a:p>
          <a:p>
            <a:pPr lvl="2"/>
            <a:endParaRPr lang="en-US" altLang="ja-JP" sz="2000" u="sng" dirty="0">
              <a:solidFill>
                <a:srgbClr val="FF0000"/>
              </a:solidFill>
            </a:endParaRPr>
          </a:p>
        </p:txBody>
      </p:sp>
      <p:pic>
        <p:nvPicPr>
          <p:cNvPr id="3" name="図 2">
            <a:extLst>
              <a:ext uri="{FF2B5EF4-FFF2-40B4-BE49-F238E27FC236}">
                <a16:creationId xmlns:a16="http://schemas.microsoft.com/office/drawing/2014/main" id="{DD97107E-9BFB-6DC8-58A0-72ADE5E75E2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90697" y="2085557"/>
            <a:ext cx="689412" cy="930706"/>
          </a:xfrm>
          <a:prstGeom prst="rect">
            <a:avLst/>
          </a:prstGeom>
        </p:spPr>
      </p:pic>
      <p:pic>
        <p:nvPicPr>
          <p:cNvPr id="4" name="図 3">
            <a:extLst>
              <a:ext uri="{FF2B5EF4-FFF2-40B4-BE49-F238E27FC236}">
                <a16:creationId xmlns:a16="http://schemas.microsoft.com/office/drawing/2014/main" id="{0729C74B-15D1-1E40-D02C-14BCFE38B85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72085" y="2484490"/>
            <a:ext cx="1351475" cy="1351475"/>
          </a:xfrm>
          <a:prstGeom prst="rect">
            <a:avLst/>
          </a:prstGeom>
        </p:spPr>
      </p:pic>
      <p:pic>
        <p:nvPicPr>
          <p:cNvPr id="6" name="図 5">
            <a:extLst>
              <a:ext uri="{FF2B5EF4-FFF2-40B4-BE49-F238E27FC236}">
                <a16:creationId xmlns:a16="http://schemas.microsoft.com/office/drawing/2014/main" id="{2589C8E1-FBCC-8047-9DE8-4E96719D00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7656" y="2225118"/>
            <a:ext cx="493735" cy="475449"/>
          </a:xfrm>
          <a:prstGeom prst="rect">
            <a:avLst/>
          </a:prstGeom>
        </p:spPr>
      </p:pic>
      <p:sp>
        <p:nvSpPr>
          <p:cNvPr id="11" name="タイトル 8">
            <a:extLst>
              <a:ext uri="{FF2B5EF4-FFF2-40B4-BE49-F238E27FC236}">
                <a16:creationId xmlns:a16="http://schemas.microsoft.com/office/drawing/2014/main" id="{F09AC696-60E5-76E9-63D0-12BD040B69B8}"/>
              </a:ext>
            </a:extLst>
          </p:cNvPr>
          <p:cNvSpPr txBox="1">
            <a:spLocks/>
          </p:cNvSpPr>
          <p:nvPr/>
        </p:nvSpPr>
        <p:spPr bwMode="auto">
          <a:xfrm>
            <a:off x="480910" y="217503"/>
            <a:ext cx="7423732" cy="569945"/>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r>
              <a:rPr lang="en-US" altLang="ja-JP" kern="0"/>
              <a:t>【1</a:t>
            </a:r>
            <a:r>
              <a:rPr lang="ja-JP" altLang="en-US" kern="0"/>
              <a:t>位</a:t>
            </a:r>
            <a:r>
              <a:rPr lang="en-US" altLang="ja-JP" kern="0"/>
              <a:t>】</a:t>
            </a:r>
            <a:r>
              <a:rPr lang="ja-JP" altLang="en-US" kern="0"/>
              <a:t>ランサム攻撃による被害</a:t>
            </a:r>
            <a:endParaRPr lang="ja-JP" altLang="en-US" kern="0" dirty="0"/>
          </a:p>
        </p:txBody>
      </p:sp>
    </p:spTree>
    <p:extLst>
      <p:ext uri="{BB962C8B-B14F-4D97-AF65-F5344CB8AC3E}">
        <p14:creationId xmlns:p14="http://schemas.microsoft.com/office/powerpoint/2010/main" val="167247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16</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473569"/>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システム管理者、従業員</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a:p>
            <a:pPr lvl="2"/>
            <a:r>
              <a:rPr lang="ja-JP" altLang="en-US" sz="2000" u="sng" dirty="0">
                <a:solidFill>
                  <a:srgbClr val="FF0000"/>
                </a:solidFill>
              </a:rPr>
              <a:t>添付ファイル開封</a:t>
            </a:r>
            <a:r>
              <a:rPr lang="ja-JP" altLang="en-US" sz="2000" dirty="0">
                <a:solidFill>
                  <a:schemeClr val="accent6">
                    <a:lumMod val="10000"/>
                  </a:schemeClr>
                </a:solidFill>
              </a:rPr>
              <a:t>や、メールや </a:t>
            </a:r>
            <a:r>
              <a:rPr lang="en-US" altLang="ja-JP" sz="2000" dirty="0">
                <a:solidFill>
                  <a:schemeClr val="accent6">
                    <a:lumMod val="10000"/>
                  </a:schemeClr>
                </a:solidFill>
              </a:rPr>
              <a:t>SMS </a:t>
            </a:r>
            <a:r>
              <a:rPr lang="ja-JP" altLang="en-US" sz="2000" dirty="0">
                <a:solidFill>
                  <a:schemeClr val="accent6">
                    <a:lumMod val="10000"/>
                  </a:schemeClr>
                </a:solidFill>
              </a:rPr>
              <a:t>の</a:t>
            </a:r>
            <a:r>
              <a:rPr lang="ja-JP" altLang="en-US" sz="2000" u="sng" dirty="0">
                <a:solidFill>
                  <a:srgbClr val="FF0000"/>
                </a:solidFill>
              </a:rPr>
              <a:t>リンク、</a:t>
            </a:r>
            <a:r>
              <a:rPr lang="en-US" altLang="ja-JP" sz="2000" u="sng" dirty="0">
                <a:solidFill>
                  <a:srgbClr val="FF0000"/>
                </a:solidFill>
              </a:rPr>
              <a:t>        </a:t>
            </a:r>
            <a:r>
              <a:rPr lang="ja-JP" altLang="en-US" sz="2000" u="sng" dirty="0">
                <a:solidFill>
                  <a:srgbClr val="FF0000"/>
                </a:solidFill>
              </a:rPr>
              <a:t>                      </a:t>
            </a:r>
            <a:r>
              <a:rPr lang="en-US" altLang="ja-JP" sz="2000" u="sng" dirty="0">
                <a:solidFill>
                  <a:srgbClr val="FF0000"/>
                </a:solidFill>
              </a:rPr>
              <a:t>URL </a:t>
            </a:r>
            <a:r>
              <a:rPr lang="ja-JP" altLang="en-US" sz="2000" u="sng" dirty="0">
                <a:solidFill>
                  <a:srgbClr val="FF0000"/>
                </a:solidFill>
              </a:rPr>
              <a:t>のクリックを安易にしない</a:t>
            </a:r>
            <a:endParaRPr lang="ja-JP" altLang="en-US" sz="2000" dirty="0">
              <a:solidFill>
                <a:schemeClr val="accent6">
                  <a:lumMod val="10000"/>
                </a:schemeClr>
              </a:solidFill>
            </a:endParaRPr>
          </a:p>
          <a:p>
            <a:pPr lvl="2"/>
            <a:r>
              <a:rPr lang="ja-JP" altLang="en-US" sz="2000" u="sng" dirty="0">
                <a:solidFill>
                  <a:srgbClr val="FF0000"/>
                </a:solidFill>
              </a:rPr>
              <a:t>多要素認証</a:t>
            </a:r>
            <a:r>
              <a:rPr lang="ja-JP" altLang="en-US" sz="2000" dirty="0">
                <a:solidFill>
                  <a:schemeClr val="accent6">
                    <a:lumMod val="10000"/>
                  </a:schemeClr>
                </a:solidFill>
              </a:rPr>
              <a:t>の設定を有効にする</a:t>
            </a:r>
            <a:endParaRPr lang="en-US" altLang="ja-JP" sz="2000" dirty="0">
              <a:solidFill>
                <a:schemeClr val="accent6">
                  <a:lumMod val="10000"/>
                </a:schemeClr>
              </a:solidFill>
            </a:endParaRPr>
          </a:p>
          <a:p>
            <a:pPr lvl="2"/>
            <a:r>
              <a:rPr lang="ja-JP" altLang="en-US" sz="2000" u="sng" dirty="0">
                <a:solidFill>
                  <a:srgbClr val="FF0000"/>
                </a:solidFill>
              </a:rPr>
              <a:t>提供元が不明</a:t>
            </a:r>
            <a:r>
              <a:rPr lang="ja-JP" altLang="en-US" sz="2000" dirty="0">
                <a:solidFill>
                  <a:schemeClr val="accent6">
                    <a:lumMod val="10000"/>
                  </a:schemeClr>
                </a:solidFill>
              </a:rPr>
              <a:t>のソフトウェアを実行しない</a:t>
            </a:r>
            <a:endParaRPr lang="en-US" altLang="ja-JP" sz="2000" dirty="0">
              <a:solidFill>
                <a:schemeClr val="accent6">
                  <a:lumMod val="10000"/>
                </a:schemeClr>
              </a:solidFill>
            </a:endParaRPr>
          </a:p>
          <a:p>
            <a:pPr lvl="2"/>
            <a:r>
              <a:rPr lang="ja-JP" altLang="en-US" sz="2000" u="sng" dirty="0">
                <a:solidFill>
                  <a:srgbClr val="FF0000"/>
                </a:solidFill>
              </a:rPr>
              <a:t>サーバーや </a:t>
            </a:r>
            <a:r>
              <a:rPr lang="en-US" altLang="ja-JP" sz="2000" u="sng" dirty="0">
                <a:solidFill>
                  <a:srgbClr val="FF0000"/>
                </a:solidFill>
              </a:rPr>
              <a:t>PC</a:t>
            </a:r>
            <a:r>
              <a:rPr lang="ja-JP" altLang="en-US" sz="2000" u="sng" dirty="0">
                <a:solidFill>
                  <a:srgbClr val="FF0000"/>
                </a:solidFill>
              </a:rPr>
              <a:t>、ネットワーク</a:t>
            </a:r>
            <a:r>
              <a:rPr lang="ja-JP" altLang="en-US" sz="2000" dirty="0">
                <a:solidFill>
                  <a:schemeClr val="accent6">
                    <a:lumMod val="10000"/>
                  </a:schemeClr>
                </a:solidFill>
              </a:rPr>
              <a:t>に適切なセキュリティ対策を行う</a:t>
            </a:r>
          </a:p>
          <a:p>
            <a:pPr lvl="2"/>
            <a:r>
              <a:rPr lang="ja-JP" altLang="en-US" sz="2000" dirty="0">
                <a:solidFill>
                  <a:schemeClr val="accent6">
                    <a:lumMod val="10000"/>
                  </a:schemeClr>
                </a:solidFill>
              </a:rPr>
              <a:t>共有サーバー等への</a:t>
            </a:r>
            <a:r>
              <a:rPr lang="ja-JP" altLang="en-US" sz="2000" u="sng" dirty="0">
                <a:solidFill>
                  <a:srgbClr val="FF0000"/>
                </a:solidFill>
              </a:rPr>
              <a:t>アクセス権の最小化</a:t>
            </a:r>
            <a:r>
              <a:rPr lang="ja-JP" altLang="en-US" sz="2000" dirty="0">
                <a:solidFill>
                  <a:schemeClr val="accent6">
                    <a:lumMod val="10000"/>
                  </a:schemeClr>
                </a:solidFill>
              </a:rPr>
              <a:t>と管理の強化</a:t>
            </a:r>
            <a:endParaRPr lang="en-US" altLang="ja-JP" sz="2000" dirty="0">
              <a:solidFill>
                <a:schemeClr val="accent6">
                  <a:lumMod val="10000"/>
                </a:schemeClr>
              </a:solidFill>
            </a:endParaRPr>
          </a:p>
          <a:p>
            <a:pPr lvl="2"/>
            <a:r>
              <a:rPr lang="ja-JP" altLang="en-US" sz="2000" dirty="0">
                <a:solidFill>
                  <a:schemeClr val="accent6">
                    <a:lumMod val="10000"/>
                  </a:schemeClr>
                </a:solidFill>
              </a:rPr>
              <a:t>公開サーバーへの</a:t>
            </a:r>
            <a:r>
              <a:rPr lang="ja-JP" altLang="en-US" sz="2000" u="sng" dirty="0">
                <a:solidFill>
                  <a:srgbClr val="FF0000"/>
                </a:solidFill>
              </a:rPr>
              <a:t>不正アクセス対策</a:t>
            </a:r>
            <a:endParaRPr lang="en-US" altLang="ja-JP" sz="2000" u="sng" dirty="0">
              <a:solidFill>
                <a:srgbClr val="FF0000"/>
              </a:solidFill>
            </a:endParaRPr>
          </a:p>
          <a:p>
            <a:pPr lvl="2"/>
            <a:r>
              <a:rPr lang="ja-JP" altLang="en-US" sz="2000" dirty="0">
                <a:solidFill>
                  <a:schemeClr val="accent6">
                    <a:lumMod val="10000"/>
                  </a:schemeClr>
                </a:solidFill>
              </a:rPr>
              <a:t>適切な</a:t>
            </a:r>
            <a:r>
              <a:rPr lang="ja-JP" altLang="en-US" sz="2000" u="sng" dirty="0">
                <a:solidFill>
                  <a:srgbClr val="FF0000"/>
                </a:solidFill>
              </a:rPr>
              <a:t>バックアップ運用</a:t>
            </a:r>
            <a:r>
              <a:rPr lang="en-US" altLang="ja-JP" sz="2000" u="sng" dirty="0">
                <a:solidFill>
                  <a:srgbClr val="FF0000"/>
                </a:solidFill>
              </a:rPr>
              <a:t>(</a:t>
            </a:r>
            <a:r>
              <a:rPr lang="ja-JP" altLang="en-US" sz="2000" u="sng" dirty="0">
                <a:solidFill>
                  <a:srgbClr val="FF0000"/>
                </a:solidFill>
              </a:rPr>
              <a:t>取得、保管、復旧訓練</a:t>
            </a:r>
            <a:r>
              <a:rPr lang="en-US" altLang="ja-JP" sz="2000" u="sng" dirty="0">
                <a:solidFill>
                  <a:srgbClr val="FF0000"/>
                </a:solidFill>
              </a:rPr>
              <a:t>)</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バックアップ自体の暗号化対策として、</a:t>
            </a:r>
            <a:r>
              <a:rPr lang="en-US" altLang="ja-JP" sz="1800" dirty="0">
                <a:solidFill>
                  <a:schemeClr val="accent6">
                    <a:lumMod val="10000"/>
                  </a:schemeClr>
                </a:solidFill>
              </a:rPr>
              <a:t>WORM</a:t>
            </a:r>
            <a:r>
              <a:rPr lang="ja-JP" altLang="en-US" sz="1800" dirty="0">
                <a:solidFill>
                  <a:schemeClr val="accent6">
                    <a:lumMod val="10000"/>
                  </a:schemeClr>
                </a:solidFill>
              </a:rPr>
              <a:t>（</a:t>
            </a:r>
            <a:r>
              <a:rPr lang="en-US" altLang="ja-JP" sz="1800" dirty="0">
                <a:solidFill>
                  <a:schemeClr val="accent6">
                    <a:lumMod val="10000"/>
                  </a:schemeClr>
                </a:solidFill>
              </a:rPr>
              <a:t>Write Once Read Many</a:t>
            </a:r>
            <a:r>
              <a:rPr lang="ja-JP" altLang="en-US" sz="1800" dirty="0">
                <a:solidFill>
                  <a:schemeClr val="accent6">
                    <a:lumMod val="10000"/>
                  </a:schemeClr>
                </a:solidFill>
              </a:rPr>
              <a:t>）機能等も有効である。</a:t>
            </a:r>
            <a:endParaRPr lang="en-US" altLang="ja-JP" sz="2000" dirty="0">
              <a:solidFill>
                <a:schemeClr val="accent6">
                  <a:lumMod val="10000"/>
                </a:schemeClr>
              </a:solidFill>
            </a:endParaRPr>
          </a:p>
        </p:txBody>
      </p:sp>
      <p:pic>
        <p:nvPicPr>
          <p:cNvPr id="3" name="図 2">
            <a:extLst>
              <a:ext uri="{FF2B5EF4-FFF2-40B4-BE49-F238E27FC236}">
                <a16:creationId xmlns:a16="http://schemas.microsoft.com/office/drawing/2014/main" id="{164808AF-7823-446A-40A2-B09BE165A24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90697" y="2085557"/>
            <a:ext cx="689412" cy="930706"/>
          </a:xfrm>
          <a:prstGeom prst="rect">
            <a:avLst/>
          </a:prstGeom>
        </p:spPr>
      </p:pic>
      <p:pic>
        <p:nvPicPr>
          <p:cNvPr id="4" name="図 3">
            <a:extLst>
              <a:ext uri="{FF2B5EF4-FFF2-40B4-BE49-F238E27FC236}">
                <a16:creationId xmlns:a16="http://schemas.microsoft.com/office/drawing/2014/main" id="{B5B45433-006E-9F8E-D915-5FCE853B3A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72085" y="2484490"/>
            <a:ext cx="1351475" cy="1351475"/>
          </a:xfrm>
          <a:prstGeom prst="rect">
            <a:avLst/>
          </a:prstGeom>
        </p:spPr>
      </p:pic>
      <p:pic>
        <p:nvPicPr>
          <p:cNvPr id="6" name="図 5">
            <a:extLst>
              <a:ext uri="{FF2B5EF4-FFF2-40B4-BE49-F238E27FC236}">
                <a16:creationId xmlns:a16="http://schemas.microsoft.com/office/drawing/2014/main" id="{C9DFCD77-8C8B-3966-2DB9-208AE2EA0B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7656" y="2225118"/>
            <a:ext cx="493735" cy="475449"/>
          </a:xfrm>
          <a:prstGeom prst="rect">
            <a:avLst/>
          </a:prstGeom>
        </p:spPr>
      </p:pic>
      <p:sp>
        <p:nvSpPr>
          <p:cNvPr id="12" name="タイトル 8">
            <a:extLst>
              <a:ext uri="{FF2B5EF4-FFF2-40B4-BE49-F238E27FC236}">
                <a16:creationId xmlns:a16="http://schemas.microsoft.com/office/drawing/2014/main" id="{517005C3-8DA6-B55B-5DA6-7F1E813277B4}"/>
              </a:ext>
            </a:extLst>
          </p:cNvPr>
          <p:cNvSpPr>
            <a:spLocks noGrp="1"/>
          </p:cNvSpPr>
          <p:nvPr>
            <p:ph type="title"/>
          </p:nvPr>
        </p:nvSpPr>
        <p:spPr>
          <a:xfrm>
            <a:off x="480910" y="217503"/>
            <a:ext cx="7423732" cy="569945"/>
          </a:xfrm>
        </p:spPr>
        <p:txBody>
          <a:bodyPr/>
          <a:lstStyle/>
          <a:p>
            <a:r>
              <a:rPr lang="en-US" altLang="ja-JP" dirty="0"/>
              <a:t>【1</a:t>
            </a:r>
            <a:r>
              <a:rPr lang="ja-JP" altLang="en-US" dirty="0"/>
              <a:t>位</a:t>
            </a:r>
            <a:r>
              <a:rPr lang="en-US" altLang="ja-JP" dirty="0"/>
              <a:t>】</a:t>
            </a:r>
            <a:r>
              <a:rPr lang="ja-JP" altLang="en-US" dirty="0"/>
              <a:t>ランサム攻撃による被害</a:t>
            </a:r>
          </a:p>
        </p:txBody>
      </p:sp>
    </p:spTree>
    <p:extLst>
      <p:ext uri="{BB962C8B-B14F-4D97-AF65-F5344CB8AC3E}">
        <p14:creationId xmlns:p14="http://schemas.microsoft.com/office/powerpoint/2010/main" val="313844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17</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508847" y="1100831"/>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システム管理者、従業員</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被害を受けた後の対応</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accent6">
                    <a:lumMod val="10000"/>
                  </a:schemeClr>
                </a:solidFill>
              </a:rPr>
              <a:t>適切な</a:t>
            </a:r>
            <a:r>
              <a:rPr lang="ja-JP" altLang="en-US" sz="2000" u="sng" dirty="0">
                <a:solidFill>
                  <a:srgbClr val="FF0000"/>
                </a:solidFill>
              </a:rPr>
              <a:t>報告／連絡／相談</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上司、</a:t>
            </a:r>
            <a:r>
              <a:rPr lang="en-US" altLang="ja-JP" sz="1800" dirty="0">
                <a:solidFill>
                  <a:schemeClr val="accent6">
                    <a:lumMod val="10000"/>
                  </a:schemeClr>
                </a:solidFill>
              </a:rPr>
              <a:t>CSIRT</a:t>
            </a:r>
            <a:r>
              <a:rPr lang="ja-JP" altLang="en-US" sz="1800" dirty="0">
                <a:solidFill>
                  <a:schemeClr val="accent6">
                    <a:lumMod val="10000"/>
                  </a:schemeClr>
                </a:solidFill>
              </a:rPr>
              <a:t>、関係組織、公的機関等</a:t>
            </a:r>
            <a:endParaRPr lang="en-US" altLang="ja-JP" sz="1800" u="sng" dirty="0">
              <a:solidFill>
                <a:srgbClr val="FF0000"/>
              </a:solidFill>
            </a:endParaRP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dirty="0">
              <a:solidFill>
                <a:schemeClr val="accent6">
                  <a:lumMod val="10000"/>
                </a:schemeClr>
              </a:solidFill>
            </a:endParaRPr>
          </a:p>
          <a:p>
            <a:pPr lvl="2"/>
            <a:r>
              <a:rPr lang="ja-JP" altLang="en-US" sz="2000" dirty="0">
                <a:solidFill>
                  <a:schemeClr val="accent6">
                    <a:lumMod val="10000"/>
                  </a:schemeClr>
                </a:solidFill>
              </a:rPr>
              <a:t>適切な</a:t>
            </a:r>
            <a:r>
              <a:rPr lang="ja-JP" altLang="en-US" sz="2000" u="sng" dirty="0">
                <a:solidFill>
                  <a:srgbClr val="FF0000"/>
                </a:solidFill>
              </a:rPr>
              <a:t>バックアップ運用</a:t>
            </a:r>
            <a:r>
              <a:rPr lang="en-US" altLang="ja-JP" sz="2000" u="sng" dirty="0">
                <a:solidFill>
                  <a:srgbClr val="FF0000"/>
                </a:solidFill>
              </a:rPr>
              <a:t>(</a:t>
            </a:r>
            <a:r>
              <a:rPr lang="ja-JP" altLang="en-US" sz="2000" u="sng" dirty="0">
                <a:solidFill>
                  <a:srgbClr val="FF0000"/>
                </a:solidFill>
              </a:rPr>
              <a:t>復旧作業</a:t>
            </a:r>
            <a:r>
              <a:rPr lang="en-US" altLang="ja-JP" sz="2000" u="sng" dirty="0">
                <a:solidFill>
                  <a:srgbClr val="FF0000"/>
                </a:solidFill>
              </a:rPr>
              <a:t>)</a:t>
            </a:r>
            <a:r>
              <a:rPr lang="ja-JP" altLang="en-US" sz="2000" dirty="0">
                <a:solidFill>
                  <a:schemeClr val="accent6">
                    <a:lumMod val="10000"/>
                  </a:schemeClr>
                </a:solidFill>
              </a:rPr>
              <a:t>を行う</a:t>
            </a:r>
            <a:endParaRPr lang="en-US" altLang="ja-JP" sz="2000" dirty="0">
              <a:solidFill>
                <a:schemeClr val="accent6">
                  <a:lumMod val="10000"/>
                </a:schemeClr>
              </a:solidFill>
            </a:endParaRPr>
          </a:p>
          <a:p>
            <a:pPr lvl="2"/>
            <a:r>
              <a:rPr lang="ja-JP" altLang="en-US" sz="2000" u="sng" dirty="0">
                <a:solidFill>
                  <a:srgbClr val="FF0000"/>
                </a:solidFill>
              </a:rPr>
              <a:t>復号ツール</a:t>
            </a:r>
            <a:r>
              <a:rPr lang="en-US" altLang="ja-JP" sz="2000" baseline="30000" dirty="0">
                <a:solidFill>
                  <a:srgbClr val="FF0000"/>
                </a:solidFill>
              </a:rPr>
              <a:t>※1</a:t>
            </a:r>
            <a:r>
              <a:rPr lang="ja-JP" altLang="en-US" sz="2000" dirty="0">
                <a:solidFill>
                  <a:schemeClr val="accent6">
                    <a:lumMod val="10000"/>
                  </a:schemeClr>
                </a:solidFill>
              </a:rPr>
              <a:t>の活用</a:t>
            </a:r>
            <a:endParaRPr lang="en-US" altLang="ja-JP" sz="2000" dirty="0">
              <a:solidFill>
                <a:schemeClr val="accent6">
                  <a:lumMod val="10000"/>
                </a:schemeClr>
              </a:solidFill>
            </a:endParaRPr>
          </a:p>
        </p:txBody>
      </p:sp>
      <p:sp>
        <p:nvSpPr>
          <p:cNvPr id="3" name="テキスト ボックス 2">
            <a:extLst>
              <a:ext uri="{FF2B5EF4-FFF2-40B4-BE49-F238E27FC236}">
                <a16:creationId xmlns:a16="http://schemas.microsoft.com/office/drawing/2014/main" id="{9639D0E6-309C-BF6A-1C00-5A722A66AE1D}"/>
              </a:ext>
            </a:extLst>
          </p:cNvPr>
          <p:cNvSpPr txBox="1"/>
          <p:nvPr/>
        </p:nvSpPr>
        <p:spPr>
          <a:xfrm>
            <a:off x="353399" y="5813043"/>
            <a:ext cx="8437202" cy="707886"/>
          </a:xfrm>
          <a:prstGeom prst="rect">
            <a:avLst/>
          </a:prstGeom>
          <a:noFill/>
          <a:ln>
            <a:noFill/>
          </a:ln>
        </p:spPr>
        <p:txBody>
          <a:bodyPr wrap="square" rtlCol="0">
            <a:spAutoFit/>
          </a:bodyPr>
          <a:lstStyle/>
          <a:p>
            <a:endParaRPr lang="en-US" altLang="ja-JP" sz="1000" dirty="0">
              <a:solidFill>
                <a:schemeClr val="accent6">
                  <a:lumMod val="10000"/>
                </a:schemeClr>
              </a:solidFill>
              <a:latin typeface="+mn-ea"/>
            </a:endParaRPr>
          </a:p>
          <a:p>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a:t>
            </a:r>
            <a:r>
              <a:rPr lang="en-US" altLang="ja-JP" sz="1000" dirty="0">
                <a:solidFill>
                  <a:schemeClr val="accent6">
                    <a:lumMod val="10000"/>
                  </a:schemeClr>
                </a:solidFill>
                <a:latin typeface="+mn-ea"/>
              </a:rPr>
              <a:t> The No More Ransom Project(No More Ransom</a:t>
            </a:r>
            <a:r>
              <a:rPr lang="ja-JP" altLang="en-US" sz="1000" dirty="0">
                <a:solidFill>
                  <a:schemeClr val="accent6">
                    <a:lumMod val="10000"/>
                  </a:schemeClr>
                </a:solidFill>
                <a:latin typeface="+mn-ea"/>
              </a:rPr>
              <a:t>プロジェクト</a:t>
            </a:r>
            <a:r>
              <a:rPr lang="en-US" altLang="ja-JP" sz="1000" dirty="0">
                <a:solidFill>
                  <a:schemeClr val="accent6">
                    <a:lumMod val="10000"/>
                  </a:schemeClr>
                </a:solidFill>
                <a:latin typeface="+mn-ea"/>
              </a:rPr>
              <a:t>)</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2"/>
              </a:rPr>
              <a:t>https://</a:t>
            </a:r>
            <a:r>
              <a:rPr lang="en-US" altLang="ja-JP" sz="1000" dirty="0" err="1">
                <a:solidFill>
                  <a:srgbClr val="0000FF"/>
                </a:solidFill>
                <a:latin typeface="+mn-ea"/>
                <a:hlinkClick r:id="rId2"/>
              </a:rPr>
              <a:t>www.nomoreransom.org</a:t>
            </a:r>
            <a:r>
              <a:rPr lang="en-US" altLang="ja-JP" sz="1000" dirty="0">
                <a:solidFill>
                  <a:srgbClr val="0000FF"/>
                </a:solidFill>
                <a:latin typeface="+mn-ea"/>
                <a:hlinkClick r:id="rId2"/>
              </a:rPr>
              <a:t>/</a:t>
            </a:r>
            <a:endParaRPr lang="en-US" altLang="ja-JP" sz="1000" dirty="0">
              <a:solidFill>
                <a:srgbClr val="0000FF"/>
              </a:solidFill>
              <a:latin typeface="+mn-ea"/>
            </a:endParaRPr>
          </a:p>
        </p:txBody>
      </p:sp>
      <p:pic>
        <p:nvPicPr>
          <p:cNvPr id="4" name="図 3">
            <a:extLst>
              <a:ext uri="{FF2B5EF4-FFF2-40B4-BE49-F238E27FC236}">
                <a16:creationId xmlns:a16="http://schemas.microsoft.com/office/drawing/2014/main" id="{E6A5AD44-381E-2EBF-AFEA-38FB0CE0BE2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90697" y="2085561"/>
            <a:ext cx="689412" cy="930706"/>
          </a:xfrm>
          <a:prstGeom prst="rect">
            <a:avLst/>
          </a:prstGeom>
        </p:spPr>
      </p:pic>
      <p:pic>
        <p:nvPicPr>
          <p:cNvPr id="6" name="図 5">
            <a:extLst>
              <a:ext uri="{FF2B5EF4-FFF2-40B4-BE49-F238E27FC236}">
                <a16:creationId xmlns:a16="http://schemas.microsoft.com/office/drawing/2014/main" id="{7F7C7A3D-80DA-2B25-A144-D69BE856FA5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72085" y="2484494"/>
            <a:ext cx="1351475" cy="1351475"/>
          </a:xfrm>
          <a:prstGeom prst="rect">
            <a:avLst/>
          </a:prstGeom>
        </p:spPr>
      </p:pic>
      <p:pic>
        <p:nvPicPr>
          <p:cNvPr id="9" name="図 8">
            <a:extLst>
              <a:ext uri="{FF2B5EF4-FFF2-40B4-BE49-F238E27FC236}">
                <a16:creationId xmlns:a16="http://schemas.microsoft.com/office/drawing/2014/main" id="{E2DFEC5B-567E-49F1-4447-A0CB524F1E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7656" y="2225122"/>
            <a:ext cx="493735" cy="475449"/>
          </a:xfrm>
          <a:prstGeom prst="rect">
            <a:avLst/>
          </a:prstGeom>
        </p:spPr>
      </p:pic>
      <p:sp>
        <p:nvSpPr>
          <p:cNvPr id="13" name="タイトル 8">
            <a:extLst>
              <a:ext uri="{FF2B5EF4-FFF2-40B4-BE49-F238E27FC236}">
                <a16:creationId xmlns:a16="http://schemas.microsoft.com/office/drawing/2014/main" id="{160B7D2B-2426-A92D-4A22-3924715A32E6}"/>
              </a:ext>
            </a:extLst>
          </p:cNvPr>
          <p:cNvSpPr>
            <a:spLocks noGrp="1"/>
          </p:cNvSpPr>
          <p:nvPr>
            <p:ph type="title"/>
          </p:nvPr>
        </p:nvSpPr>
        <p:spPr>
          <a:xfrm>
            <a:off x="480910" y="217503"/>
            <a:ext cx="7423732" cy="569945"/>
          </a:xfrm>
        </p:spPr>
        <p:txBody>
          <a:bodyPr/>
          <a:lstStyle/>
          <a:p>
            <a:r>
              <a:rPr lang="en-US" altLang="ja-JP" dirty="0"/>
              <a:t>【1</a:t>
            </a:r>
            <a:r>
              <a:rPr lang="ja-JP" altLang="en-US" dirty="0"/>
              <a:t>位</a:t>
            </a:r>
            <a:r>
              <a:rPr lang="en-US" altLang="ja-JP" dirty="0"/>
              <a:t>】</a:t>
            </a:r>
            <a:r>
              <a:rPr lang="ja-JP" altLang="en-US" dirty="0"/>
              <a:t>ランサム攻撃による被害</a:t>
            </a:r>
          </a:p>
        </p:txBody>
      </p:sp>
    </p:spTree>
    <p:extLst>
      <p:ext uri="{BB962C8B-B14F-4D97-AF65-F5344CB8AC3E}">
        <p14:creationId xmlns:p14="http://schemas.microsoft.com/office/powerpoint/2010/main" val="195946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18</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身代金の支払いと復旧業者の選定について</a:t>
            </a:r>
            <a:endParaRPr lang="en-US" altLang="ja-JP" sz="800" b="1" dirty="0">
              <a:solidFill>
                <a:schemeClr val="accent6">
                  <a:lumMod val="10000"/>
                </a:schemeClr>
              </a:solidFill>
            </a:endParaRPr>
          </a:p>
          <a:p>
            <a:pPr lvl="2"/>
            <a:r>
              <a:rPr lang="ja-JP" altLang="en-US" sz="2400" dirty="0">
                <a:solidFill>
                  <a:schemeClr val="accent6">
                    <a:lumMod val="10000"/>
                  </a:schemeClr>
                </a:solidFill>
              </a:rPr>
              <a:t>原則、</a:t>
            </a:r>
            <a:r>
              <a:rPr lang="ja-JP" altLang="en-US" sz="2400" u="sng" dirty="0">
                <a:solidFill>
                  <a:srgbClr val="FF0000"/>
                </a:solidFill>
              </a:rPr>
              <a:t>身代金を支払わずに復旧</a:t>
            </a:r>
            <a:r>
              <a:rPr lang="ja-JP" altLang="en-US" sz="2400" dirty="0">
                <a:solidFill>
                  <a:schemeClr val="accent6">
                    <a:lumMod val="10000"/>
                  </a:schemeClr>
                </a:solidFill>
              </a:rPr>
              <a:t>を行う</a:t>
            </a:r>
          </a:p>
          <a:p>
            <a:pPr lvl="2"/>
            <a:r>
              <a:rPr lang="ja-JP" altLang="en-US" sz="2400" dirty="0">
                <a:solidFill>
                  <a:schemeClr val="accent6">
                    <a:lumMod val="10000"/>
                  </a:schemeClr>
                </a:solidFill>
              </a:rPr>
              <a:t>支払いに応じても</a:t>
            </a:r>
            <a:r>
              <a:rPr lang="ja-JP" altLang="en-US" sz="2400" u="sng" dirty="0">
                <a:solidFill>
                  <a:srgbClr val="FF0000"/>
                </a:solidFill>
              </a:rPr>
              <a:t>データの復元</a:t>
            </a:r>
            <a:r>
              <a:rPr lang="ja-JP" altLang="en-US" sz="2400" dirty="0">
                <a:solidFill>
                  <a:schemeClr val="accent6">
                    <a:lumMod val="10000"/>
                  </a:schemeClr>
                </a:solidFill>
              </a:rPr>
              <a:t>や                                          </a:t>
            </a:r>
            <a:r>
              <a:rPr lang="ja-JP" altLang="en-US" sz="2400" u="sng" dirty="0">
                <a:solidFill>
                  <a:srgbClr val="FF0000"/>
                </a:solidFill>
              </a:rPr>
              <a:t>情報の流出</a:t>
            </a:r>
            <a:r>
              <a:rPr lang="ja-JP" altLang="en-US" sz="2400" dirty="0">
                <a:solidFill>
                  <a:schemeClr val="accent6">
                    <a:lumMod val="10000"/>
                  </a:schemeClr>
                </a:solidFill>
              </a:rPr>
              <a:t>を防げるとは限らない</a:t>
            </a:r>
          </a:p>
          <a:p>
            <a:pPr lvl="2"/>
            <a:r>
              <a:rPr lang="ja-JP" altLang="en-US" sz="2400" dirty="0">
                <a:solidFill>
                  <a:schemeClr val="accent6">
                    <a:lumMod val="10000"/>
                  </a:schemeClr>
                </a:solidFill>
              </a:rPr>
              <a:t>対応を依頼した業者が攻撃者との</a:t>
            </a:r>
            <a:r>
              <a:rPr lang="ja-JP" altLang="en-US" sz="2400" u="sng" dirty="0">
                <a:solidFill>
                  <a:srgbClr val="FF0000"/>
                </a:solidFill>
              </a:rPr>
              <a:t>裏取引</a:t>
            </a:r>
            <a:r>
              <a:rPr lang="ja-JP" altLang="en-US" sz="2400" dirty="0">
                <a:solidFill>
                  <a:schemeClr val="accent6">
                    <a:lumMod val="10000"/>
                  </a:schemeClr>
                </a:solidFill>
              </a:rPr>
              <a:t>で                        </a:t>
            </a:r>
            <a:r>
              <a:rPr lang="ja-JP" altLang="en-US" sz="2400" u="sng" dirty="0">
                <a:solidFill>
                  <a:srgbClr val="FF0000"/>
                </a:solidFill>
              </a:rPr>
              <a:t>身代金を支払うことで復旧</a:t>
            </a:r>
            <a:r>
              <a:rPr lang="ja-JP" altLang="en-US" sz="2400" dirty="0">
                <a:solidFill>
                  <a:schemeClr val="accent6">
                    <a:lumMod val="10000"/>
                  </a:schemeClr>
                </a:solidFill>
              </a:rPr>
              <a:t>した場合、事実上、                                自組織が</a:t>
            </a:r>
            <a:r>
              <a:rPr lang="ja-JP" altLang="en-US" sz="2400" u="sng" dirty="0">
                <a:solidFill>
                  <a:srgbClr val="FF0000"/>
                </a:solidFill>
              </a:rPr>
              <a:t>攻撃者に資金提供をした</a:t>
            </a:r>
            <a:r>
              <a:rPr lang="ja-JP" altLang="en-US" sz="2400" dirty="0">
                <a:solidFill>
                  <a:schemeClr val="accent6">
                    <a:lumMod val="10000"/>
                  </a:schemeClr>
                </a:solidFill>
              </a:rPr>
              <a:t>とみなされる　　　　　　　　おそれもある</a:t>
            </a:r>
          </a:p>
          <a:p>
            <a:pPr lvl="2"/>
            <a:r>
              <a:rPr lang="ja-JP" altLang="en-US" sz="2400" dirty="0">
                <a:solidFill>
                  <a:schemeClr val="accent6">
                    <a:lumMod val="10000"/>
                  </a:schemeClr>
                </a:solidFill>
              </a:rPr>
              <a:t>対応を依頼する</a:t>
            </a:r>
            <a:r>
              <a:rPr lang="ja-JP" altLang="en-US" sz="2400" u="sng" dirty="0">
                <a:solidFill>
                  <a:srgbClr val="FF0000"/>
                </a:solidFill>
              </a:rPr>
              <a:t>業者の選定</a:t>
            </a:r>
            <a:r>
              <a:rPr lang="en-US" altLang="ja-JP" sz="2400" baseline="30000" dirty="0">
                <a:solidFill>
                  <a:srgbClr val="FF0000"/>
                </a:solidFill>
              </a:rPr>
              <a:t>※1</a:t>
            </a:r>
            <a:r>
              <a:rPr lang="ja-JP" altLang="en-US" sz="2400" dirty="0">
                <a:solidFill>
                  <a:schemeClr val="accent6">
                    <a:lumMod val="10000"/>
                  </a:schemeClr>
                </a:solidFill>
              </a:rPr>
              <a:t>にも注意が必要</a:t>
            </a:r>
            <a:endParaRPr lang="en-US" altLang="ja-JP" sz="2400" dirty="0">
              <a:solidFill>
                <a:schemeClr val="accent6">
                  <a:lumMod val="10000"/>
                </a:schemeClr>
              </a:solidFill>
            </a:endParaRPr>
          </a:p>
          <a:p>
            <a:pPr lvl="2"/>
            <a:r>
              <a:rPr lang="ja-JP" altLang="en-US" sz="2400" dirty="0">
                <a:solidFill>
                  <a:schemeClr val="tx2"/>
                </a:solidFill>
              </a:rPr>
              <a:t>データの復旧に関しては、</a:t>
            </a:r>
            <a:r>
              <a:rPr lang="ja-JP" altLang="en-US" sz="2400" u="sng" dirty="0">
                <a:solidFill>
                  <a:srgbClr val="FF0000"/>
                </a:solidFill>
              </a:rPr>
              <a:t>復号ツールの活用に　　　　　　　　　ついても検討する</a:t>
            </a:r>
            <a:r>
              <a:rPr lang="ja-JP" altLang="en-US" sz="2400" dirty="0">
                <a:solidFill>
                  <a:schemeClr val="tx2"/>
                </a:solidFill>
              </a:rPr>
              <a:t>と良い</a:t>
            </a:r>
            <a:endParaRPr lang="en-US" altLang="ja-JP" sz="2400" dirty="0">
              <a:solidFill>
                <a:schemeClr val="tx2"/>
              </a:solidFill>
            </a:endParaRPr>
          </a:p>
        </p:txBody>
      </p:sp>
      <p:sp>
        <p:nvSpPr>
          <p:cNvPr id="6" name="テキスト ボックス 5">
            <a:extLst>
              <a:ext uri="{FF2B5EF4-FFF2-40B4-BE49-F238E27FC236}">
                <a16:creationId xmlns:a16="http://schemas.microsoft.com/office/drawing/2014/main" id="{4873246D-F845-EBF9-E474-41EA598395DC}"/>
              </a:ext>
            </a:extLst>
          </p:cNvPr>
          <p:cNvSpPr txBox="1"/>
          <p:nvPr/>
        </p:nvSpPr>
        <p:spPr>
          <a:xfrm>
            <a:off x="353399" y="5813043"/>
            <a:ext cx="8437202" cy="707886"/>
          </a:xfrm>
          <a:prstGeom prst="rect">
            <a:avLst/>
          </a:prstGeom>
          <a:noFill/>
          <a:ln>
            <a:noFill/>
          </a:ln>
        </p:spPr>
        <p:txBody>
          <a:bodyPr wrap="square" rtlCol="0">
            <a:spAutoFit/>
          </a:bodyPr>
          <a:lstStyle/>
          <a:p>
            <a:endParaRPr lang="en-US" altLang="ja-JP" sz="1000" dirty="0">
              <a:solidFill>
                <a:schemeClr val="accent6">
                  <a:lumMod val="10000"/>
                </a:schemeClr>
              </a:solidFill>
              <a:latin typeface="+mn-ea"/>
            </a:endParaRPr>
          </a:p>
          <a:p>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a:t>
            </a:r>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データ被害時のベンダー選定チェックシート </a:t>
            </a:r>
            <a:r>
              <a:rPr lang="en-US" altLang="ja-JP" sz="1000" dirty="0">
                <a:solidFill>
                  <a:schemeClr val="accent6">
                    <a:lumMod val="10000"/>
                  </a:schemeClr>
                </a:solidFill>
                <a:latin typeface="+mn-ea"/>
              </a:rPr>
              <a:t>Ver.1.0(</a:t>
            </a:r>
            <a:r>
              <a:rPr lang="ja-JP" altLang="en-US" sz="1000" dirty="0">
                <a:solidFill>
                  <a:schemeClr val="accent6">
                    <a:lumMod val="10000"/>
                  </a:schemeClr>
                </a:solidFill>
                <a:latin typeface="+mn-ea"/>
              </a:rPr>
              <a:t>特定非営利活動法人デジタル・フォレンジック研究会</a:t>
            </a:r>
            <a:r>
              <a:rPr lang="en-US" altLang="ja-JP" sz="1000" dirty="0">
                <a:solidFill>
                  <a:schemeClr val="accent6">
                    <a:lumMod val="10000"/>
                  </a:schemeClr>
                </a:solidFill>
                <a:latin typeface="+mn-ea"/>
              </a:rPr>
              <a:t>)</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2"/>
              </a:rPr>
              <a:t>https://digitalforensic.jp/home/act/products/higai-checksheet/</a:t>
            </a:r>
            <a:endParaRPr lang="en-US" altLang="ja-JP" sz="1000" dirty="0">
              <a:solidFill>
                <a:srgbClr val="0000FF"/>
              </a:solidFill>
              <a:latin typeface="+mn-ea"/>
            </a:endParaRPr>
          </a:p>
        </p:txBody>
      </p:sp>
      <p:pic>
        <p:nvPicPr>
          <p:cNvPr id="3" name="図 2">
            <a:extLst>
              <a:ext uri="{FF2B5EF4-FFF2-40B4-BE49-F238E27FC236}">
                <a16:creationId xmlns:a16="http://schemas.microsoft.com/office/drawing/2014/main" id="{B689DE8E-1148-9C58-90DB-2D1344F6E75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89988" y="1820326"/>
            <a:ext cx="689412" cy="930706"/>
          </a:xfrm>
          <a:prstGeom prst="rect">
            <a:avLst/>
          </a:prstGeom>
        </p:spPr>
      </p:pic>
      <p:pic>
        <p:nvPicPr>
          <p:cNvPr id="4" name="図 3">
            <a:extLst>
              <a:ext uri="{FF2B5EF4-FFF2-40B4-BE49-F238E27FC236}">
                <a16:creationId xmlns:a16="http://schemas.microsoft.com/office/drawing/2014/main" id="{0762A01B-B887-1D0B-0BD5-D11583E2997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71376" y="2219259"/>
            <a:ext cx="1351475" cy="1351475"/>
          </a:xfrm>
          <a:prstGeom prst="rect">
            <a:avLst/>
          </a:prstGeom>
        </p:spPr>
      </p:pic>
      <p:pic>
        <p:nvPicPr>
          <p:cNvPr id="9" name="図 8">
            <a:extLst>
              <a:ext uri="{FF2B5EF4-FFF2-40B4-BE49-F238E27FC236}">
                <a16:creationId xmlns:a16="http://schemas.microsoft.com/office/drawing/2014/main" id="{B4ACEAAA-18CC-648A-431A-349FDDF5E1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6947" y="1959887"/>
            <a:ext cx="493735" cy="475449"/>
          </a:xfrm>
          <a:prstGeom prst="rect">
            <a:avLst/>
          </a:prstGeom>
        </p:spPr>
      </p:pic>
      <p:sp>
        <p:nvSpPr>
          <p:cNvPr id="13" name="タイトル 8">
            <a:extLst>
              <a:ext uri="{FF2B5EF4-FFF2-40B4-BE49-F238E27FC236}">
                <a16:creationId xmlns:a16="http://schemas.microsoft.com/office/drawing/2014/main" id="{9F31955F-DE9C-F564-34CB-B860EBD94441}"/>
              </a:ext>
            </a:extLst>
          </p:cNvPr>
          <p:cNvSpPr>
            <a:spLocks noGrp="1"/>
          </p:cNvSpPr>
          <p:nvPr>
            <p:ph type="title"/>
          </p:nvPr>
        </p:nvSpPr>
        <p:spPr>
          <a:xfrm>
            <a:off x="481671" y="287590"/>
            <a:ext cx="7423732" cy="569945"/>
          </a:xfrm>
        </p:spPr>
        <p:txBody>
          <a:bodyPr/>
          <a:lstStyle/>
          <a:p>
            <a:r>
              <a:rPr lang="en-US" altLang="ja-JP" dirty="0"/>
              <a:t>【1</a:t>
            </a:r>
            <a:r>
              <a:rPr lang="ja-JP" altLang="en-US" dirty="0"/>
              <a:t>位</a:t>
            </a:r>
            <a:r>
              <a:rPr lang="en-US" altLang="ja-JP" dirty="0"/>
              <a:t>】</a:t>
            </a:r>
            <a:r>
              <a:rPr lang="ja-JP" altLang="en-US" dirty="0"/>
              <a:t>ランサム攻撃による被害</a:t>
            </a:r>
          </a:p>
        </p:txBody>
      </p:sp>
    </p:spTree>
    <p:extLst>
      <p:ext uri="{BB962C8B-B14F-4D97-AF65-F5344CB8AC3E}">
        <p14:creationId xmlns:p14="http://schemas.microsoft.com/office/powerpoint/2010/main" val="132366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209371"/>
            <a:ext cx="8424937" cy="4522834"/>
          </a:xfrm>
        </p:spPr>
        <p:txBody>
          <a:bodyPr/>
          <a:lstStyle/>
          <a:p>
            <a:r>
              <a:rPr lang="ja-JP" altLang="en-US" sz="2800" dirty="0">
                <a:solidFill>
                  <a:schemeClr val="accent6">
                    <a:lumMod val="10000"/>
                  </a:schemeClr>
                </a:solidFill>
              </a:rPr>
              <a:t>調達から販売、業務委託等一連の商流において、　　　</a:t>
            </a:r>
            <a:r>
              <a:rPr lang="ja-JP" altLang="en-US" sz="2800" u="sng" dirty="0">
                <a:solidFill>
                  <a:srgbClr val="FF0000"/>
                </a:solidFill>
              </a:rPr>
              <a:t>セキュリティ対策が甘い組織が攻撃の足掛かり</a:t>
            </a:r>
            <a:r>
              <a:rPr lang="ja-JP" altLang="en-US" sz="2800" dirty="0">
                <a:solidFill>
                  <a:schemeClr val="accent6">
                    <a:lumMod val="10000"/>
                  </a:schemeClr>
                </a:solidFill>
              </a:rPr>
              <a:t>として</a:t>
            </a:r>
            <a:endParaRPr lang="en-US" altLang="ja-JP" sz="2800" dirty="0">
              <a:solidFill>
                <a:schemeClr val="accent6">
                  <a:lumMod val="10000"/>
                </a:schemeClr>
              </a:solidFill>
            </a:endParaRPr>
          </a:p>
          <a:p>
            <a:pPr marL="0" indent="0">
              <a:buNone/>
            </a:pPr>
            <a:r>
              <a:rPr lang="ja-JP" altLang="en-US" sz="2800" dirty="0">
                <a:solidFill>
                  <a:schemeClr val="accent6">
                    <a:lumMod val="10000"/>
                  </a:schemeClr>
                </a:solidFill>
              </a:rPr>
              <a:t>  攻撃される</a:t>
            </a:r>
            <a:endParaRPr lang="en-US" altLang="ja-JP" sz="2800" dirty="0">
              <a:solidFill>
                <a:schemeClr val="accent6">
                  <a:lumMod val="10000"/>
                </a:schemeClr>
              </a:solidFill>
            </a:endParaRPr>
          </a:p>
          <a:p>
            <a:endParaRPr lang="ja-JP" altLang="en-US" sz="1000" dirty="0">
              <a:solidFill>
                <a:schemeClr val="accent6">
                  <a:lumMod val="10000"/>
                </a:schemeClr>
              </a:solidFill>
            </a:endParaRPr>
          </a:p>
          <a:p>
            <a:r>
              <a:rPr lang="ja-JP" altLang="en-US" sz="2800" dirty="0">
                <a:solidFill>
                  <a:schemeClr val="accent6">
                    <a:lumMod val="10000"/>
                  </a:schemeClr>
                </a:solidFill>
              </a:rPr>
              <a:t>ソフトウェア開発のライフサイクルに関与するモノや人の</a:t>
            </a:r>
            <a:endParaRPr lang="en-US" altLang="ja-JP" sz="2800" dirty="0">
              <a:solidFill>
                <a:schemeClr val="accent6">
                  <a:lumMod val="10000"/>
                </a:schemeClr>
              </a:solidFill>
            </a:endParaRPr>
          </a:p>
          <a:p>
            <a:pPr marL="0" indent="0">
              <a:buNone/>
            </a:pPr>
            <a:r>
              <a:rPr lang="ja-JP" altLang="en-US" sz="2800" dirty="0">
                <a:solidFill>
                  <a:schemeClr val="accent6">
                    <a:lumMod val="10000"/>
                  </a:schemeClr>
                </a:solidFill>
              </a:rPr>
              <a:t>　繋がりである「</a:t>
            </a:r>
            <a:r>
              <a:rPr lang="ja-JP" altLang="en-US" sz="2800" u="sng" dirty="0">
                <a:solidFill>
                  <a:srgbClr val="FF0000"/>
                </a:solidFill>
              </a:rPr>
              <a:t>ソフトウェアサプライチェーン」</a:t>
            </a:r>
            <a:r>
              <a:rPr lang="ja-JP" altLang="en-US" sz="2800" dirty="0">
                <a:solidFill>
                  <a:schemeClr val="accent6">
                    <a:lumMod val="10000"/>
                  </a:schemeClr>
                </a:solidFill>
              </a:rPr>
              <a:t>を悪用して</a:t>
            </a:r>
            <a:endParaRPr lang="en-US" altLang="ja-JP" sz="2800" dirty="0">
              <a:solidFill>
                <a:schemeClr val="accent6">
                  <a:lumMod val="10000"/>
                </a:schemeClr>
              </a:solidFill>
            </a:endParaRPr>
          </a:p>
          <a:p>
            <a:pPr marL="0" indent="0">
              <a:buNone/>
            </a:pPr>
            <a:r>
              <a:rPr lang="ja-JP" altLang="en-US" sz="2800" dirty="0">
                <a:solidFill>
                  <a:schemeClr val="accent6">
                    <a:lumMod val="10000"/>
                  </a:schemeClr>
                </a:solidFill>
              </a:rPr>
              <a:t>　攻撃される</a:t>
            </a:r>
            <a:endParaRPr lang="en-US" altLang="ja-JP" sz="2800" dirty="0">
              <a:solidFill>
                <a:schemeClr val="accent6">
                  <a:lumMod val="10000"/>
                </a:schemeClr>
              </a:solidFill>
            </a:endParaRPr>
          </a:p>
          <a:p>
            <a:endParaRPr lang="ja-JP" altLang="en-US" sz="1000" dirty="0">
              <a:solidFill>
                <a:schemeClr val="accent6">
                  <a:lumMod val="10000"/>
                </a:schemeClr>
              </a:solidFill>
            </a:endParaRPr>
          </a:p>
          <a:p>
            <a:r>
              <a:rPr lang="ja-JP" altLang="en-US" sz="2800" dirty="0">
                <a:solidFill>
                  <a:schemeClr val="accent6">
                    <a:lumMod val="10000"/>
                  </a:schemeClr>
                </a:solidFill>
              </a:rPr>
              <a:t>取引先や業務を委託している</a:t>
            </a:r>
            <a:r>
              <a:rPr lang="ja-JP" altLang="en-US" sz="2800" u="sng" dirty="0">
                <a:solidFill>
                  <a:srgbClr val="FF0000"/>
                </a:solidFill>
              </a:rPr>
              <a:t>外部組織から情報漏えい</a:t>
            </a:r>
            <a:r>
              <a:rPr lang="ja-JP" altLang="en-US" sz="2800" dirty="0">
                <a:solidFill>
                  <a:schemeClr val="accent6">
                    <a:lumMod val="10000"/>
                  </a:schemeClr>
                </a:solidFill>
              </a:rPr>
              <a:t>する</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19</a:t>
            </a:fld>
            <a:endParaRPr lang="ja-JP" altLang="en-US"/>
          </a:p>
        </p:txBody>
      </p:sp>
      <p:sp>
        <p:nvSpPr>
          <p:cNvPr id="11" name="タイトル 8">
            <a:extLst>
              <a:ext uri="{FF2B5EF4-FFF2-40B4-BE49-F238E27FC236}">
                <a16:creationId xmlns:a16="http://schemas.microsoft.com/office/drawing/2014/main" id="{D37FF493-9D03-B59B-BED5-69B142271D7A}"/>
              </a:ext>
            </a:extLst>
          </p:cNvPr>
          <p:cNvSpPr>
            <a:spLocks noGrp="1"/>
          </p:cNvSpPr>
          <p:nvPr>
            <p:ph type="title"/>
          </p:nvPr>
        </p:nvSpPr>
        <p:spPr>
          <a:xfrm>
            <a:off x="480910" y="217504"/>
            <a:ext cx="7423732" cy="563732"/>
          </a:xfrm>
        </p:spPr>
        <p:txBody>
          <a:bodyPr/>
          <a:lstStyle/>
          <a:p>
            <a:r>
              <a:rPr lang="en-US" altLang="ja-JP" dirty="0"/>
              <a:t>【</a:t>
            </a:r>
            <a:r>
              <a:rPr lang="en-US" altLang="ja-JP" dirty="0">
                <a:latin typeface="+mn-ea"/>
                <a:ea typeface="+mn-ea"/>
              </a:rPr>
              <a:t>2</a:t>
            </a:r>
            <a:r>
              <a:rPr lang="ja-JP" altLang="en-US" dirty="0">
                <a:latin typeface="+mn-ea"/>
                <a:ea typeface="+mn-ea"/>
              </a:rPr>
              <a:t>位</a:t>
            </a:r>
            <a:r>
              <a:rPr lang="en-US" altLang="ja-JP" dirty="0">
                <a:latin typeface="+mn-ea"/>
                <a:ea typeface="+mn-ea"/>
              </a:rPr>
              <a:t>】</a:t>
            </a:r>
            <a:r>
              <a:rPr lang="ja-JP" altLang="en-US" dirty="0">
                <a:latin typeface="+mn-ea"/>
                <a:ea typeface="+mn-ea"/>
              </a:rPr>
              <a:t>サプライチェーンや委託先を狙った攻撃</a:t>
            </a:r>
            <a:endParaRPr lang="ja-JP" altLang="en-US" dirty="0"/>
          </a:p>
        </p:txBody>
      </p:sp>
    </p:spTree>
    <p:extLst>
      <p:ext uri="{BB962C8B-B14F-4D97-AF65-F5344CB8AC3E}">
        <p14:creationId xmlns:p14="http://schemas.microsoft.com/office/powerpoint/2010/main" val="293629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1" y="1097095"/>
            <a:ext cx="8283187" cy="4104080"/>
          </a:xfrm>
        </p:spPr>
        <p:txBody>
          <a:bodyPr/>
          <a:lstStyle/>
          <a:p>
            <a:r>
              <a:rPr lang="en-US" altLang="ja-JP" sz="2800" dirty="0">
                <a:solidFill>
                  <a:schemeClr val="accent6">
                    <a:lumMod val="10000"/>
                  </a:schemeClr>
                </a:solidFill>
              </a:rPr>
              <a:t>IPA </a:t>
            </a:r>
            <a:r>
              <a:rPr lang="ja-JP" altLang="en-US" sz="2800" dirty="0">
                <a:solidFill>
                  <a:schemeClr val="accent6">
                    <a:lumMod val="10000"/>
                  </a:schemeClr>
                </a:solidFill>
              </a:rPr>
              <a:t>が</a:t>
            </a:r>
            <a:r>
              <a:rPr lang="en-US" altLang="ja-JP" sz="2800" dirty="0">
                <a:solidFill>
                  <a:schemeClr val="accent6">
                    <a:lumMod val="10000"/>
                  </a:schemeClr>
                </a:solidFill>
              </a:rPr>
              <a:t>2006</a:t>
            </a:r>
            <a:r>
              <a:rPr lang="ja-JP" altLang="en-US" sz="2800" dirty="0">
                <a:solidFill>
                  <a:schemeClr val="accent6">
                    <a:lumMod val="10000"/>
                  </a:schemeClr>
                </a:solidFill>
              </a:rPr>
              <a:t>年から毎年発行している資料</a:t>
            </a:r>
            <a:endParaRPr lang="en-US" altLang="ja-JP" sz="2800" dirty="0">
              <a:solidFill>
                <a:schemeClr val="accent6">
                  <a:lumMod val="10000"/>
                </a:schemeClr>
              </a:solidFill>
            </a:endParaRPr>
          </a:p>
          <a:p>
            <a:pPr>
              <a:spcBef>
                <a:spcPts val="0"/>
              </a:spcBef>
            </a:pPr>
            <a:endParaRPr lang="en-US" altLang="ja-JP" sz="800" dirty="0">
              <a:solidFill>
                <a:schemeClr val="accent6">
                  <a:lumMod val="10000"/>
                </a:schemeClr>
              </a:solidFill>
            </a:endParaRPr>
          </a:p>
          <a:p>
            <a:r>
              <a:rPr lang="ja-JP" altLang="en-US" sz="2800" dirty="0">
                <a:solidFill>
                  <a:schemeClr val="accent6">
                    <a:lumMod val="10000"/>
                  </a:schemeClr>
                </a:solidFill>
              </a:rPr>
              <a:t>前年に発生したセキュリティ事故や攻撃の状況等から</a:t>
            </a:r>
            <a:br>
              <a:rPr lang="en-US" altLang="ja-JP" sz="2800" dirty="0">
                <a:solidFill>
                  <a:schemeClr val="accent6">
                    <a:lumMod val="10000"/>
                  </a:schemeClr>
                </a:solidFill>
              </a:rPr>
            </a:br>
            <a:r>
              <a:rPr lang="en-US" altLang="ja-JP" sz="2800" dirty="0">
                <a:solidFill>
                  <a:srgbClr val="FF0000"/>
                </a:solidFill>
              </a:rPr>
              <a:t>IPA </a:t>
            </a:r>
            <a:r>
              <a:rPr lang="ja-JP" altLang="en-US" sz="2800" dirty="0">
                <a:solidFill>
                  <a:srgbClr val="FF0000"/>
                </a:solidFill>
              </a:rPr>
              <a:t>が脅威候補を選出</a:t>
            </a:r>
            <a:endParaRPr lang="en-US" altLang="ja-JP" sz="2800" dirty="0">
              <a:solidFill>
                <a:srgbClr val="FF0000"/>
              </a:solidFill>
            </a:endParaRPr>
          </a:p>
          <a:p>
            <a:pPr>
              <a:spcBef>
                <a:spcPts val="0"/>
              </a:spcBef>
            </a:pPr>
            <a:endParaRPr lang="en-US" altLang="ja-JP" sz="800" dirty="0"/>
          </a:p>
          <a:p>
            <a:r>
              <a:rPr lang="ja-JP" altLang="en-US" sz="2800" dirty="0">
                <a:solidFill>
                  <a:schemeClr val="accent6">
                    <a:lumMod val="10000"/>
                  </a:schemeClr>
                </a:solidFill>
              </a:rPr>
              <a:t>セキュリティ専門家や企業のシステム担当等から        構成される</a:t>
            </a:r>
            <a:r>
              <a:rPr lang="ja-JP" altLang="en-US" sz="2800" dirty="0">
                <a:solidFill>
                  <a:srgbClr val="FF0000"/>
                </a:solidFill>
              </a:rPr>
              <a:t>「</a:t>
            </a:r>
            <a:r>
              <a:rPr lang="en-US" altLang="ja-JP" sz="2800" dirty="0">
                <a:solidFill>
                  <a:srgbClr val="FF0000"/>
                </a:solidFill>
              </a:rPr>
              <a:t>10</a:t>
            </a:r>
            <a:r>
              <a:rPr lang="ja-JP" altLang="en-US" sz="2800" dirty="0">
                <a:solidFill>
                  <a:srgbClr val="FF0000"/>
                </a:solidFill>
              </a:rPr>
              <a:t>大脅威選考会」が投票</a:t>
            </a:r>
            <a:endParaRPr lang="en-US" altLang="ja-JP" sz="2800" dirty="0">
              <a:solidFill>
                <a:srgbClr val="FF0000"/>
              </a:solidFill>
            </a:endParaRPr>
          </a:p>
          <a:p>
            <a:pPr>
              <a:spcBef>
                <a:spcPts val="0"/>
              </a:spcBef>
            </a:pPr>
            <a:endParaRPr lang="en-US" altLang="ja-JP" sz="800" dirty="0"/>
          </a:p>
          <a:p>
            <a:r>
              <a:rPr lang="en-US" altLang="ja-JP" sz="2800" dirty="0">
                <a:solidFill>
                  <a:srgbClr val="FF0000"/>
                </a:solidFill>
              </a:rPr>
              <a:t>TOP 10</a:t>
            </a:r>
            <a:r>
              <a:rPr lang="ja-JP" altLang="en-US" sz="2800" dirty="0">
                <a:solidFill>
                  <a:srgbClr val="FF0000"/>
                </a:solidFill>
              </a:rPr>
              <a:t>入りした脅威を「</a:t>
            </a:r>
            <a:r>
              <a:rPr lang="en-US" altLang="ja-JP" sz="2800" dirty="0">
                <a:solidFill>
                  <a:srgbClr val="FF0000"/>
                </a:solidFill>
              </a:rPr>
              <a:t>10</a:t>
            </a:r>
            <a:r>
              <a:rPr lang="ja-JP" altLang="en-US" sz="2800" dirty="0">
                <a:solidFill>
                  <a:srgbClr val="FF0000"/>
                </a:solidFill>
              </a:rPr>
              <a:t>大脅威」</a:t>
            </a:r>
            <a:r>
              <a:rPr lang="ja-JP" altLang="en-US" sz="2800" dirty="0">
                <a:solidFill>
                  <a:schemeClr val="accent6">
                    <a:lumMod val="10000"/>
                  </a:schemeClr>
                </a:solidFill>
              </a:rPr>
              <a:t>として</a:t>
            </a:r>
            <a:endParaRPr lang="en-US" altLang="ja-JP" sz="2800" dirty="0">
              <a:solidFill>
                <a:schemeClr val="accent6">
                  <a:lumMod val="10000"/>
                </a:schemeClr>
              </a:solidFill>
            </a:endParaRPr>
          </a:p>
          <a:p>
            <a:pPr marL="0" indent="0">
              <a:buNone/>
            </a:pPr>
            <a:r>
              <a:rPr lang="ja-JP" altLang="en-US" sz="2800" dirty="0">
                <a:solidFill>
                  <a:schemeClr val="accent6">
                    <a:lumMod val="10000"/>
                  </a:schemeClr>
                </a:solidFill>
              </a:rPr>
              <a:t>　脅威の概要、被害事例、対策方法等を解説</a:t>
            </a:r>
            <a:endParaRPr lang="en-US" altLang="ja-JP" sz="2800" dirty="0">
              <a:solidFill>
                <a:schemeClr val="accent6">
                  <a:lumMod val="10000"/>
                </a:schemeClr>
              </a:solidFill>
            </a:endParaRPr>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154004"/>
            <a:ext cx="6047903" cy="676276"/>
          </a:xfrm>
        </p:spPr>
        <p:txBody>
          <a:bodyPr/>
          <a:lstStyle/>
          <a:p>
            <a:r>
              <a:rPr lang="ja-JP" altLang="en-US" dirty="0"/>
              <a:t>「情報セキュリティ</a:t>
            </a:r>
            <a:r>
              <a:rPr lang="en-US" altLang="ja-JP" dirty="0"/>
              <a:t>10</a:t>
            </a:r>
            <a:r>
              <a:rPr lang="ja-JP" altLang="en-US" dirty="0"/>
              <a:t>大脅威」とは？</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a:t>
            </a:fld>
            <a:endParaRPr lang="ja-JP" altLang="en-US"/>
          </a:p>
        </p:txBody>
      </p:sp>
    </p:spTree>
    <p:extLst>
      <p:ext uri="{BB962C8B-B14F-4D97-AF65-F5344CB8AC3E}">
        <p14:creationId xmlns:p14="http://schemas.microsoft.com/office/powerpoint/2010/main" val="328073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5048067"/>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r>
              <a:rPr lang="ja-JP" altLang="en-US" sz="2800" dirty="0">
                <a:solidFill>
                  <a:schemeClr val="accent6">
                    <a:lumMod val="10000"/>
                  </a:schemeClr>
                </a:solidFill>
                <a:latin typeface="+mn-ea"/>
                <a:ea typeface="+mn-ea"/>
              </a:rPr>
              <a:t>セキュリティが脆弱な</a:t>
            </a:r>
            <a:r>
              <a:rPr lang="ja-JP" altLang="en-US" sz="2800" u="sng" dirty="0">
                <a:solidFill>
                  <a:srgbClr val="FF0000"/>
                </a:solidFill>
                <a:latin typeface="+mn-ea"/>
                <a:ea typeface="+mn-ea"/>
              </a:rPr>
              <a:t>取引先や委託先、国内外の子会社等を攻撃</a:t>
            </a:r>
            <a:r>
              <a:rPr lang="ja-JP" altLang="en-US" sz="2800" dirty="0">
                <a:solidFill>
                  <a:schemeClr val="accent6">
                    <a:lumMod val="10000"/>
                  </a:schemeClr>
                </a:solidFill>
                <a:latin typeface="+mn-ea"/>
                <a:ea typeface="+mn-ea"/>
              </a:rPr>
              <a:t>し、</a:t>
            </a:r>
            <a:r>
              <a:rPr lang="ja-JP" altLang="en-US" sz="2800" u="sng" dirty="0">
                <a:solidFill>
                  <a:srgbClr val="FF0000"/>
                </a:solidFill>
                <a:latin typeface="+mn-ea"/>
                <a:ea typeface="+mn-ea"/>
              </a:rPr>
              <a:t>標的組織の機密情報を狙う</a:t>
            </a:r>
            <a:endParaRPr lang="en-US" altLang="ja-JP" sz="2800" u="sng" dirty="0">
              <a:solidFill>
                <a:srgbClr val="FF0000"/>
              </a:solidFill>
              <a:latin typeface="+mn-ea"/>
              <a:ea typeface="+mn-ea"/>
            </a:endParaRPr>
          </a:p>
          <a:p>
            <a:pPr lvl="1"/>
            <a:endParaRPr lang="en-US" altLang="ja-JP" sz="800" dirty="0">
              <a:solidFill>
                <a:schemeClr val="accent6">
                  <a:lumMod val="10000"/>
                </a:schemeClr>
              </a:solidFill>
              <a:latin typeface="+mn-ea"/>
              <a:ea typeface="+mn-ea"/>
            </a:endParaRPr>
          </a:p>
          <a:p>
            <a:pPr lvl="1"/>
            <a:endParaRPr lang="en-US" altLang="ja-JP" sz="2800" dirty="0">
              <a:solidFill>
                <a:schemeClr val="accent6">
                  <a:lumMod val="10000"/>
                </a:schemeClr>
              </a:solidFill>
              <a:latin typeface="+mn-ea"/>
              <a:ea typeface="+mn-ea"/>
            </a:endParaRPr>
          </a:p>
          <a:p>
            <a:pPr lvl="1"/>
            <a:endParaRPr lang="en-US" altLang="ja-JP" sz="2800" dirty="0">
              <a:solidFill>
                <a:schemeClr val="accent6">
                  <a:lumMod val="10000"/>
                </a:schemeClr>
              </a:solidFill>
              <a:latin typeface="+mn-ea"/>
              <a:ea typeface="+mn-ea"/>
            </a:endParaRPr>
          </a:p>
          <a:p>
            <a:pPr lvl="1"/>
            <a:r>
              <a:rPr lang="ja-JP" altLang="en-US" sz="2800" dirty="0">
                <a:solidFill>
                  <a:schemeClr val="accent6">
                    <a:lumMod val="10000"/>
                  </a:schemeClr>
                </a:solidFill>
                <a:latin typeface="+mn-ea"/>
                <a:ea typeface="+mn-ea"/>
              </a:rPr>
              <a:t>ソフトウェアやサービスを改ざんしてマルウェアを仕込み、        インストールやサービス利用の際に</a:t>
            </a:r>
            <a:r>
              <a:rPr lang="ja-JP" altLang="en-US" sz="2800" u="sng" dirty="0">
                <a:solidFill>
                  <a:srgbClr val="FF0000"/>
                </a:solidFill>
                <a:latin typeface="+mn-ea"/>
                <a:ea typeface="+mn-ea"/>
              </a:rPr>
              <a:t>顧客にマルウェアを             感染させる</a:t>
            </a:r>
            <a:r>
              <a:rPr lang="ja-JP" altLang="en-US" sz="2800" dirty="0">
                <a:solidFill>
                  <a:schemeClr val="accent6">
                    <a:lumMod val="10000"/>
                  </a:schemeClr>
                </a:solidFill>
                <a:latin typeface="+mn-ea"/>
                <a:ea typeface="+mn-ea"/>
              </a:rPr>
              <a:t>等</a:t>
            </a:r>
            <a:endParaRPr lang="en-US" altLang="ja-JP" sz="2800" u="sng" dirty="0">
              <a:solidFill>
                <a:srgbClr val="FF0000"/>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20</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73301" y="162230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・取引先や委託先が保有する機密情報を狙う</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pic>
        <p:nvPicPr>
          <p:cNvPr id="3" name="図 2">
            <a:extLst>
              <a:ext uri="{FF2B5EF4-FFF2-40B4-BE49-F238E27FC236}">
                <a16:creationId xmlns:a16="http://schemas.microsoft.com/office/drawing/2014/main" id="{BEB77207-3062-91AF-D660-42D1650280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6995" y="5113090"/>
            <a:ext cx="1440160" cy="1484610"/>
          </a:xfrm>
          <a:prstGeom prst="rect">
            <a:avLst/>
          </a:prstGeom>
        </p:spPr>
      </p:pic>
      <p:sp>
        <p:nvSpPr>
          <p:cNvPr id="4" name="コンテンツ プレースホルダー 2">
            <a:extLst>
              <a:ext uri="{FF2B5EF4-FFF2-40B4-BE49-F238E27FC236}">
                <a16:creationId xmlns:a16="http://schemas.microsoft.com/office/drawing/2014/main" id="{20052D81-BE65-C5EE-0FEF-78A28D6DCA92}"/>
              </a:ext>
            </a:extLst>
          </p:cNvPr>
          <p:cNvSpPr txBox="1">
            <a:spLocks/>
          </p:cNvSpPr>
          <p:nvPr/>
        </p:nvSpPr>
        <p:spPr bwMode="auto">
          <a:xfrm>
            <a:off x="573301" y="3244576"/>
            <a:ext cx="8349812" cy="101279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ソフトウェア開発元や </a:t>
            </a:r>
            <a:r>
              <a:rPr lang="en-US" altLang="ja-JP" sz="2800" b="1" kern="0" dirty="0">
                <a:solidFill>
                  <a:prstClr val="white"/>
                </a:solidFill>
                <a:latin typeface="+mn-ea"/>
              </a:rPr>
              <a:t>MSP</a:t>
            </a:r>
            <a:r>
              <a:rPr lang="en-US" altLang="ja-JP" sz="2400" b="1" baseline="30000" dirty="0">
                <a:solidFill>
                  <a:schemeClr val="bg1"/>
                </a:solidFill>
                <a:latin typeface="Meiryo UI" panose="020B0604030504040204" pitchFamily="34" charset="-128"/>
                <a:ea typeface="Meiryo UI" panose="020B0604030504040204" pitchFamily="34" charset="-128"/>
              </a:rPr>
              <a:t>※1 </a:t>
            </a:r>
            <a:r>
              <a:rPr lang="ja-JP" altLang="en-US" sz="2800" b="1" kern="0" dirty="0">
                <a:solidFill>
                  <a:prstClr val="white"/>
                </a:solidFill>
                <a:latin typeface="+mn-ea"/>
              </a:rPr>
              <a:t>等を攻撃し、標的組織</a:t>
            </a:r>
            <a:endParaRPr lang="en-US" altLang="ja-JP" sz="2800" b="1" kern="0" dirty="0">
              <a:solidFill>
                <a:prstClr val="white"/>
              </a:solidFill>
              <a:latin typeface="+mn-ea"/>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lang="ja-JP" altLang="en-US" sz="2800" b="1" kern="0" dirty="0">
                <a:solidFill>
                  <a:prstClr val="white"/>
                </a:solidFill>
                <a:latin typeface="+mn-ea"/>
              </a:rPr>
              <a:t>　を攻撃するための足掛かりとする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5" name="テキスト ボックス 4">
            <a:extLst>
              <a:ext uri="{FF2B5EF4-FFF2-40B4-BE49-F238E27FC236}">
                <a16:creationId xmlns:a16="http://schemas.microsoft.com/office/drawing/2014/main" id="{7B08ED41-4F97-14CF-5584-E908C85B250F}"/>
              </a:ext>
            </a:extLst>
          </p:cNvPr>
          <p:cNvSpPr txBox="1"/>
          <p:nvPr/>
        </p:nvSpPr>
        <p:spPr>
          <a:xfrm>
            <a:off x="353399" y="5921202"/>
            <a:ext cx="8437202" cy="400110"/>
          </a:xfrm>
          <a:prstGeom prst="rect">
            <a:avLst/>
          </a:prstGeom>
          <a:noFill/>
          <a:ln>
            <a:noFill/>
          </a:ln>
        </p:spPr>
        <p:txBody>
          <a:bodyPr wrap="square" rtlCol="0">
            <a:spAutoFit/>
          </a:bodyPr>
          <a:lstStyle/>
          <a:p>
            <a:endParaRPr lang="en-US" altLang="ja-JP" sz="1000" dirty="0">
              <a:solidFill>
                <a:schemeClr val="accent6">
                  <a:lumMod val="10000"/>
                </a:schemeClr>
              </a:solidFill>
              <a:latin typeface="+mn-ea"/>
            </a:endParaRPr>
          </a:p>
          <a:p>
            <a:r>
              <a:rPr lang="ja-JP" altLang="en-US" sz="1000" dirty="0">
                <a:solidFill>
                  <a:srgbClr val="FF0000"/>
                </a:solidFill>
                <a:latin typeface="+mn-ea"/>
              </a:rPr>
              <a:t>           </a:t>
            </a:r>
            <a:r>
              <a:rPr lang="en-US" altLang="ja-JP" sz="1000" dirty="0">
                <a:solidFill>
                  <a:srgbClr val="FF0000"/>
                </a:solidFill>
                <a:latin typeface="+mn-ea"/>
              </a:rPr>
              <a:t>※1</a:t>
            </a:r>
            <a:r>
              <a:rPr lang="en-US" altLang="ja-JP" sz="1000" dirty="0">
                <a:solidFill>
                  <a:schemeClr val="accent6">
                    <a:lumMod val="10000"/>
                  </a:schemeClr>
                </a:solidFill>
                <a:latin typeface="+mn-ea"/>
              </a:rPr>
              <a:t> MSP</a:t>
            </a:r>
            <a:r>
              <a:rPr lang="ja-JP" altLang="en-US" sz="1000" dirty="0">
                <a:solidFill>
                  <a:schemeClr val="accent6">
                    <a:lumMod val="10000"/>
                  </a:schemeClr>
                </a:solidFill>
                <a:latin typeface="+mn-ea"/>
              </a:rPr>
              <a:t>（マネージドサービスプロバイダー／企業システムの運用・監視等を請け負う事業者）</a:t>
            </a:r>
            <a:endParaRPr lang="en-US" altLang="ja-JP" sz="1000" dirty="0">
              <a:solidFill>
                <a:srgbClr val="0000FF"/>
              </a:solidFill>
              <a:latin typeface="+mn-ea"/>
            </a:endParaRPr>
          </a:p>
        </p:txBody>
      </p:sp>
      <p:sp>
        <p:nvSpPr>
          <p:cNvPr id="12" name="タイトル 8">
            <a:extLst>
              <a:ext uri="{FF2B5EF4-FFF2-40B4-BE49-F238E27FC236}">
                <a16:creationId xmlns:a16="http://schemas.microsoft.com/office/drawing/2014/main" id="{CAEF030A-78B7-E964-CA51-9652BDE6280A}"/>
              </a:ext>
            </a:extLst>
          </p:cNvPr>
          <p:cNvSpPr>
            <a:spLocks noGrp="1"/>
          </p:cNvSpPr>
          <p:nvPr>
            <p:ph type="title"/>
          </p:nvPr>
        </p:nvSpPr>
        <p:spPr>
          <a:xfrm>
            <a:off x="480910" y="217504"/>
            <a:ext cx="7423732" cy="563732"/>
          </a:xfrm>
        </p:spPr>
        <p:txBody>
          <a:bodyPr/>
          <a:lstStyle/>
          <a:p>
            <a:r>
              <a:rPr lang="en-US" altLang="ja-JP" dirty="0"/>
              <a:t>【</a:t>
            </a:r>
            <a:r>
              <a:rPr lang="en-US" altLang="ja-JP" dirty="0">
                <a:latin typeface="+mn-ea"/>
                <a:ea typeface="+mn-ea"/>
              </a:rPr>
              <a:t>2</a:t>
            </a:r>
            <a:r>
              <a:rPr lang="ja-JP" altLang="en-US" dirty="0">
                <a:latin typeface="+mn-ea"/>
                <a:ea typeface="+mn-ea"/>
              </a:rPr>
              <a:t>位</a:t>
            </a:r>
            <a:r>
              <a:rPr lang="en-US" altLang="ja-JP" dirty="0">
                <a:latin typeface="+mn-ea"/>
                <a:ea typeface="+mn-ea"/>
              </a:rPr>
              <a:t>】</a:t>
            </a:r>
            <a:r>
              <a:rPr lang="ja-JP" altLang="en-US" dirty="0">
                <a:latin typeface="+mn-ea"/>
                <a:ea typeface="+mn-ea"/>
              </a:rPr>
              <a:t>サプライチェーンや委託先を狙った攻撃</a:t>
            </a:r>
            <a:endParaRPr lang="ja-JP" altLang="en-US" dirty="0"/>
          </a:p>
        </p:txBody>
      </p:sp>
    </p:spTree>
    <p:extLst>
      <p:ext uri="{BB962C8B-B14F-4D97-AF65-F5344CB8AC3E}">
        <p14:creationId xmlns:p14="http://schemas.microsoft.com/office/powerpoint/2010/main" val="4092735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100816"/>
            <a:ext cx="8349812" cy="3970322"/>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傾向①</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業務委託先業者からの顧客情報漏えい</a:t>
            </a:r>
            <a:endParaRPr lang="en-US" altLang="ja-JP" sz="800" dirty="0">
              <a:solidFill>
                <a:schemeClr val="accent6">
                  <a:lumMod val="10000"/>
                </a:schemeClr>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5</a:t>
            </a:r>
            <a:r>
              <a:rPr lang="ja-JP" altLang="en-US" sz="2400" dirty="0">
                <a:solidFill>
                  <a:schemeClr val="accent6">
                    <a:lumMod val="10000"/>
                  </a:schemeClr>
                </a:solidFill>
              </a:rPr>
              <a:t>月、イセトーは </a:t>
            </a:r>
            <a:r>
              <a:rPr lang="en-US" altLang="ja-JP" sz="2400" u="sng" dirty="0">
                <a:solidFill>
                  <a:srgbClr val="FF0000"/>
                </a:solidFill>
              </a:rPr>
              <a:t>VPN </a:t>
            </a:r>
            <a:r>
              <a:rPr lang="ja-JP" altLang="en-US" sz="2400" u="sng" dirty="0">
                <a:solidFill>
                  <a:srgbClr val="FF0000"/>
                </a:solidFill>
              </a:rPr>
              <a:t>経由の不正アクセス</a:t>
            </a:r>
            <a:r>
              <a:rPr lang="ja-JP" altLang="en-US" sz="2400" dirty="0">
                <a:solidFill>
                  <a:schemeClr val="accent6">
                    <a:lumMod val="10000"/>
                  </a:schemeClr>
                </a:solidFill>
              </a:rPr>
              <a:t>を受け、</a:t>
            </a:r>
            <a:r>
              <a:rPr lang="ja-JP" altLang="en-US" sz="2400" u="sng" dirty="0">
                <a:solidFill>
                  <a:srgbClr val="FF0000"/>
                </a:solidFill>
              </a:rPr>
              <a:t>端末やサーバー等がランサムウェア攻撃を受けた</a:t>
            </a:r>
            <a:r>
              <a:rPr lang="ja-JP" altLang="en-US" sz="2400" dirty="0">
                <a:solidFill>
                  <a:schemeClr val="accent6">
                    <a:lumMod val="10000"/>
                  </a:schemeClr>
                </a:solidFill>
              </a:rPr>
              <a:t>と公表した</a:t>
            </a:r>
            <a:endParaRPr lang="en-US" altLang="ja-JP" sz="2400" dirty="0">
              <a:solidFill>
                <a:schemeClr val="accent6">
                  <a:lumMod val="10000"/>
                </a:schemeClr>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6</a:t>
            </a:r>
            <a:r>
              <a:rPr lang="ja-JP" altLang="en-US" sz="2400" dirty="0">
                <a:solidFill>
                  <a:schemeClr val="accent6">
                    <a:lumMod val="10000"/>
                  </a:schemeClr>
                </a:solidFill>
              </a:rPr>
              <a:t>月、攻撃者が</a:t>
            </a:r>
            <a:r>
              <a:rPr lang="ja-JP" altLang="en-US" sz="2400" u="sng" dirty="0">
                <a:solidFill>
                  <a:srgbClr val="FF0000"/>
                </a:solidFill>
              </a:rPr>
              <a:t>窃取したとされる情報のダウンロード用 </a:t>
            </a:r>
            <a:r>
              <a:rPr lang="en-US" altLang="ja-JP" sz="2400" u="sng" dirty="0">
                <a:solidFill>
                  <a:srgbClr val="FF0000"/>
                </a:solidFill>
              </a:rPr>
              <a:t>URL </a:t>
            </a:r>
            <a:r>
              <a:rPr lang="ja-JP" altLang="en-US" sz="2400" u="sng" dirty="0">
                <a:solidFill>
                  <a:srgbClr val="FF0000"/>
                </a:solidFill>
              </a:rPr>
              <a:t>が攻撃者グループのリークサイトに掲載</a:t>
            </a:r>
            <a:r>
              <a:rPr lang="ja-JP" altLang="en-US" sz="2400" dirty="0">
                <a:solidFill>
                  <a:schemeClr val="accent6">
                    <a:lumMod val="10000"/>
                  </a:schemeClr>
                </a:solidFill>
              </a:rPr>
              <a:t>された</a:t>
            </a:r>
            <a:endParaRPr lang="en-US" altLang="ja-JP" sz="2400" dirty="0">
              <a:solidFill>
                <a:schemeClr val="accent6">
                  <a:lumMod val="10000"/>
                </a:schemeClr>
              </a:solidFill>
            </a:endParaRPr>
          </a:p>
          <a:p>
            <a:pPr lvl="2"/>
            <a:r>
              <a:rPr lang="ja-JP" altLang="en-US" sz="2400" dirty="0">
                <a:solidFill>
                  <a:schemeClr val="accent6">
                    <a:lumMod val="10000"/>
                  </a:schemeClr>
                </a:solidFill>
              </a:rPr>
              <a:t>自治体だけでも約 </a:t>
            </a:r>
            <a:r>
              <a:rPr lang="en-US" altLang="ja-JP" sz="2400" dirty="0">
                <a:solidFill>
                  <a:schemeClr val="accent6">
                    <a:lumMod val="10000"/>
                  </a:schemeClr>
                </a:solidFill>
              </a:rPr>
              <a:t>50 </a:t>
            </a:r>
            <a:r>
              <a:rPr lang="ja-JP" altLang="en-US" sz="2400" dirty="0">
                <a:solidFill>
                  <a:schemeClr val="accent6">
                    <a:lumMod val="10000"/>
                  </a:schemeClr>
                </a:solidFill>
              </a:rPr>
              <a:t>万件以上の個人情報が漏えいした</a:t>
            </a:r>
            <a:endParaRPr lang="en-US" altLang="ja-JP" sz="2400" dirty="0">
              <a:solidFill>
                <a:schemeClr val="accent6">
                  <a:lumMod val="10000"/>
                </a:schemeClr>
              </a:solidFill>
            </a:endParaRPr>
          </a:p>
          <a:p>
            <a:pPr lvl="2"/>
            <a:r>
              <a:rPr lang="ja-JP" altLang="en-US" sz="2400" dirty="0">
                <a:solidFill>
                  <a:schemeClr val="accent6">
                    <a:lumMod val="10000"/>
                  </a:schemeClr>
                </a:solidFill>
              </a:rPr>
              <a:t>業務委託元より損害賠償請求の予定も報告された</a:t>
            </a:r>
            <a:endParaRPr lang="en-US" altLang="ja-JP" sz="24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21</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62325" y="4962986"/>
            <a:ext cx="6838575" cy="163121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不正アクセスによる個人情報漏えいに関するお詫びとご報告（株式会社イセトー）</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https://www.iseto.co.jp/news/news_202410.html</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報道発表資料 「委託業者のランサムウェア被害に伴う個人情報漏えい事案」に係る市民への対応について（豊田市）</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https://www.city.toyota.aichi.jp/pressrelease/1060027/1060257.html</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印刷業務委託先のランサムウェア被害について（第</a:t>
            </a:r>
            <a:r>
              <a:rPr lang="en-US" altLang="ja-JP" sz="1000" dirty="0">
                <a:solidFill>
                  <a:schemeClr val="accent6">
                    <a:lumMod val="10000"/>
                  </a:schemeClr>
                </a:solidFill>
                <a:latin typeface="+mn-ea"/>
              </a:rPr>
              <a:t>3</a:t>
            </a:r>
            <a:r>
              <a:rPr lang="ja-JP" altLang="en-US" sz="1000" dirty="0">
                <a:solidFill>
                  <a:schemeClr val="accent6">
                    <a:lumMod val="10000"/>
                  </a:schemeClr>
                </a:solidFill>
                <a:latin typeface="+mn-ea"/>
              </a:rPr>
              <a:t>報）（徳島県）</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https://www.pref.tokushima.lg.jp/ippannokata/kurashi/zeikin/7242743/</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委託業者におけるコンピューターウイルス感染について（和歌山市）</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5"/>
              </a:rPr>
              <a:t>https://www.city.wakayama.wakayama.jp/kurashi/zeikin/1001083/1058780.html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委託業者におけるコンピューターウイルス感染について（最終報）（愛媛県）</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6"/>
              </a:rPr>
              <a:t>https://www.pref.ehime.jp/page/85357.html</a:t>
            </a:r>
            <a:endParaRPr lang="en-US" altLang="ja-JP" sz="1000" dirty="0">
              <a:solidFill>
                <a:srgbClr val="0000FF"/>
              </a:solidFill>
              <a:latin typeface="+mn-ea"/>
            </a:endParaRPr>
          </a:p>
        </p:txBody>
      </p:sp>
      <p:sp>
        <p:nvSpPr>
          <p:cNvPr id="9" name="タイトル 8">
            <a:extLst>
              <a:ext uri="{FF2B5EF4-FFF2-40B4-BE49-F238E27FC236}">
                <a16:creationId xmlns:a16="http://schemas.microsoft.com/office/drawing/2014/main" id="{1EE3120D-CE75-BFC0-CC36-EBFEC4A05718}"/>
              </a:ext>
            </a:extLst>
          </p:cNvPr>
          <p:cNvSpPr>
            <a:spLocks noGrp="1"/>
          </p:cNvSpPr>
          <p:nvPr>
            <p:ph type="title"/>
          </p:nvPr>
        </p:nvSpPr>
        <p:spPr>
          <a:xfrm>
            <a:off x="480910" y="217504"/>
            <a:ext cx="7423732" cy="563732"/>
          </a:xfrm>
        </p:spPr>
        <p:txBody>
          <a:bodyPr/>
          <a:lstStyle/>
          <a:p>
            <a:r>
              <a:rPr lang="en-US" altLang="ja-JP" dirty="0"/>
              <a:t>【</a:t>
            </a:r>
            <a:r>
              <a:rPr lang="en-US" altLang="ja-JP" dirty="0">
                <a:latin typeface="+mn-ea"/>
                <a:ea typeface="+mn-ea"/>
              </a:rPr>
              <a:t>2</a:t>
            </a:r>
            <a:r>
              <a:rPr lang="ja-JP" altLang="en-US" dirty="0">
                <a:latin typeface="+mn-ea"/>
                <a:ea typeface="+mn-ea"/>
              </a:rPr>
              <a:t>位</a:t>
            </a:r>
            <a:r>
              <a:rPr lang="en-US" altLang="ja-JP" dirty="0">
                <a:latin typeface="+mn-ea"/>
                <a:ea typeface="+mn-ea"/>
              </a:rPr>
              <a:t>】</a:t>
            </a:r>
            <a:r>
              <a:rPr lang="ja-JP" altLang="en-US" dirty="0">
                <a:latin typeface="+mn-ea"/>
                <a:ea typeface="+mn-ea"/>
              </a:rPr>
              <a:t>サプライチェーンや委託先を狙った攻撃</a:t>
            </a:r>
            <a:endParaRPr lang="ja-JP" altLang="en-US" dirty="0"/>
          </a:p>
        </p:txBody>
      </p:sp>
    </p:spTree>
    <p:extLst>
      <p:ext uri="{BB962C8B-B14F-4D97-AF65-F5344CB8AC3E}">
        <p14:creationId xmlns:p14="http://schemas.microsoft.com/office/powerpoint/2010/main" val="4221716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6300"/>
            <a:ext cx="8349812" cy="4494875"/>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傾向②</a:t>
            </a:r>
            <a:endParaRPr lang="en-US" altLang="ja-JP" sz="2800" b="1" dirty="0">
              <a:solidFill>
                <a:schemeClr val="accent6">
                  <a:lumMod val="10000"/>
                </a:schemeClr>
              </a:solidFill>
            </a:endParaRPr>
          </a:p>
          <a:p>
            <a:pPr lvl="1"/>
            <a:r>
              <a:rPr lang="ja-JP" altLang="en-US" sz="2800" b="1" dirty="0">
                <a:solidFill>
                  <a:schemeClr val="tx2"/>
                </a:solidFill>
              </a:rPr>
              <a:t>委託先への攻撃に起因するサービス停止</a:t>
            </a:r>
            <a:endParaRPr lang="en-US" altLang="ja-JP" sz="800" dirty="0">
              <a:solidFill>
                <a:schemeClr val="tx2"/>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9</a:t>
            </a:r>
            <a:r>
              <a:rPr lang="ja-JP" altLang="en-US" sz="2400" dirty="0">
                <a:solidFill>
                  <a:schemeClr val="accent6">
                    <a:lumMod val="10000"/>
                  </a:schemeClr>
                </a:solidFill>
              </a:rPr>
              <a:t>月、関通は</a:t>
            </a:r>
            <a:r>
              <a:rPr lang="ja-JP" altLang="en-US" sz="2400" u="sng" dirty="0">
                <a:solidFill>
                  <a:srgbClr val="FF0000"/>
                </a:solidFill>
              </a:rPr>
              <a:t>サイバー攻撃により、サーバーがランサムウェアに感染した</a:t>
            </a:r>
            <a:r>
              <a:rPr lang="ja-JP" altLang="en-US" sz="2400" dirty="0">
                <a:solidFill>
                  <a:schemeClr val="accent6">
                    <a:lumMod val="10000"/>
                  </a:schemeClr>
                </a:solidFill>
              </a:rPr>
              <a:t>ことを公表した</a:t>
            </a:r>
            <a:endParaRPr lang="en-US" altLang="ja-JP" sz="2400" dirty="0">
              <a:solidFill>
                <a:schemeClr val="accent6">
                  <a:lumMod val="10000"/>
                </a:schemeClr>
              </a:solidFill>
            </a:endParaRPr>
          </a:p>
          <a:p>
            <a:pPr lvl="2"/>
            <a:r>
              <a:rPr lang="ja-JP" altLang="en-US" sz="2400" u="sng" dirty="0">
                <a:solidFill>
                  <a:srgbClr val="FF0000"/>
                </a:solidFill>
              </a:rPr>
              <a:t>入出庫関連のシステムが停止</a:t>
            </a:r>
            <a:r>
              <a:rPr lang="ja-JP" altLang="en-US" sz="2400" dirty="0">
                <a:solidFill>
                  <a:schemeClr val="accent6">
                    <a:lumMod val="10000"/>
                  </a:schemeClr>
                </a:solidFill>
              </a:rPr>
              <a:t>し、</a:t>
            </a:r>
            <a:r>
              <a:rPr lang="ja-JP" altLang="en-US" sz="2400" u="sng" dirty="0">
                <a:solidFill>
                  <a:srgbClr val="FF0000"/>
                </a:solidFill>
              </a:rPr>
              <a:t>生産・出荷業務の一部が　　一時停止</a:t>
            </a:r>
            <a:r>
              <a:rPr lang="ja-JP" altLang="en-US" sz="2400" dirty="0">
                <a:solidFill>
                  <a:schemeClr val="accent6">
                    <a:lumMod val="10000"/>
                  </a:schemeClr>
                </a:solidFill>
              </a:rPr>
              <a:t>となった</a:t>
            </a:r>
            <a:endParaRPr lang="en-US" altLang="ja-JP" sz="2400" dirty="0">
              <a:solidFill>
                <a:schemeClr val="accent6">
                  <a:lumMod val="10000"/>
                </a:schemeClr>
              </a:solidFill>
            </a:endParaRPr>
          </a:p>
          <a:p>
            <a:pPr lvl="2"/>
            <a:r>
              <a:rPr lang="ja-JP" altLang="en-US" sz="2400" dirty="0">
                <a:solidFill>
                  <a:schemeClr val="accent6">
                    <a:lumMod val="10000"/>
                  </a:schemeClr>
                </a:solidFill>
              </a:rPr>
              <a:t>影響を受けた</a:t>
            </a:r>
            <a:r>
              <a:rPr lang="ja-JP" altLang="en-US" sz="2400" u="sng" dirty="0">
                <a:solidFill>
                  <a:srgbClr val="FF0000"/>
                </a:solidFill>
              </a:rPr>
              <a:t>業務委託元の多数の組織からも出荷の遅延 や一時停止等</a:t>
            </a:r>
            <a:r>
              <a:rPr lang="ja-JP" altLang="en-US" sz="2400" dirty="0">
                <a:solidFill>
                  <a:schemeClr val="accent6">
                    <a:lumMod val="10000"/>
                  </a:schemeClr>
                </a:solidFill>
              </a:rPr>
              <a:t>も公表された</a:t>
            </a:r>
            <a:endParaRPr lang="en-US" altLang="ja-JP" sz="2400" dirty="0">
              <a:solidFill>
                <a:schemeClr val="accent6">
                  <a:lumMod val="10000"/>
                </a:schemeClr>
              </a:solidFill>
            </a:endParaRPr>
          </a:p>
          <a:p>
            <a:pPr lvl="2"/>
            <a:r>
              <a:rPr lang="ja-JP" altLang="en-US" sz="2400" dirty="0">
                <a:solidFill>
                  <a:schemeClr val="accent6">
                    <a:lumMod val="10000"/>
                  </a:schemeClr>
                </a:solidFill>
              </a:rPr>
              <a:t>原因は悪意のある</a:t>
            </a:r>
            <a:r>
              <a:rPr lang="ja-JP" altLang="en-US" sz="2400" u="sng" dirty="0">
                <a:solidFill>
                  <a:srgbClr val="FF0000"/>
                </a:solidFill>
              </a:rPr>
              <a:t>第三者による不正アクセス</a:t>
            </a:r>
            <a:endParaRPr lang="en-US" altLang="ja-JP" sz="2400" dirty="0">
              <a:solidFill>
                <a:schemeClr val="accent6">
                  <a:lumMod val="10000"/>
                </a:schemeClr>
              </a:solidFill>
            </a:endParaRPr>
          </a:p>
          <a:p>
            <a:pPr lvl="2"/>
            <a:r>
              <a:rPr lang="ja-JP" altLang="en-US" sz="2400" dirty="0">
                <a:solidFill>
                  <a:schemeClr val="accent6">
                    <a:lumMod val="10000"/>
                  </a:schemeClr>
                </a:solidFill>
              </a:rPr>
              <a:t>個人情報の漏えいは確認されなかった</a:t>
            </a:r>
            <a:endParaRPr lang="en-US" altLang="ja-JP" sz="24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22</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5494278"/>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第</a:t>
            </a:r>
            <a:r>
              <a:rPr lang="en-US" altLang="ja-JP" sz="1000" dirty="0">
                <a:solidFill>
                  <a:schemeClr val="accent6">
                    <a:lumMod val="10000"/>
                  </a:schemeClr>
                </a:solidFill>
                <a:latin typeface="+mn-ea"/>
              </a:rPr>
              <a:t>1</a:t>
            </a:r>
            <a:r>
              <a:rPr lang="ja-JP" altLang="en-US" sz="1000" dirty="0">
                <a:solidFill>
                  <a:schemeClr val="accent6">
                    <a:lumMod val="10000"/>
                  </a:schemeClr>
                </a:solidFill>
                <a:latin typeface="+mn-ea"/>
              </a:rPr>
              <a:t>報</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当社におけるサイバー攻撃によるシステムの停止事案発生のお知らせ（株式会社関通）</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https://www.kantsu.com/news/6573/</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第</a:t>
            </a:r>
            <a:r>
              <a:rPr lang="en-US" altLang="ja-JP" sz="1000" dirty="0">
                <a:solidFill>
                  <a:schemeClr val="accent6">
                    <a:lumMod val="10000"/>
                  </a:schemeClr>
                </a:solidFill>
                <a:latin typeface="+mn-ea"/>
              </a:rPr>
              <a:t>3</a:t>
            </a:r>
            <a:r>
              <a:rPr lang="ja-JP" altLang="en-US" sz="1000" dirty="0">
                <a:solidFill>
                  <a:schemeClr val="accent6">
                    <a:lumMod val="10000"/>
                  </a:schemeClr>
                </a:solidFill>
                <a:latin typeface="+mn-ea"/>
              </a:rPr>
              <a:t>報</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当社におけるサイバー攻撃によるシステムの停止事案発生のお知らせ（株式会社関通）</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https://www.kantsu.com/news/6615/</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個人情報漏洩の可能性に関する確報（株式会社関通）</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https://www.kantsu.com/news/6628/</a:t>
            </a:r>
            <a:endParaRPr lang="en-US" altLang="ja-JP" sz="1000" dirty="0">
              <a:solidFill>
                <a:srgbClr val="0000FF"/>
              </a:solidFill>
              <a:latin typeface="+mn-ea"/>
            </a:endParaRPr>
          </a:p>
        </p:txBody>
      </p:sp>
      <p:sp>
        <p:nvSpPr>
          <p:cNvPr id="9" name="タイトル 8">
            <a:extLst>
              <a:ext uri="{FF2B5EF4-FFF2-40B4-BE49-F238E27FC236}">
                <a16:creationId xmlns:a16="http://schemas.microsoft.com/office/drawing/2014/main" id="{9192DCBE-A080-1D0A-67D2-981455B68A00}"/>
              </a:ext>
            </a:extLst>
          </p:cNvPr>
          <p:cNvSpPr>
            <a:spLocks noGrp="1"/>
          </p:cNvSpPr>
          <p:nvPr>
            <p:ph type="title"/>
          </p:nvPr>
        </p:nvSpPr>
        <p:spPr>
          <a:xfrm>
            <a:off x="480910" y="217504"/>
            <a:ext cx="7423732" cy="563732"/>
          </a:xfrm>
        </p:spPr>
        <p:txBody>
          <a:bodyPr/>
          <a:lstStyle/>
          <a:p>
            <a:r>
              <a:rPr lang="en-US" altLang="ja-JP" dirty="0"/>
              <a:t>【</a:t>
            </a:r>
            <a:r>
              <a:rPr lang="en-US" altLang="ja-JP" dirty="0">
                <a:latin typeface="+mn-ea"/>
                <a:ea typeface="+mn-ea"/>
              </a:rPr>
              <a:t>2</a:t>
            </a:r>
            <a:r>
              <a:rPr lang="ja-JP" altLang="en-US" dirty="0">
                <a:latin typeface="+mn-ea"/>
                <a:ea typeface="+mn-ea"/>
              </a:rPr>
              <a:t>位</a:t>
            </a:r>
            <a:r>
              <a:rPr lang="en-US" altLang="ja-JP" dirty="0">
                <a:latin typeface="+mn-ea"/>
                <a:ea typeface="+mn-ea"/>
              </a:rPr>
              <a:t>】</a:t>
            </a:r>
            <a:r>
              <a:rPr lang="ja-JP" altLang="en-US" dirty="0">
                <a:latin typeface="+mn-ea"/>
                <a:ea typeface="+mn-ea"/>
              </a:rPr>
              <a:t>サプライチェーンや委託先を狙った攻撃</a:t>
            </a:r>
            <a:endParaRPr lang="ja-JP" altLang="en-US" dirty="0"/>
          </a:p>
        </p:txBody>
      </p:sp>
    </p:spTree>
    <p:extLst>
      <p:ext uri="{BB962C8B-B14F-4D97-AF65-F5344CB8AC3E}">
        <p14:creationId xmlns:p14="http://schemas.microsoft.com/office/powerpoint/2010/main" val="2521518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449761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傾向③</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ソフトウェアサプライチェーンの悪用</a:t>
            </a:r>
            <a:endParaRPr lang="en-US" altLang="ja-JP" sz="800" dirty="0">
              <a:solidFill>
                <a:schemeClr val="accent6">
                  <a:lumMod val="10000"/>
                </a:schemeClr>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3</a:t>
            </a:r>
            <a:r>
              <a:rPr lang="ja-JP" altLang="en-US" sz="2400" dirty="0">
                <a:solidFill>
                  <a:schemeClr val="accent6">
                    <a:lumMod val="10000"/>
                  </a:schemeClr>
                </a:solidFill>
              </a:rPr>
              <a:t>月、 </a:t>
            </a:r>
            <a:r>
              <a:rPr lang="en-US" altLang="ja-JP" sz="2400" dirty="0">
                <a:solidFill>
                  <a:schemeClr val="accent6">
                    <a:lumMod val="10000"/>
                  </a:schemeClr>
                </a:solidFill>
              </a:rPr>
              <a:t>Linux </a:t>
            </a:r>
            <a:r>
              <a:rPr lang="ja-JP" altLang="en-US" sz="2400" dirty="0">
                <a:solidFill>
                  <a:schemeClr val="accent6">
                    <a:lumMod val="10000"/>
                  </a:schemeClr>
                </a:solidFill>
              </a:rPr>
              <a:t>環境で広く利用されている         </a:t>
            </a:r>
            <a:r>
              <a:rPr lang="ja-JP" altLang="en-US" sz="2400" u="sng" dirty="0">
                <a:solidFill>
                  <a:srgbClr val="FF0000"/>
                </a:solidFill>
              </a:rPr>
              <a:t>「</a:t>
            </a:r>
            <a:r>
              <a:rPr lang="en-US" altLang="ja-JP" sz="2400" u="sng" dirty="0">
                <a:solidFill>
                  <a:srgbClr val="FF0000"/>
                </a:solidFill>
              </a:rPr>
              <a:t>XZ Utils</a:t>
            </a:r>
            <a:r>
              <a:rPr lang="ja-JP" altLang="en-US" sz="2400" u="sng" dirty="0">
                <a:solidFill>
                  <a:srgbClr val="FF0000"/>
                </a:solidFill>
              </a:rPr>
              <a:t>」という可逆圧縮ツールに悪意のあるコードが     仕込まれた</a:t>
            </a:r>
            <a:r>
              <a:rPr lang="ja-JP" altLang="en-US" sz="2400" dirty="0">
                <a:solidFill>
                  <a:schemeClr val="accent6">
                    <a:lumMod val="10000"/>
                  </a:schemeClr>
                </a:solidFill>
              </a:rPr>
              <a:t>ことが確認された</a:t>
            </a:r>
            <a:endParaRPr lang="en-US" altLang="ja-JP" sz="2400" u="sng" dirty="0">
              <a:solidFill>
                <a:srgbClr val="FF0000"/>
              </a:solidFill>
            </a:endParaRPr>
          </a:p>
          <a:p>
            <a:pPr lvl="2"/>
            <a:endParaRPr lang="en-US" altLang="ja-JP" sz="800" u="sng" dirty="0">
              <a:solidFill>
                <a:srgbClr val="FF0000"/>
              </a:solidFill>
            </a:endParaRPr>
          </a:p>
          <a:p>
            <a:pPr lvl="2"/>
            <a:r>
              <a:rPr lang="ja-JP" altLang="en-US" sz="2400" dirty="0">
                <a:solidFill>
                  <a:schemeClr val="accent6">
                    <a:lumMod val="10000"/>
                  </a:schemeClr>
                </a:solidFill>
              </a:rPr>
              <a:t>この</a:t>
            </a:r>
            <a:r>
              <a:rPr lang="ja-JP" altLang="en-US" sz="2400" u="sng" dirty="0">
                <a:solidFill>
                  <a:srgbClr val="FF0000"/>
                </a:solidFill>
              </a:rPr>
              <a:t>悪意あるコードは共同開発者によって挿入</a:t>
            </a:r>
            <a:r>
              <a:rPr lang="ja-JP" altLang="en-US" sz="2400" dirty="0">
                <a:solidFill>
                  <a:schemeClr val="accent6">
                    <a:lumMod val="10000"/>
                  </a:schemeClr>
                </a:solidFill>
              </a:rPr>
              <a:t>された</a:t>
            </a:r>
            <a:endParaRPr lang="en-US" altLang="ja-JP" sz="2400" dirty="0">
              <a:solidFill>
                <a:schemeClr val="accent6">
                  <a:lumMod val="10000"/>
                </a:schemeClr>
              </a:solidFill>
            </a:endParaRPr>
          </a:p>
          <a:p>
            <a:pPr lvl="2"/>
            <a:endParaRPr lang="en-US" altLang="ja-JP" sz="800" u="sng" dirty="0">
              <a:solidFill>
                <a:srgbClr val="FF0000"/>
              </a:solidFill>
            </a:endParaRPr>
          </a:p>
          <a:p>
            <a:pPr lvl="2"/>
            <a:r>
              <a:rPr lang="ja-JP" altLang="en-US" sz="2400" dirty="0">
                <a:solidFill>
                  <a:schemeClr val="accent6">
                    <a:lumMod val="10000"/>
                  </a:schemeClr>
                </a:solidFill>
              </a:rPr>
              <a:t>特定の条件下で</a:t>
            </a:r>
            <a:r>
              <a:rPr lang="ja-JP" altLang="en-US" sz="2400" u="sng" dirty="0">
                <a:solidFill>
                  <a:srgbClr val="FF0000"/>
                </a:solidFill>
              </a:rPr>
              <a:t>リモートからシステム全体へ不正アクセス    できるおそれ</a:t>
            </a:r>
            <a:r>
              <a:rPr lang="ja-JP" altLang="en-US" sz="2400" dirty="0">
                <a:solidFill>
                  <a:schemeClr val="accent6">
                    <a:lumMod val="10000"/>
                  </a:schemeClr>
                </a:solidFill>
              </a:rPr>
              <a:t>があった</a:t>
            </a:r>
            <a:endParaRPr lang="en-US" altLang="ja-JP" sz="24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23</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5781269"/>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XZ Utils</a:t>
            </a:r>
            <a:r>
              <a:rPr lang="ja-JP" altLang="en-US" sz="1000" dirty="0">
                <a:solidFill>
                  <a:schemeClr val="accent6">
                    <a:lumMod val="10000"/>
                  </a:schemeClr>
                </a:solidFill>
                <a:latin typeface="+mn-ea"/>
              </a:rPr>
              <a:t>に悪意のあるコードが挿入された問題（</a:t>
            </a:r>
            <a:r>
              <a:rPr lang="en-US" altLang="ja-JP" sz="1000" dirty="0">
                <a:solidFill>
                  <a:schemeClr val="accent6">
                    <a:lumMod val="10000"/>
                  </a:schemeClr>
                </a:solidFill>
                <a:latin typeface="+mn-ea"/>
              </a:rPr>
              <a:t>CVE-2024-3094</a:t>
            </a:r>
            <a:r>
              <a:rPr lang="ja-JP" altLang="en-US" sz="1000" dirty="0">
                <a:solidFill>
                  <a:schemeClr val="accent6">
                    <a:lumMod val="10000"/>
                  </a:schemeClr>
                </a:solidFill>
                <a:latin typeface="+mn-ea"/>
              </a:rPr>
              <a:t>）について（</a:t>
            </a:r>
            <a:r>
              <a:rPr lang="en-US" altLang="ja-JP" sz="1000" dirty="0">
                <a:solidFill>
                  <a:schemeClr val="accent6">
                    <a:lumMod val="10000"/>
                  </a:schemeClr>
                </a:solidFill>
                <a:latin typeface="+mn-ea"/>
              </a:rPr>
              <a:t>JPCERT/CC</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https://www.jpcert.or.jp/newsflash/2024040101.html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Urgent security alert for Fedora Linux 40 and Fedora Rawhide users</a:t>
            </a:r>
            <a:r>
              <a:rPr lang="ja-JP" altLang="en-US" sz="1000" dirty="0">
                <a:solidFill>
                  <a:schemeClr val="accent6">
                    <a:lumMod val="10000"/>
                  </a:schemeClr>
                </a:solidFill>
                <a:latin typeface="+mn-ea"/>
              </a:rPr>
              <a:t>（</a:t>
            </a:r>
            <a:r>
              <a:rPr lang="en-US" altLang="ja-JP" sz="1000" dirty="0">
                <a:solidFill>
                  <a:schemeClr val="accent6">
                    <a:lumMod val="10000"/>
                  </a:schemeClr>
                </a:solidFill>
                <a:latin typeface="+mn-ea"/>
              </a:rPr>
              <a:t>Red Hat</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https://www.redhat.com/en/blog/urgent-security-alert-fedora-40-and-rawhide-users</a:t>
            </a:r>
            <a:endParaRPr lang="en-US" altLang="ja-JP" sz="1000" dirty="0">
              <a:solidFill>
                <a:srgbClr val="0000FF"/>
              </a:solidFill>
              <a:latin typeface="+mn-ea"/>
            </a:endParaRPr>
          </a:p>
        </p:txBody>
      </p:sp>
      <p:sp>
        <p:nvSpPr>
          <p:cNvPr id="9" name="タイトル 8">
            <a:extLst>
              <a:ext uri="{FF2B5EF4-FFF2-40B4-BE49-F238E27FC236}">
                <a16:creationId xmlns:a16="http://schemas.microsoft.com/office/drawing/2014/main" id="{E5E99C5D-D9EA-D793-5DAB-C4D305143B36}"/>
              </a:ext>
            </a:extLst>
          </p:cNvPr>
          <p:cNvSpPr>
            <a:spLocks noGrp="1"/>
          </p:cNvSpPr>
          <p:nvPr>
            <p:ph type="title"/>
          </p:nvPr>
        </p:nvSpPr>
        <p:spPr>
          <a:xfrm>
            <a:off x="480910" y="217504"/>
            <a:ext cx="7423732" cy="563732"/>
          </a:xfrm>
        </p:spPr>
        <p:txBody>
          <a:bodyPr/>
          <a:lstStyle/>
          <a:p>
            <a:r>
              <a:rPr lang="en-US" altLang="ja-JP" dirty="0"/>
              <a:t>【</a:t>
            </a:r>
            <a:r>
              <a:rPr lang="en-US" altLang="ja-JP" dirty="0">
                <a:latin typeface="+mn-ea"/>
                <a:ea typeface="+mn-ea"/>
              </a:rPr>
              <a:t>2</a:t>
            </a:r>
            <a:r>
              <a:rPr lang="ja-JP" altLang="en-US" dirty="0">
                <a:latin typeface="+mn-ea"/>
                <a:ea typeface="+mn-ea"/>
              </a:rPr>
              <a:t>位</a:t>
            </a:r>
            <a:r>
              <a:rPr lang="en-US" altLang="ja-JP" dirty="0">
                <a:latin typeface="+mn-ea"/>
                <a:ea typeface="+mn-ea"/>
              </a:rPr>
              <a:t>】</a:t>
            </a:r>
            <a:r>
              <a:rPr lang="ja-JP" altLang="en-US" dirty="0">
                <a:latin typeface="+mn-ea"/>
                <a:ea typeface="+mn-ea"/>
              </a:rPr>
              <a:t>サプライチェーンや委託先を狙った攻撃</a:t>
            </a:r>
            <a:endParaRPr lang="ja-JP" altLang="en-US" dirty="0"/>
          </a:p>
        </p:txBody>
      </p:sp>
    </p:spTree>
    <p:extLst>
      <p:ext uri="{BB962C8B-B14F-4D97-AF65-F5344CB8AC3E}">
        <p14:creationId xmlns:p14="http://schemas.microsoft.com/office/powerpoint/2010/main" val="235376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24</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132606"/>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経営者層</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a:p>
            <a:pPr lvl="3">
              <a:buClrTx/>
            </a:pPr>
            <a:r>
              <a:rPr lang="en-US" altLang="ja-JP" sz="1800" u="sng" dirty="0">
                <a:solidFill>
                  <a:srgbClr val="FF0000"/>
                </a:solidFill>
              </a:rPr>
              <a:t>CISO </a:t>
            </a:r>
            <a:r>
              <a:rPr lang="ja-JP" altLang="en-US" sz="1800" u="sng" dirty="0">
                <a:solidFill>
                  <a:srgbClr val="FF0000"/>
                </a:solidFill>
              </a:rPr>
              <a:t>を配置</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en-US" altLang="ja-JP" sz="1800" u="sng" dirty="0">
                <a:solidFill>
                  <a:srgbClr val="FF0000"/>
                </a:solidFill>
              </a:rPr>
              <a:t>CSIRT </a:t>
            </a:r>
            <a:r>
              <a:rPr lang="ja-JP" altLang="en-US" sz="1800" u="sng" dirty="0">
                <a:solidFill>
                  <a:srgbClr val="FF0000"/>
                </a:solidFill>
              </a:rPr>
              <a:t>を構築</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報告フォーマットは決めて</a:t>
            </a:r>
            <a:r>
              <a:rPr lang="ja-JP" altLang="en-US" sz="1800" dirty="0">
                <a:solidFill>
                  <a:schemeClr val="accent6">
                    <a:lumMod val="10000"/>
                  </a:schemeClr>
                </a:solidFill>
              </a:rPr>
              <a:t>おく</a:t>
            </a:r>
            <a:endParaRPr lang="en-US" altLang="ja-JP" sz="1800" dirty="0">
              <a:solidFill>
                <a:schemeClr val="accent6">
                  <a:lumMod val="10000"/>
                </a:schemeClr>
              </a:solidFill>
            </a:endParaRPr>
          </a:p>
          <a:p>
            <a:pPr lvl="3">
              <a:buClrTx/>
            </a:pPr>
            <a:r>
              <a:rPr lang="ja-JP" altLang="en-US" sz="1800" u="sng" dirty="0">
                <a:solidFill>
                  <a:srgbClr val="FF0000"/>
                </a:solidFill>
              </a:rPr>
              <a:t>有事の際の対応フローを確立、社員へ通知</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対応フロー通りに実施できるか訓練</a:t>
            </a:r>
            <a:r>
              <a:rPr lang="ja-JP" altLang="en-US" sz="1800" dirty="0">
                <a:solidFill>
                  <a:schemeClr val="accent6">
                    <a:lumMod val="10000"/>
                  </a:schemeClr>
                </a:solidFill>
              </a:rPr>
              <a:t>をする</a:t>
            </a:r>
            <a:endParaRPr lang="en-US" altLang="ja-JP" sz="1800" dirty="0">
              <a:solidFill>
                <a:schemeClr val="accent6">
                  <a:lumMod val="10000"/>
                </a:schemeClr>
              </a:solidFill>
            </a:endParaRPr>
          </a:p>
          <a:p>
            <a:pPr lvl="3">
              <a:buClrTx/>
            </a:pPr>
            <a:r>
              <a:rPr lang="ja-JP" altLang="en-US" sz="1800" u="sng" dirty="0">
                <a:solidFill>
                  <a:srgbClr val="FF0000"/>
                </a:solidFill>
              </a:rPr>
              <a:t>外部の協力依頼先を用意</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社内規則の整備</a:t>
            </a:r>
            <a:r>
              <a:rPr lang="ja-JP" altLang="en-US" sz="1800" dirty="0">
                <a:solidFill>
                  <a:schemeClr val="accent6">
                    <a:lumMod val="10000"/>
                  </a:schemeClr>
                </a:solidFill>
              </a:rPr>
              <a:t>や</a:t>
            </a:r>
            <a:r>
              <a:rPr lang="ja-JP" altLang="en-US" sz="1800" u="sng" dirty="0">
                <a:solidFill>
                  <a:srgbClr val="FF0000"/>
                </a:solidFill>
              </a:rPr>
              <a:t>予算確保</a:t>
            </a:r>
            <a:r>
              <a:rPr lang="ja-JP" altLang="en-US" sz="1800" dirty="0">
                <a:solidFill>
                  <a:schemeClr val="accent6">
                    <a:lumMod val="10000"/>
                  </a:schemeClr>
                </a:solidFill>
              </a:rPr>
              <a:t>をする</a:t>
            </a:r>
            <a:endParaRPr lang="en-US" altLang="ja-JP" sz="1800" dirty="0">
              <a:solidFill>
                <a:schemeClr val="accent6">
                  <a:lumMod val="10000"/>
                </a:schemeClr>
              </a:solidFill>
            </a:endParaRPr>
          </a:p>
        </p:txBody>
      </p:sp>
      <p:pic>
        <p:nvPicPr>
          <p:cNvPr id="2" name="図 1">
            <a:extLst>
              <a:ext uri="{FF2B5EF4-FFF2-40B4-BE49-F238E27FC236}">
                <a16:creationId xmlns:a16="http://schemas.microsoft.com/office/drawing/2014/main" id="{FF5DD922-9C63-1CA5-7E5B-ECFD1DDCD7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5680" y="4778299"/>
            <a:ext cx="1063183" cy="919151"/>
          </a:xfrm>
          <a:prstGeom prst="rect">
            <a:avLst/>
          </a:prstGeom>
        </p:spPr>
      </p:pic>
      <p:pic>
        <p:nvPicPr>
          <p:cNvPr id="3" name="図 2">
            <a:extLst>
              <a:ext uri="{FF2B5EF4-FFF2-40B4-BE49-F238E27FC236}">
                <a16:creationId xmlns:a16="http://schemas.microsoft.com/office/drawing/2014/main" id="{8C174221-970C-EF9F-0750-2707E8BFF6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7479" y="3933056"/>
            <a:ext cx="2066313" cy="670090"/>
          </a:xfrm>
          <a:prstGeom prst="rect">
            <a:avLst/>
          </a:prstGeom>
        </p:spPr>
      </p:pic>
      <p:grpSp>
        <p:nvGrpSpPr>
          <p:cNvPr id="4" name="グループ化 3">
            <a:extLst>
              <a:ext uri="{FF2B5EF4-FFF2-40B4-BE49-F238E27FC236}">
                <a16:creationId xmlns:a16="http://schemas.microsoft.com/office/drawing/2014/main" id="{DB4F51E3-56BF-3BDF-6FE6-E4FF5E84C397}"/>
              </a:ext>
            </a:extLst>
          </p:cNvPr>
          <p:cNvGrpSpPr/>
          <p:nvPr/>
        </p:nvGrpSpPr>
        <p:grpSpPr>
          <a:xfrm>
            <a:off x="6995027" y="4417367"/>
            <a:ext cx="1566757" cy="307777"/>
            <a:chOff x="1326644" y="6237312"/>
            <a:chExt cx="1566757" cy="307777"/>
          </a:xfrm>
        </p:grpSpPr>
        <p:sp>
          <p:nvSpPr>
            <p:cNvPr id="9" name="四角形: 角を丸くする 8">
              <a:extLst>
                <a:ext uri="{FF2B5EF4-FFF2-40B4-BE49-F238E27FC236}">
                  <a16:creationId xmlns:a16="http://schemas.microsoft.com/office/drawing/2014/main" id="{D8DA8B7A-C1BB-7F3D-876D-371BB16DB893}"/>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7F9F86D4-4571-492C-8912-6FBB1306B582}"/>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sp>
        <p:nvSpPr>
          <p:cNvPr id="14" name="タイトル 8">
            <a:extLst>
              <a:ext uri="{FF2B5EF4-FFF2-40B4-BE49-F238E27FC236}">
                <a16:creationId xmlns:a16="http://schemas.microsoft.com/office/drawing/2014/main" id="{FC3EA15B-CF6C-4B8C-6448-AEAC668CEEDF}"/>
              </a:ext>
            </a:extLst>
          </p:cNvPr>
          <p:cNvSpPr>
            <a:spLocks noGrp="1"/>
          </p:cNvSpPr>
          <p:nvPr>
            <p:ph type="title"/>
          </p:nvPr>
        </p:nvSpPr>
        <p:spPr>
          <a:xfrm>
            <a:off x="480910" y="217504"/>
            <a:ext cx="7423732" cy="563732"/>
          </a:xfrm>
        </p:spPr>
        <p:txBody>
          <a:bodyPr/>
          <a:lstStyle/>
          <a:p>
            <a:r>
              <a:rPr lang="en-US" altLang="ja-JP" dirty="0"/>
              <a:t>【</a:t>
            </a:r>
            <a:r>
              <a:rPr lang="en-US" altLang="ja-JP" dirty="0">
                <a:latin typeface="+mn-ea"/>
                <a:ea typeface="+mn-ea"/>
              </a:rPr>
              <a:t>2</a:t>
            </a:r>
            <a:r>
              <a:rPr lang="ja-JP" altLang="en-US" dirty="0">
                <a:latin typeface="+mn-ea"/>
                <a:ea typeface="+mn-ea"/>
              </a:rPr>
              <a:t>位</a:t>
            </a:r>
            <a:r>
              <a:rPr lang="en-US" altLang="ja-JP" dirty="0">
                <a:latin typeface="+mn-ea"/>
                <a:ea typeface="+mn-ea"/>
              </a:rPr>
              <a:t>】</a:t>
            </a:r>
            <a:r>
              <a:rPr lang="ja-JP" altLang="en-US" dirty="0">
                <a:latin typeface="+mn-ea"/>
                <a:ea typeface="+mn-ea"/>
              </a:rPr>
              <a:t>サプライチェーンや委託先を狙った攻撃</a:t>
            </a:r>
            <a:endParaRPr lang="ja-JP" altLang="en-US" dirty="0"/>
          </a:p>
        </p:txBody>
      </p:sp>
      <p:pic>
        <p:nvPicPr>
          <p:cNvPr id="6" name="Picture 7" descr="\\Ipa-fs\IPA\セキュリティセンター\330-普及・啓発\810-情報発信\情報セキュリティ関係ホームページ掲載資料\PressWork(ウイルス)\★素材\IPA WMF\51_1.wmf">
            <a:extLst>
              <a:ext uri="{FF2B5EF4-FFF2-40B4-BE49-F238E27FC236}">
                <a16:creationId xmlns:a16="http://schemas.microsoft.com/office/drawing/2014/main" id="{4955366C-163B-4F7C-DE9A-D53E72317A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611594" y="2612613"/>
            <a:ext cx="8255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352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25</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14148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自組織で実施</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情報管理規則</a:t>
            </a:r>
            <a:r>
              <a:rPr lang="ja-JP" altLang="en-US" sz="2000" dirty="0">
                <a:solidFill>
                  <a:schemeClr val="accent6">
                    <a:lumMod val="10000"/>
                  </a:schemeClr>
                </a:solidFill>
              </a:rPr>
              <a:t>の徹底</a:t>
            </a:r>
            <a:endParaRPr lang="en-US" altLang="ja-JP" sz="2000" u="sng" dirty="0">
              <a:solidFill>
                <a:srgbClr val="FF0000"/>
              </a:solidFill>
            </a:endParaRPr>
          </a:p>
          <a:p>
            <a:pPr lvl="2"/>
            <a:r>
              <a:rPr lang="ja-JP" altLang="en-US" sz="2000" dirty="0">
                <a:solidFill>
                  <a:schemeClr val="accent6">
                    <a:lumMod val="10000"/>
                  </a:schemeClr>
                </a:solidFill>
              </a:rPr>
              <a:t>セキュリティ評価サービス</a:t>
            </a:r>
            <a:r>
              <a:rPr lang="en-US" altLang="ja-JP" sz="2000" dirty="0">
                <a:solidFill>
                  <a:schemeClr val="accent6">
                    <a:lumMod val="10000"/>
                  </a:schemeClr>
                </a:solidFill>
              </a:rPr>
              <a:t>(SRS)</a:t>
            </a:r>
            <a:r>
              <a:rPr lang="ja-JP" altLang="en-US" sz="2000" dirty="0">
                <a:solidFill>
                  <a:schemeClr val="accent6">
                    <a:lumMod val="10000"/>
                  </a:schemeClr>
                </a:solidFill>
              </a:rPr>
              <a:t>を用いた                                      自組織の</a:t>
            </a:r>
            <a:r>
              <a:rPr lang="ja-JP" altLang="en-US" sz="2000" u="sng" dirty="0">
                <a:solidFill>
                  <a:srgbClr val="FF0000"/>
                </a:solidFill>
              </a:rPr>
              <a:t>セキュリティ対策状況の把握</a:t>
            </a:r>
          </a:p>
          <a:p>
            <a:pPr lvl="2"/>
            <a:r>
              <a:rPr lang="ja-JP" altLang="en-US" sz="2000" u="sng" dirty="0">
                <a:solidFill>
                  <a:srgbClr val="FF0000"/>
                </a:solidFill>
              </a:rPr>
              <a:t>信頼できる</a:t>
            </a:r>
            <a:r>
              <a:rPr lang="ja-JP" altLang="en-US" sz="2000" dirty="0">
                <a:solidFill>
                  <a:schemeClr val="tx2"/>
                </a:solidFill>
              </a:rPr>
              <a:t>委託先、取引先、サービスの選定</a:t>
            </a:r>
            <a:endParaRPr lang="en-US" altLang="ja-JP" sz="2000" dirty="0">
              <a:solidFill>
                <a:schemeClr val="tx2"/>
              </a:solidFill>
            </a:endParaRPr>
          </a:p>
          <a:p>
            <a:pPr lvl="2"/>
            <a:r>
              <a:rPr lang="ja-JP" altLang="en-US" sz="2000" u="sng" dirty="0">
                <a:solidFill>
                  <a:srgbClr val="FF0000"/>
                </a:solidFill>
              </a:rPr>
              <a:t>契約内容の確認</a:t>
            </a:r>
            <a:endParaRPr lang="en-US" altLang="ja-JP" sz="2000" u="sng" dirty="0">
              <a:solidFill>
                <a:srgbClr val="FF0000"/>
              </a:solidFill>
            </a:endParaRPr>
          </a:p>
          <a:p>
            <a:pPr lvl="2"/>
            <a:r>
              <a:rPr lang="ja-JP" altLang="en-US" sz="2000" u="sng" dirty="0">
                <a:solidFill>
                  <a:srgbClr val="FF0000"/>
                </a:solidFill>
              </a:rPr>
              <a:t>委託先組織の管理</a:t>
            </a:r>
            <a:endParaRPr lang="ja-JP" altLang="en-US" sz="2000" dirty="0">
              <a:solidFill>
                <a:schemeClr val="accent6">
                  <a:lumMod val="10000"/>
                </a:schemeClr>
              </a:solidFill>
            </a:endParaRPr>
          </a:p>
          <a:p>
            <a:pPr lvl="2"/>
            <a:r>
              <a:rPr lang="ja-JP" altLang="en-US" sz="2000" u="sng" dirty="0">
                <a:solidFill>
                  <a:srgbClr val="FF0000"/>
                </a:solidFill>
              </a:rPr>
              <a:t>納品物の検証</a:t>
            </a:r>
            <a:r>
              <a:rPr lang="en-US" altLang="ja-JP" sz="2000" dirty="0">
                <a:solidFill>
                  <a:schemeClr val="accent6">
                    <a:lumMod val="10000"/>
                  </a:schemeClr>
                </a:solidFill>
              </a:rPr>
              <a:t>(</a:t>
            </a:r>
            <a:r>
              <a:rPr lang="ja-JP" altLang="en-US" sz="2000" dirty="0">
                <a:solidFill>
                  <a:schemeClr val="accent6">
                    <a:lumMod val="10000"/>
                  </a:schemeClr>
                </a:solidFill>
              </a:rPr>
              <a:t>ソフトウェアの把握や管理</a:t>
            </a:r>
            <a:r>
              <a:rPr lang="en-US" altLang="ja-JP" sz="2000" baseline="30000" dirty="0">
                <a:solidFill>
                  <a:srgbClr val="FF0000"/>
                </a:solidFill>
              </a:rPr>
              <a:t>※1</a:t>
            </a:r>
            <a:r>
              <a:rPr lang="en-US" altLang="ja-JP" sz="2000" baseline="30000" dirty="0">
                <a:solidFill>
                  <a:schemeClr val="accent6">
                    <a:lumMod val="10000"/>
                  </a:schemeClr>
                </a:solidFill>
              </a:rPr>
              <a:t> </a:t>
            </a:r>
            <a:r>
              <a:rPr lang="ja-JP" altLang="en-US" sz="2000" dirty="0">
                <a:solidFill>
                  <a:schemeClr val="accent6">
                    <a:lumMod val="10000"/>
                  </a:schemeClr>
                </a:solidFill>
              </a:rPr>
              <a:t>、                              脆弱性対策の実施等</a:t>
            </a:r>
            <a:r>
              <a:rPr lang="en-US" altLang="ja-JP" sz="2000" dirty="0">
                <a:solidFill>
                  <a:schemeClr val="accent6">
                    <a:lumMod val="10000"/>
                  </a:schemeClr>
                </a:solidFill>
              </a:rPr>
              <a:t>)</a:t>
            </a:r>
          </a:p>
          <a:p>
            <a:pPr lvl="2"/>
            <a:r>
              <a:rPr lang="ja-JP" altLang="en-US" sz="2000" dirty="0">
                <a:solidFill>
                  <a:schemeClr val="accent6">
                    <a:lumMod val="10000"/>
                  </a:schemeClr>
                </a:solidFill>
              </a:rPr>
              <a:t>サーバーや </a:t>
            </a:r>
            <a:r>
              <a:rPr lang="en-US" altLang="ja-JP" sz="2000" dirty="0">
                <a:solidFill>
                  <a:schemeClr val="accent6">
                    <a:lumMod val="10000"/>
                  </a:schemeClr>
                </a:solidFill>
              </a:rPr>
              <a:t>PC</a:t>
            </a:r>
            <a:r>
              <a:rPr lang="ja-JP" altLang="en-US" sz="2000" dirty="0">
                <a:solidFill>
                  <a:schemeClr val="accent6">
                    <a:lumMod val="10000"/>
                  </a:schemeClr>
                </a:solidFill>
              </a:rPr>
              <a:t>、ネットワークの</a:t>
            </a:r>
            <a:r>
              <a:rPr lang="ja-JP" altLang="en-US" sz="2000" u="sng" dirty="0">
                <a:solidFill>
                  <a:srgbClr val="FF0000"/>
                </a:solidFill>
              </a:rPr>
              <a:t>適切なセキュリティ対策</a:t>
            </a:r>
            <a:endParaRPr lang="en-US" altLang="ja-JP" sz="2000" u="sng" dirty="0">
              <a:solidFill>
                <a:srgbClr val="FF0000"/>
              </a:solidFill>
            </a:endParaRPr>
          </a:p>
        </p:txBody>
      </p:sp>
      <p:sp>
        <p:nvSpPr>
          <p:cNvPr id="3" name="テキスト ボックス 2">
            <a:extLst>
              <a:ext uri="{FF2B5EF4-FFF2-40B4-BE49-F238E27FC236}">
                <a16:creationId xmlns:a16="http://schemas.microsoft.com/office/drawing/2014/main" id="{270BDA1D-E766-6412-CCCA-91B997A64613}"/>
              </a:ext>
            </a:extLst>
          </p:cNvPr>
          <p:cNvSpPr txBox="1"/>
          <p:nvPr/>
        </p:nvSpPr>
        <p:spPr>
          <a:xfrm>
            <a:off x="352800" y="6003409"/>
            <a:ext cx="8438400" cy="553998"/>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 </a:t>
            </a:r>
            <a:r>
              <a:rPr lang="ja-JP" altLang="en-US" sz="1000" dirty="0">
                <a:solidFill>
                  <a:schemeClr val="accent6">
                    <a:lumMod val="10000"/>
                  </a:schemeClr>
                </a:solidFill>
                <a:latin typeface="+mn-ea"/>
              </a:rPr>
              <a:t>サイバー攻撃への備えを！「</a:t>
            </a:r>
            <a:r>
              <a:rPr lang="en-US" altLang="ja-JP" sz="1000" dirty="0">
                <a:solidFill>
                  <a:schemeClr val="accent6">
                    <a:lumMod val="10000"/>
                  </a:schemeClr>
                </a:solidFill>
                <a:latin typeface="+mn-ea"/>
              </a:rPr>
              <a:t>SBOM</a:t>
            </a:r>
            <a:r>
              <a:rPr lang="ja-JP" altLang="en-US" sz="1000" dirty="0">
                <a:solidFill>
                  <a:schemeClr val="accent6">
                    <a:lumMod val="10000"/>
                  </a:schemeClr>
                </a:solidFill>
                <a:latin typeface="+mn-ea"/>
              </a:rPr>
              <a:t>」（ソフトウェア部品構成表）を活用してソフトウェアの脆弱性を管理する具体的手法について</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の改訂手引を策定しました（経済産業省）</a:t>
            </a:r>
            <a:br>
              <a:rPr lang="en-US" altLang="ja-JP" sz="1000" dirty="0">
                <a:latin typeface="+mn-ea"/>
              </a:rPr>
            </a:br>
            <a:r>
              <a:rPr lang="en-US" altLang="ja-JP" sz="1000" dirty="0">
                <a:latin typeface="+mn-ea"/>
              </a:rPr>
              <a:t>             </a:t>
            </a:r>
            <a:r>
              <a:rPr lang="ja-JP" altLang="en-US" sz="1000" dirty="0">
                <a:latin typeface="+mn-ea"/>
              </a:rPr>
              <a:t>　  </a:t>
            </a:r>
            <a:r>
              <a:rPr lang="en-US" altLang="ja-JP" sz="1000" dirty="0">
                <a:latin typeface="+mn-ea"/>
                <a:hlinkClick r:id="rId2"/>
              </a:rPr>
              <a:t>https://www.meti.go.jp/press/2024/08/20240829001/20240829001.html</a:t>
            </a:r>
            <a:endParaRPr lang="en-US" altLang="ja-JP" sz="1000" dirty="0">
              <a:solidFill>
                <a:srgbClr val="0000FF"/>
              </a:solidFill>
              <a:latin typeface="+mn-ea"/>
            </a:endParaRPr>
          </a:p>
        </p:txBody>
      </p:sp>
      <p:pic>
        <p:nvPicPr>
          <p:cNvPr id="2" name="図 1">
            <a:extLst>
              <a:ext uri="{FF2B5EF4-FFF2-40B4-BE49-F238E27FC236}">
                <a16:creationId xmlns:a16="http://schemas.microsoft.com/office/drawing/2014/main" id="{D98D1854-1BFD-D2C1-E99D-29953D6748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3727436"/>
            <a:ext cx="1092637" cy="1026416"/>
          </a:xfrm>
          <a:prstGeom prst="rect">
            <a:avLst/>
          </a:prstGeom>
        </p:spPr>
      </p:pic>
      <p:pic>
        <p:nvPicPr>
          <p:cNvPr id="4" name="図 3">
            <a:extLst>
              <a:ext uri="{FF2B5EF4-FFF2-40B4-BE49-F238E27FC236}">
                <a16:creationId xmlns:a16="http://schemas.microsoft.com/office/drawing/2014/main" id="{BEB69713-2048-E9D6-5739-5601E570F5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6357" y="3949206"/>
            <a:ext cx="778091" cy="902254"/>
          </a:xfrm>
          <a:prstGeom prst="rect">
            <a:avLst/>
          </a:prstGeom>
        </p:spPr>
      </p:pic>
      <p:sp>
        <p:nvSpPr>
          <p:cNvPr id="12" name="タイトル 8">
            <a:extLst>
              <a:ext uri="{FF2B5EF4-FFF2-40B4-BE49-F238E27FC236}">
                <a16:creationId xmlns:a16="http://schemas.microsoft.com/office/drawing/2014/main" id="{D6298751-9D78-7404-6E42-F14FD9B85986}"/>
              </a:ext>
            </a:extLst>
          </p:cNvPr>
          <p:cNvSpPr>
            <a:spLocks noGrp="1"/>
          </p:cNvSpPr>
          <p:nvPr>
            <p:ph type="title"/>
          </p:nvPr>
        </p:nvSpPr>
        <p:spPr>
          <a:xfrm>
            <a:off x="480910" y="217504"/>
            <a:ext cx="7423732" cy="563732"/>
          </a:xfrm>
        </p:spPr>
        <p:txBody>
          <a:bodyPr/>
          <a:lstStyle/>
          <a:p>
            <a:r>
              <a:rPr lang="en-US" altLang="ja-JP" dirty="0"/>
              <a:t>【</a:t>
            </a:r>
            <a:r>
              <a:rPr lang="en-US" altLang="ja-JP" dirty="0">
                <a:latin typeface="+mn-ea"/>
                <a:ea typeface="+mn-ea"/>
              </a:rPr>
              <a:t>2</a:t>
            </a:r>
            <a:r>
              <a:rPr lang="ja-JP" altLang="en-US" dirty="0">
                <a:latin typeface="+mn-ea"/>
                <a:ea typeface="+mn-ea"/>
              </a:rPr>
              <a:t>位</a:t>
            </a:r>
            <a:r>
              <a:rPr lang="en-US" altLang="ja-JP" dirty="0">
                <a:latin typeface="+mn-ea"/>
                <a:ea typeface="+mn-ea"/>
              </a:rPr>
              <a:t>】</a:t>
            </a:r>
            <a:r>
              <a:rPr lang="ja-JP" altLang="en-US" dirty="0">
                <a:latin typeface="+mn-ea"/>
                <a:ea typeface="+mn-ea"/>
              </a:rPr>
              <a:t>サプライチェーンや委託先を狙った攻撃</a:t>
            </a:r>
            <a:endParaRPr lang="ja-JP" altLang="en-US" dirty="0"/>
          </a:p>
        </p:txBody>
      </p:sp>
    </p:spTree>
    <p:extLst>
      <p:ext uri="{BB962C8B-B14F-4D97-AF65-F5344CB8AC3E}">
        <p14:creationId xmlns:p14="http://schemas.microsoft.com/office/powerpoint/2010/main" val="2729170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26</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14148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自組織で実施</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被害を受けた後の対応</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a:p>
            <a:pPr lvl="2"/>
            <a:r>
              <a:rPr lang="ja-JP" altLang="en-US" sz="2000" u="sng" dirty="0">
                <a:solidFill>
                  <a:srgbClr val="FF0000"/>
                </a:solidFill>
              </a:rPr>
              <a:t>被害への補償請求</a:t>
            </a:r>
            <a:endParaRPr lang="en-US" altLang="ja-JP" sz="2000" u="sng" dirty="0">
              <a:solidFill>
                <a:srgbClr val="FF0000"/>
              </a:solidFill>
            </a:endParaRPr>
          </a:p>
        </p:txBody>
      </p:sp>
      <p:pic>
        <p:nvPicPr>
          <p:cNvPr id="2" name="図 1">
            <a:extLst>
              <a:ext uri="{FF2B5EF4-FFF2-40B4-BE49-F238E27FC236}">
                <a16:creationId xmlns:a16="http://schemas.microsoft.com/office/drawing/2014/main" id="{A0E77FFC-8C22-FB87-94C5-596BEBA6682B}"/>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6588224" y="3725175"/>
            <a:ext cx="1094263" cy="1035502"/>
          </a:xfrm>
          <a:prstGeom prst="rect">
            <a:avLst/>
          </a:prstGeom>
        </p:spPr>
      </p:pic>
      <p:pic>
        <p:nvPicPr>
          <p:cNvPr id="4" name="図 3">
            <a:extLst>
              <a:ext uri="{FF2B5EF4-FFF2-40B4-BE49-F238E27FC236}">
                <a16:creationId xmlns:a16="http://schemas.microsoft.com/office/drawing/2014/main" id="{E3DBCABE-6B31-A6ED-0103-38CAF1B962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6357" y="3946945"/>
            <a:ext cx="779249" cy="903596"/>
          </a:xfrm>
          <a:prstGeom prst="rect">
            <a:avLst/>
          </a:prstGeom>
        </p:spPr>
      </p:pic>
      <p:sp>
        <p:nvSpPr>
          <p:cNvPr id="11" name="タイトル 8">
            <a:extLst>
              <a:ext uri="{FF2B5EF4-FFF2-40B4-BE49-F238E27FC236}">
                <a16:creationId xmlns:a16="http://schemas.microsoft.com/office/drawing/2014/main" id="{0046DEE1-EAA3-24B8-2DFB-82E6D5C0A997}"/>
              </a:ext>
            </a:extLst>
          </p:cNvPr>
          <p:cNvSpPr>
            <a:spLocks noGrp="1"/>
          </p:cNvSpPr>
          <p:nvPr>
            <p:ph type="title"/>
          </p:nvPr>
        </p:nvSpPr>
        <p:spPr>
          <a:xfrm>
            <a:off x="480910" y="217504"/>
            <a:ext cx="7423732" cy="563732"/>
          </a:xfrm>
        </p:spPr>
        <p:txBody>
          <a:bodyPr/>
          <a:lstStyle/>
          <a:p>
            <a:r>
              <a:rPr lang="en-US" altLang="ja-JP" dirty="0"/>
              <a:t>【</a:t>
            </a:r>
            <a:r>
              <a:rPr lang="en-US" altLang="ja-JP" dirty="0">
                <a:latin typeface="+mn-ea"/>
                <a:ea typeface="+mn-ea"/>
              </a:rPr>
              <a:t>2</a:t>
            </a:r>
            <a:r>
              <a:rPr lang="ja-JP" altLang="en-US" dirty="0">
                <a:latin typeface="+mn-ea"/>
                <a:ea typeface="+mn-ea"/>
              </a:rPr>
              <a:t>位</a:t>
            </a:r>
            <a:r>
              <a:rPr lang="en-US" altLang="ja-JP" dirty="0">
                <a:latin typeface="+mn-ea"/>
                <a:ea typeface="+mn-ea"/>
              </a:rPr>
              <a:t>】</a:t>
            </a:r>
            <a:r>
              <a:rPr lang="ja-JP" altLang="en-US" dirty="0">
                <a:latin typeface="+mn-ea"/>
                <a:ea typeface="+mn-ea"/>
              </a:rPr>
              <a:t>サプライチェーンや委託先を狙った攻撃</a:t>
            </a:r>
            <a:endParaRPr lang="ja-JP" altLang="en-US" dirty="0"/>
          </a:p>
        </p:txBody>
      </p:sp>
    </p:spTree>
    <p:extLst>
      <p:ext uri="{BB962C8B-B14F-4D97-AF65-F5344CB8AC3E}">
        <p14:creationId xmlns:p14="http://schemas.microsoft.com/office/powerpoint/2010/main" val="1863685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27</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0910" y="1181028"/>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自組織に関わる組織と共に実施</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tx2"/>
                </a:solidFill>
              </a:rPr>
              <a:t>取引先や委託先との</a:t>
            </a:r>
            <a:r>
              <a:rPr lang="ja-JP" altLang="en-US" sz="2000" u="sng" dirty="0">
                <a:solidFill>
                  <a:srgbClr val="FF0000"/>
                </a:solidFill>
              </a:rPr>
              <a:t>連絡プロセスの確立</a:t>
            </a:r>
            <a:endParaRPr lang="en-US" altLang="ja-JP" sz="2000" u="sng" dirty="0">
              <a:solidFill>
                <a:srgbClr val="FF0000"/>
              </a:solidFill>
            </a:endParaRPr>
          </a:p>
          <a:p>
            <a:pPr lvl="2"/>
            <a:r>
              <a:rPr lang="ja-JP" altLang="en-US" sz="2000" dirty="0">
                <a:solidFill>
                  <a:schemeClr val="accent6">
                    <a:lumMod val="10000"/>
                  </a:schemeClr>
                </a:solidFill>
              </a:rPr>
              <a:t>取引先や委託先の</a:t>
            </a:r>
            <a:r>
              <a:rPr lang="ja-JP" altLang="en-US" sz="2000" u="sng" dirty="0">
                <a:solidFill>
                  <a:srgbClr val="FF0000"/>
                </a:solidFill>
              </a:rPr>
              <a:t>情報セキュリティ対応の確認、監査</a:t>
            </a:r>
            <a:endParaRPr lang="en-US" altLang="ja-JP" sz="2000" u="sng" dirty="0">
              <a:solidFill>
                <a:srgbClr val="FF0000"/>
              </a:solidFill>
            </a:endParaRPr>
          </a:p>
          <a:p>
            <a:pPr lvl="2"/>
            <a:r>
              <a:rPr lang="ja-JP" altLang="en-US" sz="2000" u="sng" dirty="0">
                <a:solidFill>
                  <a:srgbClr val="FF0000"/>
                </a:solidFill>
              </a:rPr>
              <a:t>情報セキュリティの認証取得および維持</a:t>
            </a:r>
            <a:endParaRPr lang="en-US" altLang="ja-JP" sz="2000" u="sng" dirty="0">
              <a:solidFill>
                <a:srgbClr val="FF0000"/>
              </a:solidFill>
            </a:endParaRPr>
          </a:p>
          <a:p>
            <a:pPr lvl="3"/>
            <a:r>
              <a:rPr lang="en-US" altLang="ja-JP" sz="1700" dirty="0">
                <a:solidFill>
                  <a:schemeClr val="accent6">
                    <a:lumMod val="10000"/>
                  </a:schemeClr>
                </a:solidFill>
              </a:rPr>
              <a:t>ISMS</a:t>
            </a:r>
            <a:r>
              <a:rPr lang="ja-JP" altLang="en-US" sz="1700" dirty="0">
                <a:solidFill>
                  <a:schemeClr val="accent6">
                    <a:lumMod val="10000"/>
                  </a:schemeClr>
                </a:solidFill>
              </a:rPr>
              <a:t>、</a:t>
            </a:r>
            <a:r>
              <a:rPr lang="en-US" altLang="ja-JP" sz="1700" dirty="0">
                <a:solidFill>
                  <a:schemeClr val="accent6">
                    <a:lumMod val="10000"/>
                  </a:schemeClr>
                </a:solidFill>
              </a:rPr>
              <a:t>P </a:t>
            </a:r>
            <a:r>
              <a:rPr lang="ja-JP" altLang="en-US" sz="1700" dirty="0">
                <a:solidFill>
                  <a:schemeClr val="accent6">
                    <a:lumMod val="10000"/>
                  </a:schemeClr>
                </a:solidFill>
              </a:rPr>
              <a:t>マーク、</a:t>
            </a:r>
            <a:r>
              <a:rPr lang="en-US" altLang="ja-JP" sz="1700" dirty="0">
                <a:solidFill>
                  <a:schemeClr val="accent6">
                    <a:lumMod val="10000"/>
                  </a:schemeClr>
                </a:solidFill>
              </a:rPr>
              <a:t>SOC2 </a:t>
            </a:r>
            <a:r>
              <a:rPr lang="ja-JP" altLang="en-US" sz="1700" dirty="0">
                <a:solidFill>
                  <a:schemeClr val="accent6">
                    <a:lumMod val="10000"/>
                  </a:schemeClr>
                </a:solidFill>
              </a:rPr>
              <a:t>等を取得し、                                                   定期的な見直しと運用維持</a:t>
            </a:r>
            <a:endParaRPr lang="en-US" altLang="ja-JP" sz="1700" dirty="0">
              <a:solidFill>
                <a:schemeClr val="accent6">
                  <a:lumMod val="10000"/>
                </a:schemeClr>
              </a:solidFill>
            </a:endParaRPr>
          </a:p>
          <a:p>
            <a:pPr lvl="2"/>
            <a:r>
              <a:rPr lang="ja-JP" altLang="en-US" sz="2000" u="sng" dirty="0">
                <a:solidFill>
                  <a:srgbClr val="FF0000"/>
                </a:solidFill>
              </a:rPr>
              <a:t>公的機関等が公開</a:t>
            </a:r>
            <a:r>
              <a:rPr lang="ja-JP" altLang="en-US" sz="2000" dirty="0">
                <a:solidFill>
                  <a:schemeClr val="tx2"/>
                </a:solidFill>
              </a:rPr>
              <a:t>している資料</a:t>
            </a:r>
            <a:r>
              <a:rPr lang="en-US" altLang="ja-JP" sz="2000" baseline="30000" dirty="0">
                <a:solidFill>
                  <a:srgbClr val="FF0000"/>
                </a:solidFill>
              </a:rPr>
              <a:t>※1</a:t>
            </a:r>
            <a:r>
              <a:rPr lang="ja-JP" altLang="en-US" sz="2000" dirty="0">
                <a:solidFill>
                  <a:schemeClr val="tx2"/>
                </a:solidFill>
              </a:rPr>
              <a:t>の活用</a:t>
            </a:r>
            <a:endParaRPr lang="en-US" altLang="ja-JP" sz="2000" dirty="0">
              <a:solidFill>
                <a:schemeClr val="tx2"/>
              </a:solidFill>
            </a:endParaRPr>
          </a:p>
        </p:txBody>
      </p:sp>
      <p:sp>
        <p:nvSpPr>
          <p:cNvPr id="3" name="テキスト ボックス 2">
            <a:extLst>
              <a:ext uri="{FF2B5EF4-FFF2-40B4-BE49-F238E27FC236}">
                <a16:creationId xmlns:a16="http://schemas.microsoft.com/office/drawing/2014/main" id="{270BDA1D-E766-6412-CCCA-91B997A64613}"/>
              </a:ext>
            </a:extLst>
          </p:cNvPr>
          <p:cNvSpPr txBox="1"/>
          <p:nvPr/>
        </p:nvSpPr>
        <p:spPr>
          <a:xfrm>
            <a:off x="352800" y="5499494"/>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 </a:t>
            </a:r>
            <a:r>
              <a:rPr lang="ja-JP" altLang="en-US" sz="1000" dirty="0">
                <a:solidFill>
                  <a:schemeClr val="accent6">
                    <a:lumMod val="10000"/>
                  </a:schemeClr>
                </a:solidFill>
                <a:latin typeface="+mn-ea"/>
              </a:rPr>
              <a:t>サイバーセキュリティ経営ガイドラインと支援ツール</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経済産業省</a:t>
            </a:r>
            <a:r>
              <a:rPr lang="en-US" altLang="ja-JP" sz="1000" dirty="0">
                <a:solidFill>
                  <a:schemeClr val="accent6">
                    <a:lumMod val="10000"/>
                  </a:schemeClr>
                </a:solidFill>
                <a:latin typeface="+mn-ea"/>
              </a:rPr>
              <a:t>)</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2"/>
              </a:rPr>
              <a:t>https://www.meti.go.jp/policy/netsecurity/mng_guide.html</a:t>
            </a:r>
            <a:endParaRPr lang="en-US" altLang="ja-JP" sz="1000" dirty="0">
              <a:solidFill>
                <a:srgbClr val="0000FF"/>
              </a:solidFill>
              <a:latin typeface="+mn-ea"/>
            </a:endParaRPr>
          </a:p>
          <a:p>
            <a:r>
              <a:rPr lang="ja-JP" altLang="en-US" sz="1000" dirty="0">
                <a:solidFill>
                  <a:srgbClr val="0000FF"/>
                </a:solidFill>
                <a:latin typeface="+mn-ea"/>
              </a:rPr>
              <a:t>                 </a:t>
            </a:r>
            <a:r>
              <a:rPr lang="ja-JP" altLang="en-US" sz="1000" dirty="0">
                <a:solidFill>
                  <a:schemeClr val="tx2"/>
                </a:solidFill>
                <a:latin typeface="+mn-ea"/>
              </a:rPr>
              <a:t>外部委託等における情報セキュリティ上のサプライチェーン・リスク対応のための仕様書策定手引書</a:t>
            </a:r>
            <a:r>
              <a:rPr lang="en-US" altLang="ja-JP" sz="1000" dirty="0">
                <a:solidFill>
                  <a:schemeClr val="tx2"/>
                </a:solidFill>
                <a:latin typeface="+mn-ea"/>
              </a:rPr>
              <a:t>(</a:t>
            </a:r>
            <a:r>
              <a:rPr lang="ja-JP" altLang="en-US" sz="1000" dirty="0">
                <a:solidFill>
                  <a:schemeClr val="tx2"/>
                </a:solidFill>
                <a:latin typeface="+mn-ea"/>
              </a:rPr>
              <a:t>内閣サイバーセキュリティセンター</a:t>
            </a:r>
            <a:r>
              <a:rPr lang="en-US" altLang="ja-JP" sz="1000" dirty="0">
                <a:solidFill>
                  <a:schemeClr val="tx2"/>
                </a:solidFill>
                <a:latin typeface="+mn-ea"/>
              </a:rPr>
              <a:t>)</a:t>
            </a:r>
          </a:p>
          <a:p>
            <a:r>
              <a:rPr lang="en-US" altLang="ja-JP" sz="1000" dirty="0">
                <a:latin typeface="+mn-ea"/>
              </a:rPr>
              <a:t>               </a:t>
            </a:r>
            <a:r>
              <a:rPr lang="ja-JP" altLang="en-US" sz="1000" dirty="0">
                <a:latin typeface="+mn-ea"/>
              </a:rPr>
              <a:t>　</a:t>
            </a:r>
            <a:r>
              <a:rPr lang="en-US" altLang="ja-JP" sz="1000" dirty="0">
                <a:solidFill>
                  <a:srgbClr val="0000FF"/>
                </a:solidFill>
                <a:latin typeface="+mn-ea"/>
                <a:hlinkClick r:id="rId3"/>
              </a:rPr>
              <a:t>https://www.nisc.go.jp/pdf/policy/general/risktaiou28.pdf</a:t>
            </a:r>
            <a:endParaRPr lang="en-US" altLang="ja-JP" sz="1000" dirty="0">
              <a:solidFill>
                <a:srgbClr val="0000FF"/>
              </a:solidFill>
              <a:latin typeface="+mn-ea"/>
            </a:endParaRPr>
          </a:p>
          <a:p>
            <a:r>
              <a:rPr lang="ja-JP" altLang="en-US" sz="1000" dirty="0">
                <a:solidFill>
                  <a:srgbClr val="0000FF"/>
                </a:solidFill>
                <a:latin typeface="+mn-ea"/>
              </a:rPr>
              <a:t>                 </a:t>
            </a:r>
            <a:r>
              <a:rPr lang="ja-JP" altLang="en-US" sz="1000" dirty="0">
                <a:solidFill>
                  <a:schemeClr val="tx2"/>
                </a:solidFill>
                <a:latin typeface="+mn-ea"/>
              </a:rPr>
              <a:t>自動車産業サイバーセキュリティガイドライン</a:t>
            </a:r>
            <a:r>
              <a:rPr lang="en-US" altLang="ja-JP" sz="1000" dirty="0">
                <a:solidFill>
                  <a:schemeClr val="tx2"/>
                </a:solidFill>
                <a:latin typeface="+mn-ea"/>
              </a:rPr>
              <a:t>(</a:t>
            </a:r>
            <a:r>
              <a:rPr lang="ja-JP" altLang="en-US" sz="1000" dirty="0">
                <a:solidFill>
                  <a:schemeClr val="tx2"/>
                </a:solidFill>
                <a:latin typeface="+mn-ea"/>
              </a:rPr>
              <a:t>一般社団法人日本自動車工業会</a:t>
            </a:r>
            <a:r>
              <a:rPr lang="en-US" altLang="ja-JP" sz="1000" dirty="0">
                <a:solidFill>
                  <a:schemeClr val="tx2"/>
                </a:solidFill>
                <a:latin typeface="+mn-ea"/>
              </a:rPr>
              <a:t>)</a:t>
            </a:r>
          </a:p>
          <a:p>
            <a:r>
              <a:rPr lang="en-US" altLang="ja-JP" sz="1000" dirty="0">
                <a:solidFill>
                  <a:srgbClr val="0000FF"/>
                </a:solidFill>
                <a:latin typeface="+mn-ea"/>
              </a:rPr>
              <a:t>                 </a:t>
            </a:r>
            <a:r>
              <a:rPr lang="en-US" altLang="ja-JP" sz="1000" dirty="0">
                <a:solidFill>
                  <a:srgbClr val="0000FF"/>
                </a:solidFill>
                <a:latin typeface="+mn-ea"/>
                <a:hlinkClick r:id="rId4"/>
              </a:rPr>
              <a:t>https://www.jama.or.jp/operation/it/cyb_sec/cyb_sec_guideline.html</a:t>
            </a:r>
            <a:endParaRPr lang="en-US" altLang="ja-JP" sz="1000" dirty="0">
              <a:solidFill>
                <a:srgbClr val="0000FF"/>
              </a:solidFill>
              <a:latin typeface="+mn-ea"/>
            </a:endParaRPr>
          </a:p>
        </p:txBody>
      </p:sp>
      <p:pic>
        <p:nvPicPr>
          <p:cNvPr id="2" name="図 1">
            <a:extLst>
              <a:ext uri="{FF2B5EF4-FFF2-40B4-BE49-F238E27FC236}">
                <a16:creationId xmlns:a16="http://schemas.microsoft.com/office/drawing/2014/main" id="{157228B2-A742-66A4-16E6-8A0EBAFA86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224" y="3730231"/>
            <a:ext cx="1092637" cy="1026416"/>
          </a:xfrm>
          <a:prstGeom prst="rect">
            <a:avLst/>
          </a:prstGeom>
        </p:spPr>
      </p:pic>
      <p:pic>
        <p:nvPicPr>
          <p:cNvPr id="6" name="図 5">
            <a:extLst>
              <a:ext uri="{FF2B5EF4-FFF2-40B4-BE49-F238E27FC236}">
                <a16:creationId xmlns:a16="http://schemas.microsoft.com/office/drawing/2014/main" id="{C95419E2-2F94-59A0-8FE3-5D2FFDF4A7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26357" y="3952001"/>
            <a:ext cx="778091" cy="902254"/>
          </a:xfrm>
          <a:prstGeom prst="rect">
            <a:avLst/>
          </a:prstGeom>
        </p:spPr>
      </p:pic>
      <p:sp>
        <p:nvSpPr>
          <p:cNvPr id="12" name="タイトル 8">
            <a:extLst>
              <a:ext uri="{FF2B5EF4-FFF2-40B4-BE49-F238E27FC236}">
                <a16:creationId xmlns:a16="http://schemas.microsoft.com/office/drawing/2014/main" id="{6F768DFB-8F66-12FA-DC5E-E958D3F8B41C}"/>
              </a:ext>
            </a:extLst>
          </p:cNvPr>
          <p:cNvSpPr>
            <a:spLocks noGrp="1"/>
          </p:cNvSpPr>
          <p:nvPr>
            <p:ph type="title"/>
          </p:nvPr>
        </p:nvSpPr>
        <p:spPr>
          <a:xfrm>
            <a:off x="480910" y="217504"/>
            <a:ext cx="7423732" cy="563732"/>
          </a:xfrm>
        </p:spPr>
        <p:txBody>
          <a:bodyPr/>
          <a:lstStyle/>
          <a:p>
            <a:r>
              <a:rPr lang="en-US" altLang="ja-JP" dirty="0"/>
              <a:t>【</a:t>
            </a:r>
            <a:r>
              <a:rPr lang="en-US" altLang="ja-JP" dirty="0">
                <a:latin typeface="+mn-ea"/>
                <a:ea typeface="+mn-ea"/>
              </a:rPr>
              <a:t>2</a:t>
            </a:r>
            <a:r>
              <a:rPr lang="ja-JP" altLang="en-US" dirty="0">
                <a:latin typeface="+mn-ea"/>
                <a:ea typeface="+mn-ea"/>
              </a:rPr>
              <a:t>位</a:t>
            </a:r>
            <a:r>
              <a:rPr lang="en-US" altLang="ja-JP" dirty="0">
                <a:latin typeface="+mn-ea"/>
                <a:ea typeface="+mn-ea"/>
              </a:rPr>
              <a:t>】</a:t>
            </a:r>
            <a:r>
              <a:rPr lang="ja-JP" altLang="en-US" dirty="0">
                <a:latin typeface="+mn-ea"/>
                <a:ea typeface="+mn-ea"/>
              </a:rPr>
              <a:t>サプライチェーンや委託先を狙った攻撃</a:t>
            </a:r>
            <a:endParaRPr lang="ja-JP" altLang="en-US" dirty="0"/>
          </a:p>
        </p:txBody>
      </p:sp>
    </p:spTree>
    <p:extLst>
      <p:ext uri="{BB962C8B-B14F-4D97-AF65-F5344CB8AC3E}">
        <p14:creationId xmlns:p14="http://schemas.microsoft.com/office/powerpoint/2010/main" val="120455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28</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150362"/>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自組織に関わる組織と共に実施</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被害を受けた後の対応</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accent6">
                    <a:lumMod val="10000"/>
                  </a:schemeClr>
                </a:solidFill>
              </a:rPr>
              <a:t>適切な</a:t>
            </a:r>
            <a:r>
              <a:rPr lang="ja-JP" altLang="en-US" sz="2000" u="sng" dirty="0">
                <a:solidFill>
                  <a:srgbClr val="FF0000"/>
                </a:solidFill>
              </a:rPr>
              <a:t>報告／連絡／相談</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上司、</a:t>
            </a:r>
            <a:r>
              <a:rPr lang="en-US" altLang="ja-JP" sz="1800" dirty="0">
                <a:solidFill>
                  <a:schemeClr val="accent6">
                    <a:lumMod val="10000"/>
                  </a:schemeClr>
                </a:solidFill>
              </a:rPr>
              <a:t>CSIRT</a:t>
            </a:r>
            <a:r>
              <a:rPr lang="ja-JP" altLang="en-US" sz="1800" dirty="0">
                <a:solidFill>
                  <a:schemeClr val="accent6">
                    <a:lumMod val="10000"/>
                  </a:schemeClr>
                </a:solidFill>
              </a:rPr>
              <a:t>、関係組織、公的機関等</a:t>
            </a:r>
          </a:p>
        </p:txBody>
      </p:sp>
      <p:pic>
        <p:nvPicPr>
          <p:cNvPr id="12" name="図 11">
            <a:extLst>
              <a:ext uri="{FF2B5EF4-FFF2-40B4-BE49-F238E27FC236}">
                <a16:creationId xmlns:a16="http://schemas.microsoft.com/office/drawing/2014/main" id="{CCF26D1C-BBF4-09EC-29BD-097CC59913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2664" y="3084862"/>
            <a:ext cx="572977" cy="774128"/>
          </a:xfrm>
          <a:prstGeom prst="rect">
            <a:avLst/>
          </a:prstGeom>
        </p:spPr>
      </p:pic>
      <p:pic>
        <p:nvPicPr>
          <p:cNvPr id="13" name="図 12">
            <a:extLst>
              <a:ext uri="{FF2B5EF4-FFF2-40B4-BE49-F238E27FC236}">
                <a16:creationId xmlns:a16="http://schemas.microsoft.com/office/drawing/2014/main" id="{6C3CAB03-9435-0B36-93F9-D4EA943F6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2396" y="3937913"/>
            <a:ext cx="633932" cy="743650"/>
          </a:xfrm>
          <a:prstGeom prst="rect">
            <a:avLst/>
          </a:prstGeom>
        </p:spPr>
      </p:pic>
      <p:pic>
        <p:nvPicPr>
          <p:cNvPr id="14" name="図 13">
            <a:extLst>
              <a:ext uri="{FF2B5EF4-FFF2-40B4-BE49-F238E27FC236}">
                <a16:creationId xmlns:a16="http://schemas.microsoft.com/office/drawing/2014/main" id="{9D243717-A24D-E95C-A357-2CBEE6F432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7417" y="3419569"/>
            <a:ext cx="743650" cy="743650"/>
          </a:xfrm>
          <a:prstGeom prst="rect">
            <a:avLst/>
          </a:prstGeom>
        </p:spPr>
      </p:pic>
      <p:pic>
        <p:nvPicPr>
          <p:cNvPr id="15" name="図 14">
            <a:extLst>
              <a:ext uri="{FF2B5EF4-FFF2-40B4-BE49-F238E27FC236}">
                <a16:creationId xmlns:a16="http://schemas.microsoft.com/office/drawing/2014/main" id="{C574C004-0F03-CEBC-D509-9A52DF32C4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6426" y="2923238"/>
            <a:ext cx="682696" cy="633932"/>
          </a:xfrm>
          <a:prstGeom prst="rect">
            <a:avLst/>
          </a:prstGeom>
        </p:spPr>
      </p:pic>
      <p:sp>
        <p:nvSpPr>
          <p:cNvPr id="16" name="爆発: 8 pt 15">
            <a:extLst>
              <a:ext uri="{FF2B5EF4-FFF2-40B4-BE49-F238E27FC236}">
                <a16:creationId xmlns:a16="http://schemas.microsoft.com/office/drawing/2014/main" id="{DED3BF07-ADC8-49BB-D905-9517131D6A98}"/>
              </a:ext>
            </a:extLst>
          </p:cNvPr>
          <p:cNvSpPr/>
          <p:nvPr/>
        </p:nvSpPr>
        <p:spPr>
          <a:xfrm>
            <a:off x="6336036" y="3342430"/>
            <a:ext cx="600073" cy="338452"/>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タイトル 8">
            <a:extLst>
              <a:ext uri="{FF2B5EF4-FFF2-40B4-BE49-F238E27FC236}">
                <a16:creationId xmlns:a16="http://schemas.microsoft.com/office/drawing/2014/main" id="{9CA0D865-843A-6CF9-2850-72DCBFBEB27F}"/>
              </a:ext>
            </a:extLst>
          </p:cNvPr>
          <p:cNvSpPr>
            <a:spLocks noGrp="1"/>
          </p:cNvSpPr>
          <p:nvPr>
            <p:ph type="title"/>
          </p:nvPr>
        </p:nvSpPr>
        <p:spPr>
          <a:xfrm>
            <a:off x="480910" y="217504"/>
            <a:ext cx="7423732" cy="563732"/>
          </a:xfrm>
        </p:spPr>
        <p:txBody>
          <a:bodyPr/>
          <a:lstStyle/>
          <a:p>
            <a:r>
              <a:rPr lang="en-US" altLang="ja-JP" dirty="0"/>
              <a:t>【</a:t>
            </a:r>
            <a:r>
              <a:rPr lang="en-US" altLang="ja-JP" dirty="0">
                <a:latin typeface="+mn-ea"/>
                <a:ea typeface="+mn-ea"/>
              </a:rPr>
              <a:t>2</a:t>
            </a:r>
            <a:r>
              <a:rPr lang="ja-JP" altLang="en-US" dirty="0">
                <a:latin typeface="+mn-ea"/>
                <a:ea typeface="+mn-ea"/>
              </a:rPr>
              <a:t>位</a:t>
            </a:r>
            <a:r>
              <a:rPr lang="en-US" altLang="ja-JP" dirty="0">
                <a:latin typeface="+mn-ea"/>
                <a:ea typeface="+mn-ea"/>
              </a:rPr>
              <a:t>】</a:t>
            </a:r>
            <a:r>
              <a:rPr lang="ja-JP" altLang="en-US" dirty="0">
                <a:latin typeface="+mn-ea"/>
                <a:ea typeface="+mn-ea"/>
              </a:rPr>
              <a:t>サプライチェーンや委託先を狙った攻撃</a:t>
            </a:r>
            <a:endParaRPr lang="ja-JP" altLang="en-US" dirty="0"/>
          </a:p>
        </p:txBody>
      </p:sp>
    </p:spTree>
    <p:extLst>
      <p:ext uri="{BB962C8B-B14F-4D97-AF65-F5344CB8AC3E}">
        <p14:creationId xmlns:p14="http://schemas.microsoft.com/office/powerpoint/2010/main" val="1303186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292963" y="1270001"/>
            <a:ext cx="8721780" cy="4561840"/>
          </a:xfrm>
        </p:spPr>
        <p:txBody>
          <a:bodyPr/>
          <a:lstStyle/>
          <a:p>
            <a:r>
              <a:rPr lang="ja-JP" altLang="en-US" sz="2800" dirty="0">
                <a:solidFill>
                  <a:schemeClr val="accent6">
                    <a:lumMod val="10000"/>
                  </a:schemeClr>
                </a:solidFill>
              </a:rPr>
              <a:t>ソフトウェアの脆弱性が発見されると、開発ベンダー等が      </a:t>
            </a:r>
            <a:r>
              <a:rPr lang="ja-JP" altLang="en-US" sz="2800" u="sng" dirty="0">
                <a:solidFill>
                  <a:srgbClr val="FF0000"/>
                </a:solidFill>
              </a:rPr>
              <a:t>脆弱性対策情報（修正プログラムや回避策等）を公開</a:t>
            </a:r>
            <a:r>
              <a:rPr lang="ja-JP" altLang="en-US" sz="2800" dirty="0">
                <a:solidFill>
                  <a:schemeClr val="accent6">
                    <a:lumMod val="10000"/>
                  </a:schemeClr>
                </a:solidFill>
              </a:rPr>
              <a:t>し、製品利用者へ対策を促す</a:t>
            </a:r>
            <a:endParaRPr lang="en-US" altLang="ja-JP" sz="2800" dirty="0">
              <a:solidFill>
                <a:schemeClr val="accent6">
                  <a:lumMod val="10000"/>
                </a:schemeClr>
              </a:solidFill>
            </a:endParaRPr>
          </a:p>
          <a:p>
            <a:endParaRPr lang="en-US" altLang="ja-JP" sz="1000" dirty="0">
              <a:solidFill>
                <a:schemeClr val="accent6">
                  <a:lumMod val="10000"/>
                </a:schemeClr>
              </a:solidFill>
            </a:endParaRPr>
          </a:p>
          <a:p>
            <a:r>
              <a:rPr lang="ja-JP" altLang="en-US" sz="2800" dirty="0">
                <a:solidFill>
                  <a:schemeClr val="tx2"/>
                </a:solidFill>
              </a:rPr>
              <a:t>攻撃者は、</a:t>
            </a:r>
            <a:r>
              <a:rPr lang="ja-JP" altLang="en-US" sz="2800" u="sng" dirty="0">
                <a:solidFill>
                  <a:srgbClr val="FF0000"/>
                </a:solidFill>
              </a:rPr>
              <a:t>その情報を基に攻撃プログラム等を作成</a:t>
            </a:r>
            <a:r>
              <a:rPr lang="ja-JP" altLang="en-US" sz="2800" dirty="0">
                <a:solidFill>
                  <a:schemeClr val="tx2"/>
                </a:solidFill>
              </a:rPr>
              <a:t>し、</a:t>
            </a:r>
            <a:endParaRPr lang="en-US" altLang="ja-JP" sz="2800" dirty="0">
              <a:solidFill>
                <a:schemeClr val="tx2"/>
              </a:solidFill>
            </a:endParaRPr>
          </a:p>
          <a:p>
            <a:pPr marL="0" indent="0">
              <a:buNone/>
            </a:pPr>
            <a:r>
              <a:rPr lang="ja-JP" altLang="en-US" sz="2800" dirty="0">
                <a:solidFill>
                  <a:schemeClr val="tx2"/>
                </a:solidFill>
              </a:rPr>
              <a:t>　</a:t>
            </a:r>
            <a:r>
              <a:rPr lang="ja-JP" altLang="en-US" sz="2800" u="sng" dirty="0">
                <a:solidFill>
                  <a:srgbClr val="FF0000"/>
                </a:solidFill>
              </a:rPr>
              <a:t>対策が行われていないシステム</a:t>
            </a:r>
            <a:r>
              <a:rPr lang="ja-JP" altLang="en-US" sz="2800" dirty="0">
                <a:solidFill>
                  <a:schemeClr val="tx2"/>
                </a:solidFill>
              </a:rPr>
              <a:t>に対して、</a:t>
            </a:r>
            <a:r>
              <a:rPr lang="ja-JP" altLang="en-US" sz="2800" u="sng" dirty="0">
                <a:solidFill>
                  <a:srgbClr val="FF0000"/>
                </a:solidFill>
              </a:rPr>
              <a:t>脆弱性を悪用</a:t>
            </a:r>
            <a:r>
              <a:rPr lang="ja-JP" altLang="en-US" sz="2800" dirty="0">
                <a:solidFill>
                  <a:schemeClr val="tx2"/>
                </a:solidFill>
              </a:rPr>
              <a:t>した</a:t>
            </a:r>
            <a:endParaRPr lang="en-US" altLang="ja-JP" sz="2800" dirty="0">
              <a:solidFill>
                <a:schemeClr val="tx2"/>
              </a:solidFill>
            </a:endParaRPr>
          </a:p>
          <a:p>
            <a:pPr marL="0" indent="0">
              <a:buNone/>
            </a:pPr>
            <a:r>
              <a:rPr lang="ja-JP" altLang="en-US" sz="2800" dirty="0">
                <a:solidFill>
                  <a:schemeClr val="tx2"/>
                </a:solidFill>
              </a:rPr>
              <a:t>　攻撃を行う</a:t>
            </a:r>
            <a:endParaRPr lang="en-US" altLang="ja-JP" sz="2800" dirty="0">
              <a:solidFill>
                <a:schemeClr val="tx2"/>
              </a:solidFill>
            </a:endParaRPr>
          </a:p>
          <a:p>
            <a:endParaRPr lang="ja-JP" altLang="en-US" sz="1000" u="sng" dirty="0">
              <a:solidFill>
                <a:srgbClr val="FF0000"/>
              </a:solidFill>
            </a:endParaRPr>
          </a:p>
          <a:p>
            <a:r>
              <a:rPr lang="ja-JP" altLang="en-US" sz="2800" dirty="0">
                <a:solidFill>
                  <a:schemeClr val="accent6">
                    <a:lumMod val="10000"/>
                  </a:schemeClr>
                </a:solidFill>
              </a:rPr>
              <a:t>脆弱性を悪用した攻撃が行われると、</a:t>
            </a:r>
            <a:r>
              <a:rPr lang="ja-JP" altLang="en-US" sz="2800" dirty="0">
                <a:solidFill>
                  <a:schemeClr val="tx2"/>
                </a:solidFill>
              </a:rPr>
              <a:t>事業やサービスの     停止</a:t>
            </a:r>
            <a:r>
              <a:rPr lang="ja-JP" altLang="en-US" sz="2800" dirty="0">
                <a:solidFill>
                  <a:schemeClr val="accent6">
                    <a:lumMod val="10000"/>
                  </a:schemeClr>
                </a:solidFill>
              </a:rPr>
              <a:t>など、甚大な被害に至ることがある</a:t>
            </a:r>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53015"/>
            <a:ext cx="7423732" cy="492711"/>
          </a:xfrm>
        </p:spPr>
        <p:txBody>
          <a:bodyPr/>
          <a:lstStyle/>
          <a:p>
            <a:r>
              <a:rPr lang="en-US" altLang="ja-JP" dirty="0"/>
              <a:t>【3</a:t>
            </a:r>
            <a:r>
              <a:rPr lang="ja-JP" altLang="en-US" dirty="0"/>
              <a:t>位</a:t>
            </a:r>
            <a:r>
              <a:rPr lang="en-US" altLang="ja-JP" dirty="0"/>
              <a:t>】</a:t>
            </a:r>
            <a:r>
              <a:rPr lang="ja-JP" altLang="en-US" dirty="0"/>
              <a:t>システムの脆弱性を突いた攻撃</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29</a:t>
            </a:fld>
            <a:endParaRPr lang="ja-JP" altLang="en-US"/>
          </a:p>
        </p:txBody>
      </p:sp>
    </p:spTree>
    <p:extLst>
      <p:ext uri="{BB962C8B-B14F-4D97-AF65-F5344CB8AC3E}">
        <p14:creationId xmlns:p14="http://schemas.microsoft.com/office/powerpoint/2010/main" val="66942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141304"/>
            <a:ext cx="6047903" cy="676276"/>
          </a:xfrm>
        </p:spPr>
        <p:txBody>
          <a:bodyPr/>
          <a:lstStyle/>
          <a:p>
            <a:r>
              <a:rPr lang="en-US" altLang="ja-JP" dirty="0"/>
              <a:t>10</a:t>
            </a:r>
            <a:r>
              <a:rPr lang="ja-JP" altLang="en-US" dirty="0"/>
              <a:t>大脅威の特徴</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3</a:t>
            </a:fld>
            <a:endParaRPr lang="ja-JP" altLang="en-US"/>
          </a:p>
        </p:txBody>
      </p:sp>
      <p:sp>
        <p:nvSpPr>
          <p:cNvPr id="2" name="角丸四角形 1">
            <a:extLst>
              <a:ext uri="{FF2B5EF4-FFF2-40B4-BE49-F238E27FC236}">
                <a16:creationId xmlns:a16="http://schemas.microsoft.com/office/drawing/2014/main" id="{DFB0C461-14D6-7FB4-5CA9-560C25E8EE16}"/>
              </a:ext>
            </a:extLst>
          </p:cNvPr>
          <p:cNvSpPr/>
          <p:nvPr/>
        </p:nvSpPr>
        <p:spPr>
          <a:xfrm flipH="1">
            <a:off x="288144" y="1340769"/>
            <a:ext cx="8567712" cy="621321"/>
          </a:xfrm>
          <a:prstGeom prst="roundRect">
            <a:avLst/>
          </a:prstGeom>
          <a:solidFill>
            <a:srgbClr val="FFFF99"/>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accent6">
                    <a:lumMod val="10000"/>
                  </a:schemeClr>
                </a:solidFill>
                <a:latin typeface="+mn-ea"/>
              </a:rPr>
              <a:t>脅威に対して様々な立場の方が存在</a:t>
            </a:r>
          </a:p>
        </p:txBody>
      </p:sp>
      <p:grpSp>
        <p:nvGrpSpPr>
          <p:cNvPr id="24" name="グループ化 23">
            <a:extLst>
              <a:ext uri="{FF2B5EF4-FFF2-40B4-BE49-F238E27FC236}">
                <a16:creationId xmlns:a16="http://schemas.microsoft.com/office/drawing/2014/main" id="{CCCA555F-DFBB-AF26-B805-36EDD2E08264}"/>
              </a:ext>
            </a:extLst>
          </p:cNvPr>
          <p:cNvGrpSpPr/>
          <p:nvPr/>
        </p:nvGrpSpPr>
        <p:grpSpPr>
          <a:xfrm>
            <a:off x="245381" y="3498430"/>
            <a:ext cx="8602438" cy="936097"/>
            <a:chOff x="1319770" y="3498430"/>
            <a:chExt cx="8602438" cy="936097"/>
          </a:xfrm>
        </p:grpSpPr>
        <p:grpSp>
          <p:nvGrpSpPr>
            <p:cNvPr id="3" name="グループ化 2">
              <a:extLst>
                <a:ext uri="{FF2B5EF4-FFF2-40B4-BE49-F238E27FC236}">
                  <a16:creationId xmlns:a16="http://schemas.microsoft.com/office/drawing/2014/main" id="{25284F6F-C628-D3E0-174E-E943755863D7}"/>
                </a:ext>
              </a:extLst>
            </p:cNvPr>
            <p:cNvGrpSpPr/>
            <p:nvPr/>
          </p:nvGrpSpPr>
          <p:grpSpPr>
            <a:xfrm>
              <a:off x="8641068" y="3498430"/>
              <a:ext cx="1281140" cy="936097"/>
              <a:chOff x="-578438" y="4306983"/>
              <a:chExt cx="3127248" cy="2285001"/>
            </a:xfrm>
          </p:grpSpPr>
          <p:pic>
            <p:nvPicPr>
              <p:cNvPr id="4" name="図 3">
                <a:extLst>
                  <a:ext uri="{FF2B5EF4-FFF2-40B4-BE49-F238E27FC236}">
                    <a16:creationId xmlns:a16="http://schemas.microsoft.com/office/drawing/2014/main" id="{1967ABF3-79E2-C9E6-6A1B-D8149892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61" y="4306983"/>
                <a:ext cx="2276095" cy="2166843"/>
              </a:xfrm>
              <a:prstGeom prst="rect">
                <a:avLst/>
              </a:prstGeom>
            </p:spPr>
          </p:pic>
          <p:pic>
            <p:nvPicPr>
              <p:cNvPr id="5" name="図 4">
                <a:extLst>
                  <a:ext uri="{FF2B5EF4-FFF2-40B4-BE49-F238E27FC236}">
                    <a16:creationId xmlns:a16="http://schemas.microsoft.com/office/drawing/2014/main" id="{AF3F5EFB-9728-1BA1-3726-1E58CA180B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438" y="4982260"/>
                <a:ext cx="1851026" cy="1609724"/>
              </a:xfrm>
              <a:prstGeom prst="rect">
                <a:avLst/>
              </a:prstGeom>
            </p:spPr>
          </p:pic>
          <p:pic>
            <p:nvPicPr>
              <p:cNvPr id="6" name="図 5">
                <a:extLst>
                  <a:ext uri="{FF2B5EF4-FFF2-40B4-BE49-F238E27FC236}">
                    <a16:creationId xmlns:a16="http://schemas.microsoft.com/office/drawing/2014/main" id="{449CE102-2737-1AEA-F3A0-789C0A6679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184" y="4452034"/>
                <a:ext cx="1444626" cy="2139950"/>
              </a:xfrm>
              <a:prstGeom prst="rect">
                <a:avLst/>
              </a:prstGeom>
            </p:spPr>
          </p:pic>
        </p:grpSp>
        <p:sp>
          <p:nvSpPr>
            <p:cNvPr id="15" name="コンテンツ プレースホルダー 1">
              <a:extLst>
                <a:ext uri="{FF2B5EF4-FFF2-40B4-BE49-F238E27FC236}">
                  <a16:creationId xmlns:a16="http://schemas.microsoft.com/office/drawing/2014/main" id="{FEAFC835-A1F7-BB57-ECBC-C17684F3086A}"/>
                </a:ext>
              </a:extLst>
            </p:cNvPr>
            <p:cNvSpPr txBox="1">
              <a:spLocks/>
            </p:cNvSpPr>
            <p:nvPr/>
          </p:nvSpPr>
          <p:spPr bwMode="auto">
            <a:xfrm>
              <a:off x="1319770" y="3653448"/>
              <a:ext cx="6504460" cy="626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anose="05000000000000000000" pitchFamily="2" charset="2"/>
                <a:buChar char="Ø"/>
              </a:pPr>
              <a:r>
                <a:rPr lang="ja-JP" altLang="en-US" sz="2800" kern="0" dirty="0">
                  <a:solidFill>
                    <a:schemeClr val="accent6">
                      <a:lumMod val="10000"/>
                    </a:schemeClr>
                  </a:solidFill>
                  <a:latin typeface="+mn-ea"/>
                </a:rPr>
                <a:t>家庭等で </a:t>
              </a:r>
              <a:r>
                <a:rPr lang="en-US" altLang="ja-JP" sz="2800" kern="0" dirty="0">
                  <a:solidFill>
                    <a:schemeClr val="accent6">
                      <a:lumMod val="10000"/>
                    </a:schemeClr>
                  </a:solidFill>
                  <a:latin typeface="+mn-ea"/>
                </a:rPr>
                <a:t>PC </a:t>
              </a:r>
              <a:r>
                <a:rPr lang="ja-JP" altLang="en-US" sz="2800" kern="0" dirty="0">
                  <a:solidFill>
                    <a:schemeClr val="accent6">
                      <a:lumMod val="10000"/>
                    </a:schemeClr>
                  </a:solidFill>
                  <a:latin typeface="+mn-ea"/>
                </a:rPr>
                <a:t>やスマホを利用する人</a:t>
              </a:r>
              <a:endParaRPr lang="en-US" altLang="ja-JP" sz="2800" kern="0" dirty="0">
                <a:solidFill>
                  <a:schemeClr val="accent6">
                    <a:lumMod val="10000"/>
                  </a:schemeClr>
                </a:solidFill>
                <a:latin typeface="+mn-ea"/>
              </a:endParaRPr>
            </a:p>
          </p:txBody>
        </p:sp>
        <p:sp>
          <p:nvSpPr>
            <p:cNvPr id="16" name="コンテンツ プレースホルダー 1">
              <a:extLst>
                <a:ext uri="{FF2B5EF4-FFF2-40B4-BE49-F238E27FC236}">
                  <a16:creationId xmlns:a16="http://schemas.microsoft.com/office/drawing/2014/main" id="{6F365721-B69A-8542-BF74-E2FF52ACF77B}"/>
                </a:ext>
              </a:extLst>
            </p:cNvPr>
            <p:cNvSpPr txBox="1">
              <a:spLocks/>
            </p:cNvSpPr>
            <p:nvPr/>
          </p:nvSpPr>
          <p:spPr bwMode="auto">
            <a:xfrm>
              <a:off x="7240316" y="3629510"/>
              <a:ext cx="1618324" cy="673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pPr>
              <a:r>
                <a:rPr lang="ja-JP" altLang="en-US" kern="0" dirty="0">
                  <a:solidFill>
                    <a:srgbClr val="008000"/>
                  </a:solidFill>
                  <a:latin typeface="+mn-ea"/>
                </a:rPr>
                <a:t>「個人」</a:t>
              </a:r>
              <a:endParaRPr lang="en-US" altLang="ja-JP" kern="0" dirty="0">
                <a:solidFill>
                  <a:srgbClr val="008000"/>
                </a:solidFill>
                <a:latin typeface="+mn-ea"/>
              </a:endParaRPr>
            </a:p>
          </p:txBody>
        </p:sp>
      </p:grpSp>
      <p:grpSp>
        <p:nvGrpSpPr>
          <p:cNvPr id="25" name="グループ化 24">
            <a:extLst>
              <a:ext uri="{FF2B5EF4-FFF2-40B4-BE49-F238E27FC236}">
                <a16:creationId xmlns:a16="http://schemas.microsoft.com/office/drawing/2014/main" id="{F8446A12-45B5-D355-8EE1-B3A0A8DDF34C}"/>
              </a:ext>
            </a:extLst>
          </p:cNvPr>
          <p:cNvGrpSpPr/>
          <p:nvPr/>
        </p:nvGrpSpPr>
        <p:grpSpPr>
          <a:xfrm>
            <a:off x="248467" y="4511545"/>
            <a:ext cx="8621667" cy="1002016"/>
            <a:chOff x="1213945" y="4587745"/>
            <a:chExt cx="8621667" cy="1002016"/>
          </a:xfrm>
        </p:grpSpPr>
        <p:grpSp>
          <p:nvGrpSpPr>
            <p:cNvPr id="11" name="グループ化 10">
              <a:extLst>
                <a:ext uri="{FF2B5EF4-FFF2-40B4-BE49-F238E27FC236}">
                  <a16:creationId xmlns:a16="http://schemas.microsoft.com/office/drawing/2014/main" id="{EB018DC8-1FAD-E469-338F-94F7B253BA04}"/>
                </a:ext>
              </a:extLst>
            </p:cNvPr>
            <p:cNvGrpSpPr/>
            <p:nvPr/>
          </p:nvGrpSpPr>
          <p:grpSpPr>
            <a:xfrm>
              <a:off x="8554637" y="4700730"/>
              <a:ext cx="1280975" cy="776046"/>
              <a:chOff x="3025607" y="4306983"/>
              <a:chExt cx="3925947" cy="2434653"/>
            </a:xfrm>
          </p:grpSpPr>
          <p:pic>
            <p:nvPicPr>
              <p:cNvPr id="12" name="図 11">
                <a:extLst>
                  <a:ext uri="{FF2B5EF4-FFF2-40B4-BE49-F238E27FC236}">
                    <a16:creationId xmlns:a16="http://schemas.microsoft.com/office/drawing/2014/main" id="{E5C191C4-0E62-70D1-0774-D16A8B847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52026" y="4306983"/>
                <a:ext cx="1829365" cy="2430051"/>
              </a:xfrm>
              <a:prstGeom prst="rect">
                <a:avLst/>
              </a:prstGeom>
            </p:spPr>
          </p:pic>
          <p:pic>
            <p:nvPicPr>
              <p:cNvPr id="13" name="図 12">
                <a:extLst>
                  <a:ext uri="{FF2B5EF4-FFF2-40B4-BE49-F238E27FC236}">
                    <a16:creationId xmlns:a16="http://schemas.microsoft.com/office/drawing/2014/main" id="{63EBBB03-E084-64B4-8B1C-F4617CBE63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25607" y="5006772"/>
                <a:ext cx="2810481" cy="1734864"/>
              </a:xfrm>
              <a:prstGeom prst="rect">
                <a:avLst/>
              </a:prstGeom>
            </p:spPr>
          </p:pic>
          <p:pic>
            <p:nvPicPr>
              <p:cNvPr id="14" name="図 13">
                <a:extLst>
                  <a:ext uri="{FF2B5EF4-FFF2-40B4-BE49-F238E27FC236}">
                    <a16:creationId xmlns:a16="http://schemas.microsoft.com/office/drawing/2014/main" id="{B07635AC-F8F7-D2CB-F931-3E3A295157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427555" y="4491422"/>
                <a:ext cx="1523999" cy="2181226"/>
              </a:xfrm>
              <a:prstGeom prst="rect">
                <a:avLst/>
              </a:prstGeom>
            </p:spPr>
          </p:pic>
        </p:grpSp>
        <p:sp>
          <p:nvSpPr>
            <p:cNvPr id="17" name="コンテンツ プレースホルダー 1">
              <a:extLst>
                <a:ext uri="{FF2B5EF4-FFF2-40B4-BE49-F238E27FC236}">
                  <a16:creationId xmlns:a16="http://schemas.microsoft.com/office/drawing/2014/main" id="{96F6D3AA-85DB-1FE6-CC09-59A03250EA84}"/>
                </a:ext>
              </a:extLst>
            </p:cNvPr>
            <p:cNvSpPr txBox="1">
              <a:spLocks/>
            </p:cNvSpPr>
            <p:nvPr/>
          </p:nvSpPr>
          <p:spPr bwMode="auto">
            <a:xfrm>
              <a:off x="7126016" y="4765389"/>
              <a:ext cx="1610142" cy="646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pPr>
              <a:r>
                <a:rPr lang="ja-JP" altLang="en-US" kern="0" dirty="0">
                  <a:solidFill>
                    <a:srgbClr val="008000"/>
                  </a:solidFill>
                  <a:latin typeface="+mn-ea"/>
                </a:rPr>
                <a:t>「組織」</a:t>
              </a:r>
              <a:endParaRPr lang="en-US" altLang="ja-JP" kern="0" dirty="0">
                <a:solidFill>
                  <a:srgbClr val="008000"/>
                </a:solidFill>
                <a:latin typeface="+mn-ea"/>
              </a:endParaRPr>
            </a:p>
          </p:txBody>
        </p:sp>
        <p:grpSp>
          <p:nvGrpSpPr>
            <p:cNvPr id="18" name="グループ化 17">
              <a:extLst>
                <a:ext uri="{FF2B5EF4-FFF2-40B4-BE49-F238E27FC236}">
                  <a16:creationId xmlns:a16="http://schemas.microsoft.com/office/drawing/2014/main" id="{FD35B03F-6E02-5A67-6025-AC411F68A7A9}"/>
                </a:ext>
              </a:extLst>
            </p:cNvPr>
            <p:cNvGrpSpPr/>
            <p:nvPr/>
          </p:nvGrpSpPr>
          <p:grpSpPr>
            <a:xfrm>
              <a:off x="1213945" y="4587745"/>
              <a:ext cx="5842116" cy="1002016"/>
              <a:chOff x="1213945" y="4590070"/>
              <a:chExt cx="7191204" cy="1002016"/>
            </a:xfrm>
          </p:grpSpPr>
          <p:sp>
            <p:nvSpPr>
              <p:cNvPr id="19" name="コンテンツ プレースホルダー 1">
                <a:extLst>
                  <a:ext uri="{FF2B5EF4-FFF2-40B4-BE49-F238E27FC236}">
                    <a16:creationId xmlns:a16="http://schemas.microsoft.com/office/drawing/2014/main" id="{28A929D8-C980-442A-0617-6D2013135D68}"/>
                  </a:ext>
                </a:extLst>
              </p:cNvPr>
              <p:cNvSpPr txBox="1">
                <a:spLocks/>
              </p:cNvSpPr>
              <p:nvPr/>
            </p:nvSpPr>
            <p:spPr bwMode="auto">
              <a:xfrm>
                <a:off x="1213945" y="4590070"/>
                <a:ext cx="6506755" cy="527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itchFamily="2" charset="2"/>
                  <a:buChar char="Ø"/>
                </a:pPr>
                <a:r>
                  <a:rPr lang="ja-JP" altLang="en-US" sz="2800" kern="0" dirty="0">
                    <a:solidFill>
                      <a:schemeClr val="accent6">
                        <a:lumMod val="10000"/>
                      </a:schemeClr>
                    </a:solidFill>
                    <a:latin typeface="+mn-ea"/>
                  </a:rPr>
                  <a:t>企業や政府機関等の組織</a:t>
                </a:r>
                <a:endParaRPr lang="en-US" altLang="ja-JP" sz="2800" kern="0" dirty="0">
                  <a:solidFill>
                    <a:schemeClr val="accent6">
                      <a:lumMod val="10000"/>
                    </a:schemeClr>
                  </a:solidFill>
                  <a:latin typeface="+mn-ea"/>
                </a:endParaRPr>
              </a:p>
            </p:txBody>
          </p:sp>
          <p:sp>
            <p:nvSpPr>
              <p:cNvPr id="20" name="コンテンツ プレースホルダー 1">
                <a:extLst>
                  <a:ext uri="{FF2B5EF4-FFF2-40B4-BE49-F238E27FC236}">
                    <a16:creationId xmlns:a16="http://schemas.microsoft.com/office/drawing/2014/main" id="{3F0ECFE2-873C-914A-1565-2E1BF240A5AC}"/>
                  </a:ext>
                </a:extLst>
              </p:cNvPr>
              <p:cNvSpPr txBox="1">
                <a:spLocks/>
              </p:cNvSpPr>
              <p:nvPr/>
            </p:nvSpPr>
            <p:spPr bwMode="auto">
              <a:xfrm>
                <a:off x="1216681" y="5064181"/>
                <a:ext cx="7188468" cy="527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itchFamily="2" charset="2"/>
                  <a:buChar char="Ø"/>
                </a:pPr>
                <a:r>
                  <a:rPr lang="ja-JP" altLang="en-US" sz="2800" kern="0" dirty="0">
                    <a:solidFill>
                      <a:schemeClr val="accent6">
                        <a:lumMod val="10000"/>
                      </a:schemeClr>
                    </a:solidFill>
                    <a:latin typeface="+mn-ea"/>
                  </a:rPr>
                  <a:t>組織のシステム管理者や社員・職員</a:t>
                </a:r>
              </a:p>
            </p:txBody>
          </p:sp>
        </p:grpSp>
      </p:grpSp>
      <p:sp>
        <p:nvSpPr>
          <p:cNvPr id="21" name="角丸四角形 62">
            <a:extLst>
              <a:ext uri="{FF2B5EF4-FFF2-40B4-BE49-F238E27FC236}">
                <a16:creationId xmlns:a16="http://schemas.microsoft.com/office/drawing/2014/main" id="{B033F63B-6F50-AAB9-201A-99F0C3B2EDFC}"/>
              </a:ext>
            </a:extLst>
          </p:cNvPr>
          <p:cNvSpPr/>
          <p:nvPr/>
        </p:nvSpPr>
        <p:spPr>
          <a:xfrm>
            <a:off x="607611" y="5726344"/>
            <a:ext cx="7928778" cy="680927"/>
          </a:xfrm>
          <a:prstGeom prst="roundRect">
            <a:avLst/>
          </a:prstGeom>
          <a:gradFill>
            <a:gsLst>
              <a:gs pos="0">
                <a:srgbClr val="A3C4FF"/>
              </a:gs>
              <a:gs pos="35000">
                <a:srgbClr val="BFD5FF"/>
              </a:gs>
              <a:gs pos="100000">
                <a:srgbClr val="E5EEFF"/>
              </a:gs>
            </a:gsLst>
          </a:gradFill>
          <a:ln w="38100">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kern="0" dirty="0">
                <a:solidFill>
                  <a:schemeClr val="accent6">
                    <a:lumMod val="10000"/>
                  </a:schemeClr>
                </a:solidFill>
                <a:latin typeface="+mn-ea"/>
              </a:rPr>
              <a:t>「個人」と「組織」の２つの立場で脅威を解説</a:t>
            </a:r>
          </a:p>
        </p:txBody>
      </p:sp>
      <p:sp>
        <p:nvSpPr>
          <p:cNvPr id="22" name="下矢印 2">
            <a:extLst>
              <a:ext uri="{FF2B5EF4-FFF2-40B4-BE49-F238E27FC236}">
                <a16:creationId xmlns:a16="http://schemas.microsoft.com/office/drawing/2014/main" id="{6C116D57-25E6-EAE6-F639-F6F5D5B5A59F}"/>
              </a:ext>
            </a:extLst>
          </p:cNvPr>
          <p:cNvSpPr/>
          <p:nvPr/>
        </p:nvSpPr>
        <p:spPr>
          <a:xfrm>
            <a:off x="3203848" y="2047205"/>
            <a:ext cx="2736304" cy="648072"/>
          </a:xfrm>
          <a:prstGeom prst="downArrow">
            <a:avLst/>
          </a:prstGeom>
          <a:gradFill>
            <a:gsLst>
              <a:gs pos="0">
                <a:srgbClr val="DAFDA7"/>
              </a:gs>
              <a:gs pos="35000">
                <a:srgbClr val="E4FDC2"/>
              </a:gs>
              <a:gs pos="100000">
                <a:srgbClr val="F5FFE6"/>
              </a:gs>
            </a:gsLst>
            <a:lin ang="16200000" scaled="1"/>
          </a:gradFill>
          <a:ln w="9525">
            <a:solidFill>
              <a:srgbClr val="98B954"/>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ja-JP" altLang="en-US">
              <a:solidFill>
                <a:schemeClr val="tx1"/>
              </a:solidFill>
              <a:latin typeface="+mn-ea"/>
            </a:endParaRPr>
          </a:p>
        </p:txBody>
      </p:sp>
      <p:sp>
        <p:nvSpPr>
          <p:cNvPr id="23" name="角丸四角形 40">
            <a:extLst>
              <a:ext uri="{FF2B5EF4-FFF2-40B4-BE49-F238E27FC236}">
                <a16:creationId xmlns:a16="http://schemas.microsoft.com/office/drawing/2014/main" id="{151970C2-4AD7-6706-C16B-23EEE530410B}"/>
              </a:ext>
            </a:extLst>
          </p:cNvPr>
          <p:cNvSpPr/>
          <p:nvPr/>
        </p:nvSpPr>
        <p:spPr>
          <a:xfrm flipH="1">
            <a:off x="288144" y="2775576"/>
            <a:ext cx="8567712" cy="621321"/>
          </a:xfrm>
          <a:prstGeom prst="roundRect">
            <a:avLst/>
          </a:prstGeom>
          <a:gradFill flip="none" rotWithShape="1">
            <a:gsLst>
              <a:gs pos="0">
                <a:srgbClr val="FFBE86"/>
              </a:gs>
              <a:gs pos="35000">
                <a:srgbClr val="FFD0AA"/>
              </a:gs>
              <a:gs pos="100000">
                <a:srgbClr val="FFEBDB"/>
              </a:gs>
            </a:gsLst>
            <a:lin ang="16200000" scaled="1"/>
            <a:tileRect/>
          </a:gradFill>
          <a:ln>
            <a:solidFill>
              <a:srgbClr val="F69240"/>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base">
              <a:spcBef>
                <a:spcPct val="0"/>
              </a:spcBef>
              <a:spcAft>
                <a:spcPct val="0"/>
              </a:spcAft>
            </a:pPr>
            <a:r>
              <a:rPr lang="ja-JP" altLang="en-US" sz="2800" dirty="0">
                <a:solidFill>
                  <a:schemeClr val="accent6">
                    <a:lumMod val="10000"/>
                  </a:schemeClr>
                </a:solidFill>
                <a:latin typeface="+mn-ea"/>
              </a:rPr>
              <a:t>立場ごとに注意すべき脅威も異なるはず</a:t>
            </a:r>
          </a:p>
        </p:txBody>
      </p:sp>
    </p:spTree>
    <p:extLst>
      <p:ext uri="{BB962C8B-B14F-4D97-AF65-F5344CB8AC3E}">
        <p14:creationId xmlns:p14="http://schemas.microsoft.com/office/powerpoint/2010/main" val="1979043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8349812" cy="5295317"/>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r>
              <a:rPr lang="ja-JP" altLang="ja-JP" sz="2600" b="1" dirty="0">
                <a:solidFill>
                  <a:schemeClr val="accent6">
                    <a:lumMod val="10000"/>
                  </a:schemeClr>
                </a:solidFill>
                <a:latin typeface="+mn-ea"/>
                <a:ea typeface="+mn-ea"/>
              </a:rPr>
              <a:t>脆弱性対策情報を公開する前に、攻撃者が脆弱性を</a:t>
            </a:r>
            <a:endParaRPr lang="en-US" altLang="ja-JP" sz="2600" b="1" dirty="0">
              <a:solidFill>
                <a:schemeClr val="accent6">
                  <a:lumMod val="10000"/>
                </a:schemeClr>
              </a:solidFill>
              <a:latin typeface="+mn-ea"/>
              <a:ea typeface="+mn-ea"/>
            </a:endParaRPr>
          </a:p>
          <a:p>
            <a:pPr marL="342899" lvl="1" indent="0">
              <a:buNone/>
            </a:pPr>
            <a:r>
              <a:rPr lang="ja-JP" altLang="en-US" sz="2600" b="1" dirty="0">
                <a:solidFill>
                  <a:schemeClr val="accent6">
                    <a:lumMod val="10000"/>
                  </a:schemeClr>
                </a:solidFill>
                <a:latin typeface="+mn-ea"/>
                <a:ea typeface="+mn-ea"/>
              </a:rPr>
              <a:t>　</a:t>
            </a:r>
            <a:r>
              <a:rPr lang="ja-JP" altLang="ja-JP" sz="2600" b="1" dirty="0">
                <a:solidFill>
                  <a:schemeClr val="accent6">
                    <a:lumMod val="10000"/>
                  </a:schemeClr>
                </a:solidFill>
                <a:latin typeface="+mn-ea"/>
                <a:ea typeface="+mn-ea"/>
              </a:rPr>
              <a:t>悪用して行う攻撃</a:t>
            </a:r>
            <a:endParaRPr lang="en-US" altLang="ja-JP" sz="800" b="1" dirty="0">
              <a:solidFill>
                <a:schemeClr val="accent6">
                  <a:lumMod val="10000"/>
                </a:schemeClr>
              </a:solidFill>
              <a:latin typeface="+mn-ea"/>
              <a:ea typeface="+mn-ea"/>
            </a:endParaRPr>
          </a:p>
          <a:p>
            <a:pPr lvl="1"/>
            <a:endParaRPr lang="en-US" altLang="ja-JP" sz="2800" b="1" dirty="0">
              <a:solidFill>
                <a:schemeClr val="accent6">
                  <a:lumMod val="10000"/>
                </a:schemeClr>
              </a:solidFill>
              <a:latin typeface="+mn-ea"/>
              <a:ea typeface="+mn-ea"/>
            </a:endParaRPr>
          </a:p>
          <a:p>
            <a:pPr lvl="1"/>
            <a:r>
              <a:rPr lang="ja-JP" altLang="ja-JP" sz="2600" b="1" dirty="0">
                <a:solidFill>
                  <a:schemeClr val="accent6">
                    <a:lumMod val="10000"/>
                  </a:schemeClr>
                </a:solidFill>
                <a:latin typeface="+mn-ea"/>
                <a:ea typeface="+mn-ea"/>
              </a:rPr>
              <a:t>パッチや回避策が公開され、</a:t>
            </a:r>
            <a:r>
              <a:rPr lang="ja-JP" altLang="en-US" sz="2600" b="1" dirty="0">
                <a:solidFill>
                  <a:schemeClr val="accent6">
                    <a:lumMod val="10000"/>
                  </a:schemeClr>
                </a:solidFill>
                <a:latin typeface="+mn-ea"/>
                <a:ea typeface="+mn-ea"/>
              </a:rPr>
              <a:t>パ</a:t>
            </a:r>
            <a:r>
              <a:rPr lang="ja-JP" altLang="ja-JP" sz="2600" b="1" dirty="0">
                <a:solidFill>
                  <a:schemeClr val="accent6">
                    <a:lumMod val="10000"/>
                  </a:schemeClr>
                </a:solidFill>
                <a:latin typeface="+mn-ea"/>
                <a:ea typeface="+mn-ea"/>
              </a:rPr>
              <a:t>ッチの適用や回避策を</a:t>
            </a:r>
            <a:endParaRPr lang="en-US" altLang="ja-JP" sz="2600" b="1" dirty="0">
              <a:solidFill>
                <a:schemeClr val="accent6">
                  <a:lumMod val="10000"/>
                </a:schemeClr>
              </a:solidFill>
              <a:latin typeface="+mn-ea"/>
              <a:ea typeface="+mn-ea"/>
            </a:endParaRPr>
          </a:p>
          <a:p>
            <a:pPr marL="342899" lvl="1" indent="0">
              <a:buNone/>
            </a:pPr>
            <a:r>
              <a:rPr lang="ja-JP" altLang="en-US" sz="2600" b="1" dirty="0">
                <a:solidFill>
                  <a:schemeClr val="accent6">
                    <a:lumMod val="10000"/>
                  </a:schemeClr>
                </a:solidFill>
                <a:latin typeface="+mn-ea"/>
                <a:ea typeface="+mn-ea"/>
              </a:rPr>
              <a:t>　</a:t>
            </a:r>
            <a:r>
              <a:rPr lang="ja-JP" altLang="ja-JP" sz="2600" b="1" dirty="0">
                <a:solidFill>
                  <a:schemeClr val="accent6">
                    <a:lumMod val="10000"/>
                  </a:schemeClr>
                </a:solidFill>
                <a:latin typeface="+mn-ea"/>
                <a:ea typeface="+mn-ea"/>
              </a:rPr>
              <a:t>講じるまでの期間の脆弱性</a:t>
            </a:r>
            <a:r>
              <a:rPr lang="ja-JP" altLang="en-US" sz="2600" b="1" dirty="0">
                <a:solidFill>
                  <a:schemeClr val="accent6">
                    <a:lumMod val="10000"/>
                  </a:schemeClr>
                </a:solidFill>
                <a:latin typeface="+mn-ea"/>
                <a:ea typeface="+mn-ea"/>
              </a:rPr>
              <a:t>を</a:t>
            </a:r>
            <a:r>
              <a:rPr lang="en-US" altLang="ja-JP" sz="2600" b="1" dirty="0">
                <a:solidFill>
                  <a:schemeClr val="accent6">
                    <a:lumMod val="10000"/>
                  </a:schemeClr>
                </a:solidFill>
                <a:latin typeface="+mn-ea"/>
                <a:ea typeface="+mn-ea"/>
              </a:rPr>
              <a:t>N </a:t>
            </a:r>
            <a:r>
              <a:rPr lang="ja-JP" altLang="ja-JP" sz="2600" b="1" dirty="0">
                <a:solidFill>
                  <a:schemeClr val="accent6">
                    <a:lumMod val="10000"/>
                  </a:schemeClr>
                </a:solidFill>
                <a:latin typeface="+mn-ea"/>
                <a:ea typeface="+mn-ea"/>
              </a:rPr>
              <a:t>デイ脆</a:t>
            </a:r>
            <a:r>
              <a:rPr lang="ja-JP" altLang="en-US" sz="2600" b="1" dirty="0">
                <a:solidFill>
                  <a:schemeClr val="accent6">
                    <a:lumMod val="10000"/>
                  </a:schemeClr>
                </a:solidFill>
                <a:latin typeface="+mn-ea"/>
                <a:ea typeface="+mn-ea"/>
              </a:rPr>
              <a:t>弱性と呼び、</a:t>
            </a:r>
            <a:endParaRPr lang="en-US" altLang="ja-JP" sz="2600" b="1" dirty="0">
              <a:solidFill>
                <a:schemeClr val="accent6">
                  <a:lumMod val="10000"/>
                </a:schemeClr>
              </a:solidFill>
              <a:latin typeface="+mn-ea"/>
              <a:ea typeface="+mn-ea"/>
            </a:endParaRPr>
          </a:p>
          <a:p>
            <a:pPr marL="342899" lvl="1" indent="0">
              <a:buNone/>
            </a:pPr>
            <a:r>
              <a:rPr lang="ja-JP" altLang="en-US" sz="2600" b="1" dirty="0">
                <a:solidFill>
                  <a:schemeClr val="accent6">
                    <a:lumMod val="10000"/>
                  </a:schemeClr>
                </a:solidFill>
                <a:latin typeface="+mn-ea"/>
                <a:ea typeface="+mn-ea"/>
              </a:rPr>
              <a:t>　未対策期間に攻撃</a:t>
            </a:r>
            <a:endParaRPr lang="en-US" altLang="ja-JP" sz="800" b="1" dirty="0">
              <a:solidFill>
                <a:schemeClr val="accent6">
                  <a:lumMod val="10000"/>
                </a:schemeClr>
              </a:solidFill>
              <a:latin typeface="+mn-ea"/>
              <a:ea typeface="+mn-ea"/>
            </a:endParaRPr>
          </a:p>
          <a:p>
            <a:pPr lvl="1"/>
            <a:endParaRPr lang="en-US" altLang="ja-JP" sz="2800" b="1" dirty="0">
              <a:solidFill>
                <a:schemeClr val="accent6">
                  <a:lumMod val="10000"/>
                </a:schemeClr>
              </a:solidFill>
              <a:latin typeface="+mn-ea"/>
              <a:ea typeface="+mn-ea"/>
            </a:endParaRPr>
          </a:p>
          <a:p>
            <a:pPr lvl="1"/>
            <a:r>
              <a:rPr lang="ja-JP" altLang="en-US" sz="2600" b="1" dirty="0">
                <a:solidFill>
                  <a:schemeClr val="accent6">
                    <a:lumMod val="10000"/>
                  </a:schemeClr>
                </a:solidFill>
                <a:latin typeface="+mn-ea"/>
                <a:ea typeface="+mn-ea"/>
              </a:rPr>
              <a:t>ダークウェブ等で販売されている攻撃ツールや攻撃サービスを悪用</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30</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588499"/>
            <a:ext cx="8073270" cy="54510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strike="noStrike" kern="0" cap="none" spc="0" normalizeH="0" baseline="0" noProof="0" dirty="0">
                <a:ln>
                  <a:noFill/>
                </a:ln>
                <a:solidFill>
                  <a:schemeClr val="bg1"/>
                </a:solidFill>
                <a:effectLst/>
                <a:uLnTx/>
                <a:uFillTx/>
                <a:latin typeface="+mn-ea"/>
                <a:cs typeface="+mn-cs"/>
              </a:rPr>
              <a:t>・</a:t>
            </a:r>
            <a:r>
              <a:rPr lang="ja-JP" altLang="en-US" sz="2800" b="1" dirty="0">
                <a:solidFill>
                  <a:schemeClr val="bg1"/>
                </a:solidFill>
                <a:latin typeface="+mn-ea"/>
                <a:ea typeface="+mn-ea"/>
              </a:rPr>
              <a:t>公開される前の脆弱性を悪用（ゼロデイ攻撃）</a:t>
            </a:r>
            <a:endParaRPr lang="en-US" altLang="ja-JP" sz="2800" b="1" dirty="0">
              <a:solidFill>
                <a:schemeClr val="bg1"/>
              </a:solidFill>
              <a:latin typeface="+mn-ea"/>
              <a:ea typeface="+mn-ea"/>
            </a:endParaRPr>
          </a:p>
        </p:txBody>
      </p:sp>
      <p:sp>
        <p:nvSpPr>
          <p:cNvPr id="2" name="コンテンツ プレースホルダー 2">
            <a:extLst>
              <a:ext uri="{FF2B5EF4-FFF2-40B4-BE49-F238E27FC236}">
                <a16:creationId xmlns:a16="http://schemas.microsoft.com/office/drawing/2014/main" id="{E4846611-198A-5265-0F55-B7A3D650F29F}"/>
              </a:ext>
            </a:extLst>
          </p:cNvPr>
          <p:cNvSpPr txBox="1">
            <a:spLocks/>
          </p:cNvSpPr>
          <p:nvPr/>
        </p:nvSpPr>
        <p:spPr bwMode="auto">
          <a:xfrm>
            <a:off x="609492" y="3076547"/>
            <a:ext cx="8073270" cy="54510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600" b="1" i="0" strike="noStrike" kern="0" cap="none" spc="0" normalizeH="0" baseline="0" noProof="0" dirty="0">
                <a:ln>
                  <a:noFill/>
                </a:ln>
                <a:solidFill>
                  <a:schemeClr val="bg1"/>
                </a:solidFill>
                <a:effectLst/>
                <a:uLnTx/>
                <a:uFillTx/>
                <a:latin typeface="+mn-ea"/>
                <a:cs typeface="+mn-cs"/>
              </a:rPr>
              <a:t>・</a:t>
            </a:r>
            <a:r>
              <a:rPr lang="ja-JP" altLang="ja-JP" sz="2600" b="1" dirty="0">
                <a:solidFill>
                  <a:schemeClr val="bg1"/>
                </a:solidFill>
                <a:latin typeface="+mn-ea"/>
              </a:rPr>
              <a:t>製品利用者が対策する前の脆弱性を</a:t>
            </a:r>
            <a:r>
              <a:rPr lang="ja-JP" altLang="en-US" sz="2600" b="1" dirty="0">
                <a:solidFill>
                  <a:schemeClr val="bg1"/>
                </a:solidFill>
                <a:latin typeface="+mn-ea"/>
              </a:rPr>
              <a:t>悪用 </a:t>
            </a:r>
            <a:r>
              <a:rPr lang="en-US" altLang="ja-JP" sz="2600" b="1" dirty="0">
                <a:solidFill>
                  <a:schemeClr val="bg1"/>
                </a:solidFill>
                <a:latin typeface="+mn-ea"/>
              </a:rPr>
              <a:t>(N</a:t>
            </a:r>
            <a:r>
              <a:rPr lang="ja-JP" altLang="en-US" sz="2600" b="1" dirty="0">
                <a:solidFill>
                  <a:schemeClr val="bg1"/>
                </a:solidFill>
                <a:latin typeface="+mn-ea"/>
              </a:rPr>
              <a:t>デイ攻撃</a:t>
            </a:r>
            <a:r>
              <a:rPr lang="en-US" altLang="ja-JP" sz="2700" b="1" dirty="0">
                <a:solidFill>
                  <a:schemeClr val="bg1"/>
                </a:solidFill>
                <a:latin typeface="+mn-ea"/>
              </a:rPr>
              <a:t>)</a:t>
            </a:r>
            <a:endParaRPr lang="en-US" altLang="ja-JP" sz="27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795BC5AE-7181-F12C-A140-CE0B761B73D0}"/>
              </a:ext>
            </a:extLst>
          </p:cNvPr>
          <p:cNvSpPr txBox="1">
            <a:spLocks/>
          </p:cNvSpPr>
          <p:nvPr/>
        </p:nvSpPr>
        <p:spPr bwMode="auto">
          <a:xfrm>
            <a:off x="609492" y="5006679"/>
            <a:ext cx="8073270" cy="54510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strike="noStrike" kern="0" cap="none" spc="0" normalizeH="0" baseline="0" noProof="0" dirty="0">
                <a:ln>
                  <a:noFill/>
                </a:ln>
                <a:solidFill>
                  <a:schemeClr val="bg1"/>
                </a:solidFill>
                <a:effectLst/>
                <a:uLnTx/>
                <a:uFillTx/>
                <a:latin typeface="+mn-ea"/>
                <a:cs typeface="+mn-cs"/>
              </a:rPr>
              <a:t>・</a:t>
            </a:r>
            <a:r>
              <a:rPr lang="ja-JP" altLang="en-US" sz="2800" b="1" dirty="0">
                <a:solidFill>
                  <a:schemeClr val="bg1"/>
                </a:solidFill>
                <a:latin typeface="+mn-ea"/>
              </a:rPr>
              <a:t>攻撃ツールや攻撃サービス等を悪用</a:t>
            </a:r>
            <a:endParaRPr lang="en-US" altLang="ja-JP" sz="2800" b="1" dirty="0">
              <a:solidFill>
                <a:schemeClr val="bg1"/>
              </a:solidFill>
              <a:latin typeface="+mn-ea"/>
            </a:endParaRPr>
          </a:p>
        </p:txBody>
      </p:sp>
      <p:sp>
        <p:nvSpPr>
          <p:cNvPr id="9" name="タイトル 8">
            <a:extLst>
              <a:ext uri="{FF2B5EF4-FFF2-40B4-BE49-F238E27FC236}">
                <a16:creationId xmlns:a16="http://schemas.microsoft.com/office/drawing/2014/main" id="{56293426-228C-2E38-176B-F2449B8E667D}"/>
              </a:ext>
            </a:extLst>
          </p:cNvPr>
          <p:cNvSpPr>
            <a:spLocks noGrp="1"/>
          </p:cNvSpPr>
          <p:nvPr>
            <p:ph type="title"/>
          </p:nvPr>
        </p:nvSpPr>
        <p:spPr>
          <a:xfrm>
            <a:off x="480910" y="253015"/>
            <a:ext cx="7423732" cy="492711"/>
          </a:xfrm>
        </p:spPr>
        <p:txBody>
          <a:bodyPr/>
          <a:lstStyle/>
          <a:p>
            <a:r>
              <a:rPr lang="en-US" altLang="ja-JP" dirty="0"/>
              <a:t>【3</a:t>
            </a:r>
            <a:r>
              <a:rPr lang="ja-JP" altLang="en-US" dirty="0"/>
              <a:t>位</a:t>
            </a:r>
            <a:r>
              <a:rPr lang="en-US" altLang="ja-JP" dirty="0"/>
              <a:t>】</a:t>
            </a:r>
            <a:r>
              <a:rPr lang="ja-JP" altLang="en-US" dirty="0"/>
              <a:t>システムの脆弱性を突いた攻撃</a:t>
            </a:r>
          </a:p>
        </p:txBody>
      </p:sp>
    </p:spTree>
    <p:extLst>
      <p:ext uri="{BB962C8B-B14F-4D97-AF65-F5344CB8AC3E}">
        <p14:creationId xmlns:p14="http://schemas.microsoft.com/office/powerpoint/2010/main" val="1371168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5"/>
            <a:ext cx="8349812" cy="4410812"/>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傾向①</a:t>
            </a:r>
            <a:endParaRPr lang="en-US" altLang="ja-JP" sz="2800" b="1" dirty="0">
              <a:solidFill>
                <a:schemeClr val="accent6">
                  <a:lumMod val="10000"/>
                </a:schemeClr>
              </a:solidFill>
            </a:endParaRPr>
          </a:p>
          <a:p>
            <a:pPr lvl="1"/>
            <a:r>
              <a:rPr lang="en-US" altLang="ja-JP" sz="2800" b="1" dirty="0">
                <a:solidFill>
                  <a:schemeClr val="accent6">
                    <a:lumMod val="10000"/>
                  </a:schemeClr>
                </a:solidFill>
              </a:rPr>
              <a:t>Palo Alto Networks </a:t>
            </a:r>
            <a:r>
              <a:rPr lang="ja-JP" altLang="en-US" sz="2800" b="1" dirty="0">
                <a:solidFill>
                  <a:schemeClr val="accent6">
                    <a:lumMod val="10000"/>
                  </a:schemeClr>
                </a:solidFill>
              </a:rPr>
              <a:t>製 </a:t>
            </a:r>
            <a:r>
              <a:rPr lang="en-US" altLang="ja-JP" sz="2800" b="1" dirty="0">
                <a:solidFill>
                  <a:schemeClr val="accent6">
                    <a:lumMod val="10000"/>
                  </a:schemeClr>
                </a:solidFill>
              </a:rPr>
              <a:t>PAN-OS </a:t>
            </a:r>
            <a:r>
              <a:rPr lang="ja-JP" altLang="en-US" sz="2800" b="1" dirty="0">
                <a:solidFill>
                  <a:schemeClr val="accent6">
                    <a:lumMod val="10000"/>
                  </a:schemeClr>
                </a:solidFill>
              </a:rPr>
              <a:t>の機能の脆弱性を悪用したゼロデイ攻撃</a:t>
            </a:r>
            <a:endParaRPr lang="en-US" altLang="ja-JP" sz="800" dirty="0">
              <a:solidFill>
                <a:schemeClr val="accent6">
                  <a:lumMod val="10000"/>
                </a:schemeClr>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4</a:t>
            </a:r>
            <a:r>
              <a:rPr lang="ja-JP" altLang="en-US" sz="2400" dirty="0">
                <a:solidFill>
                  <a:schemeClr val="accent6">
                    <a:lumMod val="10000"/>
                  </a:schemeClr>
                </a:solidFill>
              </a:rPr>
              <a:t>月、</a:t>
            </a:r>
            <a:r>
              <a:rPr lang="en-US" altLang="ja-JP" sz="2400" dirty="0">
                <a:solidFill>
                  <a:schemeClr val="accent6">
                    <a:lumMod val="10000"/>
                  </a:schemeClr>
                </a:solidFill>
              </a:rPr>
              <a:t>Palo Alto</a:t>
            </a:r>
            <a:r>
              <a:rPr lang="ja-JP" altLang="en-US" sz="2400" dirty="0">
                <a:solidFill>
                  <a:schemeClr val="accent6">
                    <a:lumMod val="10000"/>
                  </a:schemeClr>
                </a:solidFill>
              </a:rPr>
              <a:t> </a:t>
            </a:r>
            <a:r>
              <a:rPr lang="en-US" altLang="ja-JP" sz="2400" dirty="0">
                <a:solidFill>
                  <a:schemeClr val="accent6">
                    <a:lumMod val="10000"/>
                  </a:schemeClr>
                </a:solidFill>
              </a:rPr>
              <a:t>Networks </a:t>
            </a:r>
            <a:r>
              <a:rPr lang="ja-JP" altLang="en-US" sz="2400" dirty="0">
                <a:solidFill>
                  <a:schemeClr val="accent6">
                    <a:lumMod val="10000"/>
                  </a:schemeClr>
                </a:solidFill>
              </a:rPr>
              <a:t>は、</a:t>
            </a:r>
            <a:r>
              <a:rPr lang="en-US" altLang="ja-JP" sz="2400" dirty="0">
                <a:solidFill>
                  <a:schemeClr val="accent6">
                    <a:lumMod val="10000"/>
                  </a:schemeClr>
                </a:solidFill>
              </a:rPr>
              <a:t>PAN-OS </a:t>
            </a:r>
            <a:r>
              <a:rPr lang="ja-JP" altLang="en-US" sz="2400" dirty="0">
                <a:solidFill>
                  <a:schemeClr val="accent6">
                    <a:lumMod val="10000"/>
                  </a:schemeClr>
                </a:solidFill>
              </a:rPr>
              <a:t>の </a:t>
            </a:r>
            <a:r>
              <a:rPr lang="en-US" altLang="ja-JP" sz="2400" dirty="0" err="1">
                <a:solidFill>
                  <a:schemeClr val="accent6">
                    <a:lumMod val="10000"/>
                  </a:schemeClr>
                </a:solidFill>
              </a:rPr>
              <a:t>GlobalProtect</a:t>
            </a:r>
            <a:r>
              <a:rPr lang="en-US" altLang="ja-JP" sz="2400" dirty="0">
                <a:solidFill>
                  <a:schemeClr val="accent6">
                    <a:lumMod val="10000"/>
                  </a:schemeClr>
                </a:solidFill>
              </a:rPr>
              <a:t> </a:t>
            </a:r>
            <a:r>
              <a:rPr lang="ja-JP" altLang="en-US" sz="2400" dirty="0">
                <a:solidFill>
                  <a:schemeClr val="accent6">
                    <a:lumMod val="10000"/>
                  </a:schemeClr>
                </a:solidFill>
              </a:rPr>
              <a:t>機能に関する脆弱性を公表した</a:t>
            </a:r>
            <a:endParaRPr lang="en-US" altLang="ja-JP" sz="2400" dirty="0"/>
          </a:p>
          <a:p>
            <a:pPr lvl="2"/>
            <a:endParaRPr lang="en-US" altLang="ja-JP" sz="500" dirty="0">
              <a:solidFill>
                <a:schemeClr val="accent6">
                  <a:lumMod val="10000"/>
                </a:schemeClr>
              </a:solidFill>
            </a:endParaRPr>
          </a:p>
          <a:p>
            <a:pPr lvl="2"/>
            <a:r>
              <a:rPr lang="ja-JP" altLang="en-US" sz="2400" dirty="0">
                <a:solidFill>
                  <a:schemeClr val="tx2"/>
                </a:solidFill>
              </a:rPr>
              <a:t>深刻度（</a:t>
            </a:r>
            <a:r>
              <a:rPr lang="en-US" altLang="ja-JP" sz="2400" dirty="0">
                <a:solidFill>
                  <a:schemeClr val="tx2"/>
                </a:solidFill>
              </a:rPr>
              <a:t>CVSS v3.0</a:t>
            </a:r>
            <a:r>
              <a:rPr lang="ja-JP" altLang="en-US" sz="2400" dirty="0">
                <a:solidFill>
                  <a:schemeClr val="tx2"/>
                </a:solidFill>
              </a:rPr>
              <a:t>）のベーススコアが、最大の </a:t>
            </a:r>
            <a:r>
              <a:rPr lang="en-US" altLang="ja-JP" sz="2400" dirty="0">
                <a:solidFill>
                  <a:schemeClr val="tx2"/>
                </a:solidFill>
              </a:rPr>
              <a:t>10.0 </a:t>
            </a:r>
            <a:r>
              <a:rPr lang="ja-JP" altLang="en-US" sz="2400" dirty="0">
                <a:solidFill>
                  <a:schemeClr val="tx2"/>
                </a:solidFill>
              </a:rPr>
              <a:t>と評価され</a:t>
            </a:r>
            <a:r>
              <a:rPr lang="ja-JP" altLang="en-US" sz="2400" dirty="0">
                <a:solidFill>
                  <a:schemeClr val="accent6">
                    <a:lumMod val="10000"/>
                  </a:schemeClr>
                </a:solidFill>
              </a:rPr>
              <a:t>、</a:t>
            </a:r>
            <a:r>
              <a:rPr lang="ja-JP" altLang="en-US" sz="2400" u="sng" dirty="0">
                <a:solidFill>
                  <a:srgbClr val="FF0000"/>
                </a:solidFill>
              </a:rPr>
              <a:t>脆弱性を悪用したゼロデイ攻撃が国内外で確認　</a:t>
            </a:r>
            <a:r>
              <a:rPr lang="ja-JP" altLang="en-US" sz="2400" dirty="0">
                <a:solidFill>
                  <a:schemeClr val="accent6">
                    <a:lumMod val="10000"/>
                  </a:schemeClr>
                </a:solidFill>
              </a:rPr>
              <a:t>された</a:t>
            </a:r>
            <a:endParaRPr lang="en-US" altLang="ja-JP" sz="2400" dirty="0">
              <a:solidFill>
                <a:schemeClr val="accent6">
                  <a:lumMod val="10000"/>
                </a:schemeClr>
              </a:solidFill>
            </a:endParaRPr>
          </a:p>
          <a:p>
            <a:pPr lvl="2"/>
            <a:endParaRPr lang="en-US" altLang="ja-JP" sz="500" dirty="0">
              <a:solidFill>
                <a:schemeClr val="accent6">
                  <a:lumMod val="10000"/>
                </a:schemeClr>
              </a:solidFill>
            </a:endParaRPr>
          </a:p>
          <a:p>
            <a:pPr lvl="2"/>
            <a:r>
              <a:rPr lang="en-US" altLang="ja-JP" sz="2400" dirty="0">
                <a:solidFill>
                  <a:schemeClr val="tx2"/>
                </a:solidFill>
              </a:rPr>
              <a:t>IPA</a:t>
            </a:r>
            <a:r>
              <a:rPr lang="ja-JP" altLang="en-US" sz="2400" dirty="0">
                <a:solidFill>
                  <a:schemeClr val="tx2"/>
                </a:solidFill>
              </a:rPr>
              <a:t>、</a:t>
            </a:r>
            <a:r>
              <a:rPr lang="en-US" altLang="ja-JP" sz="2400" dirty="0">
                <a:solidFill>
                  <a:schemeClr val="tx2"/>
                </a:solidFill>
              </a:rPr>
              <a:t>JPCERT </a:t>
            </a:r>
            <a:r>
              <a:rPr lang="ja-JP" altLang="en-US" sz="2400" dirty="0">
                <a:solidFill>
                  <a:schemeClr val="tx2"/>
                </a:solidFill>
              </a:rPr>
              <a:t>コーディネーションセンターからは、侵害調査の推奨等の注意喚起が行われた</a:t>
            </a:r>
            <a:endParaRPr lang="en-US" altLang="ja-JP" sz="2400" dirty="0">
              <a:solidFill>
                <a:schemeClr val="tx2"/>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31</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5551117"/>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Palo Alto Networks </a:t>
            </a:r>
            <a:r>
              <a:rPr lang="ja-JP" altLang="en-US" sz="1000" dirty="0">
                <a:solidFill>
                  <a:schemeClr val="accent6">
                    <a:lumMod val="10000"/>
                  </a:schemeClr>
                </a:solidFill>
                <a:latin typeface="+mn-ea"/>
              </a:rPr>
              <a:t>製 </a:t>
            </a:r>
            <a:r>
              <a:rPr lang="en-US" altLang="ja-JP" sz="1000" dirty="0">
                <a:solidFill>
                  <a:schemeClr val="accent6">
                    <a:lumMod val="10000"/>
                  </a:schemeClr>
                </a:solidFill>
                <a:latin typeface="+mn-ea"/>
              </a:rPr>
              <a:t>PAN-OS </a:t>
            </a:r>
            <a:r>
              <a:rPr lang="ja-JP" altLang="en-US" sz="1000" dirty="0">
                <a:solidFill>
                  <a:schemeClr val="accent6">
                    <a:lumMod val="10000"/>
                  </a:schemeClr>
                </a:solidFill>
                <a:latin typeface="+mn-ea"/>
              </a:rPr>
              <a:t>の脆弱性対策について</a:t>
            </a:r>
            <a:r>
              <a:rPr lang="en-US" altLang="ja-JP" sz="1000" dirty="0">
                <a:solidFill>
                  <a:schemeClr val="accent6">
                    <a:lumMod val="10000"/>
                  </a:schemeClr>
                </a:solidFill>
                <a:latin typeface="+mn-ea"/>
              </a:rPr>
              <a:t>(CVE-2024-3400)</a:t>
            </a:r>
            <a:r>
              <a:rPr lang="ja-JP" altLang="en-US" sz="1000" dirty="0">
                <a:solidFill>
                  <a:schemeClr val="accent6">
                    <a:lumMod val="10000"/>
                  </a:schemeClr>
                </a:solidFill>
                <a:latin typeface="+mn-ea"/>
              </a:rPr>
              <a:t>（</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https://www.ipa.go.jp/security/security-alert/2024/alert20240415.html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Palo Alto Networks</a:t>
            </a:r>
            <a:r>
              <a:rPr lang="ja-JP" altLang="en-US" sz="1000" dirty="0">
                <a:solidFill>
                  <a:schemeClr val="accent6">
                    <a:lumMod val="10000"/>
                  </a:schemeClr>
                </a:solidFill>
                <a:latin typeface="+mn-ea"/>
              </a:rPr>
              <a:t>の「</a:t>
            </a:r>
            <a:r>
              <a:rPr lang="en-US" altLang="ja-JP" sz="1000" dirty="0">
                <a:solidFill>
                  <a:schemeClr val="accent6">
                    <a:lumMod val="10000"/>
                  </a:schemeClr>
                </a:solidFill>
                <a:latin typeface="+mn-ea"/>
              </a:rPr>
              <a:t>PAN-OS</a:t>
            </a:r>
            <a:r>
              <a:rPr lang="ja-JP" altLang="en-US" sz="1000" dirty="0">
                <a:solidFill>
                  <a:schemeClr val="accent6">
                    <a:lumMod val="10000"/>
                  </a:schemeClr>
                </a:solidFill>
                <a:latin typeface="+mn-ea"/>
              </a:rPr>
              <a:t>」にゼロデイ脆弱性 </a:t>
            </a:r>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パッチを準備中（</a:t>
            </a:r>
            <a:r>
              <a:rPr lang="en-US" altLang="ja-JP" sz="1000" dirty="0" err="1">
                <a:solidFill>
                  <a:schemeClr val="accent6">
                    <a:lumMod val="10000"/>
                  </a:schemeClr>
                </a:solidFill>
                <a:latin typeface="+mn-ea"/>
              </a:rPr>
              <a:t>SecurityNEXT</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https://www.security-next.com/155956</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Palo Alto Networks</a:t>
            </a:r>
            <a:r>
              <a:rPr lang="ja-JP" altLang="en-US" sz="1000" dirty="0">
                <a:solidFill>
                  <a:schemeClr val="accent6">
                    <a:lumMod val="10000"/>
                  </a:schemeClr>
                </a:solidFill>
                <a:latin typeface="+mn-ea"/>
              </a:rPr>
              <a:t>社製</a:t>
            </a:r>
            <a:r>
              <a:rPr lang="en-US" altLang="ja-JP" sz="1000" dirty="0">
                <a:solidFill>
                  <a:schemeClr val="accent6">
                    <a:lumMod val="10000"/>
                  </a:schemeClr>
                </a:solidFill>
                <a:latin typeface="+mn-ea"/>
              </a:rPr>
              <a:t>PAN-OS </a:t>
            </a:r>
            <a:r>
              <a:rPr lang="en-US" altLang="ja-JP" sz="1000" dirty="0" err="1">
                <a:solidFill>
                  <a:schemeClr val="accent6">
                    <a:lumMod val="10000"/>
                  </a:schemeClr>
                </a:solidFill>
                <a:latin typeface="+mn-ea"/>
              </a:rPr>
              <a:t>GlobalProtect</a:t>
            </a:r>
            <a:r>
              <a:rPr lang="ja-JP" altLang="en-US" sz="1000" dirty="0">
                <a:solidFill>
                  <a:schemeClr val="accent6">
                    <a:lumMod val="10000"/>
                  </a:schemeClr>
                </a:solidFill>
                <a:latin typeface="+mn-ea"/>
              </a:rPr>
              <a:t>の</a:t>
            </a:r>
            <a:r>
              <a:rPr lang="en-US" altLang="ja-JP" sz="1000" dirty="0">
                <a:solidFill>
                  <a:schemeClr val="accent6">
                    <a:lumMod val="10000"/>
                  </a:schemeClr>
                </a:solidFill>
                <a:latin typeface="+mn-ea"/>
              </a:rPr>
              <a:t>OS</a:t>
            </a:r>
            <a:r>
              <a:rPr lang="ja-JP" altLang="en-US" sz="1000" dirty="0">
                <a:solidFill>
                  <a:schemeClr val="accent6">
                    <a:lumMod val="10000"/>
                  </a:schemeClr>
                </a:solidFill>
                <a:latin typeface="+mn-ea"/>
              </a:rPr>
              <a:t>コマンドインジェクションの脆弱性（</a:t>
            </a:r>
            <a:r>
              <a:rPr lang="en-US" altLang="ja-JP" sz="1000" dirty="0">
                <a:solidFill>
                  <a:schemeClr val="accent6">
                    <a:lumMod val="10000"/>
                  </a:schemeClr>
                </a:solidFill>
                <a:latin typeface="+mn-ea"/>
              </a:rPr>
              <a:t>CVE-2024-3400</a:t>
            </a:r>
            <a:r>
              <a:rPr lang="ja-JP" altLang="en-US" sz="1000" dirty="0">
                <a:solidFill>
                  <a:schemeClr val="accent6">
                    <a:lumMod val="10000"/>
                  </a:schemeClr>
                </a:solidFill>
                <a:latin typeface="+mn-ea"/>
              </a:rPr>
              <a:t>）に関する注意喚起（</a:t>
            </a:r>
            <a:r>
              <a:rPr lang="en-US" altLang="ja-JP" sz="1000" dirty="0">
                <a:solidFill>
                  <a:schemeClr val="accent6">
                    <a:lumMod val="10000"/>
                  </a:schemeClr>
                </a:solidFill>
                <a:latin typeface="+mn-ea"/>
              </a:rPr>
              <a:t>JPCERT/CC</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https://www.jpcert.or.jp/at/2024/at240009.html</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2EF1F714-7FE4-8DC0-3F39-417E65040976}"/>
              </a:ext>
            </a:extLst>
          </p:cNvPr>
          <p:cNvSpPr>
            <a:spLocks noGrp="1"/>
          </p:cNvSpPr>
          <p:nvPr>
            <p:ph type="title"/>
          </p:nvPr>
        </p:nvSpPr>
        <p:spPr>
          <a:xfrm>
            <a:off x="480910" y="253015"/>
            <a:ext cx="7423732" cy="492711"/>
          </a:xfrm>
        </p:spPr>
        <p:txBody>
          <a:bodyPr/>
          <a:lstStyle/>
          <a:p>
            <a:r>
              <a:rPr lang="en-US" altLang="ja-JP" dirty="0"/>
              <a:t>【3</a:t>
            </a:r>
            <a:r>
              <a:rPr lang="ja-JP" altLang="en-US" dirty="0"/>
              <a:t>位</a:t>
            </a:r>
            <a:r>
              <a:rPr lang="en-US" altLang="ja-JP" dirty="0"/>
              <a:t>】</a:t>
            </a:r>
            <a:r>
              <a:rPr lang="ja-JP" altLang="en-US" dirty="0"/>
              <a:t>システムの脆弱性を突いた攻撃</a:t>
            </a:r>
          </a:p>
        </p:txBody>
      </p:sp>
    </p:spTree>
    <p:extLst>
      <p:ext uri="{BB962C8B-B14F-4D97-AF65-F5344CB8AC3E}">
        <p14:creationId xmlns:p14="http://schemas.microsoft.com/office/powerpoint/2010/main" val="2172911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09528" cy="449761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傾向②</a:t>
            </a:r>
            <a:endParaRPr lang="en-US" altLang="ja-JP" sz="2800" b="1" dirty="0">
              <a:solidFill>
                <a:schemeClr val="accent6">
                  <a:lumMod val="10000"/>
                </a:schemeClr>
              </a:solidFill>
            </a:endParaRPr>
          </a:p>
          <a:p>
            <a:pPr lvl="1"/>
            <a:r>
              <a:rPr lang="en-US" altLang="ja-JP" sz="2800" b="1" dirty="0">
                <a:solidFill>
                  <a:schemeClr val="accent6">
                    <a:lumMod val="10000"/>
                  </a:schemeClr>
                </a:solidFill>
              </a:rPr>
              <a:t>Windows </a:t>
            </a:r>
            <a:r>
              <a:rPr lang="ja-JP" altLang="en-US" sz="2800" b="1" dirty="0">
                <a:solidFill>
                  <a:schemeClr val="accent6">
                    <a:lumMod val="10000"/>
                  </a:schemeClr>
                </a:solidFill>
              </a:rPr>
              <a:t>上の </a:t>
            </a:r>
            <a:r>
              <a:rPr lang="en-US" altLang="ja-JP" sz="2800" b="1" dirty="0">
                <a:solidFill>
                  <a:schemeClr val="accent6">
                    <a:lumMod val="10000"/>
                  </a:schemeClr>
                </a:solidFill>
              </a:rPr>
              <a:t>PHP </a:t>
            </a:r>
            <a:r>
              <a:rPr lang="ja-JP" altLang="en-US" sz="2800" b="1" dirty="0">
                <a:solidFill>
                  <a:schemeClr val="accent6">
                    <a:lumMod val="10000"/>
                  </a:schemeClr>
                </a:solidFill>
              </a:rPr>
              <a:t>の脆弱性を悪用した攻撃</a:t>
            </a:r>
            <a:endParaRPr lang="en-US" altLang="ja-JP" sz="800" u="sng" dirty="0">
              <a:solidFill>
                <a:srgbClr val="FF0000"/>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6</a:t>
            </a:r>
            <a:r>
              <a:rPr lang="ja-JP" altLang="en-US" sz="2400" dirty="0">
                <a:solidFill>
                  <a:schemeClr val="accent6">
                    <a:lumMod val="10000"/>
                  </a:schemeClr>
                </a:solidFill>
              </a:rPr>
              <a:t>月、</a:t>
            </a:r>
            <a:r>
              <a:rPr lang="en-US" altLang="ja-JP" sz="2400" dirty="0">
                <a:solidFill>
                  <a:schemeClr val="tx2"/>
                </a:solidFill>
              </a:rPr>
              <a:t>Windows </a:t>
            </a:r>
            <a:r>
              <a:rPr lang="ja-JP" altLang="en-US" sz="2400" dirty="0">
                <a:solidFill>
                  <a:schemeClr val="tx2"/>
                </a:solidFill>
              </a:rPr>
              <a:t>上で動作する </a:t>
            </a:r>
            <a:r>
              <a:rPr lang="en-US" altLang="ja-JP" sz="2400" dirty="0">
                <a:solidFill>
                  <a:schemeClr val="tx2"/>
                </a:solidFill>
              </a:rPr>
              <a:t>CGI </a:t>
            </a:r>
            <a:r>
              <a:rPr lang="ja-JP" altLang="en-US" sz="2400" dirty="0">
                <a:solidFill>
                  <a:schemeClr val="tx2"/>
                </a:solidFill>
              </a:rPr>
              <a:t>モードの　　　 </a:t>
            </a:r>
            <a:r>
              <a:rPr lang="en-US" altLang="ja-JP" sz="2400" dirty="0">
                <a:solidFill>
                  <a:schemeClr val="tx2"/>
                </a:solidFill>
              </a:rPr>
              <a:t>PHP </a:t>
            </a:r>
            <a:r>
              <a:rPr lang="ja-JP" altLang="en-US" sz="2400" dirty="0">
                <a:solidFill>
                  <a:schemeClr val="tx2"/>
                </a:solidFill>
              </a:rPr>
              <a:t>に </a:t>
            </a:r>
            <a:r>
              <a:rPr lang="en-US" altLang="ja-JP" sz="2400" u="sng" dirty="0">
                <a:solidFill>
                  <a:srgbClr val="FF0000"/>
                </a:solidFill>
              </a:rPr>
              <a:t>OS </a:t>
            </a:r>
            <a:r>
              <a:rPr lang="ja-JP" altLang="en-US" sz="2400" u="sng" dirty="0">
                <a:solidFill>
                  <a:srgbClr val="FF0000"/>
                </a:solidFill>
              </a:rPr>
              <a:t>コマンドインジェクションの脆弱性</a:t>
            </a:r>
            <a:r>
              <a:rPr lang="ja-JP" altLang="en-US" sz="2400" dirty="0">
                <a:solidFill>
                  <a:schemeClr val="accent6">
                    <a:lumMod val="10000"/>
                  </a:schemeClr>
                </a:solidFill>
              </a:rPr>
              <a:t>が報じられた</a:t>
            </a:r>
            <a:endParaRPr lang="en-US" altLang="ja-JP" sz="2400" dirty="0">
              <a:solidFill>
                <a:schemeClr val="accent6">
                  <a:lumMod val="10000"/>
                </a:schemeClr>
              </a:solidFill>
            </a:endParaRPr>
          </a:p>
          <a:p>
            <a:pPr lvl="2"/>
            <a:endParaRPr lang="en-US" altLang="ja-JP" sz="800" u="sng" dirty="0">
              <a:solidFill>
                <a:srgbClr val="FF0000"/>
              </a:solidFill>
            </a:endParaRPr>
          </a:p>
          <a:p>
            <a:pPr lvl="2"/>
            <a:r>
              <a:rPr lang="ja-JP" altLang="en-US" sz="2400" u="sng" dirty="0">
                <a:solidFill>
                  <a:srgbClr val="FF0000"/>
                </a:solidFill>
              </a:rPr>
              <a:t>既存の脆弱性（</a:t>
            </a:r>
            <a:r>
              <a:rPr lang="en-US" altLang="ja-JP" sz="2400" u="sng" dirty="0">
                <a:solidFill>
                  <a:srgbClr val="FF0000"/>
                </a:solidFill>
              </a:rPr>
              <a:t>CVE-2012-1823</a:t>
            </a:r>
            <a:r>
              <a:rPr lang="ja-JP" altLang="en-US" sz="2400" u="sng" dirty="0">
                <a:solidFill>
                  <a:srgbClr val="FF0000"/>
                </a:solidFill>
              </a:rPr>
              <a:t>）に対する保護を　　回避できる</a:t>
            </a:r>
            <a:r>
              <a:rPr lang="ja-JP" altLang="en-US" sz="2400" dirty="0">
                <a:solidFill>
                  <a:schemeClr val="tx2"/>
                </a:solidFill>
              </a:rPr>
              <a:t>というもので、この脆弱性が悪用され、</a:t>
            </a:r>
            <a:r>
              <a:rPr lang="en-US" altLang="ja-JP" sz="2400" u="sng" dirty="0" err="1">
                <a:solidFill>
                  <a:srgbClr val="FF0000"/>
                </a:solidFill>
              </a:rPr>
              <a:t>webshell</a:t>
            </a:r>
            <a:r>
              <a:rPr lang="ja-JP" altLang="en-US" sz="2400" u="sng" dirty="0">
                <a:solidFill>
                  <a:srgbClr val="FF0000"/>
                </a:solidFill>
              </a:rPr>
              <a:t>　を設置される被害や、ランサムウェア「</a:t>
            </a:r>
            <a:r>
              <a:rPr lang="en-US" altLang="ja-JP" sz="2400" u="sng" dirty="0" err="1">
                <a:solidFill>
                  <a:srgbClr val="FF0000"/>
                </a:solidFill>
              </a:rPr>
              <a:t>TellYouThePass</a:t>
            </a:r>
            <a:r>
              <a:rPr lang="ja-JP" altLang="en-US" sz="2400" u="sng" dirty="0">
                <a:solidFill>
                  <a:srgbClr val="FF0000"/>
                </a:solidFill>
              </a:rPr>
              <a:t>」の感染活動への悪用</a:t>
            </a:r>
            <a:r>
              <a:rPr lang="ja-JP" altLang="en-US" sz="2400" dirty="0">
                <a:solidFill>
                  <a:schemeClr val="tx2"/>
                </a:solidFill>
              </a:rPr>
              <a:t>が</a:t>
            </a:r>
            <a:r>
              <a:rPr lang="ja-JP" altLang="en-US" sz="2400" dirty="0">
                <a:solidFill>
                  <a:schemeClr val="accent6">
                    <a:lumMod val="10000"/>
                  </a:schemeClr>
                </a:solidFill>
              </a:rPr>
              <a:t>確認された</a:t>
            </a:r>
            <a:endParaRPr lang="en-US" altLang="ja-JP" sz="2400" dirty="0">
              <a:solidFill>
                <a:schemeClr val="accent6">
                  <a:lumMod val="10000"/>
                </a:schemeClr>
              </a:solidFill>
            </a:endParaRPr>
          </a:p>
          <a:p>
            <a:pPr lvl="2"/>
            <a:endParaRPr lang="en-US" altLang="ja-JP" sz="800" dirty="0">
              <a:solidFill>
                <a:schemeClr val="accent6">
                  <a:lumMod val="10000"/>
                </a:schemeClr>
              </a:solidFill>
            </a:endParaRPr>
          </a:p>
          <a:p>
            <a:pPr lvl="2"/>
            <a:r>
              <a:rPr lang="en-US" altLang="ja-JP" sz="2400" dirty="0">
                <a:solidFill>
                  <a:schemeClr val="tx2"/>
                </a:solidFill>
              </a:rPr>
              <a:t>IPA </a:t>
            </a:r>
            <a:r>
              <a:rPr lang="ja-JP" altLang="en-US" sz="2400" dirty="0">
                <a:solidFill>
                  <a:schemeClr val="tx2"/>
                </a:solidFill>
              </a:rPr>
              <a:t>からは、修正プログラムの適用等の注意喚起</a:t>
            </a:r>
            <a:r>
              <a:rPr lang="ja-JP" altLang="en-US" sz="2400" dirty="0">
                <a:solidFill>
                  <a:schemeClr val="accent6">
                    <a:lumMod val="10000"/>
                  </a:schemeClr>
                </a:solidFill>
              </a:rPr>
              <a:t>が行われた</a:t>
            </a:r>
            <a:endParaRPr lang="en-US" altLang="ja-JP" sz="24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32</a:t>
            </a:fld>
            <a:endParaRPr lang="ja-JP" altLang="en-US"/>
          </a:p>
        </p:txBody>
      </p:sp>
      <p:sp>
        <p:nvSpPr>
          <p:cNvPr id="2" name="テキスト ボックス 1">
            <a:extLst>
              <a:ext uri="{FF2B5EF4-FFF2-40B4-BE49-F238E27FC236}">
                <a16:creationId xmlns:a16="http://schemas.microsoft.com/office/drawing/2014/main" id="{80AFAEA7-A717-6F6F-D452-381BC746DF38}"/>
              </a:ext>
            </a:extLst>
          </p:cNvPr>
          <p:cNvSpPr txBox="1"/>
          <p:nvPr/>
        </p:nvSpPr>
        <p:spPr>
          <a:xfrm>
            <a:off x="352800" y="5885423"/>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PHP</a:t>
            </a:r>
            <a:r>
              <a:rPr lang="ja-JP" altLang="en-US" sz="1000" dirty="0">
                <a:solidFill>
                  <a:schemeClr val="accent6">
                    <a:lumMod val="10000"/>
                  </a:schemeClr>
                </a:solidFill>
                <a:latin typeface="+mn-ea"/>
              </a:rPr>
              <a:t>の脆弱性（</a:t>
            </a:r>
            <a:r>
              <a:rPr lang="en-US" altLang="ja-JP" sz="1000" dirty="0">
                <a:solidFill>
                  <a:schemeClr val="accent6">
                    <a:lumMod val="10000"/>
                  </a:schemeClr>
                </a:solidFill>
                <a:latin typeface="+mn-ea"/>
              </a:rPr>
              <a:t>CVE-2024-4577</a:t>
            </a:r>
            <a:r>
              <a:rPr lang="ja-JP" altLang="en-US" sz="1000" dirty="0">
                <a:solidFill>
                  <a:schemeClr val="accent6">
                    <a:lumMod val="10000"/>
                  </a:schemeClr>
                </a:solidFill>
                <a:latin typeface="+mn-ea"/>
              </a:rPr>
              <a:t>）を狙う攻撃について（</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https://www.ipa.go.jp/security/security-alert/2024/alert_20240705.html</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Windows</a:t>
            </a:r>
            <a:r>
              <a:rPr lang="ja-JP" altLang="en-US" sz="1000" dirty="0">
                <a:solidFill>
                  <a:schemeClr val="accent6">
                    <a:lumMod val="10000"/>
                  </a:schemeClr>
                </a:solidFill>
                <a:latin typeface="+mn-ea"/>
              </a:rPr>
              <a:t>環境の「</a:t>
            </a:r>
            <a:r>
              <a:rPr lang="en-US" altLang="ja-JP" sz="1000" dirty="0">
                <a:solidFill>
                  <a:schemeClr val="accent6">
                    <a:lumMod val="10000"/>
                  </a:schemeClr>
                </a:solidFill>
                <a:latin typeface="+mn-ea"/>
              </a:rPr>
              <a:t>PHP</a:t>
            </a:r>
            <a:r>
              <a:rPr lang="ja-JP" altLang="en-US" sz="1000" dirty="0">
                <a:solidFill>
                  <a:schemeClr val="accent6">
                    <a:lumMod val="10000"/>
                  </a:schemeClr>
                </a:solidFill>
                <a:latin typeface="+mn-ea"/>
              </a:rPr>
              <a:t>」脆弱性、ランサムの標的に </a:t>
            </a:r>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他脆弱性にも注意（</a:t>
            </a:r>
            <a:r>
              <a:rPr lang="en-US" altLang="ja-JP" sz="1000" dirty="0" err="1">
                <a:solidFill>
                  <a:schemeClr val="accent6">
                    <a:lumMod val="10000"/>
                  </a:schemeClr>
                </a:solidFill>
                <a:latin typeface="+mn-ea"/>
              </a:rPr>
              <a:t>SecurityNEXT</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https://www.security-next.com/158289</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925F9737-80F0-ED3A-761A-2A583C55BF38}"/>
              </a:ext>
            </a:extLst>
          </p:cNvPr>
          <p:cNvSpPr>
            <a:spLocks noGrp="1"/>
          </p:cNvSpPr>
          <p:nvPr>
            <p:ph type="title"/>
          </p:nvPr>
        </p:nvSpPr>
        <p:spPr>
          <a:xfrm>
            <a:off x="480910" y="253015"/>
            <a:ext cx="7423732" cy="492711"/>
          </a:xfrm>
        </p:spPr>
        <p:txBody>
          <a:bodyPr/>
          <a:lstStyle/>
          <a:p>
            <a:r>
              <a:rPr lang="en-US" altLang="ja-JP" dirty="0"/>
              <a:t>【3</a:t>
            </a:r>
            <a:r>
              <a:rPr lang="ja-JP" altLang="en-US" dirty="0"/>
              <a:t>位</a:t>
            </a:r>
            <a:r>
              <a:rPr lang="en-US" altLang="ja-JP" dirty="0"/>
              <a:t>】</a:t>
            </a:r>
            <a:r>
              <a:rPr lang="ja-JP" altLang="en-US" dirty="0"/>
              <a:t>システムの脆弱性を突いた攻撃</a:t>
            </a:r>
          </a:p>
        </p:txBody>
      </p:sp>
    </p:spTree>
    <p:extLst>
      <p:ext uri="{BB962C8B-B14F-4D97-AF65-F5344CB8AC3E}">
        <p14:creationId xmlns:p14="http://schemas.microsoft.com/office/powerpoint/2010/main" val="2248532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449761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傾向③</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太陽光発電施設の遠隔監視機器に対する攻撃</a:t>
            </a:r>
            <a:endParaRPr lang="en-US" altLang="ja-JP" sz="8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5</a:t>
            </a:r>
            <a:r>
              <a:rPr lang="ja-JP" altLang="en-US" sz="2300" dirty="0">
                <a:solidFill>
                  <a:schemeClr val="accent6">
                    <a:lumMod val="10000"/>
                  </a:schemeClr>
                </a:solidFill>
              </a:rPr>
              <a:t>月、コンテック製の太陽光発電施設向け遠隔監視  機器が</a:t>
            </a:r>
            <a:r>
              <a:rPr lang="ja-JP" altLang="en-US" sz="2300" dirty="0">
                <a:solidFill>
                  <a:schemeClr val="tx2"/>
                </a:solidFill>
              </a:rPr>
              <a:t>サイバー攻撃を受け、</a:t>
            </a:r>
            <a:r>
              <a:rPr lang="ja-JP" altLang="en-US" sz="2300" u="sng" dirty="0">
                <a:solidFill>
                  <a:srgbClr val="FF0000"/>
                </a:solidFill>
              </a:rPr>
              <a:t>不正送金の踏み台として悪用     された</a:t>
            </a:r>
            <a:r>
              <a:rPr lang="ja-JP" altLang="en-US" sz="2300" dirty="0">
                <a:solidFill>
                  <a:schemeClr val="accent6">
                    <a:lumMod val="10000"/>
                  </a:schemeClr>
                </a:solidFill>
              </a:rPr>
              <a:t>と報じられた</a:t>
            </a:r>
            <a:endParaRPr lang="en-US" altLang="ja-JP" sz="2300" dirty="0">
              <a:solidFill>
                <a:schemeClr val="accent6">
                  <a:lumMod val="10000"/>
                </a:schemeClr>
              </a:solidFill>
            </a:endParaRPr>
          </a:p>
          <a:p>
            <a:pPr lvl="2"/>
            <a:r>
              <a:rPr lang="ja-JP" altLang="en-US" sz="2300" dirty="0">
                <a:solidFill>
                  <a:schemeClr val="accent6">
                    <a:lumMod val="10000"/>
                  </a:schemeClr>
                </a:solidFill>
              </a:rPr>
              <a:t>この攻撃との関係性は不明だが、コンテック製品に関する脆弱性の一部（</a:t>
            </a:r>
            <a:r>
              <a:rPr lang="en-US" altLang="ja-JP" sz="2300" dirty="0">
                <a:solidFill>
                  <a:schemeClr val="accent6">
                    <a:lumMod val="10000"/>
                  </a:schemeClr>
                </a:solidFill>
              </a:rPr>
              <a:t>CVE-2022-29303 </a:t>
            </a:r>
            <a:r>
              <a:rPr lang="ja-JP" altLang="en-US" sz="2300" dirty="0">
                <a:solidFill>
                  <a:schemeClr val="accent6">
                    <a:lumMod val="10000"/>
                  </a:schemeClr>
                </a:solidFill>
              </a:rPr>
              <a:t>等）については、米国サイバー セキュリティ・インフラストラクチャセキュリティ庁の                    「既知の悪用された脆弱性カタログ」（</a:t>
            </a:r>
            <a:r>
              <a:rPr lang="en-US" altLang="ja-JP" sz="2300" dirty="0">
                <a:solidFill>
                  <a:schemeClr val="accent6">
                    <a:lumMod val="10000"/>
                  </a:schemeClr>
                </a:solidFill>
              </a:rPr>
              <a:t>KEV</a:t>
            </a:r>
            <a:r>
              <a:rPr lang="ja-JP" altLang="en-US" sz="2300" dirty="0">
                <a:solidFill>
                  <a:schemeClr val="accent6">
                    <a:lumMod val="10000"/>
                  </a:schemeClr>
                </a:solidFill>
              </a:rPr>
              <a:t>）に掲載されている</a:t>
            </a:r>
            <a:endParaRPr lang="en-US" altLang="ja-JP" sz="2300" dirty="0">
              <a:solidFill>
                <a:schemeClr val="accent6">
                  <a:lumMod val="10000"/>
                </a:schemeClr>
              </a:solidFill>
            </a:endParaRPr>
          </a:p>
          <a:p>
            <a:pPr lvl="2"/>
            <a:r>
              <a:rPr lang="ja-JP" altLang="en-US" sz="2300" u="sng" dirty="0">
                <a:solidFill>
                  <a:srgbClr val="FF0000"/>
                </a:solidFill>
              </a:rPr>
              <a:t>コンテックは、複数回の注意喚起（アップデートの推奨等）</a:t>
            </a:r>
            <a:r>
              <a:rPr lang="ja-JP" altLang="en-US" sz="2300" dirty="0">
                <a:solidFill>
                  <a:schemeClr val="accent6">
                    <a:lumMod val="10000"/>
                  </a:schemeClr>
                </a:solidFill>
              </a:rPr>
              <a:t>を  行った</a:t>
            </a:r>
            <a:endParaRPr lang="en-US" altLang="ja-JP" sz="23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33</a:t>
            </a:fld>
            <a:endParaRPr lang="ja-JP" altLang="en-US"/>
          </a:p>
        </p:txBody>
      </p:sp>
      <p:sp>
        <p:nvSpPr>
          <p:cNvPr id="3" name="テキスト ボックス 2">
            <a:extLst>
              <a:ext uri="{FF2B5EF4-FFF2-40B4-BE49-F238E27FC236}">
                <a16:creationId xmlns:a16="http://schemas.microsoft.com/office/drawing/2014/main" id="{2998BB38-BEF0-48DB-E9B3-AE1B5488E34C}"/>
              </a:ext>
            </a:extLst>
          </p:cNvPr>
          <p:cNvSpPr txBox="1"/>
          <p:nvPr/>
        </p:nvSpPr>
        <p:spPr>
          <a:xfrm>
            <a:off x="352800" y="5610129"/>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太陽光発電施設にサイバー攻撃 身元隠し不正送金に悪用（共同通信）</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https://nordot.app/1158206853963727018</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太陽光発電施設向け当社遠隔監視機器へのサイバー攻撃報道について（株式会社コンテック）</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https://www.contec.com/jp/info/2024/2024050700/</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太陽光発電 監視機器約</a:t>
            </a:r>
            <a:r>
              <a:rPr lang="en-US" altLang="ja-JP" sz="1000" dirty="0">
                <a:solidFill>
                  <a:schemeClr val="accent6">
                    <a:lumMod val="10000"/>
                  </a:schemeClr>
                </a:solidFill>
                <a:latin typeface="+mn-ea"/>
              </a:rPr>
              <a:t>800</a:t>
            </a:r>
            <a:r>
              <a:rPr lang="ja-JP" altLang="en-US" sz="1000" dirty="0">
                <a:solidFill>
                  <a:schemeClr val="accent6">
                    <a:lumMod val="10000"/>
                  </a:schemeClr>
                </a:solidFill>
                <a:latin typeface="+mn-ea"/>
              </a:rPr>
              <a:t>台へのサイバー攻撃について調べてみた（</a:t>
            </a:r>
            <a:r>
              <a:rPr lang="en-US" altLang="ja-JP" sz="1000" dirty="0" err="1">
                <a:solidFill>
                  <a:schemeClr val="accent6">
                    <a:lumMod val="10000"/>
                  </a:schemeClr>
                </a:solidFill>
                <a:latin typeface="+mn-ea"/>
              </a:rPr>
              <a:t>piyolog</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https://piyolog.hatenadiary.jp/entry/2024/05/03/015043</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83E3AEDC-450E-358C-2DE0-8128DC5237DF}"/>
              </a:ext>
            </a:extLst>
          </p:cNvPr>
          <p:cNvSpPr>
            <a:spLocks noGrp="1"/>
          </p:cNvSpPr>
          <p:nvPr>
            <p:ph type="title"/>
          </p:nvPr>
        </p:nvSpPr>
        <p:spPr>
          <a:xfrm>
            <a:off x="480910" y="253015"/>
            <a:ext cx="7423732" cy="492711"/>
          </a:xfrm>
        </p:spPr>
        <p:txBody>
          <a:bodyPr/>
          <a:lstStyle/>
          <a:p>
            <a:r>
              <a:rPr lang="en-US" altLang="ja-JP" dirty="0"/>
              <a:t>【3</a:t>
            </a:r>
            <a:r>
              <a:rPr lang="ja-JP" altLang="en-US" dirty="0"/>
              <a:t>位</a:t>
            </a:r>
            <a:r>
              <a:rPr lang="en-US" altLang="ja-JP" dirty="0"/>
              <a:t>】</a:t>
            </a:r>
            <a:r>
              <a:rPr lang="ja-JP" altLang="en-US" dirty="0"/>
              <a:t>システムの脆弱性を突いた攻撃</a:t>
            </a:r>
          </a:p>
        </p:txBody>
      </p:sp>
    </p:spTree>
    <p:extLst>
      <p:ext uri="{BB962C8B-B14F-4D97-AF65-F5344CB8AC3E}">
        <p14:creationId xmlns:p14="http://schemas.microsoft.com/office/powerpoint/2010/main" val="41527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34</a:t>
            </a:fld>
            <a:endParaRPr lang="ja-JP" altLang="en-US"/>
          </a:p>
        </p:txBody>
      </p:sp>
      <p:sp>
        <p:nvSpPr>
          <p:cNvPr id="9" name="コンテンツ プレースホルダー 9">
            <a:extLst>
              <a:ext uri="{FF2B5EF4-FFF2-40B4-BE49-F238E27FC236}">
                <a16:creationId xmlns:a16="http://schemas.microsoft.com/office/drawing/2014/main" id="{456F627F-B519-9103-88E7-5E4920EBE520}"/>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経営者層</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a:p>
            <a:pPr lvl="3">
              <a:buClrTx/>
            </a:pPr>
            <a:r>
              <a:rPr lang="en-US" altLang="ja-JP" sz="1800" u="sng" dirty="0">
                <a:solidFill>
                  <a:srgbClr val="FF0000"/>
                </a:solidFill>
              </a:rPr>
              <a:t>CISO </a:t>
            </a:r>
            <a:r>
              <a:rPr lang="ja-JP" altLang="en-US" sz="1800" u="sng" dirty="0">
                <a:solidFill>
                  <a:srgbClr val="FF0000"/>
                </a:solidFill>
              </a:rPr>
              <a:t>を配置</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en-US" altLang="ja-JP" sz="1800" u="sng" dirty="0">
                <a:solidFill>
                  <a:srgbClr val="FF0000"/>
                </a:solidFill>
              </a:rPr>
              <a:t>CSIRT </a:t>
            </a:r>
            <a:r>
              <a:rPr lang="ja-JP" altLang="en-US" sz="1800" u="sng" dirty="0">
                <a:solidFill>
                  <a:srgbClr val="FF0000"/>
                </a:solidFill>
              </a:rPr>
              <a:t>を構築</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報告フォーマットは決めて</a:t>
            </a:r>
            <a:r>
              <a:rPr lang="ja-JP" altLang="en-US" sz="1800" dirty="0">
                <a:solidFill>
                  <a:schemeClr val="accent6">
                    <a:lumMod val="10000"/>
                  </a:schemeClr>
                </a:solidFill>
              </a:rPr>
              <a:t>おく</a:t>
            </a:r>
            <a:endParaRPr lang="en-US" altLang="ja-JP" sz="1800" dirty="0">
              <a:solidFill>
                <a:schemeClr val="accent6">
                  <a:lumMod val="10000"/>
                </a:schemeClr>
              </a:solidFill>
            </a:endParaRPr>
          </a:p>
          <a:p>
            <a:pPr lvl="3">
              <a:buClrTx/>
            </a:pPr>
            <a:r>
              <a:rPr lang="ja-JP" altLang="en-US" sz="1800" u="sng" dirty="0">
                <a:solidFill>
                  <a:srgbClr val="FF0000"/>
                </a:solidFill>
              </a:rPr>
              <a:t>有事の際の対応フローを確立、社員へ通知</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対応フロー通りに実施できるか訓練</a:t>
            </a:r>
            <a:r>
              <a:rPr lang="ja-JP" altLang="en-US" sz="1800" dirty="0">
                <a:solidFill>
                  <a:schemeClr val="accent6">
                    <a:lumMod val="10000"/>
                  </a:schemeClr>
                </a:solidFill>
              </a:rPr>
              <a:t>をする</a:t>
            </a:r>
            <a:endParaRPr lang="en-US" altLang="ja-JP" sz="1800" dirty="0">
              <a:solidFill>
                <a:schemeClr val="accent6">
                  <a:lumMod val="10000"/>
                </a:schemeClr>
              </a:solidFill>
            </a:endParaRPr>
          </a:p>
          <a:p>
            <a:pPr lvl="3">
              <a:buClrTx/>
            </a:pPr>
            <a:r>
              <a:rPr lang="ja-JP" altLang="en-US" sz="1800" u="sng" dirty="0">
                <a:solidFill>
                  <a:srgbClr val="FF0000"/>
                </a:solidFill>
              </a:rPr>
              <a:t>外部の協力依頼先を用意</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社内規則の整備</a:t>
            </a:r>
            <a:r>
              <a:rPr lang="ja-JP" altLang="en-US" sz="1800" dirty="0">
                <a:solidFill>
                  <a:schemeClr val="accent6">
                    <a:lumMod val="10000"/>
                  </a:schemeClr>
                </a:solidFill>
              </a:rPr>
              <a:t>や</a:t>
            </a:r>
            <a:r>
              <a:rPr lang="ja-JP" altLang="en-US" sz="1800" u="sng" dirty="0">
                <a:solidFill>
                  <a:srgbClr val="FF0000"/>
                </a:solidFill>
              </a:rPr>
              <a:t>予算確保</a:t>
            </a:r>
            <a:r>
              <a:rPr lang="ja-JP" altLang="en-US" sz="1800" dirty="0">
                <a:solidFill>
                  <a:schemeClr val="accent6">
                    <a:lumMod val="10000"/>
                  </a:schemeClr>
                </a:solidFill>
              </a:rPr>
              <a:t>をする</a:t>
            </a:r>
            <a:endParaRPr lang="en-US" altLang="ja-JP" sz="1800" dirty="0">
              <a:solidFill>
                <a:schemeClr val="accent6">
                  <a:lumMod val="10000"/>
                </a:schemeClr>
              </a:solidFill>
            </a:endParaRPr>
          </a:p>
          <a:p>
            <a:pPr lvl="2">
              <a:buClrTx/>
            </a:pPr>
            <a:r>
              <a:rPr lang="ja-JP" altLang="en-US" sz="2000" u="sng" dirty="0">
                <a:solidFill>
                  <a:srgbClr val="FF0000"/>
                </a:solidFill>
              </a:rPr>
              <a:t>パッチ適用や回避策</a:t>
            </a:r>
            <a:r>
              <a:rPr lang="ja-JP" altLang="en-US" sz="2000" dirty="0">
                <a:solidFill>
                  <a:schemeClr val="accent6">
                    <a:lumMod val="10000"/>
                  </a:schemeClr>
                </a:solidFill>
              </a:rPr>
              <a:t>を講じるため</a:t>
            </a:r>
            <a:r>
              <a:rPr lang="ja-JP" altLang="en-US" sz="2000" u="sng" dirty="0">
                <a:solidFill>
                  <a:srgbClr val="FF0000"/>
                </a:solidFill>
              </a:rPr>
              <a:t>の予算確保</a:t>
            </a:r>
            <a:endParaRPr lang="en-US" altLang="ja-JP" sz="2000" u="sng" dirty="0">
              <a:solidFill>
                <a:srgbClr val="FF0000"/>
              </a:solidFill>
            </a:endParaRPr>
          </a:p>
          <a:p>
            <a:pPr lvl="2"/>
            <a:endParaRPr lang="en-US" altLang="ja-JP" sz="2000" u="sng" dirty="0">
              <a:solidFill>
                <a:srgbClr val="FF0000"/>
              </a:solidFill>
            </a:endParaRPr>
          </a:p>
        </p:txBody>
      </p:sp>
      <p:pic>
        <p:nvPicPr>
          <p:cNvPr id="3" name="図 2">
            <a:extLst>
              <a:ext uri="{FF2B5EF4-FFF2-40B4-BE49-F238E27FC236}">
                <a16:creationId xmlns:a16="http://schemas.microsoft.com/office/drawing/2014/main" id="{E902D053-85F3-1E77-241E-F5FC7B706E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9180" y="4638599"/>
            <a:ext cx="1063183" cy="919151"/>
          </a:xfrm>
          <a:prstGeom prst="rect">
            <a:avLst/>
          </a:prstGeom>
        </p:spPr>
      </p:pic>
      <p:pic>
        <p:nvPicPr>
          <p:cNvPr id="4" name="図 3">
            <a:extLst>
              <a:ext uri="{FF2B5EF4-FFF2-40B4-BE49-F238E27FC236}">
                <a16:creationId xmlns:a16="http://schemas.microsoft.com/office/drawing/2014/main" id="{EE9034EE-4E63-589E-4332-91857F2137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0979" y="3793356"/>
            <a:ext cx="2066313" cy="670090"/>
          </a:xfrm>
          <a:prstGeom prst="rect">
            <a:avLst/>
          </a:prstGeom>
        </p:spPr>
      </p:pic>
      <p:grpSp>
        <p:nvGrpSpPr>
          <p:cNvPr id="5" name="グループ化 4">
            <a:extLst>
              <a:ext uri="{FF2B5EF4-FFF2-40B4-BE49-F238E27FC236}">
                <a16:creationId xmlns:a16="http://schemas.microsoft.com/office/drawing/2014/main" id="{8DDA8FE2-1EAC-2594-6118-0459E03E3E8F}"/>
              </a:ext>
            </a:extLst>
          </p:cNvPr>
          <p:cNvGrpSpPr/>
          <p:nvPr/>
        </p:nvGrpSpPr>
        <p:grpSpPr>
          <a:xfrm>
            <a:off x="7058527" y="4277667"/>
            <a:ext cx="1566757" cy="307777"/>
            <a:chOff x="1326644" y="6237312"/>
            <a:chExt cx="1566757" cy="307777"/>
          </a:xfrm>
        </p:grpSpPr>
        <p:sp>
          <p:nvSpPr>
            <p:cNvPr id="6" name="四角形: 角を丸くする 5">
              <a:extLst>
                <a:ext uri="{FF2B5EF4-FFF2-40B4-BE49-F238E27FC236}">
                  <a16:creationId xmlns:a16="http://schemas.microsoft.com/office/drawing/2014/main" id="{BAA3E3BB-B1E2-6AEE-A721-489B4D634622}"/>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0CB754C6-49D0-1DE2-525B-0DB6E37BFF91}"/>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sp>
        <p:nvSpPr>
          <p:cNvPr id="14" name="タイトル 8">
            <a:extLst>
              <a:ext uri="{FF2B5EF4-FFF2-40B4-BE49-F238E27FC236}">
                <a16:creationId xmlns:a16="http://schemas.microsoft.com/office/drawing/2014/main" id="{80C8DDEB-F578-EB63-4B08-CE334967042A}"/>
              </a:ext>
            </a:extLst>
          </p:cNvPr>
          <p:cNvSpPr>
            <a:spLocks noGrp="1"/>
          </p:cNvSpPr>
          <p:nvPr>
            <p:ph type="title"/>
          </p:nvPr>
        </p:nvSpPr>
        <p:spPr>
          <a:xfrm>
            <a:off x="480910" y="253015"/>
            <a:ext cx="7423732" cy="492711"/>
          </a:xfrm>
        </p:spPr>
        <p:txBody>
          <a:bodyPr/>
          <a:lstStyle/>
          <a:p>
            <a:r>
              <a:rPr lang="en-US" altLang="ja-JP" dirty="0"/>
              <a:t>【3</a:t>
            </a:r>
            <a:r>
              <a:rPr lang="ja-JP" altLang="en-US" dirty="0"/>
              <a:t>位</a:t>
            </a:r>
            <a:r>
              <a:rPr lang="en-US" altLang="ja-JP" dirty="0"/>
              <a:t>】</a:t>
            </a:r>
            <a:r>
              <a:rPr lang="ja-JP" altLang="en-US" dirty="0"/>
              <a:t>システムの脆弱性を突いた攻撃</a:t>
            </a:r>
          </a:p>
        </p:txBody>
      </p:sp>
      <p:pic>
        <p:nvPicPr>
          <p:cNvPr id="2" name="Picture 7" descr="\\Ipa-fs\IPA\セキュリティセンター\330-普及・啓発\810-情報発信\情報セキュリティ関係ホームページ掲載資料\PressWork(ウイルス)\★素材\IPA WMF\51_1.wmf">
            <a:extLst>
              <a:ext uri="{FF2B5EF4-FFF2-40B4-BE49-F238E27FC236}">
                <a16:creationId xmlns:a16="http://schemas.microsoft.com/office/drawing/2014/main" id="{D261D385-E7C4-3ED7-FFED-9F35CBE619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738392" y="2477365"/>
            <a:ext cx="8255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98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35</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システム管理者、製品利用者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accent6">
                    <a:lumMod val="10000"/>
                  </a:schemeClr>
                </a:solidFill>
              </a:rPr>
              <a:t>利用している</a:t>
            </a:r>
            <a:r>
              <a:rPr lang="ja-JP" altLang="en-US" sz="2000" u="sng" dirty="0">
                <a:solidFill>
                  <a:srgbClr val="FF0000"/>
                </a:solidFill>
              </a:rPr>
              <a:t>資産の把握</a:t>
            </a:r>
            <a:r>
              <a:rPr lang="ja-JP" altLang="en-US" sz="2000" dirty="0">
                <a:solidFill>
                  <a:schemeClr val="accent6">
                    <a:lumMod val="10000"/>
                  </a:schemeClr>
                </a:solidFill>
              </a:rPr>
              <a:t>、</a:t>
            </a:r>
            <a:r>
              <a:rPr lang="ja-JP" altLang="en-US" sz="2000" u="sng" dirty="0">
                <a:solidFill>
                  <a:srgbClr val="FF0000"/>
                </a:solidFill>
              </a:rPr>
              <a:t>対応体制の整備</a:t>
            </a:r>
            <a:endParaRPr lang="en-US" altLang="ja-JP" sz="2000" u="sng" dirty="0">
              <a:solidFill>
                <a:srgbClr val="FF0000"/>
              </a:solidFill>
            </a:endParaRPr>
          </a:p>
          <a:p>
            <a:pPr lvl="2"/>
            <a:r>
              <a:rPr lang="ja-JP" altLang="en-US" sz="2000" dirty="0">
                <a:solidFill>
                  <a:schemeClr val="accent6">
                    <a:lumMod val="10000"/>
                  </a:schemeClr>
                </a:solidFill>
              </a:rPr>
              <a:t>セキュリティの</a:t>
            </a:r>
            <a:r>
              <a:rPr lang="ja-JP" altLang="en-US" sz="2000" u="sng" dirty="0">
                <a:solidFill>
                  <a:srgbClr val="FF0000"/>
                </a:solidFill>
              </a:rPr>
              <a:t>サポートが充実している</a:t>
            </a:r>
            <a:r>
              <a:rPr lang="ja-JP" altLang="en-US" sz="2000" dirty="0">
                <a:solidFill>
                  <a:schemeClr val="accent6">
                    <a:lumMod val="10000"/>
                  </a:schemeClr>
                </a:solidFill>
              </a:rPr>
              <a:t>ソフトウェアやバージョンを使う</a:t>
            </a:r>
          </a:p>
          <a:p>
            <a:pPr lvl="2"/>
            <a:r>
              <a:rPr lang="ja-JP" altLang="en-US" sz="2000" u="sng" dirty="0">
                <a:solidFill>
                  <a:srgbClr val="FF0000"/>
                </a:solidFill>
              </a:rPr>
              <a:t>最新の脆弱性情報の収集</a:t>
            </a:r>
            <a:r>
              <a:rPr lang="ja-JP" altLang="en-US" sz="2000" dirty="0">
                <a:solidFill>
                  <a:schemeClr val="accent6">
                    <a:lumMod val="10000"/>
                  </a:schemeClr>
                </a:solidFill>
              </a:rPr>
              <a:t>、</a:t>
            </a:r>
            <a:r>
              <a:rPr lang="ja-JP" altLang="en-US" sz="2000" u="sng" dirty="0">
                <a:solidFill>
                  <a:srgbClr val="FF0000"/>
                </a:solidFill>
              </a:rPr>
              <a:t>対策状況の管理</a:t>
            </a:r>
            <a:r>
              <a:rPr lang="ja-JP" altLang="en-US" sz="2000" dirty="0">
                <a:solidFill>
                  <a:schemeClr val="accent6">
                    <a:lumMod val="10000"/>
                  </a:schemeClr>
                </a:solidFill>
              </a:rPr>
              <a:t>、</a:t>
            </a:r>
            <a:r>
              <a:rPr lang="ja-JP" altLang="en-US" sz="2000" u="sng" dirty="0">
                <a:solidFill>
                  <a:srgbClr val="FF0000"/>
                </a:solidFill>
              </a:rPr>
              <a:t>パッチマネジメントの実施</a:t>
            </a:r>
          </a:p>
          <a:p>
            <a:pPr lvl="2"/>
            <a:r>
              <a:rPr lang="ja-JP" altLang="en-US" sz="2000" dirty="0">
                <a:solidFill>
                  <a:schemeClr val="accent6">
                    <a:lumMod val="10000"/>
                  </a:schemeClr>
                </a:solidFill>
              </a:rPr>
              <a:t>サーバーや </a:t>
            </a:r>
            <a:r>
              <a:rPr lang="en-US" altLang="ja-JP" sz="2000" dirty="0">
                <a:solidFill>
                  <a:schemeClr val="accent6">
                    <a:lumMod val="10000"/>
                  </a:schemeClr>
                </a:solidFill>
              </a:rPr>
              <a:t>PC</a:t>
            </a:r>
            <a:r>
              <a:rPr lang="ja-JP" altLang="en-US" sz="2000" dirty="0">
                <a:solidFill>
                  <a:schemeClr val="accent6">
                    <a:lumMod val="10000"/>
                  </a:schemeClr>
                </a:solidFill>
              </a:rPr>
              <a:t>、ネットワークに</a:t>
            </a:r>
            <a:r>
              <a:rPr lang="ja-JP" altLang="en-US" sz="2000" u="sng" dirty="0">
                <a:solidFill>
                  <a:srgbClr val="FF0000"/>
                </a:solidFill>
              </a:rPr>
              <a:t>適切なセキュリティ対策</a:t>
            </a:r>
            <a:r>
              <a:rPr lang="ja-JP" altLang="en-US" sz="2000" dirty="0">
                <a:solidFill>
                  <a:schemeClr val="accent6">
                    <a:lumMod val="10000"/>
                  </a:schemeClr>
                </a:solidFill>
              </a:rPr>
              <a:t>を行う</a:t>
            </a:r>
            <a:endParaRPr lang="en-US" altLang="ja-JP" sz="2000" dirty="0">
              <a:solidFill>
                <a:schemeClr val="accent6">
                  <a:lumMod val="10000"/>
                </a:schemeClr>
              </a:solidFill>
            </a:endParaRP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被害の早期検知</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accent6">
                    <a:lumMod val="10000"/>
                  </a:schemeClr>
                </a:solidFill>
              </a:rPr>
              <a:t>サーバーや </a:t>
            </a:r>
            <a:r>
              <a:rPr lang="en-US" altLang="ja-JP" sz="2000" dirty="0">
                <a:solidFill>
                  <a:schemeClr val="accent6">
                    <a:lumMod val="10000"/>
                  </a:schemeClr>
                </a:solidFill>
              </a:rPr>
              <a:t>PC</a:t>
            </a:r>
            <a:r>
              <a:rPr lang="ja-JP" altLang="en-US" sz="2000" dirty="0">
                <a:solidFill>
                  <a:schemeClr val="accent6">
                    <a:lumMod val="10000"/>
                  </a:schemeClr>
                </a:solidFill>
              </a:rPr>
              <a:t>、ネットワークに</a:t>
            </a:r>
            <a:r>
              <a:rPr lang="ja-JP" altLang="en-US" sz="2000" u="sng" dirty="0">
                <a:solidFill>
                  <a:srgbClr val="FF0000"/>
                </a:solidFill>
              </a:rPr>
              <a:t>適切なセキュリティ対策</a:t>
            </a:r>
            <a:r>
              <a:rPr lang="ja-JP" altLang="en-US" sz="2000" dirty="0">
                <a:solidFill>
                  <a:schemeClr val="accent6">
                    <a:lumMod val="10000"/>
                  </a:schemeClr>
                </a:solidFill>
              </a:rPr>
              <a:t>を行う</a:t>
            </a:r>
            <a:endParaRPr lang="en-US" altLang="ja-JP" sz="2000" dirty="0">
              <a:solidFill>
                <a:schemeClr val="accent6">
                  <a:lumMod val="10000"/>
                </a:schemeClr>
              </a:solidFill>
            </a:endParaRPr>
          </a:p>
        </p:txBody>
      </p:sp>
      <p:sp>
        <p:nvSpPr>
          <p:cNvPr id="9" name="タイトル 8">
            <a:extLst>
              <a:ext uri="{FF2B5EF4-FFF2-40B4-BE49-F238E27FC236}">
                <a16:creationId xmlns:a16="http://schemas.microsoft.com/office/drawing/2014/main" id="{6F8CA774-0490-6A8B-E293-881B7CDFF23A}"/>
              </a:ext>
            </a:extLst>
          </p:cNvPr>
          <p:cNvSpPr>
            <a:spLocks noGrp="1"/>
          </p:cNvSpPr>
          <p:nvPr>
            <p:ph type="title"/>
          </p:nvPr>
        </p:nvSpPr>
        <p:spPr>
          <a:xfrm>
            <a:off x="480910" y="253015"/>
            <a:ext cx="7423732" cy="492711"/>
          </a:xfrm>
        </p:spPr>
        <p:txBody>
          <a:bodyPr/>
          <a:lstStyle/>
          <a:p>
            <a:r>
              <a:rPr lang="en-US" altLang="ja-JP" dirty="0"/>
              <a:t>【3</a:t>
            </a:r>
            <a:r>
              <a:rPr lang="ja-JP" altLang="en-US" dirty="0"/>
              <a:t>位</a:t>
            </a:r>
            <a:r>
              <a:rPr lang="en-US" altLang="ja-JP" dirty="0"/>
              <a:t>】</a:t>
            </a:r>
            <a:r>
              <a:rPr lang="ja-JP" altLang="en-US" dirty="0"/>
              <a:t>システムの脆弱性を突いた攻撃</a:t>
            </a:r>
          </a:p>
        </p:txBody>
      </p:sp>
    </p:spTree>
    <p:extLst>
      <p:ext uri="{BB962C8B-B14F-4D97-AF65-F5344CB8AC3E}">
        <p14:creationId xmlns:p14="http://schemas.microsoft.com/office/powerpoint/2010/main" val="1407101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36</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ソフトウェアの利用者、システム管理者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被害を受けた後の対応</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整備した対応体制に基づき対応</a:t>
            </a:r>
            <a:r>
              <a:rPr lang="ja-JP" altLang="en-US" sz="2000" dirty="0">
                <a:solidFill>
                  <a:schemeClr val="accent6">
                    <a:lumMod val="10000"/>
                  </a:schemeClr>
                </a:solidFill>
              </a:rPr>
              <a:t>する</a:t>
            </a:r>
            <a:endParaRPr lang="en-US" altLang="ja-JP" sz="2000" dirty="0">
              <a:solidFill>
                <a:schemeClr val="accent6">
                  <a:lumMod val="10000"/>
                </a:schemeClr>
              </a:solidFill>
            </a:endParaRPr>
          </a:p>
          <a:p>
            <a:pPr lvl="2"/>
            <a:r>
              <a:rPr lang="ja-JP" altLang="en-US" sz="2000" u="sng" dirty="0">
                <a:solidFill>
                  <a:srgbClr val="FF0000"/>
                </a:solidFill>
              </a:rPr>
              <a:t>影響調査</a:t>
            </a:r>
            <a:r>
              <a:rPr lang="ja-JP" altLang="en-US" sz="2000" dirty="0">
                <a:solidFill>
                  <a:schemeClr val="accent6">
                    <a:lumMod val="10000"/>
                  </a:schemeClr>
                </a:solidFill>
              </a:rPr>
              <a:t>、</a:t>
            </a:r>
            <a:r>
              <a:rPr lang="ja-JP" altLang="en-US" sz="2000" u="sng" dirty="0">
                <a:solidFill>
                  <a:srgbClr val="FF0000"/>
                </a:solidFill>
              </a:rPr>
              <a:t>原因の追究</a:t>
            </a:r>
            <a:r>
              <a:rPr lang="ja-JP" altLang="en-US" sz="2000" dirty="0">
                <a:solidFill>
                  <a:schemeClr val="accent6">
                    <a:lumMod val="10000"/>
                  </a:schemeClr>
                </a:solidFill>
              </a:rPr>
              <a:t>、</a:t>
            </a:r>
            <a:r>
              <a:rPr lang="ja-JP" altLang="en-US" sz="2000" u="sng" dirty="0">
                <a:solidFill>
                  <a:srgbClr val="FF0000"/>
                </a:solidFill>
              </a:rPr>
              <a:t>対策の強化</a:t>
            </a:r>
            <a:endParaRPr lang="en-US" altLang="ja-JP" sz="2000" u="sng" dirty="0">
              <a:solidFill>
                <a:srgbClr val="FF0000"/>
              </a:solidFill>
            </a:endParaRPr>
          </a:p>
          <a:p>
            <a:pPr lvl="2"/>
            <a:r>
              <a:rPr lang="ja-JP" altLang="en-US" sz="2000" dirty="0">
                <a:solidFill>
                  <a:schemeClr val="accent6">
                    <a:lumMod val="10000"/>
                  </a:schemeClr>
                </a:solidFill>
              </a:rPr>
              <a:t>適切な</a:t>
            </a:r>
            <a:r>
              <a:rPr lang="ja-JP" altLang="en-US" sz="2000" u="sng" dirty="0">
                <a:solidFill>
                  <a:srgbClr val="FF0000"/>
                </a:solidFill>
              </a:rPr>
              <a:t>報告／連絡／相談</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上司、</a:t>
            </a:r>
            <a:r>
              <a:rPr lang="en-US" altLang="ja-JP" sz="1800" dirty="0">
                <a:solidFill>
                  <a:schemeClr val="accent6">
                    <a:lumMod val="10000"/>
                  </a:schemeClr>
                </a:solidFill>
              </a:rPr>
              <a:t>CSIRT</a:t>
            </a:r>
            <a:r>
              <a:rPr lang="ja-JP" altLang="en-US" sz="1800" dirty="0">
                <a:solidFill>
                  <a:schemeClr val="accent6">
                    <a:lumMod val="10000"/>
                  </a:schemeClr>
                </a:solidFill>
              </a:rPr>
              <a:t>、関係組織、公的機関等</a:t>
            </a:r>
            <a:endParaRPr lang="en-US" altLang="ja-JP" sz="1800" u="sng" dirty="0">
              <a:solidFill>
                <a:srgbClr val="FF0000"/>
              </a:solidFill>
            </a:endParaRPr>
          </a:p>
          <a:p>
            <a:pPr marL="685796" lvl="2" indent="0">
              <a:buNone/>
            </a:pPr>
            <a:endParaRPr lang="en-US" altLang="ja-JP" sz="2000" u="sng" dirty="0">
              <a:solidFill>
                <a:srgbClr val="FF0000"/>
              </a:solidFill>
            </a:endParaRPr>
          </a:p>
        </p:txBody>
      </p:sp>
      <p:sp>
        <p:nvSpPr>
          <p:cNvPr id="9" name="タイトル 8">
            <a:extLst>
              <a:ext uri="{FF2B5EF4-FFF2-40B4-BE49-F238E27FC236}">
                <a16:creationId xmlns:a16="http://schemas.microsoft.com/office/drawing/2014/main" id="{6BAD39E3-058B-2AB1-8EE9-73B858708745}"/>
              </a:ext>
            </a:extLst>
          </p:cNvPr>
          <p:cNvSpPr>
            <a:spLocks noGrp="1"/>
          </p:cNvSpPr>
          <p:nvPr>
            <p:ph type="title"/>
          </p:nvPr>
        </p:nvSpPr>
        <p:spPr>
          <a:xfrm>
            <a:off x="481671" y="273730"/>
            <a:ext cx="7423732" cy="492711"/>
          </a:xfrm>
        </p:spPr>
        <p:txBody>
          <a:bodyPr/>
          <a:lstStyle/>
          <a:p>
            <a:r>
              <a:rPr lang="en-US" altLang="ja-JP" dirty="0"/>
              <a:t>【3</a:t>
            </a:r>
            <a:r>
              <a:rPr lang="ja-JP" altLang="en-US" dirty="0"/>
              <a:t>位</a:t>
            </a:r>
            <a:r>
              <a:rPr lang="en-US" altLang="ja-JP" dirty="0"/>
              <a:t>】</a:t>
            </a:r>
            <a:r>
              <a:rPr lang="ja-JP" altLang="en-US" dirty="0"/>
              <a:t>システムの脆弱性を突いた攻撃</a:t>
            </a:r>
          </a:p>
        </p:txBody>
      </p:sp>
    </p:spTree>
    <p:extLst>
      <p:ext uri="{BB962C8B-B14F-4D97-AF65-F5344CB8AC3E}">
        <p14:creationId xmlns:p14="http://schemas.microsoft.com/office/powerpoint/2010/main" val="2225632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37</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開発ベンダー</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製品セキュリティの管理、対応体制の整備</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accent6">
                    <a:lumMod val="10000"/>
                  </a:schemeClr>
                </a:solidFill>
              </a:rPr>
              <a:t>製品に組み込まれている</a:t>
            </a:r>
            <a:r>
              <a:rPr lang="ja-JP" altLang="en-US" sz="2000" u="sng" dirty="0">
                <a:solidFill>
                  <a:srgbClr val="FF0000"/>
                </a:solidFill>
              </a:rPr>
              <a:t>ソフトウェア、コンポーネントの把握、管理の徹底</a:t>
            </a:r>
            <a:endParaRPr lang="en-US" altLang="ja-JP" sz="2000" u="sng" dirty="0">
              <a:solidFill>
                <a:srgbClr val="FF0000"/>
              </a:solidFill>
            </a:endParaRPr>
          </a:p>
          <a:p>
            <a:pPr lvl="2"/>
            <a:r>
              <a:rPr lang="ja-JP" altLang="en-US" sz="2000" dirty="0">
                <a:solidFill>
                  <a:schemeClr val="accent6">
                    <a:lumMod val="10000"/>
                  </a:schemeClr>
                </a:solidFill>
              </a:rPr>
              <a:t>サーバーや </a:t>
            </a:r>
            <a:r>
              <a:rPr lang="en-US" altLang="ja-JP" sz="2000" dirty="0">
                <a:solidFill>
                  <a:schemeClr val="accent6">
                    <a:lumMod val="10000"/>
                  </a:schemeClr>
                </a:solidFill>
              </a:rPr>
              <a:t>PC</a:t>
            </a:r>
            <a:r>
              <a:rPr lang="ja-JP" altLang="en-US" sz="2000" dirty="0">
                <a:solidFill>
                  <a:schemeClr val="accent6">
                    <a:lumMod val="10000"/>
                  </a:schemeClr>
                </a:solidFill>
              </a:rPr>
              <a:t>、ネットワークに</a:t>
            </a:r>
            <a:r>
              <a:rPr lang="ja-JP" altLang="en-US" sz="2000" u="sng" dirty="0">
                <a:solidFill>
                  <a:srgbClr val="FF0000"/>
                </a:solidFill>
              </a:rPr>
              <a:t>適切なセキュリティ対策</a:t>
            </a:r>
            <a:r>
              <a:rPr lang="ja-JP" altLang="en-US" sz="2000" dirty="0">
                <a:solidFill>
                  <a:schemeClr val="accent6">
                    <a:lumMod val="10000"/>
                  </a:schemeClr>
                </a:solidFill>
              </a:rPr>
              <a:t>を行う</a:t>
            </a:r>
            <a:endParaRPr lang="en-US" altLang="ja-JP" sz="2000" u="sng" dirty="0">
              <a:solidFill>
                <a:srgbClr val="FF0000"/>
              </a:solidFill>
            </a:endParaRPr>
          </a:p>
          <a:p>
            <a:pPr lvl="2"/>
            <a:r>
              <a:rPr lang="ja-JP" altLang="en-US" sz="2000" u="sng" dirty="0">
                <a:solidFill>
                  <a:srgbClr val="FF0000"/>
                </a:solidFill>
              </a:rPr>
              <a:t>脆弱性が発見された時の対応手順の作成</a:t>
            </a:r>
          </a:p>
          <a:p>
            <a:pPr lvl="2"/>
            <a:r>
              <a:rPr lang="ja-JP" altLang="en-US" sz="2000" u="sng" dirty="0">
                <a:solidFill>
                  <a:srgbClr val="FF0000"/>
                </a:solidFill>
              </a:rPr>
              <a:t>脆弱性情報を迅速に発信する仕組みの整備</a:t>
            </a:r>
            <a:endParaRPr lang="en-US" altLang="ja-JP" sz="2000" dirty="0">
              <a:solidFill>
                <a:schemeClr val="accent6">
                  <a:lumMod val="10000"/>
                </a:schemeClr>
              </a:solidFill>
            </a:endParaRPr>
          </a:p>
        </p:txBody>
      </p:sp>
      <p:sp>
        <p:nvSpPr>
          <p:cNvPr id="9" name="タイトル 8">
            <a:extLst>
              <a:ext uri="{FF2B5EF4-FFF2-40B4-BE49-F238E27FC236}">
                <a16:creationId xmlns:a16="http://schemas.microsoft.com/office/drawing/2014/main" id="{B23C3EC3-E1A1-435D-F0BD-72CFC5044BDF}"/>
              </a:ext>
            </a:extLst>
          </p:cNvPr>
          <p:cNvSpPr>
            <a:spLocks noGrp="1"/>
          </p:cNvSpPr>
          <p:nvPr>
            <p:ph type="title"/>
          </p:nvPr>
        </p:nvSpPr>
        <p:spPr>
          <a:xfrm>
            <a:off x="480910" y="253015"/>
            <a:ext cx="7423732" cy="492711"/>
          </a:xfrm>
        </p:spPr>
        <p:txBody>
          <a:bodyPr/>
          <a:lstStyle/>
          <a:p>
            <a:r>
              <a:rPr lang="en-US" altLang="ja-JP" dirty="0"/>
              <a:t>【3</a:t>
            </a:r>
            <a:r>
              <a:rPr lang="ja-JP" altLang="en-US" dirty="0"/>
              <a:t>位</a:t>
            </a:r>
            <a:r>
              <a:rPr lang="en-US" altLang="ja-JP" dirty="0"/>
              <a:t>】</a:t>
            </a:r>
            <a:r>
              <a:rPr lang="ja-JP" altLang="en-US" dirty="0"/>
              <a:t>システムの脆弱性を突いた攻撃</a:t>
            </a:r>
          </a:p>
        </p:txBody>
      </p:sp>
    </p:spTree>
    <p:extLst>
      <p:ext uri="{BB962C8B-B14F-4D97-AF65-F5344CB8AC3E}">
        <p14:creationId xmlns:p14="http://schemas.microsoft.com/office/powerpoint/2010/main" val="3121294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315903"/>
            <a:ext cx="8424937" cy="4414680"/>
          </a:xfrm>
        </p:spPr>
        <p:txBody>
          <a:bodyPr/>
          <a:lstStyle/>
          <a:p>
            <a:r>
              <a:rPr lang="ja-JP" altLang="en-US" sz="2800" dirty="0">
                <a:solidFill>
                  <a:schemeClr val="accent6">
                    <a:lumMod val="10000"/>
                  </a:schemeClr>
                </a:solidFill>
              </a:rPr>
              <a:t>組織の</a:t>
            </a:r>
            <a:r>
              <a:rPr lang="ja-JP" altLang="en-US" sz="2800" u="sng" dirty="0">
                <a:solidFill>
                  <a:srgbClr val="FF0000"/>
                </a:solidFill>
              </a:rPr>
              <a:t>従業員や元従業員等による機密情報の漏えい</a:t>
            </a:r>
            <a:endParaRPr lang="en-US" altLang="ja-JP" sz="2800" u="sng" dirty="0">
              <a:solidFill>
                <a:srgbClr val="FF0000"/>
              </a:solidFill>
            </a:endParaRPr>
          </a:p>
          <a:p>
            <a:endParaRPr lang="ja-JP" altLang="en-US" sz="1000" u="sng" dirty="0">
              <a:solidFill>
                <a:srgbClr val="FF0000"/>
              </a:solidFill>
            </a:endParaRPr>
          </a:p>
          <a:p>
            <a:r>
              <a:rPr lang="ja-JP" altLang="en-US" sz="2800" dirty="0">
                <a:solidFill>
                  <a:schemeClr val="accent6">
                    <a:lumMod val="10000"/>
                  </a:schemeClr>
                </a:solidFill>
              </a:rPr>
              <a:t>組織関係者による不正行為による、組織の</a:t>
            </a:r>
            <a:r>
              <a:rPr lang="ja-JP" altLang="en-US" sz="2800" u="sng" dirty="0">
                <a:solidFill>
                  <a:srgbClr val="FF0000"/>
                </a:solidFill>
              </a:rPr>
              <a:t>社会的信用の失墜</a:t>
            </a:r>
            <a:r>
              <a:rPr lang="ja-JP" altLang="en-US" sz="2800" dirty="0">
                <a:solidFill>
                  <a:schemeClr val="accent6">
                    <a:lumMod val="10000"/>
                  </a:schemeClr>
                </a:solidFill>
              </a:rPr>
              <a:t>、損害賠償による</a:t>
            </a:r>
            <a:r>
              <a:rPr lang="ja-JP" altLang="en-US" sz="2800" u="sng" dirty="0">
                <a:solidFill>
                  <a:srgbClr val="FF0000"/>
                </a:solidFill>
              </a:rPr>
              <a:t>経済的損失</a:t>
            </a:r>
            <a:endParaRPr lang="en-US" altLang="ja-JP" sz="2800" u="sng" dirty="0">
              <a:solidFill>
                <a:srgbClr val="FF0000"/>
              </a:solidFill>
            </a:endParaRPr>
          </a:p>
          <a:p>
            <a:endParaRPr lang="ja-JP" altLang="en-US" sz="1000" u="sng" dirty="0">
              <a:solidFill>
                <a:srgbClr val="FF0000"/>
              </a:solidFill>
            </a:endParaRPr>
          </a:p>
          <a:p>
            <a:r>
              <a:rPr lang="ja-JP" altLang="en-US" sz="2800" dirty="0">
                <a:solidFill>
                  <a:schemeClr val="accent6">
                    <a:lumMod val="10000"/>
                  </a:schemeClr>
                </a:solidFill>
              </a:rPr>
              <a:t>不正に取得した情報を</a:t>
            </a:r>
            <a:r>
              <a:rPr lang="ja-JP" altLang="en-US" sz="2800" u="sng" dirty="0">
                <a:solidFill>
                  <a:srgbClr val="FF0000"/>
                </a:solidFill>
              </a:rPr>
              <a:t>他組織に持ち込んだ場合</a:t>
            </a:r>
            <a:r>
              <a:rPr lang="ja-JP" altLang="en-US" sz="2800" dirty="0">
                <a:solidFill>
                  <a:schemeClr val="accent6">
                    <a:lumMod val="10000"/>
                  </a:schemeClr>
                </a:solidFill>
              </a:rPr>
              <a:t>、</a:t>
            </a:r>
            <a:endParaRPr lang="en-US" altLang="ja-JP" sz="2800" dirty="0">
              <a:solidFill>
                <a:schemeClr val="accent6">
                  <a:lumMod val="10000"/>
                </a:schemeClr>
              </a:solidFill>
            </a:endParaRPr>
          </a:p>
          <a:p>
            <a:pPr marL="0" indent="0">
              <a:buNone/>
            </a:pPr>
            <a:r>
              <a:rPr lang="ja-JP" altLang="en-US" sz="2800" dirty="0">
                <a:solidFill>
                  <a:schemeClr val="accent6">
                    <a:lumMod val="10000"/>
                  </a:schemeClr>
                </a:solidFill>
              </a:rPr>
              <a:t>　</a:t>
            </a:r>
            <a:r>
              <a:rPr lang="ja-JP" altLang="en-US" sz="2800" u="sng" dirty="0">
                <a:solidFill>
                  <a:srgbClr val="FF0000"/>
                </a:solidFill>
              </a:rPr>
              <a:t>その組織も損害賠償等の対象になる</a:t>
            </a:r>
            <a:r>
              <a:rPr lang="ja-JP" altLang="en-US" sz="2800" dirty="0">
                <a:solidFill>
                  <a:schemeClr val="accent6">
                    <a:lumMod val="10000"/>
                  </a:schemeClr>
                </a:solidFill>
              </a:rPr>
              <a:t>おそれがある</a:t>
            </a:r>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71078" y="296160"/>
            <a:ext cx="7423732" cy="485076"/>
          </a:xfrm>
        </p:spPr>
        <p:txBody>
          <a:bodyPr/>
          <a:lstStyle/>
          <a:p>
            <a:r>
              <a:rPr lang="en-US" altLang="ja-JP" dirty="0"/>
              <a:t>【4</a:t>
            </a:r>
            <a:r>
              <a:rPr lang="ja-JP" altLang="en-US" dirty="0"/>
              <a:t>位</a:t>
            </a:r>
            <a:r>
              <a:rPr lang="en-US" altLang="ja-JP" dirty="0"/>
              <a:t>】</a:t>
            </a:r>
            <a:r>
              <a:rPr lang="ja-JP" altLang="en-US" dirty="0"/>
              <a:t>内部不正による情報漏えい等</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38</a:t>
            </a:fld>
            <a:endParaRPr lang="ja-JP" altLang="en-US"/>
          </a:p>
        </p:txBody>
      </p:sp>
    </p:spTree>
    <p:extLst>
      <p:ext uri="{BB962C8B-B14F-4D97-AF65-F5344CB8AC3E}">
        <p14:creationId xmlns:p14="http://schemas.microsoft.com/office/powerpoint/2010/main" val="3142432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204368" y="1099579"/>
            <a:ext cx="8735264" cy="5462261"/>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marL="0" indent="0">
              <a:buNone/>
            </a:pPr>
            <a:endParaRPr lang="en-US" altLang="ja-JP" sz="2800" b="1" dirty="0">
              <a:solidFill>
                <a:schemeClr val="accent6">
                  <a:lumMod val="10000"/>
                </a:schemeClr>
              </a:solidFill>
              <a:latin typeface="+mn-ea"/>
              <a:ea typeface="+mn-ea"/>
            </a:endParaRPr>
          </a:p>
          <a:p>
            <a:pPr lvl="1"/>
            <a:r>
              <a:rPr lang="ja-JP" altLang="en-US" sz="2800" b="1" dirty="0">
                <a:solidFill>
                  <a:schemeClr val="accent6">
                    <a:lumMod val="10000"/>
                  </a:schemeClr>
                </a:solidFill>
                <a:latin typeface="+mn-ea"/>
                <a:ea typeface="+mn-ea"/>
              </a:rPr>
              <a:t>アクセス権限の悪用</a:t>
            </a:r>
            <a:endParaRPr lang="ja-JP" altLang="en-US" sz="2800" u="sng" dirty="0">
              <a:solidFill>
                <a:srgbClr val="FF0000"/>
              </a:solidFill>
              <a:latin typeface="+mn-ea"/>
              <a:ea typeface="+mn-ea"/>
            </a:endParaRPr>
          </a:p>
          <a:p>
            <a:pPr lvl="2"/>
            <a:r>
              <a:rPr lang="ja-JP" altLang="en-US" sz="2300" u="sng" dirty="0">
                <a:solidFill>
                  <a:srgbClr val="FF0000"/>
                </a:solidFill>
                <a:latin typeface="+mn-ea"/>
                <a:ea typeface="+mn-ea"/>
              </a:rPr>
              <a:t>付与されたパスワードを悪用</a:t>
            </a:r>
            <a:r>
              <a:rPr lang="ja-JP" altLang="en-US" sz="2300" dirty="0">
                <a:solidFill>
                  <a:schemeClr val="accent6">
                    <a:lumMod val="10000"/>
                  </a:schemeClr>
                </a:solidFill>
                <a:latin typeface="+mn-ea"/>
                <a:ea typeface="+mn-ea"/>
              </a:rPr>
              <a:t>し、組織の</a:t>
            </a:r>
            <a:r>
              <a:rPr lang="ja-JP" altLang="en-US" sz="2300" u="sng" dirty="0">
                <a:solidFill>
                  <a:srgbClr val="FF0000"/>
                </a:solidFill>
                <a:latin typeface="+mn-ea"/>
                <a:ea typeface="+mn-ea"/>
              </a:rPr>
              <a:t>重要情報を取得</a:t>
            </a:r>
            <a:r>
              <a:rPr lang="ja-JP" altLang="en-US" sz="2300" dirty="0">
                <a:solidFill>
                  <a:schemeClr val="accent6">
                    <a:lumMod val="10000"/>
                  </a:schemeClr>
                </a:solidFill>
                <a:latin typeface="+mn-ea"/>
                <a:ea typeface="+mn-ea"/>
              </a:rPr>
              <a:t>する</a:t>
            </a:r>
            <a:endParaRPr lang="en-US" altLang="ja-JP" sz="2300" dirty="0">
              <a:solidFill>
                <a:schemeClr val="accent6">
                  <a:lumMod val="10000"/>
                </a:schemeClr>
              </a:solidFill>
              <a:latin typeface="+mn-ea"/>
              <a:ea typeface="+mn-ea"/>
            </a:endParaRPr>
          </a:p>
          <a:p>
            <a:pPr lvl="2"/>
            <a:r>
              <a:rPr lang="ja-JP" altLang="en-US" sz="2300" u="sng" dirty="0">
                <a:solidFill>
                  <a:srgbClr val="FF0000"/>
                </a:solidFill>
                <a:latin typeface="+mn-ea"/>
                <a:ea typeface="+mn-ea"/>
              </a:rPr>
              <a:t>必要以上のアクセス権限</a:t>
            </a:r>
            <a:r>
              <a:rPr lang="ja-JP" altLang="en-US" sz="2300" dirty="0">
                <a:solidFill>
                  <a:schemeClr val="accent6">
                    <a:lumMod val="10000"/>
                  </a:schemeClr>
                </a:solidFill>
                <a:latin typeface="+mn-ea"/>
                <a:ea typeface="+mn-ea"/>
              </a:rPr>
              <a:t>を付与していると</a:t>
            </a:r>
            <a:r>
              <a:rPr lang="ja-JP" altLang="en-US" sz="2300" u="sng" dirty="0">
                <a:solidFill>
                  <a:srgbClr val="FF0000"/>
                </a:solidFill>
                <a:latin typeface="+mn-ea"/>
                <a:ea typeface="+mn-ea"/>
              </a:rPr>
              <a:t>被害が大</a:t>
            </a:r>
            <a:r>
              <a:rPr lang="ja-JP" altLang="en-US" sz="2300" dirty="0">
                <a:solidFill>
                  <a:schemeClr val="accent6">
                    <a:lumMod val="10000"/>
                  </a:schemeClr>
                </a:solidFill>
                <a:latin typeface="+mn-ea"/>
                <a:ea typeface="+mn-ea"/>
              </a:rPr>
              <a:t>きくなる </a:t>
            </a:r>
            <a:endParaRPr lang="en-US" altLang="ja-JP" sz="2300" b="1" dirty="0">
              <a:solidFill>
                <a:schemeClr val="accent6">
                  <a:lumMod val="10000"/>
                </a:schemeClr>
              </a:solidFill>
              <a:latin typeface="+mn-ea"/>
              <a:ea typeface="+mn-ea"/>
            </a:endParaRPr>
          </a:p>
          <a:p>
            <a:pPr marL="342899" lvl="1" indent="0">
              <a:buNone/>
            </a:pPr>
            <a:endParaRPr lang="ja-JP" altLang="en-US" sz="800" b="1" dirty="0">
              <a:solidFill>
                <a:schemeClr val="accent6">
                  <a:lumMod val="10000"/>
                </a:schemeClr>
              </a:solidFill>
              <a:latin typeface="+mn-ea"/>
              <a:ea typeface="+mn-ea"/>
            </a:endParaRPr>
          </a:p>
          <a:p>
            <a:pPr lvl="1"/>
            <a:r>
              <a:rPr lang="ja-JP" altLang="en-US" sz="2800" b="1" dirty="0">
                <a:solidFill>
                  <a:schemeClr val="accent6">
                    <a:lumMod val="10000"/>
                  </a:schemeClr>
                </a:solidFill>
                <a:latin typeface="+mn-ea"/>
                <a:ea typeface="+mn-ea"/>
              </a:rPr>
              <a:t>在職中に割り当てられたアカウントの悪用</a:t>
            </a:r>
            <a:endParaRPr lang="ja-JP" altLang="en-US" sz="2800" u="sng" dirty="0">
              <a:solidFill>
                <a:srgbClr val="FF0000"/>
              </a:solidFill>
              <a:latin typeface="+mn-ea"/>
              <a:ea typeface="+mn-ea"/>
            </a:endParaRPr>
          </a:p>
          <a:p>
            <a:pPr lvl="2"/>
            <a:r>
              <a:rPr lang="ja-JP" altLang="en-US" sz="2300" dirty="0">
                <a:solidFill>
                  <a:schemeClr val="accent6">
                    <a:lumMod val="10000"/>
                  </a:schemeClr>
                </a:solidFill>
                <a:latin typeface="+mn-ea"/>
                <a:ea typeface="+mn-ea"/>
              </a:rPr>
              <a:t>在職中に使用していたアカウントを使って</a:t>
            </a:r>
            <a:r>
              <a:rPr lang="ja-JP" altLang="en-US" sz="2300" u="sng" dirty="0">
                <a:solidFill>
                  <a:srgbClr val="FF0000"/>
                </a:solidFill>
                <a:latin typeface="+mn-ea"/>
                <a:ea typeface="+mn-ea"/>
              </a:rPr>
              <a:t>不正に情報を取得</a:t>
            </a:r>
            <a:r>
              <a:rPr lang="ja-JP" altLang="en-US" sz="2300" dirty="0">
                <a:solidFill>
                  <a:schemeClr val="accent6">
                    <a:lumMod val="10000"/>
                  </a:schemeClr>
                </a:solidFill>
                <a:latin typeface="+mn-ea"/>
                <a:ea typeface="+mn-ea"/>
              </a:rPr>
              <a:t>する</a:t>
            </a:r>
            <a:endParaRPr lang="en-US" altLang="ja-JP" sz="2300" b="1" dirty="0">
              <a:solidFill>
                <a:schemeClr val="accent6">
                  <a:lumMod val="10000"/>
                </a:schemeClr>
              </a:solidFill>
              <a:latin typeface="+mn-ea"/>
              <a:ea typeface="+mn-ea"/>
            </a:endParaRPr>
          </a:p>
          <a:p>
            <a:pPr marL="342899" lvl="1" indent="0">
              <a:buNone/>
            </a:pPr>
            <a:endParaRPr lang="ja-JP" altLang="en-US" sz="800" b="1" dirty="0">
              <a:solidFill>
                <a:schemeClr val="accent6">
                  <a:lumMod val="10000"/>
                </a:schemeClr>
              </a:solidFill>
              <a:latin typeface="+mn-ea"/>
              <a:ea typeface="+mn-ea"/>
            </a:endParaRPr>
          </a:p>
          <a:p>
            <a:pPr lvl="1"/>
            <a:r>
              <a:rPr lang="ja-JP" altLang="en-US" sz="2800" b="1" dirty="0">
                <a:solidFill>
                  <a:schemeClr val="accent6">
                    <a:lumMod val="10000"/>
                  </a:schemeClr>
                </a:solidFill>
                <a:latin typeface="+mn-ea"/>
                <a:ea typeface="+mn-ea"/>
              </a:rPr>
              <a:t>内部情報の不正な持ち出し</a:t>
            </a:r>
            <a:endParaRPr lang="ja-JP" altLang="en-US" sz="2800" u="sng" dirty="0">
              <a:solidFill>
                <a:srgbClr val="FF0000"/>
              </a:solidFill>
              <a:latin typeface="+mn-ea"/>
              <a:ea typeface="+mn-ea"/>
            </a:endParaRPr>
          </a:p>
          <a:p>
            <a:pPr lvl="2"/>
            <a:r>
              <a:rPr lang="en-US" altLang="ja-JP" sz="2300" dirty="0">
                <a:solidFill>
                  <a:schemeClr val="accent6">
                    <a:lumMod val="10000"/>
                  </a:schemeClr>
                </a:solidFill>
                <a:latin typeface="+mn-ea"/>
                <a:ea typeface="+mn-ea"/>
              </a:rPr>
              <a:t>USB </a:t>
            </a:r>
            <a:r>
              <a:rPr lang="ja-JP" altLang="en-US" sz="2300" dirty="0">
                <a:solidFill>
                  <a:schemeClr val="accent6">
                    <a:lumMod val="10000"/>
                  </a:schemeClr>
                </a:solidFill>
                <a:latin typeface="+mn-ea"/>
                <a:ea typeface="+mn-ea"/>
              </a:rPr>
              <a:t>メモリー、</a:t>
            </a:r>
            <a:r>
              <a:rPr lang="en-US" altLang="ja-JP" sz="2300" dirty="0">
                <a:solidFill>
                  <a:schemeClr val="accent6">
                    <a:lumMod val="10000"/>
                  </a:schemeClr>
                </a:solidFill>
                <a:latin typeface="+mn-ea"/>
                <a:ea typeface="+mn-ea"/>
              </a:rPr>
              <a:t>HDD</a:t>
            </a:r>
            <a:r>
              <a:rPr lang="ja-JP" altLang="en-US" sz="2300" dirty="0">
                <a:solidFill>
                  <a:schemeClr val="accent6">
                    <a:lumMod val="10000"/>
                  </a:schemeClr>
                </a:solidFill>
                <a:latin typeface="+mn-ea"/>
                <a:ea typeface="+mn-ea"/>
              </a:rPr>
              <a:t>、メール、クラウドストレージ、                    スマホカメラ、紙媒体等での</a:t>
            </a:r>
            <a:r>
              <a:rPr lang="ja-JP" altLang="en-US" sz="2300" u="sng" dirty="0">
                <a:solidFill>
                  <a:srgbClr val="FF0000"/>
                </a:solidFill>
                <a:latin typeface="+mn-ea"/>
                <a:ea typeface="+mn-ea"/>
              </a:rPr>
              <a:t>不正な持ち出し</a:t>
            </a:r>
            <a:endParaRPr lang="en-US" altLang="ja-JP" sz="2300" u="sng" dirty="0">
              <a:solidFill>
                <a:srgbClr val="FF0000"/>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39</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571720"/>
            <a:ext cx="8349812" cy="104990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・内部の従業員は重要情報にアクセスしやすい</a:t>
            </a: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・悪意をもって情報を外部に提供してしまう</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pic>
        <p:nvPicPr>
          <p:cNvPr id="2" name="図 1">
            <a:extLst>
              <a:ext uri="{FF2B5EF4-FFF2-40B4-BE49-F238E27FC236}">
                <a16:creationId xmlns:a16="http://schemas.microsoft.com/office/drawing/2014/main" id="{FF10C592-AE5F-CFA0-4CD8-992094F2DAF6}"/>
              </a:ext>
            </a:extLst>
          </p:cNvPr>
          <p:cNvPicPr>
            <a:picLocks noChangeAspect="1"/>
          </p:cNvPicPr>
          <p:nvPr/>
        </p:nvPicPr>
        <p:blipFill>
          <a:blip r:embed="rId3"/>
          <a:stretch>
            <a:fillRect/>
          </a:stretch>
        </p:blipFill>
        <p:spPr>
          <a:xfrm>
            <a:off x="6792641" y="5675420"/>
            <a:ext cx="1220586" cy="921932"/>
          </a:xfrm>
          <a:prstGeom prst="rect">
            <a:avLst/>
          </a:prstGeom>
        </p:spPr>
      </p:pic>
      <p:pic>
        <p:nvPicPr>
          <p:cNvPr id="4" name="図 3">
            <a:extLst>
              <a:ext uri="{FF2B5EF4-FFF2-40B4-BE49-F238E27FC236}">
                <a16:creationId xmlns:a16="http://schemas.microsoft.com/office/drawing/2014/main" id="{582A47E7-3B5D-BF66-69C7-436CEAA7FD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3555" y="6136596"/>
            <a:ext cx="444553" cy="451436"/>
          </a:xfrm>
          <a:prstGeom prst="rect">
            <a:avLst/>
          </a:prstGeom>
        </p:spPr>
      </p:pic>
      <p:pic>
        <p:nvPicPr>
          <p:cNvPr id="5" name="図 4">
            <a:extLst>
              <a:ext uri="{FF2B5EF4-FFF2-40B4-BE49-F238E27FC236}">
                <a16:creationId xmlns:a16="http://schemas.microsoft.com/office/drawing/2014/main" id="{A71325CD-C13A-E74A-BE98-12A5084AB437}"/>
              </a:ext>
            </a:extLst>
          </p:cNvPr>
          <p:cNvPicPr>
            <a:picLocks noChangeAspect="1"/>
          </p:cNvPicPr>
          <p:nvPr/>
        </p:nvPicPr>
        <p:blipFill>
          <a:blip r:embed="rId5"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rot="615022">
            <a:off x="7527781" y="5246516"/>
            <a:ext cx="1084094" cy="893862"/>
          </a:xfrm>
          <a:prstGeom prst="rect">
            <a:avLst/>
          </a:prstGeom>
        </p:spPr>
      </p:pic>
      <p:pic>
        <p:nvPicPr>
          <p:cNvPr id="6" name="図 5">
            <a:extLst>
              <a:ext uri="{FF2B5EF4-FFF2-40B4-BE49-F238E27FC236}">
                <a16:creationId xmlns:a16="http://schemas.microsoft.com/office/drawing/2014/main" id="{4657B906-56C1-8050-4317-2F5645E9E9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80520" y="5317753"/>
            <a:ext cx="458982" cy="346420"/>
          </a:xfrm>
          <a:prstGeom prst="rect">
            <a:avLst/>
          </a:prstGeom>
        </p:spPr>
      </p:pic>
      <p:sp>
        <p:nvSpPr>
          <p:cNvPr id="9" name="タイトル 8">
            <a:extLst>
              <a:ext uri="{FF2B5EF4-FFF2-40B4-BE49-F238E27FC236}">
                <a16:creationId xmlns:a16="http://schemas.microsoft.com/office/drawing/2014/main" id="{72B60B4E-4236-5E12-95C7-C24816004687}"/>
              </a:ext>
            </a:extLst>
          </p:cNvPr>
          <p:cNvSpPr>
            <a:spLocks noGrp="1"/>
          </p:cNvSpPr>
          <p:nvPr>
            <p:ph type="title"/>
          </p:nvPr>
        </p:nvSpPr>
        <p:spPr>
          <a:xfrm>
            <a:off x="471078" y="296160"/>
            <a:ext cx="7423732" cy="485076"/>
          </a:xfrm>
        </p:spPr>
        <p:txBody>
          <a:bodyPr/>
          <a:lstStyle/>
          <a:p>
            <a:r>
              <a:rPr lang="en-US" altLang="ja-JP" dirty="0"/>
              <a:t>【4</a:t>
            </a:r>
            <a:r>
              <a:rPr lang="ja-JP" altLang="en-US" dirty="0"/>
              <a:t>位</a:t>
            </a:r>
            <a:r>
              <a:rPr lang="en-US" altLang="ja-JP" dirty="0"/>
              <a:t>】</a:t>
            </a:r>
            <a:r>
              <a:rPr lang="ja-JP" altLang="en-US" dirty="0"/>
              <a:t>内部不正による情報漏えい等</a:t>
            </a:r>
          </a:p>
        </p:txBody>
      </p:sp>
    </p:spTree>
    <p:extLst>
      <p:ext uri="{BB962C8B-B14F-4D97-AF65-F5344CB8AC3E}">
        <p14:creationId xmlns:p14="http://schemas.microsoft.com/office/powerpoint/2010/main" val="303898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141304"/>
            <a:ext cx="6047903" cy="676276"/>
          </a:xfrm>
        </p:spPr>
        <p:txBody>
          <a:bodyPr/>
          <a:lstStyle/>
          <a:p>
            <a:r>
              <a:rPr lang="ja-JP" altLang="en-US" dirty="0"/>
              <a:t>情報セキュリティ</a:t>
            </a:r>
            <a:r>
              <a:rPr lang="en-US" altLang="ja-JP" dirty="0"/>
              <a:t>10</a:t>
            </a:r>
            <a:r>
              <a:rPr lang="ja-JP" altLang="en-US" dirty="0"/>
              <a:t>大脅威 </a:t>
            </a:r>
            <a:r>
              <a:rPr lang="en-US" altLang="ja-JP" dirty="0"/>
              <a:t>2025</a:t>
            </a:r>
            <a:endParaRPr lang="ja-JP" altLang="en-US"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a:t>
            </a:fld>
            <a:endParaRPr lang="ja-JP" altLang="en-US"/>
          </a:p>
        </p:txBody>
      </p:sp>
      <p:graphicFrame>
        <p:nvGraphicFramePr>
          <p:cNvPr id="2" name="コンテンツ プレースホルダー 3">
            <a:extLst>
              <a:ext uri="{FF2B5EF4-FFF2-40B4-BE49-F238E27FC236}">
                <a16:creationId xmlns:a16="http://schemas.microsoft.com/office/drawing/2014/main" id="{618626D9-285A-D6EE-55D0-544B6103DF61}"/>
              </a:ext>
            </a:extLst>
          </p:cNvPr>
          <p:cNvGraphicFramePr>
            <a:graphicFrameLocks/>
          </p:cNvGraphicFramePr>
          <p:nvPr>
            <p:extLst>
              <p:ext uri="{D42A27DB-BD31-4B8C-83A1-F6EECF244321}">
                <p14:modId xmlns:p14="http://schemas.microsoft.com/office/powerpoint/2010/main" val="385520244"/>
              </p:ext>
            </p:extLst>
          </p:nvPr>
        </p:nvGraphicFramePr>
        <p:xfrm>
          <a:off x="322580" y="1395894"/>
          <a:ext cx="8498840" cy="4672655"/>
        </p:xfrm>
        <a:graphic>
          <a:graphicData uri="http://schemas.openxmlformats.org/drawingml/2006/table">
            <a:tbl>
              <a:tblPr firstRow="1" firstCol="1" bandRow="1"/>
              <a:tblGrid>
                <a:gridCol w="759460">
                  <a:extLst>
                    <a:ext uri="{9D8B030D-6E8A-4147-A177-3AD203B41FA5}">
                      <a16:colId xmlns:a16="http://schemas.microsoft.com/office/drawing/2014/main" val="1685267328"/>
                    </a:ext>
                  </a:extLst>
                </a:gridCol>
                <a:gridCol w="4515485">
                  <a:extLst>
                    <a:ext uri="{9D8B030D-6E8A-4147-A177-3AD203B41FA5}">
                      <a16:colId xmlns:a16="http://schemas.microsoft.com/office/drawing/2014/main" val="20000"/>
                    </a:ext>
                  </a:extLst>
                </a:gridCol>
                <a:gridCol w="1350010">
                  <a:extLst>
                    <a:ext uri="{9D8B030D-6E8A-4147-A177-3AD203B41FA5}">
                      <a16:colId xmlns:a16="http://schemas.microsoft.com/office/drawing/2014/main" val="20001"/>
                    </a:ext>
                  </a:extLst>
                </a:gridCol>
                <a:gridCol w="1873885">
                  <a:extLst>
                    <a:ext uri="{9D8B030D-6E8A-4147-A177-3AD203B41FA5}">
                      <a16:colId xmlns:a16="http://schemas.microsoft.com/office/drawing/2014/main" val="20002"/>
                    </a:ext>
                  </a:extLst>
                </a:gridCol>
              </a:tblGrid>
              <a:tr h="960735">
                <a:tc>
                  <a:txBody>
                    <a:bodyPr/>
                    <a:lstStyle/>
                    <a:p>
                      <a:pPr algn="ctr"/>
                      <a:r>
                        <a:rPr lang="ja-JP" altLang="en-US" sz="2200" b="0" kern="100" dirty="0">
                          <a:solidFill>
                            <a:schemeClr val="bg1"/>
                          </a:solidFill>
                          <a:effectLst/>
                          <a:latin typeface="Meiryo UI 本文"/>
                          <a:ea typeface="+mn-ea"/>
                          <a:cs typeface="Times New Roman" panose="02020603050405020304" pitchFamily="18" charset="0"/>
                        </a:rPr>
                        <a:t>順位</a:t>
                      </a:r>
                      <a:endParaRPr lang="ja-JP" sz="2200" b="0" kern="100" dirty="0">
                        <a:solidFill>
                          <a:schemeClr val="bg1"/>
                        </a:solidFill>
                        <a:effectLst/>
                        <a:latin typeface="Meiryo UI 本文"/>
                        <a:ea typeface="+mn-ea"/>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ja-JP" sz="2200" kern="100" dirty="0">
                          <a:solidFill>
                            <a:schemeClr val="bg1"/>
                          </a:solidFill>
                          <a:effectLst/>
                          <a:latin typeface="+mn-ea"/>
                          <a:ea typeface="+mn-ea"/>
                          <a:cs typeface="Times New Roman" panose="02020603050405020304" pitchFamily="18" charset="0"/>
                        </a:rPr>
                        <a:t>「</a:t>
                      </a:r>
                      <a:r>
                        <a:rPr lang="ja-JP" altLang="en-US" sz="2200" kern="100" dirty="0">
                          <a:solidFill>
                            <a:schemeClr val="bg1"/>
                          </a:solidFill>
                          <a:effectLst/>
                          <a:latin typeface="+mn-ea"/>
                          <a:ea typeface="+mn-ea"/>
                          <a:cs typeface="Times New Roman" panose="02020603050405020304" pitchFamily="18" charset="0"/>
                        </a:rPr>
                        <a:t>組織</a:t>
                      </a:r>
                      <a:r>
                        <a:rPr lang="ja-JP" sz="2200" kern="100" dirty="0">
                          <a:solidFill>
                            <a:schemeClr val="bg1"/>
                          </a:solidFill>
                          <a:effectLst/>
                          <a:latin typeface="+mn-ea"/>
                          <a:ea typeface="+mn-ea"/>
                          <a:cs typeface="Times New Roman" panose="02020603050405020304" pitchFamily="18" charset="0"/>
                        </a:rPr>
                        <a:t>」向け脅威</a:t>
                      </a:r>
                      <a:endParaRPr lang="ja-JP" sz="2200" b="1" kern="100" dirty="0">
                        <a:solidFill>
                          <a:srgbClr val="FFFF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tc>
                  <a:txBody>
                    <a:bodyPr/>
                    <a:lstStyle/>
                    <a:p>
                      <a:pPr algn="ctr"/>
                      <a:r>
                        <a:rPr lang="ja-JP" sz="2200" kern="100" dirty="0">
                          <a:solidFill>
                            <a:schemeClr val="bg1"/>
                          </a:solidFill>
                          <a:effectLst/>
                          <a:latin typeface="+mn-ea"/>
                          <a:ea typeface="+mn-ea"/>
                          <a:cs typeface="Times New Roman" panose="02020603050405020304" pitchFamily="18" charset="0"/>
                        </a:rPr>
                        <a:t>初選出年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2200" kern="100" dirty="0">
                          <a:solidFill>
                            <a:schemeClr val="bg1"/>
                          </a:solidFill>
                          <a:effectLst/>
                          <a:latin typeface="+mn-ea"/>
                          <a:ea typeface="+mn-ea"/>
                          <a:cs typeface="Times New Roman" panose="02020603050405020304" pitchFamily="18" charset="0"/>
                        </a:rPr>
                        <a:t>10</a:t>
                      </a:r>
                      <a:r>
                        <a:rPr lang="ja-JP" sz="2200" kern="100" dirty="0">
                          <a:solidFill>
                            <a:schemeClr val="bg1"/>
                          </a:solidFill>
                          <a:effectLst/>
                          <a:latin typeface="+mn-ea"/>
                          <a:ea typeface="+mn-ea"/>
                          <a:cs typeface="Times New Roman" panose="02020603050405020304" pitchFamily="18" charset="0"/>
                        </a:rPr>
                        <a:t>大脅威での</a:t>
                      </a:r>
                      <a:endParaRPr lang="en-US" altLang="ja-JP" sz="2200" kern="100" dirty="0">
                        <a:solidFill>
                          <a:schemeClr val="bg1"/>
                        </a:solidFill>
                        <a:effectLst/>
                        <a:latin typeface="+mn-ea"/>
                        <a:ea typeface="+mn-ea"/>
                        <a:cs typeface="Times New Roman" panose="02020603050405020304" pitchFamily="18" charset="0"/>
                      </a:endParaRPr>
                    </a:p>
                    <a:p>
                      <a:pPr algn="ctr"/>
                      <a:r>
                        <a:rPr lang="ja-JP" sz="2200" kern="100" dirty="0">
                          <a:solidFill>
                            <a:schemeClr val="bg1"/>
                          </a:solidFill>
                          <a:effectLst/>
                          <a:latin typeface="+mn-ea"/>
                          <a:ea typeface="+mn-ea"/>
                          <a:cs typeface="Times New Roman" panose="02020603050405020304" pitchFamily="18" charset="0"/>
                        </a:rPr>
                        <a:t>取り扱い</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1</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ランサム攻撃による被害</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2016</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2</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サプライチェーンや委託先を狙った攻撃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2019</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7</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7</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2"/>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3</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システムの脆弱性を突いた攻撃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5</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4</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内部不正による情報漏えい等</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5</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機密情報等を狙った標的型攻撃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800" b="0" kern="100" dirty="0">
                          <a:solidFill>
                            <a:schemeClr val="accent6">
                              <a:lumMod val="10000"/>
                            </a:schemeClr>
                          </a:solidFill>
                          <a:effectLst/>
                          <a:latin typeface="+mn-ea"/>
                          <a:ea typeface="+mn-ea"/>
                          <a:cs typeface="Times New Roman" panose="02020603050405020304" pitchFamily="18" charset="0"/>
                        </a:rPr>
                        <a:t>2016</a:t>
                      </a:r>
                      <a:r>
                        <a:rPr lang="ja-JP" alt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6</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リモートワーク等の環境や仕組みを狙った攻撃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2021</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5</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5</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7</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地政学的リスクに起因するサイバー攻撃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2025</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ja-JP" altLang="en-US" sz="1800" b="0" kern="100" dirty="0">
                          <a:solidFill>
                            <a:schemeClr val="accent6">
                              <a:lumMod val="10000"/>
                            </a:schemeClr>
                          </a:solidFill>
                          <a:effectLst/>
                          <a:latin typeface="+mn-ea"/>
                          <a:ea typeface="+mn-ea"/>
                          <a:cs typeface="Times New Roman" panose="02020603050405020304" pitchFamily="18" charset="0"/>
                        </a:rPr>
                        <a:t>初選出</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8</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分散型サービス妨害攻撃（</a:t>
                      </a:r>
                      <a:r>
                        <a:rPr lang="en-US" altLang="ja-JP" sz="1800" b="0" kern="100" dirty="0">
                          <a:solidFill>
                            <a:schemeClr val="accent6">
                              <a:lumMod val="10000"/>
                            </a:schemeClr>
                          </a:solidFill>
                          <a:effectLst/>
                          <a:latin typeface="+mn-ea"/>
                          <a:ea typeface="+mn-ea"/>
                          <a:cs typeface="Times New Roman" panose="02020603050405020304" pitchFamily="18" charset="0"/>
                        </a:rPr>
                        <a:t>DDoS</a:t>
                      </a:r>
                      <a:r>
                        <a:rPr lang="ja-JP" altLang="en-US" sz="1800" b="0" kern="100" dirty="0">
                          <a:solidFill>
                            <a:schemeClr val="accent6">
                              <a:lumMod val="10000"/>
                            </a:schemeClr>
                          </a:solidFill>
                          <a:effectLst/>
                          <a:latin typeface="+mn-ea"/>
                          <a:ea typeface="+mn-ea"/>
                          <a:cs typeface="Times New Roman" panose="02020603050405020304" pitchFamily="18" charset="0"/>
                        </a:rPr>
                        <a:t>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5</a:t>
                      </a:r>
                      <a:r>
                        <a:rPr lang="ja-JP" altLang="en-US" sz="1800" b="0" kern="100" dirty="0">
                          <a:solidFill>
                            <a:schemeClr val="accent6">
                              <a:lumMod val="10000"/>
                            </a:schemeClr>
                          </a:solidFill>
                          <a:effectLst/>
                          <a:latin typeface="+mn-ea"/>
                          <a:ea typeface="+mn-ea"/>
                          <a:cs typeface="Times New Roman" panose="02020603050405020304" pitchFamily="18" charset="0"/>
                        </a:rPr>
                        <a:t>年ぶり</a:t>
                      </a:r>
                      <a:r>
                        <a:rPr lang="en-US" altLang="ja-JP" sz="1800" b="0" kern="100" dirty="0">
                          <a:solidFill>
                            <a:schemeClr val="accent6">
                              <a:lumMod val="10000"/>
                            </a:schemeClr>
                          </a:solidFill>
                          <a:effectLst/>
                          <a:latin typeface="+mn-ea"/>
                          <a:ea typeface="+mn-ea"/>
                          <a:cs typeface="Times New Roman" panose="02020603050405020304" pitchFamily="18" charset="0"/>
                        </a:rPr>
                        <a:t>6</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8"/>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9</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ビジネスメール詐欺</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2018</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10</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不注意による情報漏えい等</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7</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83597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217964" y="1097579"/>
            <a:ext cx="8847649" cy="4752836"/>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傾向①</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顧客情報を転職先に持ち出し、営業活動に使用</a:t>
            </a:r>
            <a:endParaRPr lang="en-US" altLang="ja-JP" sz="8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4</a:t>
            </a:r>
            <a:r>
              <a:rPr lang="ja-JP" altLang="en-US" sz="2300" dirty="0">
                <a:solidFill>
                  <a:schemeClr val="accent6">
                    <a:lumMod val="10000"/>
                  </a:schemeClr>
                </a:solidFill>
              </a:rPr>
              <a:t>月、プルデンシャル生命保険は元社員が退職時に       </a:t>
            </a:r>
            <a:r>
              <a:rPr lang="ja-JP" altLang="en-US" sz="2300" u="sng" dirty="0">
                <a:solidFill>
                  <a:srgbClr val="FF0000"/>
                </a:solidFill>
              </a:rPr>
              <a:t>顧客情報を不正に持ち出し、転職先で使用した</a:t>
            </a:r>
            <a:r>
              <a:rPr lang="ja-JP" altLang="en-US" sz="2300" dirty="0">
                <a:solidFill>
                  <a:schemeClr val="accent6">
                    <a:lumMod val="10000"/>
                  </a:schemeClr>
                </a:solidFill>
              </a:rPr>
              <a:t>と公表した</a:t>
            </a:r>
            <a:endParaRPr lang="en-US" altLang="ja-JP" sz="2300" dirty="0"/>
          </a:p>
          <a:p>
            <a:pPr marL="685796" lvl="2" indent="0">
              <a:buNone/>
            </a:pPr>
            <a:endParaRPr lang="en-US" altLang="ja-JP" sz="800" u="sng" dirty="0">
              <a:solidFill>
                <a:srgbClr val="FF0000"/>
              </a:solidFill>
            </a:endParaRPr>
          </a:p>
          <a:p>
            <a:pPr lvl="2"/>
            <a:r>
              <a:rPr lang="ja-JP" altLang="en-US" sz="2300" dirty="0">
                <a:solidFill>
                  <a:schemeClr val="accent6">
                    <a:lumMod val="10000"/>
                  </a:schemeClr>
                </a:solidFill>
              </a:rPr>
              <a:t>また、</a:t>
            </a:r>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8</a:t>
            </a:r>
            <a:r>
              <a:rPr lang="ja-JP" altLang="en-US" sz="2300" dirty="0">
                <a:solidFill>
                  <a:schemeClr val="accent6">
                    <a:lumMod val="10000"/>
                  </a:schemeClr>
                </a:solidFill>
              </a:rPr>
              <a:t>月、東急リバブルも元社員による</a:t>
            </a:r>
            <a:r>
              <a:rPr lang="ja-JP" altLang="en-US" sz="2300" u="sng" dirty="0">
                <a:solidFill>
                  <a:srgbClr val="FF0000"/>
                </a:solidFill>
              </a:rPr>
              <a:t>個人情報の      不正持ち出し、転職先で</a:t>
            </a:r>
            <a:r>
              <a:rPr lang="en-US" altLang="ja-JP" sz="2300" u="sng" dirty="0">
                <a:solidFill>
                  <a:srgbClr val="FF0000"/>
                </a:solidFill>
              </a:rPr>
              <a:t>DM</a:t>
            </a:r>
            <a:r>
              <a:rPr lang="ja-JP" altLang="en-US" sz="2300" u="sng" dirty="0">
                <a:solidFill>
                  <a:srgbClr val="FF0000"/>
                </a:solidFill>
              </a:rPr>
              <a:t>（ダイレクトメール）に利用した       こと</a:t>
            </a:r>
            <a:r>
              <a:rPr lang="ja-JP" altLang="en-US" sz="2300" dirty="0">
                <a:solidFill>
                  <a:schemeClr val="accent6">
                    <a:lumMod val="10000"/>
                  </a:schemeClr>
                </a:solidFill>
              </a:rPr>
              <a:t>を公表した</a:t>
            </a:r>
            <a:endParaRPr lang="en-US" altLang="ja-JP" sz="2300" dirty="0">
              <a:solidFill>
                <a:schemeClr val="accent6">
                  <a:lumMod val="10000"/>
                </a:schemeClr>
              </a:solidFill>
            </a:endParaRPr>
          </a:p>
          <a:p>
            <a:pPr lvl="2"/>
            <a:endParaRPr lang="en-US" altLang="ja-JP" sz="800" dirty="0">
              <a:solidFill>
                <a:schemeClr val="tx2"/>
              </a:solidFill>
            </a:endParaRPr>
          </a:p>
          <a:p>
            <a:pPr lvl="2"/>
            <a:r>
              <a:rPr lang="ja-JP" altLang="en-US" sz="2300" dirty="0">
                <a:solidFill>
                  <a:schemeClr val="tx2"/>
                </a:solidFill>
              </a:rPr>
              <a:t>前者は </a:t>
            </a:r>
            <a:r>
              <a:rPr lang="en-US" altLang="ja-JP" sz="2300" dirty="0">
                <a:solidFill>
                  <a:schemeClr val="tx2"/>
                </a:solidFill>
              </a:rPr>
              <a:t>979 </a:t>
            </a:r>
            <a:r>
              <a:rPr lang="ja-JP" altLang="en-US" sz="2300" dirty="0">
                <a:solidFill>
                  <a:schemeClr val="tx2"/>
                </a:solidFill>
              </a:rPr>
              <a:t>件を印刷し紙で、 後者は </a:t>
            </a:r>
            <a:r>
              <a:rPr lang="en-US" altLang="ja-JP" sz="2300" dirty="0">
                <a:solidFill>
                  <a:schemeClr val="tx2"/>
                </a:solidFill>
              </a:rPr>
              <a:t>2 </a:t>
            </a:r>
            <a:r>
              <a:rPr lang="ja-JP" altLang="en-US" sz="2300" dirty="0">
                <a:solidFill>
                  <a:schemeClr val="tx2"/>
                </a:solidFill>
              </a:rPr>
              <a:t>万 </a:t>
            </a:r>
            <a:r>
              <a:rPr lang="en-US" altLang="ja-JP" sz="2300" dirty="0">
                <a:solidFill>
                  <a:schemeClr val="tx2"/>
                </a:solidFill>
              </a:rPr>
              <a:t>5,406 </a:t>
            </a:r>
            <a:r>
              <a:rPr lang="ja-JP" altLang="en-US" sz="2300" dirty="0">
                <a:solidFill>
                  <a:schemeClr val="tx2"/>
                </a:solidFill>
              </a:rPr>
              <a:t>件を         データで持ち出していた</a:t>
            </a:r>
            <a:endParaRPr lang="en-US" altLang="ja-JP" sz="23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40</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5781966"/>
            <a:ext cx="8262694"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当社元社員によるお客さまの個人情報の漏えいに関するお詫びとお知らせ（プルデンシャル生命保険株式会社）</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2"/>
              </a:rPr>
              <a:t>https://www.prudential.co.jp/news/pdf/841/20240409.pdf</a:t>
            </a:r>
            <a:endParaRPr lang="en-US" altLang="ja-JP" sz="1000" dirty="0">
              <a:solidFill>
                <a:srgbClr val="0000FF"/>
              </a:solidFill>
              <a:latin typeface="+mn-ea"/>
            </a:endParaRPr>
          </a:p>
          <a:p>
            <a:r>
              <a:rPr lang="ja-JP" altLang="en-US" sz="1000" dirty="0">
                <a:solidFill>
                  <a:schemeClr val="accent6">
                    <a:lumMod val="10000"/>
                  </a:schemeClr>
                </a:solidFill>
                <a:latin typeface="+mn-ea"/>
              </a:rPr>
              <a:t>           弊社元従業員による個人情報の不正な持ち出しに関するご報告とお詫び（東急リバブル株式会社）</a:t>
            </a:r>
            <a:endParaRPr lang="en-US" altLang="ja-JP" sz="1000" dirty="0">
              <a:solidFill>
                <a:schemeClr val="accent6">
                  <a:lumMod val="10000"/>
                </a:schemeClr>
              </a:solidFill>
              <a:latin typeface="+mn-ea"/>
            </a:endParaRPr>
          </a:p>
          <a:p>
            <a:r>
              <a:rPr lang="en-US" altLang="ja-JP" sz="1000" dirty="0">
                <a:latin typeface="+mn-ea"/>
              </a:rPr>
              <a:t>         </a:t>
            </a:r>
            <a:r>
              <a:rPr lang="ja-JP" altLang="en-US" sz="1000" dirty="0">
                <a:latin typeface="+mn-ea"/>
              </a:rPr>
              <a:t>　</a:t>
            </a:r>
            <a:r>
              <a:rPr lang="en-US" altLang="ja-JP" sz="1000" dirty="0">
                <a:solidFill>
                  <a:srgbClr val="0000FF"/>
                </a:solidFill>
                <a:latin typeface="+mn-ea"/>
                <a:hlinkClick r:id="rId3"/>
              </a:rPr>
              <a:t>https://www.livable.co.jp/assets/files/3972</a:t>
            </a:r>
            <a:endParaRPr lang="en-US" altLang="ja-JP" sz="1000" dirty="0">
              <a:solidFill>
                <a:srgbClr val="0000FF"/>
              </a:solidFill>
              <a:latin typeface="+mn-ea"/>
            </a:endParaRPr>
          </a:p>
        </p:txBody>
      </p:sp>
      <p:sp>
        <p:nvSpPr>
          <p:cNvPr id="4" name="タイトル 8">
            <a:extLst>
              <a:ext uri="{FF2B5EF4-FFF2-40B4-BE49-F238E27FC236}">
                <a16:creationId xmlns:a16="http://schemas.microsoft.com/office/drawing/2014/main" id="{B1EF15B8-AB18-F34D-7EA6-EA8AAF3B9D0F}"/>
              </a:ext>
            </a:extLst>
          </p:cNvPr>
          <p:cNvSpPr>
            <a:spLocks noGrp="1"/>
          </p:cNvSpPr>
          <p:nvPr>
            <p:ph type="title"/>
          </p:nvPr>
        </p:nvSpPr>
        <p:spPr>
          <a:xfrm>
            <a:off x="471078" y="296160"/>
            <a:ext cx="7423732" cy="485076"/>
          </a:xfrm>
        </p:spPr>
        <p:txBody>
          <a:bodyPr/>
          <a:lstStyle/>
          <a:p>
            <a:r>
              <a:rPr lang="en-US" altLang="ja-JP" sz="2400" dirty="0"/>
              <a:t>【4</a:t>
            </a:r>
            <a:r>
              <a:rPr lang="ja-JP" altLang="en-US" sz="2400" dirty="0"/>
              <a:t>位</a:t>
            </a:r>
            <a:r>
              <a:rPr lang="en-US" altLang="ja-JP" sz="2400" dirty="0"/>
              <a:t>】</a:t>
            </a:r>
            <a:r>
              <a:rPr lang="ja-JP" altLang="en-US" dirty="0"/>
              <a:t>内部</a:t>
            </a:r>
            <a:r>
              <a:rPr lang="ja-JP" altLang="en-US" sz="2400" dirty="0"/>
              <a:t>不正による情報漏えい等</a:t>
            </a:r>
          </a:p>
        </p:txBody>
      </p:sp>
    </p:spTree>
    <p:extLst>
      <p:ext uri="{BB962C8B-B14F-4D97-AF65-F5344CB8AC3E}">
        <p14:creationId xmlns:p14="http://schemas.microsoft.com/office/powerpoint/2010/main" val="3337099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344024" y="1097094"/>
            <a:ext cx="8349812" cy="449761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傾向②</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委託先企業が仕入先情報を不正ダウンロード</a:t>
            </a:r>
            <a:endParaRPr lang="en-US" altLang="ja-JP" sz="800" u="sng" dirty="0">
              <a:solidFill>
                <a:srgbClr val="FF0000"/>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2</a:t>
            </a:r>
            <a:r>
              <a:rPr lang="ja-JP" altLang="en-US" sz="2300" dirty="0">
                <a:solidFill>
                  <a:schemeClr val="accent6">
                    <a:lumMod val="10000"/>
                  </a:schemeClr>
                </a:solidFill>
              </a:rPr>
              <a:t>月、ダイキン工業は委託先作業者が</a:t>
            </a:r>
            <a:r>
              <a:rPr lang="ja-JP" altLang="en-US" sz="2300" u="sng" dirty="0">
                <a:solidFill>
                  <a:srgbClr val="FF0000"/>
                </a:solidFill>
              </a:rPr>
              <a:t>私用で仕入先情報をダウンロードし、漏えいの可能性がある</a:t>
            </a:r>
            <a:r>
              <a:rPr lang="ja-JP" altLang="en-US" sz="2300" dirty="0">
                <a:solidFill>
                  <a:schemeClr val="accent6">
                    <a:lumMod val="10000"/>
                  </a:schemeClr>
                </a:solidFill>
              </a:rPr>
              <a:t>と公表した</a:t>
            </a:r>
            <a:endParaRPr lang="en-US" altLang="ja-JP" sz="2300" dirty="0"/>
          </a:p>
          <a:p>
            <a:pPr marL="685796" lvl="2" indent="0">
              <a:buNone/>
            </a:pPr>
            <a:endParaRPr lang="en-US" altLang="ja-JP" sz="800" u="sng" dirty="0">
              <a:solidFill>
                <a:schemeClr val="accent6">
                  <a:lumMod val="10000"/>
                </a:schemeClr>
              </a:solidFill>
            </a:endParaRPr>
          </a:p>
          <a:p>
            <a:pPr lvl="2"/>
            <a:r>
              <a:rPr lang="ja-JP" altLang="en-US" sz="2300" dirty="0">
                <a:solidFill>
                  <a:schemeClr val="accent6">
                    <a:lumMod val="10000"/>
                  </a:schemeClr>
                </a:solidFill>
              </a:rPr>
              <a:t>不正にダウンロードされた個人情報は、約 </a:t>
            </a:r>
            <a:r>
              <a:rPr lang="en-US" altLang="ja-JP" sz="2300" dirty="0">
                <a:solidFill>
                  <a:schemeClr val="accent6">
                    <a:lumMod val="10000"/>
                  </a:schemeClr>
                </a:solidFill>
              </a:rPr>
              <a:t>2 </a:t>
            </a:r>
            <a:r>
              <a:rPr lang="ja-JP" altLang="en-US" sz="2300" dirty="0">
                <a:solidFill>
                  <a:schemeClr val="accent6">
                    <a:lumMod val="10000"/>
                  </a:schemeClr>
                </a:solidFill>
              </a:rPr>
              <a:t>万 </a:t>
            </a:r>
            <a:r>
              <a:rPr lang="en-US" altLang="ja-JP" sz="2300" dirty="0">
                <a:solidFill>
                  <a:schemeClr val="accent6">
                    <a:lumMod val="10000"/>
                  </a:schemeClr>
                </a:solidFill>
              </a:rPr>
              <a:t>2,000 </a:t>
            </a:r>
            <a:r>
              <a:rPr lang="ja-JP" altLang="en-US" sz="2300" dirty="0">
                <a:solidFill>
                  <a:schemeClr val="accent6">
                    <a:lumMod val="10000"/>
                  </a:schemeClr>
                </a:solidFill>
              </a:rPr>
              <a:t>件であった</a:t>
            </a:r>
            <a:endParaRPr lang="en-US" altLang="ja-JP" sz="2300" dirty="0">
              <a:solidFill>
                <a:schemeClr val="accent6">
                  <a:lumMod val="10000"/>
                </a:schemeClr>
              </a:solidFill>
              <a:highlight>
                <a:srgbClr val="FFFF00"/>
              </a:highlight>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41</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44024" y="5760906"/>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仕入先様情報の漏洩可能性に関するお詫びとお知らせについて（ダイキン工業株式会社）</a:t>
            </a:r>
            <a:br>
              <a:rPr lang="en-US" altLang="ja-JP" sz="1000" dirty="0">
                <a:latin typeface="+mn-ea"/>
              </a:rPr>
            </a:br>
            <a:r>
              <a:rPr lang="en-US" altLang="ja-JP" sz="1000" dirty="0">
                <a:latin typeface="+mn-ea"/>
              </a:rPr>
              <a:t>         </a:t>
            </a:r>
            <a:r>
              <a:rPr lang="ja-JP" altLang="en-US" sz="1000" dirty="0">
                <a:latin typeface="+mn-ea"/>
              </a:rPr>
              <a:t>　</a:t>
            </a:r>
            <a:r>
              <a:rPr lang="en-US" altLang="ja-JP" sz="1000" dirty="0">
                <a:latin typeface="+mn-ea"/>
                <a:hlinkClick r:id="rId2"/>
              </a:rPr>
              <a:t>https://www.daikin.co.jp/taisetsu/2024/240216</a:t>
            </a:r>
            <a:endParaRPr lang="en-US" altLang="ja-JP" sz="1000" dirty="0">
              <a:solidFill>
                <a:srgbClr val="0000FF"/>
              </a:solidFill>
              <a:latin typeface="+mn-ea"/>
            </a:endParaRPr>
          </a:p>
        </p:txBody>
      </p:sp>
      <p:sp>
        <p:nvSpPr>
          <p:cNvPr id="4" name="タイトル 8">
            <a:extLst>
              <a:ext uri="{FF2B5EF4-FFF2-40B4-BE49-F238E27FC236}">
                <a16:creationId xmlns:a16="http://schemas.microsoft.com/office/drawing/2014/main" id="{F11AF249-D524-1725-21D1-0172674EF3E1}"/>
              </a:ext>
            </a:extLst>
          </p:cNvPr>
          <p:cNvSpPr>
            <a:spLocks noGrp="1"/>
          </p:cNvSpPr>
          <p:nvPr>
            <p:ph type="title"/>
          </p:nvPr>
        </p:nvSpPr>
        <p:spPr>
          <a:xfrm>
            <a:off x="471078" y="296160"/>
            <a:ext cx="7423732" cy="485076"/>
          </a:xfrm>
        </p:spPr>
        <p:txBody>
          <a:bodyPr/>
          <a:lstStyle/>
          <a:p>
            <a:r>
              <a:rPr lang="en-US" altLang="ja-JP" dirty="0"/>
              <a:t>【4</a:t>
            </a:r>
            <a:r>
              <a:rPr lang="ja-JP" altLang="en-US" dirty="0"/>
              <a:t>位</a:t>
            </a:r>
            <a:r>
              <a:rPr lang="en-US" altLang="ja-JP" dirty="0"/>
              <a:t>】</a:t>
            </a:r>
            <a:r>
              <a:rPr lang="ja-JP" altLang="en-US" dirty="0"/>
              <a:t>内部不正による情報漏えい等</a:t>
            </a:r>
          </a:p>
        </p:txBody>
      </p:sp>
    </p:spTree>
    <p:extLst>
      <p:ext uri="{BB962C8B-B14F-4D97-AF65-F5344CB8AC3E}">
        <p14:creationId xmlns:p14="http://schemas.microsoft.com/office/powerpoint/2010/main" val="1397050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344024" y="1097094"/>
            <a:ext cx="8349812" cy="449761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傾向③</a:t>
            </a:r>
            <a:endParaRPr lang="en-US" altLang="ja-JP" sz="2800" b="1" dirty="0">
              <a:solidFill>
                <a:schemeClr val="accent6">
                  <a:lumMod val="10000"/>
                </a:schemeClr>
              </a:solidFill>
            </a:endParaRPr>
          </a:p>
          <a:p>
            <a:pPr lvl="1"/>
            <a:r>
              <a:rPr lang="ja-JP" altLang="en-US" sz="2800" b="1" dirty="0">
                <a:solidFill>
                  <a:schemeClr val="tx2"/>
                </a:solidFill>
              </a:rPr>
              <a:t>退職時の持ち出し</a:t>
            </a:r>
            <a:endParaRPr lang="en-US" altLang="ja-JP" sz="800" dirty="0">
              <a:solidFill>
                <a:schemeClr val="tx2"/>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3</a:t>
            </a:r>
            <a:r>
              <a:rPr lang="ja-JP" altLang="en-US" sz="2300" dirty="0">
                <a:solidFill>
                  <a:schemeClr val="accent6">
                    <a:lumMod val="10000"/>
                  </a:schemeClr>
                </a:solidFill>
              </a:rPr>
              <a:t>月、クラレは欧州グループ会社の</a:t>
            </a:r>
            <a:r>
              <a:rPr lang="ja-JP" altLang="en-US" sz="2300" u="sng" dirty="0">
                <a:solidFill>
                  <a:srgbClr val="FF0000"/>
                </a:solidFill>
              </a:rPr>
              <a:t>元従業員が退職に際し、同社が保有する情報を不正に持ち出した</a:t>
            </a:r>
            <a:r>
              <a:rPr lang="ja-JP" altLang="en-US" sz="2300" dirty="0">
                <a:solidFill>
                  <a:schemeClr val="accent6">
                    <a:lumMod val="10000"/>
                  </a:schemeClr>
                </a:solidFill>
              </a:rPr>
              <a:t>と公表した</a:t>
            </a:r>
            <a:endParaRPr lang="en-US" altLang="ja-JP" sz="2300" dirty="0"/>
          </a:p>
          <a:p>
            <a:pPr marL="685796" lvl="2" indent="0">
              <a:buNone/>
            </a:pPr>
            <a:endParaRPr lang="en-US" altLang="ja-JP" sz="800" u="sng" dirty="0">
              <a:solidFill>
                <a:srgbClr val="FF0000"/>
              </a:solidFill>
            </a:endParaRPr>
          </a:p>
          <a:p>
            <a:pPr lvl="2"/>
            <a:r>
              <a:rPr lang="ja-JP" altLang="en-US" sz="2300" dirty="0">
                <a:solidFill>
                  <a:schemeClr val="accent6">
                    <a:lumMod val="10000"/>
                  </a:schemeClr>
                </a:solidFill>
              </a:rPr>
              <a:t>持ち出された情報は</a:t>
            </a:r>
            <a:r>
              <a:rPr lang="ja-JP" altLang="en-US" sz="2300" u="sng" dirty="0">
                <a:solidFill>
                  <a:srgbClr val="FF0000"/>
                </a:solidFill>
              </a:rPr>
              <a:t>個人情報も含まれて</a:t>
            </a:r>
            <a:r>
              <a:rPr lang="ja-JP" altLang="en-US" sz="2300" dirty="0">
                <a:solidFill>
                  <a:schemeClr val="accent6">
                    <a:lumMod val="10000"/>
                  </a:schemeClr>
                </a:solidFill>
              </a:rPr>
              <a:t>いたが、返却され、  外部への流出はないという</a:t>
            </a:r>
            <a:endParaRPr lang="en-US" altLang="ja-JP" sz="2300" dirty="0">
              <a:solidFill>
                <a:schemeClr val="tx2"/>
              </a:solidFill>
              <a:highlight>
                <a:srgbClr val="FFFF00"/>
              </a:highlight>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42</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6170553"/>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当社グループ元従業員による情報の不正な持ち出しに関するお知らせ（株式会社クラレ）</a:t>
            </a:r>
            <a:endParaRPr lang="en-US" altLang="ja-JP" sz="1000" dirty="0">
              <a:solidFill>
                <a:schemeClr val="accent6">
                  <a:lumMod val="10000"/>
                </a:schemeClr>
              </a:solidFill>
              <a:latin typeface="+mn-ea"/>
            </a:endParaRPr>
          </a:p>
          <a:p>
            <a:r>
              <a:rPr lang="en-US" altLang="ja-JP" sz="1000" dirty="0">
                <a:latin typeface="+mn-ea"/>
              </a:rPr>
              <a:t>         </a:t>
            </a:r>
            <a:r>
              <a:rPr lang="ja-JP" altLang="en-US" sz="1000" dirty="0">
                <a:latin typeface="+mn-ea"/>
              </a:rPr>
              <a:t>　</a:t>
            </a:r>
            <a:r>
              <a:rPr lang="en-US" altLang="ja-JP" sz="1000" dirty="0">
                <a:latin typeface="+mn-ea"/>
                <a:hlinkClick r:id="rId2"/>
              </a:rPr>
              <a:t>https://www.kuraray.co.jp/news/2024/240325_2</a:t>
            </a:r>
            <a:endParaRPr lang="en-US" altLang="ja-JP" sz="1000" dirty="0">
              <a:solidFill>
                <a:srgbClr val="0000FF"/>
              </a:solidFill>
              <a:latin typeface="+mn-ea"/>
            </a:endParaRPr>
          </a:p>
        </p:txBody>
      </p:sp>
      <p:sp>
        <p:nvSpPr>
          <p:cNvPr id="4" name="タイトル 8">
            <a:extLst>
              <a:ext uri="{FF2B5EF4-FFF2-40B4-BE49-F238E27FC236}">
                <a16:creationId xmlns:a16="http://schemas.microsoft.com/office/drawing/2014/main" id="{DF62F21E-D8F1-DF9D-10A1-E50A1ADC7242}"/>
              </a:ext>
            </a:extLst>
          </p:cNvPr>
          <p:cNvSpPr>
            <a:spLocks noGrp="1"/>
          </p:cNvSpPr>
          <p:nvPr>
            <p:ph type="title"/>
          </p:nvPr>
        </p:nvSpPr>
        <p:spPr>
          <a:xfrm>
            <a:off x="471078" y="296160"/>
            <a:ext cx="7423732" cy="485076"/>
          </a:xfrm>
        </p:spPr>
        <p:txBody>
          <a:bodyPr/>
          <a:lstStyle/>
          <a:p>
            <a:r>
              <a:rPr lang="en-US" altLang="ja-JP" dirty="0"/>
              <a:t>【4</a:t>
            </a:r>
            <a:r>
              <a:rPr lang="ja-JP" altLang="en-US" dirty="0"/>
              <a:t>位</a:t>
            </a:r>
            <a:r>
              <a:rPr lang="en-US" altLang="ja-JP" dirty="0"/>
              <a:t>】</a:t>
            </a:r>
            <a:r>
              <a:rPr lang="ja-JP" altLang="en-US" dirty="0"/>
              <a:t>内部不正による情報漏えい等</a:t>
            </a:r>
          </a:p>
        </p:txBody>
      </p:sp>
    </p:spTree>
    <p:extLst>
      <p:ext uri="{BB962C8B-B14F-4D97-AF65-F5344CB8AC3E}">
        <p14:creationId xmlns:p14="http://schemas.microsoft.com/office/powerpoint/2010/main" val="649309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43</a:t>
            </a:fld>
            <a:endParaRPr lang="ja-JP" altLang="en-US" dirty="0"/>
          </a:p>
        </p:txBody>
      </p:sp>
      <p:sp>
        <p:nvSpPr>
          <p:cNvPr id="4" name="タイトル 8">
            <a:extLst>
              <a:ext uri="{FF2B5EF4-FFF2-40B4-BE49-F238E27FC236}">
                <a16:creationId xmlns:a16="http://schemas.microsoft.com/office/drawing/2014/main" id="{6A829E78-E8C4-EDD5-B49F-9708A03CCD1D}"/>
              </a:ext>
            </a:extLst>
          </p:cNvPr>
          <p:cNvSpPr>
            <a:spLocks noGrp="1"/>
          </p:cNvSpPr>
          <p:nvPr>
            <p:ph type="title"/>
          </p:nvPr>
        </p:nvSpPr>
        <p:spPr>
          <a:xfrm>
            <a:off x="471078" y="296160"/>
            <a:ext cx="7423732" cy="485076"/>
          </a:xfrm>
        </p:spPr>
        <p:txBody>
          <a:bodyPr/>
          <a:lstStyle/>
          <a:p>
            <a:r>
              <a:rPr lang="en-US" altLang="ja-JP" dirty="0"/>
              <a:t>【4</a:t>
            </a:r>
            <a:r>
              <a:rPr lang="ja-JP" altLang="en-US" dirty="0"/>
              <a:t>位</a:t>
            </a:r>
            <a:r>
              <a:rPr lang="en-US" altLang="ja-JP" dirty="0"/>
              <a:t>】</a:t>
            </a:r>
            <a:r>
              <a:rPr lang="ja-JP" altLang="en-US" dirty="0"/>
              <a:t>内部不正による情報漏えい等</a:t>
            </a:r>
          </a:p>
        </p:txBody>
      </p:sp>
      <p:sp>
        <p:nvSpPr>
          <p:cNvPr id="9" name="タイトル 4">
            <a:extLst>
              <a:ext uri="{FF2B5EF4-FFF2-40B4-BE49-F238E27FC236}">
                <a16:creationId xmlns:a16="http://schemas.microsoft.com/office/drawing/2014/main" id="{4D7C3C85-31A3-8761-D6A1-38A3951F29D3}"/>
              </a:ext>
            </a:extLst>
          </p:cNvPr>
          <p:cNvSpPr txBox="1">
            <a:spLocks/>
          </p:cNvSpPr>
          <p:nvPr/>
        </p:nvSpPr>
        <p:spPr bwMode="auto">
          <a:xfrm>
            <a:off x="454785" y="1562834"/>
            <a:ext cx="7539340" cy="507207"/>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r>
              <a:rPr lang="ja-JP" altLang="en-US" sz="2700" kern="0"/>
              <a:t>「ヒト」を通じた組織からの長期にわたる情報漏えい</a:t>
            </a:r>
            <a:endParaRPr lang="ja-JP" altLang="en-US" sz="2700" kern="0" dirty="0"/>
          </a:p>
        </p:txBody>
      </p:sp>
      <p:sp>
        <p:nvSpPr>
          <p:cNvPr id="15" name="テキスト ボックス 14">
            <a:extLst>
              <a:ext uri="{FF2B5EF4-FFF2-40B4-BE49-F238E27FC236}">
                <a16:creationId xmlns:a16="http://schemas.microsoft.com/office/drawing/2014/main" id="{96D31D48-62AC-10A0-B258-DB37374A1B42}"/>
              </a:ext>
            </a:extLst>
          </p:cNvPr>
          <p:cNvSpPr txBox="1"/>
          <p:nvPr/>
        </p:nvSpPr>
        <p:spPr>
          <a:xfrm>
            <a:off x="251436" y="2992355"/>
            <a:ext cx="6033701" cy="1376402"/>
          </a:xfrm>
          <a:prstGeom prst="rect">
            <a:avLst/>
          </a:prstGeom>
        </p:spPr>
        <p:txBody>
          <a:bodyPr wrap="square">
            <a:spAutoFit/>
          </a:bodyPr>
          <a:lstStyle/>
          <a:p>
            <a:pPr marL="257175" indent="-257175" algn="just" defTabSz="685800">
              <a:lnSpc>
                <a:spcPts val="1725"/>
              </a:lnSpc>
              <a:buFont typeface="Arial" panose="020B0604020202020204" pitchFamily="34" charset="0"/>
              <a:buChar char="•"/>
              <a:defRPr/>
            </a:pPr>
            <a:r>
              <a:rPr lang="en-US" altLang="ja-JP" sz="1200" dirty="0">
                <a:solidFill>
                  <a:srgbClr val="24235C"/>
                </a:solidFill>
                <a:latin typeface="Meiryo UI"/>
                <a:ea typeface="Meiryo UI"/>
              </a:rPr>
              <a:t>2023</a:t>
            </a:r>
            <a:r>
              <a:rPr lang="ja-JP" altLang="en-US" sz="1200" dirty="0">
                <a:solidFill>
                  <a:srgbClr val="24235C"/>
                </a:solidFill>
                <a:latin typeface="Meiryo UI"/>
                <a:ea typeface="Meiryo UI"/>
              </a:rPr>
              <a:t>年、不正競争防止法違反でガラス製造業元社員とその妻を逮捕</a:t>
            </a:r>
            <a:endParaRPr lang="en-US" altLang="ja-JP" sz="1200" dirty="0">
              <a:solidFill>
                <a:srgbClr val="24235C"/>
              </a:solidFill>
              <a:latin typeface="Meiryo UI"/>
              <a:ea typeface="Meiryo UI"/>
            </a:endParaRPr>
          </a:p>
          <a:p>
            <a:pPr marL="257175" indent="-257175" algn="just" defTabSz="685800">
              <a:lnSpc>
                <a:spcPts val="1725"/>
              </a:lnSpc>
              <a:buFont typeface="Arial" panose="020B0604020202020204" pitchFamily="34" charset="0"/>
              <a:buChar char="•"/>
              <a:defRPr/>
            </a:pPr>
            <a:r>
              <a:rPr lang="en-US" altLang="ja-JP" sz="1200" b="1" u="sng" dirty="0">
                <a:solidFill>
                  <a:srgbClr val="24235C"/>
                </a:solidFill>
                <a:latin typeface="Meiryo UI"/>
                <a:ea typeface="Meiryo UI"/>
              </a:rPr>
              <a:t>X</a:t>
            </a:r>
            <a:r>
              <a:rPr lang="ja-JP" altLang="en-US" sz="1200" b="1" u="sng" dirty="0">
                <a:solidFill>
                  <a:srgbClr val="24235C"/>
                </a:solidFill>
                <a:latin typeface="Meiryo UI"/>
                <a:ea typeface="Meiryo UI"/>
              </a:rPr>
              <a:t>社しか製造できないはず</a:t>
            </a:r>
            <a:r>
              <a:rPr lang="ja-JP" altLang="en-US" sz="1200" dirty="0">
                <a:solidFill>
                  <a:srgbClr val="24235C"/>
                </a:solidFill>
                <a:latin typeface="Meiryo UI"/>
                <a:ea typeface="Meiryo UI"/>
              </a:rPr>
              <a:t>の超軽量ガラス瓶を</a:t>
            </a:r>
            <a:r>
              <a:rPr lang="ja-JP" altLang="en-US" sz="1200" b="1" u="sng" dirty="0">
                <a:solidFill>
                  <a:srgbClr val="24235C"/>
                </a:solidFill>
                <a:latin typeface="Meiryo UI"/>
                <a:ea typeface="Meiryo UI"/>
              </a:rPr>
              <a:t>海外メーカーが製造</a:t>
            </a:r>
            <a:r>
              <a:rPr lang="ja-JP" altLang="en-US" sz="1200" dirty="0">
                <a:solidFill>
                  <a:srgbClr val="24235C"/>
                </a:solidFill>
                <a:latin typeface="Meiryo UI"/>
                <a:ea typeface="Meiryo UI"/>
              </a:rPr>
              <a:t>していたことから事後発覚</a:t>
            </a:r>
            <a:endParaRPr lang="en-US" altLang="ja-JP" sz="1200" dirty="0">
              <a:solidFill>
                <a:srgbClr val="24235C"/>
              </a:solidFill>
              <a:latin typeface="Meiryo UI"/>
              <a:ea typeface="Meiryo UI"/>
            </a:endParaRPr>
          </a:p>
          <a:p>
            <a:pPr marL="257175" indent="-257175" algn="just" defTabSz="685800">
              <a:lnSpc>
                <a:spcPts val="1725"/>
              </a:lnSpc>
              <a:buFont typeface="Arial" panose="020B0604020202020204" pitchFamily="34" charset="0"/>
              <a:buChar char="•"/>
              <a:defRPr/>
            </a:pPr>
            <a:r>
              <a:rPr lang="en-US" altLang="ja-JP" sz="1200" dirty="0">
                <a:solidFill>
                  <a:srgbClr val="24235C"/>
                </a:solidFill>
                <a:latin typeface="Meiryo UI"/>
                <a:ea typeface="Meiryo UI"/>
              </a:rPr>
              <a:t>X</a:t>
            </a:r>
            <a:r>
              <a:rPr lang="ja-JP" altLang="en-US" sz="1200" dirty="0">
                <a:solidFill>
                  <a:srgbClr val="24235C"/>
                </a:solidFill>
                <a:latin typeface="Meiryo UI"/>
                <a:ea typeface="Meiryo UI"/>
              </a:rPr>
              <a:t>社にて内部調査、男を懲戒解雇処分、兵庫県警による捜査実施。</a:t>
            </a:r>
            <a:endParaRPr lang="en-US" altLang="ja-JP" sz="1200" dirty="0">
              <a:solidFill>
                <a:srgbClr val="24235C"/>
              </a:solidFill>
              <a:latin typeface="Meiryo UI"/>
              <a:ea typeface="Meiryo UI"/>
            </a:endParaRPr>
          </a:p>
          <a:p>
            <a:pPr marL="600075" lvl="1" indent="-257175" algn="just" defTabSz="685800">
              <a:lnSpc>
                <a:spcPts val="1725"/>
              </a:lnSpc>
              <a:buFont typeface="Wingdings" panose="05000000000000000000" pitchFamily="2" charset="2"/>
              <a:buChar char="Ø"/>
              <a:defRPr/>
            </a:pPr>
            <a:r>
              <a:rPr lang="ja-JP" altLang="en-US" sz="1200" dirty="0">
                <a:solidFill>
                  <a:srgbClr val="24235C"/>
                </a:solidFill>
                <a:latin typeface="Meiryo UI"/>
                <a:ea typeface="Meiryo UI"/>
              </a:rPr>
              <a:t>男は在職時海外担当係長級、妻は関連コンサルティング会社社長</a:t>
            </a:r>
            <a:endParaRPr lang="en-US" altLang="ja-JP" sz="1200" dirty="0">
              <a:solidFill>
                <a:srgbClr val="24235C"/>
              </a:solidFill>
              <a:latin typeface="Meiryo UI"/>
              <a:ea typeface="Meiryo UI"/>
            </a:endParaRPr>
          </a:p>
          <a:p>
            <a:pPr marL="600075" lvl="1" indent="-257175" algn="just" defTabSz="685800">
              <a:lnSpc>
                <a:spcPts val="1725"/>
              </a:lnSpc>
              <a:buFont typeface="Wingdings" panose="05000000000000000000" pitchFamily="2" charset="2"/>
              <a:buChar char="Ø"/>
              <a:defRPr/>
            </a:pPr>
            <a:r>
              <a:rPr lang="ja-JP" altLang="en-US" sz="1200" b="1" u="sng" dirty="0">
                <a:solidFill>
                  <a:srgbClr val="24235C"/>
                </a:solidFill>
                <a:latin typeface="Meiryo UI"/>
                <a:ea typeface="Meiryo UI"/>
              </a:rPr>
              <a:t>海外メーカー</a:t>
            </a:r>
            <a:r>
              <a:rPr lang="ja-JP" altLang="en-US" sz="1200" dirty="0">
                <a:solidFill>
                  <a:srgbClr val="24235C"/>
                </a:solidFill>
                <a:latin typeface="Meiryo UI"/>
                <a:ea typeface="Meiryo UI"/>
              </a:rPr>
              <a:t>から妻の会社口座に</a:t>
            </a:r>
            <a:r>
              <a:rPr lang="en-US" altLang="ja-JP" sz="1200" b="1" u="sng" dirty="0">
                <a:solidFill>
                  <a:srgbClr val="24235C"/>
                </a:solidFill>
                <a:latin typeface="Meiryo UI"/>
                <a:ea typeface="Meiryo UI"/>
              </a:rPr>
              <a:t>5</a:t>
            </a:r>
            <a:r>
              <a:rPr lang="ja-JP" altLang="en-US" sz="1200" b="1" u="sng" dirty="0">
                <a:solidFill>
                  <a:srgbClr val="24235C"/>
                </a:solidFill>
                <a:latin typeface="Meiryo UI"/>
                <a:ea typeface="Meiryo UI"/>
              </a:rPr>
              <a:t>年間で計</a:t>
            </a:r>
            <a:r>
              <a:rPr lang="en-US" altLang="ja-JP" sz="1200" b="1" u="sng" dirty="0">
                <a:solidFill>
                  <a:srgbClr val="24235C"/>
                </a:solidFill>
                <a:latin typeface="Meiryo UI"/>
                <a:ea typeface="Meiryo UI"/>
              </a:rPr>
              <a:t>1</a:t>
            </a:r>
            <a:r>
              <a:rPr lang="ja-JP" altLang="en-US" sz="1200" b="1" u="sng" dirty="0">
                <a:solidFill>
                  <a:srgbClr val="24235C"/>
                </a:solidFill>
                <a:latin typeface="Meiryo UI"/>
                <a:ea typeface="Meiryo UI"/>
              </a:rPr>
              <a:t>億</a:t>
            </a:r>
            <a:r>
              <a:rPr lang="en-US" altLang="ja-JP" sz="1200" b="1" u="sng" dirty="0">
                <a:solidFill>
                  <a:srgbClr val="24235C"/>
                </a:solidFill>
                <a:latin typeface="Meiryo UI"/>
                <a:ea typeface="Meiryo UI"/>
              </a:rPr>
              <a:t>8,960</a:t>
            </a:r>
            <a:r>
              <a:rPr lang="ja-JP" altLang="en-US" sz="1200" b="1" u="sng" dirty="0">
                <a:solidFill>
                  <a:srgbClr val="24235C"/>
                </a:solidFill>
                <a:latin typeface="Meiryo UI"/>
                <a:ea typeface="Meiryo UI"/>
              </a:rPr>
              <a:t>万円</a:t>
            </a:r>
            <a:r>
              <a:rPr lang="ja-JP" altLang="en-US" sz="1200" dirty="0">
                <a:solidFill>
                  <a:srgbClr val="24235C"/>
                </a:solidFill>
                <a:latin typeface="Meiryo UI"/>
                <a:ea typeface="Meiryo UI"/>
              </a:rPr>
              <a:t>相当振込</a:t>
            </a:r>
            <a:endParaRPr lang="en-US" altLang="ja-JP" sz="1200" dirty="0">
              <a:solidFill>
                <a:srgbClr val="24235C"/>
              </a:solidFill>
              <a:latin typeface="Meiryo UI"/>
              <a:ea typeface="Meiryo UI"/>
            </a:endParaRPr>
          </a:p>
          <a:p>
            <a:pPr marL="600075" lvl="1" indent="-257175" algn="just" defTabSz="685800">
              <a:lnSpc>
                <a:spcPts val="1725"/>
              </a:lnSpc>
              <a:buFont typeface="Wingdings" panose="05000000000000000000" pitchFamily="2" charset="2"/>
              <a:buChar char="Ø"/>
              <a:defRPr/>
            </a:pPr>
            <a:r>
              <a:rPr lang="ja-JP" altLang="en-US" sz="1200" dirty="0">
                <a:solidFill>
                  <a:srgbClr val="24235C"/>
                </a:solidFill>
                <a:latin typeface="Meiryo UI"/>
                <a:ea typeface="Meiryo UI"/>
              </a:rPr>
              <a:t>夫婦は</a:t>
            </a:r>
            <a:r>
              <a:rPr lang="ja-JP" altLang="en-US" sz="1200" b="1" u="sng" dirty="0">
                <a:solidFill>
                  <a:srgbClr val="24235C"/>
                </a:solidFill>
                <a:latin typeface="Meiryo UI"/>
                <a:ea typeface="Meiryo UI"/>
              </a:rPr>
              <a:t>もともと外国籍</a:t>
            </a:r>
            <a:r>
              <a:rPr lang="ja-JP" altLang="en-US" sz="1200" dirty="0">
                <a:solidFill>
                  <a:srgbClr val="24235C"/>
                </a:solidFill>
                <a:latin typeface="Meiryo UI"/>
                <a:ea typeface="Meiryo UI"/>
              </a:rPr>
              <a:t>。事件発覚時は</a:t>
            </a:r>
            <a:r>
              <a:rPr lang="ja-JP" altLang="en-US" sz="1200" b="1" u="sng" dirty="0">
                <a:solidFill>
                  <a:srgbClr val="24235C"/>
                </a:solidFill>
                <a:latin typeface="Meiryo UI"/>
                <a:ea typeface="Meiryo UI"/>
              </a:rPr>
              <a:t>日本に帰化</a:t>
            </a:r>
            <a:r>
              <a:rPr lang="ja-JP" altLang="en-US" sz="1200" dirty="0">
                <a:solidFill>
                  <a:srgbClr val="24235C"/>
                </a:solidFill>
                <a:latin typeface="Meiryo UI"/>
                <a:ea typeface="Meiryo UI"/>
              </a:rPr>
              <a:t>。</a:t>
            </a:r>
            <a:endParaRPr lang="en-US" altLang="ja-JP" sz="1200" dirty="0">
              <a:solidFill>
                <a:srgbClr val="24235C"/>
              </a:solidFill>
              <a:latin typeface="Meiryo UI"/>
              <a:ea typeface="Meiryo UI"/>
            </a:endParaRPr>
          </a:p>
        </p:txBody>
      </p:sp>
      <p:sp>
        <p:nvSpPr>
          <p:cNvPr id="16" name="テキスト ボックス 15">
            <a:extLst>
              <a:ext uri="{FF2B5EF4-FFF2-40B4-BE49-F238E27FC236}">
                <a16:creationId xmlns:a16="http://schemas.microsoft.com/office/drawing/2014/main" id="{AD57A2AC-F789-B873-02FB-1C9F2461AA8B}"/>
              </a:ext>
            </a:extLst>
          </p:cNvPr>
          <p:cNvSpPr txBox="1"/>
          <p:nvPr/>
        </p:nvSpPr>
        <p:spPr>
          <a:xfrm>
            <a:off x="6296813" y="5587057"/>
            <a:ext cx="2304080" cy="715581"/>
          </a:xfrm>
          <a:prstGeom prst="rect">
            <a:avLst/>
          </a:prstGeom>
          <a:noFill/>
          <a:ln w="28575">
            <a:solidFill>
              <a:srgbClr val="24235C"/>
            </a:solidFill>
          </a:ln>
        </p:spPr>
        <p:txBody>
          <a:bodyPr wrap="square" rtlCol="0">
            <a:spAutoFit/>
          </a:bodyPr>
          <a:lstStyle/>
          <a:p>
            <a:pPr defTabSz="685800">
              <a:defRPr/>
            </a:pPr>
            <a:r>
              <a:rPr lang="ja-JP" altLang="en-US" sz="1350" u="sng" dirty="0">
                <a:solidFill>
                  <a:srgbClr val="24235C"/>
                </a:solidFill>
                <a:latin typeface="Meiryo UI"/>
                <a:ea typeface="Meiryo UI"/>
              </a:rPr>
              <a:t>動機</a:t>
            </a:r>
            <a:endParaRPr lang="en-US" altLang="ja-JP" sz="1350" u="sng" dirty="0">
              <a:solidFill>
                <a:srgbClr val="24235C"/>
              </a:solidFill>
              <a:latin typeface="Meiryo UI"/>
              <a:ea typeface="Meiryo UI"/>
            </a:endParaRPr>
          </a:p>
          <a:p>
            <a:pPr marL="214313" indent="-214313" defTabSz="685800">
              <a:buFont typeface="Arial" panose="020B0604020202020204" pitchFamily="34" charset="0"/>
              <a:buChar char="•"/>
              <a:defRPr/>
            </a:pPr>
            <a:r>
              <a:rPr lang="ja-JP" altLang="en-US" sz="1350" dirty="0">
                <a:solidFill>
                  <a:srgbClr val="24235C"/>
                </a:solidFill>
                <a:latin typeface="Meiryo UI"/>
                <a:ea typeface="Meiryo UI"/>
              </a:rPr>
              <a:t>金銭取得</a:t>
            </a:r>
            <a:endParaRPr lang="en-US" altLang="ja-JP" sz="1350" dirty="0">
              <a:solidFill>
                <a:srgbClr val="24235C"/>
              </a:solidFill>
              <a:latin typeface="Meiryo UI"/>
              <a:ea typeface="Meiryo UI"/>
            </a:endParaRPr>
          </a:p>
          <a:p>
            <a:pPr marL="214313" indent="-214313" defTabSz="685800">
              <a:buFont typeface="Arial" panose="020B0604020202020204" pitchFamily="34" charset="0"/>
              <a:buChar char="•"/>
              <a:defRPr/>
            </a:pPr>
            <a:r>
              <a:rPr lang="ja-JP" altLang="en-US" sz="1350" dirty="0">
                <a:solidFill>
                  <a:srgbClr val="24235C"/>
                </a:solidFill>
                <a:latin typeface="Meiryo UI"/>
                <a:ea typeface="Meiryo UI"/>
              </a:rPr>
              <a:t>転職時の利得 </a:t>
            </a:r>
            <a:r>
              <a:rPr lang="ja-JP" altLang="en-US" sz="1050" dirty="0">
                <a:solidFill>
                  <a:srgbClr val="24235C"/>
                </a:solidFill>
                <a:latin typeface="Meiryo UI"/>
                <a:ea typeface="Meiryo UI"/>
              </a:rPr>
              <a:t>等</a:t>
            </a:r>
            <a:endParaRPr lang="ja-JP" altLang="en-US" sz="1350" dirty="0">
              <a:solidFill>
                <a:srgbClr val="24235C"/>
              </a:solidFill>
              <a:latin typeface="Meiryo UI"/>
              <a:ea typeface="Meiryo UI"/>
            </a:endParaRPr>
          </a:p>
        </p:txBody>
      </p:sp>
      <p:graphicFrame>
        <p:nvGraphicFramePr>
          <p:cNvPr id="17" name="表 3">
            <a:extLst>
              <a:ext uri="{FF2B5EF4-FFF2-40B4-BE49-F238E27FC236}">
                <a16:creationId xmlns:a16="http://schemas.microsoft.com/office/drawing/2014/main" id="{03F85028-0D19-9694-1A93-A267E67C8770}"/>
              </a:ext>
            </a:extLst>
          </p:cNvPr>
          <p:cNvGraphicFramePr>
            <a:graphicFrameLocks noGrp="1"/>
          </p:cNvGraphicFramePr>
          <p:nvPr>
            <p:extLst>
              <p:ext uri="{D42A27DB-BD31-4B8C-83A1-F6EECF244321}">
                <p14:modId xmlns:p14="http://schemas.microsoft.com/office/powerpoint/2010/main" val="3757660664"/>
              </p:ext>
            </p:extLst>
          </p:nvPr>
        </p:nvGraphicFramePr>
        <p:xfrm>
          <a:off x="6286184" y="3042427"/>
          <a:ext cx="2708433" cy="2452837"/>
        </p:xfrm>
        <a:graphic>
          <a:graphicData uri="http://schemas.openxmlformats.org/drawingml/2006/table">
            <a:tbl>
              <a:tblPr firstRow="1" bandRow="1">
                <a:tableStyleId>{073A0DAA-6AF3-43AB-8588-CEC1D06C72B9}</a:tableStyleId>
              </a:tblPr>
              <a:tblGrid>
                <a:gridCol w="2708433">
                  <a:extLst>
                    <a:ext uri="{9D8B030D-6E8A-4147-A177-3AD203B41FA5}">
                      <a16:colId xmlns:a16="http://schemas.microsoft.com/office/drawing/2014/main" val="143384845"/>
                    </a:ext>
                  </a:extLst>
                </a:gridCol>
              </a:tblGrid>
              <a:tr h="273458">
                <a:tc>
                  <a:txBody>
                    <a:bodyPr/>
                    <a:lstStyle/>
                    <a:p>
                      <a:pPr algn="ctr"/>
                      <a:r>
                        <a:rPr kumimoji="1" lang="ja-JP" altLang="en-US" sz="1200" dirty="0"/>
                        <a:t>その他の内部不正事例（発生年）</a:t>
                      </a:r>
                    </a:p>
                  </a:txBody>
                  <a:tcPr marL="68580" marR="68580" marT="34290" marB="34290" anchor="ctr"/>
                </a:tc>
                <a:extLst>
                  <a:ext uri="{0D108BD9-81ED-4DB2-BD59-A6C34878D82A}">
                    <a16:rowId xmlns:a16="http://schemas.microsoft.com/office/drawing/2014/main" val="3967131701"/>
                  </a:ext>
                </a:extLst>
              </a:tr>
              <a:tr h="548640">
                <a:tc>
                  <a:txBody>
                    <a:bodyPr/>
                    <a:lstStyle/>
                    <a:p>
                      <a:r>
                        <a:rPr kumimoji="1" lang="ja-JP" altLang="en-US" sz="1100" dirty="0"/>
                        <a:t>電子部品の独自の技術情報を元社員が同業他社に渡すため、</a:t>
                      </a:r>
                      <a:r>
                        <a:rPr kumimoji="1" lang="ja-JP" altLang="en-US" sz="1100" b="1" u="sng" dirty="0"/>
                        <a:t>国外へ</a:t>
                      </a:r>
                      <a:r>
                        <a:rPr kumimoji="1" lang="ja-JP" altLang="en-US" sz="1100" dirty="0"/>
                        <a:t>不正に持ち出し。（</a:t>
                      </a:r>
                      <a:r>
                        <a:rPr kumimoji="1" lang="en-US" altLang="ja-JP" sz="1100" dirty="0"/>
                        <a:t>2021</a:t>
                      </a:r>
                      <a:r>
                        <a:rPr kumimoji="1" lang="ja-JP" altLang="en-US" sz="1100" dirty="0"/>
                        <a:t>）</a:t>
                      </a:r>
                    </a:p>
                  </a:txBody>
                  <a:tcPr marL="68580" marR="68580" marT="34290" marB="34290"/>
                </a:tc>
                <a:extLst>
                  <a:ext uri="{0D108BD9-81ED-4DB2-BD59-A6C34878D82A}">
                    <a16:rowId xmlns:a16="http://schemas.microsoft.com/office/drawing/2014/main" val="2732127583"/>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意図して接触してきた某国の外交官に通信会社の社員が技術情報を提供。外交官は</a:t>
                      </a:r>
                      <a:r>
                        <a:rPr kumimoji="1" lang="ja-JP" altLang="en-US" sz="1100" b="1" u="sng" dirty="0"/>
                        <a:t>出国</a:t>
                      </a:r>
                      <a:r>
                        <a:rPr kumimoji="1" lang="ja-JP" altLang="en-US" sz="1100" dirty="0"/>
                        <a:t>。（</a:t>
                      </a:r>
                      <a:r>
                        <a:rPr kumimoji="1" lang="en-US" altLang="ja-JP" sz="1100" dirty="0"/>
                        <a:t>2021</a:t>
                      </a:r>
                      <a:r>
                        <a:rPr kumimoji="1" lang="ja-JP" altLang="en-US" sz="1100" dirty="0"/>
                        <a:t>）</a:t>
                      </a:r>
                    </a:p>
                  </a:txBody>
                  <a:tcPr marL="68580" marR="68580" marT="34290" marB="34290"/>
                </a:tc>
                <a:extLst>
                  <a:ext uri="{0D108BD9-81ED-4DB2-BD59-A6C34878D82A}">
                    <a16:rowId xmlns:a16="http://schemas.microsoft.com/office/drawing/2014/main" val="1359846337"/>
                  </a:ext>
                </a:extLst>
              </a:tr>
              <a:tr h="464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総合商社の同業他社への</a:t>
                      </a:r>
                      <a:r>
                        <a:rPr kumimoji="1" lang="ja-JP" altLang="en-US" sz="1100" b="1" u="sng" dirty="0"/>
                        <a:t>転職</a:t>
                      </a:r>
                      <a:r>
                        <a:rPr kumimoji="1" lang="ja-JP" altLang="en-US" sz="1100" dirty="0"/>
                        <a:t>に際し、元職場の営業情報を持ち出し。（</a:t>
                      </a:r>
                      <a:r>
                        <a:rPr kumimoji="1" lang="en-US" altLang="ja-JP" sz="1100" dirty="0"/>
                        <a:t>2022</a:t>
                      </a:r>
                      <a:r>
                        <a:rPr kumimoji="1" lang="ja-JP" altLang="en-US" sz="1100" dirty="0"/>
                        <a:t>）</a:t>
                      </a:r>
                    </a:p>
                  </a:txBody>
                  <a:tcPr marL="68580" marR="68580" marT="34290" marB="34290"/>
                </a:tc>
                <a:extLst>
                  <a:ext uri="{0D108BD9-81ED-4DB2-BD59-A6C34878D82A}">
                    <a16:rowId xmlns:a16="http://schemas.microsoft.com/office/drawing/2014/main" val="1684047458"/>
                  </a:ext>
                </a:extLst>
              </a:tr>
              <a:tr h="464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大手通信会社の子会社の元派遣社員が</a:t>
                      </a:r>
                      <a:r>
                        <a:rPr kumimoji="1" lang="ja-JP" altLang="en-US" sz="1100" b="1" u="sng" dirty="0"/>
                        <a:t>約</a:t>
                      </a:r>
                      <a:r>
                        <a:rPr kumimoji="1" lang="en-US" altLang="ja-JP" sz="1100" b="1" u="sng" dirty="0"/>
                        <a:t>10</a:t>
                      </a:r>
                      <a:r>
                        <a:rPr kumimoji="1" lang="ja-JP" altLang="en-US" sz="1100" b="1" u="sng" dirty="0"/>
                        <a:t>年間にわたり</a:t>
                      </a:r>
                      <a:r>
                        <a:rPr kumimoji="1" lang="ja-JP" altLang="en-US" sz="1100" dirty="0"/>
                        <a:t>営業秘密を、持ち出し。</a:t>
                      </a:r>
                      <a:r>
                        <a:rPr kumimoji="1" lang="en-US" altLang="ja-JP" sz="1100" dirty="0"/>
                        <a:t>(2023)</a:t>
                      </a:r>
                      <a:endParaRPr kumimoji="1" lang="ja-JP" altLang="en-US" sz="1100" dirty="0"/>
                    </a:p>
                  </a:txBody>
                  <a:tcPr marL="68580" marR="68580" marT="34290" marB="34290"/>
                </a:tc>
                <a:extLst>
                  <a:ext uri="{0D108BD9-81ED-4DB2-BD59-A6C34878D82A}">
                    <a16:rowId xmlns:a16="http://schemas.microsoft.com/office/drawing/2014/main" val="2444944502"/>
                  </a:ext>
                </a:extLst>
              </a:tr>
            </a:tbl>
          </a:graphicData>
        </a:graphic>
      </p:graphicFrame>
      <p:pic>
        <p:nvPicPr>
          <p:cNvPr id="18" name="図 17">
            <a:extLst>
              <a:ext uri="{FF2B5EF4-FFF2-40B4-BE49-F238E27FC236}">
                <a16:creationId xmlns:a16="http://schemas.microsoft.com/office/drawing/2014/main" id="{96CA9120-2EC4-642E-CFF3-38E534410DEF}"/>
              </a:ext>
            </a:extLst>
          </p:cNvPr>
          <p:cNvPicPr>
            <a:picLocks noChangeAspect="1"/>
          </p:cNvPicPr>
          <p:nvPr/>
        </p:nvPicPr>
        <p:blipFill>
          <a:blip r:embed="rId2"/>
          <a:stretch>
            <a:fillRect/>
          </a:stretch>
        </p:blipFill>
        <p:spPr>
          <a:xfrm>
            <a:off x="850302" y="4434438"/>
            <a:ext cx="5100456" cy="1895182"/>
          </a:xfrm>
          <a:prstGeom prst="rect">
            <a:avLst/>
          </a:prstGeom>
        </p:spPr>
      </p:pic>
      <p:sp>
        <p:nvSpPr>
          <p:cNvPr id="19" name="コンテンツ プレースホルダー 12">
            <a:extLst>
              <a:ext uri="{FF2B5EF4-FFF2-40B4-BE49-F238E27FC236}">
                <a16:creationId xmlns:a16="http://schemas.microsoft.com/office/drawing/2014/main" id="{3FDC847B-A892-AD26-2DA5-49432D45E520}"/>
              </a:ext>
            </a:extLst>
          </p:cNvPr>
          <p:cNvSpPr>
            <a:spLocks noGrp="1"/>
          </p:cNvSpPr>
          <p:nvPr>
            <p:ph idx="1"/>
          </p:nvPr>
        </p:nvSpPr>
        <p:spPr>
          <a:xfrm>
            <a:off x="566215" y="2104417"/>
            <a:ext cx="6767244" cy="760463"/>
          </a:xfrm>
          <a:ln w="19050">
            <a:solidFill>
              <a:schemeClr val="tx1"/>
            </a:solidFill>
          </a:ln>
        </p:spPr>
        <p:txBody>
          <a:bodyPr anchor="ctr"/>
          <a:lstStyle/>
          <a:p>
            <a:r>
              <a:rPr lang="ja-JP" altLang="en-US" sz="1800" dirty="0"/>
              <a:t>自社の機微な情報が、同業他社や他国などに「ヒト」を介在して流出。</a:t>
            </a:r>
            <a:endParaRPr lang="en-US" altLang="ja-JP" sz="1800" dirty="0"/>
          </a:p>
          <a:p>
            <a:pPr marL="266700" indent="-266700">
              <a:buNone/>
            </a:pPr>
            <a:r>
              <a:rPr lang="en-US" altLang="ja-JP" sz="1800" dirty="0">
                <a:solidFill>
                  <a:srgbClr val="FF0000"/>
                </a:solidFill>
              </a:rPr>
              <a:t>	</a:t>
            </a:r>
            <a:r>
              <a:rPr lang="ja-JP" altLang="en-US" sz="1800" dirty="0">
                <a:solidFill>
                  <a:srgbClr val="FF0000"/>
                </a:solidFill>
              </a:rPr>
              <a:t>長期間にわたって、流出しているケースも</a:t>
            </a:r>
            <a:r>
              <a:rPr lang="ja-JP" altLang="en-US" sz="1800" dirty="0"/>
              <a:t>多く存在。</a:t>
            </a:r>
          </a:p>
        </p:txBody>
      </p:sp>
      <p:sp>
        <p:nvSpPr>
          <p:cNvPr id="20" name="タイトル 4">
            <a:extLst>
              <a:ext uri="{FF2B5EF4-FFF2-40B4-BE49-F238E27FC236}">
                <a16:creationId xmlns:a16="http://schemas.microsoft.com/office/drawing/2014/main" id="{F19016DE-0544-0696-7694-CE7B0CFF7E18}"/>
              </a:ext>
            </a:extLst>
          </p:cNvPr>
          <p:cNvSpPr txBox="1">
            <a:spLocks/>
          </p:cNvSpPr>
          <p:nvPr/>
        </p:nvSpPr>
        <p:spPr bwMode="auto">
          <a:xfrm>
            <a:off x="252483" y="1332837"/>
            <a:ext cx="7460209"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r>
              <a:rPr lang="en-US" altLang="ja-JP" sz="2400" kern="0" dirty="0">
                <a:solidFill>
                  <a:schemeClr val="tx2"/>
                </a:solidFill>
              </a:rPr>
              <a:t>【</a:t>
            </a:r>
            <a:r>
              <a:rPr lang="ja-JP" altLang="en-US" sz="2400" kern="0" dirty="0">
                <a:solidFill>
                  <a:schemeClr val="tx2"/>
                </a:solidFill>
              </a:rPr>
              <a:t>参考情報</a:t>
            </a:r>
            <a:r>
              <a:rPr lang="en-US" altLang="ja-JP" sz="2400" kern="0" dirty="0">
                <a:solidFill>
                  <a:schemeClr val="tx2"/>
                </a:solidFill>
              </a:rPr>
              <a:t>】</a:t>
            </a:r>
          </a:p>
          <a:p>
            <a:r>
              <a:rPr lang="ja-JP" altLang="en-US" sz="2400" kern="0" dirty="0">
                <a:solidFill>
                  <a:schemeClr val="tx2"/>
                </a:solidFill>
              </a:rPr>
              <a:t>　　「ヒト」を通じた組織からの長期にわたる情報漏えい</a:t>
            </a:r>
          </a:p>
        </p:txBody>
      </p:sp>
    </p:spTree>
    <p:extLst>
      <p:ext uri="{BB962C8B-B14F-4D97-AF65-F5344CB8AC3E}">
        <p14:creationId xmlns:p14="http://schemas.microsoft.com/office/powerpoint/2010/main" val="211709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44</a:t>
            </a:fld>
            <a:endParaRPr lang="ja-JP" altLang="en-US" dirty="0"/>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344023" y="1097094"/>
            <a:ext cx="8419261" cy="4281151"/>
          </a:xfrm>
        </p:spPr>
        <p:txBody>
          <a:bodyPr/>
          <a:lstStyle/>
          <a:p>
            <a:r>
              <a:rPr lang="ja-JP" altLang="en-US" sz="2800" b="1" dirty="0">
                <a:solidFill>
                  <a:schemeClr val="accent6">
                    <a:lumMod val="10000"/>
                  </a:schemeClr>
                </a:solidFill>
              </a:rPr>
              <a:t>対策</a:t>
            </a:r>
            <a:r>
              <a:rPr lang="en-US" altLang="ja-JP" sz="2800" b="1" baseline="30000" dirty="0">
                <a:solidFill>
                  <a:srgbClr val="FF0000"/>
                </a:solidFill>
              </a:rPr>
              <a:t>※1</a:t>
            </a: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経営者層</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積極的な関与と対策の推進</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情報の適切な管理、法令への対応</a:t>
            </a:r>
          </a:p>
          <a:p>
            <a:pPr lvl="2"/>
            <a:r>
              <a:rPr lang="ja-JP" altLang="en-US" sz="2000" u="sng" dirty="0">
                <a:solidFill>
                  <a:srgbClr val="FF0000"/>
                </a:solidFill>
              </a:rPr>
              <a:t>内部不正対策推進の周知徹底</a:t>
            </a:r>
          </a:p>
          <a:p>
            <a:pPr lvl="2"/>
            <a:r>
              <a:rPr lang="ja-JP" altLang="en-US" sz="2000" u="sng" dirty="0">
                <a:solidFill>
                  <a:srgbClr val="FF0000"/>
                </a:solidFill>
              </a:rPr>
              <a:t>総括責任者の任命、横断的な管理体制の整備</a:t>
            </a:r>
          </a:p>
          <a:p>
            <a:pPr lvl="2"/>
            <a:r>
              <a:rPr lang="ja-JP" altLang="en-US" sz="2000" u="sng" dirty="0">
                <a:solidFill>
                  <a:srgbClr val="FF0000"/>
                </a:solidFill>
              </a:rPr>
              <a:t>対策の実施策の承認</a:t>
            </a:r>
          </a:p>
          <a:p>
            <a:pPr lvl="2"/>
            <a:r>
              <a:rPr lang="ja-JP" altLang="en-US" sz="2000" u="sng" dirty="0">
                <a:solidFill>
                  <a:srgbClr val="FF0000"/>
                </a:solidFill>
              </a:rPr>
              <a:t>対策意識醸成のための人材教育の推進</a:t>
            </a:r>
            <a:endParaRPr lang="en-US" altLang="ja-JP" sz="2000" u="sng" dirty="0">
              <a:solidFill>
                <a:srgbClr val="FF0000"/>
              </a:solidFill>
            </a:endParaRPr>
          </a:p>
        </p:txBody>
      </p:sp>
      <p:sp>
        <p:nvSpPr>
          <p:cNvPr id="3" name="テキスト ボックス 2">
            <a:extLst>
              <a:ext uri="{FF2B5EF4-FFF2-40B4-BE49-F238E27FC236}">
                <a16:creationId xmlns:a16="http://schemas.microsoft.com/office/drawing/2014/main" id="{73467EA7-32DA-28CE-A60C-4838A3DA2A8D}"/>
              </a:ext>
            </a:extLst>
          </p:cNvPr>
          <p:cNvSpPr txBox="1"/>
          <p:nvPr/>
        </p:nvSpPr>
        <p:spPr>
          <a:xfrm>
            <a:off x="352800" y="5648354"/>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 </a:t>
            </a:r>
            <a:r>
              <a:rPr lang="ja-JP" altLang="en-US" sz="1000" dirty="0">
                <a:solidFill>
                  <a:schemeClr val="accent6">
                    <a:lumMod val="10000"/>
                  </a:schemeClr>
                </a:solidFill>
                <a:latin typeface="+mn-ea"/>
              </a:rPr>
              <a:t>組織における内部不正防止ガイドライン</a:t>
            </a:r>
            <a:r>
              <a:rPr lang="en-US" altLang="ja-JP" sz="1000" dirty="0">
                <a:solidFill>
                  <a:schemeClr val="accent6">
                    <a:lumMod val="10000"/>
                  </a:schemeClr>
                </a:solidFill>
                <a:latin typeface="+mn-ea"/>
              </a:rPr>
              <a:t>(IPA)</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2"/>
              </a:rPr>
              <a:t>https://www.ipa.go.jp/security/guide/insider.html</a:t>
            </a:r>
            <a:endParaRPr lang="en-US" altLang="ja-JP" sz="1000" dirty="0">
              <a:solidFill>
                <a:srgbClr val="0000FF"/>
              </a:solidFill>
              <a:latin typeface="+mn-ea"/>
            </a:endParaRPr>
          </a:p>
        </p:txBody>
      </p:sp>
      <p:pic>
        <p:nvPicPr>
          <p:cNvPr id="10" name="図 9">
            <a:extLst>
              <a:ext uri="{FF2B5EF4-FFF2-40B4-BE49-F238E27FC236}">
                <a16:creationId xmlns:a16="http://schemas.microsoft.com/office/drawing/2014/main" id="{EBBB3964-D9E8-112E-DC87-C8316EE3B4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208" y="1628800"/>
            <a:ext cx="1110333" cy="1110333"/>
          </a:xfrm>
          <a:prstGeom prst="rect">
            <a:avLst/>
          </a:prstGeom>
        </p:spPr>
      </p:pic>
      <p:pic>
        <p:nvPicPr>
          <p:cNvPr id="11" name="Picture 2">
            <a:extLst>
              <a:ext uri="{FF2B5EF4-FFF2-40B4-BE49-F238E27FC236}">
                <a16:creationId xmlns:a16="http://schemas.microsoft.com/office/drawing/2014/main" id="{E27AA0BA-4EE1-8B19-1519-3EFC8F2A754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8391" y="1735953"/>
            <a:ext cx="1854049" cy="1419767"/>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0BF9516E-0E7B-0FB2-CF0B-E6BE7A039B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6216" y="3406924"/>
            <a:ext cx="757687" cy="1199432"/>
          </a:xfrm>
          <a:prstGeom prst="rect">
            <a:avLst/>
          </a:prstGeom>
        </p:spPr>
      </p:pic>
      <p:pic>
        <p:nvPicPr>
          <p:cNvPr id="13" name="図 12">
            <a:extLst>
              <a:ext uri="{FF2B5EF4-FFF2-40B4-BE49-F238E27FC236}">
                <a16:creationId xmlns:a16="http://schemas.microsoft.com/office/drawing/2014/main" id="{44B47F65-D492-BDA5-9CF8-DB3F7544CE38}"/>
              </a:ext>
            </a:extLst>
          </p:cNvPr>
          <p:cNvPicPr>
            <a:picLocks noChangeAspect="1"/>
          </p:cNvPicPr>
          <p:nvPr/>
        </p:nvPicPr>
        <p:blipFill>
          <a:blip r:embed="rId6"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rot="615022">
            <a:off x="7318802" y="3159548"/>
            <a:ext cx="1099425" cy="906503"/>
          </a:xfrm>
          <a:prstGeom prst="rect">
            <a:avLst/>
          </a:prstGeom>
        </p:spPr>
      </p:pic>
      <p:pic>
        <p:nvPicPr>
          <p:cNvPr id="14" name="図 13">
            <a:extLst>
              <a:ext uri="{FF2B5EF4-FFF2-40B4-BE49-F238E27FC236}">
                <a16:creationId xmlns:a16="http://schemas.microsoft.com/office/drawing/2014/main" id="{9E8EFC27-ED8A-518A-3620-A0F3CE26D2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3928" y="3777115"/>
            <a:ext cx="653864" cy="663989"/>
          </a:xfrm>
          <a:prstGeom prst="rect">
            <a:avLst/>
          </a:prstGeom>
        </p:spPr>
      </p:pic>
      <p:sp>
        <p:nvSpPr>
          <p:cNvPr id="4" name="タイトル 8">
            <a:extLst>
              <a:ext uri="{FF2B5EF4-FFF2-40B4-BE49-F238E27FC236}">
                <a16:creationId xmlns:a16="http://schemas.microsoft.com/office/drawing/2014/main" id="{6A829E78-E8C4-EDD5-B49F-9708A03CCD1D}"/>
              </a:ext>
            </a:extLst>
          </p:cNvPr>
          <p:cNvSpPr>
            <a:spLocks noGrp="1"/>
          </p:cNvSpPr>
          <p:nvPr>
            <p:ph type="title"/>
          </p:nvPr>
        </p:nvSpPr>
        <p:spPr>
          <a:xfrm>
            <a:off x="471078" y="296160"/>
            <a:ext cx="7423732" cy="485076"/>
          </a:xfrm>
        </p:spPr>
        <p:txBody>
          <a:bodyPr/>
          <a:lstStyle/>
          <a:p>
            <a:r>
              <a:rPr lang="en-US" altLang="ja-JP" dirty="0"/>
              <a:t>【4</a:t>
            </a:r>
            <a:r>
              <a:rPr lang="ja-JP" altLang="en-US" dirty="0"/>
              <a:t>位</a:t>
            </a:r>
            <a:r>
              <a:rPr lang="en-US" altLang="ja-JP" dirty="0"/>
              <a:t>】</a:t>
            </a:r>
            <a:r>
              <a:rPr lang="ja-JP" altLang="en-US" dirty="0"/>
              <a:t>内部不正による情報漏えい等</a:t>
            </a:r>
          </a:p>
        </p:txBody>
      </p:sp>
    </p:spTree>
    <p:extLst>
      <p:ext uri="{BB962C8B-B14F-4D97-AF65-F5344CB8AC3E}">
        <p14:creationId xmlns:p14="http://schemas.microsoft.com/office/powerpoint/2010/main" val="2735258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45</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344023" y="1097094"/>
            <a:ext cx="8419261" cy="4713771"/>
          </a:xfrm>
        </p:spPr>
        <p:txBody>
          <a:bodyPr/>
          <a:lstStyle/>
          <a:p>
            <a:r>
              <a:rPr lang="ja-JP" altLang="en-US" sz="2800" b="1" dirty="0">
                <a:solidFill>
                  <a:schemeClr val="accent6">
                    <a:lumMod val="10000"/>
                  </a:schemeClr>
                </a:solidFill>
              </a:rPr>
              <a:t>対策</a:t>
            </a:r>
            <a:r>
              <a:rPr lang="en-US" altLang="ja-JP" sz="2800" b="1" baseline="30000" dirty="0">
                <a:solidFill>
                  <a:srgbClr val="FF0000"/>
                </a:solidFill>
              </a:rPr>
              <a:t>※1</a:t>
            </a: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システム管理者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tx2"/>
                </a:solidFill>
              </a:rPr>
              <a:t>基本方針の策定</a:t>
            </a:r>
            <a:endParaRPr lang="en-US" altLang="ja-JP" sz="2000" dirty="0">
              <a:solidFill>
                <a:schemeClr val="tx2"/>
              </a:solidFill>
            </a:endParaRPr>
          </a:p>
          <a:p>
            <a:pPr lvl="3">
              <a:buClrTx/>
            </a:pPr>
            <a:r>
              <a:rPr lang="ja-JP" altLang="en-US" sz="1800" u="sng" dirty="0">
                <a:solidFill>
                  <a:srgbClr val="FF0000"/>
                </a:solidFill>
              </a:rPr>
              <a:t>「不正のトライアングル」</a:t>
            </a:r>
            <a:r>
              <a:rPr lang="en-US" altLang="ja-JP" sz="1800" baseline="30000" dirty="0">
                <a:solidFill>
                  <a:srgbClr val="FF0000"/>
                </a:solidFill>
              </a:rPr>
              <a:t>※2</a:t>
            </a:r>
            <a:r>
              <a:rPr lang="ja-JP" altLang="en-US" sz="1800" dirty="0">
                <a:solidFill>
                  <a:schemeClr val="tx2"/>
                </a:solidFill>
              </a:rPr>
              <a:t>を意識する</a:t>
            </a:r>
            <a:endParaRPr lang="en-US" altLang="ja-JP" sz="1800" dirty="0">
              <a:solidFill>
                <a:schemeClr val="tx2"/>
              </a:solidFill>
            </a:endParaRPr>
          </a:p>
          <a:p>
            <a:pPr lvl="3">
              <a:buClrTx/>
            </a:pPr>
            <a:r>
              <a:rPr lang="ja-JP" altLang="en-US" sz="1800" u="sng" dirty="0">
                <a:solidFill>
                  <a:srgbClr val="FF0000"/>
                </a:solidFill>
              </a:rPr>
              <a:t>情報取扱ポリシーの作成</a:t>
            </a:r>
            <a:r>
              <a:rPr lang="ja-JP" altLang="en-US" sz="1800" dirty="0">
                <a:solidFill>
                  <a:schemeClr val="tx2"/>
                </a:solidFill>
              </a:rPr>
              <a:t>や、内部不正者に対する                               懲戒処分等を規定した</a:t>
            </a:r>
            <a:r>
              <a:rPr lang="ja-JP" altLang="en-US" sz="1800" u="sng" dirty="0">
                <a:solidFill>
                  <a:srgbClr val="FF0000"/>
                </a:solidFill>
              </a:rPr>
              <a:t>就業規則等を整備</a:t>
            </a:r>
            <a:r>
              <a:rPr lang="ja-JP" altLang="en-US" sz="1800" dirty="0">
                <a:solidFill>
                  <a:schemeClr val="tx2"/>
                </a:solidFill>
              </a:rPr>
              <a:t>する</a:t>
            </a:r>
            <a:r>
              <a:rPr lang="en-US" altLang="ja-JP" sz="1800" baseline="30000" dirty="0">
                <a:solidFill>
                  <a:srgbClr val="FF0000"/>
                </a:solidFill>
              </a:rPr>
              <a:t>※3</a:t>
            </a:r>
          </a:p>
          <a:p>
            <a:pPr lvl="3">
              <a:buClrTx/>
            </a:pPr>
            <a:r>
              <a:rPr lang="ja-JP" altLang="en-US" sz="1800" u="sng" dirty="0">
                <a:solidFill>
                  <a:srgbClr val="FF0000"/>
                </a:solidFill>
              </a:rPr>
              <a:t>役職員への定期的な教育</a:t>
            </a:r>
            <a:r>
              <a:rPr lang="ja-JP" altLang="en-US" sz="1800" dirty="0">
                <a:solidFill>
                  <a:schemeClr val="tx2"/>
                </a:solidFill>
              </a:rPr>
              <a:t>も行う</a:t>
            </a:r>
            <a:endParaRPr lang="en-US" altLang="ja-JP" sz="2000" dirty="0">
              <a:solidFill>
                <a:schemeClr val="accent6">
                  <a:lumMod val="10000"/>
                </a:schemeClr>
              </a:solidFill>
            </a:endParaRPr>
          </a:p>
          <a:p>
            <a:pPr lvl="2"/>
            <a:r>
              <a:rPr lang="ja-JP" altLang="en-US" sz="2000" u="sng" dirty="0">
                <a:solidFill>
                  <a:srgbClr val="FF0000"/>
                </a:solidFill>
              </a:rPr>
              <a:t>情報リテラシー、モラル醸成、法令順守のための定期的な人材教育</a:t>
            </a:r>
            <a:endParaRPr lang="en-US" altLang="ja-JP" sz="2000" u="sng" dirty="0">
              <a:solidFill>
                <a:srgbClr val="FF0000"/>
              </a:solidFill>
            </a:endParaRPr>
          </a:p>
          <a:p>
            <a:pPr lvl="2"/>
            <a:r>
              <a:rPr lang="ja-JP" altLang="en-US" sz="2000" u="sng" dirty="0">
                <a:solidFill>
                  <a:srgbClr val="FF0000"/>
                </a:solidFill>
              </a:rPr>
              <a:t>資産の把握、管理体制の整備</a:t>
            </a:r>
            <a:r>
              <a:rPr lang="ja-JP" altLang="en-US" sz="2000" dirty="0">
                <a:solidFill>
                  <a:schemeClr val="accent6">
                    <a:lumMod val="10000"/>
                  </a:schemeClr>
                </a:solidFill>
              </a:rPr>
              <a:t>  </a:t>
            </a:r>
            <a:r>
              <a:rPr lang="ja-JP" altLang="en-US" sz="2000" b="1" dirty="0">
                <a:solidFill>
                  <a:schemeClr val="accent6">
                    <a:lumMod val="10000"/>
                  </a:schemeClr>
                </a:solidFill>
              </a:rPr>
              <a:t>・ </a:t>
            </a:r>
            <a:r>
              <a:rPr lang="ja-JP" altLang="en-US" sz="2000" u="sng" dirty="0">
                <a:solidFill>
                  <a:srgbClr val="FF0000"/>
                </a:solidFill>
              </a:rPr>
              <a:t>機密情報の管理、保護</a:t>
            </a:r>
            <a:endParaRPr lang="en-US" altLang="ja-JP" sz="2000" u="sng" dirty="0">
              <a:solidFill>
                <a:srgbClr val="FF0000"/>
              </a:solidFill>
            </a:endParaRPr>
          </a:p>
          <a:p>
            <a:pPr lvl="2"/>
            <a:r>
              <a:rPr lang="ja-JP" altLang="en-US" sz="2000" u="sng" dirty="0">
                <a:solidFill>
                  <a:srgbClr val="FF0000"/>
                </a:solidFill>
              </a:rPr>
              <a:t>物理的管理</a:t>
            </a:r>
            <a:r>
              <a:rPr lang="ja-JP" altLang="en-US" sz="2000" dirty="0">
                <a:solidFill>
                  <a:schemeClr val="accent6">
                    <a:lumMod val="10000"/>
                  </a:schemeClr>
                </a:solidFill>
              </a:rPr>
              <a:t>の実施               ・ </a:t>
            </a:r>
            <a:r>
              <a:rPr lang="ja-JP" altLang="en-US" sz="2000" u="sng" dirty="0">
                <a:solidFill>
                  <a:srgbClr val="FF0000"/>
                </a:solidFill>
              </a:rPr>
              <a:t>定期的な職務の変更、職場の異動</a:t>
            </a:r>
            <a:endParaRPr lang="en-US" altLang="ja-JP" sz="2000" dirty="0">
              <a:solidFill>
                <a:schemeClr val="accent6">
                  <a:lumMod val="10000"/>
                </a:schemeClr>
              </a:solidFill>
            </a:endParaRPr>
          </a:p>
          <a:p>
            <a:pPr lvl="2"/>
            <a:r>
              <a:rPr lang="ja-JP" altLang="en-US" sz="2000" u="sng" dirty="0">
                <a:solidFill>
                  <a:srgbClr val="FF0000"/>
                </a:solidFill>
              </a:rPr>
              <a:t>必要に応じ、秘密保持義務を課す誓約書に署名させる</a:t>
            </a:r>
            <a:endParaRPr lang="en-US" altLang="ja-JP" sz="2000" dirty="0">
              <a:solidFill>
                <a:schemeClr val="accent6">
                  <a:lumMod val="10000"/>
                </a:schemeClr>
              </a:solidFill>
            </a:endParaRPr>
          </a:p>
        </p:txBody>
      </p:sp>
      <p:sp>
        <p:nvSpPr>
          <p:cNvPr id="3" name="テキスト ボックス 2">
            <a:extLst>
              <a:ext uri="{FF2B5EF4-FFF2-40B4-BE49-F238E27FC236}">
                <a16:creationId xmlns:a16="http://schemas.microsoft.com/office/drawing/2014/main" id="{73467EA7-32DA-28CE-A60C-4838A3DA2A8D}"/>
              </a:ext>
            </a:extLst>
          </p:cNvPr>
          <p:cNvSpPr txBox="1"/>
          <p:nvPr/>
        </p:nvSpPr>
        <p:spPr>
          <a:xfrm>
            <a:off x="352800" y="5648354"/>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rgbClr val="FF0000"/>
                </a:solidFill>
                <a:latin typeface="+mn-ea"/>
              </a:rPr>
              <a:t>※1 </a:t>
            </a:r>
            <a:r>
              <a:rPr lang="ja-JP" altLang="en-US" sz="1000" dirty="0">
                <a:solidFill>
                  <a:schemeClr val="accent6">
                    <a:lumMod val="10000"/>
                  </a:schemeClr>
                </a:solidFill>
                <a:latin typeface="+mn-ea"/>
              </a:rPr>
              <a:t>組織におる内部不正防止ガイドライン</a:t>
            </a:r>
            <a:r>
              <a:rPr lang="en-US" altLang="ja-JP" sz="1000" dirty="0">
                <a:solidFill>
                  <a:schemeClr val="accent6">
                    <a:lumMod val="10000"/>
                  </a:schemeClr>
                </a:solidFill>
                <a:latin typeface="+mn-ea"/>
              </a:rPr>
              <a:t>(IPA)</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2"/>
              </a:rPr>
              <a:t>https://www.ipa.go.jp/security/guide/hjuojm00000055l0-att/ps6vr7000000jvcb.pdf</a:t>
            </a:r>
            <a:endParaRPr lang="en-US" altLang="ja-JP" sz="1000" dirty="0">
              <a:solidFill>
                <a:srgbClr val="0000FF"/>
              </a:solidFill>
              <a:latin typeface="+mn-ea"/>
            </a:endParaRPr>
          </a:p>
          <a:p>
            <a:r>
              <a:rPr lang="en-US" altLang="ja-JP" sz="1000" dirty="0">
                <a:solidFill>
                  <a:srgbClr val="0000FF"/>
                </a:solidFill>
                <a:latin typeface="+mn-ea"/>
              </a:rPr>
              <a:t>           </a:t>
            </a:r>
            <a:r>
              <a:rPr lang="en-US" altLang="ja-JP" sz="1000" dirty="0">
                <a:solidFill>
                  <a:srgbClr val="FF0000"/>
                </a:solidFill>
                <a:latin typeface="+mn-ea"/>
              </a:rPr>
              <a:t>※2</a:t>
            </a:r>
            <a:r>
              <a:rPr lang="en-US" altLang="ja-JP" sz="1000" dirty="0">
                <a:solidFill>
                  <a:schemeClr val="accent6">
                    <a:lumMod val="10000"/>
                  </a:schemeClr>
                </a:solidFill>
                <a:latin typeface="+mn-ea"/>
              </a:rPr>
              <a:t> IPA NEWS Vol.64(2023 </a:t>
            </a:r>
            <a:r>
              <a:rPr lang="ja-JP" altLang="en-US" sz="1000" dirty="0">
                <a:solidFill>
                  <a:schemeClr val="accent6">
                    <a:lumMod val="10000"/>
                  </a:schemeClr>
                </a:solidFill>
                <a:latin typeface="+mn-ea"/>
              </a:rPr>
              <a:t>年 </a:t>
            </a:r>
            <a:r>
              <a:rPr lang="en-US" altLang="ja-JP" sz="1000" dirty="0">
                <a:solidFill>
                  <a:schemeClr val="accent6">
                    <a:lumMod val="10000"/>
                  </a:schemeClr>
                </a:solidFill>
                <a:latin typeface="+mn-ea"/>
              </a:rPr>
              <a:t>12 </a:t>
            </a:r>
            <a:r>
              <a:rPr lang="ja-JP" altLang="en-US" sz="1000" dirty="0">
                <a:solidFill>
                  <a:schemeClr val="accent6">
                    <a:lumMod val="10000"/>
                  </a:schemeClr>
                </a:solidFill>
                <a:latin typeface="+mn-ea"/>
              </a:rPr>
              <a:t>月号</a:t>
            </a:r>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セキュリティのすゝめ（</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3"/>
              </a:rPr>
              <a:t>https://www.ipa.go.jp/about/ipanews/ipanews202312.html</a:t>
            </a:r>
            <a:endParaRPr lang="en-US" altLang="ja-JP" sz="1000" dirty="0">
              <a:solidFill>
                <a:srgbClr val="0000FF"/>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　</a:t>
            </a:r>
            <a:r>
              <a:rPr lang="en-US" altLang="ja-JP" sz="1000" dirty="0">
                <a:solidFill>
                  <a:srgbClr val="FF0000"/>
                </a:solidFill>
                <a:latin typeface="+mn-ea"/>
              </a:rPr>
              <a:t>※3 </a:t>
            </a:r>
            <a:r>
              <a:rPr lang="zh-TW" altLang="en-US" sz="1000" dirty="0">
                <a:solidFill>
                  <a:schemeClr val="accent6">
                    <a:lumMod val="10000"/>
                  </a:schemeClr>
                </a:solidFill>
                <a:latin typeface="+mn-ea"/>
              </a:rPr>
              <a:t>営業秘密管理指針（経済産業省）</a:t>
            </a:r>
            <a:br>
              <a:rPr lang="en-US" altLang="ja-JP" sz="1000" dirty="0">
                <a:latin typeface="+mn-ea"/>
              </a:rPr>
            </a:br>
            <a:r>
              <a:rPr lang="en-US" altLang="ja-JP" sz="1000" dirty="0">
                <a:latin typeface="+mn-ea"/>
              </a:rPr>
              <a:t>             </a:t>
            </a:r>
            <a:r>
              <a:rPr lang="ja-JP" altLang="en-US" sz="1000" dirty="0">
                <a:latin typeface="+mn-ea"/>
              </a:rPr>
              <a:t>　  </a:t>
            </a:r>
            <a:r>
              <a:rPr lang="en-US" altLang="ja-JP" sz="1000" dirty="0">
                <a:solidFill>
                  <a:srgbClr val="0000FF"/>
                </a:solidFill>
                <a:latin typeface="+mn-ea"/>
                <a:hlinkClick r:id="rId4"/>
              </a:rPr>
              <a:t>https://www.meti.go.jp/policy/economy/chizai/chiteki/guideline/h31ts.pdf</a:t>
            </a:r>
            <a:endParaRPr lang="en-US" altLang="ja-JP" sz="1000" dirty="0">
              <a:solidFill>
                <a:srgbClr val="0000FF"/>
              </a:solidFill>
              <a:latin typeface="+mn-ea"/>
            </a:endParaRPr>
          </a:p>
        </p:txBody>
      </p:sp>
      <p:pic>
        <p:nvPicPr>
          <p:cNvPr id="10" name="図 9">
            <a:extLst>
              <a:ext uri="{FF2B5EF4-FFF2-40B4-BE49-F238E27FC236}">
                <a16:creationId xmlns:a16="http://schemas.microsoft.com/office/drawing/2014/main" id="{EBBB3964-D9E8-112E-DC87-C8316EE3B4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1654" y="1628800"/>
            <a:ext cx="1110333" cy="1110333"/>
          </a:xfrm>
          <a:prstGeom prst="rect">
            <a:avLst/>
          </a:prstGeom>
        </p:spPr>
      </p:pic>
      <p:pic>
        <p:nvPicPr>
          <p:cNvPr id="11" name="Picture 2">
            <a:extLst>
              <a:ext uri="{FF2B5EF4-FFF2-40B4-BE49-F238E27FC236}">
                <a16:creationId xmlns:a16="http://schemas.microsoft.com/office/drawing/2014/main" id="{E27AA0BA-4EE1-8B19-1519-3EFC8F2A754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55837" y="1735953"/>
            <a:ext cx="1854049" cy="1419767"/>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0BF9516E-0E7B-0FB2-CF0B-E6BE7A039B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07825" y="2984132"/>
            <a:ext cx="757687" cy="1199432"/>
          </a:xfrm>
          <a:prstGeom prst="rect">
            <a:avLst/>
          </a:prstGeom>
        </p:spPr>
      </p:pic>
      <p:pic>
        <p:nvPicPr>
          <p:cNvPr id="13" name="図 12">
            <a:extLst>
              <a:ext uri="{FF2B5EF4-FFF2-40B4-BE49-F238E27FC236}">
                <a16:creationId xmlns:a16="http://schemas.microsoft.com/office/drawing/2014/main" id="{44B47F65-D492-BDA5-9CF8-DB3F7544CE38}"/>
              </a:ext>
            </a:extLst>
          </p:cNvPr>
          <p:cNvPicPr>
            <a:picLocks noChangeAspect="1"/>
          </p:cNvPicPr>
          <p:nvPr/>
        </p:nvPicPr>
        <p:blipFill>
          <a:blip r:embed="rId8"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rot="615022">
            <a:off x="7810411" y="2736756"/>
            <a:ext cx="1099425" cy="906503"/>
          </a:xfrm>
          <a:prstGeom prst="rect">
            <a:avLst/>
          </a:prstGeom>
        </p:spPr>
      </p:pic>
      <p:pic>
        <p:nvPicPr>
          <p:cNvPr id="14" name="図 13">
            <a:extLst>
              <a:ext uri="{FF2B5EF4-FFF2-40B4-BE49-F238E27FC236}">
                <a16:creationId xmlns:a16="http://schemas.microsoft.com/office/drawing/2014/main" id="{9E8EFC27-ED8A-518A-3620-A0F3CE26D2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5537" y="3354323"/>
            <a:ext cx="653864" cy="663989"/>
          </a:xfrm>
          <a:prstGeom prst="rect">
            <a:avLst/>
          </a:prstGeom>
        </p:spPr>
      </p:pic>
      <p:sp>
        <p:nvSpPr>
          <p:cNvPr id="4" name="タイトル 8">
            <a:extLst>
              <a:ext uri="{FF2B5EF4-FFF2-40B4-BE49-F238E27FC236}">
                <a16:creationId xmlns:a16="http://schemas.microsoft.com/office/drawing/2014/main" id="{5D3BD424-B3A4-0F0A-1465-50AB59673AA0}"/>
              </a:ext>
            </a:extLst>
          </p:cNvPr>
          <p:cNvSpPr>
            <a:spLocks noGrp="1"/>
          </p:cNvSpPr>
          <p:nvPr>
            <p:ph type="title"/>
          </p:nvPr>
        </p:nvSpPr>
        <p:spPr>
          <a:xfrm>
            <a:off x="471078" y="296160"/>
            <a:ext cx="7423732" cy="485076"/>
          </a:xfrm>
        </p:spPr>
        <p:txBody>
          <a:bodyPr/>
          <a:lstStyle/>
          <a:p>
            <a:r>
              <a:rPr lang="en-US" altLang="ja-JP" dirty="0"/>
              <a:t>【4</a:t>
            </a:r>
            <a:r>
              <a:rPr lang="ja-JP" altLang="en-US" dirty="0"/>
              <a:t>位</a:t>
            </a:r>
            <a:r>
              <a:rPr lang="en-US" altLang="ja-JP" dirty="0"/>
              <a:t>】</a:t>
            </a:r>
            <a:r>
              <a:rPr lang="ja-JP" altLang="en-US" dirty="0"/>
              <a:t>内部不正による情報漏えい等</a:t>
            </a:r>
          </a:p>
        </p:txBody>
      </p:sp>
    </p:spTree>
    <p:extLst>
      <p:ext uri="{BB962C8B-B14F-4D97-AF65-F5344CB8AC3E}">
        <p14:creationId xmlns:p14="http://schemas.microsoft.com/office/powerpoint/2010/main" val="945590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46</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344023"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システム管理者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被害の早期発見</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システム操作履歴の監視</a:t>
            </a:r>
            <a:endParaRPr lang="en-US" altLang="ja-JP" sz="2000" u="sng" dirty="0">
              <a:solidFill>
                <a:srgbClr val="FF0000"/>
              </a:solidFill>
            </a:endParaRPr>
          </a:p>
          <a:p>
            <a:pPr lvl="3"/>
            <a:r>
              <a:rPr lang="ja-JP" altLang="en-US" sz="1800" dirty="0">
                <a:solidFill>
                  <a:schemeClr val="tx2"/>
                </a:solidFill>
              </a:rPr>
              <a:t>機密情報へのアクセス履歴や                                                            利用者の操作履歴等の</a:t>
            </a:r>
            <a:r>
              <a:rPr lang="ja-JP" altLang="en-US" sz="1800" u="sng" dirty="0">
                <a:solidFill>
                  <a:srgbClr val="FF0000"/>
                </a:solidFill>
              </a:rPr>
              <a:t>ログを監視する</a:t>
            </a:r>
          </a:p>
          <a:p>
            <a:pPr lvl="3"/>
            <a:r>
              <a:rPr lang="ja-JP" altLang="en-US" sz="1800" dirty="0">
                <a:solidFill>
                  <a:schemeClr val="tx2"/>
                </a:solidFill>
              </a:rPr>
              <a:t>監視していることを</a:t>
            </a:r>
            <a:r>
              <a:rPr lang="ja-JP" altLang="en-US" sz="1800" u="sng" dirty="0">
                <a:solidFill>
                  <a:srgbClr val="FF0000"/>
                </a:solidFill>
              </a:rPr>
              <a:t>従業員に周知</a:t>
            </a:r>
            <a:r>
              <a:rPr lang="ja-JP" altLang="en-US" sz="1800" dirty="0">
                <a:solidFill>
                  <a:schemeClr val="tx2"/>
                </a:solidFill>
              </a:rPr>
              <a:t>する</a:t>
            </a:r>
            <a:endParaRPr lang="en-US" altLang="ja-JP" sz="1800" dirty="0">
              <a:solidFill>
                <a:schemeClr val="tx2"/>
              </a:solidFill>
            </a:endParaRPr>
          </a:p>
          <a:p>
            <a:pPr lvl="3"/>
            <a:r>
              <a:rPr lang="ja-JP" altLang="en-US" sz="1800" dirty="0">
                <a:solidFill>
                  <a:schemeClr val="tx2"/>
                </a:solidFill>
              </a:rPr>
              <a:t>退職予定者の</a:t>
            </a:r>
            <a:r>
              <a:rPr lang="ja-JP" altLang="en-US" sz="1800" u="sng" dirty="0">
                <a:solidFill>
                  <a:srgbClr val="FF0000"/>
                </a:solidFill>
              </a:rPr>
              <a:t>退職前後の監視を強化　　　　　　　　　　　　　　　　　　　　　　</a:t>
            </a:r>
            <a:r>
              <a:rPr lang="ja-JP" altLang="en-US" sz="1800" dirty="0">
                <a:solidFill>
                  <a:schemeClr val="tx2"/>
                </a:solidFill>
              </a:rPr>
              <a:t>する</a:t>
            </a:r>
            <a:endParaRPr lang="en-US" altLang="ja-JP" sz="1800" dirty="0">
              <a:solidFill>
                <a:schemeClr val="tx2"/>
              </a:solidFill>
            </a:endParaRPr>
          </a:p>
        </p:txBody>
      </p:sp>
      <p:pic>
        <p:nvPicPr>
          <p:cNvPr id="10" name="図 9">
            <a:extLst>
              <a:ext uri="{FF2B5EF4-FFF2-40B4-BE49-F238E27FC236}">
                <a16:creationId xmlns:a16="http://schemas.microsoft.com/office/drawing/2014/main" id="{F69F900C-DD75-F310-563A-1B28492534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208" y="1628800"/>
            <a:ext cx="1110333" cy="1110333"/>
          </a:xfrm>
          <a:prstGeom prst="rect">
            <a:avLst/>
          </a:prstGeom>
        </p:spPr>
      </p:pic>
      <p:pic>
        <p:nvPicPr>
          <p:cNvPr id="11" name="Picture 2">
            <a:extLst>
              <a:ext uri="{FF2B5EF4-FFF2-40B4-BE49-F238E27FC236}">
                <a16:creationId xmlns:a16="http://schemas.microsoft.com/office/drawing/2014/main" id="{BB06296F-F664-DFA8-7DD7-0B5AA20C880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78391" y="1735953"/>
            <a:ext cx="1854049" cy="1419767"/>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7526F48C-C42C-07BF-BED3-001AC8F465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6" y="3406924"/>
            <a:ext cx="757687" cy="1199432"/>
          </a:xfrm>
          <a:prstGeom prst="rect">
            <a:avLst/>
          </a:prstGeom>
        </p:spPr>
      </p:pic>
      <p:pic>
        <p:nvPicPr>
          <p:cNvPr id="13" name="図 12">
            <a:extLst>
              <a:ext uri="{FF2B5EF4-FFF2-40B4-BE49-F238E27FC236}">
                <a16:creationId xmlns:a16="http://schemas.microsoft.com/office/drawing/2014/main" id="{FF951AD9-5C81-8EA3-2651-43BF39BAE72B}"/>
              </a:ext>
            </a:extLst>
          </p:cNvPr>
          <p:cNvPicPr>
            <a:picLocks noChangeAspect="1"/>
          </p:cNvPicPr>
          <p:nvPr/>
        </p:nvPicPr>
        <p:blipFill>
          <a:blip r:embed="rId5"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rot="615022">
            <a:off x="7318802" y="3159548"/>
            <a:ext cx="1099425" cy="906503"/>
          </a:xfrm>
          <a:prstGeom prst="rect">
            <a:avLst/>
          </a:prstGeom>
        </p:spPr>
      </p:pic>
      <p:pic>
        <p:nvPicPr>
          <p:cNvPr id="14" name="図 13">
            <a:extLst>
              <a:ext uri="{FF2B5EF4-FFF2-40B4-BE49-F238E27FC236}">
                <a16:creationId xmlns:a16="http://schemas.microsoft.com/office/drawing/2014/main" id="{2DF480BD-9551-DC12-DE52-C2759ECD1A9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83928" y="3777115"/>
            <a:ext cx="653864" cy="663989"/>
          </a:xfrm>
          <a:prstGeom prst="rect">
            <a:avLst/>
          </a:prstGeom>
        </p:spPr>
      </p:pic>
      <p:sp>
        <p:nvSpPr>
          <p:cNvPr id="3" name="タイトル 8">
            <a:extLst>
              <a:ext uri="{FF2B5EF4-FFF2-40B4-BE49-F238E27FC236}">
                <a16:creationId xmlns:a16="http://schemas.microsoft.com/office/drawing/2014/main" id="{459DD699-73C8-BFE7-8DDD-AC4D31975BC6}"/>
              </a:ext>
            </a:extLst>
          </p:cNvPr>
          <p:cNvSpPr>
            <a:spLocks noGrp="1"/>
          </p:cNvSpPr>
          <p:nvPr>
            <p:ph type="title"/>
          </p:nvPr>
        </p:nvSpPr>
        <p:spPr>
          <a:xfrm>
            <a:off x="471078" y="296160"/>
            <a:ext cx="7423732" cy="485076"/>
          </a:xfrm>
        </p:spPr>
        <p:txBody>
          <a:bodyPr/>
          <a:lstStyle/>
          <a:p>
            <a:r>
              <a:rPr lang="en-US" altLang="ja-JP" dirty="0"/>
              <a:t>【4</a:t>
            </a:r>
            <a:r>
              <a:rPr lang="ja-JP" altLang="en-US" dirty="0"/>
              <a:t>位</a:t>
            </a:r>
            <a:r>
              <a:rPr lang="en-US" altLang="ja-JP" dirty="0"/>
              <a:t>】</a:t>
            </a:r>
            <a:r>
              <a:rPr lang="ja-JP" altLang="en-US" dirty="0"/>
              <a:t>内部不正による情報漏えい等</a:t>
            </a:r>
          </a:p>
        </p:txBody>
      </p:sp>
    </p:spTree>
    <p:extLst>
      <p:ext uri="{BB962C8B-B14F-4D97-AF65-F5344CB8AC3E}">
        <p14:creationId xmlns:p14="http://schemas.microsoft.com/office/powerpoint/2010/main" val="2537846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47</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344023"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システム管理者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被害に遭った際の対応</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accent6">
                    <a:lumMod val="10000"/>
                  </a:schemeClr>
                </a:solidFill>
              </a:rPr>
              <a:t>適切な</a:t>
            </a:r>
            <a:r>
              <a:rPr lang="ja-JP" altLang="en-US" sz="2000" u="sng" dirty="0">
                <a:solidFill>
                  <a:srgbClr val="FF0000"/>
                </a:solidFill>
              </a:rPr>
              <a:t>報告／連絡／相談</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上司、</a:t>
            </a:r>
            <a:r>
              <a:rPr lang="en-US" altLang="ja-JP" sz="1800" dirty="0">
                <a:solidFill>
                  <a:schemeClr val="accent6">
                    <a:lumMod val="10000"/>
                  </a:schemeClr>
                </a:solidFill>
              </a:rPr>
              <a:t>CSIRT</a:t>
            </a:r>
            <a:r>
              <a:rPr lang="ja-JP" altLang="en-US" sz="1800" dirty="0">
                <a:solidFill>
                  <a:schemeClr val="accent6">
                    <a:lumMod val="10000"/>
                  </a:schemeClr>
                </a:solidFill>
              </a:rPr>
              <a:t>、関係組織、公的機関等</a:t>
            </a:r>
            <a:endParaRPr lang="en-US" altLang="ja-JP" sz="1800" dirty="0">
              <a:solidFill>
                <a:schemeClr val="accent6">
                  <a:lumMod val="10000"/>
                </a:schemeClr>
              </a:solidFill>
            </a:endParaRP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a:p>
            <a:pPr lvl="2"/>
            <a:r>
              <a:rPr lang="ja-JP" altLang="en-US" sz="2000" dirty="0">
                <a:solidFill>
                  <a:schemeClr val="tx2"/>
                </a:solidFill>
              </a:rPr>
              <a:t>内部不正者に対する適切な</a:t>
            </a:r>
            <a:r>
              <a:rPr lang="ja-JP" altLang="en-US" sz="2000" u="sng" dirty="0">
                <a:solidFill>
                  <a:srgbClr val="FF0000"/>
                </a:solidFill>
              </a:rPr>
              <a:t>処罰の実施</a:t>
            </a:r>
            <a:endParaRPr lang="en-US" altLang="ja-JP" sz="2000" u="sng" baseline="30000" dirty="0">
              <a:solidFill>
                <a:srgbClr val="FF0000"/>
              </a:solidFill>
            </a:endParaRPr>
          </a:p>
        </p:txBody>
      </p:sp>
      <p:pic>
        <p:nvPicPr>
          <p:cNvPr id="14" name="図 13">
            <a:extLst>
              <a:ext uri="{FF2B5EF4-FFF2-40B4-BE49-F238E27FC236}">
                <a16:creationId xmlns:a16="http://schemas.microsoft.com/office/drawing/2014/main" id="{A808DB1B-149F-2F57-EFB6-CD89266A7D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208" y="1628800"/>
            <a:ext cx="1110333" cy="1110333"/>
          </a:xfrm>
          <a:prstGeom prst="rect">
            <a:avLst/>
          </a:prstGeom>
        </p:spPr>
      </p:pic>
      <p:pic>
        <p:nvPicPr>
          <p:cNvPr id="15" name="Picture 2">
            <a:extLst>
              <a:ext uri="{FF2B5EF4-FFF2-40B4-BE49-F238E27FC236}">
                <a16:creationId xmlns:a16="http://schemas.microsoft.com/office/drawing/2014/main" id="{0CED53DD-FF52-5EC3-4143-AFD584FF38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78391" y="1735953"/>
            <a:ext cx="1854049" cy="1419767"/>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CE128422-BC5C-6EFD-D935-4BDFE7546E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6" y="3406924"/>
            <a:ext cx="757687" cy="1199432"/>
          </a:xfrm>
          <a:prstGeom prst="rect">
            <a:avLst/>
          </a:prstGeom>
        </p:spPr>
      </p:pic>
      <p:pic>
        <p:nvPicPr>
          <p:cNvPr id="17" name="図 16">
            <a:extLst>
              <a:ext uri="{FF2B5EF4-FFF2-40B4-BE49-F238E27FC236}">
                <a16:creationId xmlns:a16="http://schemas.microsoft.com/office/drawing/2014/main" id="{DAD93555-99B0-3B7A-77DE-EDEB363DF9B3}"/>
              </a:ext>
            </a:extLst>
          </p:cNvPr>
          <p:cNvPicPr>
            <a:picLocks noChangeAspect="1"/>
          </p:cNvPicPr>
          <p:nvPr/>
        </p:nvPicPr>
        <p:blipFill>
          <a:blip r:embed="rId5"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rot="615022">
            <a:off x="7318802" y="3159548"/>
            <a:ext cx="1099425" cy="906503"/>
          </a:xfrm>
          <a:prstGeom prst="rect">
            <a:avLst/>
          </a:prstGeom>
        </p:spPr>
      </p:pic>
      <p:pic>
        <p:nvPicPr>
          <p:cNvPr id="18" name="図 17">
            <a:extLst>
              <a:ext uri="{FF2B5EF4-FFF2-40B4-BE49-F238E27FC236}">
                <a16:creationId xmlns:a16="http://schemas.microsoft.com/office/drawing/2014/main" id="{2076028A-D6FE-8A96-86BA-23D1FD5CAD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83928" y="3777115"/>
            <a:ext cx="653864" cy="663989"/>
          </a:xfrm>
          <a:prstGeom prst="rect">
            <a:avLst/>
          </a:prstGeom>
        </p:spPr>
      </p:pic>
      <p:sp>
        <p:nvSpPr>
          <p:cNvPr id="3" name="タイトル 8">
            <a:extLst>
              <a:ext uri="{FF2B5EF4-FFF2-40B4-BE49-F238E27FC236}">
                <a16:creationId xmlns:a16="http://schemas.microsoft.com/office/drawing/2014/main" id="{950736BF-78DD-8918-FE9F-09C66E0381C6}"/>
              </a:ext>
            </a:extLst>
          </p:cNvPr>
          <p:cNvSpPr>
            <a:spLocks noGrp="1"/>
          </p:cNvSpPr>
          <p:nvPr>
            <p:ph type="title"/>
          </p:nvPr>
        </p:nvSpPr>
        <p:spPr>
          <a:xfrm>
            <a:off x="483778" y="330025"/>
            <a:ext cx="7423732" cy="485076"/>
          </a:xfrm>
        </p:spPr>
        <p:txBody>
          <a:bodyPr/>
          <a:lstStyle/>
          <a:p>
            <a:r>
              <a:rPr lang="en-US" altLang="ja-JP" dirty="0"/>
              <a:t>【4</a:t>
            </a:r>
            <a:r>
              <a:rPr lang="ja-JP" altLang="en-US" dirty="0"/>
              <a:t>位</a:t>
            </a:r>
            <a:r>
              <a:rPr lang="en-US" altLang="ja-JP" dirty="0"/>
              <a:t>】</a:t>
            </a:r>
            <a:r>
              <a:rPr lang="ja-JP" altLang="en-US" dirty="0"/>
              <a:t>内部不正による情報漏えい等</a:t>
            </a:r>
          </a:p>
        </p:txBody>
      </p:sp>
    </p:spTree>
    <p:extLst>
      <p:ext uri="{BB962C8B-B14F-4D97-AF65-F5344CB8AC3E}">
        <p14:creationId xmlns:p14="http://schemas.microsoft.com/office/powerpoint/2010/main" val="1139786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3" y="1244599"/>
            <a:ext cx="8288702" cy="4702005"/>
          </a:xfrm>
        </p:spPr>
        <p:txBody>
          <a:bodyPr/>
          <a:lstStyle/>
          <a:p>
            <a:r>
              <a:rPr lang="ja-JP" altLang="en-US" sz="2800" u="sng" dirty="0">
                <a:solidFill>
                  <a:srgbClr val="FF0000"/>
                </a:solidFill>
              </a:rPr>
              <a:t>機密情報等</a:t>
            </a:r>
            <a:r>
              <a:rPr lang="ja-JP" altLang="en-US" sz="2800" dirty="0">
                <a:solidFill>
                  <a:schemeClr val="tx2"/>
                </a:solidFill>
              </a:rPr>
              <a:t>の窃取や</a:t>
            </a:r>
            <a:r>
              <a:rPr lang="ja-JP" altLang="en-US" sz="2800" u="sng" dirty="0">
                <a:solidFill>
                  <a:srgbClr val="FF0000"/>
                </a:solidFill>
              </a:rPr>
              <a:t>業務妨害</a:t>
            </a:r>
            <a:r>
              <a:rPr lang="ja-JP" altLang="en-US" sz="2800" dirty="0">
                <a:solidFill>
                  <a:schemeClr val="tx2"/>
                </a:solidFill>
              </a:rPr>
              <a:t>を目的とし、</a:t>
            </a:r>
            <a:endParaRPr lang="en-US" altLang="ja-JP" sz="2800" dirty="0">
              <a:solidFill>
                <a:schemeClr val="tx2"/>
              </a:solidFill>
            </a:endParaRPr>
          </a:p>
          <a:p>
            <a:pPr marL="266700" indent="-266700">
              <a:buNone/>
            </a:pPr>
            <a:r>
              <a:rPr lang="en-US" altLang="ja-JP" sz="2800" dirty="0">
                <a:solidFill>
                  <a:srgbClr val="FF0000"/>
                </a:solidFill>
              </a:rPr>
              <a:t>	</a:t>
            </a:r>
            <a:r>
              <a:rPr lang="ja-JP" altLang="en-US" sz="2800" u="sng" dirty="0">
                <a:solidFill>
                  <a:srgbClr val="FF0000"/>
                </a:solidFill>
              </a:rPr>
              <a:t>特定の組織</a:t>
            </a:r>
            <a:r>
              <a:rPr lang="ja-JP" altLang="en-US" sz="2800" dirty="0">
                <a:solidFill>
                  <a:schemeClr val="tx2"/>
                </a:solidFill>
              </a:rPr>
              <a:t>（民間企業、官公庁、団体等）</a:t>
            </a:r>
            <a:r>
              <a:rPr lang="ja-JP" altLang="en-US" sz="2800" u="sng" dirty="0">
                <a:solidFill>
                  <a:srgbClr val="FF0000"/>
                </a:solidFill>
              </a:rPr>
              <a:t>を狙う</a:t>
            </a:r>
            <a:endParaRPr lang="en-US" altLang="ja-JP" sz="2800" u="sng" dirty="0">
              <a:solidFill>
                <a:schemeClr val="tx2"/>
              </a:solidFill>
            </a:endParaRPr>
          </a:p>
          <a:p>
            <a:endParaRPr lang="en-US" altLang="ja-JP" sz="1000" u="sng" dirty="0">
              <a:solidFill>
                <a:srgbClr val="FF0000"/>
              </a:solidFill>
            </a:endParaRPr>
          </a:p>
          <a:p>
            <a:r>
              <a:rPr lang="ja-JP" altLang="en-US" sz="2800" u="sng" dirty="0">
                <a:solidFill>
                  <a:srgbClr val="FF0000"/>
                </a:solidFill>
              </a:rPr>
              <a:t>標的とする組織の状況に応じて攻撃手口を変える等  </a:t>
            </a:r>
            <a:r>
              <a:rPr lang="ja-JP" altLang="en-US" sz="2800" dirty="0">
                <a:solidFill>
                  <a:schemeClr val="tx2"/>
                </a:solidFill>
              </a:rPr>
              <a:t>巧みな攻撃手法で目的を果たそうとする</a:t>
            </a:r>
            <a:endParaRPr lang="en-US" altLang="ja-JP" sz="2800" dirty="0">
              <a:solidFill>
                <a:schemeClr val="tx2"/>
              </a:solidFill>
            </a:endParaRPr>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17503"/>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48</a:t>
            </a:fld>
            <a:endParaRPr lang="ja-JP" altLang="en-US"/>
          </a:p>
        </p:txBody>
      </p:sp>
    </p:spTree>
    <p:extLst>
      <p:ext uri="{BB962C8B-B14F-4D97-AF65-F5344CB8AC3E}">
        <p14:creationId xmlns:p14="http://schemas.microsoft.com/office/powerpoint/2010/main" val="2886868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8349812" cy="5295317"/>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r>
              <a:rPr lang="ja-JP" altLang="en-US" sz="2800" b="1" dirty="0">
                <a:solidFill>
                  <a:schemeClr val="accent6">
                    <a:lumMod val="10000"/>
                  </a:schemeClr>
                </a:solidFill>
                <a:latin typeface="+mn-ea"/>
                <a:ea typeface="+mn-ea"/>
              </a:rPr>
              <a:t>標的組織が利用する</a:t>
            </a:r>
            <a:r>
              <a:rPr lang="ja-JP" altLang="en-US" sz="2800" b="1" u="sng" dirty="0">
                <a:solidFill>
                  <a:srgbClr val="FF0000"/>
                </a:solidFill>
                <a:latin typeface="+mn-ea"/>
                <a:ea typeface="+mn-ea"/>
              </a:rPr>
              <a:t>サービスや機器の脆弱性</a:t>
            </a:r>
            <a:r>
              <a:rPr lang="ja-JP" altLang="en-US" sz="2800" b="1" dirty="0">
                <a:solidFill>
                  <a:schemeClr val="tx2"/>
                </a:solidFill>
                <a:latin typeface="+mn-ea"/>
                <a:ea typeface="+mn-ea"/>
              </a:rPr>
              <a:t>を</a:t>
            </a:r>
            <a:r>
              <a:rPr lang="ja-JP" altLang="en-US" sz="2800" b="1" u="sng" dirty="0">
                <a:solidFill>
                  <a:srgbClr val="FF0000"/>
                </a:solidFill>
                <a:latin typeface="+mn-ea"/>
                <a:ea typeface="+mn-ea"/>
              </a:rPr>
              <a:t>　　</a:t>
            </a:r>
            <a:r>
              <a:rPr lang="ja-JP" altLang="en-US" sz="2800" b="1" dirty="0">
                <a:solidFill>
                  <a:schemeClr val="tx2"/>
                </a:solidFill>
                <a:latin typeface="+mn-ea"/>
                <a:ea typeface="+mn-ea"/>
              </a:rPr>
              <a:t>悪用</a:t>
            </a:r>
            <a:r>
              <a:rPr lang="ja-JP" altLang="en-US" sz="2800" b="1" dirty="0">
                <a:solidFill>
                  <a:schemeClr val="accent6">
                    <a:lumMod val="10000"/>
                  </a:schemeClr>
                </a:solidFill>
                <a:latin typeface="+mn-ea"/>
                <a:ea typeface="+mn-ea"/>
              </a:rPr>
              <a:t>して</a:t>
            </a:r>
            <a:r>
              <a:rPr lang="ja-JP" altLang="en-US" sz="2800" b="1" u="sng" dirty="0">
                <a:solidFill>
                  <a:srgbClr val="FF0000"/>
                </a:solidFill>
                <a:latin typeface="+mn-ea"/>
                <a:ea typeface="+mn-ea"/>
              </a:rPr>
              <a:t>不正アクセス</a:t>
            </a:r>
            <a:r>
              <a:rPr lang="ja-JP" altLang="en-US" sz="2800" b="1" dirty="0">
                <a:solidFill>
                  <a:schemeClr val="accent6">
                    <a:lumMod val="10000"/>
                  </a:schemeClr>
                </a:solidFill>
                <a:latin typeface="+mn-ea"/>
                <a:ea typeface="+mn-ea"/>
              </a:rPr>
              <a:t>をし、</a:t>
            </a:r>
            <a:r>
              <a:rPr lang="ja-JP" altLang="en-US" sz="2800" b="1" u="sng" dirty="0">
                <a:solidFill>
                  <a:srgbClr val="FF0000"/>
                </a:solidFill>
                <a:latin typeface="+mn-ea"/>
                <a:ea typeface="+mn-ea"/>
              </a:rPr>
              <a:t>組織内部に侵入</a:t>
            </a:r>
            <a:r>
              <a:rPr lang="ja-JP" altLang="en-US" sz="2800" b="1" dirty="0">
                <a:solidFill>
                  <a:schemeClr val="accent6">
                    <a:lumMod val="10000"/>
                  </a:schemeClr>
                </a:solidFill>
                <a:latin typeface="+mn-ea"/>
                <a:ea typeface="+mn-ea"/>
              </a:rPr>
              <a:t>する</a:t>
            </a:r>
            <a:endParaRPr lang="en-US" altLang="ja-JP" sz="2800" b="1" dirty="0">
              <a:solidFill>
                <a:schemeClr val="accent6">
                  <a:lumMod val="10000"/>
                </a:schemeClr>
              </a:solidFill>
              <a:latin typeface="+mn-ea"/>
              <a:ea typeface="+mn-ea"/>
            </a:endParaRPr>
          </a:p>
          <a:p>
            <a:pPr lvl="2"/>
            <a:r>
              <a:rPr lang="ja-JP" altLang="en-US" sz="2400" dirty="0">
                <a:solidFill>
                  <a:schemeClr val="accent6">
                    <a:lumMod val="10000"/>
                  </a:schemeClr>
                </a:solidFill>
                <a:latin typeface="+mn-ea"/>
                <a:ea typeface="+mn-ea"/>
              </a:rPr>
              <a:t>クラウドサービス</a:t>
            </a:r>
            <a:endParaRPr lang="en-US" altLang="ja-JP" sz="2400" dirty="0">
              <a:solidFill>
                <a:schemeClr val="accent6">
                  <a:lumMod val="10000"/>
                </a:schemeClr>
              </a:solidFill>
              <a:latin typeface="+mn-ea"/>
              <a:ea typeface="+mn-ea"/>
            </a:endParaRPr>
          </a:p>
          <a:p>
            <a:pPr lvl="2"/>
            <a:r>
              <a:rPr lang="en-US" altLang="ja-JP" sz="2400" dirty="0">
                <a:solidFill>
                  <a:schemeClr val="accent6">
                    <a:lumMod val="10000"/>
                  </a:schemeClr>
                </a:solidFill>
                <a:latin typeface="+mn-ea"/>
                <a:ea typeface="+mn-ea"/>
              </a:rPr>
              <a:t>Web </a:t>
            </a:r>
            <a:r>
              <a:rPr lang="ja-JP" altLang="en-US" sz="2400" dirty="0">
                <a:solidFill>
                  <a:schemeClr val="accent6">
                    <a:lumMod val="10000"/>
                  </a:schemeClr>
                </a:solidFill>
                <a:latin typeface="+mn-ea"/>
                <a:ea typeface="+mn-ea"/>
              </a:rPr>
              <a:t>サーバー</a:t>
            </a:r>
            <a:endParaRPr lang="en-US" altLang="ja-JP" sz="2400" dirty="0">
              <a:solidFill>
                <a:schemeClr val="accent6">
                  <a:lumMod val="10000"/>
                </a:schemeClr>
              </a:solidFill>
              <a:latin typeface="+mn-ea"/>
              <a:ea typeface="+mn-ea"/>
            </a:endParaRPr>
          </a:p>
          <a:p>
            <a:pPr lvl="2"/>
            <a:r>
              <a:rPr lang="en-US" altLang="ja-JP" sz="2400" dirty="0">
                <a:solidFill>
                  <a:schemeClr val="accent6">
                    <a:lumMod val="10000"/>
                  </a:schemeClr>
                </a:solidFill>
                <a:latin typeface="+mn-ea"/>
                <a:ea typeface="+mn-ea"/>
              </a:rPr>
              <a:t>VPN </a:t>
            </a:r>
            <a:r>
              <a:rPr lang="ja-JP" altLang="en-US" sz="2400" dirty="0">
                <a:solidFill>
                  <a:schemeClr val="accent6">
                    <a:lumMod val="10000"/>
                  </a:schemeClr>
                </a:solidFill>
                <a:latin typeface="+mn-ea"/>
                <a:ea typeface="+mn-ea"/>
              </a:rPr>
              <a:t>装置</a:t>
            </a:r>
            <a:endParaRPr lang="en-US" altLang="ja-JP" sz="2400" dirty="0">
              <a:solidFill>
                <a:schemeClr val="accent6">
                  <a:lumMod val="10000"/>
                </a:schemeClr>
              </a:solidFill>
              <a:latin typeface="+mn-ea"/>
              <a:ea typeface="+mn-ea"/>
            </a:endParaRPr>
          </a:p>
          <a:p>
            <a:pPr lvl="1"/>
            <a:r>
              <a:rPr lang="ja-JP" altLang="en-US" sz="2800" b="1" u="sng" dirty="0">
                <a:solidFill>
                  <a:srgbClr val="FF0000"/>
                </a:solidFill>
                <a:latin typeface="+mn-ea"/>
                <a:ea typeface="+mn-ea"/>
              </a:rPr>
              <a:t>認証情報等を窃取</a:t>
            </a:r>
            <a:r>
              <a:rPr lang="ja-JP" altLang="en-US" sz="2800" b="1" dirty="0">
                <a:solidFill>
                  <a:schemeClr val="tx2"/>
                </a:solidFill>
                <a:latin typeface="+mn-ea"/>
                <a:ea typeface="+mn-ea"/>
              </a:rPr>
              <a:t>し、</a:t>
            </a:r>
            <a:r>
              <a:rPr lang="ja-JP" altLang="ja-JP" sz="2800" b="1" u="sng" dirty="0">
                <a:solidFill>
                  <a:srgbClr val="FF0000"/>
                </a:solidFill>
                <a:latin typeface="+mn-ea"/>
                <a:ea typeface="+mn-ea"/>
              </a:rPr>
              <a:t>正規の経路</a:t>
            </a:r>
            <a:r>
              <a:rPr lang="ja-JP" altLang="ja-JP" sz="2800" b="1" dirty="0">
                <a:solidFill>
                  <a:schemeClr val="tx2"/>
                </a:solidFill>
                <a:latin typeface="+mn-ea"/>
                <a:ea typeface="+mn-ea"/>
              </a:rPr>
              <a:t>で</a:t>
            </a:r>
            <a:r>
              <a:rPr lang="ja-JP" altLang="en-US" sz="2800" b="1" dirty="0">
                <a:solidFill>
                  <a:schemeClr val="tx2"/>
                </a:solidFill>
                <a:latin typeface="+mn-ea"/>
                <a:ea typeface="+mn-ea"/>
              </a:rPr>
              <a:t>組織の</a:t>
            </a:r>
            <a:r>
              <a:rPr lang="ja-JP" altLang="en-US" sz="2800" b="1" u="sng" dirty="0">
                <a:solidFill>
                  <a:srgbClr val="FF0000"/>
                </a:solidFill>
                <a:latin typeface="+mn-ea"/>
                <a:ea typeface="+mn-ea"/>
              </a:rPr>
              <a:t>        </a:t>
            </a:r>
            <a:r>
              <a:rPr lang="ja-JP" altLang="en-US" sz="2800" b="1" dirty="0">
                <a:solidFill>
                  <a:schemeClr val="tx2"/>
                </a:solidFill>
                <a:latin typeface="+mn-ea"/>
                <a:ea typeface="+mn-ea"/>
              </a:rPr>
              <a:t>システムへ</a:t>
            </a:r>
            <a:r>
              <a:rPr lang="ja-JP" altLang="en-US" sz="2800" b="1" u="sng" dirty="0">
                <a:solidFill>
                  <a:srgbClr val="FF0000"/>
                </a:solidFill>
                <a:latin typeface="+mn-ea"/>
                <a:ea typeface="+mn-ea"/>
              </a:rPr>
              <a:t>再侵入</a:t>
            </a:r>
            <a:r>
              <a:rPr lang="ja-JP" altLang="en-US" sz="2800" b="1" dirty="0">
                <a:solidFill>
                  <a:schemeClr val="accent6">
                    <a:lumMod val="10000"/>
                  </a:schemeClr>
                </a:solidFill>
                <a:latin typeface="+mn-ea"/>
                <a:ea typeface="+mn-ea"/>
              </a:rPr>
              <a:t>する</a:t>
            </a:r>
            <a:endParaRPr lang="ja-JP" altLang="en-US" sz="2400" dirty="0">
              <a:solidFill>
                <a:schemeClr val="accent6">
                  <a:lumMod val="10000"/>
                </a:schemeClr>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49</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588498"/>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・不正アクセス</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5" name="タイトル 8">
            <a:extLst>
              <a:ext uri="{FF2B5EF4-FFF2-40B4-BE49-F238E27FC236}">
                <a16:creationId xmlns:a16="http://schemas.microsoft.com/office/drawing/2014/main" id="{DC993657-7924-57AF-FE62-DA68A1B2D92F}"/>
              </a:ext>
            </a:extLst>
          </p:cNvPr>
          <p:cNvSpPr>
            <a:spLocks noGrp="1"/>
          </p:cNvSpPr>
          <p:nvPr>
            <p:ph type="title"/>
          </p:nvPr>
        </p:nvSpPr>
        <p:spPr>
          <a:xfrm>
            <a:off x="480910" y="217503"/>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spTree>
    <p:extLst>
      <p:ext uri="{BB962C8B-B14F-4D97-AF65-F5344CB8AC3E}">
        <p14:creationId xmlns:p14="http://schemas.microsoft.com/office/powerpoint/2010/main" val="265685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7C6C053D-7108-782F-81D5-07CC0CC783D6}"/>
              </a:ext>
            </a:extLst>
          </p:cNvPr>
          <p:cNvGraphicFramePr>
            <a:graphicFrameLocks/>
          </p:cNvGraphicFramePr>
          <p:nvPr>
            <p:extLst>
              <p:ext uri="{D42A27DB-BD31-4B8C-83A1-F6EECF244321}">
                <p14:modId xmlns:p14="http://schemas.microsoft.com/office/powerpoint/2010/main" val="4138310965"/>
              </p:ext>
            </p:extLst>
          </p:nvPr>
        </p:nvGraphicFramePr>
        <p:xfrm>
          <a:off x="322580" y="1395894"/>
          <a:ext cx="8498840" cy="4672655"/>
        </p:xfrm>
        <a:graphic>
          <a:graphicData uri="http://schemas.openxmlformats.org/drawingml/2006/table">
            <a:tbl>
              <a:tblPr firstRow="1" firstCol="1" bandRow="1"/>
              <a:tblGrid>
                <a:gridCol w="759460">
                  <a:extLst>
                    <a:ext uri="{9D8B030D-6E8A-4147-A177-3AD203B41FA5}">
                      <a16:colId xmlns:a16="http://schemas.microsoft.com/office/drawing/2014/main" val="1685267328"/>
                    </a:ext>
                  </a:extLst>
                </a:gridCol>
                <a:gridCol w="4515485">
                  <a:extLst>
                    <a:ext uri="{9D8B030D-6E8A-4147-A177-3AD203B41FA5}">
                      <a16:colId xmlns:a16="http://schemas.microsoft.com/office/drawing/2014/main" val="20000"/>
                    </a:ext>
                  </a:extLst>
                </a:gridCol>
                <a:gridCol w="1350010">
                  <a:extLst>
                    <a:ext uri="{9D8B030D-6E8A-4147-A177-3AD203B41FA5}">
                      <a16:colId xmlns:a16="http://schemas.microsoft.com/office/drawing/2014/main" val="20001"/>
                    </a:ext>
                  </a:extLst>
                </a:gridCol>
                <a:gridCol w="1873885">
                  <a:extLst>
                    <a:ext uri="{9D8B030D-6E8A-4147-A177-3AD203B41FA5}">
                      <a16:colId xmlns:a16="http://schemas.microsoft.com/office/drawing/2014/main" val="20002"/>
                    </a:ext>
                  </a:extLst>
                </a:gridCol>
              </a:tblGrid>
              <a:tr h="960735">
                <a:tc>
                  <a:txBody>
                    <a:bodyPr/>
                    <a:lstStyle/>
                    <a:p>
                      <a:pPr algn="ctr"/>
                      <a:r>
                        <a:rPr lang="ja-JP" altLang="en-US" sz="2200" b="0" kern="100" dirty="0">
                          <a:solidFill>
                            <a:schemeClr val="bg1"/>
                          </a:solidFill>
                          <a:effectLst/>
                          <a:latin typeface="Meiryo UI 本文"/>
                          <a:ea typeface="+mn-ea"/>
                          <a:cs typeface="Times New Roman" panose="02020603050405020304" pitchFamily="18" charset="0"/>
                        </a:rPr>
                        <a:t>順位</a:t>
                      </a:r>
                      <a:endParaRPr lang="ja-JP" sz="2200" b="0" kern="100" dirty="0">
                        <a:solidFill>
                          <a:schemeClr val="bg1"/>
                        </a:solidFill>
                        <a:effectLst/>
                        <a:latin typeface="Meiryo UI 本文"/>
                        <a:ea typeface="+mn-ea"/>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ja-JP" sz="2200" kern="100" dirty="0">
                          <a:solidFill>
                            <a:schemeClr val="bg1"/>
                          </a:solidFill>
                          <a:effectLst/>
                          <a:latin typeface="+mn-ea"/>
                          <a:ea typeface="+mn-ea"/>
                          <a:cs typeface="Times New Roman" panose="02020603050405020304" pitchFamily="18" charset="0"/>
                        </a:rPr>
                        <a:t>「</a:t>
                      </a:r>
                      <a:r>
                        <a:rPr lang="ja-JP" altLang="en-US" sz="2200" kern="100" dirty="0">
                          <a:solidFill>
                            <a:schemeClr val="bg1"/>
                          </a:solidFill>
                          <a:effectLst/>
                          <a:latin typeface="+mn-ea"/>
                          <a:ea typeface="+mn-ea"/>
                          <a:cs typeface="Times New Roman" panose="02020603050405020304" pitchFamily="18" charset="0"/>
                        </a:rPr>
                        <a:t>組織</a:t>
                      </a:r>
                      <a:r>
                        <a:rPr lang="ja-JP" sz="2200" kern="100" dirty="0">
                          <a:solidFill>
                            <a:schemeClr val="bg1"/>
                          </a:solidFill>
                          <a:effectLst/>
                          <a:latin typeface="+mn-ea"/>
                          <a:ea typeface="+mn-ea"/>
                          <a:cs typeface="Times New Roman" panose="02020603050405020304" pitchFamily="18" charset="0"/>
                        </a:rPr>
                        <a:t>」向け脅威</a:t>
                      </a:r>
                      <a:endParaRPr lang="ja-JP" sz="2200" b="1" kern="100" dirty="0">
                        <a:solidFill>
                          <a:srgbClr val="FFFF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ja-JP" sz="2200" kern="100" dirty="0">
                          <a:solidFill>
                            <a:schemeClr val="bg1"/>
                          </a:solidFill>
                          <a:effectLst/>
                          <a:latin typeface="+mn-ea"/>
                          <a:ea typeface="+mn-ea"/>
                          <a:cs typeface="Times New Roman" panose="02020603050405020304" pitchFamily="18" charset="0"/>
                        </a:rPr>
                        <a:t>初選出年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2200" kern="100" dirty="0">
                          <a:solidFill>
                            <a:schemeClr val="bg1"/>
                          </a:solidFill>
                          <a:effectLst/>
                          <a:latin typeface="+mn-ea"/>
                          <a:ea typeface="+mn-ea"/>
                          <a:cs typeface="Times New Roman" panose="02020603050405020304" pitchFamily="18" charset="0"/>
                        </a:rPr>
                        <a:t>10</a:t>
                      </a:r>
                      <a:r>
                        <a:rPr lang="ja-JP" sz="2200" kern="100" dirty="0">
                          <a:solidFill>
                            <a:schemeClr val="bg1"/>
                          </a:solidFill>
                          <a:effectLst/>
                          <a:latin typeface="+mn-ea"/>
                          <a:ea typeface="+mn-ea"/>
                          <a:cs typeface="Times New Roman" panose="02020603050405020304" pitchFamily="18" charset="0"/>
                        </a:rPr>
                        <a:t>大脅威での</a:t>
                      </a:r>
                      <a:endParaRPr lang="en-US" altLang="ja-JP" sz="2200" kern="100" dirty="0">
                        <a:solidFill>
                          <a:schemeClr val="bg1"/>
                        </a:solidFill>
                        <a:effectLst/>
                        <a:latin typeface="+mn-ea"/>
                        <a:ea typeface="+mn-ea"/>
                        <a:cs typeface="Times New Roman" panose="02020603050405020304" pitchFamily="18" charset="0"/>
                      </a:endParaRPr>
                    </a:p>
                    <a:p>
                      <a:pPr algn="ctr"/>
                      <a:r>
                        <a:rPr lang="ja-JP" sz="2200" kern="100" dirty="0">
                          <a:solidFill>
                            <a:schemeClr val="bg1"/>
                          </a:solidFill>
                          <a:effectLst/>
                          <a:latin typeface="+mn-ea"/>
                          <a:ea typeface="+mn-ea"/>
                          <a:cs typeface="Times New Roman" panose="02020603050405020304" pitchFamily="18" charset="0"/>
                        </a:rPr>
                        <a:t>取り扱い</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1</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ランサム攻撃による被害</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a:solidFill>
                            <a:schemeClr val="accent6">
                              <a:lumMod val="10000"/>
                            </a:schemeClr>
                          </a:solidFill>
                          <a:effectLst/>
                          <a:latin typeface="+mn-ea"/>
                          <a:ea typeface="+mn-ea"/>
                          <a:cs typeface="Times New Roman" panose="02020603050405020304" pitchFamily="18" charset="0"/>
                        </a:rPr>
                        <a:t>2016</a:t>
                      </a:r>
                      <a:r>
                        <a:rPr lang="ja-JP" sz="1800" b="0" kern="10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2</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サプライチェーンや委託先を狙った攻撃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2019</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7</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7</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2"/>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3</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システムの脆弱性を突いた攻撃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5</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4</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内部不正による情報漏えい等</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5</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機密情報等を狙った標的型攻撃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800" b="0" kern="100" dirty="0">
                          <a:solidFill>
                            <a:schemeClr val="accent6">
                              <a:lumMod val="10000"/>
                            </a:schemeClr>
                          </a:solidFill>
                          <a:effectLst/>
                          <a:latin typeface="+mn-ea"/>
                          <a:ea typeface="+mn-ea"/>
                          <a:cs typeface="Times New Roman" panose="02020603050405020304" pitchFamily="18" charset="0"/>
                        </a:rPr>
                        <a:t>2016</a:t>
                      </a:r>
                      <a:r>
                        <a:rPr lang="ja-JP" alt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6</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リモートワーク等の環境や仕組みを狙った攻撃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2021</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5</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5</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7</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地政学的リスクに起因するサイバー攻撃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2025</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ja-JP" altLang="en-US" sz="1800" b="0" kern="100" dirty="0">
                          <a:solidFill>
                            <a:schemeClr val="accent6">
                              <a:lumMod val="10000"/>
                            </a:schemeClr>
                          </a:solidFill>
                          <a:effectLst/>
                          <a:latin typeface="+mn-ea"/>
                          <a:ea typeface="+mn-ea"/>
                          <a:cs typeface="Times New Roman" panose="02020603050405020304" pitchFamily="18" charset="0"/>
                        </a:rPr>
                        <a:t>初選出</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8</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分散型サービス妨害攻撃（</a:t>
                      </a:r>
                      <a:r>
                        <a:rPr lang="en-US" altLang="ja-JP" sz="1800" b="0" kern="100" dirty="0">
                          <a:solidFill>
                            <a:schemeClr val="accent6">
                              <a:lumMod val="10000"/>
                            </a:schemeClr>
                          </a:solidFill>
                          <a:effectLst/>
                          <a:latin typeface="+mn-ea"/>
                          <a:ea typeface="+mn-ea"/>
                          <a:cs typeface="Times New Roman" panose="02020603050405020304" pitchFamily="18" charset="0"/>
                        </a:rPr>
                        <a:t>DDoS</a:t>
                      </a:r>
                      <a:r>
                        <a:rPr lang="ja-JP" altLang="en-US" sz="1800" b="0" kern="100" dirty="0">
                          <a:solidFill>
                            <a:schemeClr val="accent6">
                              <a:lumMod val="10000"/>
                            </a:schemeClr>
                          </a:solidFill>
                          <a:effectLst/>
                          <a:latin typeface="+mn-ea"/>
                          <a:ea typeface="+mn-ea"/>
                          <a:cs typeface="Times New Roman" panose="02020603050405020304" pitchFamily="18" charset="0"/>
                        </a:rPr>
                        <a:t>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5</a:t>
                      </a:r>
                      <a:r>
                        <a:rPr lang="ja-JP" altLang="en-US" sz="1800" b="0" kern="100" dirty="0">
                          <a:solidFill>
                            <a:schemeClr val="accent6">
                              <a:lumMod val="10000"/>
                            </a:schemeClr>
                          </a:solidFill>
                          <a:effectLst/>
                          <a:latin typeface="+mn-ea"/>
                          <a:ea typeface="+mn-ea"/>
                          <a:cs typeface="Times New Roman" panose="02020603050405020304" pitchFamily="18" charset="0"/>
                        </a:rPr>
                        <a:t>年ぶり</a:t>
                      </a:r>
                      <a:r>
                        <a:rPr lang="en-US" altLang="ja-JP" sz="1800" b="0" kern="100" dirty="0">
                          <a:solidFill>
                            <a:schemeClr val="accent6">
                              <a:lumMod val="10000"/>
                            </a:schemeClr>
                          </a:solidFill>
                          <a:effectLst/>
                          <a:latin typeface="+mn-ea"/>
                          <a:ea typeface="+mn-ea"/>
                          <a:cs typeface="Times New Roman" panose="02020603050405020304" pitchFamily="18" charset="0"/>
                        </a:rPr>
                        <a:t>6</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8"/>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9</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ビジネスメール詐欺</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2018</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371192">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10</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不注意による情報漏えい等</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800" b="0" kern="100" dirty="0">
                          <a:solidFill>
                            <a:schemeClr val="accent6">
                              <a:lumMod val="10000"/>
                            </a:schemeClr>
                          </a:solidFill>
                          <a:effectLst/>
                          <a:latin typeface="+mn-ea"/>
                          <a:ea typeface="+mn-ea"/>
                          <a:cs typeface="Times New Roman" panose="02020603050405020304" pitchFamily="18" charset="0"/>
                        </a:rPr>
                        <a:t>7</a:t>
                      </a:r>
                      <a:r>
                        <a:rPr lang="ja-JP" altLang="en-US"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8</a:t>
                      </a:r>
                      <a:r>
                        <a:rPr lang="ja-JP" altLang="en-US" sz="1800" b="0" kern="100" dirty="0">
                          <a:solidFill>
                            <a:schemeClr val="accent6">
                              <a:lumMod val="10000"/>
                            </a:schemeClr>
                          </a:solidFill>
                          <a:effectLst/>
                          <a:latin typeface="+mn-ea"/>
                          <a:ea typeface="+mn-ea"/>
                          <a:cs typeface="Times New Roman" panose="02020603050405020304" pitchFamily="18" charset="0"/>
                        </a:rPr>
                        <a:t>回目</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0"/>
                  </a:ext>
                </a:extLst>
              </a:tr>
            </a:tbl>
          </a:graphicData>
        </a:graphic>
      </p:graphicFrame>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141304"/>
            <a:ext cx="6047903" cy="676276"/>
          </a:xfrm>
        </p:spPr>
        <p:txBody>
          <a:bodyPr/>
          <a:lstStyle/>
          <a:p>
            <a:r>
              <a:rPr lang="ja-JP" altLang="en-US" dirty="0"/>
              <a:t>情報セキュリティ</a:t>
            </a:r>
            <a:r>
              <a:rPr lang="en-US" altLang="ja-JP" dirty="0"/>
              <a:t>10</a:t>
            </a:r>
            <a:r>
              <a:rPr lang="ja-JP" altLang="en-US" dirty="0"/>
              <a:t>大脅威 </a:t>
            </a:r>
            <a:r>
              <a:rPr lang="en-US" altLang="ja-JP" dirty="0"/>
              <a:t>2025</a:t>
            </a:r>
            <a:endParaRPr lang="ja-JP" altLang="en-US"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a:t>
            </a:fld>
            <a:endParaRPr lang="ja-JP" altLang="en-US"/>
          </a:p>
        </p:txBody>
      </p:sp>
      <p:sp>
        <p:nvSpPr>
          <p:cNvPr id="3" name="吹き出し: 円形 2">
            <a:extLst>
              <a:ext uri="{FF2B5EF4-FFF2-40B4-BE49-F238E27FC236}">
                <a16:creationId xmlns:a16="http://schemas.microsoft.com/office/drawing/2014/main" id="{B1358AF8-2271-107E-C655-FC5FE1B79ADF}"/>
              </a:ext>
            </a:extLst>
          </p:cNvPr>
          <p:cNvSpPr/>
          <p:nvPr/>
        </p:nvSpPr>
        <p:spPr>
          <a:xfrm>
            <a:off x="3330429" y="3130644"/>
            <a:ext cx="5587168" cy="2300000"/>
          </a:xfrm>
          <a:prstGeom prst="wedgeEllipseCallout">
            <a:avLst>
              <a:gd name="adj1" fmla="val -37510"/>
              <a:gd name="adj2" fmla="val -100181"/>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rPr>
              <a:t>自組織</a:t>
            </a:r>
            <a:r>
              <a:rPr kumimoji="1" lang="ja-JP" altLang="en-US" sz="2800" b="1" dirty="0">
                <a:solidFill>
                  <a:srgbClr val="FF0000"/>
                </a:solidFill>
              </a:rPr>
              <a:t>により強く関係する</a:t>
            </a:r>
            <a:endParaRPr kumimoji="1" lang="en-US" altLang="ja-JP" sz="2800" b="1" dirty="0">
              <a:solidFill>
                <a:srgbClr val="FF0000"/>
              </a:solidFill>
            </a:endParaRPr>
          </a:p>
          <a:p>
            <a:pPr algn="ctr"/>
            <a:r>
              <a:rPr kumimoji="1" lang="ja-JP" altLang="en-US" sz="2800" b="1" dirty="0">
                <a:solidFill>
                  <a:srgbClr val="FF0000"/>
                </a:solidFill>
              </a:rPr>
              <a:t>脅威から</a:t>
            </a:r>
            <a:r>
              <a:rPr lang="ja-JP" altLang="en-US" sz="2800" b="1" dirty="0">
                <a:solidFill>
                  <a:srgbClr val="FF0000"/>
                </a:solidFill>
              </a:rPr>
              <a:t>対策する</a:t>
            </a:r>
            <a:endParaRPr lang="en-US" altLang="ja-JP" sz="2800" b="1" dirty="0">
              <a:solidFill>
                <a:srgbClr val="FF0000"/>
              </a:solidFill>
            </a:endParaRPr>
          </a:p>
          <a:p>
            <a:pPr algn="ctr"/>
            <a:r>
              <a:rPr lang="ja-JP" altLang="en-US" sz="2800" dirty="0">
                <a:solidFill>
                  <a:schemeClr val="accent6">
                    <a:lumMod val="10000"/>
                  </a:schemeClr>
                </a:solidFill>
              </a:rPr>
              <a:t>ことが重要</a:t>
            </a:r>
            <a:endParaRPr kumimoji="1" lang="ja-JP" altLang="en-US" sz="2800" dirty="0">
              <a:solidFill>
                <a:schemeClr val="accent6">
                  <a:lumMod val="10000"/>
                </a:schemeClr>
              </a:solidFill>
            </a:endParaRPr>
          </a:p>
        </p:txBody>
      </p:sp>
    </p:spTree>
    <p:extLst>
      <p:ext uri="{BB962C8B-B14F-4D97-AF65-F5344CB8AC3E}">
        <p14:creationId xmlns:p14="http://schemas.microsoft.com/office/powerpoint/2010/main" val="2162640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8349812" cy="5295317"/>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r>
              <a:rPr lang="ja-JP" altLang="en-US" sz="2800" b="1" dirty="0">
                <a:solidFill>
                  <a:schemeClr val="accent6">
                    <a:lumMod val="10000"/>
                  </a:schemeClr>
                </a:solidFill>
                <a:latin typeface="+mn-ea"/>
                <a:ea typeface="+mn-ea"/>
              </a:rPr>
              <a:t>メールからマルウェアに感染させる</a:t>
            </a:r>
            <a:endParaRPr lang="en-US" altLang="ja-JP" sz="2800" b="1" dirty="0">
              <a:solidFill>
                <a:schemeClr val="accent6">
                  <a:lumMod val="10000"/>
                </a:schemeClr>
              </a:solidFill>
              <a:latin typeface="+mn-ea"/>
              <a:ea typeface="+mn-ea"/>
            </a:endParaRPr>
          </a:p>
          <a:p>
            <a:pPr lvl="2"/>
            <a:r>
              <a:rPr lang="ja-JP" altLang="ja-JP" sz="2400" dirty="0">
                <a:solidFill>
                  <a:schemeClr val="accent6">
                    <a:lumMod val="10000"/>
                  </a:schemeClr>
                </a:solidFill>
                <a:latin typeface="+mn-ea"/>
                <a:ea typeface="+mn-ea"/>
              </a:rPr>
              <a:t>マルウェアを仕込</a:t>
            </a:r>
            <a:r>
              <a:rPr lang="ja-JP" altLang="en-US" sz="2400" dirty="0">
                <a:solidFill>
                  <a:schemeClr val="accent6">
                    <a:lumMod val="10000"/>
                  </a:schemeClr>
                </a:solidFill>
                <a:latin typeface="+mn-ea"/>
                <a:ea typeface="+mn-ea"/>
              </a:rPr>
              <a:t>んだ</a:t>
            </a:r>
            <a:r>
              <a:rPr lang="ja-JP" altLang="en-US" sz="2400" u="sng" dirty="0">
                <a:solidFill>
                  <a:srgbClr val="FF0000"/>
                </a:solidFill>
                <a:latin typeface="+mn-ea"/>
                <a:ea typeface="+mn-ea"/>
              </a:rPr>
              <a:t>添付ファイルを開封</a:t>
            </a:r>
            <a:r>
              <a:rPr lang="ja-JP" altLang="en-US" sz="2400" dirty="0">
                <a:solidFill>
                  <a:schemeClr val="accent6">
                    <a:lumMod val="10000"/>
                  </a:schemeClr>
                </a:solidFill>
                <a:latin typeface="+mn-ea"/>
                <a:ea typeface="+mn-ea"/>
              </a:rPr>
              <a:t>させる</a:t>
            </a:r>
            <a:endParaRPr lang="en-US" altLang="ja-JP" sz="2400" dirty="0">
              <a:solidFill>
                <a:schemeClr val="accent6">
                  <a:lumMod val="10000"/>
                </a:schemeClr>
              </a:solidFill>
              <a:latin typeface="+mn-ea"/>
              <a:ea typeface="+mn-ea"/>
            </a:endParaRPr>
          </a:p>
          <a:p>
            <a:pPr lvl="2"/>
            <a:r>
              <a:rPr lang="ja-JP" altLang="en-US" sz="2400" dirty="0">
                <a:solidFill>
                  <a:schemeClr val="accent6">
                    <a:lumMod val="10000"/>
                  </a:schemeClr>
                </a:solidFill>
                <a:latin typeface="+mn-ea"/>
                <a:ea typeface="+mn-ea"/>
              </a:rPr>
              <a:t>メール本文</a:t>
            </a:r>
            <a:r>
              <a:rPr lang="ja-JP" altLang="en-US" sz="2400" dirty="0">
                <a:effectLst/>
                <a:latin typeface="Meiryo UI" panose="020B0604030504040204" pitchFamily="50" charset="-128"/>
                <a:ea typeface="Meiryo UI" panose="020B0604030504040204" pitchFamily="50" charset="-128"/>
              </a:rPr>
              <a:t>に記載したリンク先にマルウェアを仕込み、</a:t>
            </a:r>
            <a:r>
              <a:rPr lang="ja-JP" altLang="en-US" sz="2400" dirty="0">
                <a:solidFill>
                  <a:schemeClr val="accent6">
                    <a:lumMod val="10000"/>
                  </a:schemeClr>
                </a:solidFill>
                <a:effectLst/>
                <a:latin typeface="+mn-ea"/>
                <a:ea typeface="+mn-ea"/>
              </a:rPr>
              <a:t>　　　　　</a:t>
            </a:r>
            <a:r>
              <a:rPr lang="ja-JP" altLang="en-US" sz="2400" u="sng" dirty="0">
                <a:solidFill>
                  <a:srgbClr val="FF0000"/>
                </a:solidFill>
                <a:latin typeface="+mn-ea"/>
                <a:ea typeface="+mn-ea"/>
              </a:rPr>
              <a:t>リンクにアクセス</a:t>
            </a:r>
            <a:r>
              <a:rPr lang="ja-JP" altLang="en-US" sz="2400" dirty="0">
                <a:solidFill>
                  <a:schemeClr val="accent6">
                    <a:lumMod val="10000"/>
                  </a:schemeClr>
                </a:solidFill>
                <a:latin typeface="+mn-ea"/>
                <a:ea typeface="+mn-ea"/>
              </a:rPr>
              <a:t>させる</a:t>
            </a:r>
            <a:endParaRPr lang="en-US" altLang="ja-JP" sz="2400" dirty="0">
              <a:solidFill>
                <a:schemeClr val="accent6">
                  <a:lumMod val="10000"/>
                </a:schemeClr>
              </a:solidFill>
              <a:latin typeface="+mn-ea"/>
              <a:ea typeface="+mn-ea"/>
            </a:endParaRPr>
          </a:p>
          <a:p>
            <a:pPr marL="342899" lvl="1" indent="0">
              <a:buNone/>
            </a:pPr>
            <a:endParaRPr lang="ja-JP" altLang="en-US" sz="8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標的組織の従業員や職員になりすます</a:t>
            </a:r>
            <a:endParaRPr lang="en-US" altLang="ja-JP" sz="2500" b="1" u="sng" dirty="0">
              <a:solidFill>
                <a:srgbClr val="FF0000"/>
              </a:solidFill>
              <a:latin typeface="+mn-ea"/>
              <a:ea typeface="+mn-ea"/>
            </a:endParaRPr>
          </a:p>
          <a:p>
            <a:pPr lvl="2"/>
            <a:r>
              <a:rPr lang="ja-JP" altLang="en-US" sz="2400" dirty="0">
                <a:solidFill>
                  <a:schemeClr val="accent6">
                    <a:lumMod val="10000"/>
                  </a:schemeClr>
                </a:solidFill>
                <a:latin typeface="+mn-ea"/>
                <a:ea typeface="+mn-ea"/>
              </a:rPr>
              <a:t>メール本文や件名、添付ファイル名は</a:t>
            </a:r>
            <a:r>
              <a:rPr lang="ja-JP" altLang="en-US" sz="2400" u="sng" dirty="0">
                <a:solidFill>
                  <a:srgbClr val="FF0000"/>
                </a:solidFill>
                <a:latin typeface="+mn-ea"/>
                <a:ea typeface="+mn-ea"/>
              </a:rPr>
              <a:t>業務や取引に　　　　　　関連するように偽装</a:t>
            </a:r>
            <a:r>
              <a:rPr lang="ja-JP" altLang="en-US" sz="2400" dirty="0">
                <a:solidFill>
                  <a:schemeClr val="accent6">
                    <a:lumMod val="10000"/>
                  </a:schemeClr>
                </a:solidFill>
                <a:latin typeface="+mn-ea"/>
                <a:ea typeface="+mn-ea"/>
              </a:rPr>
              <a:t>する</a:t>
            </a:r>
            <a:endParaRPr lang="en-US" altLang="ja-JP" sz="2400" dirty="0">
              <a:solidFill>
                <a:schemeClr val="accent6">
                  <a:lumMod val="10000"/>
                </a:schemeClr>
              </a:solidFill>
              <a:latin typeface="+mn-ea"/>
              <a:ea typeface="+mn-ea"/>
            </a:endParaRPr>
          </a:p>
          <a:p>
            <a:pPr lvl="2"/>
            <a:r>
              <a:rPr lang="ja-JP" altLang="en-US" sz="2400" u="sng" dirty="0">
                <a:solidFill>
                  <a:srgbClr val="FF0000"/>
                </a:solidFill>
                <a:latin typeface="+mn-ea"/>
                <a:ea typeface="+mn-ea"/>
              </a:rPr>
              <a:t>実在する組織の差出人名</a:t>
            </a:r>
            <a:r>
              <a:rPr lang="ja-JP" altLang="en-US" sz="2400" dirty="0">
                <a:solidFill>
                  <a:schemeClr val="accent6">
                    <a:lumMod val="10000"/>
                  </a:schemeClr>
                </a:solidFill>
                <a:latin typeface="+mn-ea"/>
                <a:ea typeface="+mn-ea"/>
              </a:rPr>
              <a:t>が使われる</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50</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588498"/>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・メールを用いた攻撃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5" name="タイトル 8">
            <a:extLst>
              <a:ext uri="{FF2B5EF4-FFF2-40B4-BE49-F238E27FC236}">
                <a16:creationId xmlns:a16="http://schemas.microsoft.com/office/drawing/2014/main" id="{1158AE12-59DC-FDE8-199A-05E426ACF849}"/>
              </a:ext>
            </a:extLst>
          </p:cNvPr>
          <p:cNvSpPr>
            <a:spLocks noGrp="1"/>
          </p:cNvSpPr>
          <p:nvPr>
            <p:ph type="title"/>
          </p:nvPr>
        </p:nvSpPr>
        <p:spPr>
          <a:xfrm>
            <a:off x="480910" y="217503"/>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spTree>
    <p:extLst>
      <p:ext uri="{BB962C8B-B14F-4D97-AF65-F5344CB8AC3E}">
        <p14:creationId xmlns:p14="http://schemas.microsoft.com/office/powerpoint/2010/main" val="461904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397094" y="1158715"/>
            <a:ext cx="8349812" cy="5295317"/>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標的組織が</a:t>
            </a:r>
            <a:r>
              <a:rPr lang="ja-JP" altLang="en-US" sz="2500" b="1" u="sng" dirty="0">
                <a:solidFill>
                  <a:srgbClr val="FF0000"/>
                </a:solidFill>
                <a:latin typeface="+mn-ea"/>
                <a:ea typeface="+mn-ea"/>
              </a:rPr>
              <a:t>頻繁に利用する </a:t>
            </a:r>
            <a:r>
              <a:rPr lang="en-US" altLang="ja-JP" sz="2500" b="1" u="sng" dirty="0">
                <a:solidFill>
                  <a:srgbClr val="FF0000"/>
                </a:solidFill>
                <a:latin typeface="+mn-ea"/>
                <a:ea typeface="+mn-ea"/>
              </a:rPr>
              <a:t>Web </a:t>
            </a:r>
            <a:r>
              <a:rPr lang="ja-JP" altLang="en-US" sz="2500" b="1" u="sng" dirty="0">
                <a:solidFill>
                  <a:srgbClr val="FF0000"/>
                </a:solidFill>
                <a:latin typeface="+mn-ea"/>
                <a:ea typeface="+mn-ea"/>
              </a:rPr>
              <a:t>サイトを調査し、　     改ざん</a:t>
            </a:r>
            <a:r>
              <a:rPr lang="ja-JP" altLang="en-US" sz="2500" b="1" dirty="0">
                <a:solidFill>
                  <a:schemeClr val="accent6">
                    <a:lumMod val="10000"/>
                  </a:schemeClr>
                </a:solidFill>
                <a:latin typeface="+mn-ea"/>
                <a:ea typeface="+mn-ea"/>
              </a:rPr>
              <a:t>する</a:t>
            </a:r>
            <a:endParaRPr lang="en-US" altLang="ja-JP" sz="25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従業員が</a:t>
            </a:r>
            <a:r>
              <a:rPr lang="ja-JP" altLang="en-US" sz="2500" b="1" u="sng" dirty="0">
                <a:solidFill>
                  <a:srgbClr val="FF0000"/>
                </a:solidFill>
                <a:latin typeface="+mn-ea"/>
                <a:ea typeface="+mn-ea"/>
              </a:rPr>
              <a:t>その </a:t>
            </a:r>
            <a:r>
              <a:rPr lang="en-US" altLang="ja-JP" sz="2500" b="1" u="sng" dirty="0">
                <a:solidFill>
                  <a:srgbClr val="FF0000"/>
                </a:solidFill>
                <a:latin typeface="+mn-ea"/>
                <a:ea typeface="+mn-ea"/>
              </a:rPr>
              <a:t>Web </a:t>
            </a:r>
            <a:r>
              <a:rPr lang="ja-JP" altLang="en-US" sz="2500" b="1" u="sng" dirty="0">
                <a:solidFill>
                  <a:srgbClr val="FF0000"/>
                </a:solidFill>
                <a:latin typeface="+mn-ea"/>
                <a:ea typeface="+mn-ea"/>
              </a:rPr>
              <a:t>サイトにアクセスし、偽装された　　　　マルウェアをインストールするなどして</a:t>
            </a:r>
            <a:r>
              <a:rPr lang="ja-JP" altLang="en-US" sz="2500" b="1" dirty="0">
                <a:solidFill>
                  <a:schemeClr val="accent6">
                    <a:lumMod val="10000"/>
                  </a:schemeClr>
                </a:solidFill>
                <a:latin typeface="+mn-ea"/>
                <a:ea typeface="+mn-ea"/>
              </a:rPr>
              <a:t> </a:t>
            </a:r>
            <a:r>
              <a:rPr lang="en-US" altLang="ja-JP" sz="2500" b="1" dirty="0">
                <a:solidFill>
                  <a:schemeClr val="accent6">
                    <a:lumMod val="10000"/>
                  </a:schemeClr>
                </a:solidFill>
                <a:latin typeface="+mn-ea"/>
                <a:ea typeface="+mn-ea"/>
              </a:rPr>
              <a:t>PC </a:t>
            </a:r>
            <a:r>
              <a:rPr lang="ja-JP" altLang="en-US" sz="2500" b="1" dirty="0">
                <a:solidFill>
                  <a:schemeClr val="accent6">
                    <a:lumMod val="10000"/>
                  </a:schemeClr>
                </a:solidFill>
                <a:latin typeface="+mn-ea"/>
                <a:ea typeface="+mn-ea"/>
              </a:rPr>
              <a:t>を</a:t>
            </a:r>
            <a:r>
              <a:rPr lang="ja-JP" altLang="en-US" sz="2500" b="1" u="sng" dirty="0">
                <a:solidFill>
                  <a:srgbClr val="FF0000"/>
                </a:solidFill>
                <a:latin typeface="+mn-ea"/>
                <a:ea typeface="+mn-ea"/>
              </a:rPr>
              <a:t>感染</a:t>
            </a:r>
            <a:r>
              <a:rPr lang="ja-JP" altLang="en-US" sz="2500" b="1" dirty="0">
                <a:solidFill>
                  <a:schemeClr val="accent6">
                    <a:lumMod val="10000"/>
                  </a:schemeClr>
                </a:solidFill>
                <a:latin typeface="+mn-ea"/>
                <a:ea typeface="+mn-ea"/>
              </a:rPr>
              <a:t>させる</a:t>
            </a:r>
            <a:endParaRPr lang="ja-JP" altLang="en-US" sz="2500" dirty="0">
              <a:solidFill>
                <a:schemeClr val="accent6">
                  <a:lumMod val="10000"/>
                </a:schemeClr>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51</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588498"/>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kumimoji="1" lang="en-US" altLang="ja-JP" sz="2800" b="1" i="0" u="none" strike="noStrike" kern="0" cap="none" spc="0" normalizeH="0" baseline="0" noProof="0" dirty="0">
                <a:ln>
                  <a:noFill/>
                </a:ln>
                <a:solidFill>
                  <a:prstClr val="white"/>
                </a:solidFill>
                <a:effectLst/>
                <a:uLnTx/>
                <a:uFillTx/>
                <a:latin typeface="+mn-ea"/>
                <a:cs typeface="+mn-cs"/>
              </a:rPr>
              <a:t>Web </a:t>
            </a:r>
            <a:r>
              <a:rPr kumimoji="1" lang="ja-JP" altLang="en-US" sz="2800" b="1" i="0" u="none" strike="noStrike" kern="0" cap="none" spc="0" normalizeH="0" baseline="0" noProof="0" dirty="0">
                <a:ln>
                  <a:noFill/>
                </a:ln>
                <a:solidFill>
                  <a:prstClr val="white"/>
                </a:solidFill>
                <a:effectLst/>
                <a:uLnTx/>
                <a:uFillTx/>
                <a:latin typeface="+mn-ea"/>
                <a:cs typeface="+mn-cs"/>
              </a:rPr>
              <a:t>サイトの改ざん（水飲み場型攻撃）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5" name="タイトル 8">
            <a:extLst>
              <a:ext uri="{FF2B5EF4-FFF2-40B4-BE49-F238E27FC236}">
                <a16:creationId xmlns:a16="http://schemas.microsoft.com/office/drawing/2014/main" id="{21B455EB-57C9-7A7B-A9C8-6EBE8B7884C4}"/>
              </a:ext>
            </a:extLst>
          </p:cNvPr>
          <p:cNvSpPr>
            <a:spLocks noGrp="1"/>
          </p:cNvSpPr>
          <p:nvPr>
            <p:ph type="title"/>
          </p:nvPr>
        </p:nvSpPr>
        <p:spPr>
          <a:xfrm>
            <a:off x="524210" y="260635"/>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spTree>
    <p:extLst>
      <p:ext uri="{BB962C8B-B14F-4D97-AF65-F5344CB8AC3E}">
        <p14:creationId xmlns:p14="http://schemas.microsoft.com/office/powerpoint/2010/main" val="1572575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4428635"/>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傾向①</a:t>
            </a:r>
            <a:endParaRPr lang="en-US" altLang="ja-JP" sz="2800" b="1" dirty="0">
              <a:solidFill>
                <a:schemeClr val="accent6">
                  <a:lumMod val="10000"/>
                </a:schemeClr>
              </a:solidFill>
            </a:endParaRPr>
          </a:p>
          <a:p>
            <a:pPr lvl="1"/>
            <a:r>
              <a:rPr lang="ja-JP" altLang="en-US" sz="2500" b="1" dirty="0">
                <a:solidFill>
                  <a:schemeClr val="accent6">
                    <a:lumMod val="10000"/>
                  </a:schemeClr>
                </a:solidFill>
              </a:rPr>
              <a:t>マルウェア感染による情報漏えい</a:t>
            </a:r>
            <a:endParaRPr lang="en-US" altLang="ja-JP" sz="2500" dirty="0">
              <a:solidFill>
                <a:schemeClr val="accent6">
                  <a:lumMod val="10000"/>
                </a:schemeClr>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3</a:t>
            </a:r>
            <a:r>
              <a:rPr lang="ja-JP" altLang="en-US" sz="2400" dirty="0">
                <a:solidFill>
                  <a:schemeClr val="accent6">
                    <a:lumMod val="10000"/>
                  </a:schemeClr>
                </a:solidFill>
              </a:rPr>
              <a:t>月、富士通にて情報漏えいが発生した</a:t>
            </a:r>
            <a:endParaRPr lang="en-US" altLang="ja-JP" sz="2400" dirty="0">
              <a:solidFill>
                <a:schemeClr val="accent6">
                  <a:lumMod val="10000"/>
                </a:schemeClr>
              </a:solidFill>
            </a:endParaRPr>
          </a:p>
          <a:p>
            <a:pPr lvl="2"/>
            <a:endParaRPr lang="en-US" altLang="ja-JP" sz="800" dirty="0"/>
          </a:p>
          <a:p>
            <a:pPr lvl="2"/>
            <a:r>
              <a:rPr lang="ja-JP" altLang="en-US" sz="2400" u="sng" dirty="0">
                <a:solidFill>
                  <a:srgbClr val="FF0000"/>
                </a:solidFill>
              </a:rPr>
              <a:t>原因はマルウェアによるもの</a:t>
            </a:r>
            <a:r>
              <a:rPr lang="ja-JP" altLang="en-US" sz="2400" dirty="0">
                <a:solidFill>
                  <a:schemeClr val="accent6">
                    <a:lumMod val="10000"/>
                  </a:schemeClr>
                </a:solidFill>
              </a:rPr>
              <a:t>と見られるが、</a:t>
            </a:r>
            <a:r>
              <a:rPr lang="ja-JP" altLang="en-US" sz="2400" u="sng" dirty="0">
                <a:solidFill>
                  <a:srgbClr val="FF0000"/>
                </a:solidFill>
              </a:rPr>
              <a:t>様々な偽装を</a:t>
            </a:r>
            <a:r>
              <a:rPr lang="ja-JP" altLang="en-US" sz="2400" dirty="0">
                <a:solidFill>
                  <a:srgbClr val="FF0000"/>
                </a:solidFill>
              </a:rPr>
              <a:t>　　　　</a:t>
            </a:r>
            <a:r>
              <a:rPr lang="ja-JP" altLang="en-US" sz="2400" u="sng" dirty="0">
                <a:solidFill>
                  <a:srgbClr val="FF0000"/>
                </a:solidFill>
              </a:rPr>
              <a:t>行って検知されにくく</a:t>
            </a:r>
            <a:r>
              <a:rPr lang="ja-JP" altLang="en-US" sz="2400" dirty="0">
                <a:solidFill>
                  <a:schemeClr val="accent6">
                    <a:lumMod val="10000"/>
                  </a:schemeClr>
                </a:solidFill>
              </a:rPr>
              <a:t>するなど高度な手法を用いていたため、　　　</a:t>
            </a:r>
            <a:r>
              <a:rPr lang="ja-JP" altLang="en-US" sz="2400" u="sng" dirty="0">
                <a:solidFill>
                  <a:srgbClr val="FF0000"/>
                </a:solidFill>
              </a:rPr>
              <a:t>発見が非常に困難</a:t>
            </a:r>
            <a:r>
              <a:rPr lang="ja-JP" altLang="en-US" sz="2400" dirty="0">
                <a:solidFill>
                  <a:schemeClr val="accent6">
                    <a:lumMod val="10000"/>
                  </a:schemeClr>
                </a:solidFill>
              </a:rPr>
              <a:t>であった</a:t>
            </a:r>
            <a:endParaRPr lang="en-US" altLang="ja-JP" sz="2400" dirty="0">
              <a:solidFill>
                <a:schemeClr val="accent6">
                  <a:lumMod val="10000"/>
                </a:schemeClr>
              </a:solidFill>
            </a:endParaRPr>
          </a:p>
          <a:p>
            <a:pPr lvl="2"/>
            <a:endParaRPr lang="en-US" altLang="ja-JP" sz="800" dirty="0">
              <a:solidFill>
                <a:schemeClr val="accent6">
                  <a:lumMod val="10000"/>
                </a:schemeClr>
              </a:solidFill>
            </a:endParaRPr>
          </a:p>
          <a:p>
            <a:pPr lvl="2"/>
            <a:r>
              <a:rPr lang="ja-JP" altLang="en-US" sz="2400" dirty="0">
                <a:solidFill>
                  <a:schemeClr val="accent6">
                    <a:lumMod val="10000"/>
                  </a:schemeClr>
                </a:solidFill>
              </a:rPr>
              <a:t>通信ログや操作ログを確認したところ、個人情報を含む　　　　ファイルが社外に持ち出されたおそれがあった</a:t>
            </a:r>
            <a:endParaRPr lang="en-US" altLang="ja-JP" sz="24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52</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5598313"/>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個人情報を含む情報漏えいのおそれについて（富士通）</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https://pr.fujitsu.com/jp/news/2024/07/9.html</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富士通が</a:t>
            </a:r>
            <a:r>
              <a:rPr lang="en-US" altLang="ja-JP" sz="1000" dirty="0">
                <a:solidFill>
                  <a:schemeClr val="accent6">
                    <a:lumMod val="10000"/>
                  </a:schemeClr>
                </a:solidFill>
                <a:latin typeface="+mn-ea"/>
              </a:rPr>
              <a:t>3</a:t>
            </a:r>
            <a:r>
              <a:rPr lang="ja-JP" altLang="en-US" sz="1000" dirty="0">
                <a:solidFill>
                  <a:schemeClr val="accent6">
                    <a:lumMod val="10000"/>
                  </a:schemeClr>
                </a:solidFill>
                <a:latin typeface="+mn-ea"/>
              </a:rPr>
              <a:t>月セキュリティー事故の調査結果発表、個人情報含むファイルに複製コマンド（日経クロステック）</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https://xtech.nikkei.com/atcl/nxt/news/24/01158/</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　富士通がマルウェア感染による情報漏洩の可能性（デジタルデータ フォレンジック）</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https://digitaldata-forensics.com/column/cyber_security/15146/</a:t>
            </a:r>
            <a:endParaRPr lang="en-US" altLang="ja-JP" sz="1000" dirty="0">
              <a:solidFill>
                <a:schemeClr val="accent6">
                  <a:lumMod val="10000"/>
                </a:schemeClr>
              </a:solidFill>
              <a:latin typeface="+mn-ea"/>
            </a:endParaRPr>
          </a:p>
        </p:txBody>
      </p:sp>
      <p:sp>
        <p:nvSpPr>
          <p:cNvPr id="6" name="タイトル 8">
            <a:extLst>
              <a:ext uri="{FF2B5EF4-FFF2-40B4-BE49-F238E27FC236}">
                <a16:creationId xmlns:a16="http://schemas.microsoft.com/office/drawing/2014/main" id="{C7C3A70F-B348-C48A-A120-2EB1A6413AC3}"/>
              </a:ext>
            </a:extLst>
          </p:cNvPr>
          <p:cNvSpPr>
            <a:spLocks noGrp="1"/>
          </p:cNvSpPr>
          <p:nvPr>
            <p:ph type="title"/>
          </p:nvPr>
        </p:nvSpPr>
        <p:spPr>
          <a:xfrm>
            <a:off x="480910" y="217503"/>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spTree>
    <p:extLst>
      <p:ext uri="{BB962C8B-B14F-4D97-AF65-F5344CB8AC3E}">
        <p14:creationId xmlns:p14="http://schemas.microsoft.com/office/powerpoint/2010/main" val="1293293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88900" y="1097094"/>
            <a:ext cx="8925842" cy="449761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傾向②</a:t>
            </a:r>
            <a:endParaRPr lang="en-US" altLang="ja-JP" sz="2800" b="1" dirty="0">
              <a:solidFill>
                <a:schemeClr val="accent6">
                  <a:lumMod val="10000"/>
                </a:schemeClr>
              </a:solidFill>
            </a:endParaRPr>
          </a:p>
          <a:p>
            <a:pPr lvl="1"/>
            <a:r>
              <a:rPr lang="ja-JP" altLang="en-US" sz="2500" b="1" dirty="0">
                <a:solidFill>
                  <a:schemeClr val="accent6">
                    <a:lumMod val="10000"/>
                  </a:schemeClr>
                </a:solidFill>
              </a:rPr>
              <a:t>日本の暗号資産関連事業者へのサイバー攻撃</a:t>
            </a:r>
            <a:endParaRPr lang="en-US" altLang="ja-JP" sz="2500" u="sng" dirty="0">
              <a:solidFill>
                <a:srgbClr val="FF0000"/>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5</a:t>
            </a:r>
            <a:r>
              <a:rPr lang="ja-JP" altLang="en-US" sz="2400" dirty="0">
                <a:solidFill>
                  <a:schemeClr val="accent6">
                    <a:lumMod val="10000"/>
                  </a:schemeClr>
                </a:solidFill>
              </a:rPr>
              <a:t>月、</a:t>
            </a:r>
            <a:r>
              <a:rPr lang="en-US" altLang="ja-JP" sz="2400" dirty="0">
                <a:solidFill>
                  <a:schemeClr val="accent6">
                    <a:lumMod val="10000"/>
                  </a:schemeClr>
                </a:solidFill>
              </a:rPr>
              <a:t>DMM Bitcoin </a:t>
            </a:r>
            <a:r>
              <a:rPr lang="ja-JP" altLang="en-US" sz="2400" dirty="0">
                <a:solidFill>
                  <a:schemeClr val="accent6">
                    <a:lumMod val="10000"/>
                  </a:schemeClr>
                </a:solidFill>
              </a:rPr>
              <a:t>から約 </a:t>
            </a:r>
            <a:r>
              <a:rPr lang="en-US" altLang="ja-JP" sz="2400" dirty="0">
                <a:solidFill>
                  <a:schemeClr val="accent6">
                    <a:lumMod val="10000"/>
                  </a:schemeClr>
                </a:solidFill>
              </a:rPr>
              <a:t>482 </a:t>
            </a:r>
            <a:r>
              <a:rPr lang="ja-JP" altLang="en-US" sz="2400" dirty="0">
                <a:solidFill>
                  <a:schemeClr val="accent6">
                    <a:lumMod val="10000"/>
                  </a:schemeClr>
                </a:solidFill>
              </a:rPr>
              <a:t>億円相当の</a:t>
            </a:r>
            <a:r>
              <a:rPr lang="ja-JP" altLang="en-US" sz="2400" u="sng" dirty="0">
                <a:solidFill>
                  <a:srgbClr val="FF0000"/>
                </a:solidFill>
              </a:rPr>
              <a:t>暗号資産が窃取</a:t>
            </a:r>
            <a:r>
              <a:rPr lang="ja-JP" altLang="en-US" sz="2400" dirty="0">
                <a:solidFill>
                  <a:schemeClr val="accent6">
                    <a:lumMod val="10000"/>
                  </a:schemeClr>
                </a:solidFill>
              </a:rPr>
              <a:t>された</a:t>
            </a:r>
            <a:endParaRPr lang="en-US" altLang="ja-JP" sz="2400" dirty="0">
              <a:solidFill>
                <a:schemeClr val="accent6">
                  <a:lumMod val="10000"/>
                </a:schemeClr>
              </a:solidFill>
            </a:endParaRPr>
          </a:p>
          <a:p>
            <a:pPr lvl="2"/>
            <a:r>
              <a:rPr lang="ja-JP" altLang="en-US" sz="2400" dirty="0">
                <a:solidFill>
                  <a:schemeClr val="accent6">
                    <a:lumMod val="10000"/>
                  </a:schemeClr>
                </a:solidFill>
              </a:rPr>
              <a:t>サイバー攻撃グループ </a:t>
            </a:r>
            <a:r>
              <a:rPr lang="en-US" altLang="ja-JP" sz="2400" dirty="0" err="1">
                <a:solidFill>
                  <a:schemeClr val="tx2"/>
                </a:solidFill>
              </a:rPr>
              <a:t>TraderTraitor</a:t>
            </a:r>
            <a:r>
              <a:rPr lang="ja-JP" altLang="en-US" sz="2400" dirty="0">
                <a:solidFill>
                  <a:schemeClr val="tx2"/>
                </a:solidFill>
              </a:rPr>
              <a:t>が</a:t>
            </a:r>
            <a:r>
              <a:rPr lang="ja-JP" altLang="en-US" sz="2400" u="sng" dirty="0">
                <a:solidFill>
                  <a:srgbClr val="FF0000"/>
                </a:solidFill>
              </a:rPr>
              <a:t>リクルーターになりすまし</a:t>
            </a:r>
            <a:r>
              <a:rPr lang="ja-JP" altLang="en-US" sz="2400" dirty="0">
                <a:solidFill>
                  <a:schemeClr val="tx2"/>
                </a:solidFill>
              </a:rPr>
              <a:t>、</a:t>
            </a:r>
            <a:r>
              <a:rPr lang="ja-JP" altLang="en-US" sz="2400" dirty="0">
                <a:solidFill>
                  <a:schemeClr val="accent6">
                    <a:lumMod val="10000"/>
                  </a:schemeClr>
                </a:solidFill>
              </a:rPr>
              <a:t>暗号資産ウォレットソフトウェアを開発する</a:t>
            </a:r>
            <a:r>
              <a:rPr lang="en-US" altLang="ja-JP" sz="2400" dirty="0" err="1">
                <a:solidFill>
                  <a:schemeClr val="accent6">
                    <a:lumMod val="10000"/>
                  </a:schemeClr>
                </a:solidFill>
              </a:rPr>
              <a:t>Ginco</a:t>
            </a:r>
            <a:r>
              <a:rPr lang="ja-JP" altLang="en-US" sz="2400" dirty="0">
                <a:solidFill>
                  <a:schemeClr val="accent6">
                    <a:lumMod val="10000"/>
                  </a:schemeClr>
                </a:solidFill>
              </a:rPr>
              <a:t>の</a:t>
            </a:r>
            <a:r>
              <a:rPr lang="ja-JP" altLang="en-US" sz="2400" u="sng" dirty="0">
                <a:solidFill>
                  <a:srgbClr val="FF0000"/>
                </a:solidFill>
              </a:rPr>
              <a:t>従業員に接触</a:t>
            </a:r>
            <a:endParaRPr lang="en-US" altLang="ja-JP" sz="2400" u="sng" dirty="0">
              <a:solidFill>
                <a:srgbClr val="FF0000"/>
              </a:solidFill>
            </a:endParaRPr>
          </a:p>
          <a:p>
            <a:pPr lvl="2"/>
            <a:r>
              <a:rPr lang="ja-JP" altLang="en-US" sz="2400" u="sng" dirty="0">
                <a:solidFill>
                  <a:srgbClr val="FF0000"/>
                </a:solidFill>
              </a:rPr>
              <a:t>採用前試験を装った悪意あるスクリプトを送付</a:t>
            </a:r>
            <a:r>
              <a:rPr lang="ja-JP" altLang="en-US" sz="2400" dirty="0">
                <a:solidFill>
                  <a:schemeClr val="accent6">
                    <a:lumMod val="10000"/>
                  </a:schemeClr>
                </a:solidFill>
              </a:rPr>
              <a:t>し、その従業員の</a:t>
            </a:r>
            <a:r>
              <a:rPr lang="en-US" altLang="ja-JP" sz="2400" u="sng" dirty="0">
                <a:solidFill>
                  <a:srgbClr val="FF0000"/>
                </a:solidFill>
              </a:rPr>
              <a:t>PC</a:t>
            </a:r>
            <a:r>
              <a:rPr lang="ja-JP" altLang="en-US" sz="2400" u="sng" dirty="0">
                <a:solidFill>
                  <a:srgbClr val="FF0000"/>
                </a:solidFill>
              </a:rPr>
              <a:t>の情報を窃取</a:t>
            </a:r>
            <a:r>
              <a:rPr lang="ja-JP" altLang="en-US" sz="2400" dirty="0">
                <a:solidFill>
                  <a:schemeClr val="accent6">
                    <a:lumMod val="10000"/>
                  </a:schemeClr>
                </a:solidFill>
              </a:rPr>
              <a:t>した</a:t>
            </a:r>
            <a:endParaRPr lang="en-US" altLang="ja-JP" sz="2400" dirty="0">
              <a:solidFill>
                <a:schemeClr val="accent6">
                  <a:lumMod val="10000"/>
                </a:schemeClr>
              </a:solidFill>
            </a:endParaRPr>
          </a:p>
          <a:p>
            <a:pPr lvl="2"/>
            <a:r>
              <a:rPr lang="ja-JP" altLang="en-US" sz="2400" dirty="0">
                <a:solidFill>
                  <a:schemeClr val="accent6">
                    <a:lumMod val="10000"/>
                  </a:schemeClr>
                </a:solidFill>
              </a:rPr>
              <a:t>その後、この</a:t>
            </a:r>
            <a:r>
              <a:rPr lang="ja-JP" altLang="en-US" sz="2400" u="sng" dirty="0">
                <a:solidFill>
                  <a:srgbClr val="FF0000"/>
                </a:solidFill>
              </a:rPr>
              <a:t>従業員になりすまし、システムに不正アクセスした上で、</a:t>
            </a:r>
            <a:r>
              <a:rPr lang="en-US" altLang="ja-JP" sz="2400" u="sng" dirty="0">
                <a:solidFill>
                  <a:srgbClr val="FF0000"/>
                </a:solidFill>
              </a:rPr>
              <a:t>DMM Bitcoin </a:t>
            </a:r>
            <a:r>
              <a:rPr lang="ja-JP" altLang="en-US" sz="2400" u="sng" dirty="0">
                <a:solidFill>
                  <a:srgbClr val="FF0000"/>
                </a:solidFill>
              </a:rPr>
              <a:t>の暗号資産を盗み出した</a:t>
            </a:r>
            <a:endParaRPr lang="en-US" altLang="ja-JP" sz="2400" u="sng" dirty="0">
              <a:solidFill>
                <a:srgbClr val="FF0000"/>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53</a:t>
            </a:fld>
            <a:endParaRPr lang="ja-JP" altLang="en-US"/>
          </a:p>
        </p:txBody>
      </p:sp>
      <p:sp>
        <p:nvSpPr>
          <p:cNvPr id="2" name="テキスト ボックス 1">
            <a:extLst>
              <a:ext uri="{FF2B5EF4-FFF2-40B4-BE49-F238E27FC236}">
                <a16:creationId xmlns:a16="http://schemas.microsoft.com/office/drawing/2014/main" id="{80AFAEA7-A717-6F6F-D452-381BC746DF38}"/>
              </a:ext>
            </a:extLst>
          </p:cNvPr>
          <p:cNvSpPr txBox="1"/>
          <p:nvPr/>
        </p:nvSpPr>
        <p:spPr>
          <a:xfrm>
            <a:off x="352800" y="5580925"/>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重要</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暗号資産の不正流出発生に関するご報告（第一報）（</a:t>
            </a:r>
            <a:r>
              <a:rPr lang="en-US" altLang="ja-JP" sz="1000" dirty="0">
                <a:solidFill>
                  <a:schemeClr val="accent6">
                    <a:lumMod val="10000"/>
                  </a:schemeClr>
                </a:solidFill>
                <a:latin typeface="+mn-ea"/>
              </a:rPr>
              <a:t>DMM Bitcoin</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https://bitcoin.dmm.com/news/20240531_01</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北朝鮮を背景とするサイバー攻撃グループ</a:t>
            </a:r>
            <a:r>
              <a:rPr lang="en-US" altLang="ja-JP" sz="1000" dirty="0" err="1">
                <a:solidFill>
                  <a:schemeClr val="accent6">
                    <a:lumMod val="10000"/>
                  </a:schemeClr>
                </a:solidFill>
                <a:latin typeface="+mn-ea"/>
              </a:rPr>
              <a:t>TraderTraitor</a:t>
            </a:r>
            <a:r>
              <a:rPr lang="ja-JP" altLang="en-US" sz="1000" dirty="0">
                <a:solidFill>
                  <a:schemeClr val="accent6">
                    <a:lumMod val="10000"/>
                  </a:schemeClr>
                </a:solidFill>
                <a:latin typeface="+mn-ea"/>
              </a:rPr>
              <a:t>による暗号資産関連事業者を標的としたサイバー攻撃について（警察庁）</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https://www.npa.go.jp/bureau/cyber/koho/caution/caution20241224.html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重要</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口座及び預かり資産の</a:t>
            </a:r>
            <a:r>
              <a:rPr lang="en-US" altLang="ja-JP" sz="1000" dirty="0">
                <a:solidFill>
                  <a:schemeClr val="accent6">
                    <a:lumMod val="10000"/>
                  </a:schemeClr>
                </a:solidFill>
                <a:latin typeface="+mn-ea"/>
              </a:rPr>
              <a:t>SBI VC</a:t>
            </a:r>
            <a:r>
              <a:rPr lang="ja-JP" altLang="en-US" sz="1000" dirty="0">
                <a:solidFill>
                  <a:schemeClr val="accent6">
                    <a:lumMod val="10000"/>
                  </a:schemeClr>
                </a:solidFill>
                <a:latin typeface="+mn-ea"/>
              </a:rPr>
              <a:t>トレードへの移管に向けた基本合意について（</a:t>
            </a:r>
            <a:r>
              <a:rPr lang="en-US" altLang="ja-JP" sz="1000" dirty="0">
                <a:solidFill>
                  <a:schemeClr val="accent6">
                    <a:lumMod val="10000"/>
                  </a:schemeClr>
                </a:solidFill>
                <a:latin typeface="+mn-ea"/>
              </a:rPr>
              <a:t>DMM Bitcoin</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https://bitcoin.dmm.com/news/20241202_01</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27DAC9C1-B480-048C-7EF6-A54E4904A261}"/>
              </a:ext>
            </a:extLst>
          </p:cNvPr>
          <p:cNvSpPr>
            <a:spLocks noGrp="1"/>
          </p:cNvSpPr>
          <p:nvPr>
            <p:ph type="title"/>
          </p:nvPr>
        </p:nvSpPr>
        <p:spPr>
          <a:xfrm>
            <a:off x="480910" y="217503"/>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spTree>
    <p:extLst>
      <p:ext uri="{BB962C8B-B14F-4D97-AF65-F5344CB8AC3E}">
        <p14:creationId xmlns:p14="http://schemas.microsoft.com/office/powerpoint/2010/main" val="2877901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449761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傾向③</a:t>
            </a:r>
            <a:endParaRPr lang="en-US" altLang="ja-JP" sz="2800" b="1" dirty="0">
              <a:solidFill>
                <a:schemeClr val="accent6">
                  <a:lumMod val="10000"/>
                </a:schemeClr>
              </a:solidFill>
            </a:endParaRPr>
          </a:p>
          <a:p>
            <a:pPr lvl="1"/>
            <a:r>
              <a:rPr lang="en-US" altLang="ja-JP" sz="2500" b="1" dirty="0">
                <a:solidFill>
                  <a:schemeClr val="accent6">
                    <a:lumMod val="10000"/>
                  </a:schemeClr>
                </a:solidFill>
              </a:rPr>
              <a:t>JAXA </a:t>
            </a:r>
            <a:r>
              <a:rPr lang="ja-JP" altLang="en-US" sz="2500" b="1" dirty="0">
                <a:solidFill>
                  <a:schemeClr val="accent6">
                    <a:lumMod val="10000"/>
                  </a:schemeClr>
                </a:solidFill>
              </a:rPr>
              <a:t>に対する不正アクセスの対応状況を公表</a:t>
            </a:r>
            <a:endParaRPr lang="en-US" altLang="ja-JP" sz="25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7</a:t>
            </a:r>
            <a:r>
              <a:rPr lang="ja-JP" altLang="en-US" sz="2300" dirty="0">
                <a:solidFill>
                  <a:schemeClr val="accent6">
                    <a:lumMod val="10000"/>
                  </a:schemeClr>
                </a:solidFill>
              </a:rPr>
              <a:t>月、前年</a:t>
            </a:r>
            <a:r>
              <a:rPr lang="en-US" altLang="ja-JP" sz="2300" dirty="0">
                <a:solidFill>
                  <a:schemeClr val="accent6">
                    <a:lumMod val="10000"/>
                  </a:schemeClr>
                </a:solidFill>
              </a:rPr>
              <a:t>6</a:t>
            </a:r>
            <a:r>
              <a:rPr lang="ja-JP" altLang="en-US" sz="2300" dirty="0">
                <a:solidFill>
                  <a:schemeClr val="accent6">
                    <a:lumMod val="10000"/>
                  </a:schemeClr>
                </a:solidFill>
              </a:rPr>
              <a:t>月に発生した </a:t>
            </a:r>
            <a:r>
              <a:rPr lang="en-US" altLang="ja-JP" sz="2300" u="sng" dirty="0">
                <a:solidFill>
                  <a:srgbClr val="FF0000"/>
                </a:solidFill>
              </a:rPr>
              <a:t>JAXA </a:t>
            </a:r>
            <a:r>
              <a:rPr lang="ja-JP" altLang="en-US" sz="2300" u="sng" dirty="0">
                <a:solidFill>
                  <a:srgbClr val="FF0000"/>
                </a:solidFill>
              </a:rPr>
              <a:t>に対する不正      アクセス</a:t>
            </a:r>
            <a:r>
              <a:rPr lang="ja-JP" altLang="en-US" sz="2300" dirty="0">
                <a:solidFill>
                  <a:schemeClr val="accent6">
                    <a:lumMod val="10000"/>
                  </a:schemeClr>
                </a:solidFill>
              </a:rPr>
              <a:t>について、対応状況を公表した</a:t>
            </a:r>
            <a:endParaRPr lang="en-US" altLang="ja-JP" sz="2300" dirty="0">
              <a:solidFill>
                <a:schemeClr val="accent6">
                  <a:lumMod val="10000"/>
                </a:schemeClr>
              </a:solidFill>
            </a:endParaRPr>
          </a:p>
          <a:p>
            <a:pPr lvl="2"/>
            <a:r>
              <a:rPr lang="ja-JP" altLang="ja-JP" sz="2300" dirty="0">
                <a:solidFill>
                  <a:schemeClr val="accent6">
                    <a:lumMod val="10000"/>
                  </a:schemeClr>
                </a:solidFill>
              </a:rPr>
              <a:t>攻撃は、一般業務の情報を扱うネットワークへの攻撃であった</a:t>
            </a:r>
            <a:r>
              <a:rPr lang="ja-JP" altLang="en-US" sz="2300" dirty="0">
                <a:solidFill>
                  <a:schemeClr val="accent6">
                    <a:lumMod val="10000"/>
                  </a:schemeClr>
                </a:solidFill>
              </a:rPr>
              <a:t>  </a:t>
            </a:r>
            <a:r>
              <a:rPr lang="ja-JP" altLang="ja-JP" sz="2300" dirty="0">
                <a:solidFill>
                  <a:schemeClr val="accent6">
                    <a:lumMod val="10000"/>
                  </a:schemeClr>
                </a:solidFill>
              </a:rPr>
              <a:t>ため</a:t>
            </a:r>
            <a:r>
              <a:rPr lang="ja-JP" altLang="en-US" sz="2300" dirty="0">
                <a:solidFill>
                  <a:schemeClr val="accent6">
                    <a:lumMod val="10000"/>
                  </a:schemeClr>
                </a:solidFill>
              </a:rPr>
              <a:t>、ロケットや人工衛星に関する情報の漏えいはなかったが、</a:t>
            </a:r>
            <a:r>
              <a:rPr lang="ja-JP" altLang="ja-JP" sz="2300" u="sng" dirty="0">
                <a:solidFill>
                  <a:srgbClr val="FF0000"/>
                </a:solidFill>
              </a:rPr>
              <a:t>機密保持契約</a:t>
            </a:r>
            <a:r>
              <a:rPr lang="ja-JP" altLang="en-US" sz="2300" u="sng" dirty="0">
                <a:solidFill>
                  <a:srgbClr val="FF0000"/>
                </a:solidFill>
              </a:rPr>
              <a:t>締結を含む情報</a:t>
            </a:r>
            <a:r>
              <a:rPr lang="ja-JP" altLang="en-US" sz="2300" u="sng" dirty="0">
                <a:solidFill>
                  <a:srgbClr val="FF0000"/>
                </a:solidFill>
                <a:effectLst/>
              </a:rPr>
              <a:t>が漏えい</a:t>
            </a:r>
            <a:r>
              <a:rPr lang="ja-JP" altLang="en-US" sz="2300" dirty="0">
                <a:solidFill>
                  <a:schemeClr val="accent6">
                    <a:lumMod val="10000"/>
                  </a:schemeClr>
                </a:solidFill>
                <a:effectLst/>
              </a:rPr>
              <a:t>したと</a:t>
            </a:r>
            <a:r>
              <a:rPr lang="ja-JP" altLang="en-US" sz="2300" dirty="0">
                <a:solidFill>
                  <a:schemeClr val="accent6">
                    <a:lumMod val="10000"/>
                  </a:schemeClr>
                </a:solidFill>
              </a:rPr>
              <a:t>みられる</a:t>
            </a:r>
            <a:endParaRPr lang="en-US" altLang="ja-JP" sz="2300" dirty="0">
              <a:solidFill>
                <a:schemeClr val="accent6">
                  <a:lumMod val="10000"/>
                </a:schemeClr>
              </a:solidFill>
            </a:endParaRPr>
          </a:p>
          <a:p>
            <a:pPr lvl="2"/>
            <a:r>
              <a:rPr lang="ja-JP" altLang="en-US" sz="2300" u="sng" dirty="0">
                <a:solidFill>
                  <a:srgbClr val="FF0000"/>
                </a:solidFill>
              </a:rPr>
              <a:t>不正アクセスは</a:t>
            </a:r>
            <a:r>
              <a:rPr lang="en-US" altLang="ja-JP" sz="2300" u="sng" dirty="0">
                <a:solidFill>
                  <a:srgbClr val="FF0000"/>
                </a:solidFill>
              </a:rPr>
              <a:t>2024</a:t>
            </a:r>
            <a:r>
              <a:rPr lang="ja-JP" altLang="en-US" sz="2300" u="sng" dirty="0">
                <a:solidFill>
                  <a:srgbClr val="FF0000"/>
                </a:solidFill>
              </a:rPr>
              <a:t>年</a:t>
            </a:r>
            <a:r>
              <a:rPr lang="en-US" altLang="ja-JP" sz="2300" u="sng" dirty="0">
                <a:solidFill>
                  <a:srgbClr val="FF0000"/>
                </a:solidFill>
              </a:rPr>
              <a:t>1</a:t>
            </a:r>
            <a:r>
              <a:rPr lang="ja-JP" altLang="en-US" sz="2300" u="sng" dirty="0">
                <a:solidFill>
                  <a:srgbClr val="FF0000"/>
                </a:solidFill>
              </a:rPr>
              <a:t>月以降も複数回発生</a:t>
            </a:r>
            <a:r>
              <a:rPr lang="ja-JP" altLang="en-US" sz="2300" dirty="0">
                <a:solidFill>
                  <a:schemeClr val="accent6">
                    <a:lumMod val="10000"/>
                  </a:schemeClr>
                </a:solidFill>
              </a:rPr>
              <a:t>した</a:t>
            </a:r>
            <a:endParaRPr lang="en-US" altLang="ja-JP" sz="2300" dirty="0">
              <a:solidFill>
                <a:schemeClr val="accent6">
                  <a:lumMod val="10000"/>
                </a:schemeClr>
              </a:solidFill>
            </a:endParaRPr>
          </a:p>
          <a:p>
            <a:pPr lvl="2"/>
            <a:r>
              <a:rPr lang="ja-JP" altLang="en-US" sz="2300" dirty="0">
                <a:solidFill>
                  <a:schemeClr val="accent6">
                    <a:lumMod val="10000"/>
                  </a:schemeClr>
                </a:solidFill>
              </a:rPr>
              <a:t>いずれも </a:t>
            </a:r>
            <a:r>
              <a:rPr lang="en-US" altLang="ja-JP" sz="2300" u="sng" dirty="0">
                <a:solidFill>
                  <a:srgbClr val="FF0000"/>
                </a:solidFill>
              </a:rPr>
              <a:t>VPN </a:t>
            </a:r>
            <a:r>
              <a:rPr lang="ja-JP" altLang="en-US" sz="2300" u="sng" dirty="0">
                <a:solidFill>
                  <a:srgbClr val="FF0000"/>
                </a:solidFill>
              </a:rPr>
              <a:t>機器の脆弱性を狙った攻撃</a:t>
            </a:r>
            <a:r>
              <a:rPr lang="ja-JP" altLang="en-US" sz="2300" dirty="0">
                <a:solidFill>
                  <a:schemeClr val="accent6">
                    <a:lumMod val="10000"/>
                  </a:schemeClr>
                </a:solidFill>
              </a:rPr>
              <a:t>であることが確認   された</a:t>
            </a:r>
            <a:endParaRPr lang="en-US" altLang="ja-JP" sz="23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54</a:t>
            </a:fld>
            <a:endParaRPr lang="ja-JP" altLang="en-US"/>
          </a:p>
        </p:txBody>
      </p:sp>
      <p:sp>
        <p:nvSpPr>
          <p:cNvPr id="2" name="テキスト ボックス 1">
            <a:extLst>
              <a:ext uri="{FF2B5EF4-FFF2-40B4-BE49-F238E27FC236}">
                <a16:creationId xmlns:a16="http://schemas.microsoft.com/office/drawing/2014/main" id="{AFB4754F-5457-EEE9-A3D4-0F9FD51341EE}"/>
              </a:ext>
            </a:extLst>
          </p:cNvPr>
          <p:cNvSpPr txBox="1"/>
          <p:nvPr/>
        </p:nvSpPr>
        <p:spPr>
          <a:xfrm>
            <a:off x="352800" y="5895533"/>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JAXA</a:t>
            </a:r>
            <a:r>
              <a:rPr lang="ja-JP" altLang="en-US" sz="1000" dirty="0">
                <a:solidFill>
                  <a:schemeClr val="accent6">
                    <a:lumMod val="10000"/>
                  </a:schemeClr>
                </a:solidFill>
                <a:latin typeface="+mn-ea"/>
              </a:rPr>
              <a:t>において発生した不正アクセスによる情報漏洩について（宇宙航空研究開発機構）</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https://www.jaxa.jp/press/2024/07/20240705-2_j.html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JAXA</a:t>
            </a:r>
            <a:r>
              <a:rPr lang="ja-JP" altLang="en-US" sz="1000" dirty="0">
                <a:solidFill>
                  <a:schemeClr val="accent6">
                    <a:lumMod val="10000"/>
                  </a:schemeClr>
                </a:solidFill>
                <a:latin typeface="+mn-ea"/>
              </a:rPr>
              <a:t>に複数回サイバー攻撃、</a:t>
            </a:r>
            <a:r>
              <a:rPr lang="en-US" altLang="ja-JP" sz="1000" dirty="0">
                <a:solidFill>
                  <a:schemeClr val="accent6">
                    <a:lumMod val="10000"/>
                  </a:schemeClr>
                </a:solidFill>
                <a:latin typeface="+mn-ea"/>
              </a:rPr>
              <a:t>23〜24</a:t>
            </a:r>
            <a:r>
              <a:rPr lang="ja-JP" altLang="en-US" sz="1000" dirty="0">
                <a:solidFill>
                  <a:schemeClr val="accent6">
                    <a:lumMod val="10000"/>
                  </a:schemeClr>
                </a:solidFill>
                <a:latin typeface="+mn-ea"/>
              </a:rPr>
              <a:t>年 機密情報流出か（日本経済新聞）</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https://www.nikkei.com/article/DGXZQOUE210L20R20C24A6000000/</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7A36E7A9-EBEE-48F1-CDC8-860667E5AFC2}"/>
              </a:ext>
            </a:extLst>
          </p:cNvPr>
          <p:cNvSpPr>
            <a:spLocks noGrp="1"/>
          </p:cNvSpPr>
          <p:nvPr>
            <p:ph type="title"/>
          </p:nvPr>
        </p:nvSpPr>
        <p:spPr>
          <a:xfrm>
            <a:off x="480910" y="217503"/>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spTree>
    <p:extLst>
      <p:ext uri="{BB962C8B-B14F-4D97-AF65-F5344CB8AC3E}">
        <p14:creationId xmlns:p14="http://schemas.microsoft.com/office/powerpoint/2010/main" val="2057979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55</a:t>
            </a:fld>
            <a:endParaRPr lang="ja-JP" altLang="en-US"/>
          </a:p>
        </p:txBody>
      </p:sp>
      <p:sp>
        <p:nvSpPr>
          <p:cNvPr id="9" name="コンテンツ プレースホルダー 9">
            <a:extLst>
              <a:ext uri="{FF2B5EF4-FFF2-40B4-BE49-F238E27FC236}">
                <a16:creationId xmlns:a16="http://schemas.microsoft.com/office/drawing/2014/main" id="{456F627F-B519-9103-88E7-5E4920EBE520}"/>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経営者層</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組織としての体制確立</a:t>
            </a:r>
            <a:r>
              <a:rPr lang="en-US" altLang="ja-JP" sz="2500" b="1" dirty="0">
                <a:solidFill>
                  <a:schemeClr val="accent6">
                    <a:lumMod val="10000"/>
                  </a:schemeClr>
                </a:solidFill>
              </a:rPr>
              <a:t>】</a:t>
            </a: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a:p>
            <a:pPr lvl="3">
              <a:buClrTx/>
            </a:pPr>
            <a:r>
              <a:rPr lang="en-US" altLang="ja-JP" sz="1800" u="sng" dirty="0">
                <a:solidFill>
                  <a:srgbClr val="FF0000"/>
                </a:solidFill>
              </a:rPr>
              <a:t>CISO </a:t>
            </a:r>
            <a:r>
              <a:rPr lang="ja-JP" altLang="en-US" sz="1800" u="sng" dirty="0">
                <a:solidFill>
                  <a:srgbClr val="FF0000"/>
                </a:solidFill>
              </a:rPr>
              <a:t>を配置</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en-US" altLang="ja-JP" sz="1800" u="sng" dirty="0">
                <a:solidFill>
                  <a:srgbClr val="FF0000"/>
                </a:solidFill>
              </a:rPr>
              <a:t>CSIRT </a:t>
            </a:r>
            <a:r>
              <a:rPr lang="ja-JP" altLang="en-US" sz="1800" u="sng" dirty="0">
                <a:solidFill>
                  <a:srgbClr val="FF0000"/>
                </a:solidFill>
              </a:rPr>
              <a:t>を構築</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報告フォーマットは決めて</a:t>
            </a:r>
            <a:r>
              <a:rPr lang="ja-JP" altLang="en-US" sz="1800" dirty="0">
                <a:solidFill>
                  <a:schemeClr val="accent6">
                    <a:lumMod val="10000"/>
                  </a:schemeClr>
                </a:solidFill>
              </a:rPr>
              <a:t>おく</a:t>
            </a:r>
            <a:endParaRPr lang="en-US" altLang="ja-JP" sz="1800" dirty="0">
              <a:solidFill>
                <a:schemeClr val="accent6">
                  <a:lumMod val="10000"/>
                </a:schemeClr>
              </a:solidFill>
            </a:endParaRPr>
          </a:p>
          <a:p>
            <a:pPr lvl="3">
              <a:buClrTx/>
            </a:pPr>
            <a:r>
              <a:rPr lang="ja-JP" altLang="en-US" sz="1800" u="sng" dirty="0">
                <a:solidFill>
                  <a:srgbClr val="FF0000"/>
                </a:solidFill>
              </a:rPr>
              <a:t>有事の際の対応フローを確立、社員へ通知</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対応フロー通りに実施できるか訓練</a:t>
            </a:r>
            <a:r>
              <a:rPr lang="ja-JP" altLang="en-US" sz="1800" dirty="0">
                <a:solidFill>
                  <a:schemeClr val="accent6">
                    <a:lumMod val="10000"/>
                  </a:schemeClr>
                </a:solidFill>
              </a:rPr>
              <a:t>をする</a:t>
            </a:r>
            <a:endParaRPr lang="en-US" altLang="ja-JP" sz="1800" dirty="0">
              <a:solidFill>
                <a:schemeClr val="accent6">
                  <a:lumMod val="10000"/>
                </a:schemeClr>
              </a:solidFill>
            </a:endParaRPr>
          </a:p>
          <a:p>
            <a:pPr lvl="3">
              <a:buClrTx/>
            </a:pPr>
            <a:r>
              <a:rPr lang="ja-JP" altLang="en-US" sz="1800" u="sng" dirty="0">
                <a:solidFill>
                  <a:srgbClr val="FF0000"/>
                </a:solidFill>
              </a:rPr>
              <a:t>外部の協力依頼先を用意</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社内規則の整備</a:t>
            </a:r>
            <a:r>
              <a:rPr lang="ja-JP" altLang="en-US" sz="1800" dirty="0">
                <a:solidFill>
                  <a:schemeClr val="accent6">
                    <a:lumMod val="10000"/>
                  </a:schemeClr>
                </a:solidFill>
              </a:rPr>
              <a:t>や</a:t>
            </a:r>
            <a:r>
              <a:rPr lang="ja-JP" altLang="en-US" sz="1800" u="sng" dirty="0">
                <a:solidFill>
                  <a:srgbClr val="FF0000"/>
                </a:solidFill>
              </a:rPr>
              <a:t>予算確保</a:t>
            </a:r>
            <a:r>
              <a:rPr lang="ja-JP" altLang="en-US" sz="1800" dirty="0">
                <a:solidFill>
                  <a:schemeClr val="accent6">
                    <a:lumMod val="10000"/>
                  </a:schemeClr>
                </a:solidFill>
              </a:rPr>
              <a:t>をする</a:t>
            </a:r>
            <a:endParaRPr lang="en-US" altLang="ja-JP" sz="1800" dirty="0">
              <a:solidFill>
                <a:schemeClr val="accent6">
                  <a:lumMod val="10000"/>
                </a:schemeClr>
              </a:solidFill>
            </a:endParaRPr>
          </a:p>
          <a:p>
            <a:pPr lvl="2"/>
            <a:endParaRPr lang="en-US" altLang="ja-JP" sz="2000" u="sng" dirty="0">
              <a:solidFill>
                <a:srgbClr val="FF0000"/>
              </a:solidFill>
            </a:endParaRPr>
          </a:p>
        </p:txBody>
      </p:sp>
      <p:pic>
        <p:nvPicPr>
          <p:cNvPr id="3" name="図 2">
            <a:extLst>
              <a:ext uri="{FF2B5EF4-FFF2-40B4-BE49-F238E27FC236}">
                <a16:creationId xmlns:a16="http://schemas.microsoft.com/office/drawing/2014/main" id="{A5DEEE65-D925-00A3-4CFC-2290B3CC1D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1380" y="4778299"/>
            <a:ext cx="1063183" cy="919151"/>
          </a:xfrm>
          <a:prstGeom prst="rect">
            <a:avLst/>
          </a:prstGeom>
        </p:spPr>
      </p:pic>
      <p:pic>
        <p:nvPicPr>
          <p:cNvPr id="4" name="図 3">
            <a:extLst>
              <a:ext uri="{FF2B5EF4-FFF2-40B4-BE49-F238E27FC236}">
                <a16:creationId xmlns:a16="http://schemas.microsoft.com/office/drawing/2014/main" id="{6B1A7CF1-B00F-DB21-178C-11027C8F0F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3179" y="3933056"/>
            <a:ext cx="2066313" cy="670090"/>
          </a:xfrm>
          <a:prstGeom prst="rect">
            <a:avLst/>
          </a:prstGeom>
        </p:spPr>
      </p:pic>
      <p:grpSp>
        <p:nvGrpSpPr>
          <p:cNvPr id="5" name="グループ化 4">
            <a:extLst>
              <a:ext uri="{FF2B5EF4-FFF2-40B4-BE49-F238E27FC236}">
                <a16:creationId xmlns:a16="http://schemas.microsoft.com/office/drawing/2014/main" id="{770739FA-D203-A983-8CFC-83845EE075B0}"/>
              </a:ext>
            </a:extLst>
          </p:cNvPr>
          <p:cNvGrpSpPr/>
          <p:nvPr/>
        </p:nvGrpSpPr>
        <p:grpSpPr>
          <a:xfrm>
            <a:off x="6880727" y="4417367"/>
            <a:ext cx="1566757" cy="307777"/>
            <a:chOff x="1326644" y="6237312"/>
            <a:chExt cx="1566757" cy="307777"/>
          </a:xfrm>
        </p:grpSpPr>
        <p:sp>
          <p:nvSpPr>
            <p:cNvPr id="6" name="四角形: 角を丸くする 5">
              <a:extLst>
                <a:ext uri="{FF2B5EF4-FFF2-40B4-BE49-F238E27FC236}">
                  <a16:creationId xmlns:a16="http://schemas.microsoft.com/office/drawing/2014/main" id="{04325D5E-A849-FAD4-29DA-220AF8BB2764}"/>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FB451F58-1191-2B08-C6BD-0293E35F8BF3}"/>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sp>
        <p:nvSpPr>
          <p:cNvPr id="14" name="タイトル 8">
            <a:extLst>
              <a:ext uri="{FF2B5EF4-FFF2-40B4-BE49-F238E27FC236}">
                <a16:creationId xmlns:a16="http://schemas.microsoft.com/office/drawing/2014/main" id="{F4540776-214D-B4F5-E3CD-4D5FAEB01A3B}"/>
              </a:ext>
            </a:extLst>
          </p:cNvPr>
          <p:cNvSpPr>
            <a:spLocks noGrp="1"/>
          </p:cNvSpPr>
          <p:nvPr>
            <p:ph type="title"/>
          </p:nvPr>
        </p:nvSpPr>
        <p:spPr>
          <a:xfrm>
            <a:off x="480910" y="217503"/>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pic>
        <p:nvPicPr>
          <p:cNvPr id="2" name="Picture 7" descr="\\Ipa-fs\IPA\セキュリティセンター\330-普及・啓発\810-情報発信\情報セキュリティ関係ホームページ掲載資料\PressWork(ウイルス)\★素材\IPA WMF\51_1.wmf">
            <a:extLst>
              <a:ext uri="{FF2B5EF4-FFF2-40B4-BE49-F238E27FC236}">
                <a16:creationId xmlns:a16="http://schemas.microsoft.com/office/drawing/2014/main" id="{D8F85DD4-4208-CE25-0A66-CD87D18239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486335" y="2576277"/>
            <a:ext cx="8255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0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56</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セキュリティ担当者、システム管理者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情報の管理</a:t>
            </a:r>
            <a:r>
              <a:rPr lang="ja-JP" altLang="en-US" sz="2000" dirty="0">
                <a:solidFill>
                  <a:schemeClr val="accent6">
                    <a:lumMod val="10000"/>
                  </a:schemeClr>
                </a:solidFill>
              </a:rPr>
              <a:t>と</a:t>
            </a:r>
            <a:r>
              <a:rPr lang="ja-JP" altLang="en-US" sz="2000" u="sng" dirty="0">
                <a:solidFill>
                  <a:srgbClr val="FF0000"/>
                </a:solidFill>
              </a:rPr>
              <a:t>運用規則策定</a:t>
            </a:r>
          </a:p>
          <a:p>
            <a:pPr lvl="2"/>
            <a:r>
              <a:rPr lang="ja-JP" altLang="en-US" sz="2000" u="sng" dirty="0">
                <a:solidFill>
                  <a:srgbClr val="FF0000"/>
                </a:solidFill>
              </a:rPr>
              <a:t>サイバー攻撃</a:t>
            </a:r>
            <a:r>
              <a:rPr lang="ja-JP" altLang="en-US" sz="2000" dirty="0">
                <a:solidFill>
                  <a:schemeClr val="accent6">
                    <a:lumMod val="10000"/>
                  </a:schemeClr>
                </a:solidFill>
              </a:rPr>
              <a:t>に関する</a:t>
            </a:r>
            <a:r>
              <a:rPr lang="ja-JP" altLang="en-US" sz="2000" u="sng" dirty="0">
                <a:solidFill>
                  <a:srgbClr val="FF0000"/>
                </a:solidFill>
              </a:rPr>
              <a:t>継続的な情報収集</a:t>
            </a:r>
          </a:p>
          <a:p>
            <a:pPr lvl="2"/>
            <a:r>
              <a:rPr lang="ja-JP" altLang="en-US" sz="2000" u="sng" dirty="0">
                <a:solidFill>
                  <a:srgbClr val="FF0000"/>
                </a:solidFill>
              </a:rPr>
              <a:t>情報リテラシー、モラルを向上</a:t>
            </a:r>
            <a:r>
              <a:rPr lang="ja-JP" altLang="en-US" sz="2000" dirty="0">
                <a:solidFill>
                  <a:schemeClr val="accent6">
                    <a:lumMod val="10000"/>
                  </a:schemeClr>
                </a:solidFill>
              </a:rPr>
              <a:t>させる</a:t>
            </a:r>
            <a:endParaRPr lang="en-US" altLang="ja-JP" sz="2000" dirty="0">
              <a:solidFill>
                <a:schemeClr val="accent6">
                  <a:lumMod val="10000"/>
                </a:schemeClr>
              </a:solidFill>
            </a:endParaRPr>
          </a:p>
          <a:p>
            <a:pPr lvl="2"/>
            <a:r>
              <a:rPr lang="ja-JP" altLang="en-US" sz="2000" dirty="0">
                <a:solidFill>
                  <a:schemeClr val="accent6">
                    <a:lumMod val="10000"/>
                  </a:schemeClr>
                </a:solidFill>
              </a:rPr>
              <a:t>インシデント対応の</a:t>
            </a:r>
            <a:r>
              <a:rPr lang="ja-JP" altLang="en-US" sz="2000" u="sng" dirty="0">
                <a:solidFill>
                  <a:srgbClr val="FF0000"/>
                </a:solidFill>
              </a:rPr>
              <a:t>定期的な訓練</a:t>
            </a:r>
            <a:r>
              <a:rPr lang="ja-JP" altLang="en-US" sz="2000" dirty="0">
                <a:solidFill>
                  <a:schemeClr val="accent6">
                    <a:lumMod val="10000"/>
                  </a:schemeClr>
                </a:solidFill>
              </a:rPr>
              <a:t>を実施</a:t>
            </a:r>
          </a:p>
          <a:p>
            <a:pPr lvl="2"/>
            <a:r>
              <a:rPr lang="ja-JP" altLang="en-US" sz="2000" dirty="0">
                <a:solidFill>
                  <a:schemeClr val="accent6">
                    <a:lumMod val="10000"/>
                  </a:schemeClr>
                </a:solidFill>
              </a:rPr>
              <a:t>サーバーや </a:t>
            </a:r>
            <a:r>
              <a:rPr lang="en-US" altLang="ja-JP" sz="2000" dirty="0">
                <a:solidFill>
                  <a:schemeClr val="accent6">
                    <a:lumMod val="10000"/>
                  </a:schemeClr>
                </a:solidFill>
              </a:rPr>
              <a:t>PC</a:t>
            </a:r>
            <a:r>
              <a:rPr lang="ja-JP" altLang="en-US" sz="2000" dirty="0">
                <a:solidFill>
                  <a:schemeClr val="accent6">
                    <a:lumMod val="10000"/>
                  </a:schemeClr>
                </a:solidFill>
              </a:rPr>
              <a:t>、ネットワークに</a:t>
            </a:r>
            <a:r>
              <a:rPr lang="ja-JP" altLang="en-US" sz="2000" u="sng" dirty="0">
                <a:solidFill>
                  <a:srgbClr val="FF0000"/>
                </a:solidFill>
              </a:rPr>
              <a:t>適切なセキュリティ対策</a:t>
            </a:r>
            <a:r>
              <a:rPr lang="ja-JP" altLang="en-US" sz="2000" dirty="0">
                <a:solidFill>
                  <a:schemeClr val="accent6">
                    <a:lumMod val="10000"/>
                  </a:schemeClr>
                </a:solidFill>
              </a:rPr>
              <a:t>を行う</a:t>
            </a:r>
            <a:endParaRPr lang="en-US" altLang="ja-JP" sz="2000" dirty="0">
              <a:solidFill>
                <a:schemeClr val="accent6">
                  <a:lumMod val="10000"/>
                </a:schemeClr>
              </a:solidFill>
            </a:endParaRPr>
          </a:p>
          <a:p>
            <a:pPr lvl="2"/>
            <a:r>
              <a:rPr lang="ja-JP" altLang="en-US" sz="2000" u="sng" dirty="0">
                <a:solidFill>
                  <a:srgbClr val="FF0000"/>
                </a:solidFill>
              </a:rPr>
              <a:t>アプリケーション許可リスト</a:t>
            </a:r>
            <a:r>
              <a:rPr lang="ja-JP" altLang="en-US" sz="2000" dirty="0">
                <a:solidFill>
                  <a:schemeClr val="accent6">
                    <a:lumMod val="10000"/>
                  </a:schemeClr>
                </a:solidFill>
              </a:rPr>
              <a:t>の整備</a:t>
            </a:r>
          </a:p>
          <a:p>
            <a:pPr lvl="2"/>
            <a:r>
              <a:rPr lang="ja-JP" altLang="en-US" sz="2000" dirty="0">
                <a:solidFill>
                  <a:schemeClr val="accent6">
                    <a:lumMod val="10000"/>
                  </a:schemeClr>
                </a:solidFill>
              </a:rPr>
              <a:t>取引先の</a:t>
            </a:r>
            <a:r>
              <a:rPr lang="ja-JP" altLang="en-US" sz="2000" u="sng" dirty="0">
                <a:solidFill>
                  <a:srgbClr val="FF0000"/>
                </a:solidFill>
              </a:rPr>
              <a:t>セキュリティ対策実施状況の確認</a:t>
            </a:r>
          </a:p>
          <a:p>
            <a:pPr lvl="2"/>
            <a:r>
              <a:rPr lang="ja-JP" altLang="en-US" sz="2000" dirty="0">
                <a:solidFill>
                  <a:schemeClr val="accent6">
                    <a:lumMod val="10000"/>
                  </a:schemeClr>
                </a:solidFill>
              </a:rPr>
              <a:t>海外拠点等も含めた</a:t>
            </a:r>
            <a:r>
              <a:rPr lang="ja-JP" altLang="en-US" sz="2000" u="sng" dirty="0">
                <a:solidFill>
                  <a:srgbClr val="FF0000"/>
                </a:solidFill>
              </a:rPr>
              <a:t>セキュリティ対策の向上</a:t>
            </a:r>
            <a:endParaRPr lang="en-US" altLang="ja-JP" sz="2000" u="sng" baseline="30000" dirty="0">
              <a:solidFill>
                <a:srgbClr val="FF0000"/>
              </a:solidFill>
            </a:endParaRPr>
          </a:p>
        </p:txBody>
      </p:sp>
      <p:pic>
        <p:nvPicPr>
          <p:cNvPr id="11" name="図 10">
            <a:extLst>
              <a:ext uri="{FF2B5EF4-FFF2-40B4-BE49-F238E27FC236}">
                <a16:creationId xmlns:a16="http://schemas.microsoft.com/office/drawing/2014/main" id="{234B208E-1C73-17C2-C45D-951EF101F2C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93940" y="4410309"/>
            <a:ext cx="2242525" cy="2337950"/>
          </a:xfrm>
          <a:prstGeom prst="rect">
            <a:avLst/>
          </a:prstGeom>
        </p:spPr>
      </p:pic>
      <p:pic>
        <p:nvPicPr>
          <p:cNvPr id="12" name="図 11">
            <a:extLst>
              <a:ext uri="{FF2B5EF4-FFF2-40B4-BE49-F238E27FC236}">
                <a16:creationId xmlns:a16="http://schemas.microsoft.com/office/drawing/2014/main" id="{1BDF00F2-967D-24A7-F913-8732137CA433}"/>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44377" y="4584248"/>
            <a:ext cx="513819" cy="532303"/>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433DA7CC-1EFF-E9B1-EA51-9FA7FE8A464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93941" y="4549284"/>
            <a:ext cx="664364" cy="1256251"/>
          </a:xfrm>
          <a:prstGeom prst="rect">
            <a:avLst/>
          </a:prstGeom>
        </p:spPr>
      </p:pic>
      <p:sp>
        <p:nvSpPr>
          <p:cNvPr id="9" name="タイトル 8">
            <a:extLst>
              <a:ext uri="{FF2B5EF4-FFF2-40B4-BE49-F238E27FC236}">
                <a16:creationId xmlns:a16="http://schemas.microsoft.com/office/drawing/2014/main" id="{D26D9D27-C12E-7447-1D55-B8A907982D07}"/>
              </a:ext>
            </a:extLst>
          </p:cNvPr>
          <p:cNvSpPr>
            <a:spLocks noGrp="1"/>
          </p:cNvSpPr>
          <p:nvPr>
            <p:ph type="title"/>
          </p:nvPr>
        </p:nvSpPr>
        <p:spPr>
          <a:xfrm>
            <a:off x="480910" y="217503"/>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spTree>
    <p:extLst>
      <p:ext uri="{BB962C8B-B14F-4D97-AF65-F5344CB8AC3E}">
        <p14:creationId xmlns:p14="http://schemas.microsoft.com/office/powerpoint/2010/main" val="744655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57</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セキュリティ担当者、システム管理者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被害の早期検知</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accent6">
                    <a:lumMod val="10000"/>
                  </a:schemeClr>
                </a:solidFill>
              </a:rPr>
              <a:t>サーバーや </a:t>
            </a:r>
            <a:r>
              <a:rPr lang="en-US" altLang="ja-JP" sz="2000" dirty="0">
                <a:solidFill>
                  <a:schemeClr val="accent6">
                    <a:lumMod val="10000"/>
                  </a:schemeClr>
                </a:solidFill>
              </a:rPr>
              <a:t>PC</a:t>
            </a:r>
            <a:r>
              <a:rPr lang="ja-JP" altLang="en-US" sz="2000" dirty="0">
                <a:solidFill>
                  <a:schemeClr val="accent6">
                    <a:lumMod val="10000"/>
                  </a:schemeClr>
                </a:solidFill>
              </a:rPr>
              <a:t>、ネットワークに</a:t>
            </a:r>
            <a:r>
              <a:rPr lang="ja-JP" altLang="en-US" sz="2000" u="sng" dirty="0">
                <a:solidFill>
                  <a:srgbClr val="FF0000"/>
                </a:solidFill>
              </a:rPr>
              <a:t>適切なセキュリティ対策</a:t>
            </a:r>
            <a:r>
              <a:rPr lang="ja-JP" altLang="en-US" sz="2000" dirty="0">
                <a:solidFill>
                  <a:schemeClr val="accent6">
                    <a:lumMod val="10000"/>
                  </a:schemeClr>
                </a:solidFill>
              </a:rPr>
              <a:t>を行う</a:t>
            </a:r>
            <a:endParaRPr lang="en-US" altLang="ja-JP" sz="2000" dirty="0">
              <a:solidFill>
                <a:schemeClr val="accent6">
                  <a:lumMod val="10000"/>
                </a:schemeClr>
              </a:solidFill>
            </a:endParaRP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被害を受けた後の対応</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p:txBody>
      </p:sp>
      <p:pic>
        <p:nvPicPr>
          <p:cNvPr id="23" name="図 22">
            <a:extLst>
              <a:ext uri="{FF2B5EF4-FFF2-40B4-BE49-F238E27FC236}">
                <a16:creationId xmlns:a16="http://schemas.microsoft.com/office/drawing/2014/main" id="{BBC32201-12C3-9EF1-A67C-C05E1A6A625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93940" y="4410309"/>
            <a:ext cx="2242525" cy="2337950"/>
          </a:xfrm>
          <a:prstGeom prst="rect">
            <a:avLst/>
          </a:prstGeom>
        </p:spPr>
      </p:pic>
      <p:pic>
        <p:nvPicPr>
          <p:cNvPr id="24" name="図 23">
            <a:extLst>
              <a:ext uri="{FF2B5EF4-FFF2-40B4-BE49-F238E27FC236}">
                <a16:creationId xmlns:a16="http://schemas.microsoft.com/office/drawing/2014/main" id="{216BD75A-5A7B-C623-BAD4-2E9D64D3CC32}"/>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44377" y="4584248"/>
            <a:ext cx="513819" cy="532303"/>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3944324F-36CF-7338-0FCD-7AE80C1349B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93941" y="4549284"/>
            <a:ext cx="664364" cy="1256251"/>
          </a:xfrm>
          <a:prstGeom prst="rect">
            <a:avLst/>
          </a:prstGeom>
        </p:spPr>
      </p:pic>
      <p:sp>
        <p:nvSpPr>
          <p:cNvPr id="9" name="タイトル 8">
            <a:extLst>
              <a:ext uri="{FF2B5EF4-FFF2-40B4-BE49-F238E27FC236}">
                <a16:creationId xmlns:a16="http://schemas.microsoft.com/office/drawing/2014/main" id="{6FE60291-B62D-14AA-355E-916B6D469C3D}"/>
              </a:ext>
            </a:extLst>
          </p:cNvPr>
          <p:cNvSpPr>
            <a:spLocks noGrp="1"/>
          </p:cNvSpPr>
          <p:nvPr>
            <p:ph type="title"/>
          </p:nvPr>
        </p:nvSpPr>
        <p:spPr>
          <a:xfrm>
            <a:off x="480910" y="217503"/>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spTree>
    <p:extLst>
      <p:ext uri="{BB962C8B-B14F-4D97-AF65-F5344CB8AC3E}">
        <p14:creationId xmlns:p14="http://schemas.microsoft.com/office/powerpoint/2010/main" val="3093320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58</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86934"/>
            <a:ext cx="853307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従業員、職員</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r>
              <a:rPr lang="ja-JP" altLang="en-US" sz="2500" b="1" dirty="0">
                <a:solidFill>
                  <a:schemeClr val="accent6">
                    <a:lumMod val="10000"/>
                  </a:schemeClr>
                </a:solidFill>
              </a:rPr>
              <a:t>通常、組織全体で実施</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メールの添付ファイル開封や、リンク、</a:t>
            </a:r>
            <a:r>
              <a:rPr lang="en-US" altLang="ja-JP" sz="2000" u="sng" dirty="0">
                <a:solidFill>
                  <a:srgbClr val="FF0000"/>
                </a:solidFill>
              </a:rPr>
              <a:t>URL </a:t>
            </a:r>
            <a:r>
              <a:rPr lang="ja-JP" altLang="en-US" sz="2000" u="sng" dirty="0">
                <a:solidFill>
                  <a:srgbClr val="FF0000"/>
                </a:solidFill>
              </a:rPr>
              <a:t>のクリックを安易にしない</a:t>
            </a:r>
            <a:endParaRPr lang="en-US" altLang="ja-JP" sz="2000" u="sng" dirty="0">
              <a:solidFill>
                <a:srgbClr val="FF0000"/>
              </a:solidFill>
            </a:endParaRP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被害を受けた後の対応</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p:txBody>
      </p:sp>
      <p:pic>
        <p:nvPicPr>
          <p:cNvPr id="12" name="図 11">
            <a:extLst>
              <a:ext uri="{FF2B5EF4-FFF2-40B4-BE49-F238E27FC236}">
                <a16:creationId xmlns:a16="http://schemas.microsoft.com/office/drawing/2014/main" id="{3FB4F14A-A5BD-9BB1-681F-78703FB26B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93940" y="4410309"/>
            <a:ext cx="2242525" cy="2337950"/>
          </a:xfrm>
          <a:prstGeom prst="rect">
            <a:avLst/>
          </a:prstGeom>
        </p:spPr>
      </p:pic>
      <p:pic>
        <p:nvPicPr>
          <p:cNvPr id="13" name="図 12">
            <a:extLst>
              <a:ext uri="{FF2B5EF4-FFF2-40B4-BE49-F238E27FC236}">
                <a16:creationId xmlns:a16="http://schemas.microsoft.com/office/drawing/2014/main" id="{82351076-6E74-8E08-3856-142E92BB9E4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44377" y="4584248"/>
            <a:ext cx="513819" cy="532303"/>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F02777B2-3A55-1279-5F37-11D4DDA12B5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93941" y="4549284"/>
            <a:ext cx="664364" cy="1256251"/>
          </a:xfrm>
          <a:prstGeom prst="rect">
            <a:avLst/>
          </a:prstGeom>
        </p:spPr>
      </p:pic>
      <p:sp>
        <p:nvSpPr>
          <p:cNvPr id="9" name="タイトル 8">
            <a:extLst>
              <a:ext uri="{FF2B5EF4-FFF2-40B4-BE49-F238E27FC236}">
                <a16:creationId xmlns:a16="http://schemas.microsoft.com/office/drawing/2014/main" id="{21B6CCB7-FB91-9B7E-6E37-45918775CB91}"/>
              </a:ext>
            </a:extLst>
          </p:cNvPr>
          <p:cNvSpPr>
            <a:spLocks noGrp="1"/>
          </p:cNvSpPr>
          <p:nvPr>
            <p:ph type="title"/>
          </p:nvPr>
        </p:nvSpPr>
        <p:spPr>
          <a:xfrm>
            <a:off x="480910" y="217503"/>
            <a:ext cx="7423732" cy="537099"/>
          </a:xfrm>
        </p:spPr>
        <p:txBody>
          <a:bodyPr/>
          <a:lstStyle/>
          <a:p>
            <a:r>
              <a:rPr lang="en-US" altLang="ja-JP" dirty="0"/>
              <a:t>【5</a:t>
            </a:r>
            <a:r>
              <a:rPr lang="ja-JP" altLang="en-US" dirty="0"/>
              <a:t>位</a:t>
            </a:r>
            <a:r>
              <a:rPr lang="en-US" altLang="ja-JP" dirty="0"/>
              <a:t>】</a:t>
            </a:r>
            <a:r>
              <a:rPr lang="ja-JP" altLang="en-US" dirty="0"/>
              <a:t>機密情報等を狙った標的型攻撃</a:t>
            </a:r>
          </a:p>
        </p:txBody>
      </p:sp>
    </p:spTree>
    <p:extLst>
      <p:ext uri="{BB962C8B-B14F-4D97-AF65-F5344CB8AC3E}">
        <p14:creationId xmlns:p14="http://schemas.microsoft.com/office/powerpoint/2010/main" val="283868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282700"/>
            <a:ext cx="8533069" cy="4567491"/>
          </a:xfrm>
        </p:spPr>
        <p:txBody>
          <a:bodyPr/>
          <a:lstStyle/>
          <a:p>
            <a:r>
              <a:rPr lang="ja-JP" altLang="en-US" sz="2800" u="sng" dirty="0">
                <a:solidFill>
                  <a:srgbClr val="FF0000"/>
                </a:solidFill>
              </a:rPr>
              <a:t>リモートワークの実現に必要な環境や仕組みを狙った</a:t>
            </a:r>
            <a:endParaRPr lang="en-US" altLang="ja-JP" sz="2800" u="sng" dirty="0">
              <a:solidFill>
                <a:srgbClr val="FF0000"/>
              </a:solidFill>
            </a:endParaRPr>
          </a:p>
          <a:p>
            <a:pPr marL="0" indent="0">
              <a:buNone/>
            </a:pPr>
            <a:r>
              <a:rPr lang="ja-JP" altLang="en-US" sz="2800" dirty="0">
                <a:solidFill>
                  <a:srgbClr val="FF0000"/>
                </a:solidFill>
              </a:rPr>
              <a:t>　</a:t>
            </a:r>
            <a:r>
              <a:rPr lang="ja-JP" altLang="en-US" sz="2800" dirty="0">
                <a:solidFill>
                  <a:schemeClr val="tx2"/>
                </a:solidFill>
              </a:rPr>
              <a:t>サイバー攻撃が多発</a:t>
            </a:r>
            <a:r>
              <a:rPr lang="ja-JP" altLang="en-US" sz="2800" dirty="0">
                <a:solidFill>
                  <a:schemeClr val="accent6">
                    <a:lumMod val="10000"/>
                  </a:schemeClr>
                </a:solidFill>
              </a:rPr>
              <a:t>している</a:t>
            </a:r>
            <a:endParaRPr lang="en-US" altLang="ja-JP" sz="2800" dirty="0">
              <a:solidFill>
                <a:schemeClr val="accent6">
                  <a:lumMod val="10000"/>
                </a:schemeClr>
              </a:solidFill>
            </a:endParaRPr>
          </a:p>
          <a:p>
            <a:endParaRPr lang="en-US" altLang="ja-JP" sz="1000" dirty="0">
              <a:solidFill>
                <a:schemeClr val="accent6">
                  <a:lumMod val="10000"/>
                </a:schemeClr>
              </a:solidFill>
            </a:endParaRPr>
          </a:p>
          <a:p>
            <a:r>
              <a:rPr lang="ja-JP" altLang="en-US" sz="2800" dirty="0">
                <a:solidFill>
                  <a:schemeClr val="accent6">
                    <a:lumMod val="10000"/>
                  </a:schemeClr>
                </a:solidFill>
              </a:rPr>
              <a:t>攻撃を受けると、</a:t>
            </a:r>
            <a:r>
              <a:rPr lang="ja-JP" altLang="en-US" sz="2800" u="sng" dirty="0">
                <a:solidFill>
                  <a:srgbClr val="FF0000"/>
                </a:solidFill>
              </a:rPr>
              <a:t>マルウェア感染や情報漏えい等</a:t>
            </a:r>
            <a:r>
              <a:rPr lang="ja-JP" altLang="en-US" sz="2800" dirty="0">
                <a:solidFill>
                  <a:schemeClr val="tx2"/>
                </a:solidFill>
              </a:rPr>
              <a:t>により</a:t>
            </a:r>
            <a:r>
              <a:rPr lang="ja-JP" altLang="en-US" sz="2800" dirty="0">
                <a:solidFill>
                  <a:schemeClr val="accent6">
                    <a:lumMod val="10000"/>
                  </a:schemeClr>
                </a:solidFill>
              </a:rPr>
              <a:t>、</a:t>
            </a:r>
            <a:endParaRPr lang="en-US" altLang="ja-JP" sz="2800" dirty="0">
              <a:solidFill>
                <a:schemeClr val="accent6">
                  <a:lumMod val="10000"/>
                </a:schemeClr>
              </a:solidFill>
            </a:endParaRPr>
          </a:p>
          <a:p>
            <a:pPr marL="0" indent="0">
              <a:buNone/>
            </a:pPr>
            <a:r>
              <a:rPr lang="ja-JP" altLang="en-US" sz="2800" dirty="0">
                <a:solidFill>
                  <a:schemeClr val="accent6">
                    <a:lumMod val="10000"/>
                  </a:schemeClr>
                </a:solidFill>
              </a:rPr>
              <a:t>　</a:t>
            </a:r>
            <a:r>
              <a:rPr lang="ja-JP" altLang="en-US" sz="2800" u="sng" dirty="0">
                <a:solidFill>
                  <a:srgbClr val="FF0000"/>
                </a:solidFill>
              </a:rPr>
              <a:t>組織の事業が停止する</a:t>
            </a:r>
            <a:r>
              <a:rPr lang="ja-JP" altLang="en-US" sz="2800" dirty="0">
                <a:solidFill>
                  <a:schemeClr val="tx2"/>
                </a:solidFill>
              </a:rPr>
              <a:t>おそれ</a:t>
            </a:r>
            <a:r>
              <a:rPr lang="ja-JP" altLang="en-US" sz="2800" dirty="0">
                <a:solidFill>
                  <a:schemeClr val="accent6">
                    <a:lumMod val="10000"/>
                  </a:schemeClr>
                </a:solidFill>
              </a:rPr>
              <a:t>がある</a:t>
            </a:r>
            <a:endParaRPr lang="en-US" altLang="ja-JP" sz="28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59</a:t>
            </a:fld>
            <a:endParaRPr lang="ja-JP" altLang="en-US"/>
          </a:p>
        </p:txBody>
      </p:sp>
      <p:sp>
        <p:nvSpPr>
          <p:cNvPr id="4" name="タイトル 8">
            <a:extLst>
              <a:ext uri="{FF2B5EF4-FFF2-40B4-BE49-F238E27FC236}">
                <a16:creationId xmlns:a16="http://schemas.microsoft.com/office/drawing/2014/main" id="{1D95CB97-2B17-0952-D33A-041A9E9F43DD}"/>
              </a:ext>
            </a:extLst>
          </p:cNvPr>
          <p:cNvSpPr>
            <a:spLocks noGrp="1"/>
          </p:cNvSpPr>
          <p:nvPr>
            <p:ph type="title"/>
          </p:nvPr>
        </p:nvSpPr>
        <p:spPr>
          <a:xfrm>
            <a:off x="127000" y="217504"/>
            <a:ext cx="8175625" cy="563732"/>
          </a:xfrm>
        </p:spPr>
        <p:txBody>
          <a:bodyPr/>
          <a:lstStyle/>
          <a:p>
            <a:r>
              <a:rPr lang="en-US" altLang="ja-JP" sz="2600" dirty="0"/>
              <a:t>【6</a:t>
            </a:r>
            <a:r>
              <a:rPr lang="ja-JP" altLang="en-US" sz="2600" dirty="0"/>
              <a:t>位</a:t>
            </a:r>
            <a:r>
              <a:rPr lang="en-US" altLang="ja-JP" sz="2600" dirty="0"/>
              <a:t>】</a:t>
            </a:r>
            <a:r>
              <a:rPr lang="ja-JP" altLang="en-US" sz="2600" dirty="0"/>
              <a:t>リモートワーク等の環境や仕組みを狙った攻撃</a:t>
            </a:r>
          </a:p>
        </p:txBody>
      </p:sp>
    </p:spTree>
    <p:extLst>
      <p:ext uri="{BB962C8B-B14F-4D97-AF65-F5344CB8AC3E}">
        <p14:creationId xmlns:p14="http://schemas.microsoft.com/office/powerpoint/2010/main" val="3933798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5"/>
            <a:ext cx="8595216" cy="1681659"/>
          </a:xfrm>
        </p:spPr>
        <p:txBody>
          <a:bodyPr/>
          <a:lstStyle/>
          <a:p>
            <a:r>
              <a:rPr lang="ja-JP" altLang="en-US" sz="2400" dirty="0">
                <a:solidFill>
                  <a:schemeClr val="accent6">
                    <a:lumMod val="10000"/>
                  </a:schemeClr>
                </a:solidFill>
              </a:rPr>
              <a:t>多数の脅威があるが「攻撃の糸口」は似通っている</a:t>
            </a:r>
            <a:endParaRPr lang="ja-JP" altLang="en-US" sz="800" dirty="0">
              <a:solidFill>
                <a:schemeClr val="accent6">
                  <a:lumMod val="10000"/>
                </a:schemeClr>
              </a:solidFill>
            </a:endParaRPr>
          </a:p>
          <a:p>
            <a:r>
              <a:rPr lang="ja-JP" altLang="en-US" sz="2400" dirty="0">
                <a:solidFill>
                  <a:schemeClr val="accent6">
                    <a:lumMod val="10000"/>
                  </a:schemeClr>
                </a:solidFill>
              </a:rPr>
              <a:t>基本的な対策の重要性は長年変わらない</a:t>
            </a:r>
            <a:endParaRPr lang="ja-JP" altLang="en-US" sz="800" dirty="0">
              <a:solidFill>
                <a:schemeClr val="accent6">
                  <a:lumMod val="10000"/>
                </a:schemeClr>
              </a:solidFill>
            </a:endParaRPr>
          </a:p>
          <a:p>
            <a:r>
              <a:rPr lang="ja-JP" altLang="en-US" sz="2400" dirty="0">
                <a:solidFill>
                  <a:schemeClr val="accent6">
                    <a:lumMod val="10000"/>
                  </a:schemeClr>
                </a:solidFill>
              </a:rPr>
              <a:t>下記の</a:t>
            </a:r>
            <a:r>
              <a:rPr lang="ja-JP" altLang="en-US" sz="2400" b="1" dirty="0">
                <a:solidFill>
                  <a:srgbClr val="FF0000"/>
                </a:solidFill>
              </a:rPr>
              <a:t>「情報セキュリティ対策の基本」を常に意識することが重要</a:t>
            </a:r>
            <a:endParaRPr lang="ja-JP" altLang="en-US" sz="2400" dirty="0"/>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141304"/>
            <a:ext cx="6047903" cy="676276"/>
          </a:xfrm>
        </p:spPr>
        <p:txBody>
          <a:bodyPr/>
          <a:lstStyle/>
          <a:p>
            <a:r>
              <a:rPr lang="ja-JP" altLang="en-US" dirty="0"/>
              <a:t>情報セキュリティ対策の基本</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a:t>
            </a:fld>
            <a:endParaRPr lang="ja-JP" altLang="en-US"/>
          </a:p>
        </p:txBody>
      </p:sp>
      <p:graphicFrame>
        <p:nvGraphicFramePr>
          <p:cNvPr id="2" name="表 1">
            <a:extLst>
              <a:ext uri="{FF2B5EF4-FFF2-40B4-BE49-F238E27FC236}">
                <a16:creationId xmlns:a16="http://schemas.microsoft.com/office/drawing/2014/main" id="{E0B00E66-5D87-F0A0-003F-B843EE00AC07}"/>
              </a:ext>
            </a:extLst>
          </p:cNvPr>
          <p:cNvGraphicFramePr>
            <a:graphicFrameLocks noGrp="1"/>
          </p:cNvGraphicFramePr>
          <p:nvPr>
            <p:extLst>
              <p:ext uri="{D42A27DB-BD31-4B8C-83A1-F6EECF244321}">
                <p14:modId xmlns:p14="http://schemas.microsoft.com/office/powerpoint/2010/main" val="1229351261"/>
              </p:ext>
            </p:extLst>
          </p:nvPr>
        </p:nvGraphicFramePr>
        <p:xfrm>
          <a:off x="305465" y="2557607"/>
          <a:ext cx="8533069" cy="3603329"/>
        </p:xfrm>
        <a:graphic>
          <a:graphicData uri="http://schemas.openxmlformats.org/drawingml/2006/table">
            <a:tbl>
              <a:tblPr firstRow="1" bandRow="1">
                <a:tableStyleId>{F5AB1C69-6EDB-4FF4-983F-18BD219EF322}</a:tableStyleId>
              </a:tblPr>
              <a:tblGrid>
                <a:gridCol w="2148977">
                  <a:extLst>
                    <a:ext uri="{9D8B030D-6E8A-4147-A177-3AD203B41FA5}">
                      <a16:colId xmlns:a16="http://schemas.microsoft.com/office/drawing/2014/main" val="311699701"/>
                    </a:ext>
                  </a:extLst>
                </a:gridCol>
                <a:gridCol w="3200400">
                  <a:extLst>
                    <a:ext uri="{9D8B030D-6E8A-4147-A177-3AD203B41FA5}">
                      <a16:colId xmlns:a16="http://schemas.microsoft.com/office/drawing/2014/main" val="781493075"/>
                    </a:ext>
                  </a:extLst>
                </a:gridCol>
                <a:gridCol w="3183692">
                  <a:extLst>
                    <a:ext uri="{9D8B030D-6E8A-4147-A177-3AD203B41FA5}">
                      <a16:colId xmlns:a16="http://schemas.microsoft.com/office/drawing/2014/main" val="43705340"/>
                    </a:ext>
                  </a:extLst>
                </a:gridCol>
              </a:tblGrid>
              <a:tr h="136957">
                <a:tc>
                  <a:txBody>
                    <a:bodyPr/>
                    <a:lstStyle/>
                    <a:p>
                      <a:r>
                        <a:rPr kumimoji="1" lang="ja-JP" altLang="en-US" sz="2000" b="1" dirty="0">
                          <a:latin typeface="+mn-ea"/>
                          <a:ea typeface="+mn-ea"/>
                        </a:rPr>
                        <a:t>攻撃の糸口</a:t>
                      </a:r>
                    </a:p>
                  </a:txBody>
                  <a:tcPr/>
                </a:tc>
                <a:tc>
                  <a:txBody>
                    <a:bodyPr/>
                    <a:lstStyle/>
                    <a:p>
                      <a:r>
                        <a:rPr kumimoji="1" lang="ja-JP" altLang="en-US" sz="2000" b="1" dirty="0">
                          <a:latin typeface="+mn-ea"/>
                          <a:ea typeface="+mn-ea"/>
                        </a:rPr>
                        <a:t>情報セキュリティ対策の基本</a:t>
                      </a:r>
                    </a:p>
                  </a:txBody>
                  <a:tcPr/>
                </a:tc>
                <a:tc>
                  <a:txBody>
                    <a:bodyPr/>
                    <a:lstStyle/>
                    <a:p>
                      <a:r>
                        <a:rPr kumimoji="1" lang="ja-JP" altLang="en-US" sz="2000" b="1" dirty="0">
                          <a:latin typeface="+mn-ea"/>
                          <a:ea typeface="+mn-ea"/>
                        </a:rPr>
                        <a:t>目的</a:t>
                      </a:r>
                    </a:p>
                  </a:txBody>
                  <a:tcPr/>
                </a:tc>
                <a:extLst>
                  <a:ext uri="{0D108BD9-81ED-4DB2-BD59-A6C34878D82A}">
                    <a16:rowId xmlns:a16="http://schemas.microsoft.com/office/drawing/2014/main" val="3100117602"/>
                  </a:ext>
                </a:extLst>
              </a:tr>
              <a:tr h="221238">
                <a:tc>
                  <a:txBody>
                    <a:bodyPr/>
                    <a:lstStyle/>
                    <a:p>
                      <a:r>
                        <a:rPr kumimoji="1" lang="ja-JP" altLang="en-US" sz="1800" b="0" dirty="0">
                          <a:solidFill>
                            <a:schemeClr val="accent6">
                              <a:lumMod val="10000"/>
                            </a:schemeClr>
                          </a:solidFill>
                          <a:latin typeface="+mn-ea"/>
                          <a:ea typeface="+mn-ea"/>
                        </a:rPr>
                        <a:t>ソフトウェアの脆弱性</a:t>
                      </a:r>
                    </a:p>
                  </a:txBody>
                  <a:tcPr anchor="ctr"/>
                </a:tc>
                <a:tc>
                  <a:txBody>
                    <a:bodyPr/>
                    <a:lstStyle/>
                    <a:p>
                      <a:r>
                        <a:rPr kumimoji="1" lang="ja-JP" altLang="en-US" sz="1800" b="0" dirty="0">
                          <a:solidFill>
                            <a:schemeClr val="accent6">
                              <a:lumMod val="10000"/>
                            </a:schemeClr>
                          </a:solidFill>
                          <a:latin typeface="+mn-ea"/>
                          <a:ea typeface="+mn-ea"/>
                        </a:rPr>
                        <a:t>ソフトウェアの更新</a:t>
                      </a:r>
                    </a:p>
                  </a:txBody>
                  <a:tcPr anchor="ctr"/>
                </a:tc>
                <a:tc>
                  <a:txBody>
                    <a:bodyPr/>
                    <a:lstStyle/>
                    <a:p>
                      <a:r>
                        <a:rPr kumimoji="1" lang="ja-JP" altLang="en-US" sz="1800" b="0" dirty="0">
                          <a:solidFill>
                            <a:schemeClr val="accent6">
                              <a:lumMod val="10000"/>
                            </a:schemeClr>
                          </a:solidFill>
                          <a:latin typeface="+mn-ea"/>
                          <a:ea typeface="+mn-ea"/>
                        </a:rPr>
                        <a:t>脆弱性を解消して脆弱性を悪用した攻撃によるリスクを低減する</a:t>
                      </a:r>
                    </a:p>
                  </a:txBody>
                  <a:tcPr anchor="ctr"/>
                </a:tc>
                <a:extLst>
                  <a:ext uri="{0D108BD9-81ED-4DB2-BD59-A6C34878D82A}">
                    <a16:rowId xmlns:a16="http://schemas.microsoft.com/office/drawing/2014/main" val="596716949"/>
                  </a:ext>
                </a:extLst>
              </a:tr>
              <a:tr h="646769">
                <a:tc>
                  <a:txBody>
                    <a:bodyPr/>
                    <a:lstStyle/>
                    <a:p>
                      <a:pPr algn="l"/>
                      <a:r>
                        <a:rPr kumimoji="1" lang="ja-JP" altLang="en-US" sz="1800" b="0" kern="1200" dirty="0">
                          <a:solidFill>
                            <a:schemeClr val="accent6">
                              <a:lumMod val="10000"/>
                            </a:schemeClr>
                          </a:solidFill>
                          <a:latin typeface="+mn-ea"/>
                          <a:ea typeface="+mn-ea"/>
                          <a:cs typeface="+mn-cs"/>
                        </a:rPr>
                        <a:t>マルウェアに感染</a:t>
                      </a:r>
                      <a:endParaRPr kumimoji="1" lang="en-US" altLang="ja-JP" sz="1800" b="0" kern="1200" dirty="0">
                        <a:solidFill>
                          <a:schemeClr val="accent6">
                            <a:lumMod val="10000"/>
                          </a:schemeClr>
                        </a:solidFill>
                        <a:latin typeface="+mn-ea"/>
                        <a:ea typeface="+mn-ea"/>
                        <a:cs typeface="+mn-cs"/>
                      </a:endParaRPr>
                    </a:p>
                  </a:txBody>
                  <a:tcPr anchor="ctr"/>
                </a:tc>
                <a:tc>
                  <a:txBody>
                    <a:bodyPr/>
                    <a:lstStyle/>
                    <a:p>
                      <a:r>
                        <a:rPr kumimoji="1" lang="ja-JP" altLang="en-US" sz="1800" b="0" dirty="0">
                          <a:solidFill>
                            <a:schemeClr val="accent6">
                              <a:lumMod val="10000"/>
                            </a:schemeClr>
                          </a:solidFill>
                          <a:latin typeface="+mn-ea"/>
                          <a:ea typeface="+mn-ea"/>
                        </a:rPr>
                        <a:t>セキュリティソフトの利用</a:t>
                      </a:r>
                    </a:p>
                  </a:txBody>
                  <a:tcPr anchor="ctr"/>
                </a:tc>
                <a:tc>
                  <a:txBody>
                    <a:bodyPr/>
                    <a:lstStyle/>
                    <a:p>
                      <a:r>
                        <a:rPr kumimoji="1" lang="ja-JP" altLang="en-US" sz="1800" b="0" dirty="0">
                          <a:solidFill>
                            <a:schemeClr val="accent6">
                              <a:lumMod val="10000"/>
                            </a:schemeClr>
                          </a:solidFill>
                          <a:latin typeface="+mn-ea"/>
                          <a:ea typeface="+mn-ea"/>
                        </a:rPr>
                        <a:t>攻撃を検知してブロックする</a:t>
                      </a:r>
                      <a:endParaRPr kumimoji="1" lang="en-US" altLang="ja-JP" sz="1800" b="0" dirty="0">
                        <a:solidFill>
                          <a:schemeClr val="accent6">
                            <a:lumMod val="10000"/>
                          </a:schemeClr>
                        </a:solidFill>
                        <a:latin typeface="+mn-ea"/>
                        <a:ea typeface="+mn-ea"/>
                      </a:endParaRPr>
                    </a:p>
                  </a:txBody>
                  <a:tcPr anchor="ctr"/>
                </a:tc>
                <a:extLst>
                  <a:ext uri="{0D108BD9-81ED-4DB2-BD59-A6C34878D82A}">
                    <a16:rowId xmlns:a16="http://schemas.microsoft.com/office/drawing/2014/main" val="1169576368"/>
                  </a:ext>
                </a:extLst>
              </a:tr>
              <a:tr h="221238">
                <a:tc>
                  <a:txBody>
                    <a:bodyPr/>
                    <a:lstStyle/>
                    <a:p>
                      <a:r>
                        <a:rPr kumimoji="1" lang="ja-JP" altLang="en-US" sz="1800" b="0" dirty="0">
                          <a:solidFill>
                            <a:schemeClr val="accent6">
                              <a:lumMod val="10000"/>
                            </a:schemeClr>
                          </a:solidFill>
                          <a:latin typeface="+mn-ea"/>
                          <a:ea typeface="+mn-ea"/>
                        </a:rPr>
                        <a:t>パスワード窃取</a:t>
                      </a:r>
                    </a:p>
                  </a:txBody>
                  <a:tcPr anchor="ctr"/>
                </a:tc>
                <a:tc>
                  <a:txBody>
                    <a:bodyPr/>
                    <a:lstStyle/>
                    <a:p>
                      <a:r>
                        <a:rPr kumimoji="1" lang="ja-JP" altLang="en-US" sz="1800" b="0" dirty="0">
                          <a:solidFill>
                            <a:schemeClr val="accent6">
                              <a:lumMod val="10000"/>
                            </a:schemeClr>
                          </a:solidFill>
                          <a:latin typeface="+mn-ea"/>
                          <a:ea typeface="+mn-ea"/>
                        </a:rPr>
                        <a:t>パスワードの管理・認証の強化</a:t>
                      </a:r>
                      <a:endParaRPr kumimoji="1" lang="en-US" altLang="ja-JP" sz="1800" b="0" dirty="0">
                        <a:solidFill>
                          <a:schemeClr val="accent6">
                            <a:lumMod val="10000"/>
                          </a:schemeClr>
                        </a:solidFill>
                        <a:latin typeface="+mn-ea"/>
                        <a:ea typeface="+mn-ea"/>
                      </a:endParaRPr>
                    </a:p>
                  </a:txBody>
                  <a:tcPr anchor="ctr"/>
                </a:tc>
                <a:tc>
                  <a:txBody>
                    <a:bodyPr/>
                    <a:lstStyle/>
                    <a:p>
                      <a:r>
                        <a:rPr kumimoji="1" lang="ja-JP" altLang="en-US" sz="1800" b="0" dirty="0">
                          <a:solidFill>
                            <a:schemeClr val="accent6">
                              <a:lumMod val="10000"/>
                            </a:schemeClr>
                          </a:solidFill>
                          <a:latin typeface="+mn-ea"/>
                          <a:ea typeface="+mn-ea"/>
                        </a:rPr>
                        <a:t>パスワード窃取による情報漏えい等のリスクを低減する</a:t>
                      </a:r>
                    </a:p>
                  </a:txBody>
                  <a:tcPr anchor="ctr"/>
                </a:tc>
                <a:extLst>
                  <a:ext uri="{0D108BD9-81ED-4DB2-BD59-A6C34878D82A}">
                    <a16:rowId xmlns:a16="http://schemas.microsoft.com/office/drawing/2014/main" val="296018573"/>
                  </a:ext>
                </a:extLst>
              </a:tr>
              <a:tr h="221238">
                <a:tc>
                  <a:txBody>
                    <a:bodyPr/>
                    <a:lstStyle/>
                    <a:p>
                      <a:r>
                        <a:rPr kumimoji="1" lang="ja-JP" altLang="en-US" sz="1800" b="0" dirty="0">
                          <a:solidFill>
                            <a:schemeClr val="accent6">
                              <a:lumMod val="10000"/>
                            </a:schemeClr>
                          </a:solidFill>
                          <a:latin typeface="+mn-ea"/>
                          <a:ea typeface="+mn-ea"/>
                        </a:rPr>
                        <a:t>設定不備</a:t>
                      </a:r>
                    </a:p>
                  </a:txBody>
                  <a:tcPr anchor="ctr"/>
                </a:tc>
                <a:tc>
                  <a:txBody>
                    <a:bodyPr/>
                    <a:lstStyle/>
                    <a:p>
                      <a:r>
                        <a:rPr kumimoji="1" lang="ja-JP" altLang="en-US" sz="1800" b="0" dirty="0">
                          <a:solidFill>
                            <a:schemeClr val="accent6">
                              <a:lumMod val="10000"/>
                            </a:schemeClr>
                          </a:solidFill>
                          <a:latin typeface="+mn-ea"/>
                          <a:ea typeface="+mn-ea"/>
                        </a:rPr>
                        <a:t>設定の見直し</a:t>
                      </a:r>
                    </a:p>
                  </a:txBody>
                  <a:tcPr anchor="ctr"/>
                </a:tc>
                <a:tc>
                  <a:txBody>
                    <a:bodyPr/>
                    <a:lstStyle/>
                    <a:p>
                      <a:r>
                        <a:rPr kumimoji="1" lang="ja-JP" altLang="en-US" sz="1800" b="0" dirty="0">
                          <a:solidFill>
                            <a:schemeClr val="accent6">
                              <a:lumMod val="10000"/>
                            </a:schemeClr>
                          </a:solidFill>
                          <a:latin typeface="+mn-ea"/>
                          <a:ea typeface="+mn-ea"/>
                        </a:rPr>
                        <a:t>誤った設定を攻撃に利用されないようにする</a:t>
                      </a:r>
                    </a:p>
                  </a:txBody>
                  <a:tcPr anchor="ctr"/>
                </a:tc>
                <a:extLst>
                  <a:ext uri="{0D108BD9-81ED-4DB2-BD59-A6C34878D82A}">
                    <a16:rowId xmlns:a16="http://schemas.microsoft.com/office/drawing/2014/main" val="2314086485"/>
                  </a:ext>
                </a:extLst>
              </a:tr>
              <a:tr h="221238">
                <a:tc>
                  <a:txBody>
                    <a:bodyPr/>
                    <a:lstStyle/>
                    <a:p>
                      <a:r>
                        <a:rPr kumimoji="1" lang="ja-JP" altLang="en-US" sz="1800" b="0" dirty="0">
                          <a:solidFill>
                            <a:schemeClr val="accent6">
                              <a:lumMod val="10000"/>
                            </a:schemeClr>
                          </a:solidFill>
                          <a:latin typeface="+mn-ea"/>
                          <a:ea typeface="+mn-ea"/>
                        </a:rPr>
                        <a:t>誘導</a:t>
                      </a:r>
                      <a:r>
                        <a:rPr kumimoji="1" lang="en-US" altLang="ja-JP" sz="1800" b="0" dirty="0">
                          <a:solidFill>
                            <a:schemeClr val="accent6">
                              <a:lumMod val="10000"/>
                            </a:schemeClr>
                          </a:solidFill>
                          <a:latin typeface="+mn-ea"/>
                          <a:ea typeface="+mn-ea"/>
                        </a:rPr>
                        <a:t>(</a:t>
                      </a:r>
                      <a:r>
                        <a:rPr kumimoji="1" lang="ja-JP" altLang="en-US" sz="1800" b="0" dirty="0">
                          <a:solidFill>
                            <a:schemeClr val="accent6">
                              <a:lumMod val="10000"/>
                            </a:schemeClr>
                          </a:solidFill>
                          <a:latin typeface="+mn-ea"/>
                          <a:ea typeface="+mn-ea"/>
                        </a:rPr>
                        <a:t>罠にはめる</a:t>
                      </a:r>
                      <a:r>
                        <a:rPr kumimoji="1" lang="en-US" altLang="ja-JP" sz="1800" b="0" dirty="0">
                          <a:solidFill>
                            <a:schemeClr val="accent6">
                              <a:lumMod val="10000"/>
                            </a:schemeClr>
                          </a:solidFill>
                          <a:latin typeface="+mn-ea"/>
                          <a:ea typeface="+mn-ea"/>
                        </a:rPr>
                        <a:t>)</a:t>
                      </a:r>
                      <a:endParaRPr kumimoji="1" lang="ja-JP" altLang="en-US" sz="1800" b="0" dirty="0">
                        <a:solidFill>
                          <a:schemeClr val="accent6">
                            <a:lumMod val="10000"/>
                          </a:schemeClr>
                        </a:solidFill>
                        <a:latin typeface="+mn-ea"/>
                        <a:ea typeface="+mn-ea"/>
                      </a:endParaRPr>
                    </a:p>
                  </a:txBody>
                  <a:tcPr anchor="ctr"/>
                </a:tc>
                <a:tc>
                  <a:txBody>
                    <a:bodyPr/>
                    <a:lstStyle/>
                    <a:p>
                      <a:r>
                        <a:rPr kumimoji="1" lang="ja-JP" altLang="en-US" sz="1800" b="0" dirty="0">
                          <a:solidFill>
                            <a:schemeClr val="accent6">
                              <a:lumMod val="10000"/>
                            </a:schemeClr>
                          </a:solidFill>
                          <a:latin typeface="+mn-ea"/>
                          <a:ea typeface="+mn-ea"/>
                        </a:rPr>
                        <a:t>脅威・手口を知る</a:t>
                      </a:r>
                    </a:p>
                  </a:txBody>
                  <a:tcPr anchor="ctr"/>
                </a:tc>
                <a:tc>
                  <a:txBody>
                    <a:bodyPr/>
                    <a:lstStyle/>
                    <a:p>
                      <a:r>
                        <a:rPr kumimoji="1" lang="ja-JP" altLang="en-US" sz="1800" b="0" dirty="0">
                          <a:solidFill>
                            <a:schemeClr val="accent6">
                              <a:lumMod val="10000"/>
                            </a:schemeClr>
                          </a:solidFill>
                          <a:latin typeface="+mn-ea"/>
                          <a:ea typeface="+mn-ea"/>
                        </a:rPr>
                        <a:t>手口から重要視するべき対策を理解する</a:t>
                      </a:r>
                    </a:p>
                  </a:txBody>
                  <a:tcPr anchor="ctr"/>
                </a:tc>
                <a:extLst>
                  <a:ext uri="{0D108BD9-81ED-4DB2-BD59-A6C34878D82A}">
                    <a16:rowId xmlns:a16="http://schemas.microsoft.com/office/drawing/2014/main" val="533375845"/>
                  </a:ext>
                </a:extLst>
              </a:tr>
            </a:tbl>
          </a:graphicData>
        </a:graphic>
      </p:graphicFrame>
    </p:spTree>
    <p:extLst>
      <p:ext uri="{BB962C8B-B14F-4D97-AF65-F5344CB8AC3E}">
        <p14:creationId xmlns:p14="http://schemas.microsoft.com/office/powerpoint/2010/main" val="99205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662328" cy="5644275"/>
          </a:xfrm>
        </p:spPr>
        <p:txBody>
          <a:bodyPr/>
          <a:lstStyle/>
          <a:p>
            <a:r>
              <a:rPr lang="ja-JP" altLang="en-US" sz="2800" b="1" dirty="0">
                <a:solidFill>
                  <a:schemeClr val="accent6">
                    <a:lumMod val="10000"/>
                  </a:schemeClr>
                </a:solidFill>
                <a:latin typeface="+mn-ea"/>
                <a:ea typeface="+mn-ea"/>
              </a:rPr>
              <a:t>攻撃手口</a:t>
            </a:r>
            <a:r>
              <a:rPr lang="en-US" altLang="ja-JP" sz="2800" b="1" dirty="0">
                <a:solidFill>
                  <a:schemeClr val="accent6">
                    <a:lumMod val="10000"/>
                  </a:schemeClr>
                </a:solidFill>
                <a:latin typeface="+mn-ea"/>
                <a:ea typeface="+mn-ea"/>
              </a:rPr>
              <a:t>/</a:t>
            </a:r>
            <a:r>
              <a:rPr lang="ja-JP" altLang="en-US" sz="2800" b="1" dirty="0">
                <a:solidFill>
                  <a:schemeClr val="accent6">
                    <a:lumMod val="10000"/>
                  </a:schemeClr>
                </a:solidFill>
                <a:latin typeface="+mn-ea"/>
                <a:ea typeface="+mn-ea"/>
              </a:rPr>
              <a:t>発生要因</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endParaRPr lang="en-US" altLang="ja-JP" sz="9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リモートワーク用製品の脆弱性等の悪用</a:t>
            </a:r>
            <a:endParaRPr lang="en-US" altLang="ja-JP" sz="2500" b="1" dirty="0">
              <a:solidFill>
                <a:schemeClr val="accent6">
                  <a:lumMod val="10000"/>
                </a:schemeClr>
              </a:solidFill>
              <a:latin typeface="+mn-ea"/>
              <a:ea typeface="+mn-ea"/>
            </a:endParaRPr>
          </a:p>
          <a:p>
            <a:pPr lvl="2"/>
            <a:r>
              <a:rPr lang="ja-JP" altLang="en-US" sz="2000" dirty="0">
                <a:solidFill>
                  <a:schemeClr val="accent6">
                    <a:lumMod val="10000"/>
                  </a:schemeClr>
                </a:solidFill>
                <a:latin typeface="+mn-ea"/>
                <a:ea typeface="+mn-ea"/>
              </a:rPr>
              <a:t>リモートワーク用に導入されている </a:t>
            </a:r>
            <a:r>
              <a:rPr lang="en-US" altLang="ja-JP" sz="2000" dirty="0">
                <a:solidFill>
                  <a:schemeClr val="accent6">
                    <a:lumMod val="10000"/>
                  </a:schemeClr>
                </a:solidFill>
                <a:latin typeface="+mn-ea"/>
                <a:ea typeface="+mn-ea"/>
              </a:rPr>
              <a:t>VPN </a:t>
            </a:r>
            <a:r>
              <a:rPr lang="ja-JP" altLang="en-US" sz="2000" dirty="0">
                <a:solidFill>
                  <a:schemeClr val="accent6">
                    <a:lumMod val="10000"/>
                  </a:schemeClr>
                </a:solidFill>
                <a:latin typeface="+mn-ea"/>
                <a:ea typeface="+mn-ea"/>
              </a:rPr>
              <a:t>等の</a:t>
            </a:r>
            <a:r>
              <a:rPr lang="ja-JP" altLang="en-US" sz="2000" u="sng" dirty="0">
                <a:solidFill>
                  <a:srgbClr val="FF0000"/>
                </a:solidFill>
                <a:latin typeface="+mn-ea"/>
                <a:ea typeface="+mn-ea"/>
              </a:rPr>
              <a:t>製品やデバイスに存在する</a:t>
            </a:r>
            <a:r>
              <a:rPr lang="ja-JP" altLang="en-US" sz="2000" dirty="0">
                <a:solidFill>
                  <a:schemeClr val="accent6">
                    <a:lumMod val="10000"/>
                  </a:schemeClr>
                </a:solidFill>
                <a:latin typeface="+mn-ea"/>
                <a:ea typeface="+mn-ea"/>
              </a:rPr>
              <a:t>    </a:t>
            </a:r>
            <a:r>
              <a:rPr lang="ja-JP" altLang="en-US" sz="2000" u="sng" dirty="0">
                <a:solidFill>
                  <a:srgbClr val="FF0000"/>
                </a:solidFill>
                <a:latin typeface="+mn-ea"/>
                <a:ea typeface="+mn-ea"/>
              </a:rPr>
              <a:t>脆弱性や設定ミス等を悪用</a:t>
            </a:r>
            <a:r>
              <a:rPr lang="ja-JP" altLang="en-US" sz="2000" dirty="0">
                <a:solidFill>
                  <a:schemeClr val="accent6">
                    <a:lumMod val="10000"/>
                  </a:schemeClr>
                </a:solidFill>
                <a:latin typeface="+mn-ea"/>
                <a:ea typeface="+mn-ea"/>
              </a:rPr>
              <a:t>する</a:t>
            </a:r>
            <a:endParaRPr lang="en-US" altLang="ja-JP" sz="2000" dirty="0">
              <a:solidFill>
                <a:schemeClr val="accent6">
                  <a:lumMod val="10000"/>
                </a:schemeClr>
              </a:solidFill>
              <a:latin typeface="+mn-ea"/>
              <a:ea typeface="+mn-ea"/>
            </a:endParaRPr>
          </a:p>
          <a:p>
            <a:pPr lvl="3"/>
            <a:r>
              <a:rPr lang="ja-JP" altLang="en-US" sz="1800" dirty="0">
                <a:solidFill>
                  <a:schemeClr val="accent6">
                    <a:lumMod val="10000"/>
                  </a:schemeClr>
                </a:solidFill>
                <a:latin typeface="+mn-ea"/>
                <a:ea typeface="+mn-ea"/>
              </a:rPr>
              <a:t>端末や社内システムへ侵入し不正アクセスを行う</a:t>
            </a:r>
            <a:endParaRPr lang="ja-JP" altLang="en-US" sz="800"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アカウント情報の不正利用</a:t>
            </a:r>
            <a:endParaRPr lang="en-US" altLang="ja-JP" sz="2500" b="1" dirty="0">
              <a:solidFill>
                <a:schemeClr val="accent6">
                  <a:lumMod val="10000"/>
                </a:schemeClr>
              </a:solidFill>
              <a:latin typeface="+mn-ea"/>
              <a:ea typeface="+mn-ea"/>
            </a:endParaRPr>
          </a:p>
          <a:p>
            <a:pPr lvl="2"/>
            <a:r>
              <a:rPr lang="ja-JP" altLang="en-US" sz="2000" u="sng" dirty="0">
                <a:solidFill>
                  <a:srgbClr val="FF0000"/>
                </a:solidFill>
                <a:latin typeface="+mn-ea"/>
                <a:ea typeface="+mn-ea"/>
              </a:rPr>
              <a:t>ブルートフォース攻撃（総当たり攻撃）や過去に漏えいしたアカウント   　　情報を悪用</a:t>
            </a:r>
            <a:r>
              <a:rPr lang="ja-JP" altLang="en-US" sz="2000" dirty="0">
                <a:solidFill>
                  <a:schemeClr val="accent6">
                    <a:lumMod val="10000"/>
                  </a:schemeClr>
                </a:solidFill>
                <a:latin typeface="+mn-ea"/>
                <a:ea typeface="+mn-ea"/>
              </a:rPr>
              <a:t>する</a:t>
            </a:r>
            <a:endParaRPr lang="en-US" altLang="ja-JP" sz="2000" dirty="0">
              <a:solidFill>
                <a:schemeClr val="accent6">
                  <a:lumMod val="10000"/>
                </a:schemeClr>
              </a:solidFill>
              <a:latin typeface="+mn-ea"/>
              <a:ea typeface="+mn-ea"/>
            </a:endParaRPr>
          </a:p>
          <a:p>
            <a:pPr lvl="3"/>
            <a:r>
              <a:rPr lang="en-US" altLang="ja-JP" sz="1800" dirty="0">
                <a:solidFill>
                  <a:schemeClr val="accent6">
                    <a:lumMod val="10000"/>
                  </a:schemeClr>
                </a:solidFill>
                <a:latin typeface="+mn-ea"/>
                <a:ea typeface="+mn-ea"/>
              </a:rPr>
              <a:t>VPN </a:t>
            </a:r>
            <a:r>
              <a:rPr lang="ja-JP" altLang="en-US" sz="1800" dirty="0">
                <a:solidFill>
                  <a:schemeClr val="accent6">
                    <a:lumMod val="10000"/>
                  </a:schemeClr>
                </a:solidFill>
                <a:latin typeface="+mn-ea"/>
                <a:ea typeface="+mn-ea"/>
              </a:rPr>
              <a:t>機器やリモートデスクトップを介し社内システムへ侵入し不正アクセスを行う</a:t>
            </a:r>
          </a:p>
          <a:p>
            <a:pPr lvl="1"/>
            <a:r>
              <a:rPr lang="ja-JP" altLang="en-US" sz="2500" b="1" dirty="0">
                <a:solidFill>
                  <a:schemeClr val="accent6">
                    <a:lumMod val="10000"/>
                  </a:schemeClr>
                </a:solidFill>
                <a:latin typeface="+mn-ea"/>
                <a:ea typeface="+mn-ea"/>
              </a:rPr>
              <a:t>リモートワーク用端末への攻撃</a:t>
            </a:r>
            <a:endParaRPr lang="en-US" altLang="ja-JP" sz="2500" b="1" dirty="0">
              <a:solidFill>
                <a:schemeClr val="accent6">
                  <a:lumMod val="10000"/>
                </a:schemeClr>
              </a:solidFill>
              <a:latin typeface="+mn-ea"/>
              <a:ea typeface="+mn-ea"/>
            </a:endParaRPr>
          </a:p>
          <a:p>
            <a:pPr lvl="2"/>
            <a:r>
              <a:rPr lang="ja-JP" altLang="en-US" sz="2000" u="sng" dirty="0">
                <a:solidFill>
                  <a:srgbClr val="FF0000"/>
                </a:solidFill>
                <a:latin typeface="+mn-ea"/>
                <a:ea typeface="+mn-ea"/>
              </a:rPr>
              <a:t>私物端末</a:t>
            </a:r>
            <a:r>
              <a:rPr lang="en-US" altLang="ja-JP" sz="2000" u="sng" dirty="0">
                <a:solidFill>
                  <a:srgbClr val="FF0000"/>
                </a:solidFill>
                <a:latin typeface="+mn-ea"/>
                <a:ea typeface="+mn-ea"/>
              </a:rPr>
              <a:t>(BYOD)</a:t>
            </a:r>
            <a:r>
              <a:rPr lang="ja-JP" altLang="en-US" sz="2000" u="sng" dirty="0">
                <a:solidFill>
                  <a:srgbClr val="FF0000"/>
                </a:solidFill>
                <a:latin typeface="+mn-ea"/>
                <a:ea typeface="+mn-ea"/>
              </a:rPr>
              <a:t>や組織支給端末を標的にメール等を送りつけて　　　　　マルウェアに感染させ、業務情報や認証情報等を窃取</a:t>
            </a:r>
            <a:r>
              <a:rPr lang="ja-JP" altLang="en-US" dirty="0">
                <a:solidFill>
                  <a:schemeClr val="accent6">
                    <a:lumMod val="10000"/>
                  </a:schemeClr>
                </a:solidFill>
                <a:latin typeface="+mn-ea"/>
                <a:ea typeface="+mn-ea"/>
              </a:rPr>
              <a:t>する</a:t>
            </a:r>
            <a:endParaRPr lang="en-US" altLang="ja-JP" dirty="0">
              <a:solidFill>
                <a:schemeClr val="accent6">
                  <a:lumMod val="10000"/>
                </a:schemeClr>
              </a:solidFill>
              <a:latin typeface="+mn-ea"/>
              <a:ea typeface="+mn-ea"/>
            </a:endParaRPr>
          </a:p>
          <a:p>
            <a:pPr lvl="3"/>
            <a:r>
              <a:rPr lang="ja-JP" altLang="en-US" sz="1800" dirty="0">
                <a:solidFill>
                  <a:schemeClr val="accent6">
                    <a:lumMod val="10000"/>
                  </a:schemeClr>
                </a:solidFill>
                <a:latin typeface="+mn-ea"/>
                <a:ea typeface="+mn-ea"/>
              </a:rPr>
              <a:t>窃取した情報を悪用して社内システムへ侵入、不正アクセスを行う</a:t>
            </a:r>
          </a:p>
          <a:p>
            <a:pPr marL="1028694" lvl="3" indent="0">
              <a:buNone/>
            </a:pPr>
            <a:endParaRPr lang="ja-JP" altLang="en-US" sz="2000" dirty="0">
              <a:solidFill>
                <a:schemeClr val="accent6">
                  <a:lumMod val="10000"/>
                </a:schemeClr>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60</a:t>
            </a:fld>
            <a:endParaRPr lang="ja-JP" altLang="en-US" dirty="0">
              <a:latin typeface="+mn-ea"/>
              <a:ea typeface="+mn-ea"/>
            </a:endParaRPr>
          </a:p>
        </p:txBody>
      </p:sp>
      <p:sp>
        <p:nvSpPr>
          <p:cNvPr id="14" name="コンテンツ プレースホルダー 2">
            <a:extLst>
              <a:ext uri="{FF2B5EF4-FFF2-40B4-BE49-F238E27FC236}">
                <a16:creationId xmlns:a16="http://schemas.microsoft.com/office/drawing/2014/main" id="{3CB9AE41-722B-2DD7-BDC8-D2644EF48D59}"/>
              </a:ext>
            </a:extLst>
          </p:cNvPr>
          <p:cNvSpPr txBox="1">
            <a:spLocks/>
          </p:cNvSpPr>
          <p:nvPr/>
        </p:nvSpPr>
        <p:spPr bwMode="auto">
          <a:xfrm>
            <a:off x="589820" y="1605276"/>
            <a:ext cx="8349812" cy="597273"/>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リモート</a:t>
            </a:r>
            <a:r>
              <a:rPr kumimoji="1" lang="ja-JP" altLang="en-US" sz="2800" b="1" i="0" u="none" strike="noStrike" kern="0" cap="none" spc="0" normalizeH="0" baseline="0" noProof="0" dirty="0">
                <a:ln>
                  <a:noFill/>
                </a:ln>
                <a:solidFill>
                  <a:prstClr val="white"/>
                </a:solidFill>
                <a:effectLst/>
                <a:uLnTx/>
                <a:uFillTx/>
                <a:latin typeface="+mn-ea"/>
                <a:cs typeface="+mn-cs"/>
              </a:rPr>
              <a:t>ワーク環境や管理体制の不備</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4" name="タイトル 8">
            <a:extLst>
              <a:ext uri="{FF2B5EF4-FFF2-40B4-BE49-F238E27FC236}">
                <a16:creationId xmlns:a16="http://schemas.microsoft.com/office/drawing/2014/main" id="{0E813002-73BB-E9B8-419A-5A773B04AECA}"/>
              </a:ext>
            </a:extLst>
          </p:cNvPr>
          <p:cNvSpPr>
            <a:spLocks noGrp="1"/>
          </p:cNvSpPr>
          <p:nvPr>
            <p:ph type="title"/>
          </p:nvPr>
        </p:nvSpPr>
        <p:spPr>
          <a:xfrm>
            <a:off x="127000" y="217504"/>
            <a:ext cx="8175625" cy="563732"/>
          </a:xfrm>
        </p:spPr>
        <p:txBody>
          <a:bodyPr/>
          <a:lstStyle/>
          <a:p>
            <a:r>
              <a:rPr lang="en-US" altLang="ja-JP" sz="2600" dirty="0"/>
              <a:t>【6</a:t>
            </a:r>
            <a:r>
              <a:rPr lang="ja-JP" altLang="en-US" sz="2600" dirty="0"/>
              <a:t>位</a:t>
            </a:r>
            <a:r>
              <a:rPr lang="en-US" altLang="ja-JP" sz="2600" dirty="0"/>
              <a:t>】</a:t>
            </a:r>
            <a:r>
              <a:rPr lang="ja-JP" altLang="en-US" sz="2600" dirty="0"/>
              <a:t>リモートワーク等の環境や仕組みを狙った攻撃</a:t>
            </a:r>
          </a:p>
        </p:txBody>
      </p:sp>
    </p:spTree>
    <p:extLst>
      <p:ext uri="{BB962C8B-B14F-4D97-AF65-F5344CB8AC3E}">
        <p14:creationId xmlns:p14="http://schemas.microsoft.com/office/powerpoint/2010/main" val="3493689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5"/>
            <a:ext cx="8309528" cy="4481656"/>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傾向①</a:t>
            </a:r>
            <a:endParaRPr lang="en-US" altLang="ja-JP" sz="2800" b="1" dirty="0">
              <a:solidFill>
                <a:schemeClr val="accent6">
                  <a:lumMod val="10000"/>
                </a:schemeClr>
              </a:solidFill>
            </a:endParaRPr>
          </a:p>
          <a:p>
            <a:pPr lvl="1"/>
            <a:r>
              <a:rPr lang="en-US" altLang="ja-JP" sz="2500" b="1" dirty="0">
                <a:solidFill>
                  <a:schemeClr val="accent6">
                    <a:lumMod val="10000"/>
                  </a:schemeClr>
                </a:solidFill>
              </a:rPr>
              <a:t>VPN </a:t>
            </a:r>
            <a:r>
              <a:rPr lang="ja-JP" altLang="en-US" sz="2500" b="1" dirty="0">
                <a:solidFill>
                  <a:schemeClr val="accent6">
                    <a:lumMod val="10000"/>
                  </a:schemeClr>
                </a:solidFill>
              </a:rPr>
              <a:t>機器を介した個人情報の流失</a:t>
            </a:r>
            <a:endParaRPr lang="en-US" altLang="ja-JP" sz="25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7</a:t>
            </a:r>
            <a:r>
              <a:rPr lang="ja-JP" altLang="en-US" sz="2300" dirty="0">
                <a:solidFill>
                  <a:schemeClr val="accent6">
                    <a:lumMod val="10000"/>
                  </a:schemeClr>
                </a:solidFill>
              </a:rPr>
              <a:t>月、東京ガス、およびグループ子会社</a:t>
            </a:r>
            <a:r>
              <a:rPr lang="en-US" altLang="ja-JP" sz="2300" dirty="0">
                <a:solidFill>
                  <a:schemeClr val="accent6">
                    <a:lumMod val="10000"/>
                  </a:schemeClr>
                </a:solidFill>
              </a:rPr>
              <a:t> TGES </a:t>
            </a:r>
            <a:r>
              <a:rPr lang="ja-JP" altLang="en-US" sz="2300" dirty="0">
                <a:solidFill>
                  <a:schemeClr val="accent6">
                    <a:lumMod val="10000"/>
                  </a:schemeClr>
                </a:solidFill>
              </a:rPr>
              <a:t>は、　</a:t>
            </a:r>
            <a:r>
              <a:rPr lang="ja-JP" altLang="en-US" sz="2300" u="sng" dirty="0">
                <a:solidFill>
                  <a:srgbClr val="FF0000"/>
                </a:solidFill>
              </a:rPr>
              <a:t>不正アクセスにより個人情報</a:t>
            </a:r>
            <a:r>
              <a:rPr lang="ja-JP" altLang="en-US" sz="2300" dirty="0">
                <a:solidFill>
                  <a:schemeClr val="accent6">
                    <a:lumMod val="10000"/>
                  </a:schemeClr>
                </a:solidFill>
              </a:rPr>
              <a:t>、約 </a:t>
            </a:r>
            <a:r>
              <a:rPr lang="en-US" altLang="ja-JP" sz="2300" dirty="0">
                <a:solidFill>
                  <a:schemeClr val="accent6">
                    <a:lumMod val="10000"/>
                  </a:schemeClr>
                </a:solidFill>
              </a:rPr>
              <a:t>416 </a:t>
            </a:r>
            <a:r>
              <a:rPr lang="ja-JP" altLang="en-US" sz="2300" dirty="0">
                <a:solidFill>
                  <a:schemeClr val="accent6">
                    <a:lumMod val="10000"/>
                  </a:schemeClr>
                </a:solidFill>
              </a:rPr>
              <a:t>万人分</a:t>
            </a:r>
            <a:r>
              <a:rPr lang="ja-JP" altLang="en-US" sz="2300" u="sng" dirty="0">
                <a:solidFill>
                  <a:srgbClr val="FF0000"/>
                </a:solidFill>
              </a:rPr>
              <a:t>が流出</a:t>
            </a:r>
            <a:r>
              <a:rPr lang="ja-JP" altLang="en-US" sz="2300" dirty="0">
                <a:solidFill>
                  <a:schemeClr val="accent6">
                    <a:lumMod val="10000"/>
                  </a:schemeClr>
                </a:solidFill>
              </a:rPr>
              <a:t>した　　　可能性があると公表した</a:t>
            </a:r>
            <a:endParaRPr lang="en-US" altLang="ja-JP" sz="2300" dirty="0"/>
          </a:p>
          <a:p>
            <a:pPr marL="685796" lvl="2" indent="0">
              <a:buNone/>
            </a:pPr>
            <a:endParaRPr lang="en-US" altLang="ja-JP" sz="800" u="sng" dirty="0">
              <a:solidFill>
                <a:srgbClr val="FF0000"/>
              </a:solidFill>
            </a:endParaRPr>
          </a:p>
          <a:p>
            <a:pPr lvl="2"/>
            <a:r>
              <a:rPr lang="ja-JP" altLang="en-US" sz="2300" dirty="0">
                <a:solidFill>
                  <a:schemeClr val="tx2"/>
                </a:solidFill>
              </a:rPr>
              <a:t>攻撃者は、</a:t>
            </a:r>
            <a:r>
              <a:rPr lang="en-US" altLang="ja-JP" sz="2300" dirty="0">
                <a:solidFill>
                  <a:schemeClr val="accent6">
                    <a:lumMod val="10000"/>
                  </a:schemeClr>
                </a:solidFill>
              </a:rPr>
              <a:t>TGES </a:t>
            </a:r>
            <a:r>
              <a:rPr lang="ja-JP" altLang="en-US" sz="2300" dirty="0">
                <a:solidFill>
                  <a:schemeClr val="accent6">
                    <a:lumMod val="10000"/>
                  </a:schemeClr>
                </a:solidFill>
              </a:rPr>
              <a:t>の </a:t>
            </a:r>
            <a:r>
              <a:rPr lang="en-US" altLang="ja-JP" sz="2300" u="sng" dirty="0">
                <a:solidFill>
                  <a:srgbClr val="FF0000"/>
                </a:solidFill>
              </a:rPr>
              <a:t>VPN </a:t>
            </a:r>
            <a:r>
              <a:rPr lang="ja-JP" altLang="en-US" sz="2300" u="sng" dirty="0">
                <a:solidFill>
                  <a:srgbClr val="FF0000"/>
                </a:solidFill>
              </a:rPr>
              <a:t>機器から社内ネットワークに　　　　侵入</a:t>
            </a:r>
            <a:r>
              <a:rPr lang="ja-JP" altLang="en-US" sz="2300" dirty="0">
                <a:solidFill>
                  <a:schemeClr val="accent6">
                    <a:lumMod val="10000"/>
                  </a:schemeClr>
                </a:solidFill>
              </a:rPr>
              <a:t>しているが、</a:t>
            </a:r>
            <a:r>
              <a:rPr lang="en-US" altLang="ja-JP" sz="2300" dirty="0">
                <a:solidFill>
                  <a:schemeClr val="accent6">
                    <a:lumMod val="10000"/>
                  </a:schemeClr>
                </a:solidFill>
              </a:rPr>
              <a:t>VPN </a:t>
            </a:r>
            <a:r>
              <a:rPr lang="ja-JP" altLang="en-US" sz="2300" dirty="0">
                <a:solidFill>
                  <a:schemeClr val="accent6">
                    <a:lumMod val="10000"/>
                  </a:schemeClr>
                </a:solidFill>
              </a:rPr>
              <a:t>機器の脆弱性有無などについては　　　「セキュリティの関係で回答を控える」としている</a:t>
            </a:r>
            <a:endParaRPr lang="en-US" altLang="ja-JP" sz="2300" dirty="0">
              <a:solidFill>
                <a:schemeClr val="accent6">
                  <a:lumMod val="10000"/>
                </a:schemeClr>
              </a:solidFill>
            </a:endParaRPr>
          </a:p>
          <a:p>
            <a:pPr marL="685796" lvl="2" indent="0">
              <a:buNone/>
            </a:pPr>
            <a:endParaRPr lang="en-US" altLang="ja-JP" sz="800" dirty="0">
              <a:solidFill>
                <a:schemeClr val="accent6">
                  <a:lumMod val="10000"/>
                </a:schemeClr>
              </a:solidFill>
            </a:endParaRPr>
          </a:p>
          <a:p>
            <a:pPr lvl="2"/>
            <a:r>
              <a:rPr lang="ja-JP" altLang="en-US" sz="2300" dirty="0">
                <a:solidFill>
                  <a:schemeClr val="accent6">
                    <a:lumMod val="10000"/>
                  </a:schemeClr>
                </a:solidFill>
              </a:rPr>
              <a:t>ファイル暗号化や身代金要求といったランサムウェアの被害     は確認されていない</a:t>
            </a:r>
            <a:endParaRPr lang="en-US" altLang="ja-JP" sz="23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61</a:t>
            </a:fld>
            <a:endParaRPr lang="ja-JP" altLang="en-US"/>
          </a:p>
        </p:txBody>
      </p:sp>
      <p:sp>
        <p:nvSpPr>
          <p:cNvPr id="6" name="テキスト ボックス 5">
            <a:extLst>
              <a:ext uri="{FF2B5EF4-FFF2-40B4-BE49-F238E27FC236}">
                <a16:creationId xmlns:a16="http://schemas.microsoft.com/office/drawing/2014/main" id="{BB47F407-F05B-1F5D-04CD-A4A946F33235}"/>
              </a:ext>
            </a:extLst>
          </p:cNvPr>
          <p:cNvSpPr txBox="1"/>
          <p:nvPr/>
        </p:nvSpPr>
        <p:spPr>
          <a:xfrm>
            <a:off x="352800" y="5720764"/>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東京ガスエンジニアリングソリューションズへの不正アクセスについてまとめてみた（</a:t>
            </a:r>
            <a:r>
              <a:rPr lang="en-US" altLang="ja-JP" sz="1000" dirty="0" err="1">
                <a:solidFill>
                  <a:schemeClr val="accent6">
                    <a:lumMod val="10000"/>
                  </a:schemeClr>
                </a:solidFill>
                <a:latin typeface="+mn-ea"/>
              </a:rPr>
              <a:t>piyolog</a:t>
            </a:r>
            <a:r>
              <a:rPr lang="ja-JP" altLang="en-US" sz="1000" dirty="0">
                <a:solidFill>
                  <a:schemeClr val="accent6">
                    <a:lumMod val="10000"/>
                  </a:schemeClr>
                </a:solidFill>
                <a:latin typeface="+mn-ea"/>
              </a:rPr>
              <a:t>）</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https://piyolog.hatenadiary.jp/entry/2024/07/23/023045</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東京ガス子会社への不正アクセスは「</a:t>
            </a:r>
            <a:r>
              <a:rPr lang="en-US" altLang="ja-JP" sz="1000" dirty="0">
                <a:solidFill>
                  <a:schemeClr val="accent6">
                    <a:lumMod val="10000"/>
                  </a:schemeClr>
                </a:solidFill>
                <a:latin typeface="+mn-ea"/>
              </a:rPr>
              <a:t>VPN</a:t>
            </a:r>
            <a:r>
              <a:rPr lang="ja-JP" altLang="en-US" sz="1000" dirty="0">
                <a:solidFill>
                  <a:schemeClr val="accent6">
                    <a:lumMod val="10000"/>
                  </a:schemeClr>
                </a:solidFill>
                <a:latin typeface="+mn-ea"/>
              </a:rPr>
              <a:t>装置経由」、個人情報約</a:t>
            </a:r>
            <a:r>
              <a:rPr lang="en-US" altLang="ja-JP" sz="1000" dirty="0">
                <a:solidFill>
                  <a:schemeClr val="accent6">
                    <a:lumMod val="10000"/>
                  </a:schemeClr>
                </a:solidFill>
                <a:latin typeface="+mn-ea"/>
              </a:rPr>
              <a:t>416</a:t>
            </a:r>
            <a:r>
              <a:rPr lang="ja-JP" altLang="en-US" sz="1000" dirty="0">
                <a:solidFill>
                  <a:schemeClr val="accent6">
                    <a:lumMod val="10000"/>
                  </a:schemeClr>
                </a:solidFill>
                <a:latin typeface="+mn-ea"/>
              </a:rPr>
              <a:t>万人分漏洩か（日経クロステック）</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https://xtech.nikkei.com/atcl/nxt/news/24/01202/</a:t>
            </a:r>
            <a:endParaRPr lang="en-US" altLang="ja-JP" sz="1000" dirty="0">
              <a:solidFill>
                <a:srgbClr val="0000FF"/>
              </a:solidFill>
              <a:latin typeface="+mn-ea"/>
            </a:endParaRPr>
          </a:p>
        </p:txBody>
      </p:sp>
      <p:sp>
        <p:nvSpPr>
          <p:cNvPr id="4" name="タイトル 8">
            <a:extLst>
              <a:ext uri="{FF2B5EF4-FFF2-40B4-BE49-F238E27FC236}">
                <a16:creationId xmlns:a16="http://schemas.microsoft.com/office/drawing/2014/main" id="{9AB6ED06-A04A-B2EE-F083-DE5700C419D9}"/>
              </a:ext>
            </a:extLst>
          </p:cNvPr>
          <p:cNvSpPr>
            <a:spLocks noGrp="1"/>
          </p:cNvSpPr>
          <p:nvPr>
            <p:ph type="title"/>
          </p:nvPr>
        </p:nvSpPr>
        <p:spPr>
          <a:xfrm>
            <a:off x="127000" y="217504"/>
            <a:ext cx="8175625" cy="563732"/>
          </a:xfrm>
        </p:spPr>
        <p:txBody>
          <a:bodyPr/>
          <a:lstStyle/>
          <a:p>
            <a:r>
              <a:rPr lang="en-US" altLang="ja-JP" sz="2600" dirty="0"/>
              <a:t>【6</a:t>
            </a:r>
            <a:r>
              <a:rPr lang="ja-JP" altLang="en-US" sz="2600" dirty="0"/>
              <a:t>位</a:t>
            </a:r>
            <a:r>
              <a:rPr lang="en-US" altLang="ja-JP" sz="2600" dirty="0"/>
              <a:t>】</a:t>
            </a:r>
            <a:r>
              <a:rPr lang="ja-JP" altLang="en-US" sz="2600" dirty="0"/>
              <a:t>リモートワーク等の環境や仕組みを狙った攻撃</a:t>
            </a:r>
          </a:p>
        </p:txBody>
      </p:sp>
    </p:spTree>
    <p:extLst>
      <p:ext uri="{BB962C8B-B14F-4D97-AF65-F5344CB8AC3E}">
        <p14:creationId xmlns:p14="http://schemas.microsoft.com/office/powerpoint/2010/main" val="1514277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150920" y="1097094"/>
            <a:ext cx="8863822" cy="490144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傾向②</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 </a:t>
            </a:r>
            <a:r>
              <a:rPr lang="en-US" altLang="ja-JP" sz="2500" b="1" dirty="0">
                <a:solidFill>
                  <a:schemeClr val="accent6">
                    <a:lumMod val="10000"/>
                  </a:schemeClr>
                </a:solidFill>
              </a:rPr>
              <a:t>SIM </a:t>
            </a:r>
            <a:r>
              <a:rPr lang="ja-JP" altLang="en-US" sz="2500" b="1" dirty="0">
                <a:solidFill>
                  <a:schemeClr val="accent6">
                    <a:lumMod val="10000"/>
                  </a:schemeClr>
                </a:solidFill>
              </a:rPr>
              <a:t>搭載ノート </a:t>
            </a:r>
            <a:r>
              <a:rPr lang="en-US" altLang="ja-JP" sz="2500" b="1" dirty="0">
                <a:solidFill>
                  <a:schemeClr val="accent6">
                    <a:lumMod val="10000"/>
                  </a:schemeClr>
                </a:solidFill>
              </a:rPr>
              <a:t>PC </a:t>
            </a:r>
            <a:r>
              <a:rPr lang="ja-JP" altLang="en-US" sz="2800" b="1" dirty="0">
                <a:solidFill>
                  <a:schemeClr val="accent6">
                    <a:lumMod val="10000"/>
                  </a:schemeClr>
                </a:solidFill>
              </a:rPr>
              <a:t>への侵入</a:t>
            </a:r>
            <a:endParaRPr lang="en-US" altLang="ja-JP" sz="8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11</a:t>
            </a:r>
            <a:r>
              <a:rPr lang="ja-JP" altLang="en-US" sz="2300" dirty="0">
                <a:solidFill>
                  <a:schemeClr val="accent6">
                    <a:lumMod val="10000"/>
                  </a:schemeClr>
                </a:solidFill>
              </a:rPr>
              <a:t>月に石光商事は、同年</a:t>
            </a:r>
            <a:r>
              <a:rPr lang="en-US" altLang="ja-JP" sz="2300" dirty="0">
                <a:solidFill>
                  <a:schemeClr val="accent6">
                    <a:lumMod val="10000"/>
                  </a:schemeClr>
                </a:solidFill>
              </a:rPr>
              <a:t>9</a:t>
            </a:r>
            <a:r>
              <a:rPr lang="ja-JP" altLang="en-US" sz="2300" dirty="0">
                <a:solidFill>
                  <a:schemeClr val="accent6">
                    <a:lumMod val="10000"/>
                  </a:schemeClr>
                </a:solidFill>
              </a:rPr>
              <a:t>月に発生したランサムウェア</a:t>
            </a:r>
            <a:endParaRPr lang="en-US" altLang="ja-JP" sz="2300" dirty="0">
              <a:solidFill>
                <a:schemeClr val="accent6">
                  <a:lumMod val="10000"/>
                </a:schemeClr>
              </a:solidFill>
            </a:endParaRPr>
          </a:p>
          <a:p>
            <a:pPr marL="685796" lvl="2" indent="0">
              <a:buNone/>
            </a:pPr>
            <a:r>
              <a:rPr lang="ja-JP" altLang="en-US" sz="2300" dirty="0">
                <a:solidFill>
                  <a:schemeClr val="accent6">
                    <a:lumMod val="10000"/>
                  </a:schemeClr>
                </a:solidFill>
              </a:rPr>
              <a:t>　被害の調査が完了したと、調査結果や対応状況を公表した</a:t>
            </a:r>
            <a:endParaRPr lang="en-US" altLang="ja-JP" sz="2300" dirty="0">
              <a:solidFill>
                <a:schemeClr val="accent6">
                  <a:lumMod val="10000"/>
                </a:schemeClr>
              </a:solidFill>
            </a:endParaRPr>
          </a:p>
          <a:p>
            <a:pPr lvl="2"/>
            <a:r>
              <a:rPr lang="ja-JP" altLang="en-US" sz="2300" dirty="0">
                <a:solidFill>
                  <a:schemeClr val="accent6">
                    <a:lumMod val="10000"/>
                  </a:schemeClr>
                </a:solidFill>
              </a:rPr>
              <a:t>グループ会社の </a:t>
            </a:r>
            <a:r>
              <a:rPr lang="en-US" altLang="ja-JP" sz="2300" dirty="0">
                <a:solidFill>
                  <a:schemeClr val="tx2"/>
                </a:solidFill>
              </a:rPr>
              <a:t>SIM </a:t>
            </a:r>
            <a:r>
              <a:rPr lang="ja-JP" altLang="en-US" sz="2300" dirty="0">
                <a:solidFill>
                  <a:schemeClr val="tx2"/>
                </a:solidFill>
              </a:rPr>
              <a:t>カード搭載のノート </a:t>
            </a:r>
            <a:r>
              <a:rPr lang="en-US" altLang="ja-JP" sz="2300" dirty="0">
                <a:solidFill>
                  <a:schemeClr val="tx2"/>
                </a:solidFill>
              </a:rPr>
              <a:t>PC </a:t>
            </a:r>
            <a:r>
              <a:rPr lang="ja-JP" altLang="en-US" sz="2300" dirty="0">
                <a:solidFill>
                  <a:schemeClr val="tx2"/>
                </a:solidFill>
              </a:rPr>
              <a:t>に対して</a:t>
            </a:r>
            <a:r>
              <a:rPr lang="ja-JP" altLang="en-US" sz="2300" dirty="0">
                <a:solidFill>
                  <a:schemeClr val="accent6">
                    <a:lumMod val="10000"/>
                  </a:schemeClr>
                </a:solidFill>
              </a:rPr>
              <a:t>、</a:t>
            </a:r>
            <a:r>
              <a:rPr lang="ja-JP" altLang="en-US" sz="2300" u="sng" dirty="0">
                <a:solidFill>
                  <a:srgbClr val="FF0000"/>
                </a:solidFill>
              </a:rPr>
              <a:t>リモート</a:t>
            </a:r>
            <a:endParaRPr lang="en-US" altLang="ja-JP" sz="2300" u="sng" dirty="0">
              <a:solidFill>
                <a:srgbClr val="FF0000"/>
              </a:solidFill>
            </a:endParaRPr>
          </a:p>
          <a:p>
            <a:pPr marL="685796" lvl="2" indent="0">
              <a:buNone/>
            </a:pPr>
            <a:r>
              <a:rPr lang="ja-JP" altLang="en-US" sz="2300" dirty="0">
                <a:solidFill>
                  <a:srgbClr val="FF0000"/>
                </a:solidFill>
              </a:rPr>
              <a:t>　</a:t>
            </a:r>
            <a:r>
              <a:rPr lang="ja-JP" altLang="en-US" sz="2300" u="sng" dirty="0">
                <a:solidFill>
                  <a:srgbClr val="FF0000"/>
                </a:solidFill>
              </a:rPr>
              <a:t>デスクトップ接続を介した不正アクセス</a:t>
            </a:r>
            <a:r>
              <a:rPr lang="ja-JP" altLang="en-US" sz="2300" dirty="0">
                <a:solidFill>
                  <a:schemeClr val="accent6">
                    <a:lumMod val="10000"/>
                  </a:schemeClr>
                </a:solidFill>
              </a:rPr>
              <a:t>が行われ、</a:t>
            </a:r>
            <a:r>
              <a:rPr lang="ja-JP" altLang="en-US" sz="2300" u="sng" dirty="0">
                <a:solidFill>
                  <a:srgbClr val="FF0000"/>
                </a:solidFill>
              </a:rPr>
              <a:t>社内ネットワーク</a:t>
            </a:r>
            <a:endParaRPr lang="en-US" altLang="ja-JP" sz="2300" u="sng" dirty="0">
              <a:solidFill>
                <a:srgbClr val="FF0000"/>
              </a:solidFill>
            </a:endParaRPr>
          </a:p>
          <a:p>
            <a:pPr marL="685796" lvl="2" indent="0">
              <a:buNone/>
            </a:pPr>
            <a:r>
              <a:rPr lang="ja-JP" altLang="en-US" sz="2300" dirty="0">
                <a:solidFill>
                  <a:schemeClr val="tx2"/>
                </a:solidFill>
              </a:rPr>
              <a:t>　</a:t>
            </a:r>
            <a:r>
              <a:rPr lang="ja-JP" altLang="en-US" sz="2300" u="sng" dirty="0">
                <a:solidFill>
                  <a:srgbClr val="FF0000"/>
                </a:solidFill>
              </a:rPr>
              <a:t>に侵入</a:t>
            </a:r>
            <a:r>
              <a:rPr lang="ja-JP" altLang="en-US" sz="2300" dirty="0">
                <a:solidFill>
                  <a:schemeClr val="accent6">
                    <a:lumMod val="10000"/>
                  </a:schemeClr>
                </a:solidFill>
              </a:rPr>
              <a:t>された</a:t>
            </a:r>
            <a:endParaRPr lang="en-US" altLang="ja-JP" sz="2300" dirty="0">
              <a:solidFill>
                <a:schemeClr val="accent6">
                  <a:lumMod val="10000"/>
                </a:schemeClr>
              </a:solidFill>
            </a:endParaRPr>
          </a:p>
          <a:p>
            <a:pPr lvl="2"/>
            <a:r>
              <a:rPr lang="ja-JP" altLang="en-US" sz="2300" dirty="0">
                <a:solidFill>
                  <a:schemeClr val="accent6">
                    <a:lumMod val="10000"/>
                  </a:schemeClr>
                </a:solidFill>
              </a:rPr>
              <a:t>同社、国内グループ会社の一部</a:t>
            </a:r>
            <a:r>
              <a:rPr lang="ja-JP" altLang="en-US" sz="2300" u="sng" dirty="0">
                <a:solidFill>
                  <a:srgbClr val="FF0000"/>
                </a:solidFill>
              </a:rPr>
              <a:t>サーバーに保存されていたデータが暗号化</a:t>
            </a:r>
            <a:r>
              <a:rPr lang="ja-JP" altLang="en-US" sz="2300" dirty="0">
                <a:solidFill>
                  <a:schemeClr val="accent6">
                    <a:lumMod val="10000"/>
                  </a:schemeClr>
                </a:solidFill>
              </a:rPr>
              <a:t>され、</a:t>
            </a:r>
            <a:r>
              <a:rPr lang="ja-JP" altLang="en-US" sz="2300" u="sng" dirty="0">
                <a:solidFill>
                  <a:srgbClr val="FF0000"/>
                </a:solidFill>
              </a:rPr>
              <a:t>データが外部へ転送された</a:t>
            </a:r>
            <a:r>
              <a:rPr lang="ja-JP" altLang="en-US" sz="2300" dirty="0">
                <a:solidFill>
                  <a:schemeClr val="accent6">
                    <a:lumMod val="10000"/>
                  </a:schemeClr>
                </a:solidFill>
              </a:rPr>
              <a:t>痕跡を確認した</a:t>
            </a:r>
            <a:endParaRPr lang="en-US" altLang="ja-JP" sz="2300" dirty="0">
              <a:solidFill>
                <a:schemeClr val="accent6">
                  <a:lumMod val="10000"/>
                </a:schemeClr>
              </a:solidFill>
            </a:endParaRPr>
          </a:p>
          <a:p>
            <a:pPr lvl="2"/>
            <a:r>
              <a:rPr lang="ja-JP" altLang="en-US" sz="2300" dirty="0">
                <a:solidFill>
                  <a:schemeClr val="accent6">
                    <a:lumMod val="10000"/>
                  </a:schemeClr>
                </a:solidFill>
              </a:rPr>
              <a:t>流出データの範囲を特定し、個人情報等は含まれていなかったと報告している</a:t>
            </a:r>
            <a:endParaRPr lang="en-US" altLang="ja-JP" sz="23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62</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6084548"/>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（開示事項の経過）ランサムウェア被害への対応状況に関するお知らせ（石光商事）</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　　　　 </a:t>
            </a:r>
            <a:r>
              <a:rPr lang="en-US" altLang="ja-JP" sz="1000" dirty="0">
                <a:solidFill>
                  <a:srgbClr val="0000FF"/>
                </a:solidFill>
                <a:latin typeface="+mn-ea"/>
                <a:hlinkClick r:id="rId2"/>
              </a:rPr>
              <a:t>https://contents.xj-storage.jp/xcontents/AS90749/c1283b79/e663/48c3/9970/671ac391c2bc/140120241031508178.pdf</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6D2CF3E7-2886-34A3-443B-01170CC23A14}"/>
              </a:ext>
            </a:extLst>
          </p:cNvPr>
          <p:cNvSpPr>
            <a:spLocks noGrp="1"/>
          </p:cNvSpPr>
          <p:nvPr>
            <p:ph type="title"/>
          </p:nvPr>
        </p:nvSpPr>
        <p:spPr>
          <a:xfrm>
            <a:off x="127000" y="217504"/>
            <a:ext cx="8175625" cy="563732"/>
          </a:xfrm>
        </p:spPr>
        <p:txBody>
          <a:bodyPr/>
          <a:lstStyle/>
          <a:p>
            <a:r>
              <a:rPr lang="en-US" altLang="ja-JP" sz="2600" dirty="0"/>
              <a:t>【6</a:t>
            </a:r>
            <a:r>
              <a:rPr lang="ja-JP" altLang="en-US" sz="2600" dirty="0"/>
              <a:t>位</a:t>
            </a:r>
            <a:r>
              <a:rPr lang="en-US" altLang="ja-JP" sz="2600" dirty="0"/>
              <a:t>】</a:t>
            </a:r>
            <a:r>
              <a:rPr lang="ja-JP" altLang="en-US" sz="2600" dirty="0"/>
              <a:t>リモートワーク等の環境や仕組みを狙った攻撃</a:t>
            </a:r>
          </a:p>
        </p:txBody>
      </p:sp>
    </p:spTree>
    <p:extLst>
      <p:ext uri="{BB962C8B-B14F-4D97-AF65-F5344CB8AC3E}">
        <p14:creationId xmlns:p14="http://schemas.microsoft.com/office/powerpoint/2010/main" val="3857970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241300" y="1097095"/>
            <a:ext cx="8773442" cy="4479980"/>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傾向③</a:t>
            </a:r>
            <a:endParaRPr lang="en-US" altLang="ja-JP" sz="2800" b="1" dirty="0">
              <a:solidFill>
                <a:schemeClr val="accent6">
                  <a:lumMod val="10000"/>
                </a:schemeClr>
              </a:solidFill>
            </a:endParaRPr>
          </a:p>
          <a:p>
            <a:pPr lvl="1"/>
            <a:r>
              <a:rPr lang="ja-JP" altLang="en-US" sz="2500" b="1" dirty="0">
                <a:solidFill>
                  <a:schemeClr val="accent6">
                    <a:lumMod val="10000"/>
                  </a:schemeClr>
                </a:solidFill>
              </a:rPr>
              <a:t>狙われ続けるリモートワーク環境</a:t>
            </a:r>
            <a:endParaRPr lang="en-US" altLang="ja-JP" sz="2500" dirty="0">
              <a:solidFill>
                <a:schemeClr val="accent6">
                  <a:lumMod val="10000"/>
                </a:schemeClr>
              </a:solidFill>
            </a:endParaRPr>
          </a:p>
          <a:p>
            <a:pPr lvl="2"/>
            <a:r>
              <a:rPr lang="ja-JP" altLang="en-US" sz="2300" dirty="0">
                <a:solidFill>
                  <a:schemeClr val="tx2"/>
                </a:solidFill>
              </a:rPr>
              <a:t>警察庁によると、</a:t>
            </a:r>
            <a:r>
              <a:rPr lang="en-US" altLang="ja-JP" sz="2300" dirty="0">
                <a:solidFill>
                  <a:schemeClr val="tx2"/>
                </a:solidFill>
              </a:rPr>
              <a:t>2024</a:t>
            </a:r>
            <a:r>
              <a:rPr lang="ja-JP" altLang="en-US" sz="2300" dirty="0">
                <a:solidFill>
                  <a:schemeClr val="tx2"/>
                </a:solidFill>
              </a:rPr>
              <a:t>年のランサムウェア被害（</a:t>
            </a:r>
            <a:r>
              <a:rPr lang="en-US" altLang="ja-JP" sz="2300" dirty="0">
                <a:solidFill>
                  <a:schemeClr val="tx2"/>
                </a:solidFill>
              </a:rPr>
              <a:t>100</a:t>
            </a:r>
            <a:r>
              <a:rPr lang="ja-JP" altLang="en-US" sz="2300" dirty="0">
                <a:solidFill>
                  <a:schemeClr val="tx2"/>
                </a:solidFill>
              </a:rPr>
              <a:t>件）の</a:t>
            </a:r>
            <a:endParaRPr lang="en-US" altLang="ja-JP" sz="2300" dirty="0">
              <a:solidFill>
                <a:schemeClr val="tx2"/>
              </a:solidFill>
            </a:endParaRPr>
          </a:p>
          <a:p>
            <a:pPr marL="685796" lvl="2" indent="0">
              <a:buNone/>
            </a:pPr>
            <a:r>
              <a:rPr lang="en-US" altLang="ja-JP" sz="2300" dirty="0">
                <a:solidFill>
                  <a:schemeClr val="tx2"/>
                </a:solidFill>
              </a:rPr>
              <a:t>  </a:t>
            </a:r>
            <a:r>
              <a:rPr lang="ja-JP" altLang="en-US" sz="2300" dirty="0">
                <a:solidFill>
                  <a:schemeClr val="tx2"/>
                </a:solidFill>
              </a:rPr>
              <a:t>感染経路の上位は以下のとおり</a:t>
            </a:r>
            <a:endParaRPr lang="en-US" altLang="ja-JP" sz="2300" dirty="0">
              <a:solidFill>
                <a:schemeClr val="tx2"/>
              </a:solidFill>
            </a:endParaRPr>
          </a:p>
          <a:p>
            <a:pPr lvl="2"/>
            <a:endParaRPr lang="en-US" altLang="ja-JP" sz="800" dirty="0">
              <a:solidFill>
                <a:schemeClr val="accent6">
                  <a:lumMod val="10000"/>
                </a:schemeClr>
              </a:solidFill>
            </a:endParaRPr>
          </a:p>
          <a:p>
            <a:pPr lvl="3"/>
            <a:r>
              <a:rPr lang="en-US" altLang="ja-JP" sz="2000" u="sng" dirty="0">
                <a:solidFill>
                  <a:srgbClr val="FF0000"/>
                </a:solidFill>
              </a:rPr>
              <a:t>VPN </a:t>
            </a:r>
            <a:r>
              <a:rPr lang="ja-JP" altLang="en-US" sz="2000" u="sng" dirty="0">
                <a:solidFill>
                  <a:srgbClr val="FF0000"/>
                </a:solidFill>
              </a:rPr>
              <a:t>機器              ：</a:t>
            </a:r>
            <a:r>
              <a:rPr lang="en-US" altLang="ja-JP" sz="2000" u="sng" dirty="0">
                <a:solidFill>
                  <a:srgbClr val="FF0000"/>
                </a:solidFill>
              </a:rPr>
              <a:t>55 </a:t>
            </a:r>
            <a:r>
              <a:rPr lang="ja-JP" altLang="en-US" sz="2000" u="sng" dirty="0">
                <a:solidFill>
                  <a:srgbClr val="FF0000"/>
                </a:solidFill>
              </a:rPr>
              <a:t>件、全体の </a:t>
            </a:r>
            <a:r>
              <a:rPr lang="en-US" altLang="ja-JP" sz="2000" u="sng" dirty="0">
                <a:solidFill>
                  <a:srgbClr val="FF0000"/>
                </a:solidFill>
              </a:rPr>
              <a:t>55.0 %</a:t>
            </a:r>
          </a:p>
          <a:p>
            <a:pPr lvl="3"/>
            <a:r>
              <a:rPr lang="ja-JP" altLang="en-US" sz="2000" u="sng" dirty="0">
                <a:solidFill>
                  <a:srgbClr val="FF0000"/>
                </a:solidFill>
              </a:rPr>
              <a:t>リモートデスクトップ経由：</a:t>
            </a:r>
            <a:r>
              <a:rPr lang="en-US" altLang="ja-JP" sz="2000" u="sng" dirty="0">
                <a:solidFill>
                  <a:srgbClr val="FF0000"/>
                </a:solidFill>
              </a:rPr>
              <a:t>31 </a:t>
            </a:r>
            <a:r>
              <a:rPr lang="ja-JP" altLang="en-US" sz="2000" u="sng" dirty="0">
                <a:solidFill>
                  <a:srgbClr val="FF0000"/>
                </a:solidFill>
              </a:rPr>
              <a:t>件、全体の </a:t>
            </a:r>
            <a:r>
              <a:rPr lang="en-US" altLang="ja-JP" sz="2000" u="sng" dirty="0">
                <a:solidFill>
                  <a:srgbClr val="FF0000"/>
                </a:solidFill>
              </a:rPr>
              <a:t>31.0 </a:t>
            </a:r>
            <a:r>
              <a:rPr lang="ja-JP" altLang="en-US" sz="2000" u="sng" dirty="0">
                <a:solidFill>
                  <a:srgbClr val="FF0000"/>
                </a:solidFill>
              </a:rPr>
              <a:t>％</a:t>
            </a:r>
            <a:endParaRPr lang="en-US" altLang="ja-JP" sz="2000" u="sng" dirty="0">
              <a:solidFill>
                <a:srgbClr val="FF0000"/>
              </a:solidFill>
            </a:endParaRPr>
          </a:p>
          <a:p>
            <a:pPr lvl="3"/>
            <a:endParaRPr lang="en-US" altLang="ja-JP" sz="800" u="sng" dirty="0">
              <a:solidFill>
                <a:srgbClr val="FF0000"/>
              </a:solidFill>
            </a:endParaRPr>
          </a:p>
          <a:p>
            <a:pPr lvl="2"/>
            <a:r>
              <a:rPr lang="ja-JP" altLang="en-US" sz="2300" dirty="0">
                <a:solidFill>
                  <a:schemeClr val="accent6">
                    <a:lumMod val="10000"/>
                  </a:schemeClr>
                </a:solidFill>
              </a:rPr>
              <a:t>これら２つの感染経路で全体の</a:t>
            </a:r>
            <a:r>
              <a:rPr lang="en-US" altLang="ja-JP" sz="2300" u="sng" dirty="0">
                <a:solidFill>
                  <a:srgbClr val="FF0000"/>
                </a:solidFill>
              </a:rPr>
              <a:t>86.0%</a:t>
            </a:r>
            <a:r>
              <a:rPr lang="ja-JP" altLang="en-US" sz="2300" u="sng" dirty="0">
                <a:solidFill>
                  <a:srgbClr val="FF0000"/>
                </a:solidFill>
              </a:rPr>
              <a:t>を占めている。</a:t>
            </a:r>
            <a:endParaRPr lang="en-US" altLang="ja-JP" sz="2300" u="sng" dirty="0">
              <a:solidFill>
                <a:srgbClr val="FF0000"/>
              </a:solidFill>
            </a:endParaRPr>
          </a:p>
          <a:p>
            <a:pPr lvl="2"/>
            <a:r>
              <a:rPr lang="ja-JP" altLang="en-US" sz="2300" dirty="0">
                <a:solidFill>
                  <a:schemeClr val="accent6">
                    <a:lumMod val="10000"/>
                  </a:schemeClr>
                </a:solidFill>
              </a:rPr>
              <a:t>この割合を過去２年の通年で見ると、</a:t>
            </a:r>
            <a:endParaRPr lang="en-US" altLang="ja-JP" sz="2300" dirty="0">
              <a:solidFill>
                <a:schemeClr val="accent6">
                  <a:lumMod val="10000"/>
                </a:schemeClr>
              </a:solidFill>
            </a:endParaRPr>
          </a:p>
          <a:p>
            <a:pPr marL="685796" lvl="2" indent="0">
              <a:buNone/>
            </a:pPr>
            <a:r>
              <a:rPr lang="ja-JP" altLang="en-US" sz="2300" dirty="0">
                <a:solidFill>
                  <a:schemeClr val="accent6">
                    <a:lumMod val="10000"/>
                  </a:schemeClr>
                </a:solidFill>
              </a:rPr>
              <a:t>　</a:t>
            </a:r>
            <a:r>
              <a:rPr lang="en-US" altLang="ja-JP" sz="2300" dirty="0">
                <a:solidFill>
                  <a:schemeClr val="accent6">
                    <a:lumMod val="10000"/>
                  </a:schemeClr>
                </a:solidFill>
              </a:rPr>
              <a:t>2022</a:t>
            </a:r>
            <a:r>
              <a:rPr lang="ja-JP" altLang="en-US" sz="2300" dirty="0">
                <a:solidFill>
                  <a:schemeClr val="accent6">
                    <a:lumMod val="10000"/>
                  </a:schemeClr>
                </a:solidFill>
              </a:rPr>
              <a:t>年は約</a:t>
            </a:r>
            <a:r>
              <a:rPr lang="en-US" altLang="ja-JP" sz="2300" dirty="0">
                <a:solidFill>
                  <a:schemeClr val="accent6">
                    <a:lumMod val="10000"/>
                  </a:schemeClr>
                </a:solidFill>
              </a:rPr>
              <a:t>80.4%</a:t>
            </a:r>
            <a:r>
              <a:rPr lang="ja-JP" altLang="en-US" sz="2300" dirty="0">
                <a:solidFill>
                  <a:schemeClr val="accent6">
                    <a:lumMod val="10000"/>
                  </a:schemeClr>
                </a:solidFill>
              </a:rPr>
              <a:t>、</a:t>
            </a:r>
            <a:r>
              <a:rPr lang="en-US" altLang="ja-JP" sz="2300" dirty="0">
                <a:solidFill>
                  <a:schemeClr val="accent6">
                    <a:lumMod val="10000"/>
                  </a:schemeClr>
                </a:solidFill>
              </a:rPr>
              <a:t>2023</a:t>
            </a:r>
            <a:r>
              <a:rPr lang="ja-JP" altLang="en-US" sz="2300" dirty="0">
                <a:solidFill>
                  <a:schemeClr val="accent6">
                    <a:lumMod val="10000"/>
                  </a:schemeClr>
                </a:solidFill>
              </a:rPr>
              <a:t>年は約</a:t>
            </a:r>
            <a:r>
              <a:rPr lang="en-US" altLang="ja-JP" sz="2300" dirty="0">
                <a:solidFill>
                  <a:schemeClr val="accent6">
                    <a:lumMod val="10000"/>
                  </a:schemeClr>
                </a:solidFill>
              </a:rPr>
              <a:t>81.7%</a:t>
            </a:r>
            <a:r>
              <a:rPr lang="ja-JP" altLang="en-US" sz="2300" dirty="0">
                <a:solidFill>
                  <a:schemeClr val="accent6">
                    <a:lumMod val="10000"/>
                  </a:schemeClr>
                </a:solidFill>
              </a:rPr>
              <a:t>を占めており、</a:t>
            </a:r>
            <a:endParaRPr lang="en-US" altLang="ja-JP" sz="2300" dirty="0">
              <a:solidFill>
                <a:schemeClr val="accent6">
                  <a:lumMod val="10000"/>
                </a:schemeClr>
              </a:solidFill>
            </a:endParaRPr>
          </a:p>
          <a:p>
            <a:pPr marL="685796" lvl="2" indent="0">
              <a:buNone/>
            </a:pPr>
            <a:r>
              <a:rPr lang="ja-JP" altLang="en-US" sz="2300" dirty="0">
                <a:solidFill>
                  <a:schemeClr val="accent6">
                    <a:lumMod val="10000"/>
                  </a:schemeClr>
                </a:solidFill>
              </a:rPr>
              <a:t>　リモートワーク環境が依然として狙われている</a:t>
            </a:r>
            <a:endParaRPr lang="en-US" altLang="ja-JP" sz="23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63</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5577075"/>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令和６年におけるサイバー空間をめぐる脅威の情勢等について（警察庁）</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a:t>
            </a:r>
            <a:r>
              <a:rPr lang="en-US" altLang="ja-JP" sz="1000" dirty="0" err="1">
                <a:solidFill>
                  <a:schemeClr val="accent6">
                    <a:lumMod val="10000"/>
                  </a:schemeClr>
                </a:solidFill>
                <a:latin typeface="+mn-ea"/>
                <a:hlinkClick r:id="rId2"/>
              </a:rPr>
              <a:t>www.npa.go.jp</a:t>
            </a:r>
            <a:r>
              <a:rPr lang="en-US" altLang="ja-JP" sz="1000" dirty="0">
                <a:solidFill>
                  <a:schemeClr val="accent6">
                    <a:lumMod val="10000"/>
                  </a:schemeClr>
                </a:solidFill>
                <a:latin typeface="+mn-ea"/>
                <a:hlinkClick r:id="rId2"/>
              </a:rPr>
              <a:t>/publications/statistics/cybersecurity/data/</a:t>
            </a:r>
            <a:r>
              <a:rPr lang="en-US" altLang="ja-JP" sz="1000" dirty="0" err="1">
                <a:solidFill>
                  <a:schemeClr val="accent6">
                    <a:lumMod val="10000"/>
                  </a:schemeClr>
                </a:solidFill>
                <a:latin typeface="+mn-ea"/>
                <a:hlinkClick r:id="rId2"/>
              </a:rPr>
              <a:t>R6</a:t>
            </a:r>
            <a:r>
              <a:rPr lang="en-US" altLang="ja-JP" sz="1000" dirty="0">
                <a:solidFill>
                  <a:schemeClr val="accent6">
                    <a:lumMod val="10000"/>
                  </a:schemeClr>
                </a:solidFill>
                <a:latin typeface="+mn-ea"/>
                <a:hlinkClick r:id="rId2"/>
              </a:rPr>
              <a:t>/</a:t>
            </a:r>
            <a:r>
              <a:rPr lang="en-US" altLang="ja-JP" sz="1000" dirty="0" err="1">
                <a:solidFill>
                  <a:schemeClr val="accent6">
                    <a:lumMod val="10000"/>
                  </a:schemeClr>
                </a:solidFill>
                <a:latin typeface="+mn-ea"/>
                <a:hlinkClick r:id="rId2"/>
              </a:rPr>
              <a:t>R06_cyber_jousei.pdf</a:t>
            </a:r>
            <a:endParaRPr lang="ja-JP" altLang="en-US" sz="1000" dirty="0">
              <a:solidFill>
                <a:schemeClr val="accent6">
                  <a:lumMod val="10000"/>
                </a:schemeClr>
              </a:solidFill>
              <a:latin typeface="+mn-ea"/>
            </a:endParaRPr>
          </a:p>
          <a:p>
            <a:r>
              <a:rPr lang="ja-JP" altLang="en-US" sz="1000" dirty="0">
                <a:solidFill>
                  <a:schemeClr val="accent6">
                    <a:lumMod val="10000"/>
                  </a:schemeClr>
                </a:solidFill>
                <a:latin typeface="+mn-ea"/>
              </a:rPr>
              <a:t>           令和５年におけるサイバー空間をめぐる脅威の情勢等について（警察庁）</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https://www.npa.go.jp/publications/statistics/cybersecurity/data/R5/</a:t>
            </a:r>
            <a:r>
              <a:rPr lang="en-US" altLang="ja-JP" sz="1000" dirty="0" err="1">
                <a:solidFill>
                  <a:schemeClr val="accent6">
                    <a:lumMod val="10000"/>
                  </a:schemeClr>
                </a:solidFill>
                <a:latin typeface="+mn-ea"/>
                <a:hlinkClick r:id="rId3"/>
              </a:rPr>
              <a:t>R05_cyber_jousei.pdf</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令和４年におけるサイバー空間をめぐる脅威の情勢等について（警察庁）</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a:t>
            </a:r>
            <a:r>
              <a:rPr lang="en-US" altLang="ja-JP" sz="1000" dirty="0" err="1">
                <a:solidFill>
                  <a:schemeClr val="accent6">
                    <a:lumMod val="10000"/>
                  </a:schemeClr>
                </a:solidFill>
                <a:latin typeface="+mn-ea"/>
                <a:hlinkClick r:id="rId4"/>
              </a:rPr>
              <a:t>www.npa.go.jp</a:t>
            </a:r>
            <a:r>
              <a:rPr lang="en-US" altLang="ja-JP" sz="1000" dirty="0">
                <a:solidFill>
                  <a:schemeClr val="accent6">
                    <a:lumMod val="10000"/>
                  </a:schemeClr>
                </a:solidFill>
                <a:latin typeface="+mn-ea"/>
                <a:hlinkClick r:id="rId4"/>
              </a:rPr>
              <a:t>/publications/statistics/cybersecurity/data/</a:t>
            </a:r>
            <a:r>
              <a:rPr lang="en-US" altLang="ja-JP" sz="1000" dirty="0" err="1">
                <a:solidFill>
                  <a:schemeClr val="accent6">
                    <a:lumMod val="10000"/>
                  </a:schemeClr>
                </a:solidFill>
                <a:latin typeface="+mn-ea"/>
                <a:hlinkClick r:id="rId4"/>
              </a:rPr>
              <a:t>R04_cyber_jousei.pdf</a:t>
            </a:r>
            <a:r>
              <a:rPr lang="en-US" altLang="ja-JP" sz="1000" dirty="0">
                <a:solidFill>
                  <a:schemeClr val="accent6">
                    <a:lumMod val="10000"/>
                  </a:schemeClr>
                </a:solidFill>
                <a:latin typeface="+mn-ea"/>
              </a:rPr>
              <a:t>  </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FC1762AB-9807-F4C7-1596-62578C9B5B1C}"/>
              </a:ext>
            </a:extLst>
          </p:cNvPr>
          <p:cNvSpPr>
            <a:spLocks noGrp="1"/>
          </p:cNvSpPr>
          <p:nvPr>
            <p:ph type="title"/>
          </p:nvPr>
        </p:nvSpPr>
        <p:spPr>
          <a:xfrm>
            <a:off x="127000" y="217504"/>
            <a:ext cx="8175625" cy="563732"/>
          </a:xfrm>
        </p:spPr>
        <p:txBody>
          <a:bodyPr/>
          <a:lstStyle/>
          <a:p>
            <a:r>
              <a:rPr lang="en-US" altLang="ja-JP" sz="2600" dirty="0"/>
              <a:t>【6</a:t>
            </a:r>
            <a:r>
              <a:rPr lang="ja-JP" altLang="en-US" sz="2600" dirty="0"/>
              <a:t>位</a:t>
            </a:r>
            <a:r>
              <a:rPr lang="en-US" altLang="ja-JP" sz="2600" dirty="0"/>
              <a:t>】</a:t>
            </a:r>
            <a:r>
              <a:rPr lang="ja-JP" altLang="en-US" sz="2600" dirty="0"/>
              <a:t>リモートワーク等の環境や仕組みを狙った攻撃</a:t>
            </a:r>
          </a:p>
        </p:txBody>
      </p:sp>
    </p:spTree>
    <p:extLst>
      <p:ext uri="{BB962C8B-B14F-4D97-AF65-F5344CB8AC3E}">
        <p14:creationId xmlns:p14="http://schemas.microsoft.com/office/powerpoint/2010/main" val="3820271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64</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4408971"/>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個人</a:t>
            </a:r>
            <a:r>
              <a:rPr lang="en-US" altLang="ja-JP" sz="2800" b="1" dirty="0">
                <a:solidFill>
                  <a:schemeClr val="accent6">
                    <a:lumMod val="10000"/>
                  </a:schemeClr>
                </a:solidFill>
              </a:rPr>
              <a:t>(</a:t>
            </a:r>
            <a:r>
              <a:rPr lang="ja-JP" altLang="en-US" sz="2800" b="1" dirty="0">
                <a:solidFill>
                  <a:schemeClr val="accent6">
                    <a:lumMod val="10000"/>
                  </a:schemeClr>
                </a:solidFill>
              </a:rPr>
              <a:t>従業員</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p>
          <a:p>
            <a:pPr lvl="2"/>
            <a:r>
              <a:rPr lang="ja-JP" altLang="en-US" sz="2000" dirty="0">
                <a:solidFill>
                  <a:schemeClr val="accent6">
                    <a:lumMod val="10000"/>
                  </a:schemeClr>
                </a:solidFill>
              </a:rPr>
              <a:t>組織のリモートワークの</a:t>
            </a:r>
            <a:r>
              <a:rPr lang="ja-JP" altLang="en-US" sz="2000" u="sng" dirty="0">
                <a:solidFill>
                  <a:srgbClr val="FF0000"/>
                </a:solidFill>
              </a:rPr>
              <a:t>規則を遵守する</a:t>
            </a:r>
            <a:r>
              <a:rPr lang="ja-JP" altLang="en-US" sz="2000" u="sng" dirty="0">
                <a:solidFill>
                  <a:schemeClr val="accent6">
                    <a:lumMod val="10000"/>
                  </a:schemeClr>
                </a:solidFill>
              </a:rPr>
              <a:t>　　　　　　</a:t>
            </a:r>
            <a:r>
              <a:rPr lang="ja-JP" altLang="en-US" sz="1800" dirty="0">
                <a:solidFill>
                  <a:schemeClr val="accent6">
                    <a:lumMod val="10000"/>
                  </a:schemeClr>
                </a:solidFill>
              </a:rPr>
              <a:t>　　　　　　　　　　　　　　　　　　　</a:t>
            </a:r>
            <a:r>
              <a:rPr lang="en-US" altLang="ja-JP" sz="2000" dirty="0">
                <a:solidFill>
                  <a:schemeClr val="accent6">
                    <a:lumMod val="10000"/>
                  </a:schemeClr>
                </a:solidFill>
              </a:rPr>
              <a:t>(</a:t>
            </a:r>
            <a:r>
              <a:rPr lang="ja-JP" altLang="en-US" sz="2000" dirty="0">
                <a:solidFill>
                  <a:schemeClr val="accent6">
                    <a:lumMod val="10000"/>
                  </a:schemeClr>
                </a:solidFill>
              </a:rPr>
              <a:t>使用する端末、ネットワーク環境、作業場所等</a:t>
            </a:r>
            <a:r>
              <a:rPr lang="en-US" altLang="ja-JP" sz="2000" dirty="0">
                <a:solidFill>
                  <a:schemeClr val="accent6">
                    <a:lumMod val="10000"/>
                  </a:schemeClr>
                </a:solidFill>
              </a:rPr>
              <a:t>)</a:t>
            </a:r>
          </a:p>
          <a:p>
            <a:pPr lvl="2"/>
            <a:r>
              <a:rPr lang="ja-JP" altLang="en-US" sz="2000" dirty="0">
                <a:solidFill>
                  <a:schemeClr val="accent6">
                    <a:lumMod val="10000"/>
                  </a:schemeClr>
                </a:solidFill>
              </a:rPr>
              <a:t>家庭環境のネットワーク機器の設定の見直しや                           ファームウェアの更新を行う</a:t>
            </a:r>
            <a:endParaRPr lang="en-US" altLang="ja-JP" sz="800" dirty="0">
              <a:solidFill>
                <a:schemeClr val="accent6">
                  <a:lumMod val="10000"/>
                </a:schemeClr>
              </a:solidFill>
            </a:endParaRP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被害を受けた後の対応</a:t>
            </a:r>
            <a:r>
              <a:rPr lang="en-US" altLang="ja-JP" sz="2500" b="1" dirty="0">
                <a:solidFill>
                  <a:schemeClr val="accent6">
                    <a:lumMod val="10000"/>
                  </a:schemeClr>
                </a:solidFill>
              </a:rPr>
              <a:t>】</a:t>
            </a:r>
          </a:p>
          <a:p>
            <a:pPr lvl="2"/>
            <a:r>
              <a:rPr lang="ja-JP" altLang="en-US" sz="2000" dirty="0">
                <a:solidFill>
                  <a:schemeClr val="accent6">
                    <a:lumMod val="10000"/>
                  </a:schemeClr>
                </a:solidFill>
              </a:rPr>
              <a:t>適切な</a:t>
            </a:r>
            <a:r>
              <a:rPr lang="ja-JP" altLang="en-US" sz="2000" u="sng" dirty="0">
                <a:solidFill>
                  <a:srgbClr val="FF0000"/>
                </a:solidFill>
              </a:rPr>
              <a:t>報告／連絡／相談</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上司、</a:t>
            </a:r>
            <a:r>
              <a:rPr lang="en-US" altLang="ja-JP" sz="1800" dirty="0">
                <a:solidFill>
                  <a:schemeClr val="accent6">
                    <a:lumMod val="10000"/>
                  </a:schemeClr>
                </a:solidFill>
              </a:rPr>
              <a:t>CSIRT</a:t>
            </a:r>
            <a:r>
              <a:rPr lang="ja-JP" altLang="en-US" sz="1800" dirty="0">
                <a:solidFill>
                  <a:schemeClr val="accent6">
                    <a:lumMod val="10000"/>
                  </a:schemeClr>
                </a:solidFill>
              </a:rPr>
              <a:t>、関係組織、公的機関等</a:t>
            </a:r>
          </a:p>
        </p:txBody>
      </p:sp>
      <p:pic>
        <p:nvPicPr>
          <p:cNvPr id="21" name="図 20">
            <a:extLst>
              <a:ext uri="{FF2B5EF4-FFF2-40B4-BE49-F238E27FC236}">
                <a16:creationId xmlns:a16="http://schemas.microsoft.com/office/drawing/2014/main" id="{94BB34ED-03AD-3864-FEE7-4EE43A4C35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4304" y="1507775"/>
            <a:ext cx="2353260" cy="1591194"/>
          </a:xfrm>
          <a:prstGeom prst="rect">
            <a:avLst/>
          </a:prstGeom>
        </p:spPr>
      </p:pic>
      <p:sp>
        <p:nvSpPr>
          <p:cNvPr id="4" name="タイトル 8">
            <a:extLst>
              <a:ext uri="{FF2B5EF4-FFF2-40B4-BE49-F238E27FC236}">
                <a16:creationId xmlns:a16="http://schemas.microsoft.com/office/drawing/2014/main" id="{778C7A76-AC77-DD8F-6D3F-8B65A0E65CB0}"/>
              </a:ext>
            </a:extLst>
          </p:cNvPr>
          <p:cNvSpPr>
            <a:spLocks noGrp="1"/>
          </p:cNvSpPr>
          <p:nvPr>
            <p:ph type="title"/>
          </p:nvPr>
        </p:nvSpPr>
        <p:spPr>
          <a:xfrm>
            <a:off x="127000" y="217504"/>
            <a:ext cx="8175625" cy="563732"/>
          </a:xfrm>
        </p:spPr>
        <p:txBody>
          <a:bodyPr/>
          <a:lstStyle/>
          <a:p>
            <a:r>
              <a:rPr lang="en-US" altLang="ja-JP" sz="2600" dirty="0"/>
              <a:t>【6</a:t>
            </a:r>
            <a:r>
              <a:rPr lang="ja-JP" altLang="en-US" sz="2600" dirty="0"/>
              <a:t>位</a:t>
            </a:r>
            <a:r>
              <a:rPr lang="en-US" altLang="ja-JP" sz="2600" dirty="0"/>
              <a:t>】</a:t>
            </a:r>
            <a:r>
              <a:rPr lang="ja-JP" altLang="en-US" sz="2600" dirty="0"/>
              <a:t>リモートワーク等の環境や仕組みを狙った攻撃</a:t>
            </a:r>
          </a:p>
        </p:txBody>
      </p:sp>
      <p:pic>
        <p:nvPicPr>
          <p:cNvPr id="9" name="図 8">
            <a:extLst>
              <a:ext uri="{FF2B5EF4-FFF2-40B4-BE49-F238E27FC236}">
                <a16:creationId xmlns:a16="http://schemas.microsoft.com/office/drawing/2014/main" id="{21F86BA0-BBE4-3ACB-0BD7-AF77ADC1FD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1380" y="4778299"/>
            <a:ext cx="1063183" cy="919151"/>
          </a:xfrm>
          <a:prstGeom prst="rect">
            <a:avLst/>
          </a:prstGeom>
        </p:spPr>
      </p:pic>
      <p:pic>
        <p:nvPicPr>
          <p:cNvPr id="10" name="図 9">
            <a:extLst>
              <a:ext uri="{FF2B5EF4-FFF2-40B4-BE49-F238E27FC236}">
                <a16:creationId xmlns:a16="http://schemas.microsoft.com/office/drawing/2014/main" id="{F290EDCA-0B26-2C8D-3636-55A5D282E7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3179" y="3933056"/>
            <a:ext cx="2066313" cy="670090"/>
          </a:xfrm>
          <a:prstGeom prst="rect">
            <a:avLst/>
          </a:prstGeom>
        </p:spPr>
      </p:pic>
      <p:grpSp>
        <p:nvGrpSpPr>
          <p:cNvPr id="11" name="グループ化 10">
            <a:extLst>
              <a:ext uri="{FF2B5EF4-FFF2-40B4-BE49-F238E27FC236}">
                <a16:creationId xmlns:a16="http://schemas.microsoft.com/office/drawing/2014/main" id="{C1F835CE-0267-7A88-82F7-3E32C6758E46}"/>
              </a:ext>
            </a:extLst>
          </p:cNvPr>
          <p:cNvGrpSpPr/>
          <p:nvPr/>
        </p:nvGrpSpPr>
        <p:grpSpPr>
          <a:xfrm>
            <a:off x="6880727" y="4417367"/>
            <a:ext cx="1566757" cy="307777"/>
            <a:chOff x="1326644" y="6237312"/>
            <a:chExt cx="1566757" cy="307777"/>
          </a:xfrm>
        </p:grpSpPr>
        <p:sp>
          <p:nvSpPr>
            <p:cNvPr id="12" name="四角形: 角を丸くする 11">
              <a:extLst>
                <a:ext uri="{FF2B5EF4-FFF2-40B4-BE49-F238E27FC236}">
                  <a16:creationId xmlns:a16="http://schemas.microsoft.com/office/drawing/2014/main" id="{2B2F3F2E-20D2-A985-2DC3-3DCD8E16E199}"/>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CD206E1D-0F45-08F3-7D9A-C13C5CA2917E}"/>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spTree>
    <p:extLst>
      <p:ext uri="{BB962C8B-B14F-4D97-AF65-F5344CB8AC3E}">
        <p14:creationId xmlns:p14="http://schemas.microsoft.com/office/powerpoint/2010/main" val="656390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65</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4829022"/>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経営者層</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組織としての体制確立</a:t>
            </a:r>
            <a:r>
              <a:rPr lang="en-US" altLang="ja-JP" sz="2500" b="1" dirty="0">
                <a:solidFill>
                  <a:schemeClr val="accent6">
                    <a:lumMod val="10000"/>
                  </a:schemeClr>
                </a:solidFill>
              </a:rPr>
              <a:t>】</a:t>
            </a: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a:p>
            <a:pPr lvl="3">
              <a:buClrTx/>
            </a:pPr>
            <a:r>
              <a:rPr lang="en-US" altLang="ja-JP" sz="1800" u="sng" dirty="0">
                <a:solidFill>
                  <a:srgbClr val="FF0000"/>
                </a:solidFill>
              </a:rPr>
              <a:t>CISO </a:t>
            </a:r>
            <a:r>
              <a:rPr lang="ja-JP" altLang="en-US" sz="1800" u="sng" dirty="0">
                <a:solidFill>
                  <a:srgbClr val="FF0000"/>
                </a:solidFill>
              </a:rPr>
              <a:t>を配置</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en-US" altLang="ja-JP" sz="1800" u="sng" dirty="0">
                <a:solidFill>
                  <a:srgbClr val="FF0000"/>
                </a:solidFill>
              </a:rPr>
              <a:t>CSIRT </a:t>
            </a:r>
            <a:r>
              <a:rPr lang="ja-JP" altLang="en-US" sz="1800" u="sng" dirty="0">
                <a:solidFill>
                  <a:srgbClr val="FF0000"/>
                </a:solidFill>
              </a:rPr>
              <a:t>を構築</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報告フォーマットは決めて</a:t>
            </a:r>
            <a:r>
              <a:rPr lang="ja-JP" altLang="en-US" sz="1800" dirty="0">
                <a:solidFill>
                  <a:schemeClr val="accent6">
                    <a:lumMod val="10000"/>
                  </a:schemeClr>
                </a:solidFill>
              </a:rPr>
              <a:t>おく</a:t>
            </a:r>
            <a:endParaRPr lang="en-US" altLang="ja-JP" sz="1800" dirty="0">
              <a:solidFill>
                <a:schemeClr val="accent6">
                  <a:lumMod val="10000"/>
                </a:schemeClr>
              </a:solidFill>
            </a:endParaRPr>
          </a:p>
          <a:p>
            <a:pPr lvl="3">
              <a:buClrTx/>
            </a:pPr>
            <a:r>
              <a:rPr lang="ja-JP" altLang="en-US" sz="1800" u="sng" dirty="0">
                <a:solidFill>
                  <a:srgbClr val="FF0000"/>
                </a:solidFill>
              </a:rPr>
              <a:t>有事の際の対応フローを確立、社員へ通知</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対応フロー通りに実施できるか訓練</a:t>
            </a:r>
            <a:r>
              <a:rPr lang="ja-JP" altLang="en-US" sz="1800" dirty="0">
                <a:solidFill>
                  <a:schemeClr val="accent6">
                    <a:lumMod val="10000"/>
                  </a:schemeClr>
                </a:solidFill>
              </a:rPr>
              <a:t>をする</a:t>
            </a:r>
            <a:endParaRPr lang="en-US" altLang="ja-JP" sz="1800" dirty="0">
              <a:solidFill>
                <a:schemeClr val="accent6">
                  <a:lumMod val="10000"/>
                </a:schemeClr>
              </a:solidFill>
            </a:endParaRPr>
          </a:p>
          <a:p>
            <a:pPr lvl="3">
              <a:buClrTx/>
            </a:pPr>
            <a:r>
              <a:rPr lang="ja-JP" altLang="en-US" sz="1800" u="sng" dirty="0">
                <a:solidFill>
                  <a:srgbClr val="FF0000"/>
                </a:solidFill>
              </a:rPr>
              <a:t>外部の協力依頼先を用意</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社内規則の整備</a:t>
            </a:r>
            <a:r>
              <a:rPr lang="ja-JP" altLang="en-US" sz="1800" dirty="0">
                <a:solidFill>
                  <a:schemeClr val="accent6">
                    <a:lumMod val="10000"/>
                  </a:schemeClr>
                </a:solidFill>
              </a:rPr>
              <a:t>や</a:t>
            </a:r>
            <a:r>
              <a:rPr lang="ja-JP" altLang="en-US" sz="1800" u="sng" dirty="0">
                <a:solidFill>
                  <a:srgbClr val="FF0000"/>
                </a:solidFill>
              </a:rPr>
              <a:t>予算確保</a:t>
            </a:r>
            <a:r>
              <a:rPr lang="ja-JP" altLang="en-US" sz="1800" dirty="0">
                <a:solidFill>
                  <a:schemeClr val="accent6">
                    <a:lumMod val="10000"/>
                  </a:schemeClr>
                </a:solidFill>
              </a:rPr>
              <a:t>をする</a:t>
            </a:r>
            <a:endParaRPr lang="en-US" altLang="ja-JP" sz="1800" dirty="0">
              <a:solidFill>
                <a:schemeClr val="accent6">
                  <a:lumMod val="10000"/>
                </a:schemeClr>
              </a:solidFill>
            </a:endParaRPr>
          </a:p>
          <a:p>
            <a:pPr lvl="3">
              <a:buClrTx/>
            </a:pPr>
            <a:r>
              <a:rPr lang="ja-JP" altLang="en-US" sz="1800" u="sng" dirty="0">
                <a:solidFill>
                  <a:srgbClr val="FF0000"/>
                </a:solidFill>
              </a:rPr>
              <a:t>リモートワーク環境ならでは</a:t>
            </a:r>
            <a:r>
              <a:rPr lang="ja-JP" altLang="en-US" sz="1800" dirty="0">
                <a:solidFill>
                  <a:schemeClr val="accent6">
                    <a:lumMod val="10000"/>
                  </a:schemeClr>
                </a:solidFill>
              </a:rPr>
              <a:t>の連絡方法や対応手順の作成と周知</a:t>
            </a:r>
            <a:endParaRPr lang="en-US" altLang="ja-JP" sz="1800" dirty="0">
              <a:solidFill>
                <a:schemeClr val="accent6">
                  <a:lumMod val="10000"/>
                </a:schemeClr>
              </a:solidFill>
            </a:endParaRPr>
          </a:p>
          <a:p>
            <a:pPr lvl="2"/>
            <a:r>
              <a:rPr lang="ja-JP" altLang="en-US" sz="2000" dirty="0">
                <a:solidFill>
                  <a:schemeClr val="accent6">
                    <a:lumMod val="10000"/>
                  </a:schemeClr>
                </a:solidFill>
              </a:rPr>
              <a:t>リモートワークの</a:t>
            </a:r>
            <a:r>
              <a:rPr lang="ja-JP" altLang="en-US" sz="2000" u="sng" dirty="0">
                <a:solidFill>
                  <a:srgbClr val="FF0000"/>
                </a:solidFill>
              </a:rPr>
              <a:t>セキュリティポリシーを策定</a:t>
            </a:r>
            <a:r>
              <a:rPr lang="ja-JP" altLang="en-US" sz="2000" dirty="0">
                <a:solidFill>
                  <a:schemeClr val="accent6">
                    <a:lumMod val="10000"/>
                  </a:schemeClr>
                </a:solidFill>
              </a:rPr>
              <a:t>する</a:t>
            </a:r>
            <a:endParaRPr lang="ja-JP" altLang="en-US" sz="2000" u="sng" dirty="0">
              <a:solidFill>
                <a:srgbClr val="FF0000"/>
              </a:solidFill>
            </a:endParaRPr>
          </a:p>
        </p:txBody>
      </p:sp>
      <p:pic>
        <p:nvPicPr>
          <p:cNvPr id="9" name="Picture 7" descr="\\Ipa-fs\IPA\セキュリティセンター\330-普及・啓発\810-情報発信\情報セキュリティ関係ホームページ掲載資料\PressWork(ウイルス)\★素材\IPA WMF\51_1.wmf">
            <a:extLst>
              <a:ext uri="{FF2B5EF4-FFF2-40B4-BE49-F238E27FC236}">
                <a16:creationId xmlns:a16="http://schemas.microsoft.com/office/drawing/2014/main" id="{35202712-CD34-11EF-6893-ADFDA019AE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710480" y="1874382"/>
            <a:ext cx="825500" cy="120967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7AD12908-EE62-C1C7-6B31-CC8C034F0F3E}"/>
              </a:ext>
            </a:extLst>
          </p:cNvPr>
          <p:cNvSpPr txBox="1"/>
          <p:nvPr/>
        </p:nvSpPr>
        <p:spPr>
          <a:xfrm>
            <a:off x="352800" y="6216160"/>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参考</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テレワークを行う際のセキュリティ上の注意事項（</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https://www.ipa.go.jp/security/anshin/measures/telework.html</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8CA6B537-B538-FA85-0088-3FEE318908EB}"/>
              </a:ext>
            </a:extLst>
          </p:cNvPr>
          <p:cNvSpPr>
            <a:spLocks noGrp="1"/>
          </p:cNvSpPr>
          <p:nvPr>
            <p:ph type="title"/>
          </p:nvPr>
        </p:nvSpPr>
        <p:spPr>
          <a:xfrm>
            <a:off x="127000" y="217504"/>
            <a:ext cx="8175625" cy="563732"/>
          </a:xfrm>
        </p:spPr>
        <p:txBody>
          <a:bodyPr/>
          <a:lstStyle/>
          <a:p>
            <a:r>
              <a:rPr lang="en-US" altLang="ja-JP" sz="2600" dirty="0"/>
              <a:t>【6</a:t>
            </a:r>
            <a:r>
              <a:rPr lang="ja-JP" altLang="en-US" sz="2600" dirty="0"/>
              <a:t>位</a:t>
            </a:r>
            <a:r>
              <a:rPr lang="en-US" altLang="ja-JP" sz="2600" dirty="0"/>
              <a:t>】</a:t>
            </a:r>
            <a:r>
              <a:rPr lang="ja-JP" altLang="en-US" sz="2600" dirty="0"/>
              <a:t>リモートワーク等の環境や仕組みを狙った攻撃</a:t>
            </a:r>
          </a:p>
        </p:txBody>
      </p:sp>
      <p:pic>
        <p:nvPicPr>
          <p:cNvPr id="3" name="図 2">
            <a:extLst>
              <a:ext uri="{FF2B5EF4-FFF2-40B4-BE49-F238E27FC236}">
                <a16:creationId xmlns:a16="http://schemas.microsoft.com/office/drawing/2014/main" id="{38276163-5A16-87B1-6127-F29625BE9D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2680" y="4054399"/>
            <a:ext cx="1063183" cy="919151"/>
          </a:xfrm>
          <a:prstGeom prst="rect">
            <a:avLst/>
          </a:prstGeom>
        </p:spPr>
      </p:pic>
      <p:pic>
        <p:nvPicPr>
          <p:cNvPr id="4" name="図 3">
            <a:extLst>
              <a:ext uri="{FF2B5EF4-FFF2-40B4-BE49-F238E27FC236}">
                <a16:creationId xmlns:a16="http://schemas.microsoft.com/office/drawing/2014/main" id="{982112C2-0231-BE46-9D00-BDADB5A6B9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94479" y="3209156"/>
            <a:ext cx="2066313" cy="670090"/>
          </a:xfrm>
          <a:prstGeom prst="rect">
            <a:avLst/>
          </a:prstGeom>
        </p:spPr>
      </p:pic>
      <p:grpSp>
        <p:nvGrpSpPr>
          <p:cNvPr id="15" name="グループ化 14">
            <a:extLst>
              <a:ext uri="{FF2B5EF4-FFF2-40B4-BE49-F238E27FC236}">
                <a16:creationId xmlns:a16="http://schemas.microsoft.com/office/drawing/2014/main" id="{BF7D90B8-E17A-0B50-74B9-6F9E8F40E710}"/>
              </a:ext>
            </a:extLst>
          </p:cNvPr>
          <p:cNvGrpSpPr/>
          <p:nvPr/>
        </p:nvGrpSpPr>
        <p:grpSpPr>
          <a:xfrm>
            <a:off x="7122027" y="3693467"/>
            <a:ext cx="1566757" cy="307777"/>
            <a:chOff x="1326644" y="6237312"/>
            <a:chExt cx="1566757" cy="307777"/>
          </a:xfrm>
        </p:grpSpPr>
        <p:sp>
          <p:nvSpPr>
            <p:cNvPr id="16" name="四角形: 角を丸くする 15">
              <a:extLst>
                <a:ext uri="{FF2B5EF4-FFF2-40B4-BE49-F238E27FC236}">
                  <a16:creationId xmlns:a16="http://schemas.microsoft.com/office/drawing/2014/main" id="{8AC6BADB-537F-FC35-32EA-B981F86D3A1C}"/>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C6AAD52A-D3A3-71CE-B5BC-495E2617A344}"/>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spTree>
    <p:extLst>
      <p:ext uri="{BB962C8B-B14F-4D97-AF65-F5344CB8AC3E}">
        <p14:creationId xmlns:p14="http://schemas.microsoft.com/office/powerpoint/2010/main" val="1824323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66</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060638"/>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セキュリティ担当者、システム管理者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p>
          <a:p>
            <a:pPr lvl="2"/>
            <a:r>
              <a:rPr lang="ja-JP" altLang="en-US" sz="2000" dirty="0">
                <a:solidFill>
                  <a:schemeClr val="accent6">
                    <a:lumMod val="10000"/>
                  </a:schemeClr>
                </a:solidFill>
              </a:rPr>
              <a:t>シンクライアント、</a:t>
            </a:r>
            <a:r>
              <a:rPr lang="en-US" altLang="ja-JP" sz="2000" dirty="0">
                <a:solidFill>
                  <a:schemeClr val="accent6">
                    <a:lumMod val="10000"/>
                  </a:schemeClr>
                </a:solidFill>
              </a:rPr>
              <a:t>VDI</a:t>
            </a:r>
            <a:r>
              <a:rPr lang="ja-JP" altLang="en-US" sz="2000" dirty="0">
                <a:solidFill>
                  <a:schemeClr val="accent6">
                    <a:lumMod val="10000"/>
                  </a:schemeClr>
                </a:solidFill>
              </a:rPr>
              <a:t>、</a:t>
            </a:r>
            <a:r>
              <a:rPr lang="en-US" altLang="ja-JP" sz="2000" dirty="0">
                <a:solidFill>
                  <a:schemeClr val="accent6">
                    <a:lumMod val="10000"/>
                  </a:schemeClr>
                </a:solidFill>
              </a:rPr>
              <a:t>ZTNA/SDP </a:t>
            </a:r>
            <a:r>
              <a:rPr lang="ja-JP" altLang="en-US" sz="2000" dirty="0">
                <a:solidFill>
                  <a:schemeClr val="accent6">
                    <a:lumMod val="10000"/>
                  </a:schemeClr>
                </a:solidFill>
              </a:rPr>
              <a:t>等の</a:t>
            </a:r>
            <a:br>
              <a:rPr lang="en-US" altLang="ja-JP" sz="2000" dirty="0">
                <a:solidFill>
                  <a:schemeClr val="accent6">
                    <a:lumMod val="10000"/>
                  </a:schemeClr>
                </a:solidFill>
              </a:rPr>
            </a:br>
            <a:r>
              <a:rPr lang="ja-JP" altLang="en-US" sz="2000" u="sng" dirty="0">
                <a:solidFill>
                  <a:srgbClr val="FF0000"/>
                </a:solidFill>
              </a:rPr>
              <a:t>セキュリティに強いリモートワーク環境</a:t>
            </a:r>
            <a:r>
              <a:rPr lang="ja-JP" altLang="en-US" sz="2000" dirty="0">
                <a:solidFill>
                  <a:schemeClr val="accent6">
                    <a:lumMod val="10000"/>
                  </a:schemeClr>
                </a:solidFill>
              </a:rPr>
              <a:t>を採用する</a:t>
            </a:r>
            <a:endParaRPr lang="ja-JP" altLang="en-US" sz="1700" dirty="0">
              <a:solidFill>
                <a:schemeClr val="accent6">
                  <a:lumMod val="10000"/>
                </a:schemeClr>
              </a:solidFill>
            </a:endParaRPr>
          </a:p>
          <a:p>
            <a:pPr lvl="2"/>
            <a:r>
              <a:rPr lang="ja-JP" altLang="en-US" sz="2000" dirty="0">
                <a:solidFill>
                  <a:schemeClr val="accent6">
                    <a:lumMod val="10000"/>
                  </a:schemeClr>
                </a:solidFill>
              </a:rPr>
              <a:t>リモートワークの</a:t>
            </a:r>
            <a:r>
              <a:rPr lang="ja-JP" altLang="en-US" sz="2000" u="sng" dirty="0">
                <a:solidFill>
                  <a:srgbClr val="FF0000"/>
                </a:solidFill>
              </a:rPr>
              <a:t>規程や運用規則を整備</a:t>
            </a:r>
            <a:r>
              <a:rPr lang="ja-JP" altLang="en-US" sz="2000" dirty="0">
                <a:solidFill>
                  <a:schemeClr val="accent6">
                    <a:lumMod val="10000"/>
                  </a:schemeClr>
                </a:solidFill>
              </a:rPr>
              <a:t>する</a:t>
            </a:r>
            <a:endParaRPr lang="en-US" altLang="ja-JP" sz="2000" dirty="0">
              <a:solidFill>
                <a:schemeClr val="accent6">
                  <a:lumMod val="10000"/>
                </a:schemeClr>
              </a:solidFill>
            </a:endParaRPr>
          </a:p>
          <a:p>
            <a:pPr lvl="3"/>
            <a:r>
              <a:rPr lang="ja-JP" altLang="en-US" sz="1800" dirty="0">
                <a:solidFill>
                  <a:schemeClr val="accent6">
                    <a:lumMod val="10000"/>
                  </a:schemeClr>
                </a:solidFill>
              </a:rPr>
              <a:t>組織支給端末と私有端末の違いも考慮する</a:t>
            </a:r>
            <a:endParaRPr lang="en-US" altLang="ja-JP" sz="1800" dirty="0">
              <a:solidFill>
                <a:schemeClr val="accent6">
                  <a:lumMod val="10000"/>
                </a:schemeClr>
              </a:solidFill>
            </a:endParaRPr>
          </a:p>
          <a:p>
            <a:pPr lvl="3"/>
            <a:r>
              <a:rPr lang="ja-JP" altLang="en-US" sz="1800" dirty="0">
                <a:solidFill>
                  <a:schemeClr val="accent6">
                    <a:lumMod val="10000"/>
                  </a:schemeClr>
                </a:solidFill>
              </a:rPr>
              <a:t>リモートワーク開始時の暫定的なセキュリティ対策や例外措置を見直す</a:t>
            </a:r>
          </a:p>
          <a:p>
            <a:pPr lvl="2"/>
            <a:r>
              <a:rPr lang="ja-JP" altLang="en-US" sz="2000" u="sng" dirty="0">
                <a:solidFill>
                  <a:srgbClr val="FF0000"/>
                </a:solidFill>
              </a:rPr>
              <a:t>情報リテラシー、モラルを向上</a:t>
            </a:r>
            <a:r>
              <a:rPr lang="ja-JP" altLang="en-US" sz="2000" dirty="0">
                <a:solidFill>
                  <a:schemeClr val="accent6">
                    <a:lumMod val="10000"/>
                  </a:schemeClr>
                </a:solidFill>
              </a:rPr>
              <a:t>させる</a:t>
            </a:r>
            <a:endParaRPr lang="en-US" altLang="ja-JP" sz="2000" dirty="0">
              <a:solidFill>
                <a:schemeClr val="accent6">
                  <a:lumMod val="10000"/>
                </a:schemeClr>
              </a:solidFill>
            </a:endParaRPr>
          </a:p>
          <a:p>
            <a:pPr lvl="2"/>
            <a:r>
              <a:rPr lang="ja-JP" altLang="en-US" sz="2000" dirty="0">
                <a:solidFill>
                  <a:schemeClr val="accent6">
                    <a:lumMod val="10000"/>
                  </a:schemeClr>
                </a:solidFill>
              </a:rPr>
              <a:t>サーバーや </a:t>
            </a:r>
            <a:r>
              <a:rPr lang="en-US" altLang="ja-JP" sz="2000" dirty="0">
                <a:solidFill>
                  <a:schemeClr val="accent6">
                    <a:lumMod val="10000"/>
                  </a:schemeClr>
                </a:solidFill>
              </a:rPr>
              <a:t>PC</a:t>
            </a:r>
            <a:r>
              <a:rPr lang="ja-JP" altLang="en-US" sz="2000" dirty="0">
                <a:solidFill>
                  <a:schemeClr val="accent6">
                    <a:lumMod val="10000"/>
                  </a:schemeClr>
                </a:solidFill>
              </a:rPr>
              <a:t>、ネットワークに</a:t>
            </a:r>
            <a:r>
              <a:rPr lang="ja-JP" altLang="en-US" sz="2000" u="sng" dirty="0">
                <a:solidFill>
                  <a:srgbClr val="FF0000"/>
                </a:solidFill>
              </a:rPr>
              <a:t>適切なセキュリティ対策</a:t>
            </a:r>
            <a:r>
              <a:rPr lang="ja-JP" altLang="en-US" sz="2000" dirty="0">
                <a:solidFill>
                  <a:schemeClr val="accent6">
                    <a:lumMod val="10000"/>
                  </a:schemeClr>
                </a:solidFill>
              </a:rPr>
              <a:t>を行う</a:t>
            </a:r>
            <a:endParaRPr lang="en-US" altLang="ja-JP" sz="2000" dirty="0">
              <a:solidFill>
                <a:schemeClr val="accent6">
                  <a:lumMod val="10000"/>
                </a:schemeClr>
              </a:solidFill>
            </a:endParaRPr>
          </a:p>
          <a:p>
            <a:pPr lvl="2"/>
            <a:r>
              <a:rPr lang="ja-JP" altLang="en-US" sz="2000" u="sng" dirty="0">
                <a:solidFill>
                  <a:srgbClr val="FF0000"/>
                </a:solidFill>
              </a:rPr>
              <a:t>サポート切れやメンテナスが行えない機器の使用を避ける</a:t>
            </a:r>
            <a:endParaRPr lang="en-US" altLang="ja-JP" sz="2000" u="sng" dirty="0">
              <a:solidFill>
                <a:srgbClr val="FF0000"/>
              </a:solidFill>
            </a:endParaRPr>
          </a:p>
          <a:p>
            <a:pPr lvl="2"/>
            <a:r>
              <a:rPr lang="ja-JP" altLang="en-US" sz="2000" u="sng" dirty="0">
                <a:solidFill>
                  <a:srgbClr val="FF0000"/>
                </a:solidFill>
              </a:rPr>
              <a:t>ネットワークレベル認証</a:t>
            </a:r>
            <a:r>
              <a:rPr lang="en-US" altLang="ja-JP" sz="2000" u="sng" dirty="0">
                <a:solidFill>
                  <a:srgbClr val="FF0000"/>
                </a:solidFill>
              </a:rPr>
              <a:t>(NLA)</a:t>
            </a:r>
            <a:r>
              <a:rPr lang="ja-JP" altLang="en-US" sz="2000" u="sng" dirty="0">
                <a:solidFill>
                  <a:srgbClr val="FF0000"/>
                </a:solidFill>
              </a:rPr>
              <a:t>を行う</a:t>
            </a:r>
          </a:p>
          <a:p>
            <a:pPr lvl="2"/>
            <a:r>
              <a:rPr lang="ja-JP" altLang="en-US" sz="2000" u="sng" dirty="0">
                <a:solidFill>
                  <a:srgbClr val="FF0000"/>
                </a:solidFill>
              </a:rPr>
              <a:t>多要素認証</a:t>
            </a:r>
            <a:r>
              <a:rPr lang="en-US" altLang="ja-JP" sz="2000" u="sng" dirty="0">
                <a:solidFill>
                  <a:srgbClr val="FF0000"/>
                </a:solidFill>
              </a:rPr>
              <a:t>(MFA)</a:t>
            </a:r>
            <a:r>
              <a:rPr lang="ja-JP" altLang="en-US" sz="2000" u="sng" dirty="0">
                <a:solidFill>
                  <a:srgbClr val="FF0000"/>
                </a:solidFill>
              </a:rPr>
              <a:t>の設定を有効</a:t>
            </a:r>
            <a:r>
              <a:rPr lang="ja-JP" altLang="en-US" sz="2000" dirty="0">
                <a:solidFill>
                  <a:schemeClr val="accent6">
                    <a:lumMod val="10000"/>
                  </a:schemeClr>
                </a:solidFill>
              </a:rPr>
              <a:t>にする</a:t>
            </a:r>
            <a:endParaRPr lang="en-US" altLang="ja-JP" sz="2000" dirty="0">
              <a:solidFill>
                <a:schemeClr val="accent6">
                  <a:lumMod val="10000"/>
                </a:schemeClr>
              </a:solidFill>
            </a:endParaRPr>
          </a:p>
        </p:txBody>
      </p:sp>
      <p:pic>
        <p:nvPicPr>
          <p:cNvPr id="11" name="図 10">
            <a:extLst>
              <a:ext uri="{FF2B5EF4-FFF2-40B4-BE49-F238E27FC236}">
                <a16:creationId xmlns:a16="http://schemas.microsoft.com/office/drawing/2014/main" id="{40621FFC-F1F8-46F1-F5C9-200656086A3F}"/>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22926" y="2009895"/>
            <a:ext cx="1964256" cy="2047840"/>
          </a:xfrm>
          <a:prstGeom prst="rect">
            <a:avLst/>
          </a:prstGeom>
        </p:spPr>
      </p:pic>
      <p:pic>
        <p:nvPicPr>
          <p:cNvPr id="12" name="図 11">
            <a:extLst>
              <a:ext uri="{FF2B5EF4-FFF2-40B4-BE49-F238E27FC236}">
                <a16:creationId xmlns:a16="http://schemas.microsoft.com/office/drawing/2014/main" id="{D784CBDD-A52C-A8DA-054F-356208C580C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73362" y="2183834"/>
            <a:ext cx="513819" cy="532303"/>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1E46B02A-D233-5647-CED3-B1E18B19D7F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22926" y="2148870"/>
            <a:ext cx="664364" cy="1256251"/>
          </a:xfrm>
          <a:prstGeom prst="rect">
            <a:avLst/>
          </a:prstGeom>
        </p:spPr>
      </p:pic>
      <p:sp>
        <p:nvSpPr>
          <p:cNvPr id="10" name="テキスト ボックス 9">
            <a:extLst>
              <a:ext uri="{FF2B5EF4-FFF2-40B4-BE49-F238E27FC236}">
                <a16:creationId xmlns:a16="http://schemas.microsoft.com/office/drawing/2014/main" id="{1607AB64-C32F-2CAE-8B1A-3804E834DCC7}"/>
              </a:ext>
            </a:extLst>
          </p:cNvPr>
          <p:cNvSpPr txBox="1"/>
          <p:nvPr/>
        </p:nvSpPr>
        <p:spPr>
          <a:xfrm>
            <a:off x="352800" y="6145822"/>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参考</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テレワークを行う際のセキュリティ上の注意事項（</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5"/>
              </a:rPr>
              <a:t>https://www.ipa.go.jp/security/anshin/measures/telework.html</a:t>
            </a:r>
            <a:endParaRPr lang="en-US" altLang="ja-JP" sz="1000" dirty="0">
              <a:solidFill>
                <a:srgbClr val="0000FF"/>
              </a:solidFill>
              <a:latin typeface="+mn-ea"/>
            </a:endParaRPr>
          </a:p>
        </p:txBody>
      </p:sp>
      <p:sp>
        <p:nvSpPr>
          <p:cNvPr id="4" name="タイトル 8">
            <a:extLst>
              <a:ext uri="{FF2B5EF4-FFF2-40B4-BE49-F238E27FC236}">
                <a16:creationId xmlns:a16="http://schemas.microsoft.com/office/drawing/2014/main" id="{A21B8F15-895B-2D64-BBF6-AC7FCC698416}"/>
              </a:ext>
            </a:extLst>
          </p:cNvPr>
          <p:cNvSpPr>
            <a:spLocks noGrp="1"/>
          </p:cNvSpPr>
          <p:nvPr>
            <p:ph type="title"/>
          </p:nvPr>
        </p:nvSpPr>
        <p:spPr>
          <a:xfrm>
            <a:off x="127000" y="217504"/>
            <a:ext cx="8175625" cy="563732"/>
          </a:xfrm>
        </p:spPr>
        <p:txBody>
          <a:bodyPr/>
          <a:lstStyle/>
          <a:p>
            <a:r>
              <a:rPr lang="en-US" altLang="ja-JP" sz="2600" dirty="0"/>
              <a:t>【6</a:t>
            </a:r>
            <a:r>
              <a:rPr lang="ja-JP" altLang="en-US" sz="2600" dirty="0"/>
              <a:t>位</a:t>
            </a:r>
            <a:r>
              <a:rPr lang="en-US" altLang="ja-JP" sz="2600" dirty="0"/>
              <a:t>】</a:t>
            </a:r>
            <a:r>
              <a:rPr lang="ja-JP" altLang="en-US" sz="2600" dirty="0"/>
              <a:t>リモートワーク等の環境や仕組みを狙った攻撃</a:t>
            </a:r>
          </a:p>
        </p:txBody>
      </p:sp>
    </p:spTree>
    <p:extLst>
      <p:ext uri="{BB962C8B-B14F-4D97-AF65-F5344CB8AC3E}">
        <p14:creationId xmlns:p14="http://schemas.microsoft.com/office/powerpoint/2010/main" val="2748619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67</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5"/>
            <a:ext cx="8419261" cy="5111196"/>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セキュリティ担当者、システム管理者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被害の早期検知</a:t>
            </a:r>
            <a:r>
              <a:rPr lang="en-US" altLang="ja-JP" sz="2500" b="1" dirty="0">
                <a:solidFill>
                  <a:schemeClr val="accent6">
                    <a:lumMod val="10000"/>
                  </a:schemeClr>
                </a:solidFill>
              </a:rPr>
              <a:t>】</a:t>
            </a:r>
          </a:p>
          <a:p>
            <a:pPr lvl="2"/>
            <a:r>
              <a:rPr lang="ja-JP" altLang="en-US" sz="2000" dirty="0">
                <a:solidFill>
                  <a:schemeClr val="accent6">
                    <a:lumMod val="10000"/>
                  </a:schemeClr>
                </a:solidFill>
              </a:rPr>
              <a:t>サーバーや </a:t>
            </a:r>
            <a:r>
              <a:rPr lang="en-US" altLang="ja-JP" sz="2000" dirty="0">
                <a:solidFill>
                  <a:schemeClr val="accent6">
                    <a:lumMod val="10000"/>
                  </a:schemeClr>
                </a:solidFill>
              </a:rPr>
              <a:t>PC</a:t>
            </a:r>
            <a:r>
              <a:rPr lang="ja-JP" altLang="en-US" sz="2000" dirty="0">
                <a:solidFill>
                  <a:schemeClr val="accent6">
                    <a:lumMod val="10000"/>
                  </a:schemeClr>
                </a:solidFill>
              </a:rPr>
              <a:t>、ネットワークに</a:t>
            </a:r>
            <a:r>
              <a:rPr lang="ja-JP" altLang="en-US" sz="2000" u="sng" dirty="0">
                <a:solidFill>
                  <a:srgbClr val="FF0000"/>
                </a:solidFill>
              </a:rPr>
              <a:t>適切なセキュリティ対策</a:t>
            </a:r>
            <a:r>
              <a:rPr lang="ja-JP" altLang="en-US" sz="2000" dirty="0">
                <a:solidFill>
                  <a:schemeClr val="accent6">
                    <a:lumMod val="10000"/>
                  </a:schemeClr>
                </a:solidFill>
              </a:rPr>
              <a:t>を行う</a:t>
            </a:r>
            <a:endParaRPr lang="en-US" altLang="ja-JP" sz="2000" dirty="0">
              <a:solidFill>
                <a:schemeClr val="accent6">
                  <a:lumMod val="10000"/>
                </a:schemeClr>
              </a:solidFill>
            </a:endParaRP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被害を受けた後の対応</a:t>
            </a:r>
            <a:r>
              <a:rPr lang="en-US" altLang="ja-JP" sz="2500" b="1" dirty="0">
                <a:solidFill>
                  <a:schemeClr val="accent6">
                    <a:lumMod val="10000"/>
                  </a:schemeClr>
                </a:solidFill>
              </a:rPr>
              <a:t>】</a:t>
            </a: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800" dirty="0">
              <a:solidFill>
                <a:schemeClr val="accent6">
                  <a:lumMod val="10000"/>
                </a:schemeClr>
              </a:solidFill>
            </a:endParaRPr>
          </a:p>
          <a:p>
            <a:pPr marL="685796" lvl="2" indent="0">
              <a:buNone/>
            </a:pPr>
            <a:r>
              <a:rPr lang="ja-JP" altLang="en-US" dirty="0">
                <a:solidFill>
                  <a:schemeClr val="accent6">
                    <a:lumMod val="10000"/>
                  </a:schemeClr>
                </a:solidFill>
              </a:rPr>
              <a:t>＜リモートワーク関連サイトの紹介＞</a:t>
            </a:r>
            <a:endParaRPr lang="en-US" altLang="ja-JP" dirty="0">
              <a:solidFill>
                <a:schemeClr val="accent6">
                  <a:lumMod val="10000"/>
                </a:schemeClr>
              </a:solidFill>
            </a:endParaRPr>
          </a:p>
          <a:p>
            <a:pPr marL="1028694" lvl="3" indent="0">
              <a:buNone/>
            </a:pPr>
            <a:r>
              <a:rPr lang="ja-JP" altLang="en-US" sz="1800" dirty="0">
                <a:solidFill>
                  <a:schemeClr val="accent6">
                    <a:lumMod val="10000"/>
                  </a:schemeClr>
                </a:solidFill>
              </a:rPr>
              <a:t>・　</a:t>
            </a:r>
            <a:r>
              <a:rPr lang="en-US" altLang="ja-JP" sz="1800" dirty="0">
                <a:solidFill>
                  <a:schemeClr val="accent6">
                    <a:lumMod val="10000"/>
                  </a:schemeClr>
                </a:solidFill>
              </a:rPr>
              <a:t>IPA </a:t>
            </a:r>
            <a:r>
              <a:rPr lang="ja-JP" altLang="en-US" sz="1800" dirty="0">
                <a:solidFill>
                  <a:schemeClr val="accent6">
                    <a:lumMod val="10000"/>
                  </a:schemeClr>
                </a:solidFill>
              </a:rPr>
              <a:t>はリモートワークを行う際のセキュリティ上の注意事項に加え、</a:t>
            </a:r>
            <a:endParaRPr lang="en-US" altLang="ja-JP" sz="1800" dirty="0">
              <a:solidFill>
                <a:schemeClr val="accent6">
                  <a:lumMod val="10000"/>
                </a:schemeClr>
              </a:solidFill>
            </a:endParaRPr>
          </a:p>
          <a:p>
            <a:pPr marL="1028694" lvl="3" indent="0">
              <a:buNone/>
            </a:pPr>
            <a:r>
              <a:rPr lang="ja-JP" altLang="en-US" sz="1800" dirty="0">
                <a:solidFill>
                  <a:schemeClr val="accent6">
                    <a:lumMod val="10000"/>
                  </a:schemeClr>
                </a:solidFill>
              </a:rPr>
              <a:t>　　リモートワークから職場に戻る際のセキュリティ上の注意事項も</a:t>
            </a:r>
            <a:endParaRPr lang="en-US" altLang="ja-JP" sz="1800" dirty="0">
              <a:solidFill>
                <a:schemeClr val="accent6">
                  <a:lumMod val="10000"/>
                </a:schemeClr>
              </a:solidFill>
            </a:endParaRPr>
          </a:p>
          <a:p>
            <a:pPr marL="1028694" lvl="3" indent="0">
              <a:buNone/>
            </a:pPr>
            <a:r>
              <a:rPr lang="ja-JP" altLang="en-US" sz="1800" dirty="0">
                <a:solidFill>
                  <a:schemeClr val="accent6">
                    <a:lumMod val="10000"/>
                  </a:schemeClr>
                </a:solidFill>
              </a:rPr>
              <a:t>　　解説している「テレワークを行う際のセキュリティ上の注意事項」</a:t>
            </a:r>
            <a:endParaRPr lang="en-US" altLang="ja-JP" sz="1800" dirty="0">
              <a:solidFill>
                <a:schemeClr val="accent6">
                  <a:lumMod val="10000"/>
                </a:schemeClr>
              </a:solidFill>
            </a:endParaRPr>
          </a:p>
          <a:p>
            <a:pPr marL="1028694" lvl="3" indent="0">
              <a:buNone/>
            </a:pPr>
            <a:r>
              <a:rPr lang="ja-JP" altLang="en-US" sz="1800" dirty="0">
                <a:solidFill>
                  <a:schemeClr val="accent6">
                    <a:lumMod val="10000"/>
                  </a:schemeClr>
                </a:solidFill>
              </a:rPr>
              <a:t>　　のページを公開している</a:t>
            </a:r>
            <a:endParaRPr lang="en-US" altLang="ja-JP" sz="1800" dirty="0">
              <a:solidFill>
                <a:schemeClr val="accent6">
                  <a:lumMod val="10000"/>
                </a:schemeClr>
              </a:solidFill>
            </a:endParaRPr>
          </a:p>
          <a:p>
            <a:pPr marL="1028694" lvl="3" indent="0">
              <a:buNone/>
            </a:pPr>
            <a:r>
              <a:rPr lang="ja-JP" altLang="en-US" sz="1800" dirty="0">
                <a:solidFill>
                  <a:schemeClr val="accent6">
                    <a:lumMod val="10000"/>
                  </a:schemeClr>
                </a:solidFill>
              </a:rPr>
              <a:t>・　他機関のリモートワーク関連セキュリティ情報へのリンクも紹介</a:t>
            </a:r>
            <a:endParaRPr lang="en-US" altLang="ja-JP" sz="1800" dirty="0">
              <a:solidFill>
                <a:schemeClr val="accent6">
                  <a:lumMod val="10000"/>
                </a:schemeClr>
              </a:solidFill>
            </a:endParaRPr>
          </a:p>
          <a:p>
            <a:pPr marL="1028694" lvl="3" indent="0">
              <a:buNone/>
            </a:pPr>
            <a:r>
              <a:rPr lang="ja-JP" altLang="en-US" sz="1800" dirty="0">
                <a:solidFill>
                  <a:schemeClr val="accent6">
                    <a:lumMod val="10000"/>
                  </a:schemeClr>
                </a:solidFill>
              </a:rPr>
              <a:t>　　しているので、参考にしていただきたい</a:t>
            </a:r>
          </a:p>
        </p:txBody>
      </p:sp>
      <p:sp>
        <p:nvSpPr>
          <p:cNvPr id="2" name="テキスト ボックス 1">
            <a:extLst>
              <a:ext uri="{FF2B5EF4-FFF2-40B4-BE49-F238E27FC236}">
                <a16:creationId xmlns:a16="http://schemas.microsoft.com/office/drawing/2014/main" id="{AA35385A-D555-C463-CB6E-74845DDC9383}"/>
              </a:ext>
            </a:extLst>
          </p:cNvPr>
          <p:cNvSpPr txBox="1"/>
          <p:nvPr/>
        </p:nvSpPr>
        <p:spPr>
          <a:xfrm>
            <a:off x="352800" y="6145822"/>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参考</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テレワークを行う際のセキュリティ上の注意事項（</a:t>
            </a:r>
            <a:r>
              <a:rPr lang="en-US" altLang="ja-JP" sz="1000" dirty="0">
                <a:solidFill>
                  <a:schemeClr val="accent6">
                    <a:lumMod val="10000"/>
                  </a:schemeClr>
                </a:solidFill>
                <a:latin typeface="+mn-ea"/>
              </a:rPr>
              <a:t>IPA</a:t>
            </a:r>
            <a:r>
              <a:rPr lang="ja-JP" altLang="en-US" sz="1000" dirty="0">
                <a:solidFill>
                  <a:schemeClr val="accent6">
                    <a:lumMod val="10000"/>
                  </a:schemeClr>
                </a:solidFill>
                <a:latin typeface="+mn-ea"/>
              </a:rPr>
              <a:t>）</a:t>
            </a:r>
          </a:p>
          <a:p>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https://www.ipa.go.jp/security/anshin/measures/telework.html</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15AC76F1-4DF5-1788-2CF9-F16C2326D230}"/>
              </a:ext>
            </a:extLst>
          </p:cNvPr>
          <p:cNvSpPr>
            <a:spLocks noGrp="1"/>
          </p:cNvSpPr>
          <p:nvPr>
            <p:ph type="title"/>
          </p:nvPr>
        </p:nvSpPr>
        <p:spPr>
          <a:xfrm>
            <a:off x="127000" y="217504"/>
            <a:ext cx="8175625" cy="563732"/>
          </a:xfrm>
        </p:spPr>
        <p:txBody>
          <a:bodyPr/>
          <a:lstStyle/>
          <a:p>
            <a:r>
              <a:rPr lang="en-US" altLang="ja-JP" sz="2600" dirty="0"/>
              <a:t>【6</a:t>
            </a:r>
            <a:r>
              <a:rPr lang="ja-JP" altLang="en-US" sz="2600" dirty="0"/>
              <a:t>位</a:t>
            </a:r>
            <a:r>
              <a:rPr lang="en-US" altLang="ja-JP" sz="2600" dirty="0"/>
              <a:t>】</a:t>
            </a:r>
            <a:r>
              <a:rPr lang="ja-JP" altLang="en-US" sz="2600" dirty="0"/>
              <a:t>リモートワーク等の環境や仕組みを狙った攻撃</a:t>
            </a:r>
          </a:p>
        </p:txBody>
      </p:sp>
    </p:spTree>
    <p:extLst>
      <p:ext uri="{BB962C8B-B14F-4D97-AF65-F5344CB8AC3E}">
        <p14:creationId xmlns:p14="http://schemas.microsoft.com/office/powerpoint/2010/main" val="3378791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09" y="1219200"/>
            <a:ext cx="8463799" cy="4693919"/>
          </a:xfrm>
        </p:spPr>
        <p:txBody>
          <a:bodyPr/>
          <a:lstStyle/>
          <a:p>
            <a:r>
              <a:rPr lang="ja-JP" altLang="en-US" sz="2800" u="sng" dirty="0">
                <a:solidFill>
                  <a:srgbClr val="FF0000"/>
                </a:solidFill>
              </a:rPr>
              <a:t>政治的に対立する周辺国に対し社会的な混乱を        引き起こすことを目的</a:t>
            </a:r>
            <a:r>
              <a:rPr lang="ja-JP" altLang="en-US" sz="2800" dirty="0">
                <a:solidFill>
                  <a:schemeClr val="accent6">
                    <a:lumMod val="10000"/>
                  </a:schemeClr>
                </a:solidFill>
              </a:rPr>
              <a:t>とした</a:t>
            </a:r>
            <a:r>
              <a:rPr lang="ja-JP" altLang="en-US" sz="2800" dirty="0">
                <a:solidFill>
                  <a:schemeClr val="tx2"/>
                </a:solidFill>
              </a:rPr>
              <a:t>サイバー攻撃</a:t>
            </a:r>
            <a:r>
              <a:rPr lang="ja-JP" altLang="en-US" sz="2800" dirty="0">
                <a:solidFill>
                  <a:schemeClr val="accent6">
                    <a:lumMod val="10000"/>
                  </a:schemeClr>
                </a:solidFill>
              </a:rPr>
              <a:t>を行う国家       が存在する</a:t>
            </a:r>
            <a:endParaRPr lang="en-US" altLang="ja-JP" sz="2800" dirty="0">
              <a:solidFill>
                <a:schemeClr val="accent6">
                  <a:lumMod val="10000"/>
                </a:schemeClr>
              </a:solidFill>
            </a:endParaRPr>
          </a:p>
          <a:p>
            <a:endParaRPr lang="ja-JP" altLang="en-US" sz="1000" dirty="0">
              <a:solidFill>
                <a:schemeClr val="accent6">
                  <a:lumMod val="10000"/>
                </a:schemeClr>
              </a:solidFill>
            </a:endParaRPr>
          </a:p>
          <a:p>
            <a:r>
              <a:rPr lang="ja-JP" altLang="en-US" sz="2800" u="sng" dirty="0">
                <a:solidFill>
                  <a:srgbClr val="FF0000"/>
                </a:solidFill>
              </a:rPr>
              <a:t>外交・安全保障上の対立をきっかけ</a:t>
            </a:r>
            <a:r>
              <a:rPr lang="ja-JP" altLang="en-US" sz="2800" dirty="0">
                <a:solidFill>
                  <a:schemeClr val="accent6">
                    <a:lumMod val="10000"/>
                  </a:schemeClr>
                </a:solidFill>
              </a:rPr>
              <a:t>として、</a:t>
            </a:r>
            <a:r>
              <a:rPr lang="ja-JP" altLang="en-US" sz="2800" u="sng" dirty="0">
                <a:solidFill>
                  <a:srgbClr val="FF0000"/>
                </a:solidFill>
              </a:rPr>
              <a:t>嫌がらせ       や報復のため</a:t>
            </a:r>
            <a:r>
              <a:rPr lang="ja-JP" altLang="en-US" sz="2800" dirty="0">
                <a:solidFill>
                  <a:schemeClr val="accent6">
                    <a:lumMod val="10000"/>
                  </a:schemeClr>
                </a:solidFill>
              </a:rPr>
              <a:t>のサイバー攻撃を行うことがある</a:t>
            </a:r>
            <a:endParaRPr lang="en-US" altLang="ja-JP" sz="2800" dirty="0">
              <a:solidFill>
                <a:schemeClr val="accent6">
                  <a:lumMod val="10000"/>
                </a:schemeClr>
              </a:solidFill>
            </a:endParaRPr>
          </a:p>
          <a:p>
            <a:endParaRPr lang="en-US" altLang="ja-JP" sz="1000" dirty="0">
              <a:solidFill>
                <a:schemeClr val="accent6">
                  <a:lumMod val="10000"/>
                </a:schemeClr>
              </a:solidFill>
            </a:endParaRPr>
          </a:p>
          <a:p>
            <a:r>
              <a:rPr lang="ja-JP" altLang="en-US" sz="2800" dirty="0">
                <a:solidFill>
                  <a:schemeClr val="tx2"/>
                </a:solidFill>
              </a:rPr>
              <a:t>自国の産業の競争優位性を確保するため</a:t>
            </a:r>
            <a:r>
              <a:rPr lang="ja-JP" altLang="en-US" sz="2800" dirty="0">
                <a:solidFill>
                  <a:schemeClr val="accent6">
                    <a:lumMod val="10000"/>
                  </a:schemeClr>
                </a:solidFill>
              </a:rPr>
              <a:t>に周辺国      の</a:t>
            </a:r>
            <a:r>
              <a:rPr lang="ja-JP" altLang="en-US" sz="2800" u="sng" dirty="0">
                <a:solidFill>
                  <a:srgbClr val="FF0000"/>
                </a:solidFill>
              </a:rPr>
              <a:t>機密情報等の窃取を目的とした攻撃</a:t>
            </a:r>
            <a:r>
              <a:rPr lang="ja-JP" altLang="en-US" sz="2800" dirty="0">
                <a:solidFill>
                  <a:schemeClr val="tx2"/>
                </a:solidFill>
              </a:rPr>
              <a:t>や、自国の       政治体制維持のために</a:t>
            </a:r>
            <a:r>
              <a:rPr lang="ja-JP" altLang="en-US" sz="2800" u="sng" dirty="0">
                <a:solidFill>
                  <a:srgbClr val="FF0000"/>
                </a:solidFill>
              </a:rPr>
              <a:t>外貨獲得を目的とした攻撃       </a:t>
            </a:r>
            <a:r>
              <a:rPr lang="ja-JP" altLang="en-US" sz="2800" dirty="0">
                <a:solidFill>
                  <a:schemeClr val="accent6">
                    <a:lumMod val="10000"/>
                  </a:schemeClr>
                </a:solidFill>
              </a:rPr>
              <a:t>もある</a:t>
            </a:r>
            <a:endParaRPr lang="ja-JP" altLang="en-US" sz="2800" u="sng" dirty="0">
              <a:solidFill>
                <a:srgbClr val="FF0000"/>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68</a:t>
            </a:fld>
            <a:endParaRPr lang="ja-JP" altLang="en-US"/>
          </a:p>
        </p:txBody>
      </p:sp>
      <p:sp>
        <p:nvSpPr>
          <p:cNvPr id="4" name="タイトル 8">
            <a:extLst>
              <a:ext uri="{FF2B5EF4-FFF2-40B4-BE49-F238E27FC236}">
                <a16:creationId xmlns:a16="http://schemas.microsoft.com/office/drawing/2014/main" id="{F4CCBEBE-2E90-4442-7EC2-EE132BD0C6D0}"/>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Tree>
    <p:extLst>
      <p:ext uri="{BB962C8B-B14F-4D97-AF65-F5344CB8AC3E}">
        <p14:creationId xmlns:p14="http://schemas.microsoft.com/office/powerpoint/2010/main" val="918582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8349812" cy="5295317"/>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標的のシステムに大量のデータを送り付け、システムが     提供するサービスを停止させ、そのサービスを利用する  人々を混乱させる</a:t>
            </a:r>
            <a:endParaRPr lang="en-US" altLang="ja-JP" sz="25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a:p>
            <a:pPr lvl="1"/>
            <a:endParaRPr lang="en-US" altLang="ja-JP" sz="2500" b="1" dirty="0">
              <a:solidFill>
                <a:schemeClr val="accent6">
                  <a:lumMod val="10000"/>
                </a:schemeClr>
              </a:solidFill>
              <a:latin typeface="+mn-ea"/>
              <a:ea typeface="+mn-ea"/>
            </a:endParaRPr>
          </a:p>
          <a:p>
            <a:pPr lvl="1"/>
            <a:endParaRPr lang="en-US" altLang="ja-JP" sz="25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標的組織のネットワークとインターネットの境界に設置されたセキュリティ製品の脆弱性を悪用して、標的組織に不正侵入をする</a:t>
            </a:r>
            <a:endParaRPr lang="ja-JP" altLang="en-US" sz="2500" dirty="0">
              <a:solidFill>
                <a:schemeClr val="accent6">
                  <a:lumMod val="10000"/>
                </a:schemeClr>
              </a:solidFill>
              <a:latin typeface="+mn-ea"/>
              <a:ea typeface="+mn-ea"/>
            </a:endParaRPr>
          </a:p>
          <a:p>
            <a:pPr marL="342899" lvl="1" indent="0">
              <a:buNone/>
            </a:pPr>
            <a:endParaRPr lang="ja-JP" altLang="en-US" sz="2300" dirty="0">
              <a:solidFill>
                <a:schemeClr val="accent6">
                  <a:lumMod val="10000"/>
                </a:schemeClr>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69</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58849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kumimoji="1" lang="en-US" altLang="ja-JP" sz="2800" b="1" i="0" u="none" strike="noStrike" kern="0" cap="none" spc="0" normalizeH="0" baseline="0" noProof="0" dirty="0">
                <a:ln>
                  <a:noFill/>
                </a:ln>
                <a:solidFill>
                  <a:prstClr val="white"/>
                </a:solidFill>
                <a:effectLst/>
                <a:uLnTx/>
                <a:uFillTx/>
                <a:latin typeface="+mn-ea"/>
                <a:cs typeface="+mn-cs"/>
              </a:rPr>
              <a:t>DDoS </a:t>
            </a:r>
            <a:r>
              <a:rPr kumimoji="1" lang="ja-JP" altLang="en-US" sz="2800" b="1" i="0" u="none" strike="noStrike" kern="0" cap="none" spc="0" normalizeH="0" baseline="0" noProof="0" dirty="0">
                <a:ln>
                  <a:noFill/>
                </a:ln>
                <a:solidFill>
                  <a:prstClr val="white"/>
                </a:solidFill>
                <a:effectLst/>
                <a:uLnTx/>
                <a:uFillTx/>
                <a:latin typeface="+mn-ea"/>
                <a:cs typeface="+mn-cs"/>
              </a:rPr>
              <a:t>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2" name="コンテンツ プレースホルダー 2">
            <a:extLst>
              <a:ext uri="{FF2B5EF4-FFF2-40B4-BE49-F238E27FC236}">
                <a16:creationId xmlns:a16="http://schemas.microsoft.com/office/drawing/2014/main" id="{464CE0F9-C2D6-A0D9-A63F-ACE8C5DE98EE}"/>
              </a:ext>
            </a:extLst>
          </p:cNvPr>
          <p:cNvSpPr txBox="1">
            <a:spLocks/>
          </p:cNvSpPr>
          <p:nvPr/>
        </p:nvSpPr>
        <p:spPr bwMode="auto">
          <a:xfrm>
            <a:off x="604572" y="3835174"/>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・ネットワーク貫通型攻撃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タイトル 8">
            <a:extLst>
              <a:ext uri="{FF2B5EF4-FFF2-40B4-BE49-F238E27FC236}">
                <a16:creationId xmlns:a16="http://schemas.microsoft.com/office/drawing/2014/main" id="{EA0517EA-46BD-BDDA-2074-6132BC5BE793}"/>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Tree>
    <p:extLst>
      <p:ext uri="{BB962C8B-B14F-4D97-AF65-F5344CB8AC3E}">
        <p14:creationId xmlns:p14="http://schemas.microsoft.com/office/powerpoint/2010/main" val="200895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380226" y="1077992"/>
            <a:ext cx="8383548" cy="1499775"/>
          </a:xfrm>
          <a:solidFill>
            <a:schemeClr val="bg1">
              <a:alpha val="0"/>
            </a:schemeClr>
          </a:solidFill>
          <a:ln>
            <a:noFill/>
          </a:ln>
        </p:spPr>
        <p:txBody>
          <a:bodyPr vert="horz" wrap="square" lIns="91440" tIns="45720" rIns="91440" bIns="45720" numCol="1" anchor="t" anchorCtr="0" compatLnSpc="1">
            <a:prstTxWarp prst="textNoShape">
              <a:avLst/>
            </a:prstTxWarp>
          </a:bodyPr>
          <a:lstStyle/>
          <a:p>
            <a:r>
              <a:rPr lang="ja-JP" altLang="en-US" sz="2400" dirty="0">
                <a:solidFill>
                  <a:schemeClr val="accent6">
                    <a:lumMod val="10000"/>
                  </a:schemeClr>
                </a:solidFill>
              </a:rPr>
              <a:t>昨今はクラウドサービスの利用も一般的になってきている</a:t>
            </a:r>
            <a:endParaRPr lang="en-US" altLang="ja-JP" sz="2400" dirty="0">
              <a:solidFill>
                <a:schemeClr val="accent6">
                  <a:lumMod val="10000"/>
                </a:schemeClr>
              </a:solidFill>
            </a:endParaRPr>
          </a:p>
          <a:p>
            <a:r>
              <a:rPr lang="ja-JP" altLang="en-US" sz="2400" dirty="0">
                <a:solidFill>
                  <a:schemeClr val="accent6">
                    <a:lumMod val="10000"/>
                  </a:schemeClr>
                </a:solidFill>
              </a:rPr>
              <a:t>クラウドサービスを利用を想定した＋</a:t>
            </a:r>
            <a:r>
              <a:rPr lang="en-US" altLang="ja-JP" sz="2400" dirty="0">
                <a:solidFill>
                  <a:schemeClr val="accent6">
                    <a:lumMod val="10000"/>
                  </a:schemeClr>
                </a:solidFill>
              </a:rPr>
              <a:t>α </a:t>
            </a:r>
            <a:r>
              <a:rPr lang="ja-JP" altLang="en-US" sz="2400" dirty="0">
                <a:solidFill>
                  <a:schemeClr val="accent6">
                    <a:lumMod val="10000"/>
                  </a:schemeClr>
                </a:solidFill>
              </a:rPr>
              <a:t>の対策を行い、</a:t>
            </a:r>
            <a:br>
              <a:rPr lang="en-US" altLang="ja-JP" sz="2400" dirty="0">
                <a:solidFill>
                  <a:schemeClr val="accent6">
                    <a:lumMod val="10000"/>
                  </a:schemeClr>
                </a:solidFill>
              </a:rPr>
            </a:br>
            <a:r>
              <a:rPr lang="ja-JP" altLang="en-US" sz="2400" dirty="0">
                <a:solidFill>
                  <a:schemeClr val="accent6">
                    <a:lumMod val="10000"/>
                  </a:schemeClr>
                </a:solidFill>
              </a:rPr>
              <a:t>備える必要がある</a:t>
            </a:r>
            <a:endParaRPr lang="en-US" altLang="ja-JP" sz="2400" dirty="0">
              <a:solidFill>
                <a:schemeClr val="accent6">
                  <a:lumMod val="10000"/>
                </a:schemeClr>
              </a:solidFill>
            </a:endParaRPr>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154004"/>
            <a:ext cx="6047903" cy="676276"/>
          </a:xfrm>
        </p:spPr>
        <p:txBody>
          <a:bodyPr/>
          <a:lstStyle/>
          <a:p>
            <a:r>
              <a:rPr lang="ja-JP" altLang="en-US" dirty="0"/>
              <a:t>情報セキュリティ対策の基本＋</a:t>
            </a:r>
            <a:r>
              <a:rPr lang="en-US" altLang="ja-JP" dirty="0"/>
              <a:t>α</a:t>
            </a:r>
            <a:endParaRPr lang="ja-JP" altLang="en-US"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7</a:t>
            </a:fld>
            <a:endParaRPr lang="ja-JP" altLang="en-US"/>
          </a:p>
        </p:txBody>
      </p:sp>
      <p:graphicFrame>
        <p:nvGraphicFramePr>
          <p:cNvPr id="2" name="表 1">
            <a:extLst>
              <a:ext uri="{FF2B5EF4-FFF2-40B4-BE49-F238E27FC236}">
                <a16:creationId xmlns:a16="http://schemas.microsoft.com/office/drawing/2014/main" id="{8899E45D-5DE3-2223-F105-CA7B42C2D0D4}"/>
              </a:ext>
            </a:extLst>
          </p:cNvPr>
          <p:cNvGraphicFramePr>
            <a:graphicFrameLocks noGrp="1"/>
          </p:cNvGraphicFramePr>
          <p:nvPr>
            <p:extLst>
              <p:ext uri="{D42A27DB-BD31-4B8C-83A1-F6EECF244321}">
                <p14:modId xmlns:p14="http://schemas.microsoft.com/office/powerpoint/2010/main" val="1354446686"/>
              </p:ext>
            </p:extLst>
          </p:nvPr>
        </p:nvGraphicFramePr>
        <p:xfrm>
          <a:off x="323947" y="2363782"/>
          <a:ext cx="8496105" cy="3755520"/>
        </p:xfrm>
        <a:graphic>
          <a:graphicData uri="http://schemas.openxmlformats.org/drawingml/2006/table">
            <a:tbl>
              <a:tblPr firstRow="1" bandRow="1">
                <a:tableStyleId>{5C22544A-7EE6-4342-B048-85BDC9FD1C3A}</a:tableStyleId>
              </a:tblPr>
              <a:tblGrid>
                <a:gridCol w="1372506">
                  <a:extLst>
                    <a:ext uri="{9D8B030D-6E8A-4147-A177-3AD203B41FA5}">
                      <a16:colId xmlns:a16="http://schemas.microsoft.com/office/drawing/2014/main" val="311699701"/>
                    </a:ext>
                  </a:extLst>
                </a:gridCol>
                <a:gridCol w="2322094">
                  <a:extLst>
                    <a:ext uri="{9D8B030D-6E8A-4147-A177-3AD203B41FA5}">
                      <a16:colId xmlns:a16="http://schemas.microsoft.com/office/drawing/2014/main" val="781493075"/>
                    </a:ext>
                  </a:extLst>
                </a:gridCol>
                <a:gridCol w="4801505">
                  <a:extLst>
                    <a:ext uri="{9D8B030D-6E8A-4147-A177-3AD203B41FA5}">
                      <a16:colId xmlns:a16="http://schemas.microsoft.com/office/drawing/2014/main" val="43705340"/>
                    </a:ext>
                  </a:extLst>
                </a:gridCol>
              </a:tblGrid>
              <a:tr h="312845">
                <a:tc>
                  <a:txBody>
                    <a:bodyPr/>
                    <a:lstStyle/>
                    <a:p>
                      <a:r>
                        <a:rPr kumimoji="1" lang="ja-JP" altLang="en-US" sz="1800" b="0" dirty="0">
                          <a:latin typeface="+mn-ea"/>
                          <a:ea typeface="+mn-ea"/>
                        </a:rPr>
                        <a:t>備える対象</a:t>
                      </a:r>
                    </a:p>
                  </a:txBody>
                  <a:tcPr/>
                </a:tc>
                <a:tc>
                  <a:txBody>
                    <a:bodyPr/>
                    <a:lstStyle/>
                    <a:p>
                      <a:r>
                        <a:rPr kumimoji="1" lang="ja-JP" altLang="en-US" sz="1800" b="0" dirty="0">
                          <a:latin typeface="+mn-ea"/>
                          <a:ea typeface="+mn-ea"/>
                        </a:rPr>
                        <a:t>情報セキュリティ対策</a:t>
                      </a:r>
                      <a:endParaRPr kumimoji="1" lang="en-US" altLang="ja-JP" sz="1800" b="0" dirty="0">
                        <a:latin typeface="+mn-ea"/>
                        <a:ea typeface="+mn-ea"/>
                      </a:endParaRPr>
                    </a:p>
                    <a:p>
                      <a:r>
                        <a:rPr kumimoji="1" lang="ja-JP" altLang="en-US" sz="1800" b="0" dirty="0">
                          <a:latin typeface="+mn-ea"/>
                          <a:ea typeface="+mn-ea"/>
                        </a:rPr>
                        <a:t>の基本＋</a:t>
                      </a:r>
                      <a:r>
                        <a:rPr kumimoji="1" lang="en-US" altLang="ja-JP" sz="1800" b="0" dirty="0">
                          <a:latin typeface="+mn-ea"/>
                          <a:ea typeface="+mn-ea"/>
                        </a:rPr>
                        <a:t>α</a:t>
                      </a:r>
                      <a:endParaRPr kumimoji="1" lang="ja-JP" altLang="en-US" sz="1800" b="0" dirty="0">
                        <a:latin typeface="+mn-ea"/>
                        <a:ea typeface="+mn-ea"/>
                      </a:endParaRPr>
                    </a:p>
                  </a:txBody>
                  <a:tcPr/>
                </a:tc>
                <a:tc>
                  <a:txBody>
                    <a:bodyPr/>
                    <a:lstStyle/>
                    <a:p>
                      <a:r>
                        <a:rPr kumimoji="1" lang="ja-JP" altLang="en-US" sz="1800" b="0" dirty="0">
                          <a:latin typeface="+mn-ea"/>
                          <a:ea typeface="+mn-ea"/>
                        </a:rPr>
                        <a:t>目的</a:t>
                      </a:r>
                    </a:p>
                  </a:txBody>
                  <a:tcPr/>
                </a:tc>
                <a:extLst>
                  <a:ext uri="{0D108BD9-81ED-4DB2-BD59-A6C34878D82A}">
                    <a16:rowId xmlns:a16="http://schemas.microsoft.com/office/drawing/2014/main" val="3100117602"/>
                  </a:ext>
                </a:extLst>
              </a:tr>
              <a:tr h="449829">
                <a:tc>
                  <a:txBody>
                    <a:bodyPr/>
                    <a:lstStyle/>
                    <a:p>
                      <a:pPr marL="0" algn="l" defTabSz="685796" rtl="0" eaLnBrk="1" latinLnBrk="0" hangingPunct="1"/>
                      <a:r>
                        <a:rPr kumimoji="1" lang="ja-JP" altLang="en-US" sz="1800" b="0" kern="1200" dirty="0">
                          <a:solidFill>
                            <a:schemeClr val="accent6">
                              <a:lumMod val="10000"/>
                            </a:schemeClr>
                          </a:solidFill>
                          <a:latin typeface="+mn-ea"/>
                          <a:ea typeface="+mn-ea"/>
                          <a:cs typeface="+mn-cs"/>
                        </a:rPr>
                        <a:t>クラウドの</a:t>
                      </a:r>
                      <a:endParaRPr kumimoji="1" lang="en-US" altLang="ja-JP" sz="1800" b="0" kern="1200" dirty="0">
                        <a:solidFill>
                          <a:schemeClr val="accent6">
                            <a:lumMod val="10000"/>
                          </a:schemeClr>
                        </a:solidFill>
                        <a:latin typeface="+mn-ea"/>
                        <a:ea typeface="+mn-ea"/>
                        <a:cs typeface="+mn-cs"/>
                      </a:endParaRPr>
                    </a:p>
                    <a:p>
                      <a:pPr marL="0" algn="l" defTabSz="685796" rtl="0" eaLnBrk="1" latinLnBrk="0" hangingPunct="1"/>
                      <a:r>
                        <a:rPr kumimoji="1" lang="ja-JP" altLang="en-US" sz="1800" b="0" kern="1200" dirty="0">
                          <a:solidFill>
                            <a:schemeClr val="accent6">
                              <a:lumMod val="10000"/>
                            </a:schemeClr>
                          </a:solidFill>
                          <a:latin typeface="+mn-ea"/>
                          <a:ea typeface="+mn-ea"/>
                          <a:cs typeface="+mn-cs"/>
                        </a:rPr>
                        <a:t>選定</a:t>
                      </a:r>
                    </a:p>
                  </a:txBody>
                  <a:tcPr anchor="ctr"/>
                </a:tc>
                <a:tc>
                  <a:txBody>
                    <a:bodyPr/>
                    <a:lstStyle/>
                    <a:p>
                      <a:pPr marL="0" indent="0" algn="l" defTabSz="685796" rtl="0" eaLnBrk="1" latinLnBrk="0" hangingPunct="1">
                        <a:spcAft>
                          <a:spcPts val="0"/>
                        </a:spcAft>
                      </a:pPr>
                      <a:r>
                        <a:rPr kumimoji="1" lang="ja-JP" altLang="en-US" sz="1800" b="0" kern="1200" dirty="0">
                          <a:solidFill>
                            <a:schemeClr val="accent6">
                              <a:lumMod val="10000"/>
                            </a:schemeClr>
                          </a:solidFill>
                          <a:latin typeface="+mn-ea"/>
                          <a:ea typeface="+mn-ea"/>
                          <a:cs typeface="+mn-cs"/>
                        </a:rPr>
                        <a:t>選定前の事前調査 </a:t>
                      </a:r>
                    </a:p>
                  </a:txBody>
                  <a:tcPr marL="90000" marR="90000" marT="46800" marB="46800" anchor="ctr"/>
                </a:tc>
                <a:tc>
                  <a:txBody>
                    <a:bodyPr/>
                    <a:lstStyle/>
                    <a:p>
                      <a:pPr marL="0" indent="0" algn="l" defTabSz="685796" rtl="0" eaLnBrk="1" latinLnBrk="0" hangingPunct="1">
                        <a:spcAft>
                          <a:spcPts val="0"/>
                        </a:spcAft>
                      </a:pPr>
                      <a:r>
                        <a:rPr kumimoji="1" lang="ja-JP" altLang="en-US" sz="1800" b="0" kern="1200" dirty="0">
                          <a:solidFill>
                            <a:schemeClr val="accent6">
                              <a:lumMod val="10000"/>
                            </a:schemeClr>
                          </a:solidFill>
                          <a:latin typeface="+mn-ea"/>
                          <a:ea typeface="+mn-ea"/>
                          <a:cs typeface="+mn-cs"/>
                        </a:rPr>
                        <a:t>クラウドサービスのガイドラインに沿った運営をしている業者やそのサービスを選定する </a:t>
                      </a:r>
                    </a:p>
                  </a:txBody>
                  <a:tcPr marL="90000" marR="90000" marT="46800" marB="46800" anchor="ctr"/>
                </a:tc>
                <a:extLst>
                  <a:ext uri="{0D108BD9-81ED-4DB2-BD59-A6C34878D82A}">
                    <a16:rowId xmlns:a16="http://schemas.microsoft.com/office/drawing/2014/main" val="2721853945"/>
                  </a:ext>
                </a:extLst>
              </a:tr>
              <a:tr h="449829">
                <a:tc>
                  <a:txBody>
                    <a:bodyPr/>
                    <a:lstStyle/>
                    <a:p>
                      <a:r>
                        <a:rPr kumimoji="1" lang="ja-JP" altLang="en-US" sz="1800" b="0" dirty="0">
                          <a:solidFill>
                            <a:schemeClr val="accent6">
                              <a:lumMod val="10000"/>
                            </a:schemeClr>
                          </a:solidFill>
                          <a:latin typeface="+mn-ea"/>
                          <a:ea typeface="+mn-ea"/>
                        </a:rPr>
                        <a:t>インシデント</a:t>
                      </a:r>
                      <a:endParaRPr kumimoji="1" lang="en-US" altLang="ja-JP" sz="1800" b="0" dirty="0">
                        <a:solidFill>
                          <a:schemeClr val="accent6">
                            <a:lumMod val="10000"/>
                          </a:schemeClr>
                        </a:solidFill>
                        <a:latin typeface="+mn-ea"/>
                        <a:ea typeface="+mn-ea"/>
                      </a:endParaRPr>
                    </a:p>
                    <a:p>
                      <a:r>
                        <a:rPr kumimoji="1" lang="ja-JP" altLang="en-US" sz="1800" b="0" dirty="0">
                          <a:solidFill>
                            <a:schemeClr val="accent6">
                              <a:lumMod val="10000"/>
                            </a:schemeClr>
                          </a:solidFill>
                          <a:latin typeface="+mn-ea"/>
                          <a:ea typeface="+mn-ea"/>
                        </a:rPr>
                        <a:t>全般</a:t>
                      </a:r>
                    </a:p>
                  </a:txBody>
                  <a:tcPr anchor="ctr"/>
                </a:tc>
                <a:tc>
                  <a:txBody>
                    <a:bodyPr/>
                    <a:lstStyle/>
                    <a:p>
                      <a:pPr indent="0" algn="l">
                        <a:spcAft>
                          <a:spcPts val="0"/>
                        </a:spcAft>
                      </a:pPr>
                      <a:r>
                        <a:rPr lang="ja-JP" sz="1800" b="0" kern="100" dirty="0">
                          <a:solidFill>
                            <a:schemeClr val="accent6">
                              <a:lumMod val="10000"/>
                            </a:schemeClr>
                          </a:solidFill>
                          <a:effectLst/>
                          <a:latin typeface="+mn-ea"/>
                          <a:ea typeface="+mn-ea"/>
                        </a:rPr>
                        <a:t>責任範囲の明確化</a:t>
                      </a:r>
                      <a:endParaRPr lang="en-US" altLang="ja-JP" sz="1800" b="0" kern="100" dirty="0">
                        <a:solidFill>
                          <a:schemeClr val="accent6">
                            <a:lumMod val="10000"/>
                          </a:schemeClr>
                        </a:solidFill>
                        <a:effectLst/>
                        <a:latin typeface="+mn-ea"/>
                        <a:ea typeface="+mn-ea"/>
                      </a:endParaRPr>
                    </a:p>
                    <a:p>
                      <a:pPr indent="0" algn="l">
                        <a:spcAft>
                          <a:spcPts val="0"/>
                        </a:spcAft>
                      </a:pPr>
                      <a:r>
                        <a:rPr lang="en-US" altLang="ja-JP" sz="1800" b="0" kern="100" dirty="0">
                          <a:solidFill>
                            <a:schemeClr val="accent6">
                              <a:lumMod val="10000"/>
                            </a:schemeClr>
                          </a:solidFill>
                          <a:effectLst/>
                          <a:latin typeface="+mn-ea"/>
                          <a:ea typeface="+mn-ea"/>
                        </a:rPr>
                        <a:t>(</a:t>
                      </a:r>
                      <a:r>
                        <a:rPr lang="ja-JP" sz="1800" b="0" kern="100" dirty="0">
                          <a:solidFill>
                            <a:schemeClr val="accent6">
                              <a:lumMod val="10000"/>
                            </a:schemeClr>
                          </a:solidFill>
                          <a:effectLst/>
                          <a:latin typeface="+mn-ea"/>
                          <a:ea typeface="+mn-ea"/>
                        </a:rPr>
                        <a:t>理解</a:t>
                      </a:r>
                      <a:r>
                        <a:rPr lang="en-US" altLang="ja-JP" sz="1800" b="0" kern="100" dirty="0">
                          <a:solidFill>
                            <a:schemeClr val="accent6">
                              <a:lumMod val="10000"/>
                            </a:schemeClr>
                          </a:solidFill>
                          <a:effectLst/>
                          <a:latin typeface="+mn-ea"/>
                          <a:ea typeface="+mn-ea"/>
                        </a:rPr>
                        <a:t>)</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tc>
                <a:tc>
                  <a:txBody>
                    <a:bodyPr/>
                    <a:lstStyle/>
                    <a:p>
                      <a:pPr indent="0" algn="l">
                        <a:spcAft>
                          <a:spcPts val="0"/>
                        </a:spcAft>
                      </a:pPr>
                      <a:r>
                        <a:rPr lang="ja-JP" altLang="en-US" sz="1800" b="0" kern="100" dirty="0">
                          <a:solidFill>
                            <a:schemeClr val="accent6">
                              <a:lumMod val="10000"/>
                            </a:schemeClr>
                          </a:solidFill>
                          <a:effectLst/>
                          <a:latin typeface="+mn-ea"/>
                          <a:ea typeface="+mn-ea"/>
                        </a:rPr>
                        <a:t>クラウドサービスを契約する際は、</a:t>
                      </a:r>
                      <a:r>
                        <a:rPr lang="ja-JP" sz="1800" b="0" kern="100" dirty="0">
                          <a:solidFill>
                            <a:schemeClr val="accent6">
                              <a:lumMod val="10000"/>
                            </a:schemeClr>
                          </a:solidFill>
                          <a:effectLst/>
                          <a:latin typeface="+mn-ea"/>
                          <a:ea typeface="+mn-ea"/>
                        </a:rPr>
                        <a:t>インシデント発生時に誰</a:t>
                      </a:r>
                      <a:r>
                        <a:rPr lang="en-US" altLang="ja-JP" sz="1800" b="0" kern="100" dirty="0">
                          <a:solidFill>
                            <a:schemeClr val="accent6">
                              <a:lumMod val="10000"/>
                            </a:schemeClr>
                          </a:solidFill>
                          <a:effectLst/>
                          <a:latin typeface="+mn-ea"/>
                          <a:ea typeface="+mn-ea"/>
                        </a:rPr>
                        <a:t>(</a:t>
                      </a:r>
                      <a:r>
                        <a:rPr lang="ja-JP" sz="1800" b="0" kern="100" dirty="0">
                          <a:solidFill>
                            <a:schemeClr val="accent6">
                              <a:lumMod val="10000"/>
                            </a:schemeClr>
                          </a:solidFill>
                          <a:effectLst/>
                          <a:latin typeface="+mn-ea"/>
                          <a:ea typeface="+mn-ea"/>
                        </a:rPr>
                        <a:t>どの組織</a:t>
                      </a:r>
                      <a:r>
                        <a:rPr lang="en-US" altLang="ja-JP" sz="1800" b="0" kern="100" dirty="0">
                          <a:solidFill>
                            <a:schemeClr val="accent6">
                              <a:lumMod val="10000"/>
                            </a:schemeClr>
                          </a:solidFill>
                          <a:effectLst/>
                          <a:latin typeface="+mn-ea"/>
                          <a:ea typeface="+mn-ea"/>
                        </a:rPr>
                        <a:t>)</a:t>
                      </a:r>
                      <a:r>
                        <a:rPr lang="ja-JP" sz="1800" b="0" kern="100" dirty="0">
                          <a:solidFill>
                            <a:schemeClr val="accent6">
                              <a:lumMod val="10000"/>
                            </a:schemeClr>
                          </a:solidFill>
                          <a:effectLst/>
                          <a:latin typeface="+mn-ea"/>
                          <a:ea typeface="+mn-ea"/>
                        </a:rPr>
                        <a:t>が</a:t>
                      </a:r>
                      <a:r>
                        <a:rPr lang="ja-JP" altLang="en-US" sz="1800" b="0" kern="100" dirty="0">
                          <a:solidFill>
                            <a:schemeClr val="accent6">
                              <a:lumMod val="10000"/>
                            </a:schemeClr>
                          </a:solidFill>
                          <a:effectLst/>
                          <a:latin typeface="+mn-ea"/>
                          <a:ea typeface="+mn-ea"/>
                        </a:rPr>
                        <a:t>どこまでインシデント</a:t>
                      </a:r>
                      <a:r>
                        <a:rPr lang="ja-JP" sz="1800" b="0" kern="100" dirty="0">
                          <a:solidFill>
                            <a:schemeClr val="accent6">
                              <a:lumMod val="10000"/>
                            </a:schemeClr>
                          </a:solidFill>
                          <a:effectLst/>
                          <a:latin typeface="+mn-ea"/>
                          <a:ea typeface="+mn-ea"/>
                        </a:rPr>
                        <a:t>対応する責任があるのかを明確化</a:t>
                      </a:r>
                      <a:r>
                        <a:rPr lang="en-US" altLang="ja-JP" sz="1800" b="0" kern="100" dirty="0">
                          <a:solidFill>
                            <a:schemeClr val="accent6">
                              <a:lumMod val="10000"/>
                            </a:schemeClr>
                          </a:solidFill>
                          <a:effectLst/>
                          <a:latin typeface="+mn-ea"/>
                          <a:ea typeface="+mn-ea"/>
                        </a:rPr>
                        <a:t>(</a:t>
                      </a:r>
                      <a:r>
                        <a:rPr lang="ja-JP" sz="1800" b="0" kern="100" dirty="0">
                          <a:solidFill>
                            <a:schemeClr val="accent6">
                              <a:lumMod val="10000"/>
                            </a:schemeClr>
                          </a:solidFill>
                          <a:effectLst/>
                          <a:latin typeface="+mn-ea"/>
                          <a:ea typeface="+mn-ea"/>
                        </a:rPr>
                        <a:t>理解</a:t>
                      </a:r>
                      <a:r>
                        <a:rPr lang="en-US" altLang="ja-JP" sz="1800" b="0" kern="100" dirty="0">
                          <a:solidFill>
                            <a:schemeClr val="accent6">
                              <a:lumMod val="10000"/>
                            </a:schemeClr>
                          </a:solidFill>
                          <a:effectLst/>
                          <a:latin typeface="+mn-ea"/>
                          <a:ea typeface="+mn-ea"/>
                        </a:rPr>
                        <a:t>)</a:t>
                      </a:r>
                      <a:r>
                        <a:rPr lang="ja-JP" sz="1800" b="0" kern="100" dirty="0">
                          <a:solidFill>
                            <a:schemeClr val="accent6">
                              <a:lumMod val="10000"/>
                            </a:schemeClr>
                          </a:solidFill>
                          <a:effectLst/>
                          <a:latin typeface="+mn-ea"/>
                          <a:ea typeface="+mn-ea"/>
                        </a:rPr>
                        <a:t>する</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tc>
                <a:extLst>
                  <a:ext uri="{0D108BD9-81ED-4DB2-BD59-A6C34878D82A}">
                    <a16:rowId xmlns:a16="http://schemas.microsoft.com/office/drawing/2014/main" val="596716949"/>
                  </a:ext>
                </a:extLst>
              </a:tr>
              <a:tr h="313809">
                <a:tc>
                  <a:txBody>
                    <a:bodyPr/>
                    <a:lstStyle/>
                    <a:p>
                      <a:r>
                        <a:rPr kumimoji="1" lang="ja-JP" altLang="en-US" sz="1800" b="0" dirty="0">
                          <a:solidFill>
                            <a:schemeClr val="accent6">
                              <a:lumMod val="10000"/>
                            </a:schemeClr>
                          </a:solidFill>
                          <a:latin typeface="+mn-ea"/>
                          <a:ea typeface="+mn-ea"/>
                        </a:rPr>
                        <a:t>クラウドの</a:t>
                      </a:r>
                      <a:endParaRPr kumimoji="1" lang="en-US" altLang="ja-JP" sz="1800" b="0" dirty="0">
                        <a:solidFill>
                          <a:schemeClr val="accent6">
                            <a:lumMod val="10000"/>
                          </a:schemeClr>
                        </a:solidFill>
                        <a:latin typeface="+mn-ea"/>
                        <a:ea typeface="+mn-ea"/>
                      </a:endParaRPr>
                    </a:p>
                    <a:p>
                      <a:r>
                        <a:rPr kumimoji="1" lang="ja-JP" altLang="en-US" sz="1800" b="0" dirty="0">
                          <a:solidFill>
                            <a:schemeClr val="accent6">
                              <a:lumMod val="10000"/>
                            </a:schemeClr>
                          </a:solidFill>
                          <a:latin typeface="+mn-ea"/>
                          <a:ea typeface="+mn-ea"/>
                        </a:rPr>
                        <a:t>停止</a:t>
                      </a:r>
                      <a:endParaRPr kumimoji="1" lang="en-US" altLang="ja-JP" sz="1800" b="0" dirty="0">
                        <a:solidFill>
                          <a:schemeClr val="accent6">
                            <a:lumMod val="10000"/>
                          </a:schemeClr>
                        </a:solidFill>
                        <a:latin typeface="+mn-ea"/>
                        <a:ea typeface="+mn-ea"/>
                      </a:endParaRPr>
                    </a:p>
                  </a:txBody>
                  <a:tcPr anchor="ctr"/>
                </a:tc>
                <a:tc>
                  <a:txBody>
                    <a:bodyPr/>
                    <a:lstStyle/>
                    <a:p>
                      <a:pPr indent="0" algn="just">
                        <a:spcAft>
                          <a:spcPts val="0"/>
                        </a:spcAft>
                      </a:pPr>
                      <a:r>
                        <a:rPr lang="ja-JP" sz="1800" b="0" kern="100" dirty="0">
                          <a:solidFill>
                            <a:schemeClr val="accent6">
                              <a:lumMod val="10000"/>
                            </a:schemeClr>
                          </a:solidFill>
                          <a:effectLst/>
                          <a:latin typeface="+mn-ea"/>
                          <a:ea typeface="+mn-ea"/>
                        </a:rPr>
                        <a:t>代替案の準備</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tc>
                <a:tc>
                  <a:txBody>
                    <a:bodyPr/>
                    <a:lstStyle/>
                    <a:p>
                      <a:pPr indent="0" algn="just">
                        <a:spcAft>
                          <a:spcPts val="0"/>
                        </a:spcAft>
                      </a:pPr>
                      <a:r>
                        <a:rPr lang="ja-JP" sz="1800" b="0" kern="100" dirty="0">
                          <a:solidFill>
                            <a:schemeClr val="accent6">
                              <a:lumMod val="10000"/>
                            </a:schemeClr>
                          </a:solidFill>
                          <a:effectLst/>
                          <a:latin typeface="+mn-ea"/>
                          <a:ea typeface="+mn-ea"/>
                        </a:rPr>
                        <a:t>業務が停止しないように代替策を準備する</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tc>
                <a:extLst>
                  <a:ext uri="{0D108BD9-81ED-4DB2-BD59-A6C34878D82A}">
                    <a16:rowId xmlns:a16="http://schemas.microsoft.com/office/drawing/2014/main" val="1169576368"/>
                  </a:ext>
                </a:extLst>
              </a:tr>
              <a:tr h="585849">
                <a:tc>
                  <a:txBody>
                    <a:bodyPr/>
                    <a:lstStyle/>
                    <a:p>
                      <a:r>
                        <a:rPr kumimoji="1" lang="ja-JP" altLang="en-US" sz="1800" b="0" dirty="0">
                          <a:solidFill>
                            <a:schemeClr val="accent6">
                              <a:lumMod val="10000"/>
                            </a:schemeClr>
                          </a:solidFill>
                          <a:latin typeface="+mn-ea"/>
                          <a:ea typeface="+mn-ea"/>
                        </a:rPr>
                        <a:t>クラウドの</a:t>
                      </a:r>
                      <a:endParaRPr kumimoji="1" lang="en-US" altLang="ja-JP" sz="1800" b="0" dirty="0">
                        <a:solidFill>
                          <a:schemeClr val="accent6">
                            <a:lumMod val="10000"/>
                          </a:schemeClr>
                        </a:solidFill>
                        <a:latin typeface="+mn-ea"/>
                        <a:ea typeface="+mn-ea"/>
                      </a:endParaRPr>
                    </a:p>
                    <a:p>
                      <a:r>
                        <a:rPr kumimoji="1" lang="ja-JP" altLang="en-US" sz="1800" b="0" dirty="0">
                          <a:solidFill>
                            <a:schemeClr val="accent6">
                              <a:lumMod val="10000"/>
                            </a:schemeClr>
                          </a:solidFill>
                          <a:latin typeface="+mn-ea"/>
                          <a:ea typeface="+mn-ea"/>
                        </a:rPr>
                        <a:t>仕様変更</a:t>
                      </a:r>
                    </a:p>
                  </a:txBody>
                  <a:tcPr anchor="ctr"/>
                </a:tc>
                <a:tc>
                  <a:txBody>
                    <a:bodyPr/>
                    <a:lstStyle/>
                    <a:p>
                      <a:pPr indent="0" algn="just">
                        <a:spcAft>
                          <a:spcPts val="0"/>
                        </a:spcAft>
                      </a:pPr>
                      <a:r>
                        <a:rPr lang="ja-JP" sz="1800" b="0" kern="100">
                          <a:solidFill>
                            <a:schemeClr val="accent6">
                              <a:lumMod val="10000"/>
                            </a:schemeClr>
                          </a:solidFill>
                          <a:effectLst/>
                          <a:latin typeface="+mn-ea"/>
                          <a:ea typeface="+mn-ea"/>
                        </a:rPr>
                        <a:t>設定の見直し</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tc>
                <a:tc>
                  <a:txBody>
                    <a:bodyPr/>
                    <a:lstStyle/>
                    <a:p>
                      <a:pPr indent="0" algn="just">
                        <a:spcAft>
                          <a:spcPts val="0"/>
                        </a:spcAft>
                      </a:pPr>
                      <a:r>
                        <a:rPr lang="ja-JP" altLang="en-US" sz="1800" b="0" kern="100" dirty="0">
                          <a:solidFill>
                            <a:schemeClr val="accent6">
                              <a:lumMod val="10000"/>
                            </a:schemeClr>
                          </a:solidFill>
                          <a:effectLst/>
                          <a:latin typeface="+mn-ea"/>
                          <a:ea typeface="+mn-ea"/>
                        </a:rPr>
                        <a:t>更新情報は常に確認し、</a:t>
                      </a:r>
                      <a:r>
                        <a:rPr lang="ja-JP" sz="1800" b="0" kern="100" dirty="0">
                          <a:solidFill>
                            <a:schemeClr val="accent6">
                              <a:lumMod val="10000"/>
                            </a:schemeClr>
                          </a:solidFill>
                          <a:effectLst/>
                          <a:latin typeface="+mn-ea"/>
                          <a:ea typeface="+mn-ea"/>
                        </a:rPr>
                        <a:t>仕様変更により意図せず変更された設定を適切な設定に</a:t>
                      </a:r>
                      <a:r>
                        <a:rPr lang="ja-JP" altLang="en-US" sz="1800" b="0" kern="100" dirty="0">
                          <a:solidFill>
                            <a:schemeClr val="accent6">
                              <a:lumMod val="10000"/>
                            </a:schemeClr>
                          </a:solidFill>
                          <a:effectLst/>
                          <a:latin typeface="+mn-ea"/>
                          <a:ea typeface="+mn-ea"/>
                        </a:rPr>
                        <a:t>修正する</a:t>
                      </a:r>
                      <a:r>
                        <a:rPr lang="en-US" altLang="ja-JP" sz="1800" b="0" kern="100" dirty="0">
                          <a:solidFill>
                            <a:schemeClr val="accent6">
                              <a:lumMod val="10000"/>
                            </a:schemeClr>
                          </a:solidFill>
                          <a:effectLst/>
                          <a:latin typeface="+mn-ea"/>
                          <a:ea typeface="+mn-ea"/>
                        </a:rPr>
                        <a:t>(</a:t>
                      </a:r>
                      <a:r>
                        <a:rPr lang="ja-JP" sz="1800" b="0" kern="100" dirty="0">
                          <a:solidFill>
                            <a:schemeClr val="accent6">
                              <a:lumMod val="10000"/>
                            </a:schemeClr>
                          </a:solidFill>
                          <a:effectLst/>
                          <a:latin typeface="+mn-ea"/>
                          <a:ea typeface="+mn-ea"/>
                        </a:rPr>
                        <a:t>設定不備によ</a:t>
                      </a:r>
                      <a:r>
                        <a:rPr lang="ja-JP" altLang="en-US" sz="1800" b="0" kern="100" dirty="0">
                          <a:solidFill>
                            <a:schemeClr val="accent6">
                              <a:lumMod val="10000"/>
                            </a:schemeClr>
                          </a:solidFill>
                          <a:effectLst/>
                          <a:latin typeface="+mn-ea"/>
                          <a:ea typeface="+mn-ea"/>
                        </a:rPr>
                        <a:t>り発生する</a:t>
                      </a:r>
                      <a:r>
                        <a:rPr lang="ja-JP" sz="1800" b="0" kern="100" dirty="0">
                          <a:solidFill>
                            <a:schemeClr val="accent6">
                              <a:lumMod val="10000"/>
                            </a:schemeClr>
                          </a:solidFill>
                          <a:effectLst/>
                          <a:latin typeface="+mn-ea"/>
                          <a:ea typeface="+mn-ea"/>
                        </a:rPr>
                        <a:t>情報漏えいや攻撃を防止する</a:t>
                      </a:r>
                      <a:r>
                        <a:rPr lang="en-US" altLang="ja-JP" sz="1800" b="0" kern="100" dirty="0">
                          <a:solidFill>
                            <a:schemeClr val="accent6">
                              <a:lumMod val="10000"/>
                            </a:schemeClr>
                          </a:solidFill>
                          <a:effectLst/>
                          <a:latin typeface="+mn-ea"/>
                          <a:ea typeface="+mn-ea"/>
                        </a:rPr>
                        <a:t>)</a:t>
                      </a:r>
                    </a:p>
                  </a:txBody>
                  <a:tcPr marL="90000" marR="90000" marT="46800" marB="46800" anchor="ctr"/>
                </a:tc>
                <a:extLst>
                  <a:ext uri="{0D108BD9-81ED-4DB2-BD59-A6C34878D82A}">
                    <a16:rowId xmlns:a16="http://schemas.microsoft.com/office/drawing/2014/main" val="296018573"/>
                  </a:ext>
                </a:extLst>
              </a:tr>
            </a:tbl>
          </a:graphicData>
        </a:graphic>
      </p:graphicFrame>
    </p:spTree>
    <p:extLst>
      <p:ext uri="{BB962C8B-B14F-4D97-AF65-F5344CB8AC3E}">
        <p14:creationId xmlns:p14="http://schemas.microsoft.com/office/powerpoint/2010/main" val="40771335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8349812" cy="5295317"/>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特定の個人を標的にして、ソーシャルエンジアリング等を用いて情報収集を行い、収集した情報を基に標的へメールを送信する。添付ファイルを実行させたり、本文に記載した</a:t>
            </a:r>
            <a:r>
              <a:rPr lang="en-US" altLang="ja-JP" sz="2500" b="1" dirty="0">
                <a:solidFill>
                  <a:schemeClr val="accent6">
                    <a:lumMod val="10000"/>
                  </a:schemeClr>
                </a:solidFill>
                <a:latin typeface="+mn-ea"/>
                <a:ea typeface="+mn-ea"/>
              </a:rPr>
              <a:t>URL</a:t>
            </a:r>
            <a:r>
              <a:rPr lang="ja-JP" altLang="en-US" sz="2500" b="1" dirty="0">
                <a:solidFill>
                  <a:schemeClr val="accent6">
                    <a:lumMod val="10000"/>
                  </a:schemeClr>
                </a:solidFill>
                <a:latin typeface="+mn-ea"/>
                <a:ea typeface="+mn-ea"/>
              </a:rPr>
              <a:t>をクリックさせたりすることで、認証情報や機密データを窃取する。</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70</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58849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・スピアフィッシング</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タイトル 8">
            <a:extLst>
              <a:ext uri="{FF2B5EF4-FFF2-40B4-BE49-F238E27FC236}">
                <a16:creationId xmlns:a16="http://schemas.microsoft.com/office/drawing/2014/main" id="{1939AFFA-5CBF-7AF5-8A72-3C69C6E3386F}"/>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Tree>
    <p:extLst>
      <p:ext uri="{BB962C8B-B14F-4D97-AF65-F5344CB8AC3E}">
        <p14:creationId xmlns:p14="http://schemas.microsoft.com/office/powerpoint/2010/main" val="3233941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8349812" cy="5295317"/>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pPr marL="0" indent="0">
              <a:buNone/>
            </a:pPr>
            <a:endParaRPr lang="en-US" altLang="ja-JP" sz="28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標的組織の人間に対して、</a:t>
            </a:r>
            <a:r>
              <a:rPr lang="en-US" altLang="ja-JP" sz="2500" b="1" dirty="0">
                <a:solidFill>
                  <a:schemeClr val="accent6">
                    <a:lumMod val="10000"/>
                  </a:schemeClr>
                </a:solidFill>
                <a:latin typeface="+mn-ea"/>
                <a:ea typeface="+mn-ea"/>
              </a:rPr>
              <a:t>SNS</a:t>
            </a:r>
            <a:r>
              <a:rPr lang="ja-JP" altLang="en-US" sz="2500" b="1" dirty="0">
                <a:solidFill>
                  <a:schemeClr val="accent6">
                    <a:lumMod val="10000"/>
                  </a:schemeClr>
                </a:solidFill>
                <a:latin typeface="+mn-ea"/>
                <a:ea typeface="+mn-ea"/>
              </a:rPr>
              <a:t>を利用した接触等をして、標的組織から機密情報を詐取する</a:t>
            </a:r>
            <a:endParaRPr lang="en-US" altLang="ja-JP" sz="2500" b="1" dirty="0">
              <a:solidFill>
                <a:schemeClr val="accent6">
                  <a:lumMod val="10000"/>
                </a:schemeClr>
              </a:solidFill>
              <a:latin typeface="+mn-ea"/>
              <a:ea typeface="+mn-ea"/>
            </a:endParaRPr>
          </a:p>
          <a:p>
            <a:pPr lvl="1"/>
            <a:endParaRPr lang="en-US" altLang="ja-JP" sz="2500" b="1" dirty="0">
              <a:solidFill>
                <a:schemeClr val="accent6">
                  <a:lumMod val="10000"/>
                </a:schemeClr>
              </a:solidFill>
              <a:latin typeface="+mn-ea"/>
              <a:ea typeface="+mn-ea"/>
            </a:endParaRPr>
          </a:p>
          <a:p>
            <a:pPr lvl="1"/>
            <a:endParaRPr lang="en-US" altLang="ja-JP" sz="25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国家を背景とした機関が、サイバー空間上の偽情報や　　フェイクによる影響工作等を行う</a:t>
            </a:r>
          </a:p>
          <a:p>
            <a:pPr lvl="1"/>
            <a:endParaRPr lang="ja-JP" altLang="en-US" sz="25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71</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3286663"/>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・偽情報の流布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4" name="タイトル 8">
            <a:extLst>
              <a:ext uri="{FF2B5EF4-FFF2-40B4-BE49-F238E27FC236}">
                <a16:creationId xmlns:a16="http://schemas.microsoft.com/office/drawing/2014/main" id="{131CE00A-DE0D-F129-EA74-DAFC1DCC6A12}"/>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
        <p:nvSpPr>
          <p:cNvPr id="2" name="コンテンツ プレースホルダー 2">
            <a:extLst>
              <a:ext uri="{FF2B5EF4-FFF2-40B4-BE49-F238E27FC236}">
                <a16:creationId xmlns:a16="http://schemas.microsoft.com/office/drawing/2014/main" id="{6E34BB56-4F91-3CFD-ED23-F418EE5FB491}"/>
              </a:ext>
            </a:extLst>
          </p:cNvPr>
          <p:cNvSpPr txBox="1">
            <a:spLocks/>
          </p:cNvSpPr>
          <p:nvPr/>
        </p:nvSpPr>
        <p:spPr bwMode="auto">
          <a:xfrm>
            <a:off x="589820" y="157143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・ソーシャルエンジニアリング</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Tree>
    <p:extLst>
      <p:ext uri="{BB962C8B-B14F-4D97-AF65-F5344CB8AC3E}">
        <p14:creationId xmlns:p14="http://schemas.microsoft.com/office/powerpoint/2010/main" val="1859071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4728613"/>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傾向①</a:t>
            </a:r>
            <a:endParaRPr lang="en-US" altLang="ja-JP" sz="2800" b="1" dirty="0">
              <a:solidFill>
                <a:schemeClr val="accent6">
                  <a:lumMod val="10000"/>
                </a:schemeClr>
              </a:solidFill>
            </a:endParaRPr>
          </a:p>
          <a:p>
            <a:pPr lvl="1"/>
            <a:r>
              <a:rPr lang="ja-JP" altLang="en-US" sz="2500" b="1" dirty="0">
                <a:solidFill>
                  <a:schemeClr val="accent6">
                    <a:lumMod val="10000"/>
                  </a:schemeClr>
                </a:solidFill>
              </a:rPr>
              <a:t>日本の自治体サービスへのサイバー攻撃</a:t>
            </a:r>
            <a:endParaRPr lang="en-US" altLang="ja-JP" sz="25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10</a:t>
            </a:r>
            <a:r>
              <a:rPr lang="ja-JP" altLang="en-US" sz="2300" dirty="0">
                <a:solidFill>
                  <a:schemeClr val="accent6">
                    <a:lumMod val="10000"/>
                  </a:schemeClr>
                </a:solidFill>
              </a:rPr>
              <a:t>月、ロシアを支持する</a:t>
            </a:r>
            <a:r>
              <a:rPr lang="ja-JP" altLang="en-US" sz="2300" dirty="0">
                <a:solidFill>
                  <a:schemeClr val="tx2"/>
                </a:solidFill>
              </a:rPr>
              <a:t>ハッカー集団は</a:t>
            </a:r>
            <a:r>
              <a:rPr lang="ja-JP" altLang="en-US" sz="2300" u="sng" dirty="0">
                <a:solidFill>
                  <a:srgbClr val="FF0000"/>
                </a:solidFill>
              </a:rPr>
              <a:t>日米軍事    演習に対する抗議</a:t>
            </a:r>
            <a:r>
              <a:rPr lang="ja-JP" altLang="en-US" sz="2300" dirty="0">
                <a:solidFill>
                  <a:schemeClr val="tx2"/>
                </a:solidFill>
              </a:rPr>
              <a:t>のため</a:t>
            </a:r>
            <a:r>
              <a:rPr lang="ja-JP" altLang="en-US" sz="2300" dirty="0">
                <a:solidFill>
                  <a:schemeClr val="accent6">
                    <a:lumMod val="10000"/>
                  </a:schemeClr>
                </a:solidFill>
              </a:rPr>
              <a:t>、</a:t>
            </a:r>
            <a:r>
              <a:rPr lang="ja-JP" altLang="en-US" sz="2300" u="sng" dirty="0">
                <a:solidFill>
                  <a:srgbClr val="FF0000"/>
                </a:solidFill>
              </a:rPr>
              <a:t>日本の自治体や交通機関等の　　　ウェブサイトに対してサイバー攻撃を行った</a:t>
            </a:r>
            <a:r>
              <a:rPr lang="ja-JP" altLang="en-US" sz="2300" dirty="0">
                <a:solidFill>
                  <a:schemeClr val="accent6">
                    <a:lumMod val="10000"/>
                  </a:schemeClr>
                </a:solidFill>
              </a:rPr>
              <a:t>ことを </a:t>
            </a:r>
            <a:r>
              <a:rPr lang="en-US" altLang="ja-JP" sz="2300" dirty="0">
                <a:solidFill>
                  <a:schemeClr val="accent6">
                    <a:lumMod val="10000"/>
                  </a:schemeClr>
                </a:solidFill>
              </a:rPr>
              <a:t>SNS </a:t>
            </a:r>
            <a:r>
              <a:rPr lang="ja-JP" altLang="en-US" sz="2300" dirty="0">
                <a:solidFill>
                  <a:schemeClr val="accent6">
                    <a:lumMod val="10000"/>
                  </a:schemeClr>
                </a:solidFill>
              </a:rPr>
              <a:t>に　　    投稿した</a:t>
            </a:r>
            <a:endParaRPr lang="en-US" altLang="ja-JP" sz="2300" dirty="0">
              <a:solidFill>
                <a:schemeClr val="accent6">
                  <a:lumMod val="10000"/>
                </a:schemeClr>
              </a:solidFill>
            </a:endParaRPr>
          </a:p>
          <a:p>
            <a:pPr lvl="2"/>
            <a:endParaRPr lang="en-US" altLang="ja-JP" sz="800" dirty="0">
              <a:solidFill>
                <a:schemeClr val="accent6">
                  <a:lumMod val="10000"/>
                </a:schemeClr>
              </a:solidFill>
            </a:endParaRPr>
          </a:p>
          <a:p>
            <a:pPr lvl="2"/>
            <a:r>
              <a:rPr lang="ja-JP" altLang="en-US" sz="2300" dirty="0">
                <a:solidFill>
                  <a:schemeClr val="tx2"/>
                </a:solidFill>
              </a:rPr>
              <a:t>山梨県の </a:t>
            </a:r>
            <a:r>
              <a:rPr lang="en-US" altLang="ja-JP" sz="2300" dirty="0">
                <a:solidFill>
                  <a:schemeClr val="tx2"/>
                </a:solidFill>
              </a:rPr>
              <a:t>Web </a:t>
            </a:r>
            <a:r>
              <a:rPr lang="ja-JP" altLang="en-US" sz="2300" dirty="0">
                <a:solidFill>
                  <a:schemeClr val="tx2"/>
                </a:solidFill>
              </a:rPr>
              <a:t>サイトは海外からアクセスが集中し、</a:t>
            </a:r>
            <a:endParaRPr lang="en-US" altLang="ja-JP" sz="2300" dirty="0">
              <a:solidFill>
                <a:schemeClr val="tx2"/>
              </a:solidFill>
            </a:endParaRPr>
          </a:p>
          <a:p>
            <a:pPr marL="685796" lvl="2" indent="0">
              <a:buNone/>
            </a:pPr>
            <a:r>
              <a:rPr lang="ja-JP" altLang="en-US" sz="2300" dirty="0">
                <a:solidFill>
                  <a:schemeClr val="tx2"/>
                </a:solidFill>
              </a:rPr>
              <a:t>　</a:t>
            </a:r>
            <a:r>
              <a:rPr lang="en-US" altLang="ja-JP" sz="2300" u="sng" dirty="0">
                <a:solidFill>
                  <a:srgbClr val="FF0000"/>
                </a:solidFill>
              </a:rPr>
              <a:t>4 </a:t>
            </a:r>
            <a:r>
              <a:rPr lang="ja-JP" altLang="en-US" sz="2300" u="sng" dirty="0">
                <a:solidFill>
                  <a:srgbClr val="FF0000"/>
                </a:solidFill>
              </a:rPr>
              <a:t>時間ほど閲覧しにくい状態</a:t>
            </a:r>
            <a:r>
              <a:rPr lang="ja-JP" altLang="en-US" sz="2300" dirty="0">
                <a:solidFill>
                  <a:schemeClr val="accent6">
                    <a:lumMod val="10000"/>
                  </a:schemeClr>
                </a:solidFill>
              </a:rPr>
              <a:t>が続いた</a:t>
            </a:r>
            <a:endParaRPr lang="en-US" altLang="ja-JP" sz="2300" dirty="0">
              <a:solidFill>
                <a:schemeClr val="accent6">
                  <a:lumMod val="10000"/>
                </a:schemeClr>
              </a:solidFill>
            </a:endParaRPr>
          </a:p>
          <a:p>
            <a:pPr lvl="2"/>
            <a:endParaRPr lang="en-US" altLang="ja-JP" sz="800" dirty="0">
              <a:solidFill>
                <a:schemeClr val="accent6">
                  <a:lumMod val="10000"/>
                </a:schemeClr>
              </a:solidFill>
            </a:endParaRPr>
          </a:p>
          <a:p>
            <a:pPr lvl="2"/>
            <a:r>
              <a:rPr lang="ja-JP" altLang="en-US" sz="2300" dirty="0">
                <a:solidFill>
                  <a:schemeClr val="accent6">
                    <a:lumMod val="10000"/>
                  </a:schemeClr>
                </a:solidFill>
              </a:rPr>
              <a:t>名古屋市、福岡空港、北海道のフェリー会社等のサイトも、</a:t>
            </a:r>
            <a:endParaRPr lang="en-US" altLang="ja-JP" sz="2300" dirty="0">
              <a:solidFill>
                <a:schemeClr val="accent6">
                  <a:lumMod val="10000"/>
                </a:schemeClr>
              </a:solidFill>
            </a:endParaRPr>
          </a:p>
          <a:p>
            <a:pPr marL="685796" lvl="2" indent="0">
              <a:buNone/>
            </a:pPr>
            <a:r>
              <a:rPr lang="ja-JP" altLang="en-US" sz="2300" dirty="0">
                <a:solidFill>
                  <a:schemeClr val="accent6">
                    <a:lumMod val="10000"/>
                  </a:schemeClr>
                </a:solidFill>
              </a:rPr>
              <a:t>　</a:t>
            </a:r>
            <a:r>
              <a:rPr lang="ja-JP" altLang="en-US" sz="2300" u="sng" dirty="0">
                <a:solidFill>
                  <a:srgbClr val="FF0000"/>
                </a:solidFill>
              </a:rPr>
              <a:t>一時的に閲覧しにくい状態</a:t>
            </a:r>
            <a:r>
              <a:rPr lang="ja-JP" altLang="en-US" sz="2300" dirty="0">
                <a:solidFill>
                  <a:schemeClr val="accent6">
                    <a:lumMod val="10000"/>
                  </a:schemeClr>
                </a:solidFill>
              </a:rPr>
              <a:t>になった</a:t>
            </a:r>
            <a:endParaRPr lang="en-US" altLang="ja-JP" sz="23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72</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12516" y="6083483"/>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ロシア系ハッカー集団 日本の自治体サイトなどサイバー攻撃か（</a:t>
            </a:r>
            <a:r>
              <a:rPr lang="en-US" altLang="ja-JP" sz="1000" dirty="0">
                <a:solidFill>
                  <a:schemeClr val="accent6">
                    <a:lumMod val="10000"/>
                  </a:schemeClr>
                </a:solidFill>
                <a:latin typeface="+mn-ea"/>
              </a:rPr>
              <a:t>NHK</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https://www3.nhk.or.jp/news/html/20241018/</a:t>
            </a:r>
            <a:r>
              <a:rPr lang="en-US" altLang="ja-JP" sz="1000" dirty="0" err="1">
                <a:solidFill>
                  <a:schemeClr val="accent6">
                    <a:lumMod val="10000"/>
                  </a:schemeClr>
                </a:solidFill>
                <a:latin typeface="+mn-ea"/>
                <a:hlinkClick r:id="rId2"/>
              </a:rPr>
              <a:t>k10014613281000.html</a:t>
            </a:r>
            <a:endParaRPr lang="en-US" altLang="ja-JP" sz="1000" dirty="0">
              <a:solidFill>
                <a:srgbClr val="0000FF"/>
              </a:solidFill>
              <a:latin typeface="+mn-ea"/>
            </a:endParaRPr>
          </a:p>
        </p:txBody>
      </p:sp>
      <p:sp>
        <p:nvSpPr>
          <p:cNvPr id="6" name="タイトル 8">
            <a:extLst>
              <a:ext uri="{FF2B5EF4-FFF2-40B4-BE49-F238E27FC236}">
                <a16:creationId xmlns:a16="http://schemas.microsoft.com/office/drawing/2014/main" id="{0C1768E9-D68A-0212-7AD8-CA28D6B423A9}"/>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Tree>
    <p:extLst>
      <p:ext uri="{BB962C8B-B14F-4D97-AF65-F5344CB8AC3E}">
        <p14:creationId xmlns:p14="http://schemas.microsoft.com/office/powerpoint/2010/main" val="557079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09528" cy="4378420"/>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傾向②</a:t>
            </a:r>
            <a:endParaRPr lang="en-US" altLang="ja-JP" sz="2800" b="1" dirty="0">
              <a:solidFill>
                <a:schemeClr val="accent6">
                  <a:lumMod val="10000"/>
                </a:schemeClr>
              </a:solidFill>
            </a:endParaRPr>
          </a:p>
          <a:p>
            <a:pPr lvl="1"/>
            <a:r>
              <a:rPr lang="en-US" altLang="ja-JP" sz="2500" b="1" dirty="0" err="1">
                <a:solidFill>
                  <a:schemeClr val="accent6">
                    <a:lumMod val="10000"/>
                  </a:schemeClr>
                </a:solidFill>
              </a:rPr>
              <a:t>LotL</a:t>
            </a:r>
            <a:r>
              <a:rPr lang="en-US" altLang="ja-JP" sz="2500" b="1" dirty="0">
                <a:solidFill>
                  <a:schemeClr val="accent6">
                    <a:lumMod val="10000"/>
                  </a:schemeClr>
                </a:solidFill>
              </a:rPr>
              <a:t> </a:t>
            </a:r>
            <a:r>
              <a:rPr lang="ja-JP" altLang="en-US" sz="2500" b="1" dirty="0">
                <a:solidFill>
                  <a:schemeClr val="accent6">
                    <a:lumMod val="10000"/>
                  </a:schemeClr>
                </a:solidFill>
              </a:rPr>
              <a:t>戦術による標的型攻撃に注意</a:t>
            </a:r>
            <a:endParaRPr lang="en-US" altLang="ja-JP" sz="25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6</a:t>
            </a:r>
            <a:r>
              <a:rPr lang="ja-JP" altLang="en-US" sz="2300" dirty="0">
                <a:solidFill>
                  <a:schemeClr val="accent6">
                    <a:lumMod val="10000"/>
                  </a:schemeClr>
                </a:solidFill>
              </a:rPr>
              <a:t>月、</a:t>
            </a:r>
            <a:r>
              <a:rPr lang="en-US" altLang="ja-JP" sz="2300" u="sng" dirty="0">
                <a:solidFill>
                  <a:srgbClr val="FF0000"/>
                </a:solidFill>
              </a:rPr>
              <a:t>Living Off The Land </a:t>
            </a:r>
            <a:r>
              <a:rPr lang="ja-JP" altLang="en-US" sz="2300" u="sng" dirty="0">
                <a:solidFill>
                  <a:srgbClr val="FF0000"/>
                </a:solidFill>
              </a:rPr>
              <a:t>戦術（</a:t>
            </a:r>
            <a:r>
              <a:rPr lang="en-US" altLang="ja-JP" sz="2300" u="sng" dirty="0" err="1">
                <a:solidFill>
                  <a:srgbClr val="FF0000"/>
                </a:solidFill>
              </a:rPr>
              <a:t>LotL</a:t>
            </a:r>
            <a:r>
              <a:rPr lang="en-US" altLang="ja-JP" sz="2300" u="sng" dirty="0">
                <a:solidFill>
                  <a:srgbClr val="FF0000"/>
                </a:solidFill>
              </a:rPr>
              <a:t>)</a:t>
            </a:r>
            <a:r>
              <a:rPr lang="ja-JP" altLang="en-US" sz="2300" dirty="0">
                <a:solidFill>
                  <a:schemeClr val="accent6">
                    <a:lumMod val="10000"/>
                  </a:schemeClr>
                </a:solidFill>
              </a:rPr>
              <a:t>という</a:t>
            </a:r>
            <a:endParaRPr lang="en-US" altLang="ja-JP" sz="2300" dirty="0">
              <a:solidFill>
                <a:schemeClr val="accent6">
                  <a:lumMod val="10000"/>
                </a:schemeClr>
              </a:solidFill>
            </a:endParaRPr>
          </a:p>
          <a:p>
            <a:pPr marL="685796" lvl="2" indent="0">
              <a:buNone/>
            </a:pPr>
            <a:r>
              <a:rPr lang="ja-JP" altLang="en-US" sz="2300" dirty="0">
                <a:solidFill>
                  <a:schemeClr val="accent6">
                    <a:lumMod val="10000"/>
                  </a:schemeClr>
                </a:solidFill>
              </a:rPr>
              <a:t>  </a:t>
            </a:r>
            <a:r>
              <a:rPr lang="ja-JP" altLang="en-US" sz="2300" dirty="0">
                <a:solidFill>
                  <a:schemeClr val="tx2"/>
                </a:solidFill>
              </a:rPr>
              <a:t>サイバー攻撃が国際的に確認され注意喚起が行われた</a:t>
            </a:r>
            <a:endParaRPr lang="en-US" altLang="ja-JP" sz="2300" dirty="0">
              <a:solidFill>
                <a:schemeClr val="tx2"/>
              </a:solidFill>
            </a:endParaRPr>
          </a:p>
          <a:p>
            <a:pPr marL="685796" lvl="2" indent="0">
              <a:buNone/>
            </a:pPr>
            <a:r>
              <a:rPr lang="ja-JP" altLang="en-US" sz="2300" dirty="0">
                <a:solidFill>
                  <a:schemeClr val="accent6">
                    <a:lumMod val="10000"/>
                  </a:schemeClr>
                </a:solidFill>
              </a:rPr>
              <a:t>  攻撃組織としては</a:t>
            </a:r>
            <a:r>
              <a:rPr lang="en-US" altLang="ja-JP" sz="2300" dirty="0">
                <a:solidFill>
                  <a:schemeClr val="accent6">
                    <a:lumMod val="10000"/>
                  </a:schemeClr>
                </a:solidFill>
              </a:rPr>
              <a:t>Volt Typhoon</a:t>
            </a:r>
            <a:r>
              <a:rPr lang="ja-JP" altLang="en-US" sz="2300" dirty="0">
                <a:solidFill>
                  <a:schemeClr val="accent6">
                    <a:lumMod val="10000"/>
                  </a:schemeClr>
                </a:solidFill>
              </a:rPr>
              <a:t>や</a:t>
            </a:r>
            <a:r>
              <a:rPr lang="en-US" altLang="ja-JP" sz="2300" dirty="0">
                <a:solidFill>
                  <a:schemeClr val="accent6">
                    <a:lumMod val="10000"/>
                  </a:schemeClr>
                </a:solidFill>
              </a:rPr>
              <a:t>Salt Typhoon</a:t>
            </a:r>
            <a:r>
              <a:rPr lang="ja-JP" altLang="en-US" sz="2300" dirty="0">
                <a:solidFill>
                  <a:schemeClr val="accent6">
                    <a:lumMod val="10000"/>
                  </a:schemeClr>
                </a:solidFill>
              </a:rPr>
              <a:t>等がある</a:t>
            </a:r>
            <a:endParaRPr lang="en-US" altLang="ja-JP" sz="2300" dirty="0">
              <a:solidFill>
                <a:schemeClr val="accent6">
                  <a:lumMod val="10000"/>
                </a:schemeClr>
              </a:solidFill>
            </a:endParaRPr>
          </a:p>
          <a:p>
            <a:pPr marL="685796" lvl="2" indent="0">
              <a:buNone/>
            </a:pPr>
            <a:endParaRPr lang="en-US" altLang="ja-JP" sz="500" dirty="0"/>
          </a:p>
          <a:p>
            <a:pPr lvl="2"/>
            <a:r>
              <a:rPr lang="ja-JP" altLang="en-US" sz="2300" u="sng" dirty="0">
                <a:solidFill>
                  <a:srgbClr val="FF0000"/>
                </a:solidFill>
              </a:rPr>
              <a:t>マルウェアを用いず標的の環境にある機能を悪用して攻撃する</a:t>
            </a:r>
            <a:endParaRPr lang="en-US" altLang="ja-JP" sz="2300" u="sng" dirty="0">
              <a:solidFill>
                <a:srgbClr val="FF0000"/>
              </a:solidFill>
            </a:endParaRPr>
          </a:p>
          <a:p>
            <a:pPr lvl="2"/>
            <a:endParaRPr lang="en-US" altLang="ja-JP" sz="500" u="sng" dirty="0">
              <a:solidFill>
                <a:srgbClr val="FF0000"/>
              </a:solidFill>
            </a:endParaRPr>
          </a:p>
          <a:p>
            <a:pPr lvl="2"/>
            <a:r>
              <a:rPr lang="ja-JP" altLang="en-US" sz="2300" dirty="0">
                <a:solidFill>
                  <a:schemeClr val="tx2"/>
                </a:solidFill>
              </a:rPr>
              <a:t>攻撃者は長期間潜伏し、活動を継続することもある</a:t>
            </a:r>
            <a:endParaRPr lang="en-US" altLang="ja-JP" sz="2300" dirty="0">
              <a:solidFill>
                <a:schemeClr val="tx2"/>
              </a:solidFill>
            </a:endParaRPr>
          </a:p>
          <a:p>
            <a:pPr lvl="2"/>
            <a:endParaRPr lang="en-US" altLang="ja-JP" sz="500" dirty="0">
              <a:solidFill>
                <a:schemeClr val="tx2"/>
              </a:solidFill>
            </a:endParaRPr>
          </a:p>
          <a:p>
            <a:pPr lvl="2"/>
            <a:r>
              <a:rPr lang="ja-JP" altLang="en-US" sz="2300" dirty="0">
                <a:solidFill>
                  <a:schemeClr val="tx2"/>
                </a:solidFill>
              </a:rPr>
              <a:t>企業や組織のネットワークとインターネットの境界に設置される機器の脆弱性が狙われる</a:t>
            </a:r>
            <a:endParaRPr lang="en-US" altLang="ja-JP" sz="2300" dirty="0">
              <a:solidFill>
                <a:schemeClr val="tx2"/>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73</a:t>
            </a:fld>
            <a:endParaRPr lang="ja-JP" altLang="en-US"/>
          </a:p>
        </p:txBody>
      </p:sp>
      <p:sp>
        <p:nvSpPr>
          <p:cNvPr id="3" name="テキスト ボックス 2">
            <a:extLst>
              <a:ext uri="{FF2B5EF4-FFF2-40B4-BE49-F238E27FC236}">
                <a16:creationId xmlns:a16="http://schemas.microsoft.com/office/drawing/2014/main" id="{734AC123-A045-D7A8-467D-F612E5D8A953}"/>
              </a:ext>
            </a:extLst>
          </p:cNvPr>
          <p:cNvSpPr txBox="1"/>
          <p:nvPr/>
        </p:nvSpPr>
        <p:spPr>
          <a:xfrm>
            <a:off x="352800" y="5323426"/>
            <a:ext cx="8438400" cy="1323439"/>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 Living Off The Land </a:t>
            </a:r>
            <a:r>
              <a:rPr lang="ja-JP" altLang="en-US" sz="1000" dirty="0">
                <a:solidFill>
                  <a:schemeClr val="accent6">
                    <a:lumMod val="10000"/>
                  </a:schemeClr>
                </a:solidFill>
                <a:latin typeface="+mn-ea"/>
              </a:rPr>
              <a:t>戦術等を含む最近のサイバー攻撃に関する注意喚起（内閣サイバーセキュリティセンター）</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https://www.nisc.go.jp/pdf/news/press/240625NISC_press.pdf</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Operation Blotless</a:t>
            </a:r>
            <a:r>
              <a:rPr lang="ja-JP" altLang="en-US" sz="1000" dirty="0">
                <a:solidFill>
                  <a:schemeClr val="accent6">
                    <a:lumMod val="10000"/>
                  </a:schemeClr>
                </a:solidFill>
                <a:latin typeface="+mn-ea"/>
              </a:rPr>
              <a:t>攻撃キャンペーンに関する注意喚起（</a:t>
            </a:r>
            <a:r>
              <a:rPr lang="en-US" altLang="ja-JP" sz="1000" dirty="0">
                <a:solidFill>
                  <a:schemeClr val="accent6">
                    <a:lumMod val="10000"/>
                  </a:schemeClr>
                </a:solidFill>
                <a:latin typeface="+mn-ea"/>
              </a:rPr>
              <a:t>JPCERT/CC</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https://www.jpcert.or.jp/at/2024/</a:t>
            </a:r>
            <a:r>
              <a:rPr lang="en-US" altLang="ja-JP" sz="1000" dirty="0" err="1">
                <a:solidFill>
                  <a:schemeClr val="accent6">
                    <a:lumMod val="10000"/>
                  </a:schemeClr>
                </a:solidFill>
                <a:latin typeface="+mn-ea"/>
                <a:hlinkClick r:id="rId3"/>
              </a:rPr>
              <a:t>at240013.html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”Typhoon” </a:t>
            </a:r>
            <a:r>
              <a:rPr lang="ja-JP" altLang="en-US" sz="1000" dirty="0">
                <a:solidFill>
                  <a:schemeClr val="accent6">
                    <a:lumMod val="10000"/>
                  </a:schemeClr>
                </a:solidFill>
                <a:latin typeface="+mn-ea"/>
              </a:rPr>
              <a:t>の真っ只中の嵐を乗り越える</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a:t>
            </a:r>
            <a:r>
              <a:rPr lang="en-US" altLang="ja-JP" sz="1000" dirty="0" err="1">
                <a:solidFill>
                  <a:schemeClr val="accent6">
                    <a:lumMod val="10000"/>
                  </a:schemeClr>
                </a:solidFill>
                <a:latin typeface="+mn-ea"/>
                <a:hlinkClick r:id="rId4"/>
              </a:rPr>
              <a:t>gblogs.cisco.com</a:t>
            </a:r>
            <a:r>
              <a:rPr lang="en-US" altLang="ja-JP" sz="1000" dirty="0">
                <a:solidFill>
                  <a:schemeClr val="accent6">
                    <a:lumMod val="10000"/>
                  </a:schemeClr>
                </a:solidFill>
                <a:latin typeface="+mn-ea"/>
                <a:hlinkClick r:id="rId4"/>
              </a:rPr>
              <a:t>/</a:t>
            </a:r>
            <a:r>
              <a:rPr lang="en-US" altLang="ja-JP" sz="1000" dirty="0" err="1">
                <a:solidFill>
                  <a:schemeClr val="accent6">
                    <a:lumMod val="10000"/>
                  </a:schemeClr>
                </a:solidFill>
                <a:latin typeface="+mn-ea"/>
                <a:hlinkClick r:id="rId4"/>
              </a:rPr>
              <a:t>jp</a:t>
            </a:r>
            <a:r>
              <a:rPr lang="en-US" altLang="ja-JP" sz="1000" dirty="0">
                <a:solidFill>
                  <a:schemeClr val="accent6">
                    <a:lumMod val="10000"/>
                  </a:schemeClr>
                </a:solidFill>
                <a:latin typeface="+mn-ea"/>
                <a:hlinkClick r:id="rId4"/>
              </a:rPr>
              <a:t>/2025/02/salt-typhoon-analysis/</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Strengthening America’s Resilience Against the PRC Cyber Threats</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5"/>
              </a:rPr>
              <a:t>https://</a:t>
            </a:r>
            <a:r>
              <a:rPr lang="en-US" altLang="ja-JP" sz="1000" dirty="0" err="1">
                <a:solidFill>
                  <a:schemeClr val="accent6">
                    <a:lumMod val="10000"/>
                  </a:schemeClr>
                </a:solidFill>
                <a:latin typeface="+mn-ea"/>
                <a:hlinkClick r:id="rId5"/>
              </a:rPr>
              <a:t>www.cisa.gov</a:t>
            </a:r>
            <a:r>
              <a:rPr lang="en-US" altLang="ja-JP" sz="1000" dirty="0">
                <a:solidFill>
                  <a:schemeClr val="accent6">
                    <a:lumMod val="10000"/>
                  </a:schemeClr>
                </a:solidFill>
                <a:latin typeface="+mn-ea"/>
                <a:hlinkClick r:id="rId5"/>
              </a:rPr>
              <a:t>/news-events/news/strengthening-</a:t>
            </a:r>
            <a:r>
              <a:rPr lang="en-US" altLang="ja-JP" sz="1000" dirty="0" err="1">
                <a:solidFill>
                  <a:schemeClr val="accent6">
                    <a:lumMod val="10000"/>
                  </a:schemeClr>
                </a:solidFill>
                <a:latin typeface="+mn-ea"/>
                <a:hlinkClick r:id="rId5"/>
              </a:rPr>
              <a:t>americas</a:t>
            </a:r>
            <a:r>
              <a:rPr lang="en-US" altLang="ja-JP" sz="1000" dirty="0">
                <a:solidFill>
                  <a:schemeClr val="accent6">
                    <a:lumMod val="10000"/>
                  </a:schemeClr>
                </a:solidFill>
                <a:latin typeface="+mn-ea"/>
                <a:hlinkClick r:id="rId5"/>
              </a:rPr>
              <a:t>-resilience-against-</a:t>
            </a:r>
            <a:r>
              <a:rPr lang="en-US" altLang="ja-JP" sz="1000" dirty="0" err="1">
                <a:solidFill>
                  <a:schemeClr val="accent6">
                    <a:lumMod val="10000"/>
                  </a:schemeClr>
                </a:solidFill>
                <a:latin typeface="+mn-ea"/>
                <a:hlinkClick r:id="rId5"/>
              </a:rPr>
              <a:t>prc</a:t>
            </a:r>
            <a:r>
              <a:rPr lang="en-US" altLang="ja-JP" sz="1000" dirty="0">
                <a:solidFill>
                  <a:schemeClr val="accent6">
                    <a:lumMod val="10000"/>
                  </a:schemeClr>
                </a:solidFill>
                <a:latin typeface="+mn-ea"/>
                <a:hlinkClick r:id="rId5"/>
              </a:rPr>
              <a:t>-cyber-threats</a:t>
            </a:r>
            <a:endParaRPr lang="en-US" altLang="ja-JP" sz="1000" dirty="0">
              <a:solidFill>
                <a:schemeClr val="accent6">
                  <a:lumMod val="10000"/>
                </a:schemeClr>
              </a:solidFill>
              <a:latin typeface="+mn-ea"/>
            </a:endParaRPr>
          </a:p>
        </p:txBody>
      </p:sp>
      <p:sp>
        <p:nvSpPr>
          <p:cNvPr id="6" name="タイトル 8">
            <a:extLst>
              <a:ext uri="{FF2B5EF4-FFF2-40B4-BE49-F238E27FC236}">
                <a16:creationId xmlns:a16="http://schemas.microsoft.com/office/drawing/2014/main" id="{8CBDCE3B-7FDC-7195-FE72-67C3C22721D5}"/>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Tree>
    <p:extLst>
      <p:ext uri="{BB962C8B-B14F-4D97-AF65-F5344CB8AC3E}">
        <p14:creationId xmlns:p14="http://schemas.microsoft.com/office/powerpoint/2010/main" val="39643169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4987606"/>
          </a:xfrm>
        </p:spPr>
        <p:txBody>
          <a:bodyPr/>
          <a:lstStyle/>
          <a:p>
            <a:r>
              <a:rPr lang="en-US" altLang="ja-JP" sz="2800" b="1" dirty="0">
                <a:solidFill>
                  <a:schemeClr val="accent6">
                    <a:lumMod val="10000"/>
                  </a:schemeClr>
                </a:solidFill>
                <a:latin typeface="+mn-ea"/>
                <a:ea typeface="+mn-ea"/>
              </a:rPr>
              <a:t>2024</a:t>
            </a:r>
            <a:r>
              <a:rPr lang="ja-JP" altLang="en-US" sz="2800" b="1" dirty="0">
                <a:solidFill>
                  <a:schemeClr val="accent6">
                    <a:lumMod val="10000"/>
                  </a:schemeClr>
                </a:solidFill>
                <a:latin typeface="+mn-ea"/>
                <a:ea typeface="+mn-ea"/>
              </a:rPr>
              <a:t>年の事例</a:t>
            </a:r>
            <a:r>
              <a:rPr lang="en-US" altLang="ja-JP" sz="2800" b="1" dirty="0">
                <a:solidFill>
                  <a:schemeClr val="accent6">
                    <a:lumMod val="10000"/>
                  </a:schemeClr>
                </a:solidFill>
                <a:latin typeface="+mn-ea"/>
                <a:ea typeface="+mn-ea"/>
              </a:rPr>
              <a:t>/</a:t>
            </a:r>
            <a:r>
              <a:rPr lang="ja-JP" altLang="en-US" sz="2800" b="1" dirty="0">
                <a:solidFill>
                  <a:schemeClr val="accent6">
                    <a:lumMod val="10000"/>
                  </a:schemeClr>
                </a:solidFill>
                <a:latin typeface="+mn-ea"/>
                <a:ea typeface="+mn-ea"/>
              </a:rPr>
              <a:t>傾向③</a:t>
            </a:r>
            <a:endParaRPr lang="en-US" altLang="ja-JP" sz="28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日本の個人や組織に対する標的型攻撃</a:t>
            </a:r>
            <a:endParaRPr lang="en-US" altLang="ja-JP" sz="2500" dirty="0">
              <a:solidFill>
                <a:schemeClr val="accent6">
                  <a:lumMod val="10000"/>
                </a:schemeClr>
              </a:solidFill>
              <a:latin typeface="+mn-ea"/>
              <a:ea typeface="+mn-ea"/>
            </a:endParaRPr>
          </a:p>
          <a:p>
            <a:pPr lvl="2"/>
            <a:r>
              <a:rPr lang="en-US" altLang="ja-JP" sz="2300" dirty="0">
                <a:solidFill>
                  <a:schemeClr val="accent6">
                    <a:lumMod val="10000"/>
                  </a:schemeClr>
                </a:solidFill>
                <a:latin typeface="+mn-ea"/>
                <a:ea typeface="+mn-ea"/>
              </a:rPr>
              <a:t>2024</a:t>
            </a:r>
            <a:r>
              <a:rPr lang="ja-JP" altLang="en-US" sz="2300" dirty="0">
                <a:solidFill>
                  <a:schemeClr val="accent6">
                    <a:lumMod val="10000"/>
                  </a:schemeClr>
                </a:solidFill>
                <a:latin typeface="+mn-ea"/>
                <a:ea typeface="+mn-ea"/>
              </a:rPr>
              <a:t>年</a:t>
            </a:r>
            <a:r>
              <a:rPr lang="en-US" altLang="ja-JP" sz="2300" dirty="0">
                <a:solidFill>
                  <a:schemeClr val="accent6">
                    <a:lumMod val="10000"/>
                  </a:schemeClr>
                </a:solidFill>
                <a:latin typeface="+mn-ea"/>
                <a:ea typeface="+mn-ea"/>
              </a:rPr>
              <a:t>6</a:t>
            </a:r>
            <a:r>
              <a:rPr lang="ja-JP" altLang="en-US" sz="2300" dirty="0">
                <a:solidFill>
                  <a:schemeClr val="accent6">
                    <a:lumMod val="10000"/>
                  </a:schemeClr>
                </a:solidFill>
                <a:latin typeface="+mn-ea"/>
                <a:ea typeface="+mn-ea"/>
              </a:rPr>
              <a:t>月頃から</a:t>
            </a:r>
            <a:r>
              <a:rPr lang="ja-JP" altLang="en-US" sz="2300" u="sng" dirty="0">
                <a:solidFill>
                  <a:srgbClr val="FF0000"/>
                </a:solidFill>
                <a:latin typeface="+mn-ea"/>
                <a:ea typeface="+mn-ea"/>
              </a:rPr>
              <a:t>日本の学術機関、シンクタンク、政治家、  マスコミに関係する個人や組織に対するサイバー攻撃</a:t>
            </a:r>
            <a:r>
              <a:rPr lang="ja-JP" altLang="en-US" sz="2300" dirty="0">
                <a:solidFill>
                  <a:schemeClr val="tx2"/>
                </a:solidFill>
                <a:latin typeface="+mn-ea"/>
                <a:ea typeface="+mn-ea"/>
              </a:rPr>
              <a:t>を</a:t>
            </a:r>
            <a:r>
              <a:rPr lang="ja-JP" altLang="en-US" sz="2300" dirty="0">
                <a:solidFill>
                  <a:schemeClr val="accent6">
                    <a:lumMod val="10000"/>
                  </a:schemeClr>
                </a:solidFill>
                <a:latin typeface="+mn-ea"/>
                <a:ea typeface="+mn-ea"/>
              </a:rPr>
              <a:t>、中国 の関与が疑われるサイバー攻撃グループ </a:t>
            </a:r>
            <a:r>
              <a:rPr lang="en-US" altLang="ja-JP" sz="2300" dirty="0" err="1">
                <a:solidFill>
                  <a:schemeClr val="tx2"/>
                </a:solidFill>
                <a:latin typeface="+mn-ea"/>
                <a:ea typeface="+mn-ea"/>
              </a:rPr>
              <a:t>MirrorFace</a:t>
            </a:r>
            <a:r>
              <a:rPr lang="en-US" altLang="ja-JP" sz="2300" dirty="0">
                <a:solidFill>
                  <a:schemeClr val="tx2"/>
                </a:solidFill>
                <a:latin typeface="+mn-ea"/>
                <a:ea typeface="+mn-ea"/>
              </a:rPr>
              <a:t> </a:t>
            </a:r>
            <a:r>
              <a:rPr lang="ja-JP" altLang="en-US" sz="2300" dirty="0">
                <a:solidFill>
                  <a:schemeClr val="tx2"/>
                </a:solidFill>
                <a:latin typeface="+mn-ea"/>
                <a:ea typeface="+mn-ea"/>
              </a:rPr>
              <a:t>が行っていた</a:t>
            </a:r>
            <a:r>
              <a:rPr lang="ja-JP" altLang="en-US" sz="2300" dirty="0">
                <a:solidFill>
                  <a:schemeClr val="accent6">
                    <a:lumMod val="10000"/>
                  </a:schemeClr>
                </a:solidFill>
                <a:latin typeface="+mn-ea"/>
                <a:ea typeface="+mn-ea"/>
              </a:rPr>
              <a:t>ことを、</a:t>
            </a:r>
            <a:r>
              <a:rPr lang="en-US" altLang="ja-JP" sz="2300" dirty="0">
                <a:solidFill>
                  <a:schemeClr val="accent6">
                    <a:lumMod val="10000"/>
                  </a:schemeClr>
                </a:solidFill>
                <a:latin typeface="+mn-ea"/>
                <a:ea typeface="+mn-ea"/>
              </a:rPr>
              <a:t>2025</a:t>
            </a:r>
            <a:r>
              <a:rPr lang="ja-JP" altLang="en-US" sz="2300" dirty="0">
                <a:solidFill>
                  <a:schemeClr val="accent6">
                    <a:lumMod val="10000"/>
                  </a:schemeClr>
                </a:solidFill>
                <a:latin typeface="+mn-ea"/>
                <a:ea typeface="+mn-ea"/>
              </a:rPr>
              <a:t>年</a:t>
            </a:r>
            <a:r>
              <a:rPr lang="en-US" altLang="ja-JP" sz="2300" dirty="0">
                <a:solidFill>
                  <a:schemeClr val="accent6">
                    <a:lumMod val="10000"/>
                  </a:schemeClr>
                </a:solidFill>
                <a:latin typeface="+mn-ea"/>
                <a:ea typeface="+mn-ea"/>
              </a:rPr>
              <a:t>1</a:t>
            </a:r>
            <a:r>
              <a:rPr lang="ja-JP" altLang="en-US" sz="2300" dirty="0">
                <a:solidFill>
                  <a:schemeClr val="accent6">
                    <a:lumMod val="10000"/>
                  </a:schemeClr>
                </a:solidFill>
                <a:latin typeface="+mn-ea"/>
                <a:ea typeface="+mn-ea"/>
              </a:rPr>
              <a:t>月に警察庁および内閣サイバーセキュティセンターが確認した</a:t>
            </a:r>
            <a:endParaRPr lang="en-US" altLang="ja-JP" sz="2300" dirty="0">
              <a:solidFill>
                <a:schemeClr val="accent6">
                  <a:lumMod val="10000"/>
                </a:schemeClr>
              </a:solidFill>
              <a:latin typeface="+mn-ea"/>
              <a:ea typeface="+mn-ea"/>
            </a:endParaRPr>
          </a:p>
          <a:p>
            <a:pPr lvl="2"/>
            <a:endParaRPr lang="en-US" altLang="ja-JP" sz="800" dirty="0">
              <a:solidFill>
                <a:schemeClr val="accent6">
                  <a:lumMod val="10000"/>
                </a:schemeClr>
              </a:solidFill>
              <a:latin typeface="+mn-ea"/>
              <a:ea typeface="+mn-ea"/>
            </a:endParaRPr>
          </a:p>
          <a:p>
            <a:pPr lvl="2"/>
            <a:r>
              <a:rPr lang="ja-JP" altLang="en-US" sz="2300" dirty="0">
                <a:solidFill>
                  <a:schemeClr val="accent6">
                    <a:lumMod val="10000"/>
                  </a:schemeClr>
                </a:solidFill>
                <a:latin typeface="+mn-ea"/>
                <a:ea typeface="+mn-ea"/>
              </a:rPr>
              <a:t>この攻撃では、</a:t>
            </a:r>
            <a:r>
              <a:rPr lang="en-US" altLang="ja-JP" sz="2300" dirty="0">
                <a:solidFill>
                  <a:schemeClr val="accent6">
                    <a:lumMod val="10000"/>
                  </a:schemeClr>
                </a:solidFill>
                <a:latin typeface="+mn-ea"/>
                <a:ea typeface="+mn-ea"/>
              </a:rPr>
              <a:t>ANEL </a:t>
            </a:r>
            <a:r>
              <a:rPr lang="ja-JP" altLang="en-US" sz="2300" dirty="0">
                <a:solidFill>
                  <a:schemeClr val="accent6">
                    <a:lumMod val="10000"/>
                  </a:schemeClr>
                </a:solidFill>
                <a:latin typeface="+mn-ea"/>
                <a:ea typeface="+mn-ea"/>
              </a:rPr>
              <a:t>と呼ばれるマルウェアをダウンロードする    リンクを記載したメールが送信された</a:t>
            </a:r>
            <a:endParaRPr lang="en-US" altLang="ja-JP" sz="2300" dirty="0">
              <a:solidFill>
                <a:schemeClr val="accent6">
                  <a:lumMod val="10000"/>
                </a:schemeClr>
              </a:solidFill>
              <a:latin typeface="+mn-ea"/>
              <a:ea typeface="+mn-ea"/>
            </a:endParaRPr>
          </a:p>
          <a:p>
            <a:pPr lvl="2"/>
            <a:endParaRPr lang="en-US" altLang="ja-JP" sz="800" u="sng" dirty="0">
              <a:solidFill>
                <a:srgbClr val="FF0000"/>
              </a:solidFill>
              <a:latin typeface="+mn-ea"/>
              <a:ea typeface="+mn-ea"/>
            </a:endParaRPr>
          </a:p>
          <a:p>
            <a:pPr lvl="2"/>
            <a:r>
              <a:rPr lang="en-US" altLang="ja-JP" sz="2300" dirty="0" err="1">
                <a:solidFill>
                  <a:schemeClr val="tx2"/>
                </a:solidFill>
                <a:latin typeface="+mn-ea"/>
                <a:ea typeface="+mn-ea"/>
              </a:rPr>
              <a:t>MirrorFace</a:t>
            </a:r>
            <a:r>
              <a:rPr lang="en-US" altLang="ja-JP" sz="2300" dirty="0">
                <a:solidFill>
                  <a:schemeClr val="tx2"/>
                </a:solidFill>
                <a:latin typeface="+mn-ea"/>
                <a:ea typeface="+mn-ea"/>
              </a:rPr>
              <a:t> </a:t>
            </a:r>
            <a:r>
              <a:rPr lang="ja-JP" altLang="en-US" sz="2300" dirty="0">
                <a:solidFill>
                  <a:schemeClr val="tx2"/>
                </a:solidFill>
                <a:latin typeface="+mn-ea"/>
                <a:ea typeface="+mn-ea"/>
              </a:rPr>
              <a:t>による</a:t>
            </a:r>
            <a:r>
              <a:rPr lang="ja-JP" altLang="en-US" sz="2300" dirty="0">
                <a:solidFill>
                  <a:schemeClr val="accent6">
                    <a:lumMod val="10000"/>
                  </a:schemeClr>
                </a:solidFill>
                <a:latin typeface="+mn-ea"/>
                <a:ea typeface="+mn-ea"/>
              </a:rPr>
              <a:t>組織的なサイバー攻撃活動は、主に      </a:t>
            </a:r>
            <a:r>
              <a:rPr lang="ja-JP" altLang="en-US" sz="2300" u="sng" dirty="0">
                <a:solidFill>
                  <a:srgbClr val="FF0000"/>
                </a:solidFill>
                <a:latin typeface="+mn-ea"/>
                <a:ea typeface="+mn-ea"/>
              </a:rPr>
              <a:t>日本の安全保障や先端技術に係る情報窃取を目的とした　　攻撃</a:t>
            </a:r>
            <a:r>
              <a:rPr lang="ja-JP" altLang="en-US" sz="2300" dirty="0">
                <a:solidFill>
                  <a:schemeClr val="accent6">
                    <a:lumMod val="10000"/>
                  </a:schemeClr>
                </a:solidFill>
                <a:latin typeface="+mn-ea"/>
                <a:ea typeface="+mn-ea"/>
              </a:rPr>
              <a:t>とし、注意喚起が行われた</a:t>
            </a:r>
            <a:endParaRPr lang="en-US" altLang="ja-JP" sz="2300" dirty="0">
              <a:solidFill>
                <a:schemeClr val="accent6">
                  <a:lumMod val="10000"/>
                </a:schemeClr>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74</a:t>
            </a:fld>
            <a:endParaRPr lang="ja-JP" altLang="en-US"/>
          </a:p>
        </p:txBody>
      </p:sp>
      <p:sp>
        <p:nvSpPr>
          <p:cNvPr id="2" name="テキスト ボックス 1">
            <a:extLst>
              <a:ext uri="{FF2B5EF4-FFF2-40B4-BE49-F238E27FC236}">
                <a16:creationId xmlns:a16="http://schemas.microsoft.com/office/drawing/2014/main" id="{B4881BC1-0886-4038-0888-802274458621}"/>
              </a:ext>
            </a:extLst>
          </p:cNvPr>
          <p:cNvSpPr txBox="1"/>
          <p:nvPr/>
        </p:nvSpPr>
        <p:spPr>
          <a:xfrm>
            <a:off x="352800" y="6183020"/>
            <a:ext cx="8438400" cy="369332"/>
          </a:xfrm>
          <a:prstGeom prst="rect">
            <a:avLst/>
          </a:prstGeom>
          <a:noFill/>
          <a:ln>
            <a:noFill/>
          </a:ln>
        </p:spPr>
        <p:txBody>
          <a:bodyPr wrap="square" rtlCol="0">
            <a:spAutoFit/>
          </a:bodyPr>
          <a:lstStyle/>
          <a:p>
            <a:r>
              <a:rPr lang="en-US" altLang="ja-JP" sz="900" dirty="0">
                <a:solidFill>
                  <a:schemeClr val="accent6">
                    <a:lumMod val="10000"/>
                  </a:schemeClr>
                </a:solidFill>
                <a:latin typeface="+mn-ea"/>
              </a:rPr>
              <a:t>【</a:t>
            </a:r>
            <a:r>
              <a:rPr lang="ja-JP" altLang="en-US" sz="900" dirty="0">
                <a:solidFill>
                  <a:schemeClr val="accent6">
                    <a:lumMod val="10000"/>
                  </a:schemeClr>
                </a:solidFill>
                <a:latin typeface="+mn-ea"/>
              </a:rPr>
              <a:t>出典</a:t>
            </a:r>
            <a:r>
              <a:rPr lang="en-US" altLang="ja-JP" sz="900" dirty="0">
                <a:solidFill>
                  <a:schemeClr val="accent6">
                    <a:lumMod val="10000"/>
                  </a:schemeClr>
                </a:solidFill>
                <a:latin typeface="+mn-ea"/>
              </a:rPr>
              <a:t>】</a:t>
            </a:r>
            <a:r>
              <a:rPr lang="ja-JP" altLang="en-US" sz="900" dirty="0">
                <a:solidFill>
                  <a:schemeClr val="accent6">
                    <a:lumMod val="10000"/>
                  </a:schemeClr>
                </a:solidFill>
                <a:latin typeface="+mn-ea"/>
              </a:rPr>
              <a:t>　</a:t>
            </a:r>
            <a:r>
              <a:rPr lang="en-US" altLang="ja-JP" sz="900" dirty="0" err="1">
                <a:solidFill>
                  <a:schemeClr val="accent6">
                    <a:lumMod val="10000"/>
                  </a:schemeClr>
                </a:solidFill>
                <a:latin typeface="+mn-ea"/>
              </a:rPr>
              <a:t>MirrorFace</a:t>
            </a:r>
            <a:r>
              <a:rPr lang="en-US" altLang="ja-JP" sz="900" dirty="0">
                <a:solidFill>
                  <a:schemeClr val="accent6">
                    <a:lumMod val="10000"/>
                  </a:schemeClr>
                </a:solidFill>
                <a:latin typeface="+mn-ea"/>
              </a:rPr>
              <a:t> </a:t>
            </a:r>
            <a:r>
              <a:rPr lang="ja-JP" altLang="en-US" sz="900" dirty="0">
                <a:solidFill>
                  <a:schemeClr val="accent6">
                    <a:lumMod val="10000"/>
                  </a:schemeClr>
                </a:solidFill>
                <a:latin typeface="+mn-ea"/>
              </a:rPr>
              <a:t>によるサイバー攻撃について （注意喚起） （内閣サイバーセキュリティセンター）</a:t>
            </a:r>
          </a:p>
          <a:p>
            <a:r>
              <a:rPr lang="en-US" altLang="ja-JP" sz="900" dirty="0">
                <a:solidFill>
                  <a:schemeClr val="accent6">
                    <a:lumMod val="10000"/>
                  </a:schemeClr>
                </a:solidFill>
                <a:latin typeface="+mn-ea"/>
              </a:rPr>
              <a:t>           </a:t>
            </a:r>
            <a:r>
              <a:rPr lang="en-US" altLang="ja-JP" sz="900" dirty="0">
                <a:solidFill>
                  <a:schemeClr val="accent6">
                    <a:lumMod val="10000"/>
                  </a:schemeClr>
                </a:solidFill>
                <a:latin typeface="+mn-ea"/>
                <a:hlinkClick r:id="rId2"/>
              </a:rPr>
              <a:t>https://www.nisc.go.jp/pdf/news/press/20250108_MirrorFace.pdf</a:t>
            </a:r>
            <a:endParaRPr lang="en-US" altLang="ja-JP" sz="900" dirty="0">
              <a:solidFill>
                <a:srgbClr val="0000FF"/>
              </a:solidFill>
              <a:latin typeface="+mn-ea"/>
            </a:endParaRPr>
          </a:p>
        </p:txBody>
      </p:sp>
      <p:sp>
        <p:nvSpPr>
          <p:cNvPr id="6" name="タイトル 8">
            <a:extLst>
              <a:ext uri="{FF2B5EF4-FFF2-40B4-BE49-F238E27FC236}">
                <a16:creationId xmlns:a16="http://schemas.microsoft.com/office/drawing/2014/main" id="{D60A4F6B-93F5-5F52-F6E2-7EC023A968F5}"/>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Tree>
    <p:extLst>
      <p:ext uri="{BB962C8B-B14F-4D97-AF65-F5344CB8AC3E}">
        <p14:creationId xmlns:p14="http://schemas.microsoft.com/office/powerpoint/2010/main" val="1583921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75</a:t>
            </a:fld>
            <a:endParaRPr lang="ja-JP" altLang="en-US"/>
          </a:p>
        </p:txBody>
      </p:sp>
      <p:sp>
        <p:nvSpPr>
          <p:cNvPr id="10" name="コンテンツ プレースホルダー 9">
            <a:extLst>
              <a:ext uri="{FF2B5EF4-FFF2-40B4-BE49-F238E27FC236}">
                <a16:creationId xmlns:a16="http://schemas.microsoft.com/office/drawing/2014/main" id="{85D9D785-3D3D-B4F1-8E54-F5D10CA2815F}"/>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経営者層</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組織としての体制の確立</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地政学的リスクにおける情報収集</a:t>
            </a:r>
            <a:r>
              <a:rPr lang="ja-JP" altLang="en-US" sz="2000" dirty="0">
                <a:solidFill>
                  <a:schemeClr val="accent6">
                    <a:lumMod val="10000"/>
                  </a:schemeClr>
                </a:solidFill>
              </a:rPr>
              <a:t>をする</a:t>
            </a:r>
            <a:endParaRPr lang="en-US" altLang="ja-JP" sz="2000" dirty="0">
              <a:solidFill>
                <a:schemeClr val="accent6">
                  <a:lumMod val="10000"/>
                </a:schemeClr>
              </a:solidFill>
            </a:endParaRPr>
          </a:p>
          <a:p>
            <a:pPr lvl="2"/>
            <a:r>
              <a:rPr lang="ja-JP" altLang="en-US" sz="2000" u="sng" dirty="0">
                <a:solidFill>
                  <a:srgbClr val="FF0000"/>
                </a:solidFill>
              </a:rPr>
              <a:t>自社事業に関する地政学的リスクの影響調査</a:t>
            </a:r>
            <a:endParaRPr lang="en-US" altLang="ja-JP" sz="2000" u="sng" dirty="0">
              <a:solidFill>
                <a:srgbClr val="FF0000"/>
              </a:solidFill>
            </a:endParaRPr>
          </a:p>
          <a:p>
            <a:pPr lvl="2"/>
            <a:r>
              <a:rPr lang="ja-JP" altLang="en-US" sz="2000" u="sng" dirty="0">
                <a:solidFill>
                  <a:srgbClr val="FF0000"/>
                </a:solidFill>
              </a:rPr>
              <a:t>インシデント対応体制</a:t>
            </a:r>
            <a:r>
              <a:rPr lang="ja-JP" altLang="en-US" sz="2000" dirty="0">
                <a:solidFill>
                  <a:schemeClr val="accent6">
                    <a:lumMod val="10000"/>
                  </a:schemeClr>
                </a:solidFill>
              </a:rPr>
              <a:t>を整備し、対応する</a:t>
            </a:r>
            <a:endParaRPr lang="en-US" altLang="ja-JP" sz="2000" u="sng" dirty="0">
              <a:solidFill>
                <a:srgbClr val="FF0000"/>
              </a:solidFill>
            </a:endParaRPr>
          </a:p>
          <a:p>
            <a:pPr lvl="3">
              <a:buClrTx/>
            </a:pPr>
            <a:r>
              <a:rPr lang="en-US" altLang="ja-JP" sz="1800" u="sng" dirty="0">
                <a:solidFill>
                  <a:srgbClr val="FF0000"/>
                </a:solidFill>
              </a:rPr>
              <a:t>CISO </a:t>
            </a:r>
            <a:r>
              <a:rPr lang="ja-JP" altLang="en-US" sz="1800" u="sng" dirty="0">
                <a:solidFill>
                  <a:srgbClr val="FF0000"/>
                </a:solidFill>
              </a:rPr>
              <a:t>を配置</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en-US" altLang="ja-JP" sz="1800" u="sng" dirty="0">
                <a:solidFill>
                  <a:srgbClr val="FF0000"/>
                </a:solidFill>
              </a:rPr>
              <a:t>CSIRT </a:t>
            </a:r>
            <a:r>
              <a:rPr lang="ja-JP" altLang="en-US" sz="1800" u="sng" dirty="0">
                <a:solidFill>
                  <a:srgbClr val="FF0000"/>
                </a:solidFill>
              </a:rPr>
              <a:t>を構築</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報告フォーマットは決めて</a:t>
            </a:r>
            <a:r>
              <a:rPr lang="ja-JP" altLang="en-US" sz="1800" dirty="0">
                <a:solidFill>
                  <a:schemeClr val="accent6">
                    <a:lumMod val="10000"/>
                  </a:schemeClr>
                </a:solidFill>
              </a:rPr>
              <a:t>おく</a:t>
            </a:r>
            <a:endParaRPr lang="en-US" altLang="ja-JP" sz="1800" dirty="0">
              <a:solidFill>
                <a:schemeClr val="accent6">
                  <a:lumMod val="10000"/>
                </a:schemeClr>
              </a:solidFill>
            </a:endParaRPr>
          </a:p>
          <a:p>
            <a:pPr lvl="3">
              <a:buClrTx/>
            </a:pPr>
            <a:r>
              <a:rPr lang="ja-JP" altLang="en-US" sz="1800" u="sng" dirty="0">
                <a:solidFill>
                  <a:srgbClr val="FF0000"/>
                </a:solidFill>
              </a:rPr>
              <a:t>有事の際の対応フローを確立、社員へ通知</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対応フロー通りに実施できるか訓練</a:t>
            </a:r>
            <a:r>
              <a:rPr lang="ja-JP" altLang="en-US" sz="1800" dirty="0">
                <a:solidFill>
                  <a:schemeClr val="accent6">
                    <a:lumMod val="10000"/>
                  </a:schemeClr>
                </a:solidFill>
              </a:rPr>
              <a:t>をする</a:t>
            </a:r>
            <a:endParaRPr lang="en-US" altLang="ja-JP" sz="1800" u="sng" dirty="0">
              <a:solidFill>
                <a:srgbClr val="FF0000"/>
              </a:solidFill>
            </a:endParaRPr>
          </a:p>
          <a:p>
            <a:pPr lvl="3">
              <a:buClrTx/>
            </a:pPr>
            <a:r>
              <a:rPr lang="ja-JP" altLang="en-US" sz="1800" u="sng" dirty="0">
                <a:solidFill>
                  <a:srgbClr val="FF0000"/>
                </a:solidFill>
              </a:rPr>
              <a:t>外部の協力依頼先を用意</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buClrTx/>
            </a:pPr>
            <a:r>
              <a:rPr lang="ja-JP" altLang="en-US" sz="1800" u="sng" dirty="0">
                <a:solidFill>
                  <a:srgbClr val="FF0000"/>
                </a:solidFill>
              </a:rPr>
              <a:t>社内規則の整備</a:t>
            </a:r>
            <a:r>
              <a:rPr lang="ja-JP" altLang="en-US" sz="1800" dirty="0">
                <a:solidFill>
                  <a:schemeClr val="accent6">
                    <a:lumMod val="10000"/>
                  </a:schemeClr>
                </a:solidFill>
              </a:rPr>
              <a:t>や</a:t>
            </a:r>
            <a:r>
              <a:rPr lang="ja-JP" altLang="en-US" sz="1800" u="sng" dirty="0">
                <a:solidFill>
                  <a:srgbClr val="FF0000"/>
                </a:solidFill>
              </a:rPr>
              <a:t>予算確保</a:t>
            </a:r>
            <a:r>
              <a:rPr lang="ja-JP" altLang="en-US" sz="1800" dirty="0">
                <a:solidFill>
                  <a:schemeClr val="accent6">
                    <a:lumMod val="10000"/>
                  </a:schemeClr>
                </a:solidFill>
              </a:rPr>
              <a:t>をする</a:t>
            </a:r>
            <a:endParaRPr lang="en-US" altLang="ja-JP" sz="1800" dirty="0">
              <a:solidFill>
                <a:schemeClr val="accent6">
                  <a:lumMod val="10000"/>
                </a:schemeClr>
              </a:solidFill>
            </a:endParaRPr>
          </a:p>
        </p:txBody>
      </p:sp>
      <p:pic>
        <p:nvPicPr>
          <p:cNvPr id="11" name="図 10">
            <a:extLst>
              <a:ext uri="{FF2B5EF4-FFF2-40B4-BE49-F238E27FC236}">
                <a16:creationId xmlns:a16="http://schemas.microsoft.com/office/drawing/2014/main" id="{D094881C-E3E3-7227-56FE-E7CD73E716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9980" y="4054399"/>
            <a:ext cx="1063183" cy="919151"/>
          </a:xfrm>
          <a:prstGeom prst="rect">
            <a:avLst/>
          </a:prstGeom>
        </p:spPr>
      </p:pic>
      <p:pic>
        <p:nvPicPr>
          <p:cNvPr id="12" name="図 11">
            <a:extLst>
              <a:ext uri="{FF2B5EF4-FFF2-40B4-BE49-F238E27FC236}">
                <a16:creationId xmlns:a16="http://schemas.microsoft.com/office/drawing/2014/main" id="{E5819E06-41BF-694B-9530-162D8CA24F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1779" y="3209156"/>
            <a:ext cx="2066313" cy="670090"/>
          </a:xfrm>
          <a:prstGeom prst="rect">
            <a:avLst/>
          </a:prstGeom>
        </p:spPr>
      </p:pic>
      <p:grpSp>
        <p:nvGrpSpPr>
          <p:cNvPr id="13" name="グループ化 12">
            <a:extLst>
              <a:ext uri="{FF2B5EF4-FFF2-40B4-BE49-F238E27FC236}">
                <a16:creationId xmlns:a16="http://schemas.microsoft.com/office/drawing/2014/main" id="{80C8AA54-980B-58E3-1904-D2A93296D7D8}"/>
              </a:ext>
            </a:extLst>
          </p:cNvPr>
          <p:cNvGrpSpPr/>
          <p:nvPr/>
        </p:nvGrpSpPr>
        <p:grpSpPr>
          <a:xfrm>
            <a:off x="7109327" y="3693467"/>
            <a:ext cx="1566757" cy="307777"/>
            <a:chOff x="1326644" y="6237312"/>
            <a:chExt cx="1566757" cy="307777"/>
          </a:xfrm>
        </p:grpSpPr>
        <p:sp>
          <p:nvSpPr>
            <p:cNvPr id="14" name="四角形: 角を丸くする 13">
              <a:extLst>
                <a:ext uri="{FF2B5EF4-FFF2-40B4-BE49-F238E27FC236}">
                  <a16:creationId xmlns:a16="http://schemas.microsoft.com/office/drawing/2014/main" id="{E0DEFA25-4C4A-9B9F-702C-23CEC1FA3F14}"/>
                </a:ext>
              </a:extLst>
            </p:cNvPr>
            <p:cNvSpPr/>
            <p:nvPr/>
          </p:nvSpPr>
          <p:spPr>
            <a:xfrm>
              <a:off x="1326644" y="6265732"/>
              <a:ext cx="1233135" cy="214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5435E3AE-26B1-27F1-84D7-C778DC5588C1}"/>
                </a:ext>
              </a:extLst>
            </p:cNvPr>
            <p:cNvSpPr txBox="1"/>
            <p:nvPr/>
          </p:nvSpPr>
          <p:spPr>
            <a:xfrm>
              <a:off x="1616962" y="6237312"/>
              <a:ext cx="1276439" cy="307777"/>
            </a:xfrm>
            <a:prstGeom prst="rect">
              <a:avLst/>
            </a:prstGeom>
            <a:noFill/>
          </p:spPr>
          <p:txBody>
            <a:bodyPr wrap="square" rtlCol="0">
              <a:spAutoFit/>
            </a:bodyPr>
            <a:lstStyle/>
            <a:p>
              <a:r>
                <a:rPr kumimoji="1" lang="en-US" altLang="ja-JP" sz="1400" b="1" dirty="0">
                  <a:solidFill>
                    <a:schemeClr val="bg1">
                      <a:lumMod val="95000"/>
                    </a:schemeClr>
                  </a:solidFill>
                  <a:latin typeface="IPAゴシック" panose="020B0509000000000000" pitchFamily="49" charset="-128"/>
                  <a:ea typeface="IPAゴシック" panose="020B0509000000000000" pitchFamily="49" charset="-128"/>
                </a:rPr>
                <a:t>CSIRT</a:t>
              </a:r>
              <a:endParaRPr kumimoji="1" lang="ja-JP" altLang="en-US" sz="1400" b="1" dirty="0">
                <a:solidFill>
                  <a:schemeClr val="bg1">
                    <a:lumMod val="95000"/>
                  </a:schemeClr>
                </a:solidFill>
                <a:latin typeface="IPAゴシック" panose="020B0509000000000000" pitchFamily="49" charset="-128"/>
                <a:ea typeface="IPAゴシック" panose="020B0509000000000000" pitchFamily="49" charset="-128"/>
              </a:endParaRPr>
            </a:p>
          </p:txBody>
        </p:sp>
      </p:grpSp>
      <p:sp>
        <p:nvSpPr>
          <p:cNvPr id="4" name="タイトル 8">
            <a:extLst>
              <a:ext uri="{FF2B5EF4-FFF2-40B4-BE49-F238E27FC236}">
                <a16:creationId xmlns:a16="http://schemas.microsoft.com/office/drawing/2014/main" id="{A1C01EC2-7FC9-24A2-3710-44EED039B37F}"/>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pic>
        <p:nvPicPr>
          <p:cNvPr id="2" name="Picture 7" descr="\\Ipa-fs\IPA\セキュリティセンター\330-普及・啓発\810-情報発信\情報セキュリティ関係ホームページ掲載資料\PressWork(ウイルス)\★素材\IPA WMF\51_1.wmf">
            <a:extLst>
              <a:ext uri="{FF2B5EF4-FFF2-40B4-BE49-F238E27FC236}">
                <a16:creationId xmlns:a16="http://schemas.microsoft.com/office/drawing/2014/main" id="{115AB318-DE85-26BB-F06A-932A81F067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710480" y="1874382"/>
            <a:ext cx="8255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89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76</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システム管理者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en-US" altLang="ja-JP" sz="2000" u="sng" dirty="0">
                <a:solidFill>
                  <a:srgbClr val="FF0000"/>
                </a:solidFill>
              </a:rPr>
              <a:t>DDoS </a:t>
            </a:r>
            <a:r>
              <a:rPr lang="ja-JP" altLang="en-US" sz="2000" u="sng" dirty="0">
                <a:solidFill>
                  <a:srgbClr val="FF0000"/>
                </a:solidFill>
              </a:rPr>
              <a:t>への対策</a:t>
            </a:r>
            <a:endParaRPr lang="en-US" altLang="ja-JP" sz="2000" u="sng" dirty="0">
              <a:solidFill>
                <a:srgbClr val="FF0000"/>
              </a:solidFill>
            </a:endParaRPr>
          </a:p>
          <a:p>
            <a:pPr lvl="2"/>
            <a:r>
              <a:rPr lang="ja-JP" altLang="en-US" sz="2000" dirty="0">
                <a:solidFill>
                  <a:schemeClr val="accent6">
                    <a:lumMod val="10000"/>
                  </a:schemeClr>
                </a:solidFill>
              </a:rPr>
              <a:t>被害の予防および被害に備えた対策</a:t>
            </a:r>
            <a:endParaRPr lang="en-US" altLang="ja-JP" sz="2000" dirty="0">
              <a:solidFill>
                <a:schemeClr val="accent6">
                  <a:lumMod val="10000"/>
                </a:schemeClr>
              </a:solidFill>
            </a:endParaRPr>
          </a:p>
          <a:p>
            <a:pPr lvl="3"/>
            <a:r>
              <a:rPr lang="ja-JP" altLang="en-US" sz="1800" u="sng" dirty="0">
                <a:solidFill>
                  <a:srgbClr val="FF0000"/>
                </a:solidFill>
              </a:rPr>
              <a:t>インシデント対応体制を整備</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r>
              <a:rPr lang="ja-JP" altLang="en-US" sz="1800" u="sng" dirty="0">
                <a:solidFill>
                  <a:srgbClr val="FF0000"/>
                </a:solidFill>
              </a:rPr>
              <a:t>多要素認証等の強い認証方式を利用</a:t>
            </a:r>
            <a:r>
              <a:rPr lang="ja-JP" altLang="en-US" sz="1800" dirty="0">
                <a:solidFill>
                  <a:schemeClr val="accent6">
                    <a:lumMod val="10000"/>
                  </a:schemeClr>
                </a:solidFill>
              </a:rPr>
              <a:t>する</a:t>
            </a:r>
            <a:endParaRPr lang="en-US" altLang="ja-JP" sz="1800" dirty="0">
              <a:solidFill>
                <a:schemeClr val="accent6">
                  <a:lumMod val="10000"/>
                </a:schemeClr>
              </a:solidFill>
            </a:endParaRPr>
          </a:p>
          <a:p>
            <a:pPr lvl="3"/>
            <a:r>
              <a:rPr lang="ja-JP" altLang="en-US" sz="1800" u="sng" dirty="0">
                <a:solidFill>
                  <a:srgbClr val="FF0000"/>
                </a:solidFill>
              </a:rPr>
              <a:t>サーバーや </a:t>
            </a:r>
            <a:r>
              <a:rPr lang="en-US" altLang="ja-JP" sz="1800" u="sng" dirty="0">
                <a:solidFill>
                  <a:srgbClr val="FF0000"/>
                </a:solidFill>
              </a:rPr>
              <a:t>PC</a:t>
            </a:r>
            <a:r>
              <a:rPr lang="ja-JP" altLang="en-US" sz="1800" u="sng" dirty="0">
                <a:solidFill>
                  <a:srgbClr val="FF0000"/>
                </a:solidFill>
              </a:rPr>
              <a:t>、ネットワークに適切なセキュリティ対策</a:t>
            </a:r>
            <a:r>
              <a:rPr lang="ja-JP" altLang="en-US" sz="1800" dirty="0">
                <a:solidFill>
                  <a:schemeClr val="accent6">
                    <a:lumMod val="10000"/>
                  </a:schemeClr>
                </a:solidFill>
              </a:rPr>
              <a:t>を行う</a:t>
            </a:r>
            <a:endParaRPr lang="en-US" altLang="ja-JP" sz="1800" dirty="0">
              <a:solidFill>
                <a:schemeClr val="accent6">
                  <a:lumMod val="10000"/>
                </a:schemeClr>
              </a:solidFill>
            </a:endParaRPr>
          </a:p>
          <a:p>
            <a:pPr lvl="3"/>
            <a:r>
              <a:rPr lang="en-US" altLang="ja-JP" sz="1800" u="sng" dirty="0">
                <a:solidFill>
                  <a:srgbClr val="FF0000"/>
                </a:solidFill>
              </a:rPr>
              <a:t>Web </a:t>
            </a:r>
            <a:r>
              <a:rPr lang="ja-JP" altLang="en-US" sz="1800" u="sng" dirty="0">
                <a:solidFill>
                  <a:srgbClr val="FF0000"/>
                </a:solidFill>
              </a:rPr>
              <a:t>サイト停止時のマニュアル作成、代替サーバーの用意</a:t>
            </a:r>
            <a:r>
              <a:rPr lang="ja-JP" altLang="en-US" sz="1800" dirty="0">
                <a:solidFill>
                  <a:schemeClr val="accent6">
                    <a:lumMod val="10000"/>
                  </a:schemeClr>
                </a:solidFill>
              </a:rPr>
              <a:t>、                   および</a:t>
            </a:r>
            <a:r>
              <a:rPr lang="ja-JP" altLang="en-US" sz="1800" u="sng" dirty="0">
                <a:solidFill>
                  <a:srgbClr val="FF0000"/>
                </a:solidFill>
              </a:rPr>
              <a:t>告知手段の整備</a:t>
            </a:r>
            <a:endParaRPr lang="en-US" altLang="ja-JP" sz="1800" u="sng" dirty="0">
              <a:solidFill>
                <a:srgbClr val="FF0000"/>
              </a:solidFill>
            </a:endParaRPr>
          </a:p>
          <a:p>
            <a:pPr lvl="3"/>
            <a:r>
              <a:rPr lang="ja-JP" altLang="en-US" sz="1800" u="sng" dirty="0">
                <a:solidFill>
                  <a:srgbClr val="FF0000"/>
                </a:solidFill>
              </a:rPr>
              <a:t>適切なバックアップ</a:t>
            </a:r>
            <a:r>
              <a:rPr lang="ja-JP" altLang="en-US" sz="1800" dirty="0">
                <a:solidFill>
                  <a:schemeClr val="accent6">
                    <a:lumMod val="10000"/>
                  </a:schemeClr>
                </a:solidFill>
              </a:rPr>
              <a:t>を行う</a:t>
            </a:r>
            <a:endParaRPr lang="en-US" altLang="ja-JP" sz="2000" dirty="0">
              <a:solidFill>
                <a:schemeClr val="accent6">
                  <a:lumMod val="10000"/>
                </a:schemeClr>
              </a:solidFill>
            </a:endParaRPr>
          </a:p>
        </p:txBody>
      </p:sp>
      <p:sp>
        <p:nvSpPr>
          <p:cNvPr id="4" name="タイトル 8">
            <a:extLst>
              <a:ext uri="{FF2B5EF4-FFF2-40B4-BE49-F238E27FC236}">
                <a16:creationId xmlns:a16="http://schemas.microsoft.com/office/drawing/2014/main" id="{81FD7C08-B06F-4797-20A4-CBD1BABF8041}"/>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Tree>
    <p:extLst>
      <p:ext uri="{BB962C8B-B14F-4D97-AF65-F5344CB8AC3E}">
        <p14:creationId xmlns:p14="http://schemas.microsoft.com/office/powerpoint/2010/main" val="41284461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77</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システム管理者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被害に遭った後の対応</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accent6">
                    <a:lumMod val="10000"/>
                  </a:schemeClr>
                </a:solidFill>
              </a:rPr>
              <a:t>適切な</a:t>
            </a:r>
            <a:r>
              <a:rPr lang="ja-JP" altLang="en-US" sz="2000" u="sng" dirty="0">
                <a:solidFill>
                  <a:srgbClr val="FF0000"/>
                </a:solidFill>
              </a:rPr>
              <a:t>報告／連絡／相談</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上司、</a:t>
            </a:r>
            <a:r>
              <a:rPr lang="en-US" altLang="ja-JP" sz="1800" dirty="0">
                <a:solidFill>
                  <a:schemeClr val="accent6">
                    <a:lumMod val="10000"/>
                  </a:schemeClr>
                </a:solidFill>
              </a:rPr>
              <a:t>CSIRT</a:t>
            </a:r>
            <a:r>
              <a:rPr lang="ja-JP" altLang="en-US" sz="1800" dirty="0">
                <a:solidFill>
                  <a:schemeClr val="accent6">
                    <a:lumMod val="10000"/>
                  </a:schemeClr>
                </a:solidFill>
              </a:rPr>
              <a:t>、関係組織、公的機関等</a:t>
            </a:r>
            <a:endParaRPr lang="en-US" altLang="ja-JP" sz="1800" u="sng" dirty="0">
              <a:solidFill>
                <a:srgbClr val="FF0000"/>
              </a:solidFill>
            </a:endParaRPr>
          </a:p>
          <a:p>
            <a:pPr lvl="2"/>
            <a:r>
              <a:rPr lang="ja-JP" altLang="en-US" sz="2000" u="sng" dirty="0">
                <a:solidFill>
                  <a:srgbClr val="FF0000"/>
                </a:solidFill>
              </a:rPr>
              <a:t>インシデント対応</a:t>
            </a:r>
            <a:r>
              <a:rPr lang="ja-JP" altLang="en-US" sz="2000" dirty="0">
                <a:solidFill>
                  <a:schemeClr val="accent6">
                    <a:lumMod val="10000"/>
                  </a:schemeClr>
                </a:solidFill>
              </a:rPr>
              <a:t>を行う</a:t>
            </a:r>
            <a:endParaRPr lang="en-US" altLang="ja-JP" sz="2000" dirty="0">
              <a:solidFill>
                <a:schemeClr val="accent6">
                  <a:lumMod val="10000"/>
                </a:schemeClr>
              </a:solidFill>
            </a:endParaRPr>
          </a:p>
          <a:p>
            <a:pPr lvl="2"/>
            <a:r>
              <a:rPr lang="en-US" altLang="ja-JP" sz="2000" u="sng" dirty="0">
                <a:solidFill>
                  <a:srgbClr val="FF0000"/>
                </a:solidFill>
              </a:rPr>
              <a:t>Web </a:t>
            </a:r>
            <a:r>
              <a:rPr lang="ja-JP" altLang="en-US" sz="2000" u="sng" dirty="0">
                <a:solidFill>
                  <a:srgbClr val="FF0000"/>
                </a:solidFill>
              </a:rPr>
              <a:t>サイトの停止および代替サーバーの稼働と告知</a:t>
            </a:r>
            <a:r>
              <a:rPr lang="ja-JP" altLang="en-US" sz="2000" dirty="0">
                <a:solidFill>
                  <a:schemeClr val="accent6">
                    <a:lumMod val="10000"/>
                  </a:schemeClr>
                </a:solidFill>
              </a:rPr>
              <a:t>を行う</a:t>
            </a:r>
            <a:endParaRPr lang="en-US" altLang="ja-JP" sz="2000" u="sng" dirty="0">
              <a:solidFill>
                <a:srgbClr val="FF0000"/>
              </a:solidFill>
            </a:endParaRPr>
          </a:p>
          <a:p>
            <a:pPr lvl="2"/>
            <a:r>
              <a:rPr lang="ja-JP" altLang="en-US" sz="2000" u="sng" dirty="0">
                <a:solidFill>
                  <a:srgbClr val="FF0000"/>
                </a:solidFill>
              </a:rPr>
              <a:t>バックアップからのリストア</a:t>
            </a:r>
            <a:r>
              <a:rPr lang="ja-JP" altLang="en-US" sz="2000" dirty="0">
                <a:solidFill>
                  <a:schemeClr val="accent6">
                    <a:lumMod val="10000"/>
                  </a:schemeClr>
                </a:solidFill>
              </a:rPr>
              <a:t>を行う</a:t>
            </a:r>
            <a:endParaRPr lang="en-US" altLang="ja-JP" sz="2000" dirty="0">
              <a:solidFill>
                <a:schemeClr val="accent6">
                  <a:lumMod val="10000"/>
                </a:schemeClr>
              </a:solidFill>
            </a:endParaRPr>
          </a:p>
          <a:p>
            <a:pPr marL="685796" lvl="2" indent="0">
              <a:buNone/>
            </a:pPr>
            <a:endParaRPr lang="en-US" altLang="ja-JP" sz="2000" dirty="0">
              <a:solidFill>
                <a:schemeClr val="accent6">
                  <a:lumMod val="10000"/>
                </a:schemeClr>
              </a:solidFill>
            </a:endParaRPr>
          </a:p>
        </p:txBody>
      </p:sp>
      <p:sp>
        <p:nvSpPr>
          <p:cNvPr id="4" name="タイトル 8">
            <a:extLst>
              <a:ext uri="{FF2B5EF4-FFF2-40B4-BE49-F238E27FC236}">
                <a16:creationId xmlns:a16="http://schemas.microsoft.com/office/drawing/2014/main" id="{B23A1852-B5A3-8E9D-8B47-824AF7ECF81A}"/>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Tree>
    <p:extLst>
      <p:ext uri="{BB962C8B-B14F-4D97-AF65-F5344CB8AC3E}">
        <p14:creationId xmlns:p14="http://schemas.microsoft.com/office/powerpoint/2010/main" val="1710851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78</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従業員</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パスワードの適切な運用を実施</a:t>
            </a:r>
            <a:r>
              <a:rPr lang="ja-JP" altLang="en-US" sz="2000" dirty="0">
                <a:solidFill>
                  <a:schemeClr val="accent6">
                    <a:lumMod val="10000"/>
                  </a:schemeClr>
                </a:solidFill>
              </a:rPr>
              <a:t>する</a:t>
            </a:r>
            <a:endParaRPr lang="en-US" altLang="ja-JP" sz="2000" dirty="0">
              <a:solidFill>
                <a:schemeClr val="accent6">
                  <a:lumMod val="10000"/>
                </a:schemeClr>
              </a:solidFill>
            </a:endParaRPr>
          </a:p>
          <a:p>
            <a:pPr lvl="2"/>
            <a:r>
              <a:rPr lang="ja-JP" altLang="en-US" sz="2000" u="sng" dirty="0">
                <a:solidFill>
                  <a:srgbClr val="FF0000"/>
                </a:solidFill>
              </a:rPr>
              <a:t>添付ファイルの開封やリンク・</a:t>
            </a:r>
            <a:r>
              <a:rPr lang="en-US" altLang="ja-JP" sz="2000" u="sng" dirty="0">
                <a:solidFill>
                  <a:srgbClr val="FF0000"/>
                </a:solidFill>
              </a:rPr>
              <a:t>URL </a:t>
            </a:r>
            <a:r>
              <a:rPr lang="ja-JP" altLang="en-US" sz="2000" u="sng" dirty="0">
                <a:solidFill>
                  <a:srgbClr val="FF0000"/>
                </a:solidFill>
              </a:rPr>
              <a:t>のクリックを安易にしない</a:t>
            </a:r>
            <a:endParaRPr lang="en-US" altLang="ja-JP" sz="2000" u="sng" dirty="0">
              <a:solidFill>
                <a:srgbClr val="FF0000"/>
              </a:solidFill>
            </a:endParaRPr>
          </a:p>
          <a:p>
            <a:pPr lvl="2"/>
            <a:r>
              <a:rPr lang="ja-JP" altLang="en-US" sz="2000" dirty="0">
                <a:solidFill>
                  <a:schemeClr val="accent6">
                    <a:lumMod val="10000"/>
                  </a:schemeClr>
                </a:solidFill>
              </a:rPr>
              <a:t>サーバーや </a:t>
            </a:r>
            <a:r>
              <a:rPr lang="en-US" altLang="ja-JP" sz="2000" dirty="0">
                <a:solidFill>
                  <a:schemeClr val="accent6">
                    <a:lumMod val="10000"/>
                  </a:schemeClr>
                </a:solidFill>
              </a:rPr>
              <a:t>PC</a:t>
            </a:r>
            <a:r>
              <a:rPr lang="ja-JP" altLang="en-US" sz="2000" dirty="0">
                <a:solidFill>
                  <a:schemeClr val="accent6">
                    <a:lumMod val="10000"/>
                  </a:schemeClr>
                </a:solidFill>
              </a:rPr>
              <a:t>、ネットワークに</a:t>
            </a:r>
            <a:r>
              <a:rPr lang="ja-JP" altLang="en-US" sz="2000" u="sng" dirty="0">
                <a:solidFill>
                  <a:srgbClr val="FF0000"/>
                </a:solidFill>
              </a:rPr>
              <a:t>適切なセキュリティ対策</a:t>
            </a:r>
            <a:r>
              <a:rPr lang="ja-JP" altLang="en-US" sz="2000" dirty="0">
                <a:solidFill>
                  <a:schemeClr val="accent6">
                    <a:lumMod val="10000"/>
                  </a:schemeClr>
                </a:solidFill>
              </a:rPr>
              <a:t>を行う</a:t>
            </a:r>
            <a:endParaRPr lang="en-US" altLang="ja-JP" sz="2000" dirty="0">
              <a:solidFill>
                <a:schemeClr val="accent6">
                  <a:lumMod val="10000"/>
                </a:schemeClr>
              </a:solidFill>
            </a:endParaRPr>
          </a:p>
          <a:p>
            <a:pPr lvl="2"/>
            <a:r>
              <a:rPr lang="ja-JP" altLang="en-US" sz="2000" u="sng" dirty="0">
                <a:solidFill>
                  <a:srgbClr val="FF0000"/>
                </a:solidFill>
              </a:rPr>
              <a:t>組織外で開発されたプログラムは</a:t>
            </a:r>
            <a:r>
              <a:rPr lang="ja-JP" altLang="en-US" sz="2000" dirty="0">
                <a:solidFill>
                  <a:schemeClr val="accent6">
                    <a:lumMod val="10000"/>
                  </a:schemeClr>
                </a:solidFill>
              </a:rPr>
              <a:t>、業務端末ではない　　　　　　　　　　　　　　</a:t>
            </a:r>
            <a:r>
              <a:rPr lang="ja-JP" altLang="en-US" sz="2000" u="sng" dirty="0">
                <a:solidFill>
                  <a:srgbClr val="FF0000"/>
                </a:solidFill>
              </a:rPr>
              <a:t>仮想環境等で開く</a:t>
            </a:r>
            <a:endParaRPr lang="en-US" altLang="ja-JP" sz="2000" u="sng" dirty="0">
              <a:solidFill>
                <a:srgbClr val="FF0000"/>
              </a:solidFill>
            </a:endParaRPr>
          </a:p>
          <a:p>
            <a:pPr marL="342899" lvl="1" indent="0">
              <a:buNone/>
            </a:pPr>
            <a:endParaRPr lang="en-US" altLang="ja-JP" sz="800" b="1" dirty="0">
              <a:solidFill>
                <a:schemeClr val="accent6">
                  <a:lumMod val="10000"/>
                </a:schemeClr>
              </a:solidFill>
            </a:endParaRP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被害の早期検知</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不審なログイン履歴の確認</a:t>
            </a:r>
            <a:r>
              <a:rPr lang="ja-JP" altLang="en-US" sz="2000" dirty="0">
                <a:solidFill>
                  <a:schemeClr val="accent6">
                    <a:lumMod val="10000"/>
                  </a:schemeClr>
                </a:solidFill>
              </a:rPr>
              <a:t>を行う</a:t>
            </a:r>
            <a:endParaRPr lang="en-US" altLang="ja-JP" sz="2000" b="1" u="sng" dirty="0">
              <a:solidFill>
                <a:srgbClr val="FF0000"/>
              </a:solidFill>
            </a:endParaRPr>
          </a:p>
        </p:txBody>
      </p:sp>
      <p:pic>
        <p:nvPicPr>
          <p:cNvPr id="3" name="図 2">
            <a:extLst>
              <a:ext uri="{FF2B5EF4-FFF2-40B4-BE49-F238E27FC236}">
                <a16:creationId xmlns:a16="http://schemas.microsoft.com/office/drawing/2014/main" id="{793B99DC-3B25-6087-7ACD-4CA0BDBC91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4481" y="4346859"/>
            <a:ext cx="1190303" cy="1615126"/>
          </a:xfrm>
          <a:prstGeom prst="rect">
            <a:avLst/>
          </a:prstGeom>
        </p:spPr>
      </p:pic>
      <p:sp>
        <p:nvSpPr>
          <p:cNvPr id="6" name="タイトル 8">
            <a:extLst>
              <a:ext uri="{FF2B5EF4-FFF2-40B4-BE49-F238E27FC236}">
                <a16:creationId xmlns:a16="http://schemas.microsoft.com/office/drawing/2014/main" id="{6D38F109-978B-B815-5872-C57AEF079023}"/>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Tree>
    <p:extLst>
      <p:ext uri="{BB962C8B-B14F-4D97-AF65-F5344CB8AC3E}">
        <p14:creationId xmlns:p14="http://schemas.microsoft.com/office/powerpoint/2010/main" val="3852097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79</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従業員</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被害に遭った後の対策</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accent6">
                    <a:lumMod val="10000"/>
                  </a:schemeClr>
                </a:solidFill>
              </a:rPr>
              <a:t>適切な</a:t>
            </a:r>
            <a:r>
              <a:rPr lang="ja-JP" altLang="en-US" sz="2000" u="sng" dirty="0">
                <a:solidFill>
                  <a:srgbClr val="FF0000"/>
                </a:solidFill>
              </a:rPr>
              <a:t>報告／連絡／相談</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上司、</a:t>
            </a:r>
            <a:r>
              <a:rPr lang="en-US" altLang="ja-JP" sz="1800" dirty="0">
                <a:solidFill>
                  <a:schemeClr val="accent6">
                    <a:lumMod val="10000"/>
                  </a:schemeClr>
                </a:solidFill>
              </a:rPr>
              <a:t>CSIRT</a:t>
            </a:r>
            <a:r>
              <a:rPr lang="ja-JP" altLang="en-US" sz="1800" dirty="0">
                <a:solidFill>
                  <a:schemeClr val="accent6">
                    <a:lumMod val="10000"/>
                  </a:schemeClr>
                </a:solidFill>
              </a:rPr>
              <a:t>、関係組織、公的機関等</a:t>
            </a:r>
            <a:endParaRPr lang="en-US" altLang="ja-JP" sz="2000" u="sng" dirty="0">
              <a:solidFill>
                <a:srgbClr val="FF0000"/>
              </a:solidFill>
            </a:endParaRPr>
          </a:p>
          <a:p>
            <a:pPr lvl="2"/>
            <a:r>
              <a:rPr lang="ja-JP" altLang="en-US" sz="2000" u="sng" dirty="0">
                <a:solidFill>
                  <a:srgbClr val="FF0000"/>
                </a:solidFill>
              </a:rPr>
              <a:t>インシデント対応</a:t>
            </a:r>
            <a:r>
              <a:rPr lang="ja-JP" altLang="en-US" sz="2000" dirty="0">
                <a:solidFill>
                  <a:schemeClr val="accent6">
                    <a:lumMod val="10000"/>
                  </a:schemeClr>
                </a:solidFill>
              </a:rPr>
              <a:t>をする</a:t>
            </a:r>
            <a:endParaRPr lang="en-US" altLang="ja-JP" sz="2000" b="1" u="sng" dirty="0">
              <a:solidFill>
                <a:srgbClr val="FF0000"/>
              </a:solidFill>
            </a:endParaRPr>
          </a:p>
        </p:txBody>
      </p:sp>
      <p:pic>
        <p:nvPicPr>
          <p:cNvPr id="3" name="図 2">
            <a:extLst>
              <a:ext uri="{FF2B5EF4-FFF2-40B4-BE49-F238E27FC236}">
                <a16:creationId xmlns:a16="http://schemas.microsoft.com/office/drawing/2014/main" id="{793B99DC-3B25-6087-7ACD-4CA0BDBC91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4481" y="4346859"/>
            <a:ext cx="1190303" cy="1615126"/>
          </a:xfrm>
          <a:prstGeom prst="rect">
            <a:avLst/>
          </a:prstGeom>
        </p:spPr>
      </p:pic>
      <p:sp>
        <p:nvSpPr>
          <p:cNvPr id="6" name="タイトル 8">
            <a:extLst>
              <a:ext uri="{FF2B5EF4-FFF2-40B4-BE49-F238E27FC236}">
                <a16:creationId xmlns:a16="http://schemas.microsoft.com/office/drawing/2014/main" id="{D89E4FD9-AC1F-1B17-3A97-DEC218D4DB7F}"/>
              </a:ext>
            </a:extLst>
          </p:cNvPr>
          <p:cNvSpPr>
            <a:spLocks noGrp="1"/>
          </p:cNvSpPr>
          <p:nvPr>
            <p:ph type="title"/>
          </p:nvPr>
        </p:nvSpPr>
        <p:spPr>
          <a:xfrm>
            <a:off x="353909" y="217504"/>
            <a:ext cx="7796315" cy="563732"/>
          </a:xfrm>
        </p:spPr>
        <p:txBody>
          <a:bodyPr/>
          <a:lstStyle/>
          <a:p>
            <a:r>
              <a:rPr lang="en-US" altLang="ja-JP" dirty="0"/>
              <a:t>【7</a:t>
            </a:r>
            <a:r>
              <a:rPr lang="ja-JP" altLang="en-US" dirty="0"/>
              <a:t>位</a:t>
            </a:r>
            <a:r>
              <a:rPr lang="en-US" altLang="ja-JP" dirty="0"/>
              <a:t>】</a:t>
            </a:r>
            <a:r>
              <a:rPr lang="ja-JP" altLang="en-US" dirty="0"/>
              <a:t>地政学的リスクに起因するサイバー攻撃</a:t>
            </a:r>
          </a:p>
        </p:txBody>
      </p:sp>
    </p:spTree>
    <p:extLst>
      <p:ext uri="{BB962C8B-B14F-4D97-AF65-F5344CB8AC3E}">
        <p14:creationId xmlns:p14="http://schemas.microsoft.com/office/powerpoint/2010/main" val="321917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128604"/>
            <a:ext cx="6047903" cy="676276"/>
          </a:xfrm>
        </p:spPr>
        <p:txBody>
          <a:bodyPr/>
          <a:lstStyle/>
          <a:p>
            <a:r>
              <a:rPr lang="ja-JP" altLang="en-US" dirty="0"/>
              <a:t>「組織」向け脅威の解説</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8</a:t>
            </a:fld>
            <a:endParaRPr lang="ja-JP" altLang="en-US" dirty="0"/>
          </a:p>
        </p:txBody>
      </p:sp>
      <p:sp>
        <p:nvSpPr>
          <p:cNvPr id="2" name="コンテンツ プレースホルダー 11">
            <a:extLst>
              <a:ext uri="{FF2B5EF4-FFF2-40B4-BE49-F238E27FC236}">
                <a16:creationId xmlns:a16="http://schemas.microsoft.com/office/drawing/2014/main" id="{9F94DBDD-F4C2-0067-EC12-9C3D767F3A42}"/>
              </a:ext>
            </a:extLst>
          </p:cNvPr>
          <p:cNvSpPr>
            <a:spLocks noGrp="1"/>
          </p:cNvSpPr>
          <p:nvPr>
            <p:ph idx="1"/>
          </p:nvPr>
        </p:nvSpPr>
        <p:spPr>
          <a:xfrm>
            <a:off x="4131594" y="2376585"/>
            <a:ext cx="4760611" cy="3310410"/>
          </a:xfrm>
        </p:spPr>
        <p:txBody>
          <a:bodyPr/>
          <a:lstStyle/>
          <a:p>
            <a:r>
              <a:rPr lang="ja-JP" altLang="en-US" sz="2400" dirty="0">
                <a:solidFill>
                  <a:schemeClr val="accent6">
                    <a:lumMod val="10000"/>
                  </a:schemeClr>
                </a:solidFill>
              </a:rPr>
              <a:t>ここからは脅威毎に解説します</a:t>
            </a:r>
            <a:endParaRPr lang="en-US" altLang="ja-JP" sz="2400" dirty="0">
              <a:solidFill>
                <a:schemeClr val="accent6">
                  <a:lumMod val="10000"/>
                </a:schemeClr>
              </a:solidFill>
            </a:endParaRPr>
          </a:p>
          <a:p>
            <a:endParaRPr lang="en-US" altLang="ja-JP" sz="800" dirty="0">
              <a:solidFill>
                <a:schemeClr val="accent6">
                  <a:lumMod val="10000"/>
                </a:schemeClr>
              </a:solidFill>
            </a:endParaRPr>
          </a:p>
          <a:p>
            <a:r>
              <a:rPr lang="ja-JP" altLang="en-US" sz="2400" dirty="0">
                <a:solidFill>
                  <a:schemeClr val="accent6">
                    <a:lumMod val="10000"/>
                  </a:schemeClr>
                </a:solidFill>
              </a:rPr>
              <a:t>組織により強く関係する脅威から　確認しましょう</a:t>
            </a:r>
            <a:endParaRPr lang="en-US" altLang="ja-JP" sz="2400" dirty="0">
              <a:solidFill>
                <a:schemeClr val="accent6">
                  <a:lumMod val="10000"/>
                </a:schemeClr>
              </a:solidFill>
            </a:endParaRPr>
          </a:p>
          <a:p>
            <a:endParaRPr lang="en-US" altLang="ja-JP" sz="800" dirty="0"/>
          </a:p>
          <a:p>
            <a:r>
              <a:rPr lang="ja-JP" altLang="en-US" sz="2400" b="1" dirty="0">
                <a:solidFill>
                  <a:srgbClr val="FF0000"/>
                </a:solidFill>
              </a:rPr>
              <a:t>各脅威の対策の紹介では前項の「情報セキュリティ対策の基本」は実施していることを前提とし、　　　記載には含めていません</a:t>
            </a:r>
            <a:endParaRPr lang="en-US" altLang="ja-JP" sz="2400" b="1" dirty="0">
              <a:solidFill>
                <a:srgbClr val="FF0000"/>
              </a:solidFill>
            </a:endParaRPr>
          </a:p>
          <a:p>
            <a:pPr lvl="1"/>
            <a:endParaRPr lang="ja-JP" altLang="en-US" sz="1800" dirty="0"/>
          </a:p>
        </p:txBody>
      </p:sp>
      <p:pic>
        <p:nvPicPr>
          <p:cNvPr id="5" name="図 4">
            <a:extLst>
              <a:ext uri="{FF2B5EF4-FFF2-40B4-BE49-F238E27FC236}">
                <a16:creationId xmlns:a16="http://schemas.microsoft.com/office/drawing/2014/main" id="{7DD5EA94-2AE8-0470-32BF-D79C1CF87FB3}"/>
              </a:ext>
            </a:extLst>
          </p:cNvPr>
          <p:cNvPicPr>
            <a:picLocks noChangeAspect="1"/>
          </p:cNvPicPr>
          <p:nvPr/>
        </p:nvPicPr>
        <p:blipFill>
          <a:blip r:embed="rId2"/>
          <a:stretch>
            <a:fillRect/>
          </a:stretch>
        </p:blipFill>
        <p:spPr>
          <a:xfrm>
            <a:off x="195517" y="2107102"/>
            <a:ext cx="3886200" cy="3795522"/>
          </a:xfrm>
          <a:prstGeom prst="rect">
            <a:avLst/>
          </a:prstGeom>
        </p:spPr>
      </p:pic>
    </p:spTree>
    <p:extLst>
      <p:ext uri="{BB962C8B-B14F-4D97-AF65-F5344CB8AC3E}">
        <p14:creationId xmlns:p14="http://schemas.microsoft.com/office/powerpoint/2010/main" val="15538195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3" y="1269998"/>
            <a:ext cx="8533069" cy="4070555"/>
          </a:xfrm>
          <a:noFill/>
        </p:spPr>
        <p:txBody>
          <a:bodyPr/>
          <a:lstStyle/>
          <a:p>
            <a:r>
              <a:rPr lang="ja-JP" altLang="en-US" sz="2800" u="sng" dirty="0">
                <a:solidFill>
                  <a:srgbClr val="FF0000"/>
                </a:solidFill>
                <a:latin typeface="Meiryo UI" panose="020B0604030504040204" pitchFamily="50" charset="-128"/>
                <a:ea typeface="Meiryo UI" panose="020B0604030504040204" pitchFamily="50" charset="-128"/>
              </a:rPr>
              <a:t>インターネット上のサービスに大量のアクセス</a:t>
            </a:r>
            <a:r>
              <a:rPr lang="ja-JP" altLang="en-US" sz="2800" dirty="0">
                <a:solidFill>
                  <a:srgbClr val="000000"/>
                </a:solidFill>
                <a:latin typeface="Meiryo UI" panose="020B0604030504040204" pitchFamily="50" charset="-128"/>
                <a:ea typeface="Meiryo UI" panose="020B0604030504040204" pitchFamily="50" charset="-128"/>
              </a:rPr>
              <a:t>を</a:t>
            </a:r>
            <a:endParaRPr lang="en-US" altLang="ja-JP" sz="2800" dirty="0">
              <a:solidFill>
                <a:srgbClr val="000000"/>
              </a:solidFill>
              <a:latin typeface="Meiryo UI" panose="020B0604030504040204" pitchFamily="50" charset="-128"/>
              <a:ea typeface="Meiryo UI" panose="020B0604030504040204" pitchFamily="50" charset="-128"/>
            </a:endParaRPr>
          </a:p>
          <a:p>
            <a:pPr marL="0" indent="0">
              <a:buNone/>
            </a:pPr>
            <a:r>
              <a:rPr lang="ja-JP" altLang="en-US" sz="2800" dirty="0">
                <a:solidFill>
                  <a:srgbClr val="000000"/>
                </a:solidFill>
                <a:latin typeface="Meiryo UI" panose="020B0604030504040204" pitchFamily="50" charset="-128"/>
                <a:ea typeface="Meiryo UI" panose="020B0604030504040204" pitchFamily="50" charset="-128"/>
              </a:rPr>
              <a:t>　一斉に仕掛けて</a:t>
            </a:r>
            <a:r>
              <a:rPr lang="ja-JP" altLang="en-US" sz="2800" u="sng" dirty="0">
                <a:solidFill>
                  <a:srgbClr val="FF0000"/>
                </a:solidFill>
                <a:latin typeface="Meiryo UI" panose="020B0604030504040204" pitchFamily="50" charset="-128"/>
                <a:ea typeface="Meiryo UI" panose="020B0604030504040204" pitchFamily="50" charset="-128"/>
              </a:rPr>
              <a:t>高負荷状態</a:t>
            </a:r>
            <a:r>
              <a:rPr lang="ja-JP" altLang="en-US" sz="2800" dirty="0">
                <a:solidFill>
                  <a:srgbClr val="000000"/>
                </a:solidFill>
                <a:latin typeface="Meiryo UI" panose="020B0604030504040204" pitchFamily="50" charset="-128"/>
                <a:ea typeface="Meiryo UI" panose="020B0604030504040204" pitchFamily="50" charset="-128"/>
              </a:rPr>
              <a:t>にさせる</a:t>
            </a:r>
            <a:endParaRPr lang="en-US" altLang="ja-JP" sz="2800" dirty="0">
              <a:solidFill>
                <a:srgbClr val="000000"/>
              </a:solidFill>
              <a:latin typeface="Meiryo UI" panose="020B0604030504040204" pitchFamily="50" charset="-128"/>
              <a:ea typeface="Meiryo UI" panose="020B0604030504040204" pitchFamily="50" charset="-128"/>
            </a:endParaRPr>
          </a:p>
          <a:p>
            <a:endParaRPr lang="ja-JP" altLang="en-US" sz="1000" dirty="0">
              <a:solidFill>
                <a:srgbClr val="000000"/>
              </a:solidFill>
              <a:latin typeface="Meiryo UI" panose="020B0604030504040204" pitchFamily="50" charset="-128"/>
              <a:ea typeface="Meiryo UI" panose="020B0604030504040204" pitchFamily="50" charset="-128"/>
            </a:endParaRPr>
          </a:p>
          <a:p>
            <a:r>
              <a:rPr lang="ja-JP" altLang="en-US" sz="2800" u="sng" dirty="0">
                <a:solidFill>
                  <a:srgbClr val="FF0000"/>
                </a:solidFill>
                <a:latin typeface="Meiryo UI" panose="020B0604030504040204" pitchFamily="50" charset="-128"/>
                <a:ea typeface="Meiryo UI" panose="020B0604030504040204" pitchFamily="50" charset="-128"/>
              </a:rPr>
              <a:t>回線帯域を占有</a:t>
            </a:r>
            <a:r>
              <a:rPr lang="ja-JP" altLang="en-US" sz="2800" dirty="0">
                <a:solidFill>
                  <a:schemeClr val="tx2"/>
                </a:solidFill>
                <a:latin typeface="Meiryo UI" panose="020B0604030504040204" pitchFamily="50" charset="-128"/>
                <a:ea typeface="Meiryo UI" panose="020B0604030504040204" pitchFamily="50" charset="-128"/>
              </a:rPr>
              <a:t>し、</a:t>
            </a:r>
            <a:r>
              <a:rPr lang="ja-JP" altLang="en-US" sz="2800" u="sng" dirty="0">
                <a:solidFill>
                  <a:srgbClr val="FF0000"/>
                </a:solidFill>
                <a:latin typeface="Meiryo UI" panose="020B0604030504040204" pitchFamily="50" charset="-128"/>
                <a:ea typeface="Meiryo UI" panose="020B0604030504040204" pitchFamily="50" charset="-128"/>
              </a:rPr>
              <a:t>サービスを利用不能</a:t>
            </a:r>
            <a:r>
              <a:rPr lang="ja-JP" altLang="en-US" sz="2800" dirty="0">
                <a:solidFill>
                  <a:schemeClr val="tx2"/>
                </a:solidFill>
                <a:latin typeface="Meiryo UI" panose="020B0604030504040204" pitchFamily="50" charset="-128"/>
                <a:ea typeface="Meiryo UI" panose="020B0604030504040204" pitchFamily="50" charset="-128"/>
              </a:rPr>
              <a:t>にする</a:t>
            </a:r>
            <a:endParaRPr lang="en-US" altLang="ja-JP" sz="2800" dirty="0">
              <a:solidFill>
                <a:srgbClr val="000000"/>
              </a:solidFill>
              <a:latin typeface="Meiryo UI" panose="020B0604030504040204" pitchFamily="50" charset="-128"/>
              <a:ea typeface="Meiryo UI" panose="020B0604030504040204" pitchFamily="50" charset="-128"/>
            </a:endParaRPr>
          </a:p>
          <a:p>
            <a:endParaRPr lang="en-US" altLang="ja-JP" sz="1000" dirty="0">
              <a:solidFill>
                <a:srgbClr val="000000"/>
              </a:solidFill>
              <a:latin typeface="Meiryo UI" panose="020B0604030504040204" pitchFamily="50" charset="-128"/>
              <a:ea typeface="Meiryo UI" panose="020B0604030504040204" pitchFamily="50" charset="-128"/>
            </a:endParaRPr>
          </a:p>
          <a:p>
            <a:r>
              <a:rPr lang="en-US" altLang="ja-JP" sz="2800" u="sng" dirty="0">
                <a:solidFill>
                  <a:srgbClr val="FF0000"/>
                </a:solidFill>
                <a:latin typeface="Meiryo UI" panose="020B0604030504040204" pitchFamily="50" charset="-128"/>
                <a:ea typeface="Meiryo UI" panose="020B0604030504040204" pitchFamily="50" charset="-128"/>
              </a:rPr>
              <a:t>Web </a:t>
            </a:r>
            <a:r>
              <a:rPr lang="ja-JP" altLang="en-US" sz="2800" u="sng" dirty="0">
                <a:solidFill>
                  <a:srgbClr val="FF0000"/>
                </a:solidFill>
                <a:latin typeface="Meiryo UI" panose="020B0604030504040204" pitchFamily="50" charset="-128"/>
                <a:ea typeface="Meiryo UI" panose="020B0604030504040204" pitchFamily="50" charset="-128"/>
              </a:rPr>
              <a:t>サイト等の応答遅延や機能停止</a:t>
            </a:r>
            <a:r>
              <a:rPr lang="ja-JP" altLang="en-US" sz="2800" dirty="0">
                <a:solidFill>
                  <a:srgbClr val="000000"/>
                </a:solidFill>
                <a:latin typeface="Meiryo UI" panose="020B0604030504040204" pitchFamily="50" charset="-128"/>
                <a:ea typeface="Meiryo UI" panose="020B0604030504040204" pitchFamily="50" charset="-128"/>
              </a:rPr>
              <a:t>が発生し、</a:t>
            </a:r>
            <a:endParaRPr lang="en-US" altLang="ja-JP" sz="2800" dirty="0">
              <a:solidFill>
                <a:srgbClr val="000000"/>
              </a:solidFill>
              <a:latin typeface="Meiryo UI" panose="020B0604030504040204" pitchFamily="50" charset="-128"/>
              <a:ea typeface="Meiryo UI" panose="020B0604030504040204" pitchFamily="50" charset="-128"/>
            </a:endParaRPr>
          </a:p>
          <a:p>
            <a:pPr marL="266700" indent="-266700">
              <a:buNone/>
            </a:pPr>
            <a:r>
              <a:rPr lang="en-US" altLang="ja-JP" sz="2800" dirty="0">
                <a:solidFill>
                  <a:srgbClr val="FF0000"/>
                </a:solidFill>
                <a:latin typeface="Meiryo UI" panose="020B0604030504040204" pitchFamily="50" charset="-128"/>
                <a:ea typeface="Meiryo UI" panose="020B0604030504040204" pitchFamily="50" charset="-128"/>
              </a:rPr>
              <a:t>	</a:t>
            </a:r>
            <a:r>
              <a:rPr lang="ja-JP" altLang="en-US" sz="2800" u="sng" dirty="0">
                <a:solidFill>
                  <a:srgbClr val="FF0000"/>
                </a:solidFill>
                <a:latin typeface="Meiryo UI" panose="020B0604030504040204" pitchFamily="50" charset="-128"/>
                <a:ea typeface="Meiryo UI" panose="020B0604030504040204" pitchFamily="50" charset="-128"/>
              </a:rPr>
              <a:t>サービス提供に支障</a:t>
            </a:r>
            <a:r>
              <a:rPr lang="ja-JP" altLang="en-US" sz="2800" dirty="0">
                <a:solidFill>
                  <a:srgbClr val="000000"/>
                </a:solidFill>
                <a:latin typeface="Meiryo UI" panose="020B0604030504040204" pitchFamily="50" charset="-128"/>
                <a:ea typeface="Meiryo UI" panose="020B0604030504040204" pitchFamily="50" charset="-128"/>
              </a:rPr>
              <a:t>が出るおそれ</a:t>
            </a:r>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367372" y="217503"/>
            <a:ext cx="7422969" cy="545977"/>
          </a:xfrm>
        </p:spPr>
        <p:txBody>
          <a:bodyPr/>
          <a:lstStyle/>
          <a:p>
            <a:r>
              <a:rPr lang="en-US" altLang="ja-JP" dirty="0"/>
              <a:t>【8</a:t>
            </a:r>
            <a:r>
              <a:rPr lang="ja-JP" altLang="en-US" dirty="0"/>
              <a:t>位</a:t>
            </a:r>
            <a:r>
              <a:rPr lang="en-US" altLang="ja-JP" dirty="0"/>
              <a:t>】</a:t>
            </a:r>
            <a:r>
              <a:rPr lang="ja-JP" altLang="en-US" dirty="0"/>
              <a:t>分散型サービス妨害攻撃（</a:t>
            </a:r>
            <a:r>
              <a:rPr lang="en-US" altLang="ja-JP" dirty="0"/>
              <a:t>DDoS</a:t>
            </a:r>
            <a:r>
              <a:rPr lang="ja-JP" altLang="en-US" dirty="0"/>
              <a:t>攻撃）</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80</a:t>
            </a:fld>
            <a:endParaRPr lang="ja-JP" altLang="en-US"/>
          </a:p>
        </p:txBody>
      </p:sp>
    </p:spTree>
    <p:extLst>
      <p:ext uri="{BB962C8B-B14F-4D97-AF65-F5344CB8AC3E}">
        <p14:creationId xmlns:p14="http://schemas.microsoft.com/office/powerpoint/2010/main" val="34526993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8662328" cy="4477796"/>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endParaRPr lang="en-US" altLang="ja-JP" sz="800" dirty="0">
              <a:solidFill>
                <a:schemeClr val="accent6">
                  <a:lumMod val="10000"/>
                </a:schemeClr>
              </a:solidFill>
              <a:latin typeface="+mn-ea"/>
              <a:ea typeface="+mn-ea"/>
            </a:endParaRPr>
          </a:p>
          <a:p>
            <a:r>
              <a:rPr lang="ja-JP" altLang="en-US" sz="2500" b="1" dirty="0">
                <a:solidFill>
                  <a:schemeClr val="accent6">
                    <a:lumMod val="10000"/>
                  </a:schemeClr>
                </a:solidFill>
                <a:latin typeface="+mn-ea"/>
                <a:ea typeface="+mn-ea"/>
              </a:rPr>
              <a:t>ボットネットを利用した </a:t>
            </a:r>
            <a:r>
              <a:rPr lang="en-US" altLang="ja-JP" sz="2500" b="1" dirty="0">
                <a:solidFill>
                  <a:schemeClr val="accent6">
                    <a:lumMod val="10000"/>
                  </a:schemeClr>
                </a:solidFill>
                <a:latin typeface="+mn-ea"/>
                <a:ea typeface="+mn-ea"/>
              </a:rPr>
              <a:t>DDoS </a:t>
            </a:r>
            <a:r>
              <a:rPr lang="ja-JP" altLang="en-US" sz="2500" b="1" dirty="0">
                <a:solidFill>
                  <a:schemeClr val="accent6">
                    <a:lumMod val="10000"/>
                  </a:schemeClr>
                </a:solidFill>
                <a:latin typeface="+mn-ea"/>
                <a:ea typeface="+mn-ea"/>
              </a:rPr>
              <a:t>攻撃</a:t>
            </a:r>
          </a:p>
          <a:p>
            <a:pPr marL="533400" lvl="2" indent="-190500"/>
            <a:r>
              <a:rPr lang="en-US" altLang="ja-JP" sz="2300" dirty="0">
                <a:solidFill>
                  <a:schemeClr val="accent6">
                    <a:lumMod val="10000"/>
                  </a:schemeClr>
                </a:solidFill>
                <a:latin typeface="+mn-ea"/>
                <a:ea typeface="+mn-ea"/>
              </a:rPr>
              <a:t>IoT </a:t>
            </a:r>
            <a:r>
              <a:rPr lang="ja-JP" altLang="en-US" sz="2300" dirty="0">
                <a:solidFill>
                  <a:schemeClr val="accent6">
                    <a:lumMod val="10000"/>
                  </a:schemeClr>
                </a:solidFill>
                <a:latin typeface="+mn-ea"/>
                <a:ea typeface="+mn-ea"/>
              </a:rPr>
              <a:t>機器等により構成されたボットネットに攻撃命令を出し、</a:t>
            </a:r>
            <a:endParaRPr lang="en-US" altLang="ja-JP" sz="2300" dirty="0">
              <a:solidFill>
                <a:schemeClr val="accent6">
                  <a:lumMod val="10000"/>
                </a:schemeClr>
              </a:solidFill>
              <a:latin typeface="+mn-ea"/>
              <a:ea typeface="+mn-ea"/>
            </a:endParaRPr>
          </a:p>
          <a:p>
            <a:pPr marL="533400" lvl="2" indent="-190500">
              <a:buNone/>
            </a:pPr>
            <a:r>
              <a:rPr lang="en-US" altLang="ja-JP" sz="2300" dirty="0">
                <a:solidFill>
                  <a:schemeClr val="accent6">
                    <a:lumMod val="10000"/>
                  </a:schemeClr>
                </a:solidFill>
                <a:latin typeface="+mn-ea"/>
                <a:ea typeface="+mn-ea"/>
              </a:rPr>
              <a:t>	</a:t>
            </a:r>
            <a:r>
              <a:rPr lang="ja-JP" altLang="en-US" sz="2300" dirty="0">
                <a:solidFill>
                  <a:schemeClr val="accent6">
                    <a:lumMod val="10000"/>
                  </a:schemeClr>
                </a:solidFill>
                <a:latin typeface="+mn-ea"/>
                <a:ea typeface="+mn-ea"/>
              </a:rPr>
              <a:t>標的組織の </a:t>
            </a:r>
            <a:r>
              <a:rPr lang="en-US" altLang="ja-JP" sz="2300" dirty="0">
                <a:solidFill>
                  <a:schemeClr val="accent6">
                    <a:lumMod val="10000"/>
                  </a:schemeClr>
                </a:solidFill>
                <a:latin typeface="+mn-ea"/>
                <a:ea typeface="+mn-ea"/>
              </a:rPr>
              <a:t>Web </a:t>
            </a:r>
            <a:r>
              <a:rPr lang="ja-JP" altLang="en-US" sz="2300" dirty="0">
                <a:solidFill>
                  <a:schemeClr val="accent6">
                    <a:lumMod val="10000"/>
                  </a:schemeClr>
                </a:solidFill>
                <a:latin typeface="+mn-ea"/>
                <a:ea typeface="+mn-ea"/>
              </a:rPr>
              <a:t>サイトや利用している </a:t>
            </a:r>
            <a:r>
              <a:rPr lang="en-US" altLang="ja-JP" sz="2300" dirty="0">
                <a:solidFill>
                  <a:schemeClr val="accent6">
                    <a:lumMod val="10000"/>
                  </a:schemeClr>
                </a:solidFill>
                <a:latin typeface="+mn-ea"/>
                <a:ea typeface="+mn-ea"/>
              </a:rPr>
              <a:t>DNS </a:t>
            </a:r>
            <a:r>
              <a:rPr lang="ja-JP" altLang="en-US" sz="2300" dirty="0">
                <a:solidFill>
                  <a:schemeClr val="accent6">
                    <a:lumMod val="10000"/>
                  </a:schemeClr>
                </a:solidFill>
                <a:latin typeface="+mn-ea"/>
                <a:ea typeface="+mn-ea"/>
              </a:rPr>
              <a:t>サーバー等へ</a:t>
            </a:r>
            <a:endParaRPr lang="en-US" altLang="ja-JP" sz="2300" dirty="0">
              <a:solidFill>
                <a:schemeClr val="accent6">
                  <a:lumMod val="10000"/>
                </a:schemeClr>
              </a:solidFill>
              <a:latin typeface="+mn-ea"/>
              <a:ea typeface="+mn-ea"/>
            </a:endParaRPr>
          </a:p>
          <a:p>
            <a:pPr marL="533400" lvl="2" indent="-190500">
              <a:buNone/>
            </a:pPr>
            <a:r>
              <a:rPr lang="en-US" altLang="ja-JP" sz="2300" dirty="0">
                <a:solidFill>
                  <a:schemeClr val="accent6">
                    <a:lumMod val="10000"/>
                  </a:schemeClr>
                </a:solidFill>
                <a:latin typeface="+mn-ea"/>
                <a:ea typeface="+mn-ea"/>
              </a:rPr>
              <a:t>	</a:t>
            </a:r>
            <a:r>
              <a:rPr lang="ja-JP" altLang="en-US" sz="2300" dirty="0">
                <a:solidFill>
                  <a:schemeClr val="accent6">
                    <a:lumMod val="10000"/>
                  </a:schemeClr>
                </a:solidFill>
                <a:latin typeface="+mn-ea"/>
                <a:ea typeface="+mn-ea"/>
              </a:rPr>
              <a:t>大量のアクセスを行い、高負荷をかける</a:t>
            </a:r>
            <a:endParaRPr lang="en-US" altLang="ja-JP" sz="2500" b="1" dirty="0">
              <a:solidFill>
                <a:schemeClr val="accent6">
                  <a:lumMod val="10000"/>
                </a:schemeClr>
              </a:solidFill>
              <a:latin typeface="+mn-ea"/>
              <a:ea typeface="+mn-ea"/>
            </a:endParaRPr>
          </a:p>
          <a:p>
            <a:r>
              <a:rPr lang="ja-JP" altLang="en-US" sz="2500" b="1" dirty="0">
                <a:solidFill>
                  <a:schemeClr val="accent6">
                    <a:lumMod val="10000"/>
                  </a:schemeClr>
                </a:solidFill>
                <a:latin typeface="+mn-ea"/>
                <a:ea typeface="+mn-ea"/>
                <a:cs typeface="+mn-cs"/>
              </a:rPr>
              <a:t>フラッド攻撃</a:t>
            </a:r>
            <a:endParaRPr lang="en-US" altLang="ja-JP" sz="2500" b="1" dirty="0">
              <a:solidFill>
                <a:schemeClr val="accent6">
                  <a:lumMod val="10000"/>
                </a:schemeClr>
              </a:solidFill>
              <a:latin typeface="+mn-ea"/>
              <a:ea typeface="+mn-ea"/>
              <a:cs typeface="+mn-cs"/>
            </a:endParaRPr>
          </a:p>
          <a:p>
            <a:pPr marL="533400" lvl="2" indent="-171450"/>
            <a:r>
              <a:rPr lang="en-US" altLang="ja-JP" sz="2300" dirty="0">
                <a:solidFill>
                  <a:schemeClr val="accent6">
                    <a:lumMod val="10000"/>
                  </a:schemeClr>
                </a:solidFill>
                <a:latin typeface="+mn-ea"/>
                <a:ea typeface="+mn-ea"/>
              </a:rPr>
              <a:t>TCP </a:t>
            </a:r>
            <a:r>
              <a:rPr lang="ja-JP" altLang="en-US" sz="2300" dirty="0">
                <a:solidFill>
                  <a:schemeClr val="accent6">
                    <a:lumMod val="10000"/>
                  </a:schemeClr>
                </a:solidFill>
                <a:latin typeface="+mn-ea"/>
                <a:ea typeface="+mn-ea"/>
              </a:rPr>
              <a:t>で使用する制御パケット（</a:t>
            </a:r>
            <a:r>
              <a:rPr lang="en-US" altLang="ja-JP" sz="2300" dirty="0">
                <a:solidFill>
                  <a:schemeClr val="accent6">
                    <a:lumMod val="10000"/>
                  </a:schemeClr>
                </a:solidFill>
                <a:latin typeface="+mn-ea"/>
                <a:ea typeface="+mn-ea"/>
              </a:rPr>
              <a:t>SYN</a:t>
            </a:r>
            <a:r>
              <a:rPr lang="ja-JP" altLang="en-US" sz="2300" dirty="0">
                <a:solidFill>
                  <a:schemeClr val="accent6">
                    <a:lumMod val="10000"/>
                  </a:schemeClr>
                </a:solidFill>
                <a:latin typeface="+mn-ea"/>
                <a:ea typeface="+mn-ea"/>
              </a:rPr>
              <a:t>、</a:t>
            </a:r>
            <a:r>
              <a:rPr lang="en-US" altLang="ja-JP" sz="2300" dirty="0">
                <a:solidFill>
                  <a:schemeClr val="accent6">
                    <a:lumMod val="10000"/>
                  </a:schemeClr>
                </a:solidFill>
                <a:latin typeface="+mn-ea"/>
                <a:ea typeface="+mn-ea"/>
              </a:rPr>
              <a:t>FIN</a:t>
            </a:r>
            <a:r>
              <a:rPr lang="ja-JP" altLang="en-US" sz="2300" dirty="0">
                <a:solidFill>
                  <a:schemeClr val="accent6">
                    <a:lumMod val="10000"/>
                  </a:schemeClr>
                </a:solidFill>
                <a:latin typeface="+mn-ea"/>
                <a:ea typeface="+mn-ea"/>
              </a:rPr>
              <a:t>、</a:t>
            </a:r>
            <a:r>
              <a:rPr lang="en-US" altLang="ja-JP" sz="2300" dirty="0">
                <a:solidFill>
                  <a:schemeClr val="accent6">
                    <a:lumMod val="10000"/>
                  </a:schemeClr>
                </a:solidFill>
                <a:latin typeface="+mn-ea"/>
                <a:ea typeface="+mn-ea"/>
              </a:rPr>
              <a:t>ACK </a:t>
            </a:r>
            <a:r>
              <a:rPr lang="ja-JP" altLang="en-US" sz="2300" dirty="0">
                <a:solidFill>
                  <a:schemeClr val="accent6">
                    <a:lumMod val="10000"/>
                  </a:schemeClr>
                </a:solidFill>
                <a:latin typeface="+mn-ea"/>
                <a:ea typeface="+mn-ea"/>
              </a:rPr>
              <a:t>等）や</a:t>
            </a:r>
            <a:endParaRPr lang="en-US" altLang="ja-JP" sz="2300" dirty="0">
              <a:solidFill>
                <a:schemeClr val="accent6">
                  <a:lumMod val="10000"/>
                </a:schemeClr>
              </a:solidFill>
              <a:latin typeface="+mn-ea"/>
              <a:ea typeface="+mn-ea"/>
            </a:endParaRPr>
          </a:p>
          <a:p>
            <a:pPr marL="533400" lvl="2" indent="-171450">
              <a:buNone/>
            </a:pPr>
            <a:r>
              <a:rPr lang="en-US" altLang="ja-JP" sz="2300" dirty="0">
                <a:solidFill>
                  <a:schemeClr val="accent6">
                    <a:lumMod val="10000"/>
                  </a:schemeClr>
                </a:solidFill>
                <a:latin typeface="+mn-ea"/>
                <a:ea typeface="+mn-ea"/>
              </a:rPr>
              <a:t>	UDP </a:t>
            </a:r>
            <a:r>
              <a:rPr lang="ja-JP" altLang="en-US" sz="2300" dirty="0">
                <a:solidFill>
                  <a:schemeClr val="accent6">
                    <a:lumMod val="10000"/>
                  </a:schemeClr>
                </a:solidFill>
                <a:latin typeface="+mn-ea"/>
                <a:ea typeface="+mn-ea"/>
              </a:rPr>
              <a:t>で使用するパケット等をサーバー等へ大量に送りつけて</a:t>
            </a:r>
            <a:endParaRPr lang="en-US" altLang="ja-JP" sz="2300" dirty="0">
              <a:solidFill>
                <a:schemeClr val="accent6">
                  <a:lumMod val="10000"/>
                </a:schemeClr>
              </a:solidFill>
              <a:latin typeface="+mn-ea"/>
              <a:ea typeface="+mn-ea"/>
            </a:endParaRPr>
          </a:p>
          <a:p>
            <a:pPr marL="533400" lvl="2" indent="-171450">
              <a:buNone/>
            </a:pPr>
            <a:r>
              <a:rPr lang="en-US" altLang="ja-JP" sz="2300" dirty="0">
                <a:solidFill>
                  <a:schemeClr val="accent6">
                    <a:lumMod val="10000"/>
                  </a:schemeClr>
                </a:solidFill>
                <a:latin typeface="+mn-ea"/>
                <a:ea typeface="+mn-ea"/>
              </a:rPr>
              <a:t>	</a:t>
            </a:r>
            <a:r>
              <a:rPr lang="ja-JP" altLang="en-US" sz="2300" dirty="0">
                <a:solidFill>
                  <a:schemeClr val="accent6">
                    <a:lumMod val="10000"/>
                  </a:schemeClr>
                </a:solidFill>
                <a:latin typeface="+mn-ea"/>
                <a:ea typeface="+mn-ea"/>
              </a:rPr>
              <a:t>高負荷をかける</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81</a:t>
            </a:fld>
            <a:endParaRPr lang="ja-JP" altLang="en-US">
              <a:latin typeface="+mn-ea"/>
              <a:ea typeface="+mn-ea"/>
            </a:endParaRPr>
          </a:p>
        </p:txBody>
      </p:sp>
      <p:sp>
        <p:nvSpPr>
          <p:cNvPr id="2" name="コンテンツ プレースホルダー 2">
            <a:extLst>
              <a:ext uri="{FF2B5EF4-FFF2-40B4-BE49-F238E27FC236}">
                <a16:creationId xmlns:a16="http://schemas.microsoft.com/office/drawing/2014/main" id="{4CBA1F3F-1ACA-EB73-3D69-DFC77FB34D8A}"/>
              </a:ext>
            </a:extLst>
          </p:cNvPr>
          <p:cNvSpPr txBox="1">
            <a:spLocks/>
          </p:cNvSpPr>
          <p:nvPr/>
        </p:nvSpPr>
        <p:spPr bwMode="auto">
          <a:xfrm>
            <a:off x="480910" y="165486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・高負荷をかける様々な攻撃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5" name="タイトル 8">
            <a:extLst>
              <a:ext uri="{FF2B5EF4-FFF2-40B4-BE49-F238E27FC236}">
                <a16:creationId xmlns:a16="http://schemas.microsoft.com/office/drawing/2014/main" id="{CC628CD7-E2C4-26E7-CE40-ED94B751C336}"/>
              </a:ext>
            </a:extLst>
          </p:cNvPr>
          <p:cNvSpPr>
            <a:spLocks noGrp="1"/>
          </p:cNvSpPr>
          <p:nvPr>
            <p:ph type="title"/>
          </p:nvPr>
        </p:nvSpPr>
        <p:spPr>
          <a:xfrm>
            <a:off x="367372" y="217503"/>
            <a:ext cx="7422969" cy="545977"/>
          </a:xfrm>
        </p:spPr>
        <p:txBody>
          <a:bodyPr/>
          <a:lstStyle/>
          <a:p>
            <a:r>
              <a:rPr lang="en-US" altLang="ja-JP" dirty="0"/>
              <a:t>【8</a:t>
            </a:r>
            <a:r>
              <a:rPr lang="ja-JP" altLang="en-US" dirty="0"/>
              <a:t>位</a:t>
            </a:r>
            <a:r>
              <a:rPr lang="en-US" altLang="ja-JP" dirty="0"/>
              <a:t>】</a:t>
            </a:r>
            <a:r>
              <a:rPr lang="ja-JP" altLang="en-US" dirty="0"/>
              <a:t>分散型サービス妨害攻撃（</a:t>
            </a:r>
            <a:r>
              <a:rPr lang="en-US" altLang="ja-JP" dirty="0"/>
              <a:t>DDoS</a:t>
            </a:r>
            <a:r>
              <a:rPr lang="ja-JP" altLang="en-US" dirty="0"/>
              <a:t>攻撃）</a:t>
            </a:r>
          </a:p>
        </p:txBody>
      </p:sp>
    </p:spTree>
    <p:extLst>
      <p:ext uri="{BB962C8B-B14F-4D97-AF65-F5344CB8AC3E}">
        <p14:creationId xmlns:p14="http://schemas.microsoft.com/office/powerpoint/2010/main" val="13174399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337979" y="1128122"/>
            <a:ext cx="8662328" cy="5272932"/>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pPr marL="0" indent="0">
              <a:buNone/>
            </a:pPr>
            <a:endParaRPr lang="en-US" altLang="ja-JP" sz="800" dirty="0">
              <a:solidFill>
                <a:schemeClr val="accent6">
                  <a:lumMod val="10000"/>
                </a:schemeClr>
              </a:solidFill>
              <a:latin typeface="+mn-ea"/>
              <a:ea typeface="+mn-ea"/>
            </a:endParaRPr>
          </a:p>
          <a:p>
            <a:pPr marL="0" indent="0">
              <a:buNone/>
            </a:pPr>
            <a:endParaRPr lang="en-US" altLang="ja-JP" sz="800" dirty="0">
              <a:solidFill>
                <a:schemeClr val="accent6">
                  <a:lumMod val="10000"/>
                </a:schemeClr>
              </a:solidFill>
              <a:latin typeface="+mn-ea"/>
              <a:ea typeface="+mn-ea"/>
            </a:endParaRPr>
          </a:p>
          <a:p>
            <a:pPr marL="0" indent="0">
              <a:buNone/>
            </a:pPr>
            <a:endParaRPr lang="en-US" altLang="ja-JP" sz="800" dirty="0">
              <a:solidFill>
                <a:schemeClr val="accent6">
                  <a:lumMod val="10000"/>
                </a:schemeClr>
              </a:solidFill>
              <a:latin typeface="+mn-ea"/>
              <a:ea typeface="+mn-ea"/>
            </a:endParaRPr>
          </a:p>
          <a:p>
            <a:pPr marL="0" indent="0">
              <a:buNone/>
            </a:pPr>
            <a:endParaRPr lang="en-US" altLang="ja-JP" sz="800" dirty="0">
              <a:solidFill>
                <a:schemeClr val="accent6">
                  <a:lumMod val="10000"/>
                </a:schemeClr>
              </a:solidFill>
              <a:latin typeface="+mn-ea"/>
              <a:ea typeface="+mn-ea"/>
            </a:endParaRPr>
          </a:p>
          <a:p>
            <a:r>
              <a:rPr lang="ja-JP" altLang="en-US" sz="2500" b="1" dirty="0">
                <a:solidFill>
                  <a:schemeClr val="accent6">
                    <a:lumMod val="10000"/>
                  </a:schemeClr>
                </a:solidFill>
                <a:latin typeface="+mn-ea"/>
                <a:ea typeface="+mn-ea"/>
              </a:rPr>
              <a:t>リフレクション（リフレクター）攻撃</a:t>
            </a:r>
          </a:p>
          <a:p>
            <a:pPr marL="533400" lvl="2" indent="-169863"/>
            <a:r>
              <a:rPr lang="ja-JP" altLang="en-US" sz="2200" dirty="0">
                <a:solidFill>
                  <a:schemeClr val="accent6">
                    <a:lumMod val="10000"/>
                  </a:schemeClr>
                </a:solidFill>
                <a:latin typeface="+mn-ea"/>
                <a:ea typeface="+mn-ea"/>
              </a:rPr>
              <a:t>送信元の </a:t>
            </a:r>
            <a:r>
              <a:rPr lang="en-US" altLang="ja-JP" sz="2200" dirty="0">
                <a:solidFill>
                  <a:schemeClr val="accent6">
                    <a:lumMod val="10000"/>
                  </a:schemeClr>
                </a:solidFill>
                <a:latin typeface="+mn-ea"/>
                <a:ea typeface="+mn-ea"/>
              </a:rPr>
              <a:t>IP </a:t>
            </a:r>
            <a:r>
              <a:rPr lang="ja-JP" altLang="en-US" sz="2200" dirty="0">
                <a:solidFill>
                  <a:schemeClr val="accent6">
                    <a:lumMod val="10000"/>
                  </a:schemeClr>
                </a:solidFill>
                <a:latin typeface="+mn-ea"/>
                <a:ea typeface="+mn-ea"/>
              </a:rPr>
              <a:t>アドレスを標的組織のサーバーの </a:t>
            </a:r>
            <a:r>
              <a:rPr lang="en-US" altLang="ja-JP" sz="2200" dirty="0">
                <a:solidFill>
                  <a:schemeClr val="accent6">
                    <a:lumMod val="10000"/>
                  </a:schemeClr>
                </a:solidFill>
                <a:latin typeface="+mn-ea"/>
                <a:ea typeface="+mn-ea"/>
              </a:rPr>
              <a:t>IP </a:t>
            </a:r>
            <a:r>
              <a:rPr lang="ja-JP" altLang="en-US" sz="2200" dirty="0">
                <a:solidFill>
                  <a:schemeClr val="accent6">
                    <a:lumMod val="10000"/>
                  </a:schemeClr>
                </a:solidFill>
                <a:latin typeface="+mn-ea"/>
                <a:ea typeface="+mn-ea"/>
              </a:rPr>
              <a:t>アドレスに偽装して</a:t>
            </a:r>
            <a:endParaRPr lang="en-US" altLang="ja-JP" sz="2200" dirty="0">
              <a:solidFill>
                <a:schemeClr val="accent6">
                  <a:lumMod val="10000"/>
                </a:schemeClr>
              </a:solidFill>
              <a:latin typeface="+mn-ea"/>
              <a:ea typeface="+mn-ea"/>
            </a:endParaRPr>
          </a:p>
          <a:p>
            <a:pPr marL="533400" lvl="2" indent="-177800">
              <a:buNone/>
            </a:pPr>
            <a:r>
              <a:rPr lang="en-US" altLang="ja-JP" sz="2200" dirty="0">
                <a:solidFill>
                  <a:schemeClr val="accent6">
                    <a:lumMod val="10000"/>
                  </a:schemeClr>
                </a:solidFill>
                <a:latin typeface="+mn-ea"/>
                <a:ea typeface="+mn-ea"/>
              </a:rPr>
              <a:t>	</a:t>
            </a:r>
            <a:r>
              <a:rPr lang="ja-JP" altLang="en-US" sz="2200" dirty="0">
                <a:solidFill>
                  <a:schemeClr val="accent6">
                    <a:lumMod val="10000"/>
                  </a:schemeClr>
                </a:solidFill>
                <a:latin typeface="+mn-ea"/>
                <a:ea typeface="+mn-ea"/>
              </a:rPr>
              <a:t>多数のサーバー等に問い合わせを送り、その応答を標的組織のサーバー</a:t>
            </a:r>
            <a:endParaRPr lang="en-US" altLang="ja-JP" sz="2200" dirty="0">
              <a:solidFill>
                <a:schemeClr val="accent6">
                  <a:lumMod val="10000"/>
                </a:schemeClr>
              </a:solidFill>
              <a:latin typeface="+mn-ea"/>
              <a:ea typeface="+mn-ea"/>
            </a:endParaRPr>
          </a:p>
          <a:p>
            <a:pPr marL="533400" lvl="2" indent="-177800">
              <a:buNone/>
            </a:pPr>
            <a:r>
              <a:rPr lang="en-US" altLang="ja-JP" sz="2200" dirty="0">
                <a:solidFill>
                  <a:schemeClr val="accent6">
                    <a:lumMod val="10000"/>
                  </a:schemeClr>
                </a:solidFill>
                <a:latin typeface="+mn-ea"/>
                <a:ea typeface="+mn-ea"/>
              </a:rPr>
              <a:t>	</a:t>
            </a:r>
            <a:r>
              <a:rPr lang="ja-JP" altLang="en-US" sz="2200" dirty="0">
                <a:solidFill>
                  <a:schemeClr val="accent6">
                    <a:lumMod val="10000"/>
                  </a:schemeClr>
                </a:solidFill>
                <a:latin typeface="+mn-ea"/>
                <a:ea typeface="+mn-ea"/>
              </a:rPr>
              <a:t>に集中させることで高負荷をかける</a:t>
            </a:r>
            <a:endParaRPr lang="en-US" altLang="ja-JP" sz="2200" dirty="0">
              <a:solidFill>
                <a:schemeClr val="accent6">
                  <a:lumMod val="10000"/>
                </a:schemeClr>
              </a:solidFill>
              <a:latin typeface="+mn-ea"/>
              <a:ea typeface="+mn-ea"/>
            </a:endParaRPr>
          </a:p>
          <a:p>
            <a:pPr marL="990600" lvl="3" indent="-169863"/>
            <a:r>
              <a:rPr lang="en-US" altLang="ja-JP" sz="2000" dirty="0">
                <a:solidFill>
                  <a:schemeClr val="accent6">
                    <a:lumMod val="10000"/>
                  </a:schemeClr>
                </a:solidFill>
                <a:latin typeface="+mn-ea"/>
                <a:ea typeface="+mn-ea"/>
              </a:rPr>
              <a:t>DNS </a:t>
            </a:r>
            <a:r>
              <a:rPr lang="ja-JP" altLang="en-US" sz="2000" dirty="0">
                <a:solidFill>
                  <a:schemeClr val="accent6">
                    <a:lumMod val="10000"/>
                  </a:schemeClr>
                </a:solidFill>
                <a:latin typeface="+mn-ea"/>
                <a:ea typeface="+mn-ea"/>
              </a:rPr>
              <a:t>リフレクション攻撃、</a:t>
            </a:r>
            <a:r>
              <a:rPr lang="en-US" altLang="ja-JP" sz="2000" dirty="0" err="1">
                <a:solidFill>
                  <a:schemeClr val="accent6">
                    <a:lumMod val="10000"/>
                  </a:schemeClr>
                </a:solidFill>
                <a:latin typeface="+mn-ea"/>
                <a:ea typeface="+mn-ea"/>
              </a:rPr>
              <a:t>NTP</a:t>
            </a:r>
            <a:r>
              <a:rPr lang="en-US" altLang="ja-JP" sz="2000" dirty="0">
                <a:solidFill>
                  <a:schemeClr val="accent6">
                    <a:lumMod val="10000"/>
                  </a:schemeClr>
                </a:solidFill>
                <a:latin typeface="+mn-ea"/>
                <a:ea typeface="+mn-ea"/>
              </a:rPr>
              <a:t> </a:t>
            </a:r>
            <a:r>
              <a:rPr lang="ja-JP" altLang="en-US" sz="2000" dirty="0">
                <a:solidFill>
                  <a:schemeClr val="accent6">
                    <a:lumMod val="10000"/>
                  </a:schemeClr>
                </a:solidFill>
                <a:latin typeface="+mn-ea"/>
                <a:ea typeface="+mn-ea"/>
              </a:rPr>
              <a:t>リフレクション攻撃</a:t>
            </a:r>
            <a:endParaRPr lang="en-US" altLang="ja-JP" sz="2000" dirty="0">
              <a:solidFill>
                <a:schemeClr val="accent6">
                  <a:lumMod val="10000"/>
                </a:schemeClr>
              </a:solidFill>
              <a:latin typeface="+mn-ea"/>
              <a:ea typeface="+mn-ea"/>
            </a:endParaRPr>
          </a:p>
          <a:p>
            <a:r>
              <a:rPr lang="en-US" altLang="ja-JP" sz="2500" b="1" dirty="0">
                <a:solidFill>
                  <a:schemeClr val="accent6">
                    <a:lumMod val="10000"/>
                  </a:schemeClr>
                </a:solidFill>
                <a:latin typeface="+mn-ea"/>
                <a:ea typeface="+mn-ea"/>
              </a:rPr>
              <a:t>DNS </a:t>
            </a:r>
            <a:r>
              <a:rPr lang="ja-JP" altLang="en-US" sz="2500" b="1" dirty="0">
                <a:solidFill>
                  <a:schemeClr val="accent6">
                    <a:lumMod val="10000"/>
                  </a:schemeClr>
                </a:solidFill>
                <a:latin typeface="+mn-ea"/>
                <a:ea typeface="+mn-ea"/>
              </a:rPr>
              <a:t>ランダムサブドメイン攻撃</a:t>
            </a:r>
          </a:p>
          <a:p>
            <a:pPr marL="533400" lvl="2" indent="-169863"/>
            <a:r>
              <a:rPr lang="ja-JP" altLang="en-US" sz="2200" dirty="0">
                <a:solidFill>
                  <a:schemeClr val="accent6">
                    <a:lumMod val="10000"/>
                  </a:schemeClr>
                </a:solidFill>
                <a:latin typeface="+mn-ea"/>
                <a:ea typeface="+mn-ea"/>
              </a:rPr>
              <a:t>標的組織のドメインにランダムなサブドメインを付加して、</a:t>
            </a:r>
            <a:r>
              <a:rPr lang="en-US" altLang="ja-JP" sz="2200" dirty="0">
                <a:solidFill>
                  <a:schemeClr val="accent6">
                    <a:lumMod val="10000"/>
                  </a:schemeClr>
                </a:solidFill>
                <a:latin typeface="+mn-ea"/>
                <a:ea typeface="+mn-ea"/>
              </a:rPr>
              <a:t>DNS </a:t>
            </a:r>
            <a:r>
              <a:rPr lang="ja-JP" altLang="en-US" sz="2200" dirty="0">
                <a:solidFill>
                  <a:schemeClr val="accent6">
                    <a:lumMod val="10000"/>
                  </a:schemeClr>
                </a:solidFill>
                <a:latin typeface="+mn-ea"/>
                <a:ea typeface="+mn-ea"/>
              </a:rPr>
              <a:t>へ問い</a:t>
            </a:r>
            <a:endParaRPr lang="en-US" altLang="ja-JP" sz="2200" dirty="0">
              <a:solidFill>
                <a:schemeClr val="accent6">
                  <a:lumMod val="10000"/>
                </a:schemeClr>
              </a:solidFill>
              <a:latin typeface="+mn-ea"/>
              <a:ea typeface="+mn-ea"/>
            </a:endParaRPr>
          </a:p>
          <a:p>
            <a:pPr marL="533400" lvl="2" indent="-171450">
              <a:buNone/>
            </a:pPr>
            <a:r>
              <a:rPr lang="en-US" altLang="ja-JP" sz="2200" dirty="0">
                <a:solidFill>
                  <a:schemeClr val="accent6">
                    <a:lumMod val="10000"/>
                  </a:schemeClr>
                </a:solidFill>
                <a:latin typeface="+mn-ea"/>
                <a:ea typeface="+mn-ea"/>
              </a:rPr>
              <a:t>	</a:t>
            </a:r>
            <a:r>
              <a:rPr lang="ja-JP" altLang="en-US" sz="2200" dirty="0">
                <a:solidFill>
                  <a:schemeClr val="accent6">
                    <a:lumMod val="10000"/>
                  </a:schemeClr>
                </a:solidFill>
                <a:latin typeface="+mn-ea"/>
                <a:ea typeface="+mn-ea"/>
              </a:rPr>
              <a:t>合わせすることで、標的組織の </a:t>
            </a:r>
            <a:r>
              <a:rPr lang="en-US" altLang="ja-JP" sz="2200" dirty="0">
                <a:solidFill>
                  <a:schemeClr val="accent6">
                    <a:lumMod val="10000"/>
                  </a:schemeClr>
                </a:solidFill>
                <a:latin typeface="+mn-ea"/>
                <a:ea typeface="+mn-ea"/>
              </a:rPr>
              <a:t>DNS </a:t>
            </a:r>
            <a:r>
              <a:rPr lang="ja-JP" altLang="en-US" sz="2200" dirty="0">
                <a:solidFill>
                  <a:schemeClr val="accent6">
                    <a:lumMod val="10000"/>
                  </a:schemeClr>
                </a:solidFill>
                <a:latin typeface="+mn-ea"/>
                <a:ea typeface="+mn-ea"/>
              </a:rPr>
              <a:t>サーバーに高負荷をかける</a:t>
            </a:r>
            <a:endParaRPr lang="en-US" altLang="ja-JP" sz="2200" b="1" dirty="0">
              <a:solidFill>
                <a:schemeClr val="accent6">
                  <a:lumMod val="10000"/>
                </a:schemeClr>
              </a:solidFill>
              <a:latin typeface="+mn-ea"/>
              <a:ea typeface="+mn-ea"/>
            </a:endParaRPr>
          </a:p>
          <a:p>
            <a:r>
              <a:rPr lang="en-US" altLang="ja-JP" sz="2500" b="1" dirty="0">
                <a:solidFill>
                  <a:schemeClr val="accent6">
                    <a:lumMod val="10000"/>
                  </a:schemeClr>
                </a:solidFill>
                <a:latin typeface="+mn-ea"/>
                <a:ea typeface="+mn-ea"/>
                <a:cs typeface="+mn-cs"/>
              </a:rPr>
              <a:t>DDoS </a:t>
            </a:r>
            <a:r>
              <a:rPr lang="ja-JP" altLang="en-US" sz="2500" b="1" dirty="0">
                <a:solidFill>
                  <a:schemeClr val="accent6">
                    <a:lumMod val="10000"/>
                  </a:schemeClr>
                </a:solidFill>
                <a:latin typeface="+mn-ea"/>
                <a:ea typeface="+mn-ea"/>
                <a:cs typeface="+mn-cs"/>
              </a:rPr>
              <a:t>代行サービスの利用</a:t>
            </a:r>
            <a:endParaRPr lang="en-US" altLang="ja-JP" sz="2500" b="1" dirty="0">
              <a:solidFill>
                <a:schemeClr val="accent6">
                  <a:lumMod val="10000"/>
                </a:schemeClr>
              </a:solidFill>
              <a:latin typeface="+mn-ea"/>
              <a:ea typeface="+mn-ea"/>
              <a:cs typeface="+mn-cs"/>
            </a:endParaRPr>
          </a:p>
          <a:p>
            <a:pPr marL="533400" lvl="2" indent="-169863"/>
            <a:r>
              <a:rPr lang="ja-JP" altLang="en-US" sz="2200" dirty="0">
                <a:solidFill>
                  <a:schemeClr val="accent6">
                    <a:lumMod val="10000"/>
                  </a:schemeClr>
                </a:solidFill>
                <a:latin typeface="+mn-ea"/>
                <a:ea typeface="+mn-ea"/>
              </a:rPr>
              <a:t>ダークウェブ等で提供している </a:t>
            </a:r>
            <a:r>
              <a:rPr lang="en-US" altLang="ja-JP" sz="2200" dirty="0">
                <a:solidFill>
                  <a:schemeClr val="accent6">
                    <a:lumMod val="10000"/>
                  </a:schemeClr>
                </a:solidFill>
                <a:latin typeface="+mn-ea"/>
                <a:ea typeface="+mn-ea"/>
              </a:rPr>
              <a:t>DDoS </a:t>
            </a:r>
            <a:r>
              <a:rPr lang="ja-JP" altLang="en-US" sz="2200" dirty="0">
                <a:solidFill>
                  <a:schemeClr val="accent6">
                    <a:lumMod val="10000"/>
                  </a:schemeClr>
                </a:solidFill>
                <a:latin typeface="+mn-ea"/>
                <a:ea typeface="+mn-ea"/>
              </a:rPr>
              <a:t>代行サービスを利用して攻撃する</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82</a:t>
            </a:fld>
            <a:endParaRPr lang="ja-JP" altLang="en-US">
              <a:latin typeface="+mn-ea"/>
              <a:ea typeface="+mn-ea"/>
            </a:endParaRPr>
          </a:p>
        </p:txBody>
      </p:sp>
      <p:sp>
        <p:nvSpPr>
          <p:cNvPr id="2" name="コンテンツ プレースホルダー 2">
            <a:extLst>
              <a:ext uri="{FF2B5EF4-FFF2-40B4-BE49-F238E27FC236}">
                <a16:creationId xmlns:a16="http://schemas.microsoft.com/office/drawing/2014/main" id="{60ECC373-F796-D9B8-D92B-7588822FCB04}"/>
              </a:ext>
            </a:extLst>
          </p:cNvPr>
          <p:cNvSpPr txBox="1">
            <a:spLocks/>
          </p:cNvSpPr>
          <p:nvPr/>
        </p:nvSpPr>
        <p:spPr bwMode="auto">
          <a:xfrm>
            <a:off x="337979" y="1643907"/>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・高負荷をかける様々な攻撃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5" name="タイトル 8">
            <a:extLst>
              <a:ext uri="{FF2B5EF4-FFF2-40B4-BE49-F238E27FC236}">
                <a16:creationId xmlns:a16="http://schemas.microsoft.com/office/drawing/2014/main" id="{3BE66989-9F5F-B2DD-E87C-6FAFBBB55454}"/>
              </a:ext>
            </a:extLst>
          </p:cNvPr>
          <p:cNvSpPr>
            <a:spLocks noGrp="1"/>
          </p:cNvSpPr>
          <p:nvPr>
            <p:ph type="title"/>
          </p:nvPr>
        </p:nvSpPr>
        <p:spPr>
          <a:xfrm>
            <a:off x="367372" y="217503"/>
            <a:ext cx="7422969" cy="545977"/>
          </a:xfrm>
        </p:spPr>
        <p:txBody>
          <a:bodyPr/>
          <a:lstStyle/>
          <a:p>
            <a:r>
              <a:rPr lang="en-US" altLang="ja-JP" dirty="0"/>
              <a:t>【8</a:t>
            </a:r>
            <a:r>
              <a:rPr lang="ja-JP" altLang="en-US" dirty="0"/>
              <a:t>位</a:t>
            </a:r>
            <a:r>
              <a:rPr lang="en-US" altLang="ja-JP" dirty="0"/>
              <a:t>】</a:t>
            </a:r>
            <a:r>
              <a:rPr lang="ja-JP" altLang="en-US" dirty="0"/>
              <a:t>分散型サービス妨害攻撃（</a:t>
            </a:r>
            <a:r>
              <a:rPr lang="en-US" altLang="ja-JP" dirty="0"/>
              <a:t>DDoS</a:t>
            </a:r>
            <a:r>
              <a:rPr lang="ja-JP" altLang="en-US" dirty="0"/>
              <a:t>攻撃）</a:t>
            </a:r>
          </a:p>
        </p:txBody>
      </p:sp>
    </p:spTree>
    <p:extLst>
      <p:ext uri="{BB962C8B-B14F-4D97-AF65-F5344CB8AC3E}">
        <p14:creationId xmlns:p14="http://schemas.microsoft.com/office/powerpoint/2010/main" val="34737152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241300" y="1097094"/>
            <a:ext cx="8674100" cy="4715949"/>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傾向①</a:t>
            </a:r>
            <a:endParaRPr lang="en-US" altLang="ja-JP" sz="2800" b="1" dirty="0">
              <a:solidFill>
                <a:schemeClr val="accent6">
                  <a:lumMod val="10000"/>
                </a:schemeClr>
              </a:solidFill>
            </a:endParaRPr>
          </a:p>
          <a:p>
            <a:pPr lvl="1"/>
            <a:r>
              <a:rPr lang="ja-JP" altLang="en-US" sz="2500" b="1" dirty="0">
                <a:solidFill>
                  <a:schemeClr val="accent6">
                    <a:lumMod val="10000"/>
                  </a:schemeClr>
                </a:solidFill>
              </a:rPr>
              <a:t>日本航空や金融機関などへの </a:t>
            </a:r>
            <a:r>
              <a:rPr lang="en-US" altLang="ja-JP" sz="2500" b="1" dirty="0">
                <a:solidFill>
                  <a:schemeClr val="accent6">
                    <a:lumMod val="10000"/>
                  </a:schemeClr>
                </a:solidFill>
              </a:rPr>
              <a:t>DDoS </a:t>
            </a:r>
            <a:r>
              <a:rPr lang="ja-JP" altLang="en-US" sz="2500" b="1" dirty="0">
                <a:solidFill>
                  <a:schemeClr val="accent6">
                    <a:lumMod val="10000"/>
                  </a:schemeClr>
                </a:solidFill>
              </a:rPr>
              <a:t>攻撃</a:t>
            </a:r>
            <a:endParaRPr lang="en-US" altLang="ja-JP" sz="2500" dirty="0">
              <a:solidFill>
                <a:schemeClr val="accent6">
                  <a:lumMod val="10000"/>
                </a:schemeClr>
              </a:solidFill>
            </a:endParaRPr>
          </a:p>
          <a:p>
            <a:pPr lvl="2">
              <a:buFont typeface="Arial" panose="020B0604020202020204" pitchFamily="34" charset="0"/>
              <a:buChar char="•"/>
            </a:pPr>
            <a:r>
              <a:rPr lang="en-US" altLang="ja-JP" sz="2200" dirty="0">
                <a:solidFill>
                  <a:schemeClr val="accent6">
                    <a:lumMod val="10000"/>
                  </a:schemeClr>
                </a:solidFill>
              </a:rPr>
              <a:t>2024</a:t>
            </a:r>
            <a:r>
              <a:rPr lang="ja-JP" altLang="en-US" sz="2200" dirty="0">
                <a:solidFill>
                  <a:schemeClr val="accent6">
                    <a:lumMod val="10000"/>
                  </a:schemeClr>
                </a:solidFill>
              </a:rPr>
              <a:t>年</a:t>
            </a:r>
            <a:r>
              <a:rPr lang="en-US" altLang="ja-JP" sz="2200" dirty="0">
                <a:solidFill>
                  <a:schemeClr val="accent6">
                    <a:lumMod val="10000"/>
                  </a:schemeClr>
                </a:solidFill>
              </a:rPr>
              <a:t>12</a:t>
            </a:r>
            <a:r>
              <a:rPr lang="ja-JP" altLang="en-US" sz="2200" dirty="0">
                <a:solidFill>
                  <a:schemeClr val="accent6">
                    <a:lumMod val="10000"/>
                  </a:schemeClr>
                </a:solidFill>
              </a:rPr>
              <a:t>月、日本航空は</a:t>
            </a:r>
            <a:r>
              <a:rPr lang="ja-JP" altLang="en-US" sz="2200" u="sng" dirty="0">
                <a:solidFill>
                  <a:srgbClr val="FF0000"/>
                </a:solidFill>
              </a:rPr>
              <a:t>大規模な </a:t>
            </a:r>
            <a:r>
              <a:rPr lang="en-US" altLang="ja-JP" sz="2200" u="sng" dirty="0">
                <a:solidFill>
                  <a:srgbClr val="FF0000"/>
                </a:solidFill>
              </a:rPr>
              <a:t>DDoS </a:t>
            </a:r>
            <a:r>
              <a:rPr lang="ja-JP" altLang="en-US" sz="2200" u="sng" dirty="0">
                <a:solidFill>
                  <a:srgbClr val="FF0000"/>
                </a:solidFill>
              </a:rPr>
              <a:t>攻撃を受けて</a:t>
            </a:r>
            <a:r>
              <a:rPr lang="ja-JP" altLang="en-US" sz="2200" dirty="0">
                <a:solidFill>
                  <a:schemeClr val="accent6">
                    <a:lumMod val="10000"/>
                  </a:schemeClr>
                </a:solidFill>
              </a:rPr>
              <a:t>一部の</a:t>
            </a:r>
            <a:r>
              <a:rPr lang="ja-JP" altLang="en-US" sz="2200" u="sng" dirty="0">
                <a:solidFill>
                  <a:srgbClr val="FF0000"/>
                </a:solidFill>
              </a:rPr>
              <a:t>システムに障害</a:t>
            </a:r>
            <a:r>
              <a:rPr lang="ja-JP" altLang="en-US" sz="2200" dirty="0">
                <a:solidFill>
                  <a:schemeClr val="accent6">
                    <a:lumMod val="10000"/>
                  </a:schemeClr>
                </a:solidFill>
              </a:rPr>
              <a:t>が発生した</a:t>
            </a:r>
            <a:endParaRPr lang="en-US" altLang="ja-JP" sz="2200" dirty="0">
              <a:solidFill>
                <a:schemeClr val="accent6">
                  <a:lumMod val="10000"/>
                </a:schemeClr>
              </a:solidFill>
            </a:endParaRPr>
          </a:p>
          <a:p>
            <a:pPr lvl="2">
              <a:buFont typeface="Arial" panose="020B0604020202020204" pitchFamily="34" charset="0"/>
              <a:buChar char="•"/>
            </a:pPr>
            <a:r>
              <a:rPr lang="ja-JP" altLang="en-US" sz="2200" dirty="0">
                <a:solidFill>
                  <a:schemeClr val="accent6">
                    <a:lumMod val="10000"/>
                  </a:schemeClr>
                </a:solidFill>
              </a:rPr>
              <a:t>この障害により当日の国内線、国際線のチケット販売が一時停止する等の影響が出た</a:t>
            </a:r>
            <a:endParaRPr lang="en-US" altLang="ja-JP" sz="2200" dirty="0">
              <a:solidFill>
                <a:schemeClr val="accent6">
                  <a:lumMod val="10000"/>
                </a:schemeClr>
              </a:solidFill>
            </a:endParaRPr>
          </a:p>
          <a:p>
            <a:pPr lvl="2">
              <a:buFont typeface="Arial" panose="020B0604020202020204" pitchFamily="34" charset="0"/>
              <a:buChar char="•"/>
            </a:pPr>
            <a:r>
              <a:rPr lang="ja-JP" altLang="en-US" sz="2200" u="sng" dirty="0">
                <a:solidFill>
                  <a:srgbClr val="FF0000"/>
                </a:solidFill>
              </a:rPr>
              <a:t>攻撃は社内外を繋ぐネットワーク機器に対して行われ</a:t>
            </a:r>
            <a:r>
              <a:rPr lang="ja-JP" altLang="en-US" sz="2200" dirty="0">
                <a:solidFill>
                  <a:schemeClr val="accent6">
                    <a:lumMod val="10000"/>
                  </a:schemeClr>
                </a:solidFill>
              </a:rPr>
              <a:t>、</a:t>
            </a:r>
            <a:r>
              <a:rPr lang="ja-JP" altLang="en-US" sz="2200" u="sng" dirty="0">
                <a:solidFill>
                  <a:srgbClr val="FF0000"/>
                </a:solidFill>
              </a:rPr>
              <a:t>航空便を利用する日本郵便の</a:t>
            </a:r>
            <a:r>
              <a:rPr lang="ja-JP" altLang="en-US" sz="2200" dirty="0">
                <a:solidFill>
                  <a:schemeClr val="accent6">
                    <a:lumMod val="10000"/>
                  </a:schemeClr>
                </a:solidFill>
              </a:rPr>
              <a:t>郵便物や</a:t>
            </a:r>
            <a:r>
              <a:rPr lang="ja-JP" altLang="en-US" sz="2200" dirty="0">
                <a:solidFill>
                  <a:schemeClr val="tx2"/>
                </a:solidFill>
              </a:rPr>
              <a:t>宅配便「ゆうパック」などの</a:t>
            </a:r>
            <a:r>
              <a:rPr lang="ja-JP" altLang="en-US" sz="2200" u="sng" dirty="0">
                <a:solidFill>
                  <a:srgbClr val="FF0000"/>
                </a:solidFill>
              </a:rPr>
              <a:t>配達にも影響</a:t>
            </a:r>
            <a:endParaRPr lang="en-US" altLang="ja-JP" sz="2200" u="sng" dirty="0">
              <a:solidFill>
                <a:srgbClr val="FF0000"/>
              </a:solidFill>
            </a:endParaRPr>
          </a:p>
          <a:p>
            <a:pPr lvl="2">
              <a:buFont typeface="Arial" panose="020B0604020202020204" pitchFamily="34" charset="0"/>
              <a:buChar char="•"/>
            </a:pPr>
            <a:r>
              <a:rPr lang="en-US" altLang="ja-JP" sz="2200" dirty="0">
                <a:solidFill>
                  <a:schemeClr val="accent6">
                    <a:lumMod val="10000"/>
                  </a:schemeClr>
                </a:solidFill>
              </a:rPr>
              <a:t>2024</a:t>
            </a:r>
            <a:r>
              <a:rPr lang="ja-JP" altLang="en-US" sz="2200" dirty="0">
                <a:solidFill>
                  <a:schemeClr val="accent6">
                    <a:lumMod val="10000"/>
                  </a:schemeClr>
                </a:solidFill>
              </a:rPr>
              <a:t>年年末にかけて、</a:t>
            </a:r>
            <a:r>
              <a:rPr lang="en-US" altLang="ja-JP" sz="2200" u="sng" dirty="0">
                <a:solidFill>
                  <a:srgbClr val="FF0000"/>
                </a:solidFill>
              </a:rPr>
              <a:t>DDoS </a:t>
            </a:r>
            <a:r>
              <a:rPr lang="ja-JP" altLang="en-US" sz="2200" u="sng" dirty="0">
                <a:solidFill>
                  <a:srgbClr val="FF0000"/>
                </a:solidFill>
              </a:rPr>
              <a:t>攻撃により金融機関のインターネットバンキングが利用できない事態が発生</a:t>
            </a:r>
            <a:r>
              <a:rPr lang="ja-JP" altLang="en-US" sz="2200" dirty="0">
                <a:solidFill>
                  <a:schemeClr val="accent6">
                    <a:lumMod val="10000"/>
                  </a:schemeClr>
                </a:solidFill>
              </a:rPr>
              <a:t>し、</a:t>
            </a:r>
            <a:r>
              <a:rPr lang="en-US" altLang="ja-JP" sz="2200" dirty="0">
                <a:solidFill>
                  <a:schemeClr val="accent6">
                    <a:lumMod val="10000"/>
                  </a:schemeClr>
                </a:solidFill>
              </a:rPr>
              <a:t>2025</a:t>
            </a:r>
            <a:r>
              <a:rPr lang="ja-JP" altLang="en-US" sz="2200" dirty="0">
                <a:solidFill>
                  <a:schemeClr val="accent6">
                    <a:lumMod val="10000"/>
                  </a:schemeClr>
                </a:solidFill>
              </a:rPr>
              <a:t>年</a:t>
            </a:r>
            <a:r>
              <a:rPr lang="en-US" altLang="ja-JP" sz="2200" dirty="0">
                <a:solidFill>
                  <a:schemeClr val="accent6">
                    <a:lumMod val="10000"/>
                  </a:schemeClr>
                </a:solidFill>
              </a:rPr>
              <a:t>1</a:t>
            </a:r>
            <a:r>
              <a:rPr lang="ja-JP" altLang="en-US" sz="2200" dirty="0">
                <a:solidFill>
                  <a:schemeClr val="accent6">
                    <a:lumMod val="10000"/>
                  </a:schemeClr>
                </a:solidFill>
              </a:rPr>
              <a:t>月に入っても同様の攻撃は様々な企業に対して続けられていた</a:t>
            </a:r>
            <a:endParaRPr lang="en-US" altLang="ja-JP" sz="22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83</a:t>
            </a:fld>
            <a:endParaRPr lang="ja-JP" altLang="en-US"/>
          </a:p>
        </p:txBody>
      </p:sp>
      <p:sp>
        <p:nvSpPr>
          <p:cNvPr id="6" name="テキスト ボックス 5">
            <a:extLst>
              <a:ext uri="{FF2B5EF4-FFF2-40B4-BE49-F238E27FC236}">
                <a16:creationId xmlns:a16="http://schemas.microsoft.com/office/drawing/2014/main" id="{BB47F407-F05B-1F5D-04CD-A4A946F33235}"/>
              </a:ext>
            </a:extLst>
          </p:cNvPr>
          <p:cNvSpPr txBox="1"/>
          <p:nvPr/>
        </p:nvSpPr>
        <p:spPr>
          <a:xfrm>
            <a:off x="352800" y="5626229"/>
            <a:ext cx="8438400" cy="1015663"/>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日本航空で発生した大量データ送付起因のネットワーク障害についてまとめてみた（</a:t>
            </a:r>
            <a:r>
              <a:rPr lang="en-US" altLang="ja-JP" sz="1000" dirty="0" err="1">
                <a:solidFill>
                  <a:schemeClr val="accent6">
                    <a:lumMod val="10000"/>
                  </a:schemeClr>
                </a:solidFill>
                <a:latin typeface="+mn-ea"/>
              </a:rPr>
              <a:t>piyolog</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https://piyolog.hatenadiary.jp/entry/2024/12/30/154109</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アカマイ、国内事業者向けでは過去最大規模の</a:t>
            </a:r>
            <a:r>
              <a:rPr lang="en-US" altLang="ja-JP" sz="1000" dirty="0">
                <a:solidFill>
                  <a:schemeClr val="accent6">
                    <a:lumMod val="10000"/>
                  </a:schemeClr>
                </a:solidFill>
                <a:latin typeface="+mn-ea"/>
              </a:rPr>
              <a:t>DDoS</a:t>
            </a:r>
            <a:r>
              <a:rPr lang="ja-JP" altLang="en-US" sz="1000" dirty="0">
                <a:solidFill>
                  <a:schemeClr val="accent6">
                    <a:lumMod val="10000"/>
                  </a:schemeClr>
                </a:solidFill>
                <a:latin typeface="+mn-ea"/>
              </a:rPr>
              <a:t>攻撃について解説（</a:t>
            </a:r>
            <a:r>
              <a:rPr lang="en-US" altLang="ja-JP" sz="1000" dirty="0">
                <a:solidFill>
                  <a:schemeClr val="accent6">
                    <a:lumMod val="10000"/>
                  </a:schemeClr>
                </a:solidFill>
                <a:latin typeface="+mn-ea"/>
              </a:rPr>
              <a:t>ZDNET Japan</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https://japan.zdnet.com/article/35228883/</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2024</a:t>
            </a:r>
            <a:r>
              <a:rPr lang="ja-JP" altLang="en-US" sz="1000" dirty="0">
                <a:solidFill>
                  <a:schemeClr val="accent6">
                    <a:lumMod val="10000"/>
                  </a:schemeClr>
                </a:solidFill>
                <a:latin typeface="+mn-ea"/>
              </a:rPr>
              <a:t>年末からの</a:t>
            </a:r>
            <a:r>
              <a:rPr lang="en-US" altLang="ja-JP" sz="1000" dirty="0">
                <a:solidFill>
                  <a:schemeClr val="accent6">
                    <a:lumMod val="10000"/>
                  </a:schemeClr>
                </a:solidFill>
                <a:latin typeface="+mn-ea"/>
              </a:rPr>
              <a:t>DDoS</a:t>
            </a:r>
            <a:r>
              <a:rPr lang="ja-JP" altLang="en-US" sz="1000" dirty="0">
                <a:solidFill>
                  <a:schemeClr val="accent6">
                    <a:lumMod val="10000"/>
                  </a:schemeClr>
                </a:solidFill>
                <a:latin typeface="+mn-ea"/>
              </a:rPr>
              <a:t>攻撃被害と関連性が疑われる</a:t>
            </a:r>
            <a:r>
              <a:rPr lang="en-US" altLang="ja-JP" sz="1000" dirty="0">
                <a:solidFill>
                  <a:schemeClr val="accent6">
                    <a:lumMod val="10000"/>
                  </a:schemeClr>
                </a:solidFill>
                <a:latin typeface="+mn-ea"/>
              </a:rPr>
              <a:t>IoT</a:t>
            </a:r>
            <a:r>
              <a:rPr lang="ja-JP" altLang="en-US" sz="1000" dirty="0">
                <a:solidFill>
                  <a:schemeClr val="accent6">
                    <a:lumMod val="10000"/>
                  </a:schemeClr>
                </a:solidFill>
                <a:latin typeface="+mn-ea"/>
              </a:rPr>
              <a:t>ボットネットの大規模な活動を観測（トレンドマイクロ）</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4"/>
              </a:rPr>
              <a:t>https://www.trendmicro.com/ja_jp/research/24/l/iot-botnet-activity-ddos-attacks.html</a:t>
            </a:r>
            <a:endParaRPr lang="en-US" altLang="ja-JP" sz="1000" dirty="0">
              <a:solidFill>
                <a:srgbClr val="0000FF"/>
              </a:solidFill>
              <a:latin typeface="+mn-ea"/>
            </a:endParaRPr>
          </a:p>
        </p:txBody>
      </p:sp>
      <p:sp>
        <p:nvSpPr>
          <p:cNvPr id="5" name="タイトル 8">
            <a:extLst>
              <a:ext uri="{FF2B5EF4-FFF2-40B4-BE49-F238E27FC236}">
                <a16:creationId xmlns:a16="http://schemas.microsoft.com/office/drawing/2014/main" id="{E6147048-07D9-EAFC-DE74-E03554EB03BF}"/>
              </a:ext>
            </a:extLst>
          </p:cNvPr>
          <p:cNvSpPr>
            <a:spLocks noGrp="1"/>
          </p:cNvSpPr>
          <p:nvPr>
            <p:ph type="title"/>
          </p:nvPr>
        </p:nvSpPr>
        <p:spPr>
          <a:xfrm>
            <a:off x="367372" y="217503"/>
            <a:ext cx="7422969" cy="545977"/>
          </a:xfrm>
        </p:spPr>
        <p:txBody>
          <a:bodyPr/>
          <a:lstStyle/>
          <a:p>
            <a:r>
              <a:rPr lang="en-US" altLang="ja-JP" dirty="0"/>
              <a:t>【8</a:t>
            </a:r>
            <a:r>
              <a:rPr lang="ja-JP" altLang="en-US" dirty="0"/>
              <a:t>位</a:t>
            </a:r>
            <a:r>
              <a:rPr lang="en-US" altLang="ja-JP" dirty="0"/>
              <a:t>】</a:t>
            </a:r>
            <a:r>
              <a:rPr lang="ja-JP" altLang="en-US" dirty="0"/>
              <a:t>分散型サービス妨害攻撃（</a:t>
            </a:r>
            <a:r>
              <a:rPr lang="en-US" altLang="ja-JP" dirty="0"/>
              <a:t>DDoS</a:t>
            </a:r>
            <a:r>
              <a:rPr lang="ja-JP" altLang="en-US" dirty="0"/>
              <a:t>攻撃）</a:t>
            </a:r>
          </a:p>
        </p:txBody>
      </p:sp>
    </p:spTree>
    <p:extLst>
      <p:ext uri="{BB962C8B-B14F-4D97-AF65-F5344CB8AC3E}">
        <p14:creationId xmlns:p14="http://schemas.microsoft.com/office/powerpoint/2010/main" val="40131897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352800" y="1097094"/>
            <a:ext cx="8478684" cy="4582253"/>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傾向②</a:t>
            </a:r>
            <a:endParaRPr lang="en-US" altLang="ja-JP" sz="2800" b="1" dirty="0">
              <a:solidFill>
                <a:schemeClr val="accent6">
                  <a:lumMod val="10000"/>
                </a:schemeClr>
              </a:solidFill>
            </a:endParaRPr>
          </a:p>
          <a:p>
            <a:pPr lvl="1"/>
            <a:r>
              <a:rPr lang="ja-JP" altLang="en-US" sz="2500" b="1" dirty="0">
                <a:solidFill>
                  <a:schemeClr val="accent6">
                    <a:lumMod val="10000"/>
                  </a:schemeClr>
                </a:solidFill>
              </a:rPr>
              <a:t>サイバー攻撃の代行サービスを使った攻撃</a:t>
            </a:r>
            <a:endParaRPr lang="en-US" altLang="ja-JP" sz="25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12</a:t>
            </a:r>
            <a:r>
              <a:rPr lang="ja-JP" altLang="en-US" sz="2300" dirty="0">
                <a:solidFill>
                  <a:schemeClr val="accent6">
                    <a:lumMod val="10000"/>
                  </a:schemeClr>
                </a:solidFill>
              </a:rPr>
              <a:t>月、警察庁は</a:t>
            </a:r>
            <a:r>
              <a:rPr lang="ja-JP" altLang="en-US" sz="2300" u="sng" dirty="0">
                <a:solidFill>
                  <a:srgbClr val="FF0000"/>
                </a:solidFill>
              </a:rPr>
              <a:t>攻撃の代行をする海外サイトに攻撃の依頼</a:t>
            </a:r>
            <a:r>
              <a:rPr lang="ja-JP" altLang="en-US" sz="2300" dirty="0">
                <a:solidFill>
                  <a:schemeClr val="accent6">
                    <a:lumMod val="10000"/>
                  </a:schemeClr>
                </a:solidFill>
              </a:rPr>
              <a:t>をしたとして、中学生 </a:t>
            </a:r>
            <a:r>
              <a:rPr lang="en-US" altLang="ja-JP" sz="2300" dirty="0">
                <a:solidFill>
                  <a:schemeClr val="accent6">
                    <a:lumMod val="10000"/>
                  </a:schemeClr>
                </a:solidFill>
              </a:rPr>
              <a:t>2</a:t>
            </a:r>
            <a:r>
              <a:rPr lang="ja-JP" altLang="en-US" sz="2300" dirty="0">
                <a:solidFill>
                  <a:schemeClr val="accent6">
                    <a:lumMod val="10000"/>
                  </a:schemeClr>
                </a:solidFill>
              </a:rPr>
              <a:t>人を摘発していたことを明らかにした</a:t>
            </a:r>
            <a:endParaRPr lang="en-US" altLang="ja-JP" sz="2300" dirty="0">
              <a:solidFill>
                <a:schemeClr val="accent6">
                  <a:lumMod val="10000"/>
                </a:schemeClr>
              </a:solidFill>
            </a:endParaRPr>
          </a:p>
          <a:p>
            <a:pPr lvl="2"/>
            <a:endParaRPr lang="en-US" altLang="ja-JP" sz="800" dirty="0">
              <a:solidFill>
                <a:schemeClr val="accent6">
                  <a:lumMod val="10000"/>
                </a:schemeClr>
              </a:solidFill>
            </a:endParaRPr>
          </a:p>
          <a:p>
            <a:pPr lvl="2"/>
            <a:r>
              <a:rPr lang="en-US" altLang="ja-JP" sz="2300" dirty="0">
                <a:solidFill>
                  <a:schemeClr val="accent6">
                    <a:lumMod val="10000"/>
                  </a:schemeClr>
                </a:solidFill>
              </a:rPr>
              <a:t>1</a:t>
            </a:r>
            <a:r>
              <a:rPr lang="ja-JP" altLang="en-US" sz="2300" dirty="0">
                <a:solidFill>
                  <a:schemeClr val="accent6">
                    <a:lumMod val="10000"/>
                  </a:schemeClr>
                </a:solidFill>
              </a:rPr>
              <a:t>人は、</a:t>
            </a:r>
            <a:r>
              <a:rPr lang="ja-JP" altLang="en-US" sz="2300" u="sng" dirty="0">
                <a:solidFill>
                  <a:srgbClr val="FF0000"/>
                </a:solidFill>
              </a:rPr>
              <a:t>サイバー攻撃を代行する</a:t>
            </a:r>
            <a:r>
              <a:rPr lang="ja-JP" altLang="en-US" sz="2300" dirty="0">
                <a:solidFill>
                  <a:schemeClr val="tx2"/>
                </a:solidFill>
              </a:rPr>
              <a:t>「</a:t>
            </a:r>
            <a:r>
              <a:rPr lang="en-US" altLang="ja-JP" sz="2300" dirty="0">
                <a:solidFill>
                  <a:schemeClr val="tx2"/>
                </a:solidFill>
              </a:rPr>
              <a:t>IP </a:t>
            </a:r>
            <a:r>
              <a:rPr lang="ja-JP" altLang="en-US" sz="2300" dirty="0">
                <a:solidFill>
                  <a:schemeClr val="tx2"/>
                </a:solidFill>
              </a:rPr>
              <a:t>ストレッサー」という</a:t>
            </a:r>
            <a:r>
              <a:rPr lang="ja-JP" altLang="en-US" sz="2300" u="sng" dirty="0">
                <a:solidFill>
                  <a:srgbClr val="FF0000"/>
                </a:solidFill>
              </a:rPr>
              <a:t>海外サービスを使い、</a:t>
            </a:r>
            <a:r>
              <a:rPr lang="ja-JP" altLang="en-US" sz="2300" dirty="0">
                <a:solidFill>
                  <a:schemeClr val="tx2"/>
                </a:solidFill>
              </a:rPr>
              <a:t>国内の企業や自身が通っている学校に関係する </a:t>
            </a:r>
            <a:r>
              <a:rPr lang="en-US" altLang="ja-JP" sz="2300" u="sng" dirty="0">
                <a:solidFill>
                  <a:srgbClr val="FF0000"/>
                </a:solidFill>
              </a:rPr>
              <a:t>Web </a:t>
            </a:r>
            <a:r>
              <a:rPr lang="ja-JP" altLang="en-US" sz="2300" u="sng" dirty="0">
                <a:solidFill>
                  <a:srgbClr val="FF0000"/>
                </a:solidFill>
              </a:rPr>
              <a:t>サイトにサイバー攻撃を仕掛けた</a:t>
            </a:r>
            <a:endParaRPr lang="en-US" altLang="ja-JP" sz="2300" u="sng" dirty="0">
              <a:solidFill>
                <a:srgbClr val="FF0000"/>
              </a:solidFill>
            </a:endParaRPr>
          </a:p>
          <a:p>
            <a:pPr lvl="2"/>
            <a:endParaRPr lang="en-US" altLang="ja-JP" sz="800" dirty="0">
              <a:solidFill>
                <a:schemeClr val="accent6">
                  <a:lumMod val="10000"/>
                </a:schemeClr>
              </a:solidFill>
            </a:endParaRPr>
          </a:p>
          <a:p>
            <a:pPr lvl="2"/>
            <a:r>
              <a:rPr lang="ja-JP" altLang="en-US" sz="2300" dirty="0">
                <a:solidFill>
                  <a:schemeClr val="accent6">
                    <a:lumMod val="10000"/>
                  </a:schemeClr>
                </a:solidFill>
              </a:rPr>
              <a:t>もう </a:t>
            </a:r>
            <a:r>
              <a:rPr lang="en-US" altLang="ja-JP" sz="2300" dirty="0">
                <a:solidFill>
                  <a:schemeClr val="accent6">
                    <a:lumMod val="10000"/>
                  </a:schemeClr>
                </a:solidFill>
              </a:rPr>
              <a:t>1</a:t>
            </a:r>
            <a:r>
              <a:rPr lang="ja-JP" altLang="en-US" sz="2300" dirty="0">
                <a:solidFill>
                  <a:schemeClr val="accent6">
                    <a:lumMod val="10000"/>
                  </a:schemeClr>
                </a:solidFill>
              </a:rPr>
              <a:t>人も同様に</a:t>
            </a:r>
            <a:r>
              <a:rPr lang="ja-JP" altLang="en-US" sz="2300" dirty="0">
                <a:solidFill>
                  <a:schemeClr val="tx2"/>
                </a:solidFill>
              </a:rPr>
              <a:t>「</a:t>
            </a:r>
            <a:r>
              <a:rPr lang="en-US" altLang="ja-JP" sz="2300" dirty="0">
                <a:solidFill>
                  <a:schemeClr val="tx2"/>
                </a:solidFill>
              </a:rPr>
              <a:t>IP </a:t>
            </a:r>
            <a:r>
              <a:rPr lang="ja-JP" altLang="en-US" sz="2300" dirty="0">
                <a:solidFill>
                  <a:schemeClr val="tx2"/>
                </a:solidFill>
              </a:rPr>
              <a:t>ストレッサー」を使い、国内企業や外国の政府機関の </a:t>
            </a:r>
            <a:r>
              <a:rPr lang="en-US" altLang="ja-JP" sz="2300" u="sng" dirty="0">
                <a:solidFill>
                  <a:srgbClr val="FF0000"/>
                </a:solidFill>
              </a:rPr>
              <a:t>Web </a:t>
            </a:r>
            <a:r>
              <a:rPr lang="ja-JP" altLang="en-US" sz="2300" u="sng" dirty="0">
                <a:solidFill>
                  <a:srgbClr val="FF0000"/>
                </a:solidFill>
              </a:rPr>
              <a:t>サイトに </a:t>
            </a:r>
            <a:r>
              <a:rPr lang="en-US" altLang="ja-JP" sz="2300" u="sng" dirty="0">
                <a:solidFill>
                  <a:srgbClr val="FF0000"/>
                </a:solidFill>
              </a:rPr>
              <a:t>DDoS </a:t>
            </a:r>
            <a:r>
              <a:rPr lang="ja-JP" altLang="en-US" sz="2300" u="sng" dirty="0">
                <a:solidFill>
                  <a:srgbClr val="FF0000"/>
                </a:solidFill>
              </a:rPr>
              <a:t>攻撃を仕掛けた</a:t>
            </a:r>
            <a:endParaRPr lang="en-US" altLang="ja-JP" sz="2300" u="sng" dirty="0">
              <a:solidFill>
                <a:srgbClr val="FF0000"/>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84</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5813043"/>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DDoS</a:t>
            </a:r>
            <a:r>
              <a:rPr lang="ja-JP" altLang="en-US" sz="1000" dirty="0">
                <a:solidFill>
                  <a:schemeClr val="accent6">
                    <a:lumMod val="10000"/>
                  </a:schemeClr>
                </a:solidFill>
                <a:latin typeface="+mn-ea"/>
              </a:rPr>
              <a:t>攻撃」を代行サイトに依頼疑い 中学生計</a:t>
            </a:r>
            <a:r>
              <a:rPr lang="en-US" altLang="ja-JP" sz="1000" dirty="0">
                <a:solidFill>
                  <a:schemeClr val="accent6">
                    <a:lumMod val="10000"/>
                  </a:schemeClr>
                </a:solidFill>
                <a:latin typeface="+mn-ea"/>
              </a:rPr>
              <a:t>2</a:t>
            </a:r>
            <a:r>
              <a:rPr lang="ja-JP" altLang="en-US" sz="1000" dirty="0">
                <a:solidFill>
                  <a:schemeClr val="accent6">
                    <a:lumMod val="10000"/>
                  </a:schemeClr>
                </a:solidFill>
                <a:latin typeface="+mn-ea"/>
              </a:rPr>
              <a:t>人を摘発 警察庁、</a:t>
            </a:r>
            <a:r>
              <a:rPr lang="en-US" altLang="ja-JP" sz="1000" dirty="0">
                <a:solidFill>
                  <a:schemeClr val="accent6">
                    <a:lumMod val="10000"/>
                  </a:schemeClr>
                </a:solidFill>
                <a:latin typeface="+mn-ea"/>
              </a:rPr>
              <a:t>X</a:t>
            </a:r>
            <a:r>
              <a:rPr lang="ja-JP" altLang="en-US" sz="1000" dirty="0">
                <a:solidFill>
                  <a:schemeClr val="accent6">
                    <a:lumMod val="10000"/>
                  </a:schemeClr>
                </a:solidFill>
                <a:latin typeface="+mn-ea"/>
              </a:rPr>
              <a:t>などで啓発強化」 </a:t>
            </a:r>
            <a:r>
              <a:rPr lang="en-US" altLang="ja-JP" sz="1000" dirty="0">
                <a:solidFill>
                  <a:schemeClr val="accent6">
                    <a:lumMod val="10000"/>
                  </a:schemeClr>
                </a:solidFill>
                <a:latin typeface="+mn-ea"/>
              </a:rPr>
              <a:t>(</a:t>
            </a:r>
            <a:r>
              <a:rPr lang="en-US" altLang="ja-JP" sz="1000" dirty="0" err="1">
                <a:solidFill>
                  <a:schemeClr val="accent6">
                    <a:lumMod val="10000"/>
                  </a:schemeClr>
                </a:solidFill>
                <a:latin typeface="+mn-ea"/>
              </a:rPr>
              <a:t>ITmedia</a:t>
            </a:r>
            <a:r>
              <a:rPr lang="en-US" altLang="ja-JP" sz="1000" dirty="0">
                <a:solidFill>
                  <a:schemeClr val="accent6">
                    <a:lumMod val="10000"/>
                  </a:schemeClr>
                </a:solidFill>
                <a:latin typeface="+mn-ea"/>
              </a:rPr>
              <a:t> NEWS)</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https://www.itmedia.co.jp/news/articles/2412/11/news172.html</a:t>
            </a:r>
            <a:endParaRPr lang="en-US" altLang="ja-JP" sz="1000" dirty="0">
              <a:solidFill>
                <a:schemeClr val="accent6">
                  <a:lumMod val="10000"/>
                </a:schemeClr>
              </a:solidFill>
              <a:latin typeface="+mn-ea"/>
            </a:endParaRPr>
          </a:p>
          <a:p>
            <a:r>
              <a:rPr lang="en-US" altLang="ja-JP" sz="1000" dirty="0">
                <a:solidFill>
                  <a:schemeClr val="accent6">
                    <a:lumMod val="10000"/>
                  </a:schemeClr>
                </a:solidFill>
                <a:latin typeface="+mn-ea"/>
              </a:rPr>
              <a:t>            </a:t>
            </a:r>
            <a:r>
              <a:rPr lang="ja-JP" altLang="en-US" sz="1000" dirty="0">
                <a:solidFill>
                  <a:schemeClr val="accent6">
                    <a:lumMod val="10000"/>
                  </a:schemeClr>
                </a:solidFill>
                <a:latin typeface="+mn-ea"/>
              </a:rPr>
              <a:t>サイバー攻撃の代行サービス使い企業攻撃か 中学生が書類送検 </a:t>
            </a:r>
            <a:r>
              <a:rPr lang="en-US" altLang="ja-JP" sz="1000" dirty="0">
                <a:solidFill>
                  <a:schemeClr val="accent6">
                    <a:lumMod val="10000"/>
                  </a:schemeClr>
                </a:solidFill>
                <a:latin typeface="+mn-ea"/>
              </a:rPr>
              <a:t>(NHK)</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https://www3.nhk.or.jp/news/html/20241212/k10014665381000.html</a:t>
            </a:r>
            <a:endParaRPr lang="en-US" altLang="ja-JP" sz="1000" dirty="0">
              <a:solidFill>
                <a:srgbClr val="0000FF"/>
              </a:solidFill>
              <a:latin typeface="+mn-ea"/>
            </a:endParaRPr>
          </a:p>
        </p:txBody>
      </p:sp>
      <p:sp>
        <p:nvSpPr>
          <p:cNvPr id="5" name="タイトル 8">
            <a:extLst>
              <a:ext uri="{FF2B5EF4-FFF2-40B4-BE49-F238E27FC236}">
                <a16:creationId xmlns:a16="http://schemas.microsoft.com/office/drawing/2014/main" id="{0345F8B3-2850-E1F5-34F2-2FB4821CC227}"/>
              </a:ext>
            </a:extLst>
          </p:cNvPr>
          <p:cNvSpPr>
            <a:spLocks noGrp="1"/>
          </p:cNvSpPr>
          <p:nvPr>
            <p:ph type="title"/>
          </p:nvPr>
        </p:nvSpPr>
        <p:spPr>
          <a:xfrm>
            <a:off x="367372" y="217503"/>
            <a:ext cx="7422969" cy="545977"/>
          </a:xfrm>
        </p:spPr>
        <p:txBody>
          <a:bodyPr/>
          <a:lstStyle/>
          <a:p>
            <a:r>
              <a:rPr lang="en-US" altLang="ja-JP" dirty="0"/>
              <a:t>【8</a:t>
            </a:r>
            <a:r>
              <a:rPr lang="ja-JP" altLang="en-US" dirty="0"/>
              <a:t>位</a:t>
            </a:r>
            <a:r>
              <a:rPr lang="en-US" altLang="ja-JP" dirty="0"/>
              <a:t>】</a:t>
            </a:r>
            <a:r>
              <a:rPr lang="ja-JP" altLang="en-US" dirty="0"/>
              <a:t>分散型サービス妨害攻撃（</a:t>
            </a:r>
            <a:r>
              <a:rPr lang="en-US" altLang="ja-JP" dirty="0"/>
              <a:t>DDoS</a:t>
            </a:r>
            <a:r>
              <a:rPr lang="ja-JP" altLang="en-US" dirty="0"/>
              <a:t>攻撃）</a:t>
            </a:r>
          </a:p>
        </p:txBody>
      </p:sp>
    </p:spTree>
    <p:extLst>
      <p:ext uri="{BB962C8B-B14F-4D97-AF65-F5344CB8AC3E}">
        <p14:creationId xmlns:p14="http://schemas.microsoft.com/office/powerpoint/2010/main" val="2171203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85</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(Web </a:t>
            </a:r>
            <a:r>
              <a:rPr lang="ja-JP" altLang="en-US" sz="2800" b="1" dirty="0">
                <a:solidFill>
                  <a:schemeClr val="accent6">
                    <a:lumMod val="10000"/>
                  </a:schemeClr>
                </a:solidFill>
              </a:rPr>
              <a:t>サイトの運営者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a:t>
            </a:r>
            <a:r>
              <a:rPr lang="en-US" altLang="ja-JP" sz="2500" b="1" dirty="0">
                <a:solidFill>
                  <a:schemeClr val="accent6">
                    <a:lumMod val="10000"/>
                  </a:schemeClr>
                </a:solidFill>
              </a:rPr>
              <a:t>】</a:t>
            </a:r>
          </a:p>
          <a:p>
            <a:pPr lvl="2"/>
            <a:r>
              <a:rPr lang="en-US" altLang="ja-JP" sz="2000" u="sng" dirty="0">
                <a:solidFill>
                  <a:srgbClr val="FF0000"/>
                </a:solidFill>
              </a:rPr>
              <a:t>DDoS </a:t>
            </a:r>
            <a:r>
              <a:rPr lang="ja-JP" altLang="en-US" sz="2000" u="sng" dirty="0">
                <a:solidFill>
                  <a:srgbClr val="FF0000"/>
                </a:solidFill>
              </a:rPr>
              <a:t>攻撃の影響を緩和する </a:t>
            </a:r>
            <a:r>
              <a:rPr lang="en-US" altLang="ja-JP" sz="2000" u="sng" dirty="0">
                <a:solidFill>
                  <a:srgbClr val="FF0000"/>
                </a:solidFill>
              </a:rPr>
              <a:t>CDN </a:t>
            </a:r>
            <a:r>
              <a:rPr lang="ja-JP" altLang="en-US" sz="2000" u="sng" dirty="0">
                <a:solidFill>
                  <a:srgbClr val="FF0000"/>
                </a:solidFill>
              </a:rPr>
              <a:t>を利用</a:t>
            </a:r>
            <a:r>
              <a:rPr lang="ja-JP" altLang="en-US" sz="2000" dirty="0">
                <a:solidFill>
                  <a:schemeClr val="accent6">
                    <a:lumMod val="10000"/>
                  </a:schemeClr>
                </a:solidFill>
              </a:rPr>
              <a:t>する</a:t>
            </a:r>
            <a:endParaRPr lang="en-US" altLang="ja-JP" sz="2000" dirty="0">
              <a:solidFill>
                <a:schemeClr val="accent6">
                  <a:lumMod val="10000"/>
                </a:schemeClr>
              </a:solidFill>
            </a:endParaRPr>
          </a:p>
          <a:p>
            <a:pPr lvl="2"/>
            <a:r>
              <a:rPr lang="en-US" altLang="ja-JP" sz="2000" u="sng" dirty="0">
                <a:solidFill>
                  <a:srgbClr val="FF0000"/>
                </a:solidFill>
              </a:rPr>
              <a:t>WAF</a:t>
            </a:r>
            <a:r>
              <a:rPr lang="ja-JP" altLang="en-US" sz="2000" u="sng" dirty="0">
                <a:solidFill>
                  <a:srgbClr val="FF0000"/>
                </a:solidFill>
              </a:rPr>
              <a:t>、</a:t>
            </a:r>
            <a:r>
              <a:rPr lang="en-US" altLang="ja-JP" sz="2000" u="sng" dirty="0">
                <a:solidFill>
                  <a:srgbClr val="FF0000"/>
                </a:solidFill>
              </a:rPr>
              <a:t>IDS/IPS</a:t>
            </a:r>
            <a:r>
              <a:rPr lang="ja-JP" altLang="en-US" sz="2000" u="sng" dirty="0">
                <a:solidFill>
                  <a:srgbClr val="FF0000"/>
                </a:solidFill>
              </a:rPr>
              <a:t>、</a:t>
            </a:r>
            <a:r>
              <a:rPr lang="en-US" altLang="ja-JP" sz="2000" u="sng" dirty="0">
                <a:solidFill>
                  <a:srgbClr val="FF0000"/>
                </a:solidFill>
              </a:rPr>
              <a:t>DDoS </a:t>
            </a:r>
            <a:r>
              <a:rPr lang="ja-JP" altLang="en-US" sz="2000" u="sng" dirty="0">
                <a:solidFill>
                  <a:srgbClr val="FF0000"/>
                </a:solidFill>
              </a:rPr>
              <a:t>対策サービスの導入</a:t>
            </a:r>
            <a:r>
              <a:rPr lang="ja-JP" altLang="en-US" sz="2000" dirty="0">
                <a:solidFill>
                  <a:schemeClr val="accent6">
                    <a:lumMod val="10000"/>
                  </a:schemeClr>
                </a:solidFill>
              </a:rPr>
              <a:t>する</a:t>
            </a:r>
            <a:endParaRPr lang="en-US" altLang="ja-JP" sz="2000" u="sng" dirty="0">
              <a:solidFill>
                <a:srgbClr val="FF0000"/>
              </a:solidFill>
            </a:endParaRPr>
          </a:p>
          <a:p>
            <a:pPr lvl="2"/>
            <a:r>
              <a:rPr lang="ja-JP" altLang="en-US" sz="2000" u="sng" dirty="0">
                <a:solidFill>
                  <a:srgbClr val="FF0000"/>
                </a:solidFill>
              </a:rPr>
              <a:t>システムの冗長化等の軽減策</a:t>
            </a:r>
            <a:r>
              <a:rPr lang="ja-JP" altLang="en-US" sz="2000" dirty="0">
                <a:solidFill>
                  <a:schemeClr val="accent6">
                    <a:lumMod val="10000"/>
                  </a:schemeClr>
                </a:solidFill>
              </a:rPr>
              <a:t>を実施する</a:t>
            </a:r>
            <a:endParaRPr lang="en-US" altLang="ja-JP" sz="2000" dirty="0">
              <a:solidFill>
                <a:schemeClr val="accent6">
                  <a:lumMod val="10000"/>
                </a:schemeClr>
              </a:solidFill>
            </a:endParaRPr>
          </a:p>
          <a:p>
            <a:pPr lvl="2"/>
            <a:r>
              <a:rPr lang="ja-JP" altLang="en-US" sz="2000" u="sng" dirty="0">
                <a:solidFill>
                  <a:srgbClr val="FF0000"/>
                </a:solidFill>
              </a:rPr>
              <a:t>ネットワークの冗長化</a:t>
            </a:r>
            <a:r>
              <a:rPr lang="ja-JP" altLang="en-US" sz="2000" dirty="0">
                <a:solidFill>
                  <a:schemeClr val="accent6">
                    <a:lumMod val="10000"/>
                  </a:schemeClr>
                </a:solidFill>
              </a:rPr>
              <a:t>として </a:t>
            </a:r>
            <a:r>
              <a:rPr lang="en-US" altLang="ja-JP" sz="2000" dirty="0">
                <a:solidFill>
                  <a:schemeClr val="accent6">
                    <a:lumMod val="10000"/>
                  </a:schemeClr>
                </a:solidFill>
              </a:rPr>
              <a:t>DDoS </a:t>
            </a:r>
            <a:r>
              <a:rPr lang="ja-JP" altLang="en-US" sz="2000" dirty="0">
                <a:solidFill>
                  <a:schemeClr val="accent6">
                    <a:lumMod val="10000"/>
                  </a:schemeClr>
                </a:solidFill>
              </a:rPr>
              <a:t>攻撃の影響を受けない非常時用　　　ネットワークを準備する</a:t>
            </a:r>
            <a:endParaRPr lang="en-US" altLang="ja-JP" sz="2000" u="sng" dirty="0">
              <a:solidFill>
                <a:srgbClr val="FF0000"/>
              </a:solidFill>
            </a:endParaRPr>
          </a:p>
          <a:p>
            <a:pPr lvl="2"/>
            <a:r>
              <a:rPr lang="en-US" altLang="ja-JP" sz="2000" u="sng" dirty="0">
                <a:solidFill>
                  <a:srgbClr val="FF0000"/>
                </a:solidFill>
              </a:rPr>
              <a:t>Web </a:t>
            </a:r>
            <a:r>
              <a:rPr lang="ja-JP" altLang="en-US" sz="2000" u="sng" dirty="0">
                <a:solidFill>
                  <a:srgbClr val="FF0000"/>
                </a:solidFill>
              </a:rPr>
              <a:t>サイト停止時の代替サーバーの用意と告知手段の整備をする</a:t>
            </a:r>
            <a:endParaRPr lang="en-US" altLang="ja-JP" sz="2000" dirty="0">
              <a:solidFill>
                <a:schemeClr val="accent6">
                  <a:lumMod val="10000"/>
                </a:schemeClr>
              </a:solidFill>
            </a:endParaRPr>
          </a:p>
        </p:txBody>
      </p:sp>
      <p:sp>
        <p:nvSpPr>
          <p:cNvPr id="6" name="タイトル 8">
            <a:extLst>
              <a:ext uri="{FF2B5EF4-FFF2-40B4-BE49-F238E27FC236}">
                <a16:creationId xmlns:a16="http://schemas.microsoft.com/office/drawing/2014/main" id="{8E3DF71D-9CA4-0E64-B0DC-725910EF47B5}"/>
              </a:ext>
            </a:extLst>
          </p:cNvPr>
          <p:cNvSpPr>
            <a:spLocks noGrp="1"/>
          </p:cNvSpPr>
          <p:nvPr>
            <p:ph type="title"/>
          </p:nvPr>
        </p:nvSpPr>
        <p:spPr>
          <a:xfrm>
            <a:off x="367372" y="217503"/>
            <a:ext cx="7422969" cy="545977"/>
          </a:xfrm>
        </p:spPr>
        <p:txBody>
          <a:bodyPr/>
          <a:lstStyle/>
          <a:p>
            <a:r>
              <a:rPr lang="en-US" altLang="ja-JP" dirty="0"/>
              <a:t>【8</a:t>
            </a:r>
            <a:r>
              <a:rPr lang="ja-JP" altLang="en-US" dirty="0"/>
              <a:t>位</a:t>
            </a:r>
            <a:r>
              <a:rPr lang="en-US" altLang="ja-JP" dirty="0"/>
              <a:t>】</a:t>
            </a:r>
            <a:r>
              <a:rPr lang="ja-JP" altLang="en-US" dirty="0"/>
              <a:t>分散型サービス妨害攻撃（</a:t>
            </a:r>
            <a:r>
              <a:rPr lang="en-US" altLang="ja-JP" dirty="0"/>
              <a:t>DDoS</a:t>
            </a:r>
            <a:r>
              <a:rPr lang="ja-JP" altLang="en-US" dirty="0"/>
              <a:t>攻撃）</a:t>
            </a:r>
          </a:p>
        </p:txBody>
      </p:sp>
    </p:spTree>
    <p:extLst>
      <p:ext uri="{BB962C8B-B14F-4D97-AF65-F5344CB8AC3E}">
        <p14:creationId xmlns:p14="http://schemas.microsoft.com/office/powerpoint/2010/main" val="1297812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86</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(Web </a:t>
            </a:r>
            <a:r>
              <a:rPr lang="ja-JP" altLang="en-US" sz="2800" b="1" dirty="0">
                <a:solidFill>
                  <a:schemeClr val="accent6">
                    <a:lumMod val="10000"/>
                  </a:schemeClr>
                </a:solidFill>
              </a:rPr>
              <a:t>サイトの運営者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被害を受けた後の対応</a:t>
            </a:r>
            <a:r>
              <a:rPr lang="en-US" altLang="ja-JP" sz="2500" b="1" dirty="0">
                <a:solidFill>
                  <a:schemeClr val="accent6">
                    <a:lumMod val="10000"/>
                  </a:schemeClr>
                </a:solidFill>
              </a:rPr>
              <a:t>】</a:t>
            </a:r>
          </a:p>
          <a:p>
            <a:pPr lvl="2"/>
            <a:r>
              <a:rPr lang="en-US" altLang="ja-JP" sz="2000" u="sng" dirty="0">
                <a:solidFill>
                  <a:srgbClr val="FF0000"/>
                </a:solidFill>
              </a:rPr>
              <a:t>CSIRT </a:t>
            </a:r>
            <a:r>
              <a:rPr lang="ja-JP" altLang="en-US" sz="2000" u="sng" dirty="0">
                <a:solidFill>
                  <a:srgbClr val="FF0000"/>
                </a:solidFill>
              </a:rPr>
              <a:t>へ連絡</a:t>
            </a:r>
            <a:r>
              <a:rPr lang="ja-JP" altLang="en-US" sz="2000" dirty="0">
                <a:solidFill>
                  <a:schemeClr val="accent6">
                    <a:lumMod val="10000"/>
                  </a:schemeClr>
                </a:solidFill>
              </a:rPr>
              <a:t>する</a:t>
            </a:r>
            <a:endParaRPr lang="en-US" altLang="ja-JP" sz="2000" dirty="0">
              <a:solidFill>
                <a:schemeClr val="accent6">
                  <a:lumMod val="10000"/>
                </a:schemeClr>
              </a:solidFill>
            </a:endParaRPr>
          </a:p>
          <a:p>
            <a:pPr lvl="2"/>
            <a:r>
              <a:rPr lang="en-US" altLang="ja-JP" sz="2000" u="sng" dirty="0">
                <a:solidFill>
                  <a:srgbClr val="FF0000"/>
                </a:solidFill>
              </a:rPr>
              <a:t>WAF</a:t>
            </a:r>
            <a:r>
              <a:rPr lang="ja-JP" altLang="en-US" sz="2000" u="sng" dirty="0">
                <a:solidFill>
                  <a:srgbClr val="FF0000"/>
                </a:solidFill>
              </a:rPr>
              <a:t>、</a:t>
            </a:r>
            <a:r>
              <a:rPr lang="en-US" altLang="ja-JP" sz="2000" u="sng" dirty="0">
                <a:solidFill>
                  <a:srgbClr val="FF0000"/>
                </a:solidFill>
              </a:rPr>
              <a:t>IDS/IPS</a:t>
            </a:r>
            <a:r>
              <a:rPr lang="ja-JP" altLang="en-US" sz="2000" u="sng" dirty="0">
                <a:solidFill>
                  <a:srgbClr val="FF0000"/>
                </a:solidFill>
              </a:rPr>
              <a:t>、</a:t>
            </a:r>
            <a:r>
              <a:rPr lang="en-US" altLang="ja-JP" sz="2000" u="sng" dirty="0">
                <a:solidFill>
                  <a:srgbClr val="FF0000"/>
                </a:solidFill>
              </a:rPr>
              <a:t>DDoS </a:t>
            </a:r>
            <a:r>
              <a:rPr lang="ja-JP" altLang="en-US" sz="2000" u="sng" dirty="0">
                <a:solidFill>
                  <a:srgbClr val="FF0000"/>
                </a:solidFill>
              </a:rPr>
              <a:t>対策サービスの導入</a:t>
            </a:r>
            <a:r>
              <a:rPr lang="ja-JP" altLang="en-US" sz="2000" dirty="0">
                <a:solidFill>
                  <a:schemeClr val="accent6">
                    <a:lumMod val="10000"/>
                  </a:schemeClr>
                </a:solidFill>
              </a:rPr>
              <a:t>する</a:t>
            </a:r>
            <a:endParaRPr lang="en-US" altLang="ja-JP" sz="2000" u="sng" dirty="0">
              <a:solidFill>
                <a:srgbClr val="FF0000"/>
              </a:solidFill>
            </a:endParaRPr>
          </a:p>
          <a:p>
            <a:pPr lvl="2"/>
            <a:r>
              <a:rPr lang="ja-JP" altLang="en-US" sz="2000" u="sng" dirty="0">
                <a:solidFill>
                  <a:srgbClr val="FF0000"/>
                </a:solidFill>
              </a:rPr>
              <a:t>通信制御（攻撃元 </a:t>
            </a:r>
            <a:r>
              <a:rPr lang="en-US" altLang="ja-JP" sz="2000" u="sng" dirty="0">
                <a:solidFill>
                  <a:srgbClr val="FF0000"/>
                </a:solidFill>
              </a:rPr>
              <a:t>IP </a:t>
            </a:r>
            <a:r>
              <a:rPr lang="ja-JP" altLang="en-US" sz="2000" u="sng" dirty="0">
                <a:solidFill>
                  <a:srgbClr val="FF0000"/>
                </a:solidFill>
              </a:rPr>
              <a:t>アドレスからの通信をブロック等）</a:t>
            </a:r>
            <a:r>
              <a:rPr lang="ja-JP" altLang="en-US" sz="2000" dirty="0">
                <a:solidFill>
                  <a:schemeClr val="accent6">
                    <a:lumMod val="10000"/>
                  </a:schemeClr>
                </a:solidFill>
              </a:rPr>
              <a:t>をする</a:t>
            </a:r>
            <a:endParaRPr lang="en-US" altLang="ja-JP" sz="2000" dirty="0">
              <a:solidFill>
                <a:schemeClr val="accent6">
                  <a:lumMod val="10000"/>
                </a:schemeClr>
              </a:solidFill>
            </a:endParaRPr>
          </a:p>
          <a:p>
            <a:pPr lvl="2"/>
            <a:r>
              <a:rPr lang="ja-JP" altLang="en-US" sz="2000" u="sng" dirty="0">
                <a:solidFill>
                  <a:srgbClr val="FF0000"/>
                </a:solidFill>
              </a:rPr>
              <a:t>利用者への状況の告知</a:t>
            </a:r>
            <a:r>
              <a:rPr lang="ja-JP" altLang="en-US" sz="2000" dirty="0">
                <a:solidFill>
                  <a:schemeClr val="accent6">
                    <a:lumMod val="10000"/>
                  </a:schemeClr>
                </a:solidFill>
              </a:rPr>
              <a:t>をする</a:t>
            </a:r>
            <a:endParaRPr lang="en-US" altLang="ja-JP" sz="2000" u="sng" dirty="0">
              <a:solidFill>
                <a:srgbClr val="FF0000"/>
              </a:solidFill>
            </a:endParaRPr>
          </a:p>
          <a:p>
            <a:pPr lvl="2"/>
            <a:r>
              <a:rPr lang="ja-JP" altLang="en-US" sz="2000" u="sng" dirty="0">
                <a:solidFill>
                  <a:srgbClr val="FF0000"/>
                </a:solidFill>
              </a:rPr>
              <a:t>影響調査および原因の追究</a:t>
            </a:r>
            <a:r>
              <a:rPr lang="ja-JP" altLang="en-US" sz="2000" dirty="0">
                <a:solidFill>
                  <a:schemeClr val="accent6">
                    <a:lumMod val="10000"/>
                  </a:schemeClr>
                </a:solidFill>
              </a:rPr>
              <a:t>をする</a:t>
            </a:r>
            <a:endParaRPr lang="en-US" altLang="ja-JP" sz="2000" dirty="0">
              <a:solidFill>
                <a:schemeClr val="accent6">
                  <a:lumMod val="10000"/>
                </a:schemeClr>
              </a:solidFill>
            </a:endParaRPr>
          </a:p>
        </p:txBody>
      </p:sp>
      <p:sp>
        <p:nvSpPr>
          <p:cNvPr id="6" name="タイトル 8">
            <a:extLst>
              <a:ext uri="{FF2B5EF4-FFF2-40B4-BE49-F238E27FC236}">
                <a16:creationId xmlns:a16="http://schemas.microsoft.com/office/drawing/2014/main" id="{186DC05B-7DA9-7DA4-FB3C-F0E4941E23C9}"/>
              </a:ext>
            </a:extLst>
          </p:cNvPr>
          <p:cNvSpPr>
            <a:spLocks noGrp="1"/>
          </p:cNvSpPr>
          <p:nvPr>
            <p:ph type="title"/>
          </p:nvPr>
        </p:nvSpPr>
        <p:spPr>
          <a:xfrm>
            <a:off x="367372" y="217503"/>
            <a:ext cx="7422969" cy="545977"/>
          </a:xfrm>
        </p:spPr>
        <p:txBody>
          <a:bodyPr/>
          <a:lstStyle/>
          <a:p>
            <a:r>
              <a:rPr lang="en-US" altLang="ja-JP" dirty="0"/>
              <a:t>【8</a:t>
            </a:r>
            <a:r>
              <a:rPr lang="ja-JP" altLang="en-US" dirty="0"/>
              <a:t>位</a:t>
            </a:r>
            <a:r>
              <a:rPr lang="en-US" altLang="ja-JP" dirty="0"/>
              <a:t>】</a:t>
            </a:r>
            <a:r>
              <a:rPr lang="ja-JP" altLang="en-US" dirty="0"/>
              <a:t>分散型サービス妨害攻撃（</a:t>
            </a:r>
            <a:r>
              <a:rPr lang="en-US" altLang="ja-JP" dirty="0"/>
              <a:t>DDoS</a:t>
            </a:r>
            <a:r>
              <a:rPr lang="ja-JP" altLang="en-US" dirty="0"/>
              <a:t>攻撃）</a:t>
            </a:r>
          </a:p>
        </p:txBody>
      </p:sp>
    </p:spTree>
    <p:extLst>
      <p:ext uri="{BB962C8B-B14F-4D97-AF65-F5344CB8AC3E}">
        <p14:creationId xmlns:p14="http://schemas.microsoft.com/office/powerpoint/2010/main" val="42370689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87</a:t>
            </a:fld>
            <a:endParaRPr lang="ja-JP" altLang="en-US"/>
          </a:p>
        </p:txBody>
      </p:sp>
      <p:sp>
        <p:nvSpPr>
          <p:cNvPr id="5" name="コンテンツ プレースホルダー 9">
            <a:extLst>
              <a:ext uri="{FF2B5EF4-FFF2-40B4-BE49-F238E27FC236}">
                <a16:creationId xmlns:a16="http://schemas.microsoft.com/office/drawing/2014/main" id="{60425C91-8BDF-C1BF-A5EB-EAEDF4D45145}"/>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lvl="1"/>
            <a:r>
              <a:rPr lang="ja-JP" altLang="en-US" sz="2800" b="1" dirty="0">
                <a:solidFill>
                  <a:schemeClr val="accent6">
                    <a:lumMod val="10000"/>
                  </a:schemeClr>
                </a:solidFill>
              </a:rPr>
              <a:t>組織</a:t>
            </a:r>
            <a:r>
              <a:rPr lang="en-US" altLang="ja-JP" sz="2800" b="1" dirty="0">
                <a:solidFill>
                  <a:schemeClr val="accent6">
                    <a:lumMod val="10000"/>
                  </a:schemeClr>
                </a:solidFill>
              </a:rPr>
              <a:t>(</a:t>
            </a:r>
            <a:r>
              <a:rPr lang="ja-JP" altLang="en-US" sz="2800" b="1" dirty="0">
                <a:solidFill>
                  <a:schemeClr val="accent6">
                    <a:lumMod val="10000"/>
                  </a:schemeClr>
                </a:solidFill>
              </a:rPr>
              <a:t>サービス事業者</a:t>
            </a:r>
            <a:r>
              <a:rPr lang="en-US" altLang="ja-JP" sz="2800" b="1" dirty="0">
                <a:solidFill>
                  <a:schemeClr val="accent6">
                    <a:lumMod val="10000"/>
                  </a:schemeClr>
                </a:solidFill>
              </a:rPr>
              <a:t>)</a:t>
            </a: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a:t>
            </a:r>
            <a:r>
              <a:rPr lang="en-US" altLang="ja-JP" sz="2500" b="1" dirty="0">
                <a:solidFill>
                  <a:schemeClr val="accent6">
                    <a:lumMod val="10000"/>
                  </a:schemeClr>
                </a:solidFill>
              </a:rPr>
              <a:t>】</a:t>
            </a:r>
          </a:p>
          <a:p>
            <a:pPr lvl="2"/>
            <a:r>
              <a:rPr lang="ja-JP" altLang="en-US" sz="2000" u="sng" dirty="0">
                <a:solidFill>
                  <a:srgbClr val="FF0000"/>
                </a:solidFill>
              </a:rPr>
              <a:t>公開サーバーの設定の見直し（</a:t>
            </a:r>
            <a:r>
              <a:rPr lang="en-US" altLang="ja-JP" sz="2000" u="sng" dirty="0">
                <a:solidFill>
                  <a:srgbClr val="FF0000"/>
                </a:solidFill>
              </a:rPr>
              <a:t>DNS </a:t>
            </a:r>
            <a:r>
              <a:rPr lang="ja-JP" altLang="en-US" sz="2000" u="sng" dirty="0">
                <a:solidFill>
                  <a:srgbClr val="FF0000"/>
                </a:solidFill>
              </a:rPr>
              <a:t>サーバーや </a:t>
            </a:r>
            <a:r>
              <a:rPr lang="en-US" altLang="ja-JP" sz="2000" u="sng" dirty="0">
                <a:solidFill>
                  <a:srgbClr val="FF0000"/>
                </a:solidFill>
              </a:rPr>
              <a:t>NTP </a:t>
            </a:r>
            <a:r>
              <a:rPr lang="ja-JP" altLang="en-US" sz="2000" u="sng" dirty="0">
                <a:solidFill>
                  <a:srgbClr val="FF0000"/>
                </a:solidFill>
              </a:rPr>
              <a:t>サーバー等）    </a:t>
            </a:r>
            <a:r>
              <a:rPr lang="ja-JP" altLang="en-US" sz="2000" dirty="0">
                <a:solidFill>
                  <a:schemeClr val="accent6">
                    <a:lumMod val="10000"/>
                  </a:schemeClr>
                </a:solidFill>
              </a:rPr>
              <a:t>をする</a:t>
            </a:r>
            <a:endParaRPr lang="en-US" altLang="ja-JP" sz="2000" u="sng" dirty="0">
              <a:solidFill>
                <a:srgbClr val="FF0000"/>
              </a:solidFill>
            </a:endParaRPr>
          </a:p>
          <a:p>
            <a:pPr lvl="2"/>
            <a:r>
              <a:rPr lang="en-US" altLang="ja-JP" sz="2000" u="sng" dirty="0">
                <a:solidFill>
                  <a:srgbClr val="FF0000"/>
                </a:solidFill>
              </a:rPr>
              <a:t>IoT </a:t>
            </a:r>
            <a:r>
              <a:rPr lang="ja-JP" altLang="en-US" sz="2000" u="sng" dirty="0">
                <a:solidFill>
                  <a:srgbClr val="FF0000"/>
                </a:solidFill>
              </a:rPr>
              <a:t>機器の脆弱性対策</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700" dirty="0">
                <a:solidFill>
                  <a:schemeClr val="accent6">
                    <a:lumMod val="10000"/>
                  </a:schemeClr>
                </a:solidFill>
              </a:rPr>
              <a:t>攻撃の踏み台にされないためにサポートの切れた </a:t>
            </a:r>
            <a:r>
              <a:rPr lang="en-US" altLang="ja-JP" sz="1700" dirty="0">
                <a:solidFill>
                  <a:schemeClr val="accent6">
                    <a:lumMod val="10000"/>
                  </a:schemeClr>
                </a:solidFill>
              </a:rPr>
              <a:t>IoT </a:t>
            </a:r>
            <a:r>
              <a:rPr lang="ja-JP" altLang="en-US" sz="1700" dirty="0">
                <a:solidFill>
                  <a:schemeClr val="accent6">
                    <a:lumMod val="10000"/>
                  </a:schemeClr>
                </a:solidFill>
              </a:rPr>
              <a:t>機器を使わない</a:t>
            </a:r>
            <a:endParaRPr lang="en-US" altLang="ja-JP" sz="1700" dirty="0">
              <a:solidFill>
                <a:schemeClr val="accent6">
                  <a:lumMod val="10000"/>
                </a:schemeClr>
              </a:solidFill>
            </a:endParaRPr>
          </a:p>
          <a:p>
            <a:pPr lvl="3"/>
            <a:r>
              <a:rPr lang="en-US" altLang="ja-JP" sz="1700" dirty="0">
                <a:solidFill>
                  <a:schemeClr val="accent6">
                    <a:lumMod val="10000"/>
                  </a:schemeClr>
                </a:solidFill>
              </a:rPr>
              <a:t>IoT </a:t>
            </a:r>
            <a:r>
              <a:rPr lang="ja-JP" altLang="en-US" sz="1700" dirty="0">
                <a:solidFill>
                  <a:schemeClr val="accent6">
                    <a:lumMod val="10000"/>
                  </a:schemeClr>
                </a:solidFill>
              </a:rPr>
              <a:t>機器のセキュリティ対策を強化する</a:t>
            </a:r>
            <a:endParaRPr lang="en-US" altLang="ja-JP" sz="1700" dirty="0">
              <a:solidFill>
                <a:schemeClr val="accent6">
                  <a:lumMod val="10000"/>
                </a:schemeClr>
              </a:solidFill>
            </a:endParaRPr>
          </a:p>
          <a:p>
            <a:pPr lvl="2"/>
            <a:r>
              <a:rPr lang="ja-JP" altLang="en-US" sz="2000" u="sng" dirty="0">
                <a:solidFill>
                  <a:srgbClr val="FF0000"/>
                </a:solidFill>
              </a:rPr>
              <a:t>把握されていない </a:t>
            </a:r>
            <a:r>
              <a:rPr lang="en-US" altLang="ja-JP" sz="2000" u="sng" dirty="0">
                <a:solidFill>
                  <a:srgbClr val="FF0000"/>
                </a:solidFill>
              </a:rPr>
              <a:t>IT </a:t>
            </a:r>
            <a:r>
              <a:rPr lang="ja-JP" altLang="en-US" sz="2000" u="sng" dirty="0">
                <a:solidFill>
                  <a:srgbClr val="FF0000"/>
                </a:solidFill>
              </a:rPr>
              <a:t>資産の顕在化と対策</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700" dirty="0">
                <a:solidFill>
                  <a:schemeClr val="accent6">
                    <a:lumMod val="10000"/>
                  </a:schemeClr>
                </a:solidFill>
              </a:rPr>
              <a:t>組織が把握しきれていない </a:t>
            </a:r>
            <a:r>
              <a:rPr lang="en-US" altLang="ja-JP" sz="1700" dirty="0">
                <a:solidFill>
                  <a:schemeClr val="accent6">
                    <a:lumMod val="10000"/>
                  </a:schemeClr>
                </a:solidFill>
              </a:rPr>
              <a:t>IT </a:t>
            </a:r>
            <a:r>
              <a:rPr lang="ja-JP" altLang="en-US" sz="1700" dirty="0">
                <a:solidFill>
                  <a:schemeClr val="accent6">
                    <a:lumMod val="10000"/>
                  </a:schemeClr>
                </a:solidFill>
              </a:rPr>
              <a:t>資産へ攻撃が行わることも想定し、　　　　　　　　</a:t>
            </a:r>
            <a:r>
              <a:rPr lang="en-US" altLang="ja-JP" sz="1700" dirty="0">
                <a:solidFill>
                  <a:schemeClr val="accent6">
                    <a:lumMod val="10000"/>
                  </a:schemeClr>
                </a:solidFill>
              </a:rPr>
              <a:t>ASM </a:t>
            </a:r>
            <a:r>
              <a:rPr lang="ja-JP" altLang="en-US" sz="1700" dirty="0">
                <a:solidFill>
                  <a:schemeClr val="accent6">
                    <a:lumMod val="10000"/>
                  </a:schemeClr>
                </a:solidFill>
              </a:rPr>
              <a:t>等で </a:t>
            </a:r>
            <a:r>
              <a:rPr lang="en-US" altLang="ja-JP" sz="1700" dirty="0">
                <a:solidFill>
                  <a:schemeClr val="accent6">
                    <a:lumMod val="10000"/>
                  </a:schemeClr>
                </a:solidFill>
              </a:rPr>
              <a:t>IT </a:t>
            </a:r>
            <a:r>
              <a:rPr lang="ja-JP" altLang="en-US" sz="1700" dirty="0">
                <a:solidFill>
                  <a:schemeClr val="accent6">
                    <a:lumMod val="10000"/>
                  </a:schemeClr>
                </a:solidFill>
              </a:rPr>
              <a:t>資産の顕在化、潜在リスクを把握し対策する</a:t>
            </a:r>
            <a:endParaRPr lang="en-US" altLang="ja-JP" sz="1700" dirty="0">
              <a:solidFill>
                <a:schemeClr val="accent6">
                  <a:lumMod val="10000"/>
                </a:schemeClr>
              </a:solidFill>
            </a:endParaRPr>
          </a:p>
        </p:txBody>
      </p:sp>
      <p:sp>
        <p:nvSpPr>
          <p:cNvPr id="6" name="タイトル 8">
            <a:extLst>
              <a:ext uri="{FF2B5EF4-FFF2-40B4-BE49-F238E27FC236}">
                <a16:creationId xmlns:a16="http://schemas.microsoft.com/office/drawing/2014/main" id="{9E50B71F-AF8B-A469-6F9C-976B80E79A39}"/>
              </a:ext>
            </a:extLst>
          </p:cNvPr>
          <p:cNvSpPr>
            <a:spLocks noGrp="1"/>
          </p:cNvSpPr>
          <p:nvPr>
            <p:ph type="title"/>
          </p:nvPr>
        </p:nvSpPr>
        <p:spPr>
          <a:xfrm>
            <a:off x="367372" y="217503"/>
            <a:ext cx="7422969" cy="545977"/>
          </a:xfrm>
        </p:spPr>
        <p:txBody>
          <a:bodyPr/>
          <a:lstStyle/>
          <a:p>
            <a:r>
              <a:rPr lang="en-US" altLang="ja-JP" dirty="0"/>
              <a:t>【8</a:t>
            </a:r>
            <a:r>
              <a:rPr lang="ja-JP" altLang="en-US" dirty="0"/>
              <a:t>位</a:t>
            </a:r>
            <a:r>
              <a:rPr lang="en-US" altLang="ja-JP" dirty="0"/>
              <a:t>】</a:t>
            </a:r>
            <a:r>
              <a:rPr lang="ja-JP" altLang="en-US" dirty="0"/>
              <a:t>分散型サービス妨害攻撃（</a:t>
            </a:r>
            <a:r>
              <a:rPr lang="en-US" altLang="ja-JP" dirty="0"/>
              <a:t>DDoS</a:t>
            </a:r>
            <a:r>
              <a:rPr lang="ja-JP" altLang="en-US" dirty="0"/>
              <a:t>攻撃）</a:t>
            </a:r>
          </a:p>
        </p:txBody>
      </p:sp>
    </p:spTree>
    <p:extLst>
      <p:ext uri="{BB962C8B-B14F-4D97-AF65-F5344CB8AC3E}">
        <p14:creationId xmlns:p14="http://schemas.microsoft.com/office/powerpoint/2010/main" val="16280432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240455" y="1320800"/>
            <a:ext cx="8663089" cy="4327098"/>
          </a:xfrm>
        </p:spPr>
        <p:txBody>
          <a:bodyPr/>
          <a:lstStyle/>
          <a:p>
            <a:r>
              <a:rPr lang="ja-JP" altLang="en-US" sz="2800" i="0" strike="noStrike" baseline="0" dirty="0">
                <a:solidFill>
                  <a:schemeClr val="tx2"/>
                </a:solidFill>
                <a:latin typeface="ＭＳ"/>
              </a:rPr>
              <a:t>取引先や経営者とやりとりするような</a:t>
            </a:r>
            <a:r>
              <a:rPr lang="ja-JP" altLang="en-US" sz="2800" i="0" u="sng" strike="noStrike" baseline="0" dirty="0">
                <a:solidFill>
                  <a:srgbClr val="FF0000"/>
                </a:solidFill>
                <a:latin typeface="ＭＳ"/>
              </a:rPr>
              <a:t>ビジネスメールを装う</a:t>
            </a:r>
            <a:endParaRPr lang="en-US" altLang="ja-JP" sz="2800" i="0" u="sng" strike="noStrike" baseline="0" dirty="0">
              <a:solidFill>
                <a:srgbClr val="FF0000"/>
              </a:solidFill>
              <a:latin typeface="ＭＳ"/>
            </a:endParaRPr>
          </a:p>
          <a:p>
            <a:endParaRPr lang="ja-JP" altLang="en-US" sz="800" dirty="0">
              <a:solidFill>
                <a:srgbClr val="FF0000"/>
              </a:solidFill>
            </a:endParaRPr>
          </a:p>
          <a:p>
            <a:r>
              <a:rPr lang="ja-JP" altLang="en-US" sz="2800" dirty="0">
                <a:solidFill>
                  <a:schemeClr val="accent6">
                    <a:lumMod val="10000"/>
                  </a:schemeClr>
                </a:solidFill>
              </a:rPr>
              <a:t>メールを巧妙に細工し、企業の</a:t>
            </a:r>
            <a:r>
              <a:rPr lang="ja-JP" altLang="en-US" sz="2800" u="sng" dirty="0">
                <a:solidFill>
                  <a:srgbClr val="FF0000"/>
                </a:solidFill>
              </a:rPr>
              <a:t>金銭を取り扱う担当者</a:t>
            </a:r>
            <a:r>
              <a:rPr lang="ja-JP" altLang="en-US" sz="2800" dirty="0">
                <a:solidFill>
                  <a:schemeClr val="tx2"/>
                </a:solidFill>
              </a:rPr>
              <a:t>を</a:t>
            </a:r>
            <a:endParaRPr lang="en-US" altLang="ja-JP" sz="2800" dirty="0">
              <a:solidFill>
                <a:schemeClr val="tx2"/>
              </a:solidFill>
            </a:endParaRPr>
          </a:p>
          <a:p>
            <a:pPr marL="0" indent="0">
              <a:buNone/>
            </a:pPr>
            <a:r>
              <a:rPr lang="ja-JP" altLang="en-US" sz="2800" dirty="0">
                <a:solidFill>
                  <a:schemeClr val="tx2"/>
                </a:solidFill>
              </a:rPr>
              <a:t>　騙す</a:t>
            </a:r>
            <a:endParaRPr lang="en-US" altLang="ja-JP" sz="2800" dirty="0">
              <a:solidFill>
                <a:schemeClr val="tx2"/>
              </a:solidFill>
            </a:endParaRPr>
          </a:p>
          <a:p>
            <a:endParaRPr lang="en-US" altLang="ja-JP" sz="800" dirty="0">
              <a:solidFill>
                <a:srgbClr val="FF0000"/>
              </a:solidFill>
            </a:endParaRPr>
          </a:p>
          <a:p>
            <a:r>
              <a:rPr lang="ja-JP" altLang="en-US" sz="2800" u="sng" dirty="0">
                <a:solidFill>
                  <a:srgbClr val="FF0000"/>
                </a:solidFill>
              </a:rPr>
              <a:t>攻撃者が用意した口座</a:t>
            </a:r>
            <a:r>
              <a:rPr lang="ja-JP" altLang="en-US" sz="2800" dirty="0">
                <a:solidFill>
                  <a:schemeClr val="accent6">
                    <a:lumMod val="10000"/>
                  </a:schemeClr>
                </a:solidFill>
              </a:rPr>
              <a:t>へ送金させる</a:t>
            </a:r>
            <a:endParaRPr lang="en-US" altLang="ja-JP" sz="2800" dirty="0">
              <a:solidFill>
                <a:schemeClr val="accent6">
                  <a:lumMod val="10000"/>
                </a:schemeClr>
              </a:solidFill>
            </a:endParaRPr>
          </a:p>
          <a:p>
            <a:endParaRPr lang="ja-JP" altLang="en-US" sz="800" dirty="0">
              <a:solidFill>
                <a:srgbClr val="FF0000"/>
              </a:solidFill>
            </a:endParaRPr>
          </a:p>
          <a:p>
            <a:r>
              <a:rPr lang="ja-JP" altLang="en-US" sz="2800" u="sng" dirty="0">
                <a:solidFill>
                  <a:srgbClr val="FF0000"/>
                </a:solidFill>
              </a:rPr>
              <a:t>生成 </a:t>
            </a:r>
            <a:r>
              <a:rPr lang="en-US" altLang="ja-JP" sz="2800" u="sng" dirty="0">
                <a:solidFill>
                  <a:srgbClr val="FF0000"/>
                </a:solidFill>
              </a:rPr>
              <a:t>AI </a:t>
            </a:r>
            <a:r>
              <a:rPr lang="ja-JP" altLang="en-US" sz="2800" u="sng" dirty="0">
                <a:solidFill>
                  <a:srgbClr val="FF0000"/>
                </a:solidFill>
              </a:rPr>
              <a:t>を利用</a:t>
            </a:r>
            <a:r>
              <a:rPr lang="ja-JP" altLang="en-US" sz="2800" dirty="0">
                <a:solidFill>
                  <a:schemeClr val="tx2"/>
                </a:solidFill>
              </a:rPr>
              <a:t>したビジネスメール詐欺が増加している</a:t>
            </a:r>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42903"/>
            <a:ext cx="7423732" cy="528221"/>
          </a:xfrm>
        </p:spPr>
        <p:txBody>
          <a:bodyPr/>
          <a:lstStyle/>
          <a:p>
            <a:r>
              <a:rPr lang="en-US" altLang="ja-JP" dirty="0"/>
              <a:t>【9</a:t>
            </a:r>
            <a:r>
              <a:rPr lang="ja-JP" altLang="en-US" dirty="0"/>
              <a:t>位</a:t>
            </a:r>
            <a:r>
              <a:rPr lang="en-US" altLang="ja-JP" dirty="0"/>
              <a:t>】</a:t>
            </a:r>
            <a:r>
              <a:rPr lang="ja-JP" altLang="en-US" dirty="0"/>
              <a:t>ビジネスメール詐欺</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88</a:t>
            </a:fld>
            <a:endParaRPr lang="ja-JP" altLang="en-US"/>
          </a:p>
        </p:txBody>
      </p:sp>
    </p:spTree>
    <p:extLst>
      <p:ext uri="{BB962C8B-B14F-4D97-AF65-F5344CB8AC3E}">
        <p14:creationId xmlns:p14="http://schemas.microsoft.com/office/powerpoint/2010/main" val="33539783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7901090" cy="5295317"/>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endParaRPr lang="en-US" altLang="ja-JP" sz="8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標的組織の個人情報を窃取する</a:t>
            </a:r>
            <a:endParaRPr lang="en-US" altLang="ja-JP" sz="2500" b="1" dirty="0">
              <a:solidFill>
                <a:schemeClr val="accent6">
                  <a:lumMod val="10000"/>
                </a:schemeClr>
              </a:solidFill>
              <a:latin typeface="+mn-ea"/>
              <a:ea typeface="+mn-ea"/>
            </a:endParaRPr>
          </a:p>
          <a:p>
            <a:pPr marL="342899" lvl="1" indent="0">
              <a:buNone/>
            </a:pPr>
            <a:endParaRPr lang="en-US" altLang="ja-JP" sz="800" b="1" dirty="0">
              <a:solidFill>
                <a:srgbClr val="FF0000"/>
              </a:solidFill>
              <a:latin typeface="+mn-ea"/>
              <a:ea typeface="+mn-ea"/>
            </a:endParaRPr>
          </a:p>
          <a:p>
            <a:pPr lvl="1"/>
            <a:r>
              <a:rPr lang="ja-JP" altLang="en-US" sz="2500" b="1" dirty="0">
                <a:solidFill>
                  <a:schemeClr val="accent6">
                    <a:lumMod val="10000"/>
                  </a:schemeClr>
                </a:solidFill>
                <a:latin typeface="+mn-ea"/>
                <a:ea typeface="+mn-ea"/>
              </a:rPr>
              <a:t>標的組織の</a:t>
            </a:r>
            <a:r>
              <a:rPr lang="ja-JP" altLang="en-US" sz="2500" b="1" u="sng" dirty="0">
                <a:solidFill>
                  <a:srgbClr val="FF0000"/>
                </a:solidFill>
                <a:latin typeface="+mn-ea"/>
                <a:ea typeface="+mn-ea"/>
              </a:rPr>
              <a:t>経営者等になりすまし</a:t>
            </a:r>
            <a:r>
              <a:rPr lang="ja-JP" altLang="en-US" sz="2500" b="1" dirty="0">
                <a:solidFill>
                  <a:schemeClr val="tx2"/>
                </a:solidFill>
                <a:latin typeface="+mn-ea"/>
                <a:ea typeface="+mn-ea"/>
              </a:rPr>
              <a:t>、組織内の　　　　　　　　他の従業員の個人情報等を窃取する</a:t>
            </a:r>
            <a:endParaRPr lang="en-US" altLang="ja-JP" sz="2500" b="1" dirty="0">
              <a:solidFill>
                <a:schemeClr val="tx2"/>
              </a:solidFill>
              <a:latin typeface="+mn-ea"/>
              <a:ea typeface="+mn-ea"/>
            </a:endParaRPr>
          </a:p>
          <a:p>
            <a:pPr lvl="1"/>
            <a:endParaRPr lang="en-US" altLang="ja-JP" sz="800" b="1" dirty="0">
              <a:solidFill>
                <a:schemeClr val="tx2"/>
              </a:solidFill>
              <a:latin typeface="+mn-ea"/>
              <a:ea typeface="+mn-ea"/>
            </a:endParaRPr>
          </a:p>
          <a:p>
            <a:pPr lvl="1"/>
            <a:r>
              <a:rPr lang="ja-JP" altLang="en-US" sz="2500" b="1" u="sng" dirty="0">
                <a:solidFill>
                  <a:srgbClr val="FF0000"/>
                </a:solidFill>
                <a:latin typeface="+mn-ea"/>
                <a:ea typeface="+mn-ea"/>
              </a:rPr>
              <a:t>マルウェア感染や不正ログインなど</a:t>
            </a:r>
            <a:r>
              <a:rPr lang="ja-JP" altLang="en-US" sz="2500" b="1" dirty="0">
                <a:solidFill>
                  <a:schemeClr val="accent6">
                    <a:lumMod val="10000"/>
                  </a:schemeClr>
                </a:solidFill>
                <a:latin typeface="+mn-ea"/>
                <a:ea typeface="+mn-ea"/>
              </a:rPr>
              <a:t>により、　　　　　　　　　　個人情報を窃取する</a:t>
            </a:r>
            <a:endParaRPr lang="en-US" altLang="ja-JP" sz="25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a:p>
            <a:pPr lvl="1"/>
            <a:r>
              <a:rPr lang="ja-JP" altLang="en-US" sz="2500" b="1" u="sng" dirty="0">
                <a:solidFill>
                  <a:srgbClr val="FF0000"/>
                </a:solidFill>
                <a:latin typeface="+mn-ea"/>
                <a:ea typeface="+mn-ea"/>
              </a:rPr>
              <a:t>取引に関わるメールのやり取りを盗聴</a:t>
            </a:r>
            <a:r>
              <a:rPr lang="ja-JP" altLang="en-US" sz="2500" b="1" dirty="0">
                <a:solidFill>
                  <a:schemeClr val="tx2"/>
                </a:solidFill>
                <a:latin typeface="+mn-ea"/>
                <a:ea typeface="+mn-ea"/>
              </a:rPr>
              <a:t>し、取引や請求に関わる情報や関係者の情報を入手する</a:t>
            </a:r>
            <a:endParaRPr lang="ja-JP" altLang="en-US" sz="2500" dirty="0">
              <a:solidFill>
                <a:schemeClr val="tx2"/>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89</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62659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kumimoji="1" lang="en-US" altLang="ja-JP" sz="2800" b="1" i="0" u="none" strike="noStrike" kern="0" cap="none" spc="0" normalizeH="0" baseline="0" noProof="0" dirty="0">
                <a:ln>
                  <a:noFill/>
                </a:ln>
                <a:solidFill>
                  <a:prstClr val="white"/>
                </a:solidFill>
                <a:effectLst/>
                <a:uLnTx/>
                <a:uFillTx/>
                <a:latin typeface="+mn-ea"/>
                <a:cs typeface="+mn-cs"/>
              </a:rPr>
              <a:t>BEC </a:t>
            </a:r>
            <a:r>
              <a:rPr kumimoji="1" lang="ja-JP" altLang="en-US" sz="2800" b="1" i="0" u="none" strike="noStrike" kern="0" cap="none" spc="0" normalizeH="0" baseline="0" noProof="0" dirty="0">
                <a:ln>
                  <a:noFill/>
                </a:ln>
                <a:solidFill>
                  <a:prstClr val="white"/>
                </a:solidFill>
                <a:effectLst/>
                <a:uLnTx/>
                <a:uFillTx/>
                <a:latin typeface="+mn-ea"/>
                <a:cs typeface="+mn-cs"/>
              </a:rPr>
              <a:t>の準備としての情報窃取</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pic>
        <p:nvPicPr>
          <p:cNvPr id="2" name="図 1">
            <a:extLst>
              <a:ext uri="{FF2B5EF4-FFF2-40B4-BE49-F238E27FC236}">
                <a16:creationId xmlns:a16="http://schemas.microsoft.com/office/drawing/2014/main" id="{85DF1674-BDB4-F69A-8044-7CD60D639A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6317" y="2981185"/>
            <a:ext cx="1393397" cy="1267327"/>
          </a:xfrm>
          <a:prstGeom prst="rect">
            <a:avLst/>
          </a:prstGeom>
        </p:spPr>
      </p:pic>
      <p:pic>
        <p:nvPicPr>
          <p:cNvPr id="3" name="図 2">
            <a:extLst>
              <a:ext uri="{FF2B5EF4-FFF2-40B4-BE49-F238E27FC236}">
                <a16:creationId xmlns:a16="http://schemas.microsoft.com/office/drawing/2014/main" id="{6A441F6F-88B7-C34E-7CE1-231663B164B8}"/>
              </a:ext>
            </a:extLst>
          </p:cNvPr>
          <p:cNvPicPr>
            <a:picLocks noChangeAspect="1"/>
          </p:cNvPicPr>
          <p:nvPr/>
        </p:nvPicPr>
        <p:blipFill>
          <a:blip r:embed="rId4"/>
          <a:stretch>
            <a:fillRect/>
          </a:stretch>
        </p:blipFill>
        <p:spPr>
          <a:xfrm>
            <a:off x="7053129" y="3388031"/>
            <a:ext cx="475776" cy="330975"/>
          </a:xfrm>
          <a:prstGeom prst="rect">
            <a:avLst/>
          </a:prstGeom>
        </p:spPr>
      </p:pic>
      <p:pic>
        <p:nvPicPr>
          <p:cNvPr id="4" name="図 3">
            <a:extLst>
              <a:ext uri="{FF2B5EF4-FFF2-40B4-BE49-F238E27FC236}">
                <a16:creationId xmlns:a16="http://schemas.microsoft.com/office/drawing/2014/main" id="{71DB5D92-DA6B-BD69-60C6-E05CFE140E24}"/>
              </a:ext>
            </a:extLst>
          </p:cNvPr>
          <p:cNvPicPr>
            <a:picLocks noChangeAspect="1"/>
          </p:cNvPicPr>
          <p:nvPr/>
        </p:nvPicPr>
        <p:blipFill>
          <a:blip r:embed="rId4"/>
          <a:stretch>
            <a:fillRect/>
          </a:stretch>
        </p:blipFill>
        <p:spPr>
          <a:xfrm>
            <a:off x="7165853" y="3033565"/>
            <a:ext cx="475776" cy="330975"/>
          </a:xfrm>
          <a:prstGeom prst="rect">
            <a:avLst/>
          </a:prstGeom>
        </p:spPr>
      </p:pic>
      <p:sp>
        <p:nvSpPr>
          <p:cNvPr id="9" name="タイトル 8">
            <a:extLst>
              <a:ext uri="{FF2B5EF4-FFF2-40B4-BE49-F238E27FC236}">
                <a16:creationId xmlns:a16="http://schemas.microsoft.com/office/drawing/2014/main" id="{AC3FD7AA-2492-0F6B-8BE6-57D66B2052FC}"/>
              </a:ext>
            </a:extLst>
          </p:cNvPr>
          <p:cNvSpPr>
            <a:spLocks noGrp="1"/>
          </p:cNvSpPr>
          <p:nvPr>
            <p:ph type="title"/>
          </p:nvPr>
        </p:nvSpPr>
        <p:spPr>
          <a:xfrm>
            <a:off x="480910" y="242903"/>
            <a:ext cx="7423732" cy="528221"/>
          </a:xfrm>
        </p:spPr>
        <p:txBody>
          <a:bodyPr/>
          <a:lstStyle/>
          <a:p>
            <a:r>
              <a:rPr lang="en-US" altLang="ja-JP" dirty="0"/>
              <a:t>【9</a:t>
            </a:r>
            <a:r>
              <a:rPr lang="ja-JP" altLang="en-US" dirty="0"/>
              <a:t>位</a:t>
            </a:r>
            <a:r>
              <a:rPr lang="en-US" altLang="ja-JP" dirty="0"/>
              <a:t>】</a:t>
            </a:r>
            <a:r>
              <a:rPr lang="ja-JP" altLang="en-US" dirty="0"/>
              <a:t>ビジネスメール詐欺</a:t>
            </a:r>
          </a:p>
        </p:txBody>
      </p:sp>
      <p:sp>
        <p:nvSpPr>
          <p:cNvPr id="12" name="テキスト ボックス 11">
            <a:extLst>
              <a:ext uri="{FF2B5EF4-FFF2-40B4-BE49-F238E27FC236}">
                <a16:creationId xmlns:a16="http://schemas.microsoft.com/office/drawing/2014/main" id="{9F5645FC-48AD-0C8A-64FC-EE9BB9C9C980}"/>
              </a:ext>
            </a:extLst>
          </p:cNvPr>
          <p:cNvSpPr txBox="1"/>
          <p:nvPr/>
        </p:nvSpPr>
        <p:spPr>
          <a:xfrm>
            <a:off x="2349499" y="5764741"/>
            <a:ext cx="6565615" cy="369332"/>
          </a:xfrm>
          <a:prstGeom prst="rect">
            <a:avLst/>
          </a:prstGeom>
          <a:noFill/>
          <a:ln>
            <a:noFill/>
          </a:ln>
        </p:spPr>
        <p:txBody>
          <a:bodyPr wrap="square" rtlCol="0">
            <a:spAutoFit/>
          </a:bodyPr>
          <a:lstStyle/>
          <a:p>
            <a:pPr algn="r"/>
            <a:r>
              <a:rPr lang="en-US" altLang="ja-JP" b="1" dirty="0">
                <a:solidFill>
                  <a:schemeClr val="accent6">
                    <a:lumMod val="10000"/>
                  </a:schemeClr>
                </a:solidFill>
                <a:latin typeface="+mn-ea"/>
                <a:ea typeface="+mn-ea"/>
              </a:rPr>
              <a:t>BEC</a:t>
            </a:r>
            <a:r>
              <a:rPr lang="ja-JP" altLang="en-US" b="1" dirty="0">
                <a:solidFill>
                  <a:schemeClr val="accent6">
                    <a:lumMod val="10000"/>
                  </a:schemeClr>
                </a:solidFill>
                <a:latin typeface="+mn-ea"/>
                <a:ea typeface="+mn-ea"/>
              </a:rPr>
              <a:t>：ビジネスメール詐欺／</a:t>
            </a:r>
            <a:r>
              <a:rPr lang="en-US" altLang="ja-JP" b="1" dirty="0">
                <a:solidFill>
                  <a:srgbClr val="FF0000"/>
                </a:solidFill>
                <a:latin typeface="+mn-ea"/>
                <a:ea typeface="+mn-ea"/>
              </a:rPr>
              <a:t>B</a:t>
            </a:r>
            <a:r>
              <a:rPr lang="en-US" altLang="ja-JP" b="1" dirty="0">
                <a:solidFill>
                  <a:schemeClr val="accent6">
                    <a:lumMod val="10000"/>
                  </a:schemeClr>
                </a:solidFill>
                <a:latin typeface="+mn-ea"/>
                <a:ea typeface="+mn-ea"/>
              </a:rPr>
              <a:t>usiness </a:t>
            </a:r>
            <a:r>
              <a:rPr lang="en-US" altLang="ja-JP" b="1" dirty="0">
                <a:solidFill>
                  <a:srgbClr val="FF0000"/>
                </a:solidFill>
                <a:latin typeface="+mn-ea"/>
                <a:ea typeface="+mn-ea"/>
              </a:rPr>
              <a:t>E</a:t>
            </a:r>
            <a:r>
              <a:rPr lang="en-US" altLang="ja-JP" b="1" dirty="0">
                <a:solidFill>
                  <a:schemeClr val="accent6">
                    <a:lumMod val="10000"/>
                  </a:schemeClr>
                </a:solidFill>
                <a:latin typeface="+mn-ea"/>
                <a:ea typeface="+mn-ea"/>
              </a:rPr>
              <a:t>-mail </a:t>
            </a:r>
            <a:r>
              <a:rPr lang="en-US" altLang="ja-JP" b="1" dirty="0">
                <a:solidFill>
                  <a:srgbClr val="FF0000"/>
                </a:solidFill>
                <a:latin typeface="+mn-ea"/>
                <a:ea typeface="+mn-ea"/>
              </a:rPr>
              <a:t>C</a:t>
            </a:r>
            <a:r>
              <a:rPr lang="en-US" altLang="ja-JP" b="1" dirty="0">
                <a:solidFill>
                  <a:schemeClr val="accent6">
                    <a:lumMod val="10000"/>
                  </a:schemeClr>
                </a:solidFill>
                <a:latin typeface="+mn-ea"/>
                <a:ea typeface="+mn-ea"/>
              </a:rPr>
              <a:t>ompromise</a:t>
            </a:r>
            <a:endParaRPr lang="en-US" altLang="ja-JP" dirty="0">
              <a:solidFill>
                <a:srgbClr val="0000FF"/>
              </a:solidFill>
              <a:latin typeface="+mn-ea"/>
            </a:endParaRPr>
          </a:p>
        </p:txBody>
      </p:sp>
    </p:spTree>
    <p:extLst>
      <p:ext uri="{BB962C8B-B14F-4D97-AF65-F5344CB8AC3E}">
        <p14:creationId xmlns:p14="http://schemas.microsoft.com/office/powerpoint/2010/main" val="244918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352801" y="1242161"/>
            <a:ext cx="8438399" cy="4615032"/>
          </a:xfrm>
        </p:spPr>
        <p:txBody>
          <a:bodyPr/>
          <a:lstStyle/>
          <a:p>
            <a:r>
              <a:rPr lang="ja-JP" altLang="en-US" sz="2800" dirty="0">
                <a:solidFill>
                  <a:srgbClr val="FF0000"/>
                </a:solidFill>
              </a:rPr>
              <a:t>ランサムウェアに感染させ</a:t>
            </a:r>
            <a:r>
              <a:rPr lang="ja-JP" altLang="en-US" sz="2800" dirty="0">
                <a:solidFill>
                  <a:schemeClr val="accent6">
                    <a:lumMod val="10000"/>
                  </a:schemeClr>
                </a:solidFill>
              </a:rPr>
              <a:t>、端末ロックや </a:t>
            </a:r>
            <a:r>
              <a:rPr lang="en-US" altLang="ja-JP" sz="2800" dirty="0">
                <a:solidFill>
                  <a:schemeClr val="accent6">
                    <a:lumMod val="10000"/>
                  </a:schemeClr>
                </a:solidFill>
              </a:rPr>
              <a:t>PC </a:t>
            </a:r>
            <a:r>
              <a:rPr lang="ja-JP" altLang="en-US" sz="2800" dirty="0">
                <a:solidFill>
                  <a:schemeClr val="accent6">
                    <a:lumMod val="10000"/>
                  </a:schemeClr>
                </a:solidFill>
              </a:rPr>
              <a:t>やサーバーのデータ窃取、暗号化を行い、</a:t>
            </a:r>
            <a:r>
              <a:rPr lang="ja-JP" altLang="en-US" sz="2800" u="sng" dirty="0">
                <a:solidFill>
                  <a:srgbClr val="FF0000"/>
                </a:solidFill>
              </a:rPr>
              <a:t>業務継続困難な状態にする</a:t>
            </a:r>
            <a:endParaRPr lang="en-US" altLang="ja-JP" sz="2800" u="sng" dirty="0">
              <a:solidFill>
                <a:srgbClr val="FF0000"/>
              </a:solidFill>
            </a:endParaRPr>
          </a:p>
          <a:p>
            <a:endParaRPr lang="ja-JP" altLang="en-US" sz="800" u="sng" dirty="0">
              <a:solidFill>
                <a:srgbClr val="FF0000"/>
              </a:solidFill>
            </a:endParaRPr>
          </a:p>
          <a:p>
            <a:r>
              <a:rPr lang="ja-JP" altLang="en-US" sz="2800" dirty="0">
                <a:solidFill>
                  <a:schemeClr val="accent6">
                    <a:lumMod val="10000"/>
                  </a:schemeClr>
                </a:solidFill>
              </a:rPr>
              <a:t>攻撃者は複数の脅迫を組み合わせて、</a:t>
            </a:r>
            <a:r>
              <a:rPr lang="ja-JP" altLang="en-US" sz="2800" dirty="0">
                <a:solidFill>
                  <a:srgbClr val="FF0000"/>
                </a:solidFill>
              </a:rPr>
              <a:t>被害組織が金銭の支払いを検討せざるを得ない状況</a:t>
            </a:r>
            <a:r>
              <a:rPr lang="ja-JP" altLang="en-US" sz="2800" dirty="0">
                <a:solidFill>
                  <a:schemeClr val="accent6">
                    <a:lumMod val="10000"/>
                  </a:schemeClr>
                </a:solidFill>
              </a:rPr>
              <a:t>を作り出そうとする</a:t>
            </a:r>
            <a:endParaRPr lang="en-US" altLang="ja-JP" sz="2800" dirty="0">
              <a:solidFill>
                <a:schemeClr val="accent6">
                  <a:lumMod val="10000"/>
                </a:schemeClr>
              </a:solidFill>
            </a:endParaRPr>
          </a:p>
          <a:p>
            <a:endParaRPr lang="ja-JP" altLang="en-US" sz="800" dirty="0">
              <a:solidFill>
                <a:schemeClr val="accent6">
                  <a:lumMod val="10000"/>
                </a:schemeClr>
              </a:solidFill>
            </a:endParaRPr>
          </a:p>
          <a:p>
            <a:r>
              <a:rPr lang="en-US" altLang="ja-JP" sz="2800" u="sng" dirty="0">
                <a:solidFill>
                  <a:srgbClr val="FF0000"/>
                </a:solidFill>
              </a:rPr>
              <a:t>RaaS</a:t>
            </a:r>
            <a:r>
              <a:rPr lang="ja-JP" altLang="en-US" sz="2800" u="sng" dirty="0">
                <a:solidFill>
                  <a:srgbClr val="FF0000"/>
                </a:solidFill>
              </a:rPr>
              <a:t>（</a:t>
            </a:r>
            <a:r>
              <a:rPr lang="en-US" altLang="ja-JP" sz="2800" u="sng" dirty="0">
                <a:solidFill>
                  <a:srgbClr val="FF0000"/>
                </a:solidFill>
              </a:rPr>
              <a:t>Ransomware as a Service</a:t>
            </a:r>
            <a:r>
              <a:rPr lang="ja-JP" altLang="en-US" sz="2800" u="sng" dirty="0">
                <a:solidFill>
                  <a:srgbClr val="FF0000"/>
                </a:solidFill>
              </a:rPr>
              <a:t>）</a:t>
            </a:r>
            <a:r>
              <a:rPr lang="ja-JP" altLang="en-US" sz="2800" dirty="0">
                <a:solidFill>
                  <a:schemeClr val="tx2"/>
                </a:solidFill>
              </a:rPr>
              <a:t>という、サービスとして開発・提供されたランサムウェアによる攻撃もある</a:t>
            </a:r>
            <a:endParaRPr lang="en-US" altLang="ja-JP" sz="2800" dirty="0">
              <a:solidFill>
                <a:schemeClr val="tx2"/>
              </a:solidFill>
            </a:endParaRPr>
          </a:p>
          <a:p>
            <a:endParaRPr lang="ja-JP" altLang="en-US" sz="800" u="sng" dirty="0">
              <a:solidFill>
                <a:srgbClr val="FF0000"/>
              </a:solidFill>
            </a:endParaRPr>
          </a:p>
          <a:p>
            <a:r>
              <a:rPr lang="ja-JP" altLang="en-US" sz="2800" dirty="0">
                <a:solidFill>
                  <a:schemeClr val="accent6">
                    <a:lumMod val="10000"/>
                  </a:schemeClr>
                </a:solidFill>
              </a:rPr>
              <a:t>ランサムウェアを用いない金銭要求を行う攻撃として、「ノーウェアランサム」による攻撃や、</a:t>
            </a:r>
            <a:r>
              <a:rPr lang="en-US" altLang="ja-JP" sz="2800" dirty="0">
                <a:solidFill>
                  <a:schemeClr val="accent6">
                    <a:lumMod val="10000"/>
                  </a:schemeClr>
                </a:solidFill>
              </a:rPr>
              <a:t>DDoS </a:t>
            </a:r>
            <a:r>
              <a:rPr lang="ja-JP" altLang="en-US" sz="2800" dirty="0">
                <a:solidFill>
                  <a:schemeClr val="accent6">
                    <a:lumMod val="10000"/>
                  </a:schemeClr>
                </a:solidFill>
              </a:rPr>
              <a:t>攻撃を仕掛けると脅迫するランサム</a:t>
            </a:r>
            <a:r>
              <a:rPr lang="en-US" altLang="ja-JP" sz="2800" dirty="0">
                <a:solidFill>
                  <a:schemeClr val="accent6">
                    <a:lumMod val="10000"/>
                  </a:schemeClr>
                </a:solidFill>
              </a:rPr>
              <a:t>DDoS </a:t>
            </a:r>
            <a:r>
              <a:rPr lang="ja-JP" altLang="en-US" sz="2800" dirty="0">
                <a:solidFill>
                  <a:schemeClr val="accent6">
                    <a:lumMod val="10000"/>
                  </a:schemeClr>
                </a:solidFill>
              </a:rPr>
              <a:t>攻撃も確認されている</a:t>
            </a:r>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17503"/>
            <a:ext cx="7423732" cy="569945"/>
          </a:xfrm>
        </p:spPr>
        <p:txBody>
          <a:bodyPr/>
          <a:lstStyle/>
          <a:p>
            <a:r>
              <a:rPr lang="en-US" altLang="ja-JP" dirty="0"/>
              <a:t>【1</a:t>
            </a:r>
            <a:r>
              <a:rPr lang="ja-JP" altLang="en-US" dirty="0"/>
              <a:t>位</a:t>
            </a:r>
            <a:r>
              <a:rPr lang="en-US" altLang="ja-JP" dirty="0"/>
              <a:t>】</a:t>
            </a:r>
            <a:r>
              <a:rPr lang="ja-JP" altLang="en-US" dirty="0"/>
              <a:t>ランサム攻撃による被害</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9</a:t>
            </a:fld>
            <a:endParaRPr lang="ja-JP" altLang="en-US"/>
          </a:p>
        </p:txBody>
      </p:sp>
      <p:sp>
        <p:nvSpPr>
          <p:cNvPr id="4" name="テキスト ボックス 3">
            <a:extLst>
              <a:ext uri="{FF2B5EF4-FFF2-40B4-BE49-F238E27FC236}">
                <a16:creationId xmlns:a16="http://schemas.microsoft.com/office/drawing/2014/main" id="{E4E60226-0464-EDA8-0FF8-7D80811D3903}"/>
              </a:ext>
            </a:extLst>
          </p:cNvPr>
          <p:cNvSpPr txBox="1"/>
          <p:nvPr/>
        </p:nvSpPr>
        <p:spPr>
          <a:xfrm>
            <a:off x="352800" y="6139282"/>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令和６年におけるサイバー空間をめぐる脅威の情勢等について（警察庁）</a:t>
            </a:r>
            <a:endParaRPr lang="en-US" altLang="ja-JP" sz="1000" dirty="0">
              <a:solidFill>
                <a:schemeClr val="accent6">
                  <a:lumMod val="10000"/>
                </a:schemeClr>
              </a:solidFill>
              <a:latin typeface="+mn-ea"/>
            </a:endParaRPr>
          </a:p>
          <a:p>
            <a:r>
              <a:rPr lang="en-US" altLang="ja-JP" sz="1000" dirty="0">
                <a:latin typeface="+mn-ea"/>
              </a:rPr>
              <a:t>           </a:t>
            </a:r>
            <a:r>
              <a:rPr lang="en-US" altLang="ja-JP" sz="1000" dirty="0">
                <a:latin typeface="+mn-ea"/>
                <a:hlinkClick r:id="rId2"/>
              </a:rPr>
              <a:t>https://</a:t>
            </a:r>
            <a:r>
              <a:rPr lang="en-US" altLang="ja-JP" sz="1000" dirty="0" err="1">
                <a:latin typeface="+mn-ea"/>
                <a:hlinkClick r:id="rId2"/>
              </a:rPr>
              <a:t>www.npa.go.jp</a:t>
            </a:r>
            <a:r>
              <a:rPr lang="en-US" altLang="ja-JP" sz="1000" dirty="0">
                <a:latin typeface="+mn-ea"/>
                <a:hlinkClick r:id="rId2"/>
              </a:rPr>
              <a:t>/publications/statistics/cybersecurity/data/</a:t>
            </a:r>
            <a:r>
              <a:rPr lang="en-US" altLang="ja-JP" sz="1000" dirty="0" err="1">
                <a:latin typeface="+mn-ea"/>
                <a:hlinkClick r:id="rId2"/>
              </a:rPr>
              <a:t>R6</a:t>
            </a:r>
            <a:r>
              <a:rPr lang="en-US" altLang="ja-JP" sz="1000" dirty="0">
                <a:latin typeface="+mn-ea"/>
                <a:hlinkClick r:id="rId2"/>
              </a:rPr>
              <a:t>/</a:t>
            </a:r>
            <a:r>
              <a:rPr lang="en-US" altLang="ja-JP" sz="1000" dirty="0" err="1">
                <a:latin typeface="+mn-ea"/>
                <a:hlinkClick r:id="rId2"/>
              </a:rPr>
              <a:t>R06_cyber_jousei.pdf</a:t>
            </a:r>
            <a:endParaRPr lang="en-US" altLang="ja-JP" sz="1000" dirty="0">
              <a:solidFill>
                <a:srgbClr val="0000FF"/>
              </a:solidFill>
              <a:latin typeface="+mn-ea"/>
            </a:endParaRPr>
          </a:p>
        </p:txBody>
      </p:sp>
    </p:spTree>
    <p:extLst>
      <p:ext uri="{BB962C8B-B14F-4D97-AF65-F5344CB8AC3E}">
        <p14:creationId xmlns:p14="http://schemas.microsoft.com/office/powerpoint/2010/main" val="271930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8349812" cy="5295317"/>
          </a:xfrm>
        </p:spPr>
        <p:txBody>
          <a:bodyPr/>
          <a:lstStyle/>
          <a:p>
            <a:r>
              <a:rPr lang="ja-JP" altLang="en-US" sz="2800" b="1" dirty="0">
                <a:solidFill>
                  <a:schemeClr val="accent6">
                    <a:lumMod val="10000"/>
                  </a:schemeClr>
                </a:solidFill>
                <a:latin typeface="+mn-ea"/>
                <a:ea typeface="+mn-ea"/>
              </a:rPr>
              <a:t>攻撃手口</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endParaRPr lang="en-US" altLang="ja-JP" sz="800" dirty="0">
              <a:solidFill>
                <a:schemeClr val="accent6">
                  <a:lumMod val="10000"/>
                </a:schemeClr>
              </a:solidFill>
              <a:latin typeface="+mn-ea"/>
              <a:ea typeface="+mn-ea"/>
            </a:endParaRPr>
          </a:p>
          <a:p>
            <a:pPr lvl="1"/>
            <a:r>
              <a:rPr lang="ja-JP" altLang="en-US" sz="2500" b="1" u="sng" dirty="0">
                <a:solidFill>
                  <a:srgbClr val="FF0000"/>
                </a:solidFill>
                <a:latin typeface="+mn-ea"/>
                <a:ea typeface="+mn-ea"/>
              </a:rPr>
              <a:t>取引先へなりすまし</a:t>
            </a:r>
            <a:r>
              <a:rPr lang="ja-JP" altLang="en-US" sz="2500" b="1" dirty="0">
                <a:solidFill>
                  <a:schemeClr val="accent6">
                    <a:lumMod val="10000"/>
                  </a:schemeClr>
                </a:solidFill>
                <a:latin typeface="+mn-ea"/>
                <a:ea typeface="+mn-ea"/>
              </a:rPr>
              <a:t>、振込口座を差し替えた請求書に     金銭を振り込ませる</a:t>
            </a:r>
            <a:endParaRPr lang="en-US" altLang="ja-JP" sz="2500" b="1" dirty="0">
              <a:solidFill>
                <a:schemeClr val="accent6">
                  <a:lumMod val="10000"/>
                </a:schemeClr>
              </a:solidFill>
              <a:latin typeface="+mn-ea"/>
              <a:ea typeface="+mn-ea"/>
            </a:endParaRPr>
          </a:p>
          <a:p>
            <a:pPr lvl="1"/>
            <a:endParaRPr lang="en-US" altLang="ja-JP" sz="800" b="1" dirty="0">
              <a:solidFill>
                <a:schemeClr val="accent6">
                  <a:lumMod val="10000"/>
                </a:schemeClr>
              </a:solidFill>
              <a:latin typeface="+mn-ea"/>
              <a:ea typeface="+mn-ea"/>
            </a:endParaRPr>
          </a:p>
          <a:p>
            <a:pPr lvl="1"/>
            <a:r>
              <a:rPr lang="ja-JP" altLang="en-US" sz="2500" b="1" u="sng" dirty="0">
                <a:solidFill>
                  <a:srgbClr val="FF0000"/>
                </a:solidFill>
                <a:latin typeface="+mn-ea"/>
                <a:ea typeface="+mn-ea"/>
              </a:rPr>
              <a:t>経営者等へなりすまして</a:t>
            </a:r>
            <a:r>
              <a:rPr lang="ja-JP" altLang="en-US" sz="2500" b="1" dirty="0">
                <a:solidFill>
                  <a:schemeClr val="accent6">
                    <a:lumMod val="10000"/>
                  </a:schemeClr>
                </a:solidFill>
                <a:latin typeface="+mn-ea"/>
                <a:ea typeface="+mn-ea"/>
              </a:rPr>
              <a:t>、金銭を振り込ませる</a:t>
            </a:r>
            <a:endParaRPr lang="en-US" altLang="ja-JP" sz="2500" b="1" dirty="0">
              <a:solidFill>
                <a:schemeClr val="accent6">
                  <a:lumMod val="10000"/>
                </a:schemeClr>
              </a:solidFill>
              <a:latin typeface="+mn-ea"/>
              <a:ea typeface="+mn-ea"/>
            </a:endParaRPr>
          </a:p>
          <a:p>
            <a:pPr marL="342899" lvl="1" indent="0">
              <a:buNone/>
            </a:pPr>
            <a:endParaRPr lang="en-US" altLang="ja-JP" sz="800" b="1" dirty="0">
              <a:solidFill>
                <a:schemeClr val="accent6">
                  <a:lumMod val="10000"/>
                </a:schemeClr>
              </a:solidFill>
              <a:latin typeface="+mn-ea"/>
              <a:ea typeface="+mn-ea"/>
            </a:endParaRPr>
          </a:p>
          <a:p>
            <a:pPr lvl="1"/>
            <a:r>
              <a:rPr lang="ja-JP" altLang="en-US" sz="2500" b="1" u="sng" dirty="0">
                <a:solidFill>
                  <a:srgbClr val="FF0000"/>
                </a:solidFill>
                <a:latin typeface="+mn-ea"/>
                <a:ea typeface="+mn-ea"/>
              </a:rPr>
              <a:t>社外の権威ある第三者へなりすまして</a:t>
            </a:r>
            <a:r>
              <a:rPr lang="ja-JP" altLang="en-US" sz="2500" b="1" dirty="0">
                <a:solidFill>
                  <a:schemeClr val="accent6">
                    <a:lumMod val="10000"/>
                  </a:schemeClr>
                </a:solidFill>
                <a:latin typeface="+mn-ea"/>
                <a:ea typeface="+mn-ea"/>
              </a:rPr>
              <a:t>、金銭を振り込ませる</a:t>
            </a:r>
            <a:endParaRPr lang="en-US" altLang="ja-JP" sz="2500" b="1" u="sng" dirty="0">
              <a:solidFill>
                <a:srgbClr val="FF0000"/>
              </a:solidFill>
              <a:latin typeface="+mn-ea"/>
              <a:ea typeface="+mn-ea"/>
            </a:endParaRPr>
          </a:p>
          <a:p>
            <a:pPr marL="342899" lvl="1" indent="0">
              <a:buNone/>
            </a:pPr>
            <a:endParaRPr lang="en-US" altLang="ja-JP" sz="800" b="1" dirty="0">
              <a:solidFill>
                <a:schemeClr val="accent6">
                  <a:lumMod val="10000"/>
                </a:schemeClr>
              </a:solidFill>
              <a:latin typeface="+mn-ea"/>
              <a:ea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90</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62659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・偽装、なりすまし、悪用、窃取</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pic>
        <p:nvPicPr>
          <p:cNvPr id="2" name="図 1">
            <a:extLst>
              <a:ext uri="{FF2B5EF4-FFF2-40B4-BE49-F238E27FC236}">
                <a16:creationId xmlns:a16="http://schemas.microsoft.com/office/drawing/2014/main" id="{85DF1674-BDB4-F69A-8044-7CD60D639A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7325" y="4808348"/>
            <a:ext cx="1393397" cy="1267327"/>
          </a:xfrm>
          <a:prstGeom prst="rect">
            <a:avLst/>
          </a:prstGeom>
        </p:spPr>
      </p:pic>
      <p:pic>
        <p:nvPicPr>
          <p:cNvPr id="3" name="図 2">
            <a:extLst>
              <a:ext uri="{FF2B5EF4-FFF2-40B4-BE49-F238E27FC236}">
                <a16:creationId xmlns:a16="http://schemas.microsoft.com/office/drawing/2014/main" id="{6A441F6F-88B7-C34E-7CE1-231663B164B8}"/>
              </a:ext>
            </a:extLst>
          </p:cNvPr>
          <p:cNvPicPr>
            <a:picLocks noChangeAspect="1"/>
          </p:cNvPicPr>
          <p:nvPr/>
        </p:nvPicPr>
        <p:blipFill>
          <a:blip r:embed="rId4"/>
          <a:stretch>
            <a:fillRect/>
          </a:stretch>
        </p:blipFill>
        <p:spPr>
          <a:xfrm>
            <a:off x="6994137" y="5215194"/>
            <a:ext cx="475776" cy="330975"/>
          </a:xfrm>
          <a:prstGeom prst="rect">
            <a:avLst/>
          </a:prstGeom>
        </p:spPr>
      </p:pic>
      <p:pic>
        <p:nvPicPr>
          <p:cNvPr id="4" name="図 3">
            <a:extLst>
              <a:ext uri="{FF2B5EF4-FFF2-40B4-BE49-F238E27FC236}">
                <a16:creationId xmlns:a16="http://schemas.microsoft.com/office/drawing/2014/main" id="{71DB5D92-DA6B-BD69-60C6-E05CFE140E24}"/>
              </a:ext>
            </a:extLst>
          </p:cNvPr>
          <p:cNvPicPr>
            <a:picLocks noChangeAspect="1"/>
          </p:cNvPicPr>
          <p:nvPr/>
        </p:nvPicPr>
        <p:blipFill>
          <a:blip r:embed="rId4"/>
          <a:stretch>
            <a:fillRect/>
          </a:stretch>
        </p:blipFill>
        <p:spPr>
          <a:xfrm>
            <a:off x="7106861" y="4860728"/>
            <a:ext cx="475776" cy="330975"/>
          </a:xfrm>
          <a:prstGeom prst="rect">
            <a:avLst/>
          </a:prstGeom>
        </p:spPr>
      </p:pic>
      <p:sp>
        <p:nvSpPr>
          <p:cNvPr id="9" name="タイトル 8">
            <a:extLst>
              <a:ext uri="{FF2B5EF4-FFF2-40B4-BE49-F238E27FC236}">
                <a16:creationId xmlns:a16="http://schemas.microsoft.com/office/drawing/2014/main" id="{051AE96C-9CA4-8723-97A0-375D23062E1C}"/>
              </a:ext>
            </a:extLst>
          </p:cNvPr>
          <p:cNvSpPr>
            <a:spLocks noGrp="1"/>
          </p:cNvSpPr>
          <p:nvPr>
            <p:ph type="title"/>
          </p:nvPr>
        </p:nvSpPr>
        <p:spPr>
          <a:xfrm>
            <a:off x="480910" y="242903"/>
            <a:ext cx="7423732" cy="528221"/>
          </a:xfrm>
        </p:spPr>
        <p:txBody>
          <a:bodyPr/>
          <a:lstStyle/>
          <a:p>
            <a:r>
              <a:rPr lang="en-US" altLang="ja-JP" dirty="0"/>
              <a:t>【9</a:t>
            </a:r>
            <a:r>
              <a:rPr lang="ja-JP" altLang="en-US" dirty="0"/>
              <a:t>位</a:t>
            </a:r>
            <a:r>
              <a:rPr lang="en-US" altLang="ja-JP" dirty="0"/>
              <a:t>】</a:t>
            </a:r>
            <a:r>
              <a:rPr lang="ja-JP" altLang="en-US" dirty="0"/>
              <a:t>ビジネスメール詐欺</a:t>
            </a:r>
          </a:p>
        </p:txBody>
      </p:sp>
    </p:spTree>
    <p:extLst>
      <p:ext uri="{BB962C8B-B14F-4D97-AF65-F5344CB8AC3E}">
        <p14:creationId xmlns:p14="http://schemas.microsoft.com/office/powerpoint/2010/main" val="23272496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254000" y="1097094"/>
            <a:ext cx="8577484" cy="4713771"/>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傾向①</a:t>
            </a:r>
            <a:endParaRPr lang="en-US" altLang="ja-JP" sz="2800" b="1" dirty="0">
              <a:solidFill>
                <a:schemeClr val="accent6">
                  <a:lumMod val="10000"/>
                </a:schemeClr>
              </a:solidFill>
            </a:endParaRPr>
          </a:p>
          <a:p>
            <a:pPr lvl="1"/>
            <a:r>
              <a:rPr lang="ja-JP" altLang="en-US" sz="2500" b="1" u="sng" dirty="0">
                <a:solidFill>
                  <a:srgbClr val="FF0000"/>
                </a:solidFill>
              </a:rPr>
              <a:t>ディープフェイクによる映像や音声</a:t>
            </a:r>
            <a:r>
              <a:rPr lang="ja-JP" altLang="en-US" sz="2500" b="1" dirty="0">
                <a:solidFill>
                  <a:schemeClr val="accent6">
                    <a:lumMod val="10000"/>
                  </a:schemeClr>
                </a:solidFill>
              </a:rPr>
              <a:t>のなりすまし</a:t>
            </a:r>
            <a:endParaRPr lang="en-US" altLang="ja-JP" sz="2500" dirty="0">
              <a:solidFill>
                <a:schemeClr val="accent6">
                  <a:lumMod val="10000"/>
                </a:schemeClr>
              </a:solidFill>
            </a:endParaRPr>
          </a:p>
          <a:p>
            <a:pPr lvl="2"/>
            <a:r>
              <a:rPr lang="en-US" altLang="ja-JP" sz="2000" dirty="0">
                <a:solidFill>
                  <a:schemeClr val="accent6">
                    <a:lumMod val="10000"/>
                  </a:schemeClr>
                </a:solidFill>
              </a:rPr>
              <a:t>2024</a:t>
            </a:r>
            <a:r>
              <a:rPr lang="ja-JP" altLang="en-US" sz="2000" dirty="0">
                <a:solidFill>
                  <a:schemeClr val="accent6">
                    <a:lumMod val="10000"/>
                  </a:schemeClr>
                </a:solidFill>
              </a:rPr>
              <a:t>年</a:t>
            </a:r>
            <a:r>
              <a:rPr lang="en-US" altLang="ja-JP" sz="2000" dirty="0">
                <a:solidFill>
                  <a:schemeClr val="accent6">
                    <a:lumMod val="10000"/>
                  </a:schemeClr>
                </a:solidFill>
              </a:rPr>
              <a:t>1</a:t>
            </a:r>
            <a:r>
              <a:rPr lang="ja-JP" altLang="en-US" sz="2000" dirty="0">
                <a:solidFill>
                  <a:schemeClr val="accent6">
                    <a:lumMod val="10000"/>
                  </a:schemeClr>
                </a:solidFill>
              </a:rPr>
              <a:t>月、多国籍企業にて約 </a:t>
            </a:r>
            <a:r>
              <a:rPr lang="en-US" altLang="ja-JP" sz="2000" dirty="0">
                <a:solidFill>
                  <a:schemeClr val="accent6">
                    <a:lumMod val="10000"/>
                  </a:schemeClr>
                </a:solidFill>
              </a:rPr>
              <a:t>37.5 </a:t>
            </a:r>
            <a:r>
              <a:rPr lang="ja-JP" altLang="en-US" sz="2000" dirty="0">
                <a:solidFill>
                  <a:schemeClr val="accent6">
                    <a:lumMod val="10000"/>
                  </a:schemeClr>
                </a:solidFill>
              </a:rPr>
              <a:t>億円が詐取される事件が発生</a:t>
            </a:r>
            <a:endParaRPr lang="en-US" altLang="ja-JP" sz="2000" dirty="0">
              <a:solidFill>
                <a:schemeClr val="accent6">
                  <a:lumMod val="10000"/>
                </a:schemeClr>
              </a:solidFill>
            </a:endParaRPr>
          </a:p>
          <a:p>
            <a:pPr lvl="2"/>
            <a:r>
              <a:rPr lang="ja-JP" altLang="en-US" sz="2000" dirty="0">
                <a:solidFill>
                  <a:schemeClr val="accent6">
                    <a:lumMod val="10000"/>
                  </a:schemeClr>
                </a:solidFill>
              </a:rPr>
              <a:t>英国本社 </a:t>
            </a:r>
            <a:r>
              <a:rPr lang="en-US" altLang="ja-JP" sz="2000" u="sng" dirty="0">
                <a:solidFill>
                  <a:srgbClr val="FF0000"/>
                </a:solidFill>
              </a:rPr>
              <a:t>CFO</a:t>
            </a:r>
            <a:r>
              <a:rPr lang="zh-TW" altLang="en-US" sz="2000" u="sng" dirty="0">
                <a:solidFill>
                  <a:srgbClr val="FF0000"/>
                </a:solidFill>
              </a:rPr>
              <a:t>（最高財務責任者）</a:t>
            </a:r>
            <a:r>
              <a:rPr lang="ja-JP" altLang="en-US" sz="2000" u="sng" dirty="0">
                <a:solidFill>
                  <a:srgbClr val="FF0000"/>
                </a:solidFill>
              </a:rPr>
              <a:t>になりすまし</a:t>
            </a:r>
            <a:r>
              <a:rPr lang="ja-JP" altLang="en-US" sz="2000" dirty="0">
                <a:solidFill>
                  <a:schemeClr val="tx2"/>
                </a:solidFill>
              </a:rPr>
              <a:t>、</a:t>
            </a:r>
            <a:r>
              <a:rPr lang="ja-JP" altLang="en-US" sz="2000" dirty="0">
                <a:solidFill>
                  <a:schemeClr val="accent6">
                    <a:lumMod val="10000"/>
                  </a:schemeClr>
                </a:solidFill>
              </a:rPr>
              <a:t>香港支社の従業員へ</a:t>
            </a:r>
            <a:r>
              <a:rPr lang="ja-JP" altLang="en-US" sz="2000" u="sng" dirty="0">
                <a:solidFill>
                  <a:srgbClr val="FF0000"/>
                </a:solidFill>
              </a:rPr>
              <a:t>秘密の取引に関するメール</a:t>
            </a:r>
            <a:r>
              <a:rPr lang="ja-JP" altLang="en-US" sz="2000" dirty="0">
                <a:solidFill>
                  <a:schemeClr val="accent6">
                    <a:lumMod val="10000"/>
                  </a:schemeClr>
                </a:solidFill>
              </a:rPr>
              <a:t>と</a:t>
            </a:r>
            <a:r>
              <a:rPr lang="ja-JP" altLang="en-US" sz="2000" u="sng" dirty="0">
                <a:solidFill>
                  <a:srgbClr val="FF0000"/>
                </a:solidFill>
              </a:rPr>
              <a:t>ビデオ会議の </a:t>
            </a:r>
            <a:r>
              <a:rPr lang="en-US" altLang="ja-JP" sz="2000" u="sng" dirty="0">
                <a:solidFill>
                  <a:srgbClr val="FF0000"/>
                </a:solidFill>
              </a:rPr>
              <a:t>URL </a:t>
            </a:r>
            <a:r>
              <a:rPr lang="ja-JP" altLang="en-US" sz="2000" u="sng" dirty="0">
                <a:solidFill>
                  <a:srgbClr val="FF0000"/>
                </a:solidFill>
              </a:rPr>
              <a:t>付きメールを送信</a:t>
            </a:r>
            <a:r>
              <a:rPr lang="ja-JP" altLang="en-US" sz="2000" dirty="0">
                <a:solidFill>
                  <a:schemeClr val="accent6">
                    <a:lumMod val="10000"/>
                  </a:schemeClr>
                </a:solidFill>
              </a:rPr>
              <a:t>した</a:t>
            </a:r>
            <a:endParaRPr lang="en-US" altLang="ja-JP" sz="2000" dirty="0">
              <a:solidFill>
                <a:schemeClr val="accent6">
                  <a:lumMod val="10000"/>
                </a:schemeClr>
              </a:solidFill>
            </a:endParaRPr>
          </a:p>
          <a:p>
            <a:pPr lvl="2"/>
            <a:r>
              <a:rPr lang="ja-JP" altLang="en-US" sz="2000" dirty="0">
                <a:solidFill>
                  <a:schemeClr val="accent6">
                    <a:lumMod val="10000"/>
                  </a:schemeClr>
                </a:solidFill>
              </a:rPr>
              <a:t>香港支社の従業員は、</a:t>
            </a:r>
            <a:r>
              <a:rPr lang="en-US" altLang="ja-JP" sz="2000" dirty="0">
                <a:solidFill>
                  <a:schemeClr val="accent6">
                    <a:lumMod val="10000"/>
                  </a:schemeClr>
                </a:solidFill>
              </a:rPr>
              <a:t>URL</a:t>
            </a:r>
            <a:r>
              <a:rPr lang="ja-JP" altLang="en-US" sz="2000" dirty="0">
                <a:solidFill>
                  <a:schemeClr val="accent6">
                    <a:lumMod val="10000"/>
                  </a:schemeClr>
                </a:solidFill>
              </a:rPr>
              <a:t>よりビデオ会議に参加し、</a:t>
            </a:r>
            <a:r>
              <a:rPr lang="en-US" altLang="ja-JP" sz="2000" dirty="0">
                <a:solidFill>
                  <a:schemeClr val="accent6">
                    <a:lumMod val="10000"/>
                  </a:schemeClr>
                </a:solidFill>
              </a:rPr>
              <a:t> </a:t>
            </a:r>
            <a:r>
              <a:rPr lang="ja-JP" altLang="en-US" sz="2000" u="sng" dirty="0">
                <a:solidFill>
                  <a:srgbClr val="FF0000"/>
                </a:solidFill>
              </a:rPr>
              <a:t>ディープフェイクにより生成された </a:t>
            </a:r>
            <a:r>
              <a:rPr lang="en-US" altLang="ja-JP" sz="2000" u="sng" dirty="0">
                <a:solidFill>
                  <a:srgbClr val="FF0000"/>
                </a:solidFill>
              </a:rPr>
              <a:t>CFO </a:t>
            </a:r>
            <a:r>
              <a:rPr lang="ja-JP" altLang="en-US" sz="2000" u="sng" dirty="0">
                <a:solidFill>
                  <a:srgbClr val="FF0000"/>
                </a:solidFill>
              </a:rPr>
              <a:t>の映像や声、同僚の映像を信じてしまった</a:t>
            </a:r>
            <a:endParaRPr lang="en-US" altLang="ja-JP" sz="2000" u="sng" dirty="0">
              <a:solidFill>
                <a:srgbClr val="FF0000"/>
              </a:solidFill>
            </a:endParaRPr>
          </a:p>
          <a:p>
            <a:pPr lvl="2"/>
            <a:r>
              <a:rPr lang="ja-JP" altLang="en-US" sz="2000" dirty="0">
                <a:solidFill>
                  <a:schemeClr val="accent6">
                    <a:lumMod val="10000"/>
                  </a:schemeClr>
                </a:solidFill>
              </a:rPr>
              <a:t>ビデオ会議で、香港支社の資金を振込むように指示を受けたこの従業員は、不審に思い質問したが、</a:t>
            </a:r>
            <a:r>
              <a:rPr lang="en-US" altLang="ja-JP" sz="2000" dirty="0">
                <a:solidFill>
                  <a:schemeClr val="accent6">
                    <a:lumMod val="10000"/>
                  </a:schemeClr>
                </a:solidFill>
              </a:rPr>
              <a:t>CFO </a:t>
            </a:r>
            <a:r>
              <a:rPr lang="ja-JP" altLang="en-US" sz="2000" dirty="0">
                <a:solidFill>
                  <a:schemeClr val="accent6">
                    <a:lumMod val="10000"/>
                  </a:schemeClr>
                </a:solidFill>
              </a:rPr>
              <a:t>に叱責されたため、</a:t>
            </a:r>
            <a:r>
              <a:rPr lang="ja-JP" altLang="en-US" sz="2000" u="sng" dirty="0">
                <a:solidFill>
                  <a:srgbClr val="FF0000"/>
                </a:solidFill>
              </a:rPr>
              <a:t>最終的に送金</a:t>
            </a:r>
            <a:r>
              <a:rPr lang="ja-JP" altLang="en-US" sz="2000" dirty="0">
                <a:solidFill>
                  <a:schemeClr val="accent6">
                    <a:lumMod val="10000"/>
                  </a:schemeClr>
                </a:solidFill>
              </a:rPr>
              <a:t>してしまった</a:t>
            </a:r>
            <a:endParaRPr lang="en-US" altLang="ja-JP" sz="2000" dirty="0">
              <a:solidFill>
                <a:schemeClr val="accent6">
                  <a:lumMod val="10000"/>
                </a:schemeClr>
              </a:solidFill>
            </a:endParaRPr>
          </a:p>
          <a:p>
            <a:pPr lvl="2"/>
            <a:r>
              <a:rPr lang="ja-JP" altLang="en-US" sz="2000" dirty="0">
                <a:solidFill>
                  <a:schemeClr val="accent6">
                    <a:lumMod val="10000"/>
                  </a:schemeClr>
                </a:solidFill>
              </a:rPr>
              <a:t>その後、詐欺だと気づき警察に通報したが、既に資金は海外に送付され、回収できなかった</a:t>
            </a:r>
            <a:endParaRPr lang="en-US" altLang="ja-JP" sz="20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91</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5896377"/>
            <a:ext cx="8438400" cy="707886"/>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ビデオ会議の相手は知らない他人だった。香港で</a:t>
            </a:r>
            <a:r>
              <a:rPr lang="en-US" altLang="ja-JP" sz="1000" dirty="0">
                <a:solidFill>
                  <a:schemeClr val="accent6">
                    <a:lumMod val="10000"/>
                  </a:schemeClr>
                </a:solidFill>
                <a:latin typeface="+mn-ea"/>
              </a:rPr>
              <a:t>37</a:t>
            </a:r>
            <a:r>
              <a:rPr lang="ja-JP" altLang="en-US" sz="1000" dirty="0">
                <a:solidFill>
                  <a:schemeClr val="accent6">
                    <a:lumMod val="10000"/>
                  </a:schemeClr>
                </a:solidFill>
                <a:latin typeface="+mn-ea"/>
              </a:rPr>
              <a:t>億円のディープフェイク詐欺事件、被害を防止する</a:t>
            </a:r>
            <a:r>
              <a:rPr lang="en-US" altLang="ja-JP" sz="1000" dirty="0">
                <a:solidFill>
                  <a:schemeClr val="accent6">
                    <a:lumMod val="10000"/>
                  </a:schemeClr>
                </a:solidFill>
                <a:latin typeface="+mn-ea"/>
              </a:rPr>
              <a:t>3</a:t>
            </a:r>
            <a:r>
              <a:rPr lang="ja-JP" altLang="en-US" sz="1000" dirty="0">
                <a:solidFill>
                  <a:schemeClr val="accent6">
                    <a:lumMod val="10000"/>
                  </a:schemeClr>
                </a:solidFill>
                <a:latin typeface="+mn-ea"/>
              </a:rPr>
              <a:t>ヶ条（レバテックラボ）</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https://levtech.jp/media/article/column/oversea/detail_521/</a:t>
            </a:r>
            <a:endParaRPr lang="en-US" altLang="ja-JP" sz="1000" dirty="0">
              <a:solidFill>
                <a:schemeClr val="accent6">
                  <a:lumMod val="10000"/>
                </a:schemeClr>
              </a:solidFill>
              <a:latin typeface="+mn-ea"/>
            </a:endParaRPr>
          </a:p>
          <a:p>
            <a:r>
              <a:rPr lang="ja-JP" altLang="en-US" sz="1000" dirty="0">
                <a:solidFill>
                  <a:schemeClr val="accent6">
                    <a:lumMod val="10000"/>
                  </a:schemeClr>
                </a:solidFill>
                <a:latin typeface="+mn-ea"/>
              </a:rPr>
              <a:t>           会計担当が</a:t>
            </a:r>
            <a:r>
              <a:rPr lang="en-US" altLang="ja-JP" sz="1000" dirty="0">
                <a:solidFill>
                  <a:schemeClr val="accent6">
                    <a:lumMod val="10000"/>
                  </a:schemeClr>
                </a:solidFill>
                <a:latin typeface="+mn-ea"/>
              </a:rPr>
              <a:t>38</a:t>
            </a:r>
            <a:r>
              <a:rPr lang="ja-JP" altLang="en-US" sz="1000" dirty="0">
                <a:solidFill>
                  <a:schemeClr val="accent6">
                    <a:lumMod val="10000"/>
                  </a:schemeClr>
                </a:solidFill>
                <a:latin typeface="+mn-ea"/>
              </a:rPr>
              <a:t>億円を詐欺グループに送金、ビデオ会議の</a:t>
            </a:r>
            <a:r>
              <a:rPr lang="en-US" altLang="ja-JP" sz="1000" dirty="0">
                <a:solidFill>
                  <a:schemeClr val="accent6">
                    <a:lumMod val="10000"/>
                  </a:schemeClr>
                </a:solidFill>
                <a:latin typeface="+mn-ea"/>
              </a:rPr>
              <a:t>CFO</a:t>
            </a:r>
            <a:r>
              <a:rPr lang="ja-JP" altLang="en-US" sz="1000" dirty="0">
                <a:solidFill>
                  <a:schemeClr val="accent6">
                    <a:lumMod val="10000"/>
                  </a:schemeClr>
                </a:solidFill>
                <a:latin typeface="+mn-ea"/>
              </a:rPr>
              <a:t>は偽物 香港（</a:t>
            </a:r>
            <a:r>
              <a:rPr lang="en-US" altLang="ja-JP" sz="1000" dirty="0">
                <a:solidFill>
                  <a:schemeClr val="accent6">
                    <a:lumMod val="10000"/>
                  </a:schemeClr>
                </a:solidFill>
                <a:latin typeface="+mn-ea"/>
              </a:rPr>
              <a:t>2024</a:t>
            </a:r>
            <a:r>
              <a:rPr lang="ja-JP" altLang="en-US" sz="1000" dirty="0">
                <a:solidFill>
                  <a:schemeClr val="accent6">
                    <a:lumMod val="10000"/>
                  </a:schemeClr>
                </a:solidFill>
                <a:latin typeface="+mn-ea"/>
              </a:rPr>
              <a:t>年</a:t>
            </a:r>
            <a:r>
              <a:rPr lang="en-US" altLang="ja-JP" sz="1000" dirty="0">
                <a:solidFill>
                  <a:schemeClr val="accent6">
                    <a:lumMod val="10000"/>
                  </a:schemeClr>
                </a:solidFill>
                <a:latin typeface="+mn-ea"/>
              </a:rPr>
              <a:t>2</a:t>
            </a:r>
            <a:r>
              <a:rPr lang="ja-JP" altLang="en-US" sz="1000" dirty="0">
                <a:solidFill>
                  <a:schemeClr val="accent6">
                    <a:lumMod val="10000"/>
                  </a:schemeClr>
                </a:solidFill>
                <a:latin typeface="+mn-ea"/>
              </a:rPr>
              <a:t>月</a:t>
            </a:r>
            <a:r>
              <a:rPr lang="en-US" altLang="ja-JP" sz="1000" dirty="0">
                <a:solidFill>
                  <a:schemeClr val="accent6">
                    <a:lumMod val="10000"/>
                  </a:schemeClr>
                </a:solidFill>
                <a:latin typeface="+mn-ea"/>
              </a:rPr>
              <a:t>5</a:t>
            </a:r>
            <a:r>
              <a:rPr lang="ja-JP" altLang="en-US" sz="1000" dirty="0">
                <a:solidFill>
                  <a:schemeClr val="accent6">
                    <a:lumMod val="10000"/>
                  </a:schemeClr>
                </a:solidFill>
                <a:latin typeface="+mn-ea"/>
              </a:rPr>
              <a:t>日）（</a:t>
            </a:r>
            <a:r>
              <a:rPr lang="en-US" altLang="ja-JP" sz="1000" dirty="0">
                <a:solidFill>
                  <a:schemeClr val="accent6">
                    <a:lumMod val="10000"/>
                  </a:schemeClr>
                </a:solidFill>
                <a:latin typeface="+mn-ea"/>
              </a:rPr>
              <a:t>CNN.co.jp</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3"/>
              </a:rPr>
              <a:t>https://www.cnn.co.jp/world/35214839.html</a:t>
            </a:r>
            <a:endParaRPr lang="en-US" altLang="ja-JP" sz="1000" dirty="0">
              <a:solidFill>
                <a:srgbClr val="0000FF"/>
              </a:solidFill>
              <a:latin typeface="+mn-ea"/>
            </a:endParaRPr>
          </a:p>
        </p:txBody>
      </p:sp>
      <p:sp>
        <p:nvSpPr>
          <p:cNvPr id="5" name="タイトル 8">
            <a:extLst>
              <a:ext uri="{FF2B5EF4-FFF2-40B4-BE49-F238E27FC236}">
                <a16:creationId xmlns:a16="http://schemas.microsoft.com/office/drawing/2014/main" id="{9CF3568B-8B21-07E7-BE25-1534EBD6C24C}"/>
              </a:ext>
            </a:extLst>
          </p:cNvPr>
          <p:cNvSpPr>
            <a:spLocks noGrp="1"/>
          </p:cNvSpPr>
          <p:nvPr>
            <p:ph type="title"/>
          </p:nvPr>
        </p:nvSpPr>
        <p:spPr>
          <a:xfrm>
            <a:off x="480910" y="242903"/>
            <a:ext cx="7423732" cy="528221"/>
          </a:xfrm>
        </p:spPr>
        <p:txBody>
          <a:bodyPr/>
          <a:lstStyle/>
          <a:p>
            <a:r>
              <a:rPr lang="en-US" altLang="ja-JP" dirty="0"/>
              <a:t>【9</a:t>
            </a:r>
            <a:r>
              <a:rPr lang="ja-JP" altLang="en-US" dirty="0"/>
              <a:t>位</a:t>
            </a:r>
            <a:r>
              <a:rPr lang="en-US" altLang="ja-JP" dirty="0"/>
              <a:t>】</a:t>
            </a:r>
            <a:r>
              <a:rPr lang="ja-JP" altLang="en-US" dirty="0"/>
              <a:t>ビジネスメール詐欺</a:t>
            </a:r>
          </a:p>
        </p:txBody>
      </p:sp>
    </p:spTree>
    <p:extLst>
      <p:ext uri="{BB962C8B-B14F-4D97-AF65-F5344CB8AC3E}">
        <p14:creationId xmlns:p14="http://schemas.microsoft.com/office/powerpoint/2010/main" val="32225368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09528" cy="4930080"/>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傾向②</a:t>
            </a:r>
            <a:endParaRPr lang="en-US" altLang="ja-JP" sz="2800" b="1" dirty="0">
              <a:solidFill>
                <a:schemeClr val="accent6">
                  <a:lumMod val="10000"/>
                </a:schemeClr>
              </a:solidFill>
            </a:endParaRPr>
          </a:p>
          <a:p>
            <a:pPr lvl="1"/>
            <a:r>
              <a:rPr lang="ja-JP" altLang="en-US" sz="2500" b="1" u="sng" dirty="0">
                <a:solidFill>
                  <a:srgbClr val="FF0000"/>
                </a:solidFill>
              </a:rPr>
              <a:t>生成 </a:t>
            </a:r>
            <a:r>
              <a:rPr lang="en-US" altLang="ja-JP" sz="2500" b="1" u="sng" dirty="0">
                <a:solidFill>
                  <a:srgbClr val="FF0000"/>
                </a:solidFill>
              </a:rPr>
              <a:t>AI </a:t>
            </a:r>
            <a:r>
              <a:rPr lang="ja-JP" altLang="en-US" sz="2500" b="1" u="sng" dirty="0">
                <a:solidFill>
                  <a:srgbClr val="FF0000"/>
                </a:solidFill>
              </a:rPr>
              <a:t>を利用した </a:t>
            </a:r>
            <a:r>
              <a:rPr lang="en-US" altLang="ja-JP" sz="2500" b="1" u="sng" dirty="0">
                <a:solidFill>
                  <a:srgbClr val="FF0000"/>
                </a:solidFill>
              </a:rPr>
              <a:t>BEC </a:t>
            </a:r>
            <a:r>
              <a:rPr lang="ja-JP" altLang="en-US" sz="2500" b="1" u="sng" dirty="0">
                <a:solidFill>
                  <a:srgbClr val="FF0000"/>
                </a:solidFill>
              </a:rPr>
              <a:t>の増加</a:t>
            </a:r>
            <a:endParaRPr lang="en-US" altLang="ja-JP" sz="2500" u="sng" dirty="0">
              <a:solidFill>
                <a:srgbClr val="FF0000"/>
              </a:solidFill>
            </a:endParaRPr>
          </a:p>
          <a:p>
            <a:pPr lvl="2"/>
            <a:r>
              <a:rPr lang="en-US" altLang="ja-JP" sz="2400" dirty="0">
                <a:solidFill>
                  <a:schemeClr val="accent6">
                    <a:lumMod val="10000"/>
                  </a:schemeClr>
                </a:solidFill>
              </a:rPr>
              <a:t>2024</a:t>
            </a:r>
            <a:r>
              <a:rPr lang="ja-JP" altLang="en-US" sz="2400" dirty="0">
                <a:solidFill>
                  <a:schemeClr val="accent6">
                    <a:lumMod val="10000"/>
                  </a:schemeClr>
                </a:solidFill>
              </a:rPr>
              <a:t>年</a:t>
            </a:r>
            <a:r>
              <a:rPr lang="en-US" altLang="ja-JP" sz="2400" dirty="0">
                <a:solidFill>
                  <a:schemeClr val="accent6">
                    <a:lumMod val="10000"/>
                  </a:schemeClr>
                </a:solidFill>
              </a:rPr>
              <a:t>8</a:t>
            </a:r>
            <a:r>
              <a:rPr lang="ja-JP" altLang="en-US" sz="2400" dirty="0">
                <a:solidFill>
                  <a:schemeClr val="accent6">
                    <a:lumMod val="10000"/>
                  </a:schemeClr>
                </a:solidFill>
              </a:rPr>
              <a:t>月、</a:t>
            </a:r>
            <a:r>
              <a:rPr lang="en-US" altLang="ja-JP" sz="2400" dirty="0" err="1">
                <a:solidFill>
                  <a:schemeClr val="accent6">
                    <a:lumMod val="10000"/>
                  </a:schemeClr>
                </a:solidFill>
              </a:rPr>
              <a:t>Vipre</a:t>
            </a:r>
            <a:r>
              <a:rPr lang="en-US" altLang="ja-JP" sz="2400" dirty="0">
                <a:solidFill>
                  <a:schemeClr val="accent6">
                    <a:lumMod val="10000"/>
                  </a:schemeClr>
                </a:solidFill>
              </a:rPr>
              <a:t> Security Group </a:t>
            </a:r>
            <a:r>
              <a:rPr lang="ja-JP" altLang="en-US" sz="2400" dirty="0">
                <a:solidFill>
                  <a:schemeClr val="accent6">
                    <a:lumMod val="10000"/>
                  </a:schemeClr>
                </a:solidFill>
              </a:rPr>
              <a:t>は、過去 </a:t>
            </a:r>
            <a:r>
              <a:rPr lang="en-US" altLang="ja-JP" sz="2400" dirty="0">
                <a:solidFill>
                  <a:schemeClr val="accent6">
                    <a:lumMod val="10000"/>
                  </a:schemeClr>
                </a:solidFill>
              </a:rPr>
              <a:t>1 </a:t>
            </a:r>
            <a:r>
              <a:rPr lang="ja-JP" altLang="en-US" sz="2400" dirty="0">
                <a:solidFill>
                  <a:schemeClr val="accent6">
                    <a:lumMod val="10000"/>
                  </a:schemeClr>
                </a:solidFill>
              </a:rPr>
              <a:t>年間で </a:t>
            </a:r>
            <a:r>
              <a:rPr lang="en-US" altLang="ja-JP" sz="2400" dirty="0">
                <a:solidFill>
                  <a:schemeClr val="accent6">
                    <a:lumMod val="10000"/>
                  </a:schemeClr>
                </a:solidFill>
              </a:rPr>
              <a:t>BEC </a:t>
            </a:r>
            <a:r>
              <a:rPr lang="ja-JP" altLang="en-US" sz="2400" dirty="0">
                <a:solidFill>
                  <a:schemeClr val="accent6">
                    <a:lumMod val="10000"/>
                  </a:schemeClr>
                </a:solidFill>
              </a:rPr>
              <a:t>が急増したと報告した</a:t>
            </a:r>
            <a:endParaRPr lang="en-US" altLang="ja-JP" sz="2400" dirty="0">
              <a:solidFill>
                <a:schemeClr val="accent6">
                  <a:lumMod val="10000"/>
                </a:schemeClr>
              </a:solidFill>
            </a:endParaRPr>
          </a:p>
          <a:p>
            <a:pPr lvl="2"/>
            <a:r>
              <a:rPr lang="ja-JP" altLang="en-US" sz="2400" dirty="0">
                <a:solidFill>
                  <a:schemeClr val="tx2"/>
                </a:solidFill>
              </a:rPr>
              <a:t>同社はこの </a:t>
            </a:r>
            <a:r>
              <a:rPr lang="en-US" altLang="ja-JP" sz="2400" dirty="0">
                <a:solidFill>
                  <a:schemeClr val="tx2"/>
                </a:solidFill>
              </a:rPr>
              <a:t>1</a:t>
            </a:r>
            <a:r>
              <a:rPr lang="ja-JP" altLang="en-US" sz="2400" dirty="0">
                <a:solidFill>
                  <a:schemeClr val="tx2"/>
                </a:solidFill>
              </a:rPr>
              <a:t> 年に世界中で電子メール </a:t>
            </a:r>
            <a:r>
              <a:rPr lang="en-US" altLang="ja-JP" sz="2400" dirty="0">
                <a:solidFill>
                  <a:schemeClr val="tx2"/>
                </a:solidFill>
              </a:rPr>
              <a:t>18 </a:t>
            </a:r>
            <a:r>
              <a:rPr lang="ja-JP" altLang="en-US" sz="2400" dirty="0">
                <a:solidFill>
                  <a:schemeClr val="tx2"/>
                </a:solidFill>
              </a:rPr>
              <a:t>億通を処理し、　</a:t>
            </a:r>
            <a:r>
              <a:rPr lang="en-US" altLang="ja-JP" sz="2400" dirty="0">
                <a:solidFill>
                  <a:schemeClr val="tx2"/>
                </a:solidFill>
              </a:rPr>
              <a:t>2 </a:t>
            </a:r>
            <a:r>
              <a:rPr lang="ja-JP" altLang="en-US" sz="2400" dirty="0">
                <a:solidFill>
                  <a:schemeClr val="tx2"/>
                </a:solidFill>
              </a:rPr>
              <a:t>億 </a:t>
            </a:r>
            <a:r>
              <a:rPr lang="en-US" altLang="ja-JP" sz="2400" dirty="0">
                <a:solidFill>
                  <a:schemeClr val="tx2"/>
                </a:solidFill>
              </a:rPr>
              <a:t>2,600 </a:t>
            </a:r>
            <a:r>
              <a:rPr lang="ja-JP" altLang="en-US" sz="2400" dirty="0">
                <a:solidFill>
                  <a:schemeClr val="tx2"/>
                </a:solidFill>
              </a:rPr>
              <a:t>万件のスパムメッセージを検出した</a:t>
            </a:r>
            <a:endParaRPr lang="en-US" altLang="ja-JP" sz="2400" dirty="0">
              <a:solidFill>
                <a:schemeClr val="tx2"/>
              </a:solidFill>
            </a:endParaRPr>
          </a:p>
          <a:p>
            <a:pPr lvl="2"/>
            <a:r>
              <a:rPr lang="ja-JP" altLang="en-US" sz="2400" dirty="0">
                <a:solidFill>
                  <a:schemeClr val="tx2"/>
                </a:solidFill>
              </a:rPr>
              <a:t>ブロックされた</a:t>
            </a:r>
            <a:r>
              <a:rPr lang="ja-JP" altLang="en-US" sz="2400" u="sng" dirty="0">
                <a:solidFill>
                  <a:srgbClr val="FF0000"/>
                </a:solidFill>
              </a:rPr>
              <a:t>スパムメールの </a:t>
            </a:r>
            <a:r>
              <a:rPr lang="en-US" altLang="ja-JP" sz="2400" u="sng" dirty="0">
                <a:solidFill>
                  <a:srgbClr val="FF0000"/>
                </a:solidFill>
              </a:rPr>
              <a:t>49</a:t>
            </a:r>
            <a:r>
              <a:rPr lang="ja-JP" altLang="en-US" sz="2400" u="sng" dirty="0">
                <a:solidFill>
                  <a:srgbClr val="FF0000"/>
                </a:solidFill>
              </a:rPr>
              <a:t> </a:t>
            </a:r>
            <a:r>
              <a:rPr lang="en-US" altLang="ja-JP" sz="2400" u="sng" dirty="0">
                <a:solidFill>
                  <a:srgbClr val="FF0000"/>
                </a:solidFill>
              </a:rPr>
              <a:t>%</a:t>
            </a:r>
            <a:r>
              <a:rPr lang="ja-JP" altLang="en-US" sz="2400" u="sng" dirty="0">
                <a:solidFill>
                  <a:srgbClr val="FF0000"/>
                </a:solidFill>
              </a:rPr>
              <a:t>が </a:t>
            </a:r>
            <a:r>
              <a:rPr lang="en-US" altLang="ja-JP" sz="2400" u="sng" dirty="0">
                <a:solidFill>
                  <a:srgbClr val="FF0000"/>
                </a:solidFill>
              </a:rPr>
              <a:t>BEC </a:t>
            </a:r>
            <a:r>
              <a:rPr lang="ja-JP" altLang="en-US" sz="2400" dirty="0">
                <a:solidFill>
                  <a:schemeClr val="tx2"/>
                </a:solidFill>
              </a:rPr>
              <a:t>であり、</a:t>
            </a:r>
            <a:r>
              <a:rPr lang="ja-JP" altLang="en-US" sz="2400" u="sng" dirty="0">
                <a:solidFill>
                  <a:srgbClr val="FF0000"/>
                </a:solidFill>
              </a:rPr>
              <a:t>標的は </a:t>
            </a:r>
            <a:r>
              <a:rPr lang="en-US" altLang="ja-JP" sz="2400" u="sng" dirty="0">
                <a:solidFill>
                  <a:srgbClr val="FF0000"/>
                </a:solidFill>
              </a:rPr>
              <a:t>CEO</a:t>
            </a:r>
            <a:r>
              <a:rPr lang="ja-JP" altLang="en-US" sz="2400" u="sng" dirty="0">
                <a:solidFill>
                  <a:srgbClr val="FF0000"/>
                </a:solidFill>
              </a:rPr>
              <a:t>、次いで人事部門と </a:t>
            </a:r>
            <a:r>
              <a:rPr lang="en-US" altLang="ja-JP" sz="2400" u="sng" dirty="0">
                <a:solidFill>
                  <a:srgbClr val="FF0000"/>
                </a:solidFill>
              </a:rPr>
              <a:t>IT </a:t>
            </a:r>
            <a:r>
              <a:rPr lang="ja-JP" altLang="en-US" sz="2400" u="sng" dirty="0">
                <a:solidFill>
                  <a:srgbClr val="FF0000"/>
                </a:solidFill>
              </a:rPr>
              <a:t>部門が多かった</a:t>
            </a:r>
            <a:endParaRPr lang="en-US" altLang="ja-JP" sz="2400" u="sng" dirty="0">
              <a:solidFill>
                <a:srgbClr val="FF0000"/>
              </a:solidFill>
            </a:endParaRPr>
          </a:p>
          <a:p>
            <a:pPr lvl="2"/>
            <a:r>
              <a:rPr lang="en-US" altLang="ja-JP" sz="2400" u="sng" dirty="0">
                <a:solidFill>
                  <a:srgbClr val="FF0000"/>
                </a:solidFill>
              </a:rPr>
              <a:t>BEC </a:t>
            </a:r>
            <a:r>
              <a:rPr lang="ja-JP" altLang="en-US" sz="2400" u="sng" dirty="0">
                <a:solidFill>
                  <a:srgbClr val="FF0000"/>
                </a:solidFill>
              </a:rPr>
              <a:t>の </a:t>
            </a:r>
            <a:r>
              <a:rPr lang="en-US" altLang="ja-JP" sz="2400" u="sng" dirty="0">
                <a:solidFill>
                  <a:srgbClr val="FF0000"/>
                </a:solidFill>
              </a:rPr>
              <a:t>40 </a:t>
            </a:r>
            <a:r>
              <a:rPr lang="ja-JP" altLang="en-US" sz="2400" u="sng" dirty="0">
                <a:solidFill>
                  <a:srgbClr val="FF0000"/>
                </a:solidFill>
              </a:rPr>
              <a:t>％は </a:t>
            </a:r>
            <a:r>
              <a:rPr lang="en-US" altLang="ja-JP" sz="2400" u="sng" dirty="0">
                <a:solidFill>
                  <a:srgbClr val="FF0000"/>
                </a:solidFill>
              </a:rPr>
              <a:t>AI </a:t>
            </a:r>
            <a:r>
              <a:rPr lang="ja-JP" altLang="en-US" sz="2400" u="sng" dirty="0">
                <a:solidFill>
                  <a:srgbClr val="FF0000"/>
                </a:solidFill>
              </a:rPr>
              <a:t>によって生成されていた</a:t>
            </a:r>
            <a:endParaRPr lang="en-US" altLang="ja-JP" sz="2400" u="sng" dirty="0">
              <a:solidFill>
                <a:srgbClr val="FF0000"/>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92</a:t>
            </a:fld>
            <a:endParaRPr lang="ja-JP" altLang="en-US"/>
          </a:p>
        </p:txBody>
      </p:sp>
      <p:sp>
        <p:nvSpPr>
          <p:cNvPr id="3" name="テキスト ボックス 2">
            <a:extLst>
              <a:ext uri="{FF2B5EF4-FFF2-40B4-BE49-F238E27FC236}">
                <a16:creationId xmlns:a16="http://schemas.microsoft.com/office/drawing/2014/main" id="{734AC123-A045-D7A8-467D-F612E5D8A953}"/>
              </a:ext>
            </a:extLst>
          </p:cNvPr>
          <p:cNvSpPr txBox="1"/>
          <p:nvPr/>
        </p:nvSpPr>
        <p:spPr>
          <a:xfrm>
            <a:off x="352800" y="6126285"/>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a:t>
            </a:r>
            <a:r>
              <a:rPr lang="en-US" altLang="ja-JP" sz="1000" dirty="0">
                <a:solidFill>
                  <a:schemeClr val="accent6">
                    <a:lumMod val="10000"/>
                  </a:schemeClr>
                </a:solidFill>
                <a:latin typeface="+mn-ea"/>
              </a:rPr>
              <a:t> BEC Attacks Surge 20% Annually Thanks to AI Tooling</a:t>
            </a:r>
            <a:r>
              <a:rPr lang="ja-JP" altLang="en-US" sz="1000" dirty="0">
                <a:solidFill>
                  <a:schemeClr val="accent6">
                    <a:lumMod val="10000"/>
                  </a:schemeClr>
                </a:solidFill>
                <a:latin typeface="+mn-ea"/>
              </a:rPr>
              <a:t>（</a:t>
            </a:r>
            <a:r>
              <a:rPr lang="en-US" altLang="ja-JP" sz="1000" dirty="0" err="1">
                <a:solidFill>
                  <a:schemeClr val="accent6">
                    <a:lumMod val="10000"/>
                  </a:schemeClr>
                </a:solidFill>
                <a:latin typeface="+mn-ea"/>
              </a:rPr>
              <a:t>Infosecurity</a:t>
            </a:r>
            <a:r>
              <a:rPr lang="en-US" altLang="ja-JP" sz="1000" dirty="0">
                <a:solidFill>
                  <a:schemeClr val="accent6">
                    <a:lumMod val="10000"/>
                  </a:schemeClr>
                </a:solidFill>
                <a:latin typeface="+mn-ea"/>
              </a:rPr>
              <a:t> Magazine</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https://www.infosecurity-magazine.com/news/bec-attacks-surge-20-annually-ai/</a:t>
            </a:r>
            <a:endParaRPr lang="en-US" altLang="ja-JP" sz="1000" dirty="0">
              <a:solidFill>
                <a:srgbClr val="0000FF"/>
              </a:solidFill>
              <a:latin typeface="+mn-ea"/>
            </a:endParaRPr>
          </a:p>
        </p:txBody>
      </p:sp>
      <p:sp>
        <p:nvSpPr>
          <p:cNvPr id="5" name="タイトル 8">
            <a:extLst>
              <a:ext uri="{FF2B5EF4-FFF2-40B4-BE49-F238E27FC236}">
                <a16:creationId xmlns:a16="http://schemas.microsoft.com/office/drawing/2014/main" id="{A2208323-A7E6-1AB2-6612-75752B5456AA}"/>
              </a:ext>
            </a:extLst>
          </p:cNvPr>
          <p:cNvSpPr>
            <a:spLocks noGrp="1"/>
          </p:cNvSpPr>
          <p:nvPr>
            <p:ph type="title"/>
          </p:nvPr>
        </p:nvSpPr>
        <p:spPr>
          <a:xfrm>
            <a:off x="480910" y="242903"/>
            <a:ext cx="7423732" cy="528221"/>
          </a:xfrm>
        </p:spPr>
        <p:txBody>
          <a:bodyPr/>
          <a:lstStyle/>
          <a:p>
            <a:r>
              <a:rPr lang="en-US" altLang="ja-JP" dirty="0"/>
              <a:t>【9</a:t>
            </a:r>
            <a:r>
              <a:rPr lang="ja-JP" altLang="en-US" dirty="0"/>
              <a:t>位</a:t>
            </a:r>
            <a:r>
              <a:rPr lang="en-US" altLang="ja-JP" dirty="0"/>
              <a:t>】</a:t>
            </a:r>
            <a:r>
              <a:rPr lang="ja-JP" altLang="en-US" dirty="0"/>
              <a:t>ビジネスメール詐欺</a:t>
            </a:r>
          </a:p>
        </p:txBody>
      </p:sp>
    </p:spTree>
    <p:extLst>
      <p:ext uri="{BB962C8B-B14F-4D97-AF65-F5344CB8AC3E}">
        <p14:creationId xmlns:p14="http://schemas.microsoft.com/office/powerpoint/2010/main" val="6111298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93</a:t>
            </a:fld>
            <a:endParaRPr lang="ja-JP" altLang="en-US"/>
          </a:p>
        </p:txBody>
      </p:sp>
      <p:sp>
        <p:nvSpPr>
          <p:cNvPr id="10" name="コンテンツ プレースホルダー 9">
            <a:extLst>
              <a:ext uri="{FF2B5EF4-FFF2-40B4-BE49-F238E27FC236}">
                <a16:creationId xmlns:a16="http://schemas.microsoft.com/office/drawing/2014/main" id="{85D9D785-3D3D-B4F1-8E54-F5D10CA2815F}"/>
              </a:ext>
            </a:extLst>
          </p:cNvPr>
          <p:cNvSpPr>
            <a:spLocks noGrp="1"/>
          </p:cNvSpPr>
          <p:nvPr>
            <p:ph idx="1"/>
          </p:nvPr>
        </p:nvSpPr>
        <p:spPr>
          <a:xfrm>
            <a:off x="481671" y="1097094"/>
            <a:ext cx="8419261" cy="5473569"/>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被害の予防／被害に備えた対策</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u="sng" dirty="0">
                <a:solidFill>
                  <a:srgbClr val="FF0000"/>
                </a:solidFill>
              </a:rPr>
              <a:t>インシデント対応体制を整備し、対応</a:t>
            </a:r>
            <a:r>
              <a:rPr lang="ja-JP" altLang="en-US" sz="2000" dirty="0">
                <a:solidFill>
                  <a:schemeClr val="accent6">
                    <a:lumMod val="10000"/>
                  </a:schemeClr>
                </a:solidFill>
              </a:rPr>
              <a:t>する</a:t>
            </a:r>
            <a:endParaRPr lang="en-US" altLang="ja-JP" sz="2000" dirty="0">
              <a:solidFill>
                <a:schemeClr val="accent6">
                  <a:lumMod val="10000"/>
                </a:schemeClr>
              </a:solidFill>
            </a:endParaRPr>
          </a:p>
          <a:p>
            <a:pPr lvl="2"/>
            <a:r>
              <a:rPr lang="en-US" altLang="ja-JP" sz="2000" u="sng" dirty="0">
                <a:solidFill>
                  <a:srgbClr val="FF0000"/>
                </a:solidFill>
              </a:rPr>
              <a:t>BEC </a:t>
            </a:r>
            <a:r>
              <a:rPr lang="ja-JP" altLang="en-US" sz="2000" u="sng" dirty="0">
                <a:solidFill>
                  <a:srgbClr val="FF0000"/>
                </a:solidFill>
              </a:rPr>
              <a:t>への認識と理解を深める</a:t>
            </a:r>
            <a:endParaRPr lang="en-US" altLang="ja-JP" sz="2000" u="sng" dirty="0">
              <a:solidFill>
                <a:srgbClr val="FF0000"/>
              </a:solidFill>
            </a:endParaRPr>
          </a:p>
          <a:p>
            <a:pPr lvl="2"/>
            <a:r>
              <a:rPr lang="ja-JP" altLang="en-US" sz="2000" u="sng" dirty="0">
                <a:solidFill>
                  <a:srgbClr val="FF0000"/>
                </a:solidFill>
              </a:rPr>
              <a:t>ガバナンスが機能する業務フロー</a:t>
            </a:r>
            <a:r>
              <a:rPr lang="ja-JP" altLang="en-US" sz="2000" u="sng" dirty="0">
                <a:solidFill>
                  <a:schemeClr val="accent6">
                    <a:lumMod val="10000"/>
                  </a:schemeClr>
                </a:solidFill>
              </a:rPr>
              <a:t>を</a:t>
            </a:r>
            <a:r>
              <a:rPr lang="ja-JP" altLang="en-US" sz="2000" dirty="0">
                <a:solidFill>
                  <a:schemeClr val="accent6">
                    <a:lumMod val="10000"/>
                  </a:schemeClr>
                </a:solidFill>
              </a:rPr>
              <a:t>構築する</a:t>
            </a:r>
          </a:p>
          <a:p>
            <a:pPr lvl="2"/>
            <a:r>
              <a:rPr lang="ja-JP" altLang="en-US" sz="2000" u="sng" dirty="0">
                <a:solidFill>
                  <a:srgbClr val="FF0000"/>
                </a:solidFill>
              </a:rPr>
              <a:t>振込依頼</a:t>
            </a:r>
            <a:r>
              <a:rPr lang="ja-JP" altLang="en-US" sz="2000" dirty="0">
                <a:solidFill>
                  <a:schemeClr val="accent6">
                    <a:lumMod val="10000"/>
                  </a:schemeClr>
                </a:solidFill>
              </a:rPr>
              <a:t>がメール</a:t>
            </a:r>
            <a:r>
              <a:rPr lang="ja-JP" altLang="en-US" sz="2000" u="sng" dirty="0">
                <a:solidFill>
                  <a:srgbClr val="FF0000"/>
                </a:solidFill>
              </a:rPr>
              <a:t>であった場合、電話等の複数の手段での確認を行う</a:t>
            </a:r>
            <a:endParaRPr lang="en-US" altLang="ja-JP" sz="2000" u="sng" dirty="0">
              <a:solidFill>
                <a:srgbClr val="FF0000"/>
              </a:solidFill>
            </a:endParaRPr>
          </a:p>
          <a:p>
            <a:pPr lvl="2"/>
            <a:r>
              <a:rPr lang="ja-JP" altLang="en-US" sz="2000" u="sng" dirty="0">
                <a:solidFill>
                  <a:srgbClr val="FF0000"/>
                </a:solidFill>
              </a:rPr>
              <a:t>メールの電子署名を付与</a:t>
            </a:r>
            <a:r>
              <a:rPr lang="en-US" altLang="ja-JP" sz="2000" dirty="0">
                <a:solidFill>
                  <a:schemeClr val="accent6">
                    <a:lumMod val="10000"/>
                  </a:schemeClr>
                </a:solidFill>
              </a:rPr>
              <a:t>(S/MIME</a:t>
            </a:r>
            <a:r>
              <a:rPr lang="ja-JP" altLang="en-US" sz="2000" dirty="0">
                <a:solidFill>
                  <a:schemeClr val="accent6">
                    <a:lumMod val="10000"/>
                  </a:schemeClr>
                </a:solidFill>
              </a:rPr>
              <a:t>や</a:t>
            </a:r>
            <a:r>
              <a:rPr lang="en-US" altLang="ja-JP" sz="2000" dirty="0">
                <a:solidFill>
                  <a:schemeClr val="accent6">
                    <a:lumMod val="10000"/>
                  </a:schemeClr>
                </a:solidFill>
              </a:rPr>
              <a:t>PGP)</a:t>
            </a:r>
            <a:r>
              <a:rPr lang="ja-JP" altLang="en-US" sz="2000" dirty="0">
                <a:solidFill>
                  <a:schemeClr val="accent6">
                    <a:lumMod val="10000"/>
                  </a:schemeClr>
                </a:solidFill>
              </a:rPr>
              <a:t>する</a:t>
            </a:r>
          </a:p>
          <a:p>
            <a:pPr lvl="2"/>
            <a:r>
              <a:rPr lang="ja-JP" altLang="en-US" sz="2000" u="sng" dirty="0">
                <a:solidFill>
                  <a:srgbClr val="FF0000"/>
                </a:solidFill>
              </a:rPr>
              <a:t>送信ドメイン認証を導入</a:t>
            </a:r>
            <a:r>
              <a:rPr lang="ja-JP" altLang="en-US" sz="2000" dirty="0">
                <a:solidFill>
                  <a:schemeClr val="accent6">
                    <a:lumMod val="10000"/>
                  </a:schemeClr>
                </a:solidFill>
              </a:rPr>
              <a:t>する</a:t>
            </a:r>
            <a:endParaRPr lang="en-US" altLang="ja-JP" sz="2000" dirty="0">
              <a:solidFill>
                <a:schemeClr val="accent6">
                  <a:lumMod val="10000"/>
                </a:schemeClr>
              </a:solidFill>
            </a:endParaRPr>
          </a:p>
          <a:p>
            <a:pPr lvl="2"/>
            <a:r>
              <a:rPr lang="ja-JP" altLang="en-US" sz="2000" u="sng" dirty="0">
                <a:solidFill>
                  <a:srgbClr val="FF0000"/>
                </a:solidFill>
              </a:rPr>
              <a:t>認証を適切に運用</a:t>
            </a:r>
            <a:r>
              <a:rPr lang="ja-JP" altLang="en-US" sz="2000" dirty="0">
                <a:solidFill>
                  <a:schemeClr val="accent6">
                    <a:lumMod val="10000"/>
                  </a:schemeClr>
                </a:solidFill>
              </a:rPr>
              <a:t>する</a:t>
            </a:r>
            <a:endParaRPr lang="en-US" altLang="ja-JP" sz="2000" dirty="0">
              <a:solidFill>
                <a:schemeClr val="accent6">
                  <a:lumMod val="10000"/>
                </a:schemeClr>
              </a:solidFill>
            </a:endParaRPr>
          </a:p>
          <a:p>
            <a:pPr lvl="2"/>
            <a:endParaRPr lang="en-US" altLang="ja-JP" sz="800" dirty="0">
              <a:solidFill>
                <a:schemeClr val="accent6">
                  <a:lumMod val="10000"/>
                </a:schemeClr>
              </a:solidFill>
            </a:endParaRPr>
          </a:p>
          <a:p>
            <a:pPr marL="685796" lvl="2" indent="0">
              <a:buNone/>
            </a:pPr>
            <a:r>
              <a:rPr lang="ja-JP" altLang="en-US" sz="2000" dirty="0">
                <a:solidFill>
                  <a:schemeClr val="tx2"/>
                </a:solidFill>
              </a:rPr>
              <a:t>＜メールの真正性を確認＞</a:t>
            </a:r>
            <a:endParaRPr lang="en-US" altLang="ja-JP" sz="2000" dirty="0">
              <a:solidFill>
                <a:schemeClr val="tx2"/>
              </a:solidFill>
            </a:endParaRPr>
          </a:p>
          <a:p>
            <a:pPr lvl="3"/>
            <a:r>
              <a:rPr lang="ja-JP" altLang="en-US" sz="1800" dirty="0">
                <a:solidFill>
                  <a:schemeClr val="accent6">
                    <a:lumMod val="10000"/>
                  </a:schemeClr>
                </a:solidFill>
              </a:rPr>
              <a:t>メールだけでなく</a:t>
            </a:r>
            <a:r>
              <a:rPr lang="ja-JP" altLang="en-US" sz="1800" u="sng" dirty="0">
                <a:solidFill>
                  <a:srgbClr val="FF0000"/>
                </a:solidFill>
              </a:rPr>
              <a:t>複数の手段での事実確認を行う</a:t>
            </a:r>
          </a:p>
          <a:p>
            <a:pPr lvl="3"/>
            <a:r>
              <a:rPr lang="ja-JP" altLang="en-US" sz="1800" u="sng" dirty="0">
                <a:solidFill>
                  <a:srgbClr val="FF0000"/>
                </a:solidFill>
              </a:rPr>
              <a:t>普段とは異なる</a:t>
            </a:r>
            <a:r>
              <a:rPr lang="ja-JP" altLang="en-US" sz="1800" dirty="0">
                <a:solidFill>
                  <a:schemeClr val="accent6">
                    <a:lumMod val="10000"/>
                  </a:schemeClr>
                </a:solidFill>
              </a:rPr>
              <a:t>メールや</a:t>
            </a:r>
            <a:r>
              <a:rPr lang="ja-JP" altLang="en-US" sz="1800" u="sng" dirty="0">
                <a:solidFill>
                  <a:srgbClr val="FF0000"/>
                </a:solidFill>
              </a:rPr>
              <a:t>判断を急がせるメールに注意</a:t>
            </a:r>
            <a:r>
              <a:rPr lang="ja-JP" altLang="en-US" sz="1800" dirty="0">
                <a:solidFill>
                  <a:schemeClr val="accent6">
                    <a:lumMod val="10000"/>
                  </a:schemeClr>
                </a:solidFill>
              </a:rPr>
              <a:t>する</a:t>
            </a:r>
          </a:p>
        </p:txBody>
      </p:sp>
      <p:pic>
        <p:nvPicPr>
          <p:cNvPr id="4" name="図 3">
            <a:extLst>
              <a:ext uri="{FF2B5EF4-FFF2-40B4-BE49-F238E27FC236}">
                <a16:creationId xmlns:a16="http://schemas.microsoft.com/office/drawing/2014/main" id="{19309843-EC08-E06A-61E6-6AF241DB0F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28617" y="4320949"/>
            <a:ext cx="988248" cy="1354323"/>
          </a:xfrm>
          <a:prstGeom prst="rect">
            <a:avLst/>
          </a:prstGeom>
        </p:spPr>
      </p:pic>
      <p:pic>
        <p:nvPicPr>
          <p:cNvPr id="5" name="図 4">
            <a:extLst>
              <a:ext uri="{FF2B5EF4-FFF2-40B4-BE49-F238E27FC236}">
                <a16:creationId xmlns:a16="http://schemas.microsoft.com/office/drawing/2014/main" id="{326B7EB6-789B-D68A-746B-D19D297C76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6624" y="4258782"/>
            <a:ext cx="1952537" cy="1464402"/>
          </a:xfrm>
          <a:prstGeom prst="rect">
            <a:avLst/>
          </a:prstGeom>
        </p:spPr>
      </p:pic>
      <p:pic>
        <p:nvPicPr>
          <p:cNvPr id="6" name="図 5">
            <a:extLst>
              <a:ext uri="{FF2B5EF4-FFF2-40B4-BE49-F238E27FC236}">
                <a16:creationId xmlns:a16="http://schemas.microsoft.com/office/drawing/2014/main" id="{090BF363-9437-5A4A-94E8-1EA387283C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9641" y="3857519"/>
            <a:ext cx="958946" cy="922293"/>
          </a:xfrm>
          <a:prstGeom prst="rect">
            <a:avLst/>
          </a:prstGeom>
        </p:spPr>
      </p:pic>
      <p:sp>
        <p:nvSpPr>
          <p:cNvPr id="11" name="タイトル 8">
            <a:extLst>
              <a:ext uri="{FF2B5EF4-FFF2-40B4-BE49-F238E27FC236}">
                <a16:creationId xmlns:a16="http://schemas.microsoft.com/office/drawing/2014/main" id="{DF6E3F10-71E1-18A9-C9AE-750A6BC696BC}"/>
              </a:ext>
            </a:extLst>
          </p:cNvPr>
          <p:cNvSpPr>
            <a:spLocks noGrp="1"/>
          </p:cNvSpPr>
          <p:nvPr>
            <p:ph type="title"/>
          </p:nvPr>
        </p:nvSpPr>
        <p:spPr>
          <a:xfrm>
            <a:off x="480910" y="242903"/>
            <a:ext cx="7423732" cy="528221"/>
          </a:xfrm>
        </p:spPr>
        <p:txBody>
          <a:bodyPr/>
          <a:lstStyle/>
          <a:p>
            <a:r>
              <a:rPr lang="en-US" altLang="ja-JP" dirty="0"/>
              <a:t>【9</a:t>
            </a:r>
            <a:r>
              <a:rPr lang="ja-JP" altLang="en-US" dirty="0"/>
              <a:t>位</a:t>
            </a:r>
            <a:r>
              <a:rPr lang="en-US" altLang="ja-JP" dirty="0"/>
              <a:t>】</a:t>
            </a:r>
            <a:r>
              <a:rPr lang="ja-JP" altLang="en-US" dirty="0"/>
              <a:t>ビジネスメール詐欺</a:t>
            </a:r>
          </a:p>
        </p:txBody>
      </p:sp>
    </p:spTree>
    <p:extLst>
      <p:ext uri="{BB962C8B-B14F-4D97-AF65-F5344CB8AC3E}">
        <p14:creationId xmlns:p14="http://schemas.microsoft.com/office/powerpoint/2010/main" val="30325103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94</a:t>
            </a:fld>
            <a:endParaRPr lang="ja-JP" altLang="en-US"/>
          </a:p>
        </p:txBody>
      </p:sp>
      <p:sp>
        <p:nvSpPr>
          <p:cNvPr id="10" name="コンテンツ プレースホルダー 9">
            <a:extLst>
              <a:ext uri="{FF2B5EF4-FFF2-40B4-BE49-F238E27FC236}">
                <a16:creationId xmlns:a16="http://schemas.microsoft.com/office/drawing/2014/main" id="{85D9D785-3D3D-B4F1-8E54-F5D10CA2815F}"/>
              </a:ext>
            </a:extLst>
          </p:cNvPr>
          <p:cNvSpPr>
            <a:spLocks noGrp="1"/>
          </p:cNvSpPr>
          <p:nvPr>
            <p:ph idx="1"/>
          </p:nvPr>
        </p:nvSpPr>
        <p:spPr>
          <a:xfrm>
            <a:off x="481671" y="1097094"/>
            <a:ext cx="8419261" cy="5188343"/>
          </a:xfrm>
        </p:spPr>
        <p:txBody>
          <a:bodyPr/>
          <a:lstStyle/>
          <a:p>
            <a:r>
              <a:rPr lang="ja-JP" altLang="en-US" sz="2800" b="1" dirty="0">
                <a:solidFill>
                  <a:schemeClr val="accent6">
                    <a:lumMod val="10000"/>
                  </a:schemeClr>
                </a:solidFill>
              </a:rPr>
              <a:t>対策</a:t>
            </a:r>
            <a:endParaRPr lang="en-US" altLang="ja-JP" sz="2800" b="1" dirty="0">
              <a:solidFill>
                <a:schemeClr val="accent6">
                  <a:lumMod val="10000"/>
                </a:schemeClr>
              </a:solidFill>
            </a:endParaRPr>
          </a:p>
          <a:p>
            <a:pPr marL="342899" lvl="1" indent="0">
              <a:buNone/>
            </a:pPr>
            <a:r>
              <a:rPr lang="en-US" altLang="ja-JP" sz="2500" b="1" dirty="0">
                <a:solidFill>
                  <a:schemeClr val="accent6">
                    <a:lumMod val="10000"/>
                  </a:schemeClr>
                </a:solidFill>
              </a:rPr>
              <a:t>【</a:t>
            </a:r>
            <a:r>
              <a:rPr lang="ja-JP" altLang="en-US" sz="2500" b="1" dirty="0">
                <a:solidFill>
                  <a:schemeClr val="accent6">
                    <a:lumMod val="10000"/>
                  </a:schemeClr>
                </a:solidFill>
              </a:rPr>
              <a:t>被害を受けた後の対応</a:t>
            </a:r>
            <a:r>
              <a:rPr lang="en-US" altLang="ja-JP" sz="2500" b="1" dirty="0">
                <a:solidFill>
                  <a:schemeClr val="accent6">
                    <a:lumMod val="10000"/>
                  </a:schemeClr>
                </a:solidFill>
              </a:rPr>
              <a:t>】</a:t>
            </a:r>
            <a:endParaRPr lang="en-US" altLang="ja-JP" sz="800" b="1" dirty="0">
              <a:solidFill>
                <a:schemeClr val="accent6">
                  <a:lumMod val="10000"/>
                </a:schemeClr>
              </a:solidFill>
            </a:endParaRPr>
          </a:p>
          <a:p>
            <a:pPr lvl="2"/>
            <a:r>
              <a:rPr lang="ja-JP" altLang="en-US" sz="2000" dirty="0">
                <a:solidFill>
                  <a:schemeClr val="accent6">
                    <a:lumMod val="10000"/>
                  </a:schemeClr>
                </a:solidFill>
              </a:rPr>
              <a:t>適切な</a:t>
            </a:r>
            <a:r>
              <a:rPr lang="ja-JP" altLang="en-US" sz="2000" u="sng" dirty="0">
                <a:solidFill>
                  <a:srgbClr val="FF0000"/>
                </a:solidFill>
              </a:rPr>
              <a:t>報告／連絡／相談</a:t>
            </a:r>
            <a:r>
              <a:rPr lang="ja-JP" altLang="en-US" sz="2000" dirty="0">
                <a:solidFill>
                  <a:schemeClr val="accent6">
                    <a:lumMod val="10000"/>
                  </a:schemeClr>
                </a:solidFill>
              </a:rPr>
              <a:t>を行う</a:t>
            </a:r>
            <a:endParaRPr lang="en-US" altLang="ja-JP" sz="2000" u="sng" dirty="0">
              <a:solidFill>
                <a:srgbClr val="FF0000"/>
              </a:solidFill>
            </a:endParaRPr>
          </a:p>
          <a:p>
            <a:pPr lvl="3"/>
            <a:r>
              <a:rPr lang="ja-JP" altLang="en-US" sz="1800" dirty="0">
                <a:solidFill>
                  <a:schemeClr val="accent6">
                    <a:lumMod val="10000"/>
                  </a:schemeClr>
                </a:solidFill>
              </a:rPr>
              <a:t>上司、</a:t>
            </a:r>
            <a:r>
              <a:rPr lang="en-US" altLang="ja-JP" sz="1800" dirty="0">
                <a:solidFill>
                  <a:schemeClr val="accent6">
                    <a:lumMod val="10000"/>
                  </a:schemeClr>
                </a:solidFill>
              </a:rPr>
              <a:t>CSIRT</a:t>
            </a:r>
            <a:r>
              <a:rPr lang="ja-JP" altLang="en-US" sz="1800" dirty="0">
                <a:solidFill>
                  <a:schemeClr val="accent6">
                    <a:lumMod val="10000"/>
                  </a:schemeClr>
                </a:solidFill>
              </a:rPr>
              <a:t>、関係組織、公的機関等</a:t>
            </a:r>
            <a:endParaRPr lang="en-US" altLang="ja-JP" sz="1800" u="sng" dirty="0">
              <a:solidFill>
                <a:srgbClr val="FF0000"/>
              </a:solidFill>
            </a:endParaRPr>
          </a:p>
          <a:p>
            <a:pPr lvl="2"/>
            <a:r>
              <a:rPr lang="ja-JP" altLang="en-US" sz="2000" u="sng" dirty="0">
                <a:solidFill>
                  <a:srgbClr val="FF0000"/>
                </a:solidFill>
              </a:rPr>
              <a:t>インシデント対応</a:t>
            </a:r>
            <a:r>
              <a:rPr lang="ja-JP" altLang="en-US" sz="2000" dirty="0">
                <a:solidFill>
                  <a:schemeClr val="accent6">
                    <a:lumMod val="10000"/>
                  </a:schemeClr>
                </a:solidFill>
              </a:rPr>
              <a:t>をする</a:t>
            </a:r>
            <a:endParaRPr lang="en-US" altLang="ja-JP" sz="2000" u="sng" dirty="0">
              <a:solidFill>
                <a:srgbClr val="FF0000"/>
              </a:solidFill>
            </a:endParaRPr>
          </a:p>
          <a:p>
            <a:pPr lvl="2"/>
            <a:r>
              <a:rPr lang="ja-JP" altLang="en-US" sz="2000" u="sng" dirty="0">
                <a:solidFill>
                  <a:srgbClr val="FF0000"/>
                </a:solidFill>
              </a:rPr>
              <a:t>メールアカウントの設定を確認</a:t>
            </a:r>
            <a:r>
              <a:rPr lang="ja-JP" altLang="en-US" sz="2000" dirty="0">
                <a:solidFill>
                  <a:schemeClr val="accent6">
                    <a:lumMod val="10000"/>
                  </a:schemeClr>
                </a:solidFill>
              </a:rPr>
              <a:t>する</a:t>
            </a:r>
            <a:endParaRPr lang="en-US" altLang="ja-JP" sz="2000" u="sng" dirty="0">
              <a:solidFill>
                <a:srgbClr val="FF0000"/>
              </a:solidFill>
            </a:endParaRPr>
          </a:p>
          <a:p>
            <a:pPr lvl="3"/>
            <a:r>
              <a:rPr lang="ja-JP" altLang="en-US" sz="1800" u="sng" dirty="0">
                <a:solidFill>
                  <a:srgbClr val="FF0000"/>
                </a:solidFill>
              </a:rPr>
              <a:t>攻撃者による不正な転送設定やメール振り分けの　　　　　　　　　　　　　　　　　　　　設定等がされていないか確認する</a:t>
            </a:r>
            <a:endParaRPr lang="en-US" altLang="ja-JP" sz="1800" dirty="0">
              <a:solidFill>
                <a:schemeClr val="accent6">
                  <a:lumMod val="10000"/>
                </a:schemeClr>
              </a:solidFill>
            </a:endParaRPr>
          </a:p>
        </p:txBody>
      </p:sp>
      <p:pic>
        <p:nvPicPr>
          <p:cNvPr id="4" name="図 3">
            <a:extLst>
              <a:ext uri="{FF2B5EF4-FFF2-40B4-BE49-F238E27FC236}">
                <a16:creationId xmlns:a16="http://schemas.microsoft.com/office/drawing/2014/main" id="{AA6B37F8-B976-F837-02E3-361F0A58AF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0518" y="4620693"/>
            <a:ext cx="988248" cy="1354323"/>
          </a:xfrm>
          <a:prstGeom prst="rect">
            <a:avLst/>
          </a:prstGeom>
        </p:spPr>
      </p:pic>
      <p:pic>
        <p:nvPicPr>
          <p:cNvPr id="5" name="図 4">
            <a:extLst>
              <a:ext uri="{FF2B5EF4-FFF2-40B4-BE49-F238E27FC236}">
                <a16:creationId xmlns:a16="http://schemas.microsoft.com/office/drawing/2014/main" id="{B2EFE173-A42C-0303-C32D-D4A2A5721C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525" y="4558526"/>
            <a:ext cx="1952537" cy="1464402"/>
          </a:xfrm>
          <a:prstGeom prst="rect">
            <a:avLst/>
          </a:prstGeom>
        </p:spPr>
      </p:pic>
      <p:pic>
        <p:nvPicPr>
          <p:cNvPr id="6" name="図 5">
            <a:extLst>
              <a:ext uri="{FF2B5EF4-FFF2-40B4-BE49-F238E27FC236}">
                <a16:creationId xmlns:a16="http://schemas.microsoft.com/office/drawing/2014/main" id="{C61D86D2-776E-2192-C8FA-B7BEE78665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1542" y="4157263"/>
            <a:ext cx="958946" cy="922293"/>
          </a:xfrm>
          <a:prstGeom prst="rect">
            <a:avLst/>
          </a:prstGeom>
        </p:spPr>
      </p:pic>
      <p:sp>
        <p:nvSpPr>
          <p:cNvPr id="11" name="タイトル 8">
            <a:extLst>
              <a:ext uri="{FF2B5EF4-FFF2-40B4-BE49-F238E27FC236}">
                <a16:creationId xmlns:a16="http://schemas.microsoft.com/office/drawing/2014/main" id="{B55EB8C9-9A08-0F33-4414-86480E631176}"/>
              </a:ext>
            </a:extLst>
          </p:cNvPr>
          <p:cNvSpPr>
            <a:spLocks noGrp="1"/>
          </p:cNvSpPr>
          <p:nvPr>
            <p:ph type="title"/>
          </p:nvPr>
        </p:nvSpPr>
        <p:spPr>
          <a:xfrm>
            <a:off x="481671" y="227803"/>
            <a:ext cx="7423732" cy="528221"/>
          </a:xfrm>
        </p:spPr>
        <p:txBody>
          <a:bodyPr/>
          <a:lstStyle/>
          <a:p>
            <a:r>
              <a:rPr lang="en-US" altLang="ja-JP" dirty="0"/>
              <a:t>【9</a:t>
            </a:r>
            <a:r>
              <a:rPr lang="ja-JP" altLang="en-US" dirty="0"/>
              <a:t>位</a:t>
            </a:r>
            <a:r>
              <a:rPr lang="en-US" altLang="ja-JP" dirty="0"/>
              <a:t>】</a:t>
            </a:r>
            <a:r>
              <a:rPr lang="ja-JP" altLang="en-US" dirty="0"/>
              <a:t>ビジネスメール詐欺</a:t>
            </a:r>
          </a:p>
        </p:txBody>
      </p:sp>
    </p:spTree>
    <p:extLst>
      <p:ext uri="{BB962C8B-B14F-4D97-AF65-F5344CB8AC3E}">
        <p14:creationId xmlns:p14="http://schemas.microsoft.com/office/powerpoint/2010/main" val="26343504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342900" y="1269999"/>
            <a:ext cx="8671843" cy="4367323"/>
          </a:xfrm>
        </p:spPr>
        <p:txBody>
          <a:bodyPr/>
          <a:lstStyle/>
          <a:p>
            <a:r>
              <a:rPr lang="ja-JP" altLang="en-US" sz="2800" dirty="0">
                <a:solidFill>
                  <a:schemeClr val="tx2"/>
                </a:solidFill>
              </a:rPr>
              <a:t>従業員の不注意等によって</a:t>
            </a:r>
            <a:r>
              <a:rPr lang="ja-JP" altLang="en-US" sz="2800" u="sng" dirty="0">
                <a:solidFill>
                  <a:srgbClr val="FF0000"/>
                </a:solidFill>
              </a:rPr>
              <a:t>意図せず機密情報を漏えい</a:t>
            </a:r>
            <a:endParaRPr lang="en-US" altLang="ja-JP" sz="2800" dirty="0">
              <a:solidFill>
                <a:schemeClr val="tx2"/>
              </a:solidFill>
            </a:endParaRPr>
          </a:p>
          <a:p>
            <a:endParaRPr lang="en-US" altLang="ja-JP" sz="1000" dirty="0">
              <a:solidFill>
                <a:schemeClr val="accent6">
                  <a:lumMod val="10000"/>
                </a:schemeClr>
              </a:solidFill>
            </a:endParaRPr>
          </a:p>
          <a:p>
            <a:r>
              <a:rPr lang="ja-JP" altLang="en-US" sz="2800" dirty="0">
                <a:solidFill>
                  <a:schemeClr val="accent6">
                    <a:lumMod val="10000"/>
                  </a:schemeClr>
                </a:solidFill>
              </a:rPr>
              <a:t>情報漏えいすることによる</a:t>
            </a:r>
            <a:r>
              <a:rPr lang="ja-JP" altLang="en-US" sz="2800" u="sng" dirty="0">
                <a:solidFill>
                  <a:srgbClr val="FF0000"/>
                </a:solidFill>
              </a:rPr>
              <a:t>社会的信用の失墜</a:t>
            </a:r>
            <a:r>
              <a:rPr lang="ja-JP" altLang="en-US" sz="2800" dirty="0">
                <a:solidFill>
                  <a:schemeClr val="accent6">
                    <a:lumMod val="10000"/>
                  </a:schemeClr>
                </a:solidFill>
              </a:rPr>
              <a:t>、</a:t>
            </a:r>
            <a:r>
              <a:rPr lang="ja-JP" altLang="en-US" sz="2800" u="sng" dirty="0">
                <a:solidFill>
                  <a:srgbClr val="FF0000"/>
                </a:solidFill>
              </a:rPr>
              <a:t>経済的損失</a:t>
            </a:r>
            <a:r>
              <a:rPr lang="ja-JP" altLang="en-US" sz="2800" dirty="0">
                <a:solidFill>
                  <a:schemeClr val="accent6">
                    <a:lumMod val="10000"/>
                  </a:schemeClr>
                </a:solidFill>
              </a:rPr>
              <a:t>、漏えいした</a:t>
            </a:r>
            <a:r>
              <a:rPr lang="ja-JP" altLang="en-US" sz="2800" u="sng" dirty="0">
                <a:solidFill>
                  <a:srgbClr val="FF0000"/>
                </a:solidFill>
              </a:rPr>
              <a:t>情報の悪用による二次被害</a:t>
            </a:r>
            <a:endParaRPr lang="ja-JP" altLang="en-US" sz="2800" dirty="0">
              <a:solidFill>
                <a:schemeClr val="accent6">
                  <a:lumMod val="10000"/>
                </a:schemeClr>
              </a:solidFill>
            </a:endParaRPr>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42904"/>
            <a:ext cx="7423732" cy="519344"/>
          </a:xfrm>
        </p:spPr>
        <p:txBody>
          <a:bodyPr/>
          <a:lstStyle/>
          <a:p>
            <a:r>
              <a:rPr lang="en-US" altLang="ja-JP" dirty="0"/>
              <a:t>【10</a:t>
            </a:r>
            <a:r>
              <a:rPr lang="ja-JP" altLang="en-US" dirty="0"/>
              <a:t>位</a:t>
            </a:r>
            <a:r>
              <a:rPr lang="en-US" altLang="ja-JP" dirty="0"/>
              <a:t>】</a:t>
            </a:r>
            <a:r>
              <a:rPr lang="ja-JP" altLang="en-US" dirty="0"/>
              <a:t>不注意による情報漏えい等</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95</a:t>
            </a:fld>
            <a:endParaRPr lang="ja-JP" altLang="en-US"/>
          </a:p>
        </p:txBody>
      </p:sp>
    </p:spTree>
    <p:extLst>
      <p:ext uri="{BB962C8B-B14F-4D97-AF65-F5344CB8AC3E}">
        <p14:creationId xmlns:p14="http://schemas.microsoft.com/office/powerpoint/2010/main" val="10634762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158715"/>
            <a:ext cx="8349812" cy="5295317"/>
          </a:xfrm>
        </p:spPr>
        <p:txBody>
          <a:bodyPr/>
          <a:lstStyle/>
          <a:p>
            <a:r>
              <a:rPr lang="ja-JP" altLang="en-US" sz="2800" b="1" dirty="0">
                <a:solidFill>
                  <a:schemeClr val="accent6">
                    <a:lumMod val="10000"/>
                  </a:schemeClr>
                </a:solidFill>
                <a:latin typeface="+mn-ea"/>
                <a:ea typeface="+mn-ea"/>
              </a:rPr>
              <a:t>要因</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r>
              <a:rPr lang="ja-JP" altLang="en-US" sz="2800" b="1" dirty="0">
                <a:solidFill>
                  <a:schemeClr val="accent6">
                    <a:lumMod val="10000"/>
                  </a:schemeClr>
                </a:solidFill>
                <a:latin typeface="+mn-ea"/>
                <a:ea typeface="+mn-ea"/>
              </a:rPr>
              <a:t> </a:t>
            </a:r>
            <a:r>
              <a:rPr lang="ja-JP" altLang="en-US" sz="2500" b="1" dirty="0">
                <a:solidFill>
                  <a:schemeClr val="accent6">
                    <a:lumMod val="10000"/>
                  </a:schemeClr>
                </a:solidFill>
                <a:latin typeface="+mn-ea"/>
                <a:ea typeface="+mn-ea"/>
              </a:rPr>
              <a:t>情報取扱者の</a:t>
            </a:r>
            <a:r>
              <a:rPr lang="ja-JP" altLang="en-US" sz="2500" b="1" u="sng" dirty="0">
                <a:solidFill>
                  <a:srgbClr val="FF0000"/>
                </a:solidFill>
                <a:latin typeface="+mn-ea"/>
                <a:ea typeface="+mn-ea"/>
              </a:rPr>
              <a:t>情報リテラシー・モラルの低さ</a:t>
            </a:r>
            <a:endParaRPr lang="en-US" altLang="ja-JP" sz="2500" b="1" u="sng" dirty="0">
              <a:solidFill>
                <a:srgbClr val="FF0000"/>
              </a:solidFill>
              <a:latin typeface="+mn-ea"/>
              <a:ea typeface="+mn-ea"/>
            </a:endParaRPr>
          </a:p>
          <a:p>
            <a:pPr lvl="2"/>
            <a:r>
              <a:rPr lang="ja-JP" altLang="en-US" sz="2300" u="sng" dirty="0">
                <a:solidFill>
                  <a:srgbClr val="FF0000"/>
                </a:solidFill>
                <a:latin typeface="+mn-ea"/>
                <a:ea typeface="+mn-ea"/>
              </a:rPr>
              <a:t>情報の機密性や重要性</a:t>
            </a:r>
            <a:r>
              <a:rPr lang="ja-JP" altLang="en-US" sz="2300" dirty="0">
                <a:solidFill>
                  <a:schemeClr val="accent6">
                    <a:lumMod val="10000"/>
                  </a:schemeClr>
                </a:solidFill>
                <a:latin typeface="+mn-ea"/>
                <a:ea typeface="+mn-ea"/>
              </a:rPr>
              <a:t>等への</a:t>
            </a:r>
            <a:r>
              <a:rPr lang="ja-JP" altLang="en-US" sz="2300" u="sng" dirty="0">
                <a:solidFill>
                  <a:srgbClr val="FF0000"/>
                </a:solidFill>
                <a:latin typeface="+mn-ea"/>
                <a:ea typeface="+mn-ea"/>
              </a:rPr>
              <a:t>理解やモラルが不十分</a:t>
            </a:r>
            <a:r>
              <a:rPr lang="ja-JP" altLang="en-US" sz="2300" dirty="0">
                <a:solidFill>
                  <a:schemeClr val="accent6">
                    <a:lumMod val="10000"/>
                  </a:schemeClr>
                </a:solidFill>
                <a:latin typeface="+mn-ea"/>
                <a:ea typeface="+mn-ea"/>
              </a:rPr>
              <a:t>なため、     </a:t>
            </a:r>
            <a:r>
              <a:rPr lang="ja-JP" altLang="en-US" sz="2300" u="sng" dirty="0">
                <a:solidFill>
                  <a:srgbClr val="FF0000"/>
                </a:solidFill>
                <a:latin typeface="+mn-ea"/>
                <a:ea typeface="+mn-ea"/>
              </a:rPr>
              <a:t>不用意に</a:t>
            </a:r>
            <a:r>
              <a:rPr lang="ja-JP" altLang="en-US" sz="2300" dirty="0">
                <a:solidFill>
                  <a:schemeClr val="accent6">
                    <a:lumMod val="10000"/>
                  </a:schemeClr>
                </a:solidFill>
                <a:latin typeface="+mn-ea"/>
                <a:ea typeface="+mn-ea"/>
              </a:rPr>
              <a:t>外部へ情報漏えいしてしまう</a:t>
            </a:r>
            <a:endParaRPr lang="en-US" altLang="ja-JP" sz="2300" dirty="0">
              <a:solidFill>
                <a:schemeClr val="accent6">
                  <a:lumMod val="10000"/>
                </a:schemeClr>
              </a:solidFill>
              <a:latin typeface="+mn-ea"/>
              <a:ea typeface="+mn-ea"/>
            </a:endParaRPr>
          </a:p>
          <a:p>
            <a:pPr lvl="3"/>
            <a:r>
              <a:rPr lang="ja-JP" altLang="en-US" sz="2000" dirty="0">
                <a:solidFill>
                  <a:schemeClr val="accent6">
                    <a:lumMod val="10000"/>
                  </a:schemeClr>
                </a:solidFill>
                <a:latin typeface="+mn-ea"/>
                <a:ea typeface="+mn-ea"/>
              </a:rPr>
              <a:t>重要情報が記載された</a:t>
            </a:r>
            <a:r>
              <a:rPr lang="ja-JP" altLang="en-US" sz="2000" u="sng" dirty="0">
                <a:solidFill>
                  <a:srgbClr val="FF0000"/>
                </a:solidFill>
                <a:latin typeface="+mn-ea"/>
                <a:ea typeface="+mn-ea"/>
              </a:rPr>
              <a:t>メールの宛先を間違う、メール添付ファイル    を取り違える</a:t>
            </a:r>
          </a:p>
          <a:p>
            <a:pPr lvl="3"/>
            <a:r>
              <a:rPr lang="ja-JP" altLang="en-US" sz="2000" dirty="0">
                <a:solidFill>
                  <a:schemeClr val="accent6">
                    <a:lumMod val="10000"/>
                  </a:schemeClr>
                </a:solidFill>
                <a:latin typeface="+mn-ea"/>
                <a:ea typeface="+mn-ea"/>
              </a:rPr>
              <a:t>重要情報が入った</a:t>
            </a:r>
            <a:r>
              <a:rPr lang="ja-JP" altLang="en-US" sz="2000" u="sng" dirty="0">
                <a:solidFill>
                  <a:srgbClr val="FF0000"/>
                </a:solidFill>
                <a:latin typeface="+mn-ea"/>
                <a:ea typeface="+mn-ea"/>
              </a:rPr>
              <a:t>情報端末・記録媒体・紙を紛失する</a:t>
            </a:r>
          </a:p>
          <a:p>
            <a:pPr lvl="3"/>
            <a:r>
              <a:rPr lang="ja-JP" altLang="en-US" sz="2000" dirty="0">
                <a:solidFill>
                  <a:schemeClr val="accent6">
                    <a:lumMod val="10000"/>
                  </a:schemeClr>
                </a:solidFill>
                <a:latin typeface="+mn-ea"/>
                <a:ea typeface="+mn-ea"/>
              </a:rPr>
              <a:t>重要情報を私的に利用して</a:t>
            </a:r>
            <a:r>
              <a:rPr lang="ja-JP" altLang="en-US" sz="2000" u="sng" dirty="0">
                <a:solidFill>
                  <a:srgbClr val="FF0000"/>
                </a:solidFill>
                <a:latin typeface="+mn-ea"/>
                <a:ea typeface="+mn-ea"/>
              </a:rPr>
              <a:t>外部の </a:t>
            </a:r>
            <a:r>
              <a:rPr lang="en-US" altLang="ja-JP" sz="2000" u="sng" dirty="0">
                <a:solidFill>
                  <a:srgbClr val="FF0000"/>
                </a:solidFill>
                <a:latin typeface="+mn-ea"/>
                <a:ea typeface="+mn-ea"/>
              </a:rPr>
              <a:t>Web </a:t>
            </a:r>
            <a:r>
              <a:rPr lang="ja-JP" altLang="en-US" sz="2000" u="sng" dirty="0">
                <a:solidFill>
                  <a:srgbClr val="FF0000"/>
                </a:solidFill>
                <a:latin typeface="+mn-ea"/>
                <a:ea typeface="+mn-ea"/>
              </a:rPr>
              <a:t>サイト等に公開</a:t>
            </a:r>
            <a:r>
              <a:rPr lang="ja-JP" altLang="en-US" sz="2000" dirty="0">
                <a:solidFill>
                  <a:schemeClr val="accent6">
                    <a:lumMod val="10000"/>
                  </a:schemeClr>
                </a:solidFill>
                <a:latin typeface="+mn-ea"/>
                <a:ea typeface="+mn-ea"/>
              </a:rPr>
              <a:t>する</a:t>
            </a:r>
            <a:endParaRPr lang="en-US" altLang="ja-JP" sz="2000" dirty="0">
              <a:solidFill>
                <a:schemeClr val="accent6">
                  <a:lumMod val="10000"/>
                </a:schemeClr>
              </a:solidFill>
              <a:latin typeface="+mn-ea"/>
              <a:ea typeface="+mn-ea"/>
            </a:endParaRPr>
          </a:p>
          <a:p>
            <a:pPr marL="685796" lvl="2" indent="0">
              <a:buNone/>
            </a:pPr>
            <a:endParaRPr lang="en-US" altLang="ja-JP" sz="8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情報取扱い時の</a:t>
            </a:r>
            <a:r>
              <a:rPr lang="ja-JP" altLang="en-US" sz="2500" b="1" u="sng" dirty="0">
                <a:solidFill>
                  <a:srgbClr val="FF0000"/>
                </a:solidFill>
                <a:latin typeface="+mn-ea"/>
                <a:ea typeface="+mn-ea"/>
              </a:rPr>
              <a:t>本人の状況</a:t>
            </a:r>
            <a:endParaRPr lang="en-US" altLang="ja-JP" sz="2500" b="1" u="sng" dirty="0">
              <a:solidFill>
                <a:srgbClr val="FF0000"/>
              </a:solidFill>
              <a:latin typeface="+mn-ea"/>
              <a:ea typeface="+mn-ea"/>
            </a:endParaRPr>
          </a:p>
          <a:p>
            <a:pPr lvl="2"/>
            <a:r>
              <a:rPr lang="ja-JP" altLang="en-US" sz="2300" u="sng" dirty="0">
                <a:solidFill>
                  <a:srgbClr val="FF0000"/>
                </a:solidFill>
                <a:latin typeface="+mn-ea"/>
                <a:ea typeface="+mn-ea"/>
              </a:rPr>
              <a:t>体調不良や多忙</a:t>
            </a:r>
            <a:r>
              <a:rPr lang="ja-JP" altLang="en-US" sz="2300" dirty="0">
                <a:solidFill>
                  <a:schemeClr val="accent6">
                    <a:lumMod val="10000"/>
                  </a:schemeClr>
                </a:solidFill>
                <a:latin typeface="+mn-ea"/>
                <a:ea typeface="+mn-ea"/>
              </a:rPr>
              <a:t>等により、</a:t>
            </a:r>
            <a:r>
              <a:rPr lang="ja-JP" altLang="en-US" sz="2300" u="sng" dirty="0">
                <a:solidFill>
                  <a:srgbClr val="FF0000"/>
                </a:solidFill>
                <a:latin typeface="+mn-ea"/>
                <a:ea typeface="+mn-ea"/>
              </a:rPr>
              <a:t>注意力が散漫になり</a:t>
            </a:r>
            <a:r>
              <a:rPr lang="ja-JP" altLang="en-US" sz="2300" dirty="0">
                <a:solidFill>
                  <a:schemeClr val="accent6">
                    <a:lumMod val="10000"/>
                  </a:schemeClr>
                </a:solidFill>
                <a:latin typeface="+mn-ea"/>
                <a:ea typeface="+mn-ea"/>
              </a:rPr>
              <a:t>、</a:t>
            </a:r>
            <a:r>
              <a:rPr lang="ja-JP" altLang="en-US" sz="2300" u="sng" dirty="0">
                <a:solidFill>
                  <a:srgbClr val="FF0000"/>
                </a:solidFill>
                <a:latin typeface="+mn-ea"/>
                <a:ea typeface="+mn-ea"/>
              </a:rPr>
              <a:t>メールの     誤送信</a:t>
            </a:r>
            <a:r>
              <a:rPr lang="ja-JP" altLang="en-US" sz="2300" dirty="0">
                <a:solidFill>
                  <a:schemeClr val="accent6">
                    <a:lumMod val="10000"/>
                  </a:schemeClr>
                </a:solidFill>
                <a:latin typeface="+mn-ea"/>
                <a:ea typeface="+mn-ea"/>
              </a:rPr>
              <a:t>等による</a:t>
            </a:r>
            <a:r>
              <a:rPr lang="ja-JP" altLang="en-US" sz="2300" u="sng" dirty="0">
                <a:solidFill>
                  <a:srgbClr val="FF0000"/>
                </a:solidFill>
                <a:latin typeface="+mn-ea"/>
                <a:ea typeface="+mn-ea"/>
              </a:rPr>
              <a:t>情報漏えい</a:t>
            </a:r>
            <a:r>
              <a:rPr lang="ja-JP" altLang="en-US" sz="2300" dirty="0">
                <a:solidFill>
                  <a:schemeClr val="accent6">
                    <a:lumMod val="10000"/>
                  </a:schemeClr>
                </a:solidFill>
                <a:latin typeface="+mn-ea"/>
                <a:ea typeface="+mn-ea"/>
              </a:rPr>
              <a:t>を起こしてしまう</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96</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65199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情報取扱者</a:t>
            </a:r>
            <a:r>
              <a:rPr kumimoji="1" lang="ja-JP" altLang="en-US" sz="2800" b="1" i="0" u="none" strike="noStrike" kern="0" cap="none" spc="0" normalizeH="0" baseline="0" noProof="0" dirty="0">
                <a:ln>
                  <a:noFill/>
                </a:ln>
                <a:solidFill>
                  <a:prstClr val="white"/>
                </a:solidFill>
                <a:effectLst/>
                <a:uLnTx/>
                <a:uFillTx/>
                <a:latin typeface="+mn-ea"/>
                <a:cs typeface="+mn-cs"/>
              </a:rPr>
              <a:t>本人の問題</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4" name="タイトル 8">
            <a:extLst>
              <a:ext uri="{FF2B5EF4-FFF2-40B4-BE49-F238E27FC236}">
                <a16:creationId xmlns:a16="http://schemas.microsoft.com/office/drawing/2014/main" id="{1E24364D-65F5-0C40-F7AD-88FCC134CF28}"/>
              </a:ext>
            </a:extLst>
          </p:cNvPr>
          <p:cNvSpPr>
            <a:spLocks noGrp="1"/>
          </p:cNvSpPr>
          <p:nvPr>
            <p:ph type="title"/>
          </p:nvPr>
        </p:nvSpPr>
        <p:spPr>
          <a:xfrm>
            <a:off x="480910" y="242904"/>
            <a:ext cx="7423732" cy="519344"/>
          </a:xfrm>
        </p:spPr>
        <p:txBody>
          <a:bodyPr/>
          <a:lstStyle/>
          <a:p>
            <a:r>
              <a:rPr lang="en-US" altLang="ja-JP" dirty="0"/>
              <a:t>【10</a:t>
            </a:r>
            <a:r>
              <a:rPr lang="ja-JP" altLang="en-US" dirty="0"/>
              <a:t>位</a:t>
            </a:r>
            <a:r>
              <a:rPr lang="en-US" altLang="ja-JP" dirty="0"/>
              <a:t>】</a:t>
            </a:r>
            <a:r>
              <a:rPr lang="ja-JP" altLang="en-US" dirty="0"/>
              <a:t>不注意による情報漏えい等</a:t>
            </a:r>
          </a:p>
        </p:txBody>
      </p:sp>
    </p:spTree>
    <p:extLst>
      <p:ext uri="{BB962C8B-B14F-4D97-AF65-F5344CB8AC3E}">
        <p14:creationId xmlns:p14="http://schemas.microsoft.com/office/powerpoint/2010/main" val="29113499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8349812" cy="5295317"/>
          </a:xfrm>
        </p:spPr>
        <p:txBody>
          <a:bodyPr/>
          <a:lstStyle/>
          <a:p>
            <a:r>
              <a:rPr lang="ja-JP" altLang="en-US" sz="2800" b="1" dirty="0">
                <a:solidFill>
                  <a:schemeClr val="accent6">
                    <a:lumMod val="10000"/>
                  </a:schemeClr>
                </a:solidFill>
                <a:latin typeface="+mn-ea"/>
                <a:ea typeface="+mn-ea"/>
              </a:rPr>
              <a:t>要因</a:t>
            </a:r>
            <a:endParaRPr lang="en-US" altLang="ja-JP" sz="2800" b="1" dirty="0">
              <a:solidFill>
                <a:schemeClr val="accent6">
                  <a:lumMod val="10000"/>
                </a:schemeClr>
              </a:solidFill>
              <a:latin typeface="+mn-ea"/>
              <a:ea typeface="+mn-ea"/>
            </a:endParaRPr>
          </a:p>
          <a:p>
            <a:endParaRPr lang="en-US" altLang="ja-JP" sz="2800" b="1"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外部に持ち出す情報や記録媒体の暗号化確認、持ち出す際の申請・承認手順に不備があると漏えいが起きやすい</a:t>
            </a:r>
            <a:endParaRPr lang="en-US" altLang="ja-JP" sz="2500" b="1" dirty="0">
              <a:solidFill>
                <a:schemeClr val="accent6">
                  <a:lumMod val="10000"/>
                </a:schemeClr>
              </a:solidFill>
              <a:latin typeface="+mn-ea"/>
              <a:ea typeface="+mn-ea"/>
            </a:endParaRPr>
          </a:p>
          <a:p>
            <a:pPr marL="342899" lvl="1" indent="0">
              <a:buNone/>
            </a:pPr>
            <a:endParaRPr lang="en-US" altLang="ja-JP" sz="2800" b="1" u="sng" dirty="0">
              <a:solidFill>
                <a:schemeClr val="accent6">
                  <a:lumMod val="10000"/>
                </a:schemeClr>
              </a:solidFill>
              <a:latin typeface="+mn-ea"/>
              <a:ea typeface="+mn-ea"/>
            </a:endParaRPr>
          </a:p>
          <a:p>
            <a:pPr marL="342899" lvl="1" indent="0">
              <a:buNone/>
            </a:pPr>
            <a:endParaRPr lang="en-US" altLang="ja-JP" sz="2800" b="1" u="sng" dirty="0">
              <a:solidFill>
                <a:schemeClr val="accent6">
                  <a:lumMod val="10000"/>
                </a:schemeClr>
              </a:solidFill>
              <a:latin typeface="+mn-ea"/>
              <a:ea typeface="+mn-ea"/>
            </a:endParaRPr>
          </a:p>
          <a:p>
            <a:pPr lvl="1"/>
            <a:r>
              <a:rPr lang="ja-JP" altLang="en-US" sz="2500" b="1" dirty="0">
                <a:solidFill>
                  <a:schemeClr val="accent6">
                    <a:lumMod val="10000"/>
                  </a:schemeClr>
                </a:solidFill>
                <a:latin typeface="+mn-ea"/>
                <a:ea typeface="+mn-ea"/>
              </a:rPr>
              <a:t>組織が利用しているドメインと似たドメインのメールアドレス</a:t>
            </a:r>
            <a:r>
              <a:rPr lang="en-US" altLang="ja-JP" sz="2500" b="1" dirty="0">
                <a:solidFill>
                  <a:schemeClr val="accent6">
                    <a:lumMod val="10000"/>
                  </a:schemeClr>
                </a:solidFill>
                <a:latin typeface="+mn-ea"/>
                <a:ea typeface="+mn-ea"/>
              </a:rPr>
              <a:t>(</a:t>
            </a:r>
            <a:r>
              <a:rPr lang="ja-JP" altLang="en-US" sz="2500" b="1" u="sng" dirty="0">
                <a:solidFill>
                  <a:srgbClr val="FF0000"/>
                </a:solidFill>
                <a:latin typeface="+mn-ea"/>
                <a:ea typeface="+mn-ea"/>
              </a:rPr>
              <a:t>ドッペルゲンガードメイン</a:t>
            </a:r>
            <a:r>
              <a:rPr lang="en-US" altLang="ja-JP" sz="2500" b="1" dirty="0">
                <a:solidFill>
                  <a:schemeClr val="accent6">
                    <a:lumMod val="10000"/>
                  </a:schemeClr>
                </a:solidFill>
                <a:latin typeface="+mn-ea"/>
                <a:ea typeface="+mn-ea"/>
              </a:rPr>
              <a:t>)</a:t>
            </a:r>
            <a:r>
              <a:rPr lang="ja-JP" altLang="en-US" sz="2500" b="1" dirty="0">
                <a:solidFill>
                  <a:schemeClr val="accent6">
                    <a:lumMod val="10000"/>
                  </a:schemeClr>
                </a:solidFill>
                <a:latin typeface="+mn-ea"/>
                <a:ea typeface="+mn-ea"/>
              </a:rPr>
              <a:t>を、第三者が悪意をもって　　　</a:t>
            </a:r>
            <a:r>
              <a:rPr lang="ja-JP" altLang="en-US" sz="2500" b="1" u="sng" dirty="0">
                <a:solidFill>
                  <a:srgbClr val="FF0000"/>
                </a:solidFill>
                <a:latin typeface="+mn-ea"/>
                <a:ea typeface="+mn-ea"/>
              </a:rPr>
              <a:t>あらかじめ準備</a:t>
            </a:r>
            <a:r>
              <a:rPr lang="ja-JP" altLang="en-US" sz="2500" b="1" dirty="0">
                <a:solidFill>
                  <a:schemeClr val="accent6">
                    <a:lumMod val="10000"/>
                  </a:schemeClr>
                </a:solidFill>
                <a:latin typeface="+mn-ea"/>
                <a:ea typeface="+mn-ea"/>
              </a:rPr>
              <a:t>している</a:t>
            </a:r>
            <a:endParaRPr lang="en-US" altLang="ja-JP" sz="2500" b="1" u="sng" dirty="0">
              <a:solidFill>
                <a:srgbClr val="FF0000"/>
              </a:solidFill>
              <a:latin typeface="+mn-ea"/>
              <a:ea typeface="+mn-ea"/>
            </a:endParaRPr>
          </a:p>
          <a:p>
            <a:pPr lvl="2"/>
            <a:r>
              <a:rPr lang="ja-JP" altLang="en-US" sz="2300" dirty="0">
                <a:solidFill>
                  <a:schemeClr val="accent6">
                    <a:lumMod val="10000"/>
                  </a:schemeClr>
                </a:solidFill>
                <a:latin typeface="+mn-ea"/>
                <a:ea typeface="+mn-ea"/>
              </a:rPr>
              <a:t>従業員がそのメールアドレスに</a:t>
            </a:r>
            <a:r>
              <a:rPr lang="ja-JP" altLang="en-US" sz="2300" u="sng" dirty="0">
                <a:solidFill>
                  <a:srgbClr val="FF0000"/>
                </a:solidFill>
                <a:latin typeface="+mn-ea"/>
                <a:ea typeface="+mn-ea"/>
              </a:rPr>
              <a:t>誤送信したタイミング</a:t>
            </a:r>
            <a:r>
              <a:rPr lang="ja-JP" altLang="en-US" sz="2300" dirty="0">
                <a:solidFill>
                  <a:schemeClr val="accent6">
                    <a:lumMod val="10000"/>
                  </a:schemeClr>
                </a:solidFill>
                <a:latin typeface="+mn-ea"/>
                <a:ea typeface="+mn-ea"/>
              </a:rPr>
              <a:t>で情報が　　漏えいする</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97</a:t>
            </a:fld>
            <a:endParaRPr lang="ja-JP" altLang="en-US">
              <a:latin typeface="+mn-ea"/>
              <a:ea typeface="+mn-ea"/>
            </a:endParaRPr>
          </a:p>
        </p:txBody>
      </p:sp>
      <p:sp>
        <p:nvSpPr>
          <p:cNvPr id="14" name="コンテンツ プレースホルダー 2">
            <a:extLst>
              <a:ext uri="{FF2B5EF4-FFF2-40B4-BE49-F238E27FC236}">
                <a16:creationId xmlns:a16="http://schemas.microsoft.com/office/drawing/2014/main" id="{5C0A06B9-09FA-9B72-14E5-1A36A2A3B9F6}"/>
              </a:ext>
            </a:extLst>
          </p:cNvPr>
          <p:cNvSpPr txBox="1">
            <a:spLocks/>
          </p:cNvSpPr>
          <p:nvPr/>
        </p:nvSpPr>
        <p:spPr bwMode="auto">
          <a:xfrm>
            <a:off x="589820" y="1588498"/>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・組織の規程および情報の取扱い手順の不備</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2" name="コンテンツ プレースホルダー 2">
            <a:extLst>
              <a:ext uri="{FF2B5EF4-FFF2-40B4-BE49-F238E27FC236}">
                <a16:creationId xmlns:a16="http://schemas.microsoft.com/office/drawing/2014/main" id="{F9C10420-8625-6779-5F22-9DF58A6B3E1C}"/>
              </a:ext>
            </a:extLst>
          </p:cNvPr>
          <p:cNvSpPr txBox="1">
            <a:spLocks/>
          </p:cNvSpPr>
          <p:nvPr/>
        </p:nvSpPr>
        <p:spPr bwMode="auto">
          <a:xfrm>
            <a:off x="589820" y="3254072"/>
            <a:ext cx="8073270" cy="55069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・誤送信を当て込んだ偽ドメインの存在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5" name="タイトル 8">
            <a:extLst>
              <a:ext uri="{FF2B5EF4-FFF2-40B4-BE49-F238E27FC236}">
                <a16:creationId xmlns:a16="http://schemas.microsoft.com/office/drawing/2014/main" id="{A0287DAA-EE63-6D2B-9A45-FA43635B83F0}"/>
              </a:ext>
            </a:extLst>
          </p:cNvPr>
          <p:cNvSpPr>
            <a:spLocks noGrp="1"/>
          </p:cNvSpPr>
          <p:nvPr>
            <p:ph type="title"/>
          </p:nvPr>
        </p:nvSpPr>
        <p:spPr>
          <a:xfrm>
            <a:off x="480910" y="242904"/>
            <a:ext cx="7423732" cy="519344"/>
          </a:xfrm>
        </p:spPr>
        <p:txBody>
          <a:bodyPr/>
          <a:lstStyle/>
          <a:p>
            <a:r>
              <a:rPr lang="en-US" altLang="ja-JP" dirty="0"/>
              <a:t>【10</a:t>
            </a:r>
            <a:r>
              <a:rPr lang="ja-JP" altLang="en-US" dirty="0"/>
              <a:t>位</a:t>
            </a:r>
            <a:r>
              <a:rPr lang="en-US" altLang="ja-JP" dirty="0"/>
              <a:t>】</a:t>
            </a:r>
            <a:r>
              <a:rPr lang="ja-JP" altLang="en-US" dirty="0"/>
              <a:t>不注意による情報漏えい等</a:t>
            </a:r>
          </a:p>
        </p:txBody>
      </p:sp>
    </p:spTree>
    <p:extLst>
      <p:ext uri="{BB962C8B-B14F-4D97-AF65-F5344CB8AC3E}">
        <p14:creationId xmlns:p14="http://schemas.microsoft.com/office/powerpoint/2010/main" val="26940154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0910" y="1097094"/>
            <a:ext cx="8349812" cy="5295317"/>
          </a:xfrm>
        </p:spPr>
        <p:txBody>
          <a:bodyPr/>
          <a:lstStyle/>
          <a:p>
            <a:r>
              <a:rPr lang="ja-JP" altLang="en-US" sz="2800" b="1" dirty="0">
                <a:solidFill>
                  <a:schemeClr val="accent6">
                    <a:lumMod val="10000"/>
                  </a:schemeClr>
                </a:solidFill>
                <a:latin typeface="+mn-ea"/>
                <a:ea typeface="+mn-ea"/>
              </a:rPr>
              <a:t>不注意による情報漏えいの例</a:t>
            </a:r>
            <a:endParaRPr lang="en-US" altLang="ja-JP" sz="2800" b="1" dirty="0">
              <a:solidFill>
                <a:schemeClr val="accent6">
                  <a:lumMod val="10000"/>
                </a:schemeClr>
              </a:solidFill>
              <a:latin typeface="+mn-ea"/>
              <a:ea typeface="+mn-ea"/>
            </a:endParaRPr>
          </a:p>
          <a:p>
            <a:pPr lvl="2"/>
            <a:r>
              <a:rPr lang="ja-JP" altLang="en-US" sz="2300" u="sng" dirty="0">
                <a:solidFill>
                  <a:srgbClr val="FF0000"/>
                </a:solidFill>
                <a:latin typeface="+mn-ea"/>
                <a:ea typeface="+mn-ea"/>
              </a:rPr>
              <a:t>メールの誤送信</a:t>
            </a:r>
            <a:r>
              <a:rPr lang="en-US" altLang="ja-JP" sz="2300" dirty="0">
                <a:solidFill>
                  <a:schemeClr val="accent6">
                    <a:lumMod val="10000"/>
                  </a:schemeClr>
                </a:solidFill>
                <a:latin typeface="+mn-ea"/>
                <a:ea typeface="+mn-ea"/>
              </a:rPr>
              <a:t>(</a:t>
            </a:r>
            <a:r>
              <a:rPr lang="ja-JP" altLang="en-US" sz="2300" dirty="0">
                <a:solidFill>
                  <a:schemeClr val="accent6">
                    <a:lumMod val="10000"/>
                  </a:schemeClr>
                </a:solidFill>
                <a:latin typeface="+mn-ea"/>
                <a:ea typeface="+mn-ea"/>
              </a:rPr>
              <a:t>宛先誤り、</a:t>
            </a:r>
            <a:r>
              <a:rPr lang="en-US" altLang="ja-JP" sz="2300" dirty="0">
                <a:solidFill>
                  <a:schemeClr val="accent6">
                    <a:lumMod val="10000"/>
                  </a:schemeClr>
                </a:solidFill>
                <a:latin typeface="+mn-ea"/>
                <a:ea typeface="+mn-ea"/>
              </a:rPr>
              <a:t>To/Cc/Bcc </a:t>
            </a:r>
            <a:r>
              <a:rPr lang="ja-JP" altLang="en-US" sz="2300" dirty="0">
                <a:solidFill>
                  <a:schemeClr val="accent6">
                    <a:lumMod val="10000"/>
                  </a:schemeClr>
                </a:solidFill>
                <a:latin typeface="+mn-ea"/>
                <a:ea typeface="+mn-ea"/>
              </a:rPr>
              <a:t>の設定間違い、　　　添付ファイル取り違え等</a:t>
            </a:r>
            <a:r>
              <a:rPr lang="en-US" altLang="ja-JP" sz="2300" dirty="0">
                <a:solidFill>
                  <a:schemeClr val="accent6">
                    <a:lumMod val="10000"/>
                  </a:schemeClr>
                </a:solidFill>
                <a:latin typeface="+mn-ea"/>
                <a:ea typeface="+mn-ea"/>
              </a:rPr>
              <a:t>)</a:t>
            </a:r>
          </a:p>
          <a:p>
            <a:pPr lvl="2"/>
            <a:endParaRPr lang="ja-JP" altLang="en-US" sz="800" dirty="0">
              <a:solidFill>
                <a:schemeClr val="accent6">
                  <a:lumMod val="10000"/>
                </a:schemeClr>
              </a:solidFill>
              <a:latin typeface="+mn-ea"/>
              <a:ea typeface="+mn-ea"/>
            </a:endParaRPr>
          </a:p>
          <a:p>
            <a:pPr lvl="2"/>
            <a:r>
              <a:rPr lang="en-US" altLang="ja-JP" sz="2300" u="sng" dirty="0">
                <a:solidFill>
                  <a:srgbClr val="FF0000"/>
                </a:solidFill>
                <a:latin typeface="+mn-ea"/>
                <a:ea typeface="+mn-ea"/>
              </a:rPr>
              <a:t>Web </a:t>
            </a:r>
            <a:r>
              <a:rPr lang="ja-JP" altLang="en-US" sz="2300" u="sng" dirty="0">
                <a:solidFill>
                  <a:srgbClr val="FF0000"/>
                </a:solidFill>
                <a:latin typeface="+mn-ea"/>
                <a:ea typeface="+mn-ea"/>
              </a:rPr>
              <a:t>サイトの設定不備</a:t>
            </a:r>
            <a:r>
              <a:rPr lang="en-US" altLang="ja-JP" sz="2300" dirty="0">
                <a:solidFill>
                  <a:schemeClr val="accent6">
                    <a:lumMod val="10000"/>
                  </a:schemeClr>
                </a:solidFill>
                <a:latin typeface="+mn-ea"/>
                <a:ea typeface="+mn-ea"/>
              </a:rPr>
              <a:t>(</a:t>
            </a:r>
            <a:r>
              <a:rPr lang="ja-JP" altLang="en-US" sz="2300" dirty="0">
                <a:solidFill>
                  <a:schemeClr val="accent6">
                    <a:lumMod val="10000"/>
                  </a:schemeClr>
                </a:solidFill>
                <a:latin typeface="+mn-ea"/>
                <a:ea typeface="+mn-ea"/>
              </a:rPr>
              <a:t>機密情報のマスキングの不備、　　　　公開ファイルや参照権限の誤り、クラウドの設定誤り等</a:t>
            </a:r>
            <a:r>
              <a:rPr lang="en-US" altLang="ja-JP" sz="2300" dirty="0">
                <a:solidFill>
                  <a:schemeClr val="accent6">
                    <a:lumMod val="10000"/>
                  </a:schemeClr>
                </a:solidFill>
                <a:latin typeface="+mn-ea"/>
                <a:ea typeface="+mn-ea"/>
              </a:rPr>
              <a:t>)</a:t>
            </a:r>
          </a:p>
          <a:p>
            <a:pPr marL="685796" lvl="2" indent="0">
              <a:buNone/>
            </a:pPr>
            <a:endParaRPr lang="ja-JP" altLang="en-US" sz="800" dirty="0">
              <a:solidFill>
                <a:schemeClr val="accent6">
                  <a:lumMod val="10000"/>
                </a:schemeClr>
              </a:solidFill>
              <a:latin typeface="+mn-ea"/>
              <a:ea typeface="+mn-ea"/>
            </a:endParaRPr>
          </a:p>
          <a:p>
            <a:pPr lvl="2"/>
            <a:r>
              <a:rPr lang="ja-JP" altLang="en-US" sz="2300" u="sng" dirty="0">
                <a:solidFill>
                  <a:srgbClr val="FF0000"/>
                </a:solidFill>
                <a:latin typeface="+mn-ea"/>
                <a:ea typeface="+mn-ea"/>
              </a:rPr>
              <a:t>外部サイトへの安易な機密情報の入力</a:t>
            </a:r>
            <a:endParaRPr lang="en-US" altLang="ja-JP" sz="2300" u="sng" dirty="0">
              <a:solidFill>
                <a:srgbClr val="FF0000"/>
              </a:solidFill>
              <a:latin typeface="+mn-ea"/>
              <a:ea typeface="+mn-ea"/>
            </a:endParaRPr>
          </a:p>
          <a:p>
            <a:pPr lvl="2"/>
            <a:endParaRPr lang="ja-JP" altLang="en-US" sz="800" u="sng" dirty="0">
              <a:solidFill>
                <a:srgbClr val="FF0000"/>
              </a:solidFill>
              <a:latin typeface="+mn-ea"/>
              <a:ea typeface="+mn-ea"/>
            </a:endParaRPr>
          </a:p>
          <a:p>
            <a:pPr lvl="2"/>
            <a:r>
              <a:rPr lang="ja-JP" altLang="en-US" sz="2300" dirty="0">
                <a:solidFill>
                  <a:schemeClr val="accent6">
                    <a:lumMod val="10000"/>
                  </a:schemeClr>
                </a:solidFill>
                <a:latin typeface="+mn-ea"/>
                <a:ea typeface="+mn-ea"/>
              </a:rPr>
              <a:t>機密情報を保存した</a:t>
            </a:r>
            <a:r>
              <a:rPr lang="ja-JP" altLang="en-US" sz="2300" u="sng" dirty="0">
                <a:solidFill>
                  <a:srgbClr val="FF0000"/>
                </a:solidFill>
                <a:latin typeface="+mn-ea"/>
                <a:ea typeface="+mn-ea"/>
              </a:rPr>
              <a:t>情報端末</a:t>
            </a:r>
            <a:r>
              <a:rPr lang="en-US" altLang="ja-JP" sz="2300" dirty="0">
                <a:solidFill>
                  <a:schemeClr val="accent6">
                    <a:lumMod val="10000"/>
                  </a:schemeClr>
                </a:solidFill>
                <a:latin typeface="+mn-ea"/>
                <a:ea typeface="+mn-ea"/>
              </a:rPr>
              <a:t>(PC </a:t>
            </a:r>
            <a:r>
              <a:rPr lang="ja-JP" altLang="en-US" sz="2300" dirty="0">
                <a:solidFill>
                  <a:schemeClr val="accent6">
                    <a:lumMod val="10000"/>
                  </a:schemeClr>
                </a:solidFill>
                <a:latin typeface="+mn-ea"/>
                <a:ea typeface="+mn-ea"/>
              </a:rPr>
              <a:t>やスマートフォン等</a:t>
            </a:r>
            <a:r>
              <a:rPr lang="en-US" altLang="ja-JP" sz="2300" dirty="0">
                <a:solidFill>
                  <a:schemeClr val="accent6">
                    <a:lumMod val="10000"/>
                  </a:schemeClr>
                </a:solidFill>
                <a:latin typeface="+mn-ea"/>
                <a:ea typeface="+mn-ea"/>
              </a:rPr>
              <a:t>)</a:t>
            </a:r>
            <a:r>
              <a:rPr lang="ja-JP" altLang="en-US" sz="2300" dirty="0">
                <a:solidFill>
                  <a:schemeClr val="accent6">
                    <a:lumMod val="10000"/>
                  </a:schemeClr>
                </a:solidFill>
                <a:latin typeface="+mn-ea"/>
                <a:ea typeface="+mn-ea"/>
              </a:rPr>
              <a:t>、   　　</a:t>
            </a:r>
            <a:r>
              <a:rPr lang="ja-JP" altLang="en-US" sz="2300" u="sng" dirty="0">
                <a:solidFill>
                  <a:srgbClr val="FF0000"/>
                </a:solidFill>
                <a:latin typeface="+mn-ea"/>
                <a:ea typeface="+mn-ea"/>
              </a:rPr>
              <a:t>記録媒体</a:t>
            </a:r>
            <a:r>
              <a:rPr lang="en-US" altLang="ja-JP" sz="2300" dirty="0">
                <a:solidFill>
                  <a:schemeClr val="accent6">
                    <a:lumMod val="10000"/>
                  </a:schemeClr>
                </a:solidFill>
                <a:latin typeface="+mn-ea"/>
                <a:ea typeface="+mn-ea"/>
              </a:rPr>
              <a:t>(USB </a:t>
            </a:r>
            <a:r>
              <a:rPr lang="ja-JP" altLang="en-US" sz="2300" dirty="0">
                <a:solidFill>
                  <a:schemeClr val="accent6">
                    <a:lumMod val="10000"/>
                  </a:schemeClr>
                </a:solidFill>
                <a:latin typeface="+mn-ea"/>
                <a:ea typeface="+mn-ea"/>
              </a:rPr>
              <a:t>メモリー等</a:t>
            </a:r>
            <a:r>
              <a:rPr lang="en-US" altLang="ja-JP" sz="2300" dirty="0">
                <a:solidFill>
                  <a:schemeClr val="accent6">
                    <a:lumMod val="10000"/>
                  </a:schemeClr>
                </a:solidFill>
                <a:latin typeface="+mn-ea"/>
                <a:ea typeface="+mn-ea"/>
              </a:rPr>
              <a:t>)</a:t>
            </a:r>
            <a:r>
              <a:rPr lang="ja-JP" altLang="en-US" sz="2300" u="sng" dirty="0">
                <a:solidFill>
                  <a:srgbClr val="FF0000"/>
                </a:solidFill>
                <a:latin typeface="+mn-ea"/>
                <a:ea typeface="+mn-ea"/>
              </a:rPr>
              <a:t>の紛失</a:t>
            </a:r>
            <a:endParaRPr lang="en-US" altLang="ja-JP" sz="2300" u="sng" dirty="0">
              <a:solidFill>
                <a:srgbClr val="FF0000"/>
              </a:solidFill>
              <a:latin typeface="+mn-ea"/>
              <a:ea typeface="+mn-ea"/>
            </a:endParaRPr>
          </a:p>
          <a:p>
            <a:pPr lvl="2"/>
            <a:endParaRPr lang="ja-JP" altLang="en-US" sz="800" dirty="0">
              <a:solidFill>
                <a:schemeClr val="accent6">
                  <a:lumMod val="10000"/>
                </a:schemeClr>
              </a:solidFill>
              <a:latin typeface="+mn-ea"/>
              <a:ea typeface="+mn-ea"/>
            </a:endParaRPr>
          </a:p>
          <a:p>
            <a:pPr lvl="2"/>
            <a:r>
              <a:rPr lang="ja-JP" altLang="en-US" sz="2300" u="sng" dirty="0">
                <a:solidFill>
                  <a:srgbClr val="FF0000"/>
                </a:solidFill>
                <a:latin typeface="+mn-ea"/>
                <a:ea typeface="+mn-ea"/>
              </a:rPr>
              <a:t>重要書類</a:t>
            </a:r>
            <a:r>
              <a:rPr lang="en-US" altLang="ja-JP" sz="2300" dirty="0">
                <a:solidFill>
                  <a:schemeClr val="accent6">
                    <a:lumMod val="10000"/>
                  </a:schemeClr>
                </a:solidFill>
                <a:latin typeface="+mn-ea"/>
                <a:ea typeface="+mn-ea"/>
              </a:rPr>
              <a:t>(</a:t>
            </a:r>
            <a:r>
              <a:rPr lang="ja-JP" altLang="en-US" sz="2300" dirty="0">
                <a:solidFill>
                  <a:schemeClr val="accent6">
                    <a:lumMod val="10000"/>
                  </a:schemeClr>
                </a:solidFill>
                <a:latin typeface="+mn-ea"/>
                <a:ea typeface="+mn-ea"/>
              </a:rPr>
              <a:t>紙媒体</a:t>
            </a:r>
            <a:r>
              <a:rPr lang="en-US" altLang="ja-JP" sz="2300" dirty="0">
                <a:solidFill>
                  <a:schemeClr val="accent6">
                    <a:lumMod val="10000"/>
                  </a:schemeClr>
                </a:solidFill>
                <a:latin typeface="+mn-ea"/>
                <a:ea typeface="+mn-ea"/>
              </a:rPr>
              <a:t>)</a:t>
            </a:r>
            <a:r>
              <a:rPr lang="ja-JP" altLang="en-US" sz="2300" u="sng" dirty="0">
                <a:solidFill>
                  <a:srgbClr val="FF0000"/>
                </a:solidFill>
                <a:latin typeface="+mn-ea"/>
                <a:ea typeface="+mn-ea"/>
              </a:rPr>
              <a:t>の紛失</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latin typeface="+mn-ea"/>
                <a:ea typeface="+mn-ea"/>
              </a:rPr>
              <a:t>Copyright © 2025  </a:t>
            </a:r>
            <a:r>
              <a:rPr lang="zh-TW" altLang="en-US" dirty="0">
                <a:latin typeface="+mn-ea"/>
                <a:ea typeface="+mn-ea"/>
              </a:rPr>
              <a:t>独立行政法人情報処理推進機構</a:t>
            </a:r>
            <a:endParaRPr lang="ja-JP" altLang="en-US" dirty="0">
              <a:latin typeface="+mn-ea"/>
              <a:ea typeface="+mn-ea"/>
            </a:endParaRP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latin typeface="+mn-ea"/>
                <a:ea typeface="+mn-ea"/>
              </a:rPr>
              <a:pPr/>
              <a:t>98</a:t>
            </a:fld>
            <a:endParaRPr lang="ja-JP" altLang="en-US">
              <a:latin typeface="+mn-ea"/>
              <a:ea typeface="+mn-ea"/>
            </a:endParaRPr>
          </a:p>
        </p:txBody>
      </p:sp>
      <p:sp>
        <p:nvSpPr>
          <p:cNvPr id="4" name="タイトル 8">
            <a:extLst>
              <a:ext uri="{FF2B5EF4-FFF2-40B4-BE49-F238E27FC236}">
                <a16:creationId xmlns:a16="http://schemas.microsoft.com/office/drawing/2014/main" id="{69B01081-3B23-ED06-F560-3B2E93617BA3}"/>
              </a:ext>
            </a:extLst>
          </p:cNvPr>
          <p:cNvSpPr>
            <a:spLocks noGrp="1"/>
          </p:cNvSpPr>
          <p:nvPr>
            <p:ph type="title"/>
          </p:nvPr>
        </p:nvSpPr>
        <p:spPr>
          <a:xfrm>
            <a:off x="480910" y="242904"/>
            <a:ext cx="7423732" cy="519344"/>
          </a:xfrm>
        </p:spPr>
        <p:txBody>
          <a:bodyPr/>
          <a:lstStyle/>
          <a:p>
            <a:r>
              <a:rPr lang="en-US" altLang="ja-JP" dirty="0"/>
              <a:t>【10</a:t>
            </a:r>
            <a:r>
              <a:rPr lang="ja-JP" altLang="en-US" dirty="0"/>
              <a:t>位</a:t>
            </a:r>
            <a:r>
              <a:rPr lang="en-US" altLang="ja-JP" dirty="0"/>
              <a:t>】</a:t>
            </a:r>
            <a:r>
              <a:rPr lang="ja-JP" altLang="en-US" dirty="0"/>
              <a:t>不注意による情報漏えい等</a:t>
            </a:r>
          </a:p>
        </p:txBody>
      </p:sp>
    </p:spTree>
    <p:extLst>
      <p:ext uri="{BB962C8B-B14F-4D97-AF65-F5344CB8AC3E}">
        <p14:creationId xmlns:p14="http://schemas.microsoft.com/office/powerpoint/2010/main" val="18123061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481672" y="1097094"/>
            <a:ext cx="8349812" cy="5035258"/>
          </a:xfrm>
        </p:spPr>
        <p:txBody>
          <a:bodyPr/>
          <a:lstStyle/>
          <a:p>
            <a:r>
              <a:rPr lang="en-US" altLang="ja-JP" sz="2800" b="1" dirty="0">
                <a:solidFill>
                  <a:schemeClr val="accent6">
                    <a:lumMod val="10000"/>
                  </a:schemeClr>
                </a:solidFill>
              </a:rPr>
              <a:t>2024</a:t>
            </a:r>
            <a:r>
              <a:rPr lang="ja-JP" altLang="en-US" sz="2800" b="1" dirty="0">
                <a:solidFill>
                  <a:schemeClr val="accent6">
                    <a:lumMod val="10000"/>
                  </a:schemeClr>
                </a:solidFill>
              </a:rPr>
              <a:t>年の事例</a:t>
            </a:r>
            <a:r>
              <a:rPr lang="en-US" altLang="ja-JP" sz="2800" b="1" dirty="0">
                <a:solidFill>
                  <a:schemeClr val="accent6">
                    <a:lumMod val="10000"/>
                  </a:schemeClr>
                </a:solidFill>
              </a:rPr>
              <a:t>/</a:t>
            </a:r>
            <a:r>
              <a:rPr lang="ja-JP" altLang="en-US" sz="2800" b="1" dirty="0">
                <a:solidFill>
                  <a:schemeClr val="accent6">
                    <a:lumMod val="10000"/>
                  </a:schemeClr>
                </a:solidFill>
              </a:rPr>
              <a:t>傾向①</a:t>
            </a:r>
            <a:endParaRPr lang="en-US" altLang="ja-JP" sz="2800" b="1" dirty="0">
              <a:solidFill>
                <a:schemeClr val="accent6">
                  <a:lumMod val="10000"/>
                </a:schemeClr>
              </a:solidFill>
            </a:endParaRPr>
          </a:p>
          <a:p>
            <a:pPr lvl="1"/>
            <a:r>
              <a:rPr lang="ja-JP" altLang="en-US" sz="2500" b="1" dirty="0">
                <a:solidFill>
                  <a:schemeClr val="accent6">
                    <a:lumMod val="10000"/>
                  </a:schemeClr>
                </a:solidFill>
              </a:rPr>
              <a:t>委託先が</a:t>
            </a:r>
            <a:r>
              <a:rPr lang="ja-JP" altLang="en-US" sz="2500" b="1" u="sng" dirty="0">
                <a:solidFill>
                  <a:srgbClr val="FF0000"/>
                </a:solidFill>
              </a:rPr>
              <a:t>業務に使用した</a:t>
            </a:r>
            <a:r>
              <a:rPr lang="ja-JP" altLang="en-US" sz="2500" b="1" dirty="0">
                <a:solidFill>
                  <a:schemeClr val="accent6">
                    <a:lumMod val="10000"/>
                  </a:schemeClr>
                </a:solidFill>
              </a:rPr>
              <a:t>私物</a:t>
            </a:r>
            <a:r>
              <a:rPr lang="ja-JP" altLang="en-US" sz="2500" b="1" u="sng" dirty="0">
                <a:solidFill>
                  <a:srgbClr val="FF0000"/>
                </a:solidFill>
              </a:rPr>
              <a:t> </a:t>
            </a:r>
            <a:r>
              <a:rPr lang="en-US" altLang="ja-JP" sz="2500" b="1" u="sng" dirty="0">
                <a:solidFill>
                  <a:srgbClr val="FF0000"/>
                </a:solidFill>
              </a:rPr>
              <a:t>HDD </a:t>
            </a:r>
            <a:r>
              <a:rPr lang="ja-JP" altLang="en-US" sz="2500" b="1" u="sng" dirty="0">
                <a:solidFill>
                  <a:srgbClr val="FF0000"/>
                </a:solidFill>
              </a:rPr>
              <a:t>のデータを削除せず廃棄</a:t>
            </a:r>
            <a:endParaRPr lang="en-US" altLang="ja-JP" sz="25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6</a:t>
            </a:r>
            <a:r>
              <a:rPr lang="ja-JP" altLang="en-US" sz="2300" dirty="0">
                <a:solidFill>
                  <a:schemeClr val="accent6">
                    <a:lumMod val="10000"/>
                  </a:schemeClr>
                </a:solidFill>
              </a:rPr>
              <a:t>月、</a:t>
            </a:r>
            <a:r>
              <a:rPr lang="en-US" altLang="ja-JP" sz="2300" dirty="0">
                <a:solidFill>
                  <a:schemeClr val="accent6">
                    <a:lumMod val="10000"/>
                  </a:schemeClr>
                </a:solidFill>
              </a:rPr>
              <a:t>BANDAI SPIRITS </a:t>
            </a:r>
            <a:r>
              <a:rPr lang="ja-JP" altLang="en-US" sz="2300" dirty="0">
                <a:solidFill>
                  <a:schemeClr val="accent6">
                    <a:lumMod val="10000"/>
                  </a:schemeClr>
                </a:solidFill>
              </a:rPr>
              <a:t>が</a:t>
            </a:r>
            <a:r>
              <a:rPr lang="ja-JP" altLang="en-US" sz="2300" u="sng" dirty="0">
                <a:solidFill>
                  <a:srgbClr val="FF0000"/>
                </a:solidFill>
              </a:rPr>
              <a:t>会員の個人情報漏えい　の可能性について発表</a:t>
            </a:r>
            <a:r>
              <a:rPr lang="ja-JP" altLang="en-US" sz="2300" dirty="0">
                <a:solidFill>
                  <a:schemeClr val="accent6">
                    <a:lumMod val="10000"/>
                  </a:schemeClr>
                </a:solidFill>
              </a:rPr>
              <a:t>した</a:t>
            </a:r>
            <a:endParaRPr lang="en-US" altLang="ja-JP" sz="2300" dirty="0">
              <a:solidFill>
                <a:schemeClr val="accent6">
                  <a:lumMod val="10000"/>
                </a:schemeClr>
              </a:solidFill>
            </a:endParaRPr>
          </a:p>
          <a:p>
            <a:pPr lvl="2"/>
            <a:endParaRPr lang="en-US" altLang="ja-JP" sz="800" u="sng" dirty="0">
              <a:solidFill>
                <a:srgbClr val="FF0000"/>
              </a:solidFill>
            </a:endParaRPr>
          </a:p>
          <a:p>
            <a:pPr lvl="2"/>
            <a:r>
              <a:rPr lang="ja-JP" altLang="en-US" sz="2300" dirty="0">
                <a:solidFill>
                  <a:schemeClr val="accent6">
                    <a:lumMod val="10000"/>
                  </a:schemeClr>
                </a:solidFill>
              </a:rPr>
              <a:t>委託先従業員が、</a:t>
            </a:r>
            <a:r>
              <a:rPr lang="en-US" altLang="ja-JP" sz="2300" dirty="0">
                <a:solidFill>
                  <a:schemeClr val="accent6">
                    <a:lumMod val="10000"/>
                  </a:schemeClr>
                </a:solidFill>
              </a:rPr>
              <a:t>2019</a:t>
            </a:r>
            <a:r>
              <a:rPr lang="ja-JP" altLang="en-US" sz="2300" dirty="0">
                <a:solidFill>
                  <a:schemeClr val="accent6">
                    <a:lumMod val="10000"/>
                  </a:schemeClr>
                </a:solidFill>
              </a:rPr>
              <a:t>年</a:t>
            </a:r>
            <a:r>
              <a:rPr lang="en-US" altLang="ja-JP" sz="2300" dirty="0">
                <a:solidFill>
                  <a:schemeClr val="accent6">
                    <a:lumMod val="10000"/>
                  </a:schemeClr>
                </a:solidFill>
              </a:rPr>
              <a:t>11</a:t>
            </a:r>
            <a:r>
              <a:rPr lang="ja-JP" altLang="en-US" sz="2300" dirty="0">
                <a:solidFill>
                  <a:schemeClr val="accent6">
                    <a:lumMod val="10000"/>
                  </a:schemeClr>
                </a:solidFill>
              </a:rPr>
              <a:t>月に</a:t>
            </a:r>
            <a:r>
              <a:rPr lang="ja-JP" altLang="en-US" sz="2300" u="sng" dirty="0">
                <a:solidFill>
                  <a:srgbClr val="FF0000"/>
                </a:solidFill>
              </a:rPr>
              <a:t>私物の外付け </a:t>
            </a:r>
            <a:r>
              <a:rPr lang="en-US" altLang="ja-JP" sz="2300" u="sng" dirty="0">
                <a:solidFill>
                  <a:srgbClr val="FF0000"/>
                </a:solidFill>
              </a:rPr>
              <a:t>HDD </a:t>
            </a:r>
            <a:r>
              <a:rPr lang="ja-JP" altLang="en-US" sz="2300" u="sng" dirty="0">
                <a:solidFill>
                  <a:srgbClr val="FF0000"/>
                </a:solidFill>
              </a:rPr>
              <a:t>を   業務に使用し、顧客情報が含まれるデータを消去せず     </a:t>
            </a:r>
            <a:r>
              <a:rPr lang="en-US" altLang="ja-JP" sz="2300" dirty="0">
                <a:solidFill>
                  <a:schemeClr val="accent6">
                    <a:lumMod val="10000"/>
                  </a:schemeClr>
                </a:solidFill>
              </a:rPr>
              <a:t>2023</a:t>
            </a:r>
            <a:r>
              <a:rPr lang="ja-JP" altLang="en-US" sz="2300" dirty="0">
                <a:solidFill>
                  <a:schemeClr val="accent6">
                    <a:lumMod val="10000"/>
                  </a:schemeClr>
                </a:solidFill>
              </a:rPr>
              <a:t>年</a:t>
            </a:r>
            <a:r>
              <a:rPr lang="en-US" altLang="ja-JP" sz="2300" dirty="0">
                <a:solidFill>
                  <a:schemeClr val="accent6">
                    <a:lumMod val="10000"/>
                  </a:schemeClr>
                </a:solidFill>
              </a:rPr>
              <a:t>12</a:t>
            </a:r>
            <a:r>
              <a:rPr lang="ja-JP" altLang="en-US" sz="2300" dirty="0">
                <a:solidFill>
                  <a:schemeClr val="accent6">
                    <a:lumMod val="10000"/>
                  </a:schemeClr>
                </a:solidFill>
              </a:rPr>
              <a:t>月に</a:t>
            </a:r>
            <a:r>
              <a:rPr lang="ja-JP" altLang="en-US" sz="2300" u="sng" dirty="0">
                <a:solidFill>
                  <a:srgbClr val="FF0000"/>
                </a:solidFill>
              </a:rPr>
              <a:t>この </a:t>
            </a:r>
            <a:r>
              <a:rPr lang="en-US" altLang="ja-JP" sz="2300" u="sng" dirty="0">
                <a:solidFill>
                  <a:srgbClr val="FF0000"/>
                </a:solidFill>
              </a:rPr>
              <a:t>HDD</a:t>
            </a:r>
            <a:r>
              <a:rPr lang="ja-JP" altLang="en-US" sz="2300" u="sng" dirty="0">
                <a:solidFill>
                  <a:srgbClr val="FF0000"/>
                </a:solidFill>
              </a:rPr>
              <a:t> を 廃棄した</a:t>
            </a:r>
            <a:endParaRPr lang="en-US" altLang="ja-JP" sz="2300" u="sng" dirty="0">
              <a:solidFill>
                <a:srgbClr val="FF0000"/>
              </a:solidFill>
            </a:endParaRPr>
          </a:p>
          <a:p>
            <a:pPr marL="685796" lvl="2" indent="0">
              <a:buNone/>
            </a:pPr>
            <a:endParaRPr lang="en-US" altLang="ja-JP" sz="800" dirty="0">
              <a:solidFill>
                <a:schemeClr val="accent6">
                  <a:lumMod val="10000"/>
                </a:schemeClr>
              </a:solidFill>
            </a:endParaRPr>
          </a:p>
          <a:p>
            <a:pPr lvl="2"/>
            <a:r>
              <a:rPr lang="en-US" altLang="ja-JP" sz="2300" dirty="0">
                <a:solidFill>
                  <a:schemeClr val="accent6">
                    <a:lumMod val="10000"/>
                  </a:schemeClr>
                </a:solidFill>
              </a:rPr>
              <a:t>2024</a:t>
            </a:r>
            <a:r>
              <a:rPr lang="ja-JP" altLang="en-US" sz="2300" dirty="0">
                <a:solidFill>
                  <a:schemeClr val="accent6">
                    <a:lumMod val="10000"/>
                  </a:schemeClr>
                </a:solidFill>
              </a:rPr>
              <a:t>年</a:t>
            </a:r>
            <a:r>
              <a:rPr lang="en-US" altLang="ja-JP" sz="2300" dirty="0">
                <a:solidFill>
                  <a:schemeClr val="accent6">
                    <a:lumMod val="10000"/>
                  </a:schemeClr>
                </a:solidFill>
              </a:rPr>
              <a:t>4</a:t>
            </a:r>
            <a:r>
              <a:rPr lang="ja-JP" altLang="en-US" sz="2300" dirty="0">
                <a:solidFill>
                  <a:schemeClr val="accent6">
                    <a:lumMod val="10000"/>
                  </a:schemeClr>
                </a:solidFill>
              </a:rPr>
              <a:t>月</a:t>
            </a:r>
            <a:r>
              <a:rPr lang="ja-JP" altLang="en-US" sz="2300" u="sng" dirty="0">
                <a:solidFill>
                  <a:srgbClr val="FF0000"/>
                </a:solidFill>
              </a:rPr>
              <a:t>この </a:t>
            </a:r>
            <a:r>
              <a:rPr lang="en-US" altLang="ja-JP" sz="2300" u="sng" dirty="0">
                <a:solidFill>
                  <a:srgbClr val="FF0000"/>
                </a:solidFill>
              </a:rPr>
              <a:t>HDD </a:t>
            </a:r>
            <a:r>
              <a:rPr lang="ja-JP" altLang="en-US" sz="2300" u="sng" dirty="0">
                <a:solidFill>
                  <a:srgbClr val="FF0000"/>
                </a:solidFill>
              </a:rPr>
              <a:t>を入手した第三者</a:t>
            </a:r>
            <a:r>
              <a:rPr lang="ja-JP" altLang="en-US" sz="2300" dirty="0">
                <a:solidFill>
                  <a:schemeClr val="accent6">
                    <a:lumMod val="10000"/>
                  </a:schemeClr>
                </a:solidFill>
              </a:rPr>
              <a:t>がデータの残存を　　指摘した</a:t>
            </a:r>
            <a:endParaRPr lang="en-US" altLang="ja-JP" sz="2300" dirty="0">
              <a:solidFill>
                <a:schemeClr val="accent6">
                  <a:lumMod val="10000"/>
                </a:schemeClr>
              </a:solidFill>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99</a:t>
            </a:fld>
            <a:endParaRPr lang="ja-JP" altLang="en-US"/>
          </a:p>
        </p:txBody>
      </p:sp>
      <p:sp>
        <p:nvSpPr>
          <p:cNvPr id="3" name="テキスト ボックス 2">
            <a:extLst>
              <a:ext uri="{FF2B5EF4-FFF2-40B4-BE49-F238E27FC236}">
                <a16:creationId xmlns:a16="http://schemas.microsoft.com/office/drawing/2014/main" id="{561F4793-535F-BDC3-66E1-171E7ED0BC50}"/>
              </a:ext>
            </a:extLst>
          </p:cNvPr>
          <p:cNvSpPr txBox="1"/>
          <p:nvPr/>
        </p:nvSpPr>
        <p:spPr>
          <a:xfrm>
            <a:off x="352800" y="6170553"/>
            <a:ext cx="8438400" cy="400110"/>
          </a:xfrm>
          <a:prstGeom prst="rect">
            <a:avLst/>
          </a:prstGeom>
          <a:noFill/>
          <a:ln>
            <a:noFill/>
          </a:ln>
        </p:spPr>
        <p:txBody>
          <a:bodyPr wrap="square" rtlCol="0">
            <a:spAutoFit/>
          </a:bodyPr>
          <a:lstStyle/>
          <a:p>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出典</a:t>
            </a:r>
            <a:r>
              <a:rPr lang="en-US" altLang="ja-JP" sz="1000" dirty="0">
                <a:solidFill>
                  <a:schemeClr val="accent6">
                    <a:lumMod val="10000"/>
                  </a:schemeClr>
                </a:solidFill>
                <a:latin typeface="+mn-ea"/>
              </a:rPr>
              <a:t>】</a:t>
            </a:r>
            <a:r>
              <a:rPr lang="ja-JP" altLang="en-US" sz="1000" dirty="0">
                <a:solidFill>
                  <a:schemeClr val="accent6">
                    <a:lumMod val="10000"/>
                  </a:schemeClr>
                </a:solidFill>
                <a:latin typeface="+mn-ea"/>
              </a:rPr>
              <a:t>　委託先が私物</a:t>
            </a:r>
            <a:r>
              <a:rPr lang="en-US" altLang="ja-JP" sz="1000" dirty="0">
                <a:solidFill>
                  <a:schemeClr val="accent6">
                    <a:lumMod val="10000"/>
                  </a:schemeClr>
                </a:solidFill>
                <a:latin typeface="+mn-ea"/>
              </a:rPr>
              <a:t>HDD</a:t>
            </a:r>
            <a:r>
              <a:rPr lang="ja-JP" altLang="en-US" sz="1000" dirty="0">
                <a:solidFill>
                  <a:schemeClr val="accent6">
                    <a:lumMod val="10000"/>
                  </a:schemeClr>
                </a:solidFill>
                <a:latin typeface="+mn-ea"/>
              </a:rPr>
              <a:t>使用、データ削除せず廃棄「プレミアムバンダイ」顧客情報漏えいの可能性（</a:t>
            </a:r>
            <a:r>
              <a:rPr lang="en-US" altLang="ja-JP" sz="1000" dirty="0" err="1">
                <a:solidFill>
                  <a:schemeClr val="accent6">
                    <a:lumMod val="10000"/>
                  </a:schemeClr>
                </a:solidFill>
                <a:latin typeface="+mn-ea"/>
              </a:rPr>
              <a:t>ITmedia</a:t>
            </a:r>
            <a:r>
              <a:rPr lang="ja-JP" altLang="en-US" sz="1000" dirty="0">
                <a:solidFill>
                  <a:schemeClr val="accent6">
                    <a:lumMod val="10000"/>
                  </a:schemeClr>
                </a:solidFill>
                <a:latin typeface="+mn-ea"/>
              </a:rPr>
              <a:t>）</a:t>
            </a:r>
          </a:p>
          <a:p>
            <a:r>
              <a:rPr lang="en-US" altLang="ja-JP" sz="1000" dirty="0">
                <a:solidFill>
                  <a:schemeClr val="accent6">
                    <a:lumMod val="10000"/>
                  </a:schemeClr>
                </a:solidFill>
                <a:latin typeface="+mn-ea"/>
              </a:rPr>
              <a:t>           </a:t>
            </a:r>
            <a:r>
              <a:rPr lang="en-US" altLang="ja-JP" sz="1000" dirty="0">
                <a:solidFill>
                  <a:schemeClr val="accent6">
                    <a:lumMod val="10000"/>
                  </a:schemeClr>
                </a:solidFill>
                <a:latin typeface="+mn-ea"/>
                <a:hlinkClick r:id="rId2"/>
              </a:rPr>
              <a:t>https://www.itmedia.co.jp/news/articles/2406/14/news130.html</a:t>
            </a:r>
            <a:endParaRPr lang="en-US" altLang="ja-JP" sz="1000" dirty="0">
              <a:solidFill>
                <a:srgbClr val="0000FF"/>
              </a:solidFill>
              <a:latin typeface="+mn-ea"/>
            </a:endParaRPr>
          </a:p>
        </p:txBody>
      </p:sp>
      <p:sp>
        <p:nvSpPr>
          <p:cNvPr id="5" name="タイトル 8">
            <a:extLst>
              <a:ext uri="{FF2B5EF4-FFF2-40B4-BE49-F238E27FC236}">
                <a16:creationId xmlns:a16="http://schemas.microsoft.com/office/drawing/2014/main" id="{90545BF2-E789-1F24-974D-E1D689F4B285}"/>
              </a:ext>
            </a:extLst>
          </p:cNvPr>
          <p:cNvSpPr>
            <a:spLocks noGrp="1"/>
          </p:cNvSpPr>
          <p:nvPr>
            <p:ph type="title"/>
          </p:nvPr>
        </p:nvSpPr>
        <p:spPr>
          <a:xfrm>
            <a:off x="480910" y="242904"/>
            <a:ext cx="7423732" cy="519344"/>
          </a:xfrm>
        </p:spPr>
        <p:txBody>
          <a:bodyPr/>
          <a:lstStyle/>
          <a:p>
            <a:r>
              <a:rPr lang="en-US" altLang="ja-JP" dirty="0"/>
              <a:t>【10</a:t>
            </a:r>
            <a:r>
              <a:rPr lang="ja-JP" altLang="en-US" dirty="0"/>
              <a:t>位</a:t>
            </a:r>
            <a:r>
              <a:rPr lang="en-US" altLang="ja-JP" dirty="0"/>
              <a:t>】</a:t>
            </a:r>
            <a:r>
              <a:rPr lang="ja-JP" altLang="en-US" dirty="0"/>
              <a:t>不注意による情報漏えい等</a:t>
            </a:r>
          </a:p>
        </p:txBody>
      </p:sp>
    </p:spTree>
    <p:extLst>
      <p:ext uri="{BB962C8B-B14F-4D97-AF65-F5344CB8AC3E}">
        <p14:creationId xmlns:p14="http://schemas.microsoft.com/office/powerpoint/2010/main" val="3308983029"/>
      </p:ext>
    </p:extLst>
  </p:cSld>
  <p:clrMapOvr>
    <a:masterClrMapping/>
  </p:clrMapOvr>
</p:sld>
</file>

<file path=ppt/theme/theme1.xml><?xml version="1.0" encoding="utf-8"?>
<a:theme xmlns:a="http://schemas.openxmlformats.org/drawingml/2006/main" name="IPA2004">
  <a:themeElements>
    <a:clrScheme name="IPAテスト">
      <a:dk1>
        <a:srgbClr val="24235C"/>
      </a:dk1>
      <a:lt1>
        <a:srgbClr val="FFFFFF"/>
      </a:lt1>
      <a:dk2>
        <a:srgbClr val="000000"/>
      </a:dk2>
      <a:lt2>
        <a:srgbClr val="808080"/>
      </a:lt2>
      <a:accent1>
        <a:srgbClr val="E15E35"/>
      </a:accent1>
      <a:accent2>
        <a:srgbClr val="21AC7B"/>
      </a:accent2>
      <a:accent3>
        <a:srgbClr val="006DAA"/>
      </a:accent3>
      <a:accent4>
        <a:srgbClr val="60C4E4"/>
      </a:accent4>
      <a:accent5>
        <a:srgbClr val="C2D65E"/>
      </a:accent5>
      <a:accent6>
        <a:srgbClr val="D2D4D1"/>
      </a:accent6>
      <a:hlink>
        <a:srgbClr val="009999"/>
      </a:hlink>
      <a:folHlink>
        <a:srgbClr val="99CC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863CF357-2DFE-4140-98EE-83851932A0F1}" vid="{B176F137-691E-E646-80C1-06D82A2FB91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DB68C26E21F574791A3A7FE351E222E" ma:contentTypeVersion="17" ma:contentTypeDescription="新しいドキュメントを作成します。" ma:contentTypeScope="" ma:versionID="8b26ff41a7deb32fba63789c80076ee2">
  <xsd:schema xmlns:xsd="http://www.w3.org/2001/XMLSchema" xmlns:xs="http://www.w3.org/2001/XMLSchema" xmlns:p="http://schemas.microsoft.com/office/2006/metadata/properties" xmlns:ns2="1b64b14b-24f7-4e35-9ad0-dc111af995fd" xmlns:ns3="43fac562-a3b3-4d46-8c0c-0a9df39f8a29" xmlns:ns4="6e082b7a-3751-4457-9b4a-146b5099cbb4" targetNamespace="http://schemas.microsoft.com/office/2006/metadata/properties" ma:root="true" ma:fieldsID="e468a6f0c68d8c9b83d2777efbab1ef2" ns2:_="" ns3:_="" ns4:_="">
    <xsd:import namespace="1b64b14b-24f7-4e35-9ad0-dc111af995fd"/>
    <xsd:import namespace="43fac562-a3b3-4d46-8c0c-0a9df39f8a29"/>
    <xsd:import namespace="6e082b7a-3751-4457-9b4a-146b5099cbb4"/>
    <xsd:element name="properties">
      <xsd:complexType>
        <xsd:sequence>
          <xsd:element name="documentManagement">
            <xsd:complexType>
              <xsd:all>
                <xsd:element ref="ns2:Owner" minOccurs="0"/>
                <xsd:element ref="ns2:SPSDescription" minOccurs="0"/>
                <xsd:element ref="ns2:CW_ModifiedDate" minOccurs="0"/>
                <xsd:element ref="ns2:CW_ModifiedBy" minOccurs="0"/>
                <xsd:element ref="ns2:CW_ID" minOccurs="0"/>
                <xsd:element ref="ns2:CW_Permission" minOccurs="0"/>
                <xsd:element ref="ns2:CW_FolderPath" minOccurs="0"/>
                <xsd:element ref="ns2:CW_CreatedBy" minOccurs="0"/>
                <xsd:element ref="ns2:CW_CreatedDate" minOccurs="0"/>
                <xsd:element ref="ns2:CW_Executed"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4b14b-24f7-4e35-9ad0-dc111af995fd" elementFormDefault="qualified">
    <xsd:import namespace="http://schemas.microsoft.com/office/2006/documentManagement/types"/>
    <xsd:import namespace="http://schemas.microsoft.com/office/infopath/2007/PartnerControls"/>
    <xsd:element name="Owner" ma:index="2" nillable="true" ma:displayName="所有者" ma:description="" ma:internalName="Owner">
      <xsd:simpleType>
        <xsd:restriction base="dms:Text">
          <xsd:maxLength value="255"/>
        </xsd:restriction>
      </xsd:simpleType>
    </xsd:element>
    <xsd:element name="SPSDescription" ma:index="3" nillable="true" ma:displayName="説明" ma:description="" ma:internalName="SPSDescription">
      <xsd:simpleType>
        <xsd:restriction base="dms:Note">
          <xsd:maxLength value="255"/>
        </xsd:restriction>
      </xsd:simpleType>
    </xsd:element>
    <xsd:element name="CW_ModifiedDate" ma:index="10" nillable="true" ma:displayName="CW_ModifiedDate" ma:indexed="true" ma:internalName="CW_ModifiedDate">
      <xsd:simpleType>
        <xsd:restriction base="dms:DateTime"/>
      </xsd:simpleType>
    </xsd:element>
    <xsd:element name="CW_ModifiedBy" ma:index="11" nillable="true" ma:displayName="CW_ModifiedBy" ma:internalName="CW_ModifiedBy">
      <xsd:simpleType>
        <xsd:restriction base="dms:Note">
          <xsd:maxLength value="255"/>
        </xsd:restriction>
      </xsd:simpleType>
    </xsd:element>
    <xsd:element name="CW_ID" ma:index="12" nillable="true" ma:displayName="CW_ID" ma:indexed="true" ma:internalName="CW_ID">
      <xsd:simpleType>
        <xsd:restriction base="dms:Text"/>
      </xsd:simpleType>
    </xsd:element>
    <xsd:element name="CW_Permission" ma:index="13" nillable="true" ma:displayName="CW_Permission" ma:internalName="CW_Permission">
      <xsd:simpleType>
        <xsd:restriction base="dms:Note">
          <xsd:maxLength value="255"/>
        </xsd:restriction>
      </xsd:simpleType>
    </xsd:element>
    <xsd:element name="CW_FolderPath" ma:index="14" nillable="true" ma:displayName="CW_FolderPath" ma:internalName="CW_FolderPath">
      <xsd:simpleType>
        <xsd:restriction base="dms:Note">
          <xsd:maxLength value="255"/>
        </xsd:restriction>
      </xsd:simpleType>
    </xsd:element>
    <xsd:element name="CW_CreatedBy" ma:index="15" nillable="true" ma:displayName="CW_CreatedBy" ma:internalName="CW_CreatedBy">
      <xsd:simpleType>
        <xsd:restriction base="dms:Note">
          <xsd:maxLength value="255"/>
        </xsd:restriction>
      </xsd:simpleType>
    </xsd:element>
    <xsd:element name="CW_CreatedDate" ma:index="16" nillable="true" ma:displayName="CW_CreatedDate" ma:indexed="true" ma:internalName="CW_CreatedDate">
      <xsd:simpleType>
        <xsd:restriction base="dms:DateTime"/>
      </xsd:simpleType>
    </xsd:element>
    <xsd:element name="CW_Executed" ma:index="17" nillable="true" ma:displayName="CW_Executed" ma:internalName="CW_Execut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fac562-a3b3-4d46-8c0c-0a9df39f8a29"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2d1e500e-3cd5-491c-ac3a-c074882f9e2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082b7a-3751-4457-9b4a-146b5099cb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ff61ecc-6f34-4825-8e1c-2ee6e16b6a22}" ma:internalName="TaxCatchAll" ma:showField="CatchAllData" ma:web="6e082b7a-3751-4457-9b4a-146b5099c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W_CreatedDate xmlns="1b64b14b-24f7-4e35-9ad0-dc111af995fd" xsi:nil="true"/>
    <CW_Executed xmlns="1b64b14b-24f7-4e35-9ad0-dc111af995fd" xsi:nil="true"/>
    <CW_Permission xmlns="1b64b14b-24f7-4e35-9ad0-dc111af995fd" xsi:nil="true"/>
    <Owner xmlns="1b64b14b-24f7-4e35-9ad0-dc111af995fd" xsi:nil="true"/>
    <CW_FolderPath xmlns="1b64b14b-24f7-4e35-9ad0-dc111af995fd" xsi:nil="true"/>
    <CW_ModifiedBy xmlns="1b64b14b-24f7-4e35-9ad0-dc111af995fd" xsi:nil="true"/>
    <SPSDescription xmlns="1b64b14b-24f7-4e35-9ad0-dc111af995fd" xsi:nil="true"/>
    <CW_ModifiedDate xmlns="1b64b14b-24f7-4e35-9ad0-dc111af995fd" xsi:nil="true"/>
    <CW_ID xmlns="1b64b14b-24f7-4e35-9ad0-dc111af995fd" xsi:nil="true"/>
    <CW_CreatedBy xmlns="1b64b14b-24f7-4e35-9ad0-dc111af995fd" xsi:nil="true"/>
    <lcf76f155ced4ddcb4097134ff3c332f xmlns="43fac562-a3b3-4d46-8c0c-0a9df39f8a29">
      <Terms xmlns="http://schemas.microsoft.com/office/infopath/2007/PartnerControls"/>
    </lcf76f155ced4ddcb4097134ff3c332f>
    <TaxCatchAll xmlns="6e082b7a-3751-4457-9b4a-146b5099cbb4" xsi:nil="true"/>
  </documentManagement>
</p:properties>
</file>

<file path=customXml/itemProps1.xml><?xml version="1.0" encoding="utf-8"?>
<ds:datastoreItem xmlns:ds="http://schemas.openxmlformats.org/officeDocument/2006/customXml" ds:itemID="{ECD58E7F-2BA0-4C79-8A16-A7E025C185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4b14b-24f7-4e35-9ad0-dc111af995fd"/>
    <ds:schemaRef ds:uri="43fac562-a3b3-4d46-8c0c-0a9df39f8a29"/>
    <ds:schemaRef ds:uri="6e082b7a-3751-4457-9b4a-146b5099c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04D1B3-C797-4126-9D4B-16BC396C83F7}">
  <ds:schemaRefs>
    <ds:schemaRef ds:uri="http://schemas.microsoft.com/sharepoint/v3/contenttype/forms"/>
  </ds:schemaRefs>
</ds:datastoreItem>
</file>

<file path=customXml/itemProps3.xml><?xml version="1.0" encoding="utf-8"?>
<ds:datastoreItem xmlns:ds="http://schemas.openxmlformats.org/officeDocument/2006/customXml" ds:itemID="{2467815D-1B91-4328-9AC6-85E713578E99}">
  <ds:schemaRefs>
    <ds:schemaRef ds:uri="http://schemas.openxmlformats.org/package/2006/metadata/core-properties"/>
    <ds:schemaRef ds:uri="http://purl.org/dc/terms/"/>
    <ds:schemaRef ds:uri="http://schemas.microsoft.com/office/2006/documentManagement/types"/>
    <ds:schemaRef ds:uri="http://purl.org/dc/elements/1.1/"/>
    <ds:schemaRef ds:uri="6e082b7a-3751-4457-9b4a-146b5099cbb4"/>
    <ds:schemaRef ds:uri="http://schemas.microsoft.com/office/infopath/2007/PartnerControls"/>
    <ds:schemaRef ds:uri="43fac562-a3b3-4d46-8c0c-0a9df39f8a29"/>
    <ds:schemaRef ds:uri="1b64b14b-24f7-4e35-9ad0-dc111af995fd"/>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8453</TotalTime>
  <Words>14357</Words>
  <PresentationFormat>画面に合わせる (4:3)</PresentationFormat>
  <Paragraphs>1481</Paragraphs>
  <Slides>108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108</vt:i4>
      </vt:variant>
    </vt:vector>
  </HeadingPairs>
  <TitlesOfParts>
    <vt:vector size="117" baseType="lpstr">
      <vt:lpstr>HGP創英角ｺﾞｼｯｸUB</vt:lpstr>
      <vt:lpstr>IPAゴシック</vt:lpstr>
      <vt:lpstr>Meiryo UI</vt:lpstr>
      <vt:lpstr>Meiryo UI 本文</vt:lpstr>
      <vt:lpstr>ＭＳ</vt:lpstr>
      <vt:lpstr>游ゴシック</vt:lpstr>
      <vt:lpstr>Arial</vt:lpstr>
      <vt:lpstr>Wingdings</vt:lpstr>
      <vt:lpstr>IPA2004</vt:lpstr>
      <vt:lpstr>情報セキュリティ10大脅威　2025  [組織編]</vt:lpstr>
      <vt:lpstr>「情報セキュリティ10大脅威」とは？</vt:lpstr>
      <vt:lpstr>10大脅威の特徴</vt:lpstr>
      <vt:lpstr>情報セキュリティ10大脅威 2025</vt:lpstr>
      <vt:lpstr>情報セキュリティ10大脅威 2025</vt:lpstr>
      <vt:lpstr>情報セキュリティ対策の基本</vt:lpstr>
      <vt:lpstr>情報セキュリティ対策の基本＋α</vt:lpstr>
      <vt:lpstr>「組織」向け脅威の解説</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  ～変わらず続く脅威、リスクを見つけて対策を～</vt:lpstr>
      <vt:lpstr>【1位】ランサム攻撃による被害</vt:lpstr>
      <vt:lpstr>【1位】ランサム攻撃による被害</vt:lpstr>
      <vt:lpstr>【1位】ランサム攻撃による被害</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【3位】システムの脆弱性を突いた攻撃</vt:lpstr>
      <vt:lpstr>【3位】システムの脆弱性を突いた攻撃</vt:lpstr>
      <vt:lpstr>【3位】システムの脆弱性を突いた攻撃</vt:lpstr>
      <vt:lpstr>【3位】システムの脆弱性を突いた攻撃</vt:lpstr>
      <vt:lpstr>【3位】システムの脆弱性を突いた攻撃</vt:lpstr>
      <vt:lpstr>【3位】システムの脆弱性を突いた攻撃</vt:lpstr>
      <vt:lpstr>【3位】システムの脆弱性を突いた攻撃</vt:lpstr>
      <vt:lpstr>【3位】システムの脆弱性を突いた攻撃</vt:lpstr>
      <vt:lpstr>【3位】システムの脆弱性を突いた攻撃</vt:lpstr>
      <vt:lpstr>【4位】内部不正による情報漏えい等</vt:lpstr>
      <vt:lpstr>【4位】内部不正による情報漏えい等</vt:lpstr>
      <vt:lpstr>【4位】内部不正による情報漏えい等</vt:lpstr>
      <vt:lpstr>【4位】内部不正による情報漏えい等</vt:lpstr>
      <vt:lpstr>【4位】内部不正による情報漏えい等</vt:lpstr>
      <vt:lpstr>【4位】内部不正による情報漏えい等</vt:lpstr>
      <vt:lpstr>【4位】内部不正による情報漏えい等</vt:lpstr>
      <vt:lpstr>【4位】内部不正による情報漏えい等</vt:lpstr>
      <vt:lpstr>【4位】内部不正による情報漏えい等</vt:lpstr>
      <vt:lpstr>【4位】内部不正による情報漏えい等</vt:lpstr>
      <vt:lpstr>【5位】機密情報等を狙った標的型攻撃</vt:lpstr>
      <vt:lpstr>【5位】機密情報等を狙った標的型攻撃</vt:lpstr>
      <vt:lpstr>【5位】機密情報等を狙った標的型攻撃</vt:lpstr>
      <vt:lpstr>【5位】機密情報等を狙った標的型攻撃</vt:lpstr>
      <vt:lpstr>【5位】機密情報等を狙った標的型攻撃</vt:lpstr>
      <vt:lpstr>【5位】機密情報等を狙った標的型攻撃</vt:lpstr>
      <vt:lpstr>【5位】機密情報等を狙った標的型攻撃</vt:lpstr>
      <vt:lpstr>【5位】機密情報等を狙った標的型攻撃</vt:lpstr>
      <vt:lpstr>【5位】機密情報等を狙った標的型攻撃</vt:lpstr>
      <vt:lpstr>【5位】機密情報等を狙った標的型攻撃</vt:lpstr>
      <vt:lpstr>【5位】機密情報等を狙った標的型攻撃</vt:lpstr>
      <vt:lpstr>【6位】リモートワーク等の環境や仕組みを狙った攻撃</vt:lpstr>
      <vt:lpstr>【6位】リモートワーク等の環境や仕組みを狙った攻撃</vt:lpstr>
      <vt:lpstr>【6位】リモートワーク等の環境や仕組みを狙った攻撃</vt:lpstr>
      <vt:lpstr>【6位】リモートワーク等の環境や仕組みを狙った攻撃</vt:lpstr>
      <vt:lpstr>【6位】リモートワーク等の環境や仕組みを狙った攻撃</vt:lpstr>
      <vt:lpstr>【6位】リモートワーク等の環境や仕組みを狙った攻撃</vt:lpstr>
      <vt:lpstr>【6位】リモートワーク等の環境や仕組みを狙った攻撃</vt:lpstr>
      <vt:lpstr>【6位】リモートワーク等の環境や仕組みを狙った攻撃</vt:lpstr>
      <vt:lpstr>【6位】リモートワーク等の環境や仕組みを狙った攻撃</vt:lpstr>
      <vt:lpstr>【7位】地政学的リスクに起因するサイバー攻撃</vt:lpstr>
      <vt:lpstr>【7位】地政学的リスクに起因するサイバー攻撃</vt:lpstr>
      <vt:lpstr>【7位】地政学的リスクに起因するサイバー攻撃</vt:lpstr>
      <vt:lpstr>【7位】地政学的リスクに起因するサイバー攻撃</vt:lpstr>
      <vt:lpstr>【7位】地政学的リスクに起因するサイバー攻撃</vt:lpstr>
      <vt:lpstr>【7位】地政学的リスクに起因するサイバー攻撃</vt:lpstr>
      <vt:lpstr>【7位】地政学的リスクに起因するサイバー攻撃</vt:lpstr>
      <vt:lpstr>【7位】地政学的リスクに起因するサイバー攻撃</vt:lpstr>
      <vt:lpstr>【7位】地政学的リスクに起因するサイバー攻撃</vt:lpstr>
      <vt:lpstr>【7位】地政学的リスクに起因するサイバー攻撃</vt:lpstr>
      <vt:lpstr>【7位】地政学的リスクに起因するサイバー攻撃</vt:lpstr>
      <vt:lpstr>【7位】地政学的リスクに起因するサイバー攻撃</vt:lpstr>
      <vt:lpstr>【8位】分散型サービス妨害攻撃（DDoS攻撃）</vt:lpstr>
      <vt:lpstr>【8位】分散型サービス妨害攻撃（DDoS攻撃）</vt:lpstr>
      <vt:lpstr>【8位】分散型サービス妨害攻撃（DDoS攻撃）</vt:lpstr>
      <vt:lpstr>【8位】分散型サービス妨害攻撃（DDoS攻撃）</vt:lpstr>
      <vt:lpstr>【8位】分散型サービス妨害攻撃（DDoS攻撃）</vt:lpstr>
      <vt:lpstr>【8位】分散型サービス妨害攻撃（DDoS攻撃）</vt:lpstr>
      <vt:lpstr>【8位】分散型サービス妨害攻撃（DDoS攻撃）</vt:lpstr>
      <vt:lpstr>【8位】分散型サービス妨害攻撃（DDoS攻撃）</vt:lpstr>
      <vt:lpstr>【9位】ビジネスメール詐欺</vt:lpstr>
      <vt:lpstr>【9位】ビジネスメール詐欺</vt:lpstr>
      <vt:lpstr>【9位】ビジネスメール詐欺</vt:lpstr>
      <vt:lpstr>【9位】ビジネスメール詐欺</vt:lpstr>
      <vt:lpstr>【9位】ビジネスメール詐欺</vt:lpstr>
      <vt:lpstr>【9位】ビジネスメール詐欺</vt:lpstr>
      <vt:lpstr>【9位】ビジネスメール詐欺</vt:lpstr>
      <vt:lpstr>【10位】不注意による情報漏えい等</vt:lpstr>
      <vt:lpstr>【10位】不注意による情報漏えい等</vt:lpstr>
      <vt:lpstr>【10位】不注意による情報漏えい等</vt:lpstr>
      <vt:lpstr>【10位】不注意による情報漏えい等</vt:lpstr>
      <vt:lpstr>【10位】不注意による情報漏えい等</vt:lpstr>
      <vt:lpstr>【10位】不注意による情報漏えい等</vt:lpstr>
      <vt:lpstr>【10位】不注意による情報漏えい等</vt:lpstr>
      <vt:lpstr>【10位】不注意による情報漏えい等</vt:lpstr>
      <vt:lpstr>【10位】不注意による情報漏えい等</vt:lpstr>
      <vt:lpstr>【10位】不注意による情報漏えい等</vt:lpstr>
      <vt:lpstr>まとめ</vt:lpstr>
      <vt:lpstr>まとめ</vt:lpstr>
      <vt:lpstr>詳細な資料のダウンロード</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2023-05-25T02:10:17Z</dcterms:created>
  <dcterms:modified xsi:type="dcterms:W3CDTF">2025-05-15T08:46:24Z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0x0101004DB68C26E21F574791A3A7FE351E222E</vt:lpwstr>
  </property>
  <property fmtid="{D5CDD505-2E9C-101B-9397-08002B2CF9AE}" pid="3" name="MediaServiceImageTags">
    <vt:lpwstr/>
  </property>
</Properties>
</file>