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4"/>
  </p:sldMasterIdLst>
  <p:notesMasterIdLst>
    <p:notesMasterId r:id="rId32"/>
  </p:notesMasterIdLst>
  <p:sldIdLst>
    <p:sldId id="265" r:id="rId5"/>
    <p:sldId id="267" r:id="rId6"/>
    <p:sldId id="314" r:id="rId7"/>
    <p:sldId id="418" r:id="rId8"/>
    <p:sldId id="313" r:id="rId9"/>
    <p:sldId id="422" r:id="rId10"/>
    <p:sldId id="423" r:id="rId11"/>
    <p:sldId id="312" r:id="rId12"/>
    <p:sldId id="426" r:id="rId13"/>
    <p:sldId id="311" r:id="rId14"/>
    <p:sldId id="374" r:id="rId15"/>
    <p:sldId id="310" r:id="rId16"/>
    <p:sldId id="430" r:id="rId17"/>
    <p:sldId id="460" r:id="rId18"/>
    <p:sldId id="309" r:id="rId19"/>
    <p:sldId id="442" r:id="rId20"/>
    <p:sldId id="316" r:id="rId21"/>
    <p:sldId id="446" r:id="rId22"/>
    <p:sldId id="384" r:id="rId23"/>
    <p:sldId id="437" r:id="rId24"/>
    <p:sldId id="317" r:id="rId25"/>
    <p:sldId id="439" r:id="rId26"/>
    <p:sldId id="271" r:id="rId27"/>
    <p:sldId id="379" r:id="rId28"/>
    <p:sldId id="268" r:id="rId29"/>
    <p:sldId id="459" r:id="rId30"/>
    <p:sldId id="397" r:id="rId3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88E11C-8F8E-04BE-21C6-EC24277A0562}" name="横山 美晴" initials="美横" userId="S::m-yokoya@ipa.go.jp::8b83db6c-80d7-4017-b290-a064755ee5c5" providerId="AD"/>
  <p188:author id="{CE658241-F995-0602-C55C-3B84B810582A}" name="土屋 正" initials="正土" userId="S::td-tsuch@ipa.go.jp::88b87247-7e09-4eed-a918-6eac25cb201e" providerId="AD"/>
  <p188:author id="{3B7468AD-EFE2-48CF-8630-2853C437A2F8}" name="白石 歩" initials="白石" userId="白石 歩"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FF"/>
    <a:srgbClr val="FFFFCC"/>
    <a:srgbClr val="CBD4E2"/>
    <a:srgbClr val="99CCFF"/>
    <a:srgbClr val="CCECFF"/>
    <a:srgbClr val="CCFFCC"/>
    <a:srgbClr val="FFCCFF"/>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41" autoAdjust="0"/>
    <p:restoredTop sz="95276" autoAdjust="0"/>
  </p:normalViewPr>
  <p:slideViewPr>
    <p:cSldViewPr snapToGrid="0">
      <p:cViewPr varScale="1">
        <p:scale>
          <a:sx n="80" d="100"/>
          <a:sy n="80" d="100"/>
        </p:scale>
        <p:origin x="114" y="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70AD0-0B19-4E45-9096-808A6B714750}" type="datetimeFigureOut">
              <a:rPr kumimoji="1" lang="ja-JP" altLang="en-US" smtClean="0"/>
              <a:t>2025/7/23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0E8A71-E6BE-F24E-92B0-7AD55539A2AD}" type="slidenum">
              <a:rPr kumimoji="1" lang="ja-JP" altLang="en-US" smtClean="0"/>
              <a:t>‹#›</a:t>
            </a:fld>
            <a:endParaRPr kumimoji="1" lang="ja-JP" altLang="en-US"/>
          </a:p>
        </p:txBody>
      </p:sp>
    </p:spTree>
    <p:extLst>
      <p:ext uri="{BB962C8B-B14F-4D97-AF65-F5344CB8AC3E}">
        <p14:creationId xmlns:p14="http://schemas.microsoft.com/office/powerpoint/2010/main" val="12150567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0</a:t>
            </a:fld>
            <a:endParaRPr kumimoji="1" lang="ja-JP" altLang="en-US"/>
          </a:p>
        </p:txBody>
      </p:sp>
    </p:spTree>
    <p:extLst>
      <p:ext uri="{BB962C8B-B14F-4D97-AF65-F5344CB8AC3E}">
        <p14:creationId xmlns:p14="http://schemas.microsoft.com/office/powerpoint/2010/main" val="2994707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2</a:t>
            </a:fld>
            <a:endParaRPr kumimoji="1" lang="ja-JP" altLang="en-US"/>
          </a:p>
        </p:txBody>
      </p:sp>
    </p:spTree>
    <p:extLst>
      <p:ext uri="{BB962C8B-B14F-4D97-AF65-F5344CB8AC3E}">
        <p14:creationId xmlns:p14="http://schemas.microsoft.com/office/powerpoint/2010/main" val="391473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3</a:t>
            </a:fld>
            <a:endParaRPr kumimoji="1" lang="ja-JP" altLang="en-US"/>
          </a:p>
        </p:txBody>
      </p:sp>
    </p:spTree>
    <p:extLst>
      <p:ext uri="{BB962C8B-B14F-4D97-AF65-F5344CB8AC3E}">
        <p14:creationId xmlns:p14="http://schemas.microsoft.com/office/powerpoint/2010/main" val="1973260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8</a:t>
            </a:fld>
            <a:endParaRPr kumimoji="1" lang="ja-JP" altLang="en-US"/>
          </a:p>
        </p:txBody>
      </p:sp>
    </p:spTree>
    <p:extLst>
      <p:ext uri="{BB962C8B-B14F-4D97-AF65-F5344CB8AC3E}">
        <p14:creationId xmlns:p14="http://schemas.microsoft.com/office/powerpoint/2010/main" val="831408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9</a:t>
            </a:fld>
            <a:endParaRPr kumimoji="1" lang="ja-JP" altLang="en-US"/>
          </a:p>
        </p:txBody>
      </p:sp>
    </p:spTree>
    <p:extLst>
      <p:ext uri="{BB962C8B-B14F-4D97-AF65-F5344CB8AC3E}">
        <p14:creationId xmlns:p14="http://schemas.microsoft.com/office/powerpoint/2010/main" val="4277660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15</a:t>
            </a:fld>
            <a:endParaRPr kumimoji="1" lang="ja-JP" altLang="en-US"/>
          </a:p>
        </p:txBody>
      </p:sp>
    </p:spTree>
    <p:extLst>
      <p:ext uri="{BB962C8B-B14F-4D97-AF65-F5344CB8AC3E}">
        <p14:creationId xmlns:p14="http://schemas.microsoft.com/office/powerpoint/2010/main" val="1954287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あてに</a:t>
            </a: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18</a:t>
            </a:fld>
            <a:endParaRPr kumimoji="1" lang="ja-JP" altLang="en-US"/>
          </a:p>
        </p:txBody>
      </p:sp>
    </p:spTree>
    <p:extLst>
      <p:ext uri="{BB962C8B-B14F-4D97-AF65-F5344CB8AC3E}">
        <p14:creationId xmlns:p14="http://schemas.microsoft.com/office/powerpoint/2010/main" val="2569457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20</a:t>
            </a:fld>
            <a:endParaRPr kumimoji="1" lang="ja-JP" altLang="en-US"/>
          </a:p>
        </p:txBody>
      </p:sp>
    </p:spTree>
    <p:extLst>
      <p:ext uri="{BB962C8B-B14F-4D97-AF65-F5344CB8AC3E}">
        <p14:creationId xmlns:p14="http://schemas.microsoft.com/office/powerpoint/2010/main" val="3356972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 name="図 2" descr="グラフィカル ユーザー インターフェイス が含まれている画像&#10;&#10;自動的に生成された説明">
            <a:extLst>
              <a:ext uri="{FF2B5EF4-FFF2-40B4-BE49-F238E27FC236}">
                <a16:creationId xmlns:a16="http://schemas.microsoft.com/office/drawing/2014/main" id="{6B79D448-7F5B-A01B-32F2-52F7B899B6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a:solidFill>
            <a:schemeClr val="bg1">
              <a:alpha val="0"/>
            </a:schemeClr>
          </a:solidFill>
        </p:spPr>
      </p:pic>
      <p:sp>
        <p:nvSpPr>
          <p:cNvPr id="5123" name="Rectangle 3"/>
          <p:cNvSpPr>
            <a:spLocks noGrp="1" noChangeArrowheads="1"/>
          </p:cNvSpPr>
          <p:nvPr>
            <p:ph type="ctrTitle" hasCustomPrompt="1"/>
          </p:nvPr>
        </p:nvSpPr>
        <p:spPr>
          <a:xfrm>
            <a:off x="468313" y="1107698"/>
            <a:ext cx="7371720" cy="1191600"/>
          </a:xfrm>
          <a:solidFill>
            <a:schemeClr val="bg1">
              <a:alpha val="0"/>
            </a:schemeClr>
          </a:solidFill>
        </p:spPr>
        <p:txBody>
          <a:bodyPr anchor="b" anchorCtr="0"/>
          <a:lstStyle>
            <a:lvl1pPr>
              <a:defRPr sz="2800" b="1">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5124" name="Rectangle 4"/>
          <p:cNvSpPr>
            <a:spLocks noGrp="1" noChangeArrowheads="1"/>
          </p:cNvSpPr>
          <p:nvPr>
            <p:ph type="subTitle" idx="1" hasCustomPrompt="1"/>
          </p:nvPr>
        </p:nvSpPr>
        <p:spPr>
          <a:xfrm>
            <a:off x="2127288" y="4396485"/>
            <a:ext cx="5712745" cy="757434"/>
          </a:xfrm>
          <a:solidFill>
            <a:schemeClr val="bg1">
              <a:alpha val="0"/>
            </a:schemeClr>
          </a:solidFill>
        </p:spPr>
        <p:txBody>
          <a:bodyPr anchor="ctr"/>
          <a:lstStyle>
            <a:lvl1pPr marL="0" indent="0" algn="r">
              <a:buFontTx/>
              <a:buNone/>
              <a:defRPr sz="2000" baseline="0">
                <a:solidFill>
                  <a:srgbClr val="24235C"/>
                </a:solidFill>
                <a:latin typeface="Meiryo UI" panose="020B0604030504040204" pitchFamily="34" charset="-128"/>
                <a:ea typeface="Meiryo UI" panose="020B0604030504040204" pitchFamily="34" charset="-128"/>
              </a:defRPr>
            </a:lvl1pPr>
          </a:lstStyle>
          <a:p>
            <a:pPr marL="0" marR="0" lvl="0" indent="0" algn="r" defTabSz="685800" rtl="0" eaLnBrk="1" fontAlgn="base" latinLnBrk="0" hangingPunct="1">
              <a:lnSpc>
                <a:spcPct val="100000"/>
              </a:lnSpc>
              <a:spcBef>
                <a:spcPct val="20000"/>
              </a:spcBef>
              <a:spcAft>
                <a:spcPct val="0"/>
              </a:spcAft>
              <a:buClr>
                <a:srgbClr val="000066"/>
              </a:buClr>
              <a:buSzTx/>
              <a:buFontTx/>
              <a:buNone/>
              <a:tabLst/>
              <a:defRPr/>
            </a:pPr>
            <a:r>
              <a:rPr kumimoji="1" lang="ja-JP" altLang="en-US"/>
              <a:t>サブタイトルを入力サブタイトルを入力</a:t>
            </a:r>
          </a:p>
        </p:txBody>
      </p:sp>
      <p:sp>
        <p:nvSpPr>
          <p:cNvPr id="6" name="フッター プレースホルダー 5">
            <a:extLst>
              <a:ext uri="{FF2B5EF4-FFF2-40B4-BE49-F238E27FC236}">
                <a16:creationId xmlns:a16="http://schemas.microsoft.com/office/drawing/2014/main" id="{1F183315-E695-5B3A-38B7-88581B953B70}"/>
              </a:ext>
            </a:extLst>
          </p:cNvPr>
          <p:cNvSpPr>
            <a:spLocks noGrp="1"/>
          </p:cNvSpPr>
          <p:nvPr>
            <p:ph type="ftr" sz="quarter" idx="13"/>
          </p:nvPr>
        </p:nvSpPr>
        <p:spPr/>
        <p:txBody>
          <a:bodyPr/>
          <a:lstStyle/>
          <a:p>
            <a:r>
              <a:rPr lang="en-US" altLang="ja-JP" dirty="0"/>
              <a:t>Copyright © 2025  </a:t>
            </a:r>
            <a:r>
              <a:rPr lang="ja-JP" altLang="en-US" dirty="0"/>
              <a:t>独立行政法人情報処理推進機構</a:t>
            </a:r>
          </a:p>
          <a:p>
            <a:endParaRPr lang="ja-JP" altLang="en-US" dirty="0"/>
          </a:p>
        </p:txBody>
      </p:sp>
    </p:spTree>
    <p:extLst>
      <p:ext uri="{BB962C8B-B14F-4D97-AF65-F5344CB8AC3E}">
        <p14:creationId xmlns:p14="http://schemas.microsoft.com/office/powerpoint/2010/main" val="637596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テキスト">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p>
            <a:r>
              <a:rPr lang="ja-JP" altLang="en-US"/>
              <a:t>タイトルを入力タイトルを入力</a:t>
            </a:r>
            <a:endParaRPr kumimoji="1" lang="ja-JP" altLang="en-US"/>
          </a:p>
        </p:txBody>
      </p:sp>
      <p:sp>
        <p:nvSpPr>
          <p:cNvPr id="11" name="コンテンツ プレースホルダー 1">
            <a:extLst>
              <a:ext uri="{FF2B5EF4-FFF2-40B4-BE49-F238E27FC236}">
                <a16:creationId xmlns:a16="http://schemas.microsoft.com/office/drawing/2014/main" id="{F6779F0E-F064-FE73-C401-D747385F19AB}"/>
              </a:ext>
            </a:extLst>
          </p:cNvPr>
          <p:cNvSpPr>
            <a:spLocks noGrp="1"/>
          </p:cNvSpPr>
          <p:nvPr>
            <p:ph idx="1" hasCustomPrompt="1"/>
          </p:nvPr>
        </p:nvSpPr>
        <p:spPr>
          <a:xfrm>
            <a:off x="488147" y="1832125"/>
            <a:ext cx="7173416" cy="460375"/>
          </a:xfrm>
        </p:spPr>
        <p:txBody>
          <a:bodyPr/>
          <a:lstStyle>
            <a:lvl1pPr marL="342900" indent="-342900">
              <a:buFont typeface="Wingdings" pitchFamily="2" charset="2"/>
              <a:buChar char="n"/>
              <a:defRPr sz="2300" baseline="0">
                <a:solidFill>
                  <a:srgbClr val="000066"/>
                </a:solidFill>
                <a:latin typeface="Meiryo UI" panose="020B0604030504040204" pitchFamily="34" charset="-128"/>
                <a:ea typeface="Meiryo UI" panose="020B0604030504040204" pitchFamily="34" charset="-128"/>
              </a:defRPr>
            </a:lvl1pPr>
          </a:lstStyle>
          <a:p>
            <a:pPr lvl="0"/>
            <a:r>
              <a:rPr kumimoji="1" lang="ja-JP" altLang="en-US"/>
              <a:t>テキストを入力テキストを入力</a:t>
            </a:r>
          </a:p>
        </p:txBody>
      </p:sp>
      <p:sp>
        <p:nvSpPr>
          <p:cNvPr id="12" name="コンテンツ プレースホルダー 2">
            <a:extLst>
              <a:ext uri="{FF2B5EF4-FFF2-40B4-BE49-F238E27FC236}">
                <a16:creationId xmlns:a16="http://schemas.microsoft.com/office/drawing/2014/main" id="{6DEB15CD-ACAF-5065-4CE9-0E0DF4F5D3F1}"/>
              </a:ext>
            </a:extLst>
          </p:cNvPr>
          <p:cNvSpPr>
            <a:spLocks noGrp="1"/>
          </p:cNvSpPr>
          <p:nvPr>
            <p:ph idx="14" hasCustomPrompt="1"/>
          </p:nvPr>
        </p:nvSpPr>
        <p:spPr>
          <a:xfrm>
            <a:off x="488147" y="2324172"/>
            <a:ext cx="7408944" cy="1415115"/>
          </a:xfrm>
        </p:spPr>
        <p:txBody>
          <a:bodyPr/>
          <a:lstStyle>
            <a:lvl1pPr marL="0" indent="0">
              <a:lnSpc>
                <a:spcPct val="150000"/>
              </a:lnSpc>
              <a:buNone/>
              <a:defRPr sz="1000">
                <a:latin typeface="Meiryo UI" panose="020B0604030504040204" pitchFamily="34" charset="-128"/>
                <a:ea typeface="Meiryo UI" panose="020B0604030504040204" pitchFamily="34" charset="-128"/>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a:t>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a:t>
            </a:r>
            <a:endParaRPr kumimoji="1" lang="en-US" altLang="ja-JP" dirty="0"/>
          </a:p>
        </p:txBody>
      </p:sp>
      <p:sp>
        <p:nvSpPr>
          <p:cNvPr id="5" name="コンテンツ プレースホルダー 1">
            <a:extLst>
              <a:ext uri="{FF2B5EF4-FFF2-40B4-BE49-F238E27FC236}">
                <a16:creationId xmlns:a16="http://schemas.microsoft.com/office/drawing/2014/main" id="{32A9961D-CCC1-A7DA-1A89-6ED9594B4F87}"/>
              </a:ext>
            </a:extLst>
          </p:cNvPr>
          <p:cNvSpPr>
            <a:spLocks noGrp="1"/>
          </p:cNvSpPr>
          <p:nvPr>
            <p:ph idx="15" hasCustomPrompt="1"/>
          </p:nvPr>
        </p:nvSpPr>
        <p:spPr>
          <a:xfrm>
            <a:off x="488147" y="3818687"/>
            <a:ext cx="7173416" cy="460375"/>
          </a:xfrm>
        </p:spPr>
        <p:txBody>
          <a:bodyPr/>
          <a:lstStyle>
            <a:lvl1pPr marL="342900" indent="-342900">
              <a:buFont typeface="Wingdings" pitchFamily="2" charset="2"/>
              <a:buChar char="n"/>
              <a:defRPr sz="2300" baseline="0">
                <a:solidFill>
                  <a:srgbClr val="000066"/>
                </a:solidFill>
                <a:latin typeface="Meiryo UI" panose="020B0604030504040204" pitchFamily="34" charset="-128"/>
                <a:ea typeface="Meiryo UI" panose="020B0604030504040204" pitchFamily="34" charset="-128"/>
              </a:defRPr>
            </a:lvl1pPr>
          </a:lstStyle>
          <a:p>
            <a:pPr lvl="0"/>
            <a:r>
              <a:rPr kumimoji="1" lang="ja-JP" altLang="en-US"/>
              <a:t>テキストを入力テキストを入力</a:t>
            </a:r>
          </a:p>
        </p:txBody>
      </p:sp>
      <p:sp>
        <p:nvSpPr>
          <p:cNvPr id="15" name="コンテンツ プレースホルダー 2">
            <a:extLst>
              <a:ext uri="{FF2B5EF4-FFF2-40B4-BE49-F238E27FC236}">
                <a16:creationId xmlns:a16="http://schemas.microsoft.com/office/drawing/2014/main" id="{78A2A32C-A9BB-318D-9E6A-DD115FD487F7}"/>
              </a:ext>
            </a:extLst>
          </p:cNvPr>
          <p:cNvSpPr>
            <a:spLocks noGrp="1"/>
          </p:cNvSpPr>
          <p:nvPr>
            <p:ph idx="16" hasCustomPrompt="1"/>
          </p:nvPr>
        </p:nvSpPr>
        <p:spPr>
          <a:xfrm>
            <a:off x="488147" y="4310734"/>
            <a:ext cx="7408944" cy="1415115"/>
          </a:xfrm>
        </p:spPr>
        <p:txBody>
          <a:bodyPr/>
          <a:lstStyle>
            <a:lvl1pPr marL="0" indent="0">
              <a:lnSpc>
                <a:spcPct val="150000"/>
              </a:lnSpc>
              <a:buNone/>
              <a:defRPr sz="1000">
                <a:latin typeface="Meiryo UI" panose="020B0604030504040204" pitchFamily="34" charset="-128"/>
                <a:ea typeface="Meiryo UI" panose="020B0604030504040204" pitchFamily="34" charset="-128"/>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1" lang="ja-JP" altLang="en-US"/>
              <a:t>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a:t>
            </a:r>
            <a:endParaRPr kumimoji="1" lang="en-US" altLang="ja-JP" dirty="0"/>
          </a:p>
        </p:txBody>
      </p:sp>
      <p:sp>
        <p:nvSpPr>
          <p:cNvPr id="2" name="フッター プレースホルダー 1">
            <a:extLst>
              <a:ext uri="{FF2B5EF4-FFF2-40B4-BE49-F238E27FC236}">
                <a16:creationId xmlns:a16="http://schemas.microsoft.com/office/drawing/2014/main" id="{A8621C4A-1435-907A-D567-11BEFCDC7207}"/>
              </a:ext>
            </a:extLst>
          </p:cNvPr>
          <p:cNvSpPr>
            <a:spLocks noGrp="1"/>
          </p:cNvSpPr>
          <p:nvPr>
            <p:ph type="ftr" sz="quarter" idx="17"/>
          </p:nvPr>
        </p:nvSpPr>
        <p:spPr/>
        <p:txBody>
          <a:bodyPr/>
          <a:lstStyle/>
          <a:p>
            <a:r>
              <a:rPr lang="en-US" altLang="ja-JP" dirty="0"/>
              <a:t>Copyright © 2025  </a:t>
            </a:r>
            <a:r>
              <a:rPr lang="ja-JP" altLang="en-US" dirty="0"/>
              <a:t>独立行政法人情報処理推進機構</a:t>
            </a:r>
          </a:p>
          <a:p>
            <a:endParaRPr lang="ja-JP" altLang="en-US" dirty="0"/>
          </a:p>
        </p:txBody>
      </p:sp>
      <p:sp>
        <p:nvSpPr>
          <p:cNvPr id="3" name="スライド番号プレースホルダー 2">
            <a:extLst>
              <a:ext uri="{FF2B5EF4-FFF2-40B4-BE49-F238E27FC236}">
                <a16:creationId xmlns:a16="http://schemas.microsoft.com/office/drawing/2014/main" id="{0B47E0F0-4432-7A0E-0949-B3507A6EA720}"/>
              </a:ext>
            </a:extLst>
          </p:cNvPr>
          <p:cNvSpPr>
            <a:spLocks noGrp="1"/>
          </p:cNvSpPr>
          <p:nvPr>
            <p:ph type="sldNum" sz="quarter" idx="18"/>
          </p:nvPr>
        </p:nvSpPr>
        <p:spPr/>
        <p:txBody>
          <a:body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89683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81672" y="1382320"/>
            <a:ext cx="7423732" cy="4745463"/>
          </a:xfrm>
        </p:spPr>
        <p:txBody>
          <a:bodyPr/>
          <a:lstStyle>
            <a:lvl1pPr>
              <a:defRPr>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2" name="フッター プレースホルダー 1">
            <a:extLst>
              <a:ext uri="{FF2B5EF4-FFF2-40B4-BE49-F238E27FC236}">
                <a16:creationId xmlns:a16="http://schemas.microsoft.com/office/drawing/2014/main" id="{AC909A27-0849-5366-5FF6-6EFB2D864DFF}"/>
              </a:ext>
            </a:extLst>
          </p:cNvPr>
          <p:cNvSpPr>
            <a:spLocks noGrp="1"/>
          </p:cNvSpPr>
          <p:nvPr>
            <p:ph type="ftr" sz="quarter" idx="10"/>
          </p:nvPr>
        </p:nvSpPr>
        <p:spPr/>
        <p:txBody>
          <a:bodyPr/>
          <a:lstStyle/>
          <a:p>
            <a:r>
              <a:rPr lang="en-US" altLang="ja-JP" dirty="0"/>
              <a:t>Copyright © 2025  </a:t>
            </a:r>
            <a:r>
              <a:rPr lang="ja-JP" altLang="en-US" dirty="0"/>
              <a:t>独立行政法人情報処理推進機構</a:t>
            </a:r>
          </a:p>
          <a:p>
            <a:endParaRPr lang="ja-JP" altLang="en-US" dirty="0"/>
          </a:p>
        </p:txBody>
      </p:sp>
      <p:sp>
        <p:nvSpPr>
          <p:cNvPr id="4" name="スライド番号プレースホルダー 3">
            <a:extLst>
              <a:ext uri="{FF2B5EF4-FFF2-40B4-BE49-F238E27FC236}">
                <a16:creationId xmlns:a16="http://schemas.microsoft.com/office/drawing/2014/main" id="{E2EC62B6-0D31-DCCA-5EEE-316FF8F2DBF5}"/>
              </a:ext>
            </a:extLst>
          </p:cNvPr>
          <p:cNvSpPr>
            <a:spLocks noGrp="1"/>
          </p:cNvSpPr>
          <p:nvPr>
            <p:ph type="sldNum" sz="quarter" idx="11"/>
          </p:nvPr>
        </p:nvSpPr>
        <p:spPr/>
        <p:txBody>
          <a:body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587759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3" name="図 2" descr="ロゴ, 会社名&#10;&#10;中程度の精度で自動的に生成された説明">
            <a:extLst>
              <a:ext uri="{FF2B5EF4-FFF2-40B4-BE49-F238E27FC236}">
                <a16:creationId xmlns:a16="http://schemas.microsoft.com/office/drawing/2014/main" id="{60156A0B-4A44-CEA3-855F-F578A9F222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フッター プレースホルダー 1">
            <a:extLst>
              <a:ext uri="{FF2B5EF4-FFF2-40B4-BE49-F238E27FC236}">
                <a16:creationId xmlns:a16="http://schemas.microsoft.com/office/drawing/2014/main" id="{E2B94970-FCA1-8D5E-5487-E30AECCD6798}"/>
              </a:ext>
            </a:extLst>
          </p:cNvPr>
          <p:cNvSpPr>
            <a:spLocks noGrp="1"/>
          </p:cNvSpPr>
          <p:nvPr>
            <p:ph type="ftr" sz="quarter" idx="10"/>
          </p:nvPr>
        </p:nvSpPr>
        <p:spPr/>
        <p:txBody>
          <a:bodyPr/>
          <a:lstStyle/>
          <a:p>
            <a:r>
              <a:rPr lang="en-US" altLang="ja-JP" dirty="0"/>
              <a:t>Copyright © 2025  </a:t>
            </a:r>
            <a:r>
              <a:rPr lang="ja-JP" altLang="en-US" dirty="0"/>
              <a:t>独立行政法人情報処理推進機構</a:t>
            </a:r>
          </a:p>
          <a:p>
            <a:endParaRPr lang="ja-JP" altLang="en-US" dirty="0"/>
          </a:p>
        </p:txBody>
      </p:sp>
      <p:sp>
        <p:nvSpPr>
          <p:cNvPr id="4" name="スライド番号プレースホルダー 3">
            <a:extLst>
              <a:ext uri="{FF2B5EF4-FFF2-40B4-BE49-F238E27FC236}">
                <a16:creationId xmlns:a16="http://schemas.microsoft.com/office/drawing/2014/main" id="{B4395455-9B07-F255-20DA-BEBF006A84D0}"/>
              </a:ext>
            </a:extLst>
          </p:cNvPr>
          <p:cNvSpPr>
            <a:spLocks noGrp="1"/>
          </p:cNvSpPr>
          <p:nvPr>
            <p:ph type="sldNum" sz="quarter" idx="11"/>
          </p:nvPr>
        </p:nvSpPr>
        <p:spPr/>
        <p:txBody>
          <a:body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3467587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図 3"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5AF7B886-66FA-4603-40F8-171BF0AB19E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9144000" cy="6858000"/>
          </a:xfrm>
          <a:prstGeom prst="rect">
            <a:avLst/>
          </a:prstGeom>
          <a:solidFill>
            <a:schemeClr val="bg1">
              <a:alpha val="0"/>
            </a:schemeClr>
          </a:solidFill>
        </p:spPr>
      </p:pic>
      <p:sp>
        <p:nvSpPr>
          <p:cNvPr id="1026" name="Rectangle 3"/>
          <p:cNvSpPr>
            <a:spLocks noGrp="1" noChangeArrowheads="1"/>
          </p:cNvSpPr>
          <p:nvPr>
            <p:ph type="title"/>
          </p:nvPr>
        </p:nvSpPr>
        <p:spPr bwMode="auto">
          <a:xfrm>
            <a:off x="480910" y="217504"/>
            <a:ext cx="6047903" cy="676276"/>
          </a:xfrm>
          <a:prstGeom prst="rect">
            <a:avLst/>
          </a:prstGeom>
          <a:solidFill>
            <a:schemeClr val="bg1">
              <a:alpha val="0"/>
            </a:schemeClr>
          </a:solidFill>
          <a:ln>
            <a:noFill/>
          </a:ln>
        </p:spPr>
        <p:txBody>
          <a:bodyPr vert="horz" wrap="square" lIns="91440" tIns="45720" rIns="91440" bIns="45720" numCol="1" anchor="b" anchorCtr="0" compatLnSpc="1">
            <a:prstTxWarp prst="textNoShape">
              <a:avLst/>
            </a:prstTxWarp>
          </a:bodyPr>
          <a:lstStyle/>
          <a:p>
            <a:pPr lvl="0"/>
            <a:r>
              <a:rPr lang="ja-JP" altLang="en-US"/>
              <a:t>タイトルを入力タイトルを入力</a:t>
            </a:r>
          </a:p>
        </p:txBody>
      </p:sp>
      <p:sp>
        <p:nvSpPr>
          <p:cNvPr id="1027" name="Rectangle 4"/>
          <p:cNvSpPr>
            <a:spLocks noGrp="1" noChangeArrowheads="1"/>
          </p:cNvSpPr>
          <p:nvPr>
            <p:ph type="body" idx="1"/>
          </p:nvPr>
        </p:nvSpPr>
        <p:spPr bwMode="auto">
          <a:xfrm>
            <a:off x="480910" y="1316484"/>
            <a:ext cx="7407868" cy="4745463"/>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4102" name="Rectangle 6"/>
          <p:cNvSpPr>
            <a:spLocks noGrp="1" noChangeArrowheads="1"/>
          </p:cNvSpPr>
          <p:nvPr>
            <p:ph type="ftr" sz="quarter" idx="3"/>
          </p:nvPr>
        </p:nvSpPr>
        <p:spPr bwMode="auto">
          <a:xfrm>
            <a:off x="0" y="6570663"/>
            <a:ext cx="3268287" cy="287337"/>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24235C"/>
                </a:solidFill>
                <a:latin typeface="Meiryo UI" panose="020B0604030504040204" pitchFamily="34" charset="-128"/>
                <a:ea typeface="Meiryo UI" panose="020B0604030504040204" pitchFamily="34" charset="-128"/>
              </a:defRPr>
            </a:lvl1pPr>
          </a:lstStyle>
          <a:p>
            <a:r>
              <a:rPr lang="en-US" altLang="ja-JP" dirty="0"/>
              <a:t>Copyright © 2025  </a:t>
            </a:r>
            <a:r>
              <a:rPr lang="ja-JP" altLang="en-US" dirty="0"/>
              <a:t>独立行政法人情報処理推進機構</a:t>
            </a:r>
          </a:p>
          <a:p>
            <a:endParaRPr lang="ja-JP" altLang="en-US" dirty="0"/>
          </a:p>
        </p:txBody>
      </p:sp>
      <p:sp>
        <p:nvSpPr>
          <p:cNvPr id="4103" name="Rectangle 7"/>
          <p:cNvSpPr>
            <a:spLocks noGrp="1" noChangeArrowheads="1"/>
          </p:cNvSpPr>
          <p:nvPr>
            <p:ph type="sldNum" sz="quarter" idx="4"/>
          </p:nvPr>
        </p:nvSpPr>
        <p:spPr bwMode="auto">
          <a:xfrm>
            <a:off x="6881142" y="6454032"/>
            <a:ext cx="2133600" cy="287337"/>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596276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9" r:id="rId4"/>
  </p:sldLayoutIdLst>
  <p:hf hdr="0"/>
  <p:txStyles>
    <p:title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p:titleStyle>
    <p:bodyStyle>
      <a:lvl1pPr marL="257174" indent="-257174" algn="l" rtl="0" eaLnBrk="1" fontAlgn="base" hangingPunct="1">
        <a:spcBef>
          <a:spcPct val="20000"/>
        </a:spcBef>
        <a:spcAft>
          <a:spcPct val="0"/>
        </a:spcAft>
        <a:buClr>
          <a:srgbClr val="000066"/>
        </a:buClr>
        <a:buFont typeface="Wingdings" pitchFamily="2" charset="2"/>
        <a:buChar char="s"/>
        <a:defRPr kumimoji="1" sz="2100">
          <a:solidFill>
            <a:srgbClr val="24235C"/>
          </a:solidFill>
          <a:latin typeface="Meiryo UI" panose="020B0604030504040204" pitchFamily="34" charset="-128"/>
          <a:ea typeface="Meiryo UI" panose="020B0604030504040204" pitchFamily="34" charset="-128"/>
          <a:cs typeface="+mn-cs"/>
        </a:defRPr>
      </a:lvl1pPr>
      <a:lvl2pPr marL="557210" indent="-214311" algn="l" rtl="0" eaLnBrk="1" fontAlgn="base" hangingPunct="1">
        <a:spcBef>
          <a:spcPct val="20000"/>
        </a:spcBef>
        <a:spcAft>
          <a:spcPct val="0"/>
        </a:spcAft>
        <a:buClr>
          <a:srgbClr val="FF0000"/>
        </a:buClr>
        <a:buFont typeface="Arial" charset="0"/>
        <a:buChar char="•"/>
        <a:defRPr kumimoji="1" sz="2100">
          <a:solidFill>
            <a:schemeClr val="tx1"/>
          </a:solidFill>
          <a:latin typeface="Meiryo UI" panose="020B0604030504040204" pitchFamily="34" charset="-128"/>
          <a:ea typeface="Meiryo UI" panose="020B0604030504040204" pitchFamily="34" charset="-128"/>
        </a:defRPr>
      </a:lvl2pPr>
      <a:lvl3pPr marL="857245" indent="-171449" algn="l" rtl="0" eaLnBrk="1" fontAlgn="base" hangingPunct="1">
        <a:spcBef>
          <a:spcPct val="20000"/>
        </a:spcBef>
        <a:spcAft>
          <a:spcPct val="0"/>
        </a:spcAft>
        <a:buClr>
          <a:srgbClr val="000066"/>
        </a:buClr>
        <a:buFont typeface="Arial" charset="0"/>
        <a:buChar char="•"/>
        <a:defRPr kumimoji="1" sz="1800">
          <a:solidFill>
            <a:schemeClr val="tx1"/>
          </a:solidFill>
          <a:latin typeface="Meiryo UI" panose="020B0604030504040204" pitchFamily="34" charset="-128"/>
          <a:ea typeface="Meiryo UI" panose="020B0604030504040204" pitchFamily="34" charset="-128"/>
        </a:defRPr>
      </a:lvl3pPr>
      <a:lvl4pPr marL="1200143" indent="-171449" algn="l" rtl="0" eaLnBrk="1" fontAlgn="base" hangingPunct="1">
        <a:spcBef>
          <a:spcPct val="20000"/>
        </a:spcBef>
        <a:spcAft>
          <a:spcPct val="0"/>
        </a:spcAft>
        <a:buClr>
          <a:srgbClr val="FF0000"/>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4pPr>
      <a:lvl5pPr marL="1543041" indent="-171449" algn="l" rtl="0" eaLnBrk="1" fontAlgn="base" hangingPunct="1">
        <a:spcBef>
          <a:spcPct val="20000"/>
        </a:spcBef>
        <a:spcAft>
          <a:spcPct val="0"/>
        </a:spcAft>
        <a:buClr>
          <a:srgbClr val="000066"/>
        </a:buClr>
        <a:buFont typeface="Arial" charset="0"/>
        <a:buChar char="»"/>
        <a:defRPr kumimoji="1" sz="1500">
          <a:solidFill>
            <a:schemeClr val="tx1"/>
          </a:solidFill>
          <a:latin typeface="Meiryo UI" panose="020B0604030504040204" pitchFamily="34" charset="-128"/>
          <a:ea typeface="Meiryo UI" panose="020B0604030504040204" pitchFamily="34" charset="-128"/>
        </a:defRPr>
      </a:lvl5pPr>
      <a:lvl6pPr marL="1885939"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6pPr>
      <a:lvl7pPr marL="2228837"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7pPr>
      <a:lvl8pPr marL="2571735"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8pPr>
      <a:lvl9pPr marL="2914633" indent="-171449" algn="l" rtl="0" eaLnBrk="1" fontAlgn="base" hangingPunct="1">
        <a:spcBef>
          <a:spcPct val="20000"/>
        </a:spcBef>
        <a:spcAft>
          <a:spcPct val="0"/>
        </a:spcAft>
        <a:buClr>
          <a:schemeClr val="accent2"/>
        </a:buClr>
        <a:buFont typeface="Arial" charset="0"/>
        <a:buChar char="»"/>
        <a:defRPr kumimoji="1" sz="1500">
          <a:solidFill>
            <a:schemeClr val="tx1"/>
          </a:solidFill>
          <a:latin typeface="+mn-lt"/>
          <a:ea typeface="+mn-ea"/>
        </a:defRPr>
      </a:lvl9pPr>
    </p:bodyStyle>
    <p:otherStyle>
      <a:defPPr>
        <a:defRPr lang="ja-JP"/>
      </a:defPPr>
      <a:lvl1pPr marL="0" algn="l" defTabSz="685796" rtl="0" eaLnBrk="1" latinLnBrk="0" hangingPunct="1">
        <a:defRPr kumimoji="1" sz="1350" kern="1200">
          <a:solidFill>
            <a:schemeClr val="tx1"/>
          </a:solidFill>
          <a:latin typeface="+mn-lt"/>
          <a:ea typeface="+mn-ea"/>
          <a:cs typeface="+mn-cs"/>
        </a:defRPr>
      </a:lvl1pPr>
      <a:lvl2pPr marL="342899" algn="l" defTabSz="685796" rtl="0" eaLnBrk="1" latinLnBrk="0" hangingPunct="1">
        <a:defRPr kumimoji="1" sz="1350" kern="1200">
          <a:solidFill>
            <a:schemeClr val="tx1"/>
          </a:solidFill>
          <a:latin typeface="+mn-lt"/>
          <a:ea typeface="+mn-ea"/>
          <a:cs typeface="+mn-cs"/>
        </a:defRPr>
      </a:lvl2pPr>
      <a:lvl3pPr marL="685796" algn="l" defTabSz="685796" rtl="0" eaLnBrk="1" latinLnBrk="0" hangingPunct="1">
        <a:defRPr kumimoji="1" sz="1350" kern="1200">
          <a:solidFill>
            <a:schemeClr val="tx1"/>
          </a:solidFill>
          <a:latin typeface="+mn-lt"/>
          <a:ea typeface="+mn-ea"/>
          <a:cs typeface="+mn-cs"/>
        </a:defRPr>
      </a:lvl3pPr>
      <a:lvl4pPr marL="1028694" algn="l" defTabSz="685796" rtl="0" eaLnBrk="1" latinLnBrk="0" hangingPunct="1">
        <a:defRPr kumimoji="1" sz="1350" kern="1200">
          <a:solidFill>
            <a:schemeClr val="tx1"/>
          </a:solidFill>
          <a:latin typeface="+mn-lt"/>
          <a:ea typeface="+mn-ea"/>
          <a:cs typeface="+mn-cs"/>
        </a:defRPr>
      </a:lvl4pPr>
      <a:lvl5pPr marL="1371592" algn="l" defTabSz="685796" rtl="0" eaLnBrk="1" latinLnBrk="0" hangingPunct="1">
        <a:defRPr kumimoji="1" sz="1350" kern="1200">
          <a:solidFill>
            <a:schemeClr val="tx1"/>
          </a:solidFill>
          <a:latin typeface="+mn-lt"/>
          <a:ea typeface="+mn-ea"/>
          <a:cs typeface="+mn-cs"/>
        </a:defRPr>
      </a:lvl5pPr>
      <a:lvl6pPr marL="1714490" algn="l" defTabSz="685796" rtl="0" eaLnBrk="1" latinLnBrk="0" hangingPunct="1">
        <a:defRPr kumimoji="1" sz="1350" kern="1200">
          <a:solidFill>
            <a:schemeClr val="tx1"/>
          </a:solidFill>
          <a:latin typeface="+mn-lt"/>
          <a:ea typeface="+mn-ea"/>
          <a:cs typeface="+mn-cs"/>
        </a:defRPr>
      </a:lvl6pPr>
      <a:lvl7pPr marL="2057389" algn="l" defTabSz="685796" rtl="0" eaLnBrk="1" latinLnBrk="0" hangingPunct="1">
        <a:defRPr kumimoji="1" sz="1350" kern="1200">
          <a:solidFill>
            <a:schemeClr val="tx1"/>
          </a:solidFill>
          <a:latin typeface="+mn-lt"/>
          <a:ea typeface="+mn-ea"/>
          <a:cs typeface="+mn-cs"/>
        </a:defRPr>
      </a:lvl7pPr>
      <a:lvl8pPr marL="2400286" algn="l" defTabSz="685796" rtl="0" eaLnBrk="1" latinLnBrk="0" hangingPunct="1">
        <a:defRPr kumimoji="1" sz="1350" kern="1200">
          <a:solidFill>
            <a:schemeClr val="tx1"/>
          </a:solidFill>
          <a:latin typeface="+mn-lt"/>
          <a:ea typeface="+mn-ea"/>
          <a:cs typeface="+mn-cs"/>
        </a:defRPr>
      </a:lvl8pPr>
      <a:lvl9pPr marL="2743184" algn="l" defTabSz="685796"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ipa.go.jp/security/10threats/10threats2025.html" TargetMode="Externa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25.xml"/><Relationship Id="rId1" Type="http://schemas.openxmlformats.org/officeDocument/2006/relationships/slideLayout" Target="../slideLayouts/slideLayout3.xml"/><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ipa.go.jp/security/anshin/measures/fakealert.html" TargetMode="External"/><Relationship Id="rId2" Type="http://schemas.openxmlformats.org/officeDocument/2006/relationships/slide" Target="slide25.xml"/><Relationship Id="rId1" Type="http://schemas.openxmlformats.org/officeDocument/2006/relationships/slideLayout" Target="../slideLayouts/slideLayout3.xml"/><Relationship Id="rId4" Type="http://schemas.openxmlformats.org/officeDocument/2006/relationships/image" Target="../media/image7.wmf"/></Relationships>
</file>

<file path=ppt/slides/_rels/slide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7.wmf"/></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 Target="slide26.xml"/><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0.gif"/><Relationship Id="rId4" Type="http://schemas.openxmlformats.org/officeDocument/2006/relationships/image" Target="../media/image7.wmf"/></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 Target="slide2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 Target="slide25.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10.gif"/></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25.xml"/><Relationship Id="rId1" Type="http://schemas.openxmlformats.org/officeDocument/2006/relationships/slideLayout" Target="../slideLayouts/slideLayout3.xml"/><Relationship Id="rId4" Type="http://schemas.openxmlformats.org/officeDocument/2006/relationships/image" Target="../media/image7.wmf"/></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5.xml"/><Relationship Id="rId1" Type="http://schemas.openxmlformats.org/officeDocument/2006/relationships/slideLayout" Target="../slideLayouts/slideLayout3.xml"/><Relationship Id="rId5" Type="http://schemas.openxmlformats.org/officeDocument/2006/relationships/hyperlink" Target="https://www.ipa.go.jp/security/anshin/attention/2022/mgdayori20220706.html" TargetMode="External"/><Relationship Id="rId4" Type="http://schemas.openxmlformats.org/officeDocument/2006/relationships/image" Target="../media/image7.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ipa.go.jp/security/anshin/measures/verificationmov.html" TargetMode="External"/><Relationship Id="rId2" Type="http://schemas.openxmlformats.org/officeDocument/2006/relationships/image" Target="../media/image10.gif"/><Relationship Id="rId1" Type="http://schemas.openxmlformats.org/officeDocument/2006/relationships/slideLayout" Target="../slideLayouts/slideLayout3.xml"/><Relationship Id="rId5" Type="http://schemas.openxmlformats.org/officeDocument/2006/relationships/hyperlink" Target="https://www.ipa.go.jp/security/anshin/external.html" TargetMode="External"/><Relationship Id="rId4" Type="http://schemas.openxmlformats.org/officeDocument/2006/relationships/hyperlink" Target="https://www.ipa.go.jp/security/anshin/attention/index.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slide" Target="slide2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7.w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wmf"/><Relationship Id="rId4" Type="http://schemas.openxmlformats.org/officeDocument/2006/relationships/slide" Target="slide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a:extLst>
              <a:ext uri="{FF2B5EF4-FFF2-40B4-BE49-F238E27FC236}">
                <a16:creationId xmlns:a16="http://schemas.microsoft.com/office/drawing/2014/main" id="{ADFC5704-2243-0D2C-6BC0-9E7990163AFA}"/>
              </a:ext>
            </a:extLst>
          </p:cNvPr>
          <p:cNvSpPr>
            <a:spLocks noGrp="1"/>
          </p:cNvSpPr>
          <p:nvPr>
            <p:ph type="ctrTitle"/>
          </p:nvPr>
        </p:nvSpPr>
        <p:spPr>
          <a:xfrm>
            <a:off x="468312" y="1107697"/>
            <a:ext cx="7085427" cy="1834285"/>
          </a:xfrm>
        </p:spPr>
        <p:txBody>
          <a:bodyPr/>
          <a:lstStyle/>
          <a:p>
            <a:r>
              <a:rPr kumimoji="1" lang="ja-JP" altLang="en-US" sz="3600" dirty="0">
                <a:latin typeface="Meiryo UI" panose="020B0604030504040204" pitchFamily="50" charset="-128"/>
                <a:ea typeface="Meiryo UI" panose="020B0604030504040204" pitchFamily="50" charset="-128"/>
              </a:rPr>
              <a:t>情報セキュリティ</a:t>
            </a:r>
            <a:r>
              <a:rPr kumimoji="1" lang="en-US" altLang="ja-JP" sz="3600" dirty="0">
                <a:latin typeface="Meiryo UI" panose="020B0604030504040204" pitchFamily="50" charset="-128"/>
                <a:ea typeface="Meiryo UI" panose="020B0604030504040204" pitchFamily="50" charset="-128"/>
              </a:rPr>
              <a:t>10</a:t>
            </a:r>
            <a:r>
              <a:rPr kumimoji="1" lang="ja-JP" altLang="en-US" sz="3600" dirty="0">
                <a:latin typeface="Meiryo UI" panose="020B0604030504040204" pitchFamily="50" charset="-128"/>
                <a:ea typeface="Meiryo UI" panose="020B0604030504040204" pitchFamily="50" charset="-128"/>
              </a:rPr>
              <a:t>大脅威　</a:t>
            </a:r>
            <a:r>
              <a:rPr kumimoji="1" lang="en-US" altLang="ja-JP" sz="3600" dirty="0">
                <a:latin typeface="Meiryo UI" panose="020B0604030504040204" pitchFamily="50" charset="-128"/>
                <a:ea typeface="Meiryo UI" panose="020B0604030504040204" pitchFamily="50" charset="-128"/>
              </a:rPr>
              <a:t>2025</a:t>
            </a:r>
            <a:br>
              <a:rPr kumimoji="1" lang="en-US" altLang="ja-JP" sz="3600" dirty="0">
                <a:latin typeface="Meiryo UI" panose="020B0604030504040204" pitchFamily="50" charset="-128"/>
                <a:ea typeface="Meiryo UI" panose="020B0604030504040204" pitchFamily="50" charset="-128"/>
              </a:rPr>
            </a:br>
            <a:r>
              <a:rPr kumimoji="1" lang="ja-JP" altLang="en-US" sz="3600" dirty="0">
                <a:latin typeface="Meiryo UI" panose="020B0604030504040204" pitchFamily="50" charset="-128"/>
                <a:ea typeface="Meiryo UI" panose="020B0604030504040204" pitchFamily="50" charset="-128"/>
              </a:rPr>
              <a:t>個人編　ハンドブック</a:t>
            </a:r>
            <a:br>
              <a:rPr kumimoji="1" lang="en-US" altLang="ja-JP" sz="1400" dirty="0">
                <a:latin typeface="Meiryo UI" panose="020B0604030504040204" pitchFamily="50" charset="-128"/>
                <a:ea typeface="Meiryo UI" panose="020B0604030504040204" pitchFamily="50" charset="-128"/>
              </a:rPr>
            </a:br>
            <a:br>
              <a:rPr kumimoji="1" lang="en-US" altLang="ja-JP" sz="1400" dirty="0">
                <a:latin typeface="Meiryo UI" panose="020B0604030504040204" pitchFamily="50" charset="-128"/>
                <a:ea typeface="Meiryo UI" panose="020B0604030504040204" pitchFamily="50" charset="-128"/>
              </a:rPr>
            </a:br>
            <a:r>
              <a:rPr kumimoji="1" lang="en-US" altLang="ja-JP" sz="1800" dirty="0">
                <a:latin typeface="Meiryo UI" panose="020B0604030504040204" pitchFamily="50" charset="-128"/>
                <a:ea typeface="Meiryo UI" panose="020B0604030504040204" pitchFamily="50" charset="-128"/>
              </a:rPr>
              <a:t>[</a:t>
            </a:r>
            <a:r>
              <a:rPr kumimoji="1" lang="ja-JP" altLang="en-US" sz="1800" dirty="0">
                <a:latin typeface="Meiryo UI" panose="020B0604030504040204" pitchFamily="50" charset="-128"/>
                <a:ea typeface="Meiryo UI" panose="020B0604030504040204" pitchFamily="50" charset="-128"/>
              </a:rPr>
              <a:t>一般利用者向け</a:t>
            </a:r>
            <a:r>
              <a:rPr kumimoji="1" lang="en-US" altLang="ja-JP" sz="1800" dirty="0">
                <a:latin typeface="Meiryo UI" panose="020B0604030504040204" pitchFamily="50" charset="-128"/>
                <a:ea typeface="Meiryo UI" panose="020B0604030504040204" pitchFamily="50" charset="-128"/>
              </a:rPr>
              <a:t>] </a:t>
            </a:r>
            <a:endParaRPr kumimoji="1" lang="ja-JP" altLang="en-US" dirty="0"/>
          </a:p>
        </p:txBody>
      </p:sp>
      <p:pic>
        <p:nvPicPr>
          <p:cNvPr id="6" name="図 5" descr="情報セキュリティ10大脅威2025　表紙イラスト">
            <a:extLst>
              <a:ext uri="{FF2B5EF4-FFF2-40B4-BE49-F238E27FC236}">
                <a16:creationId xmlns:a16="http://schemas.microsoft.com/office/drawing/2014/main" id="{EA9B9777-456C-841A-E959-629DAEEE8664}"/>
              </a:ext>
            </a:extLst>
          </p:cNvPr>
          <p:cNvPicPr>
            <a:picLocks noChangeAspect="1"/>
          </p:cNvPicPr>
          <p:nvPr/>
        </p:nvPicPr>
        <p:blipFill>
          <a:blip r:embed="rId3"/>
          <a:stretch>
            <a:fillRect/>
          </a:stretch>
        </p:blipFill>
        <p:spPr>
          <a:xfrm>
            <a:off x="631418" y="3377734"/>
            <a:ext cx="2286000" cy="2228850"/>
          </a:xfrm>
          <a:prstGeom prst="rect">
            <a:avLst/>
          </a:prstGeom>
        </p:spPr>
      </p:pic>
      <p:sp>
        <p:nvSpPr>
          <p:cNvPr id="15" name="テキスト ボックス 14">
            <a:extLst>
              <a:ext uri="{FF2B5EF4-FFF2-40B4-BE49-F238E27FC236}">
                <a16:creationId xmlns:a16="http://schemas.microsoft.com/office/drawing/2014/main" id="{CA04BC73-B68A-25D2-EB8C-C6DE18DCFD2D}"/>
              </a:ext>
            </a:extLst>
          </p:cNvPr>
          <p:cNvSpPr txBox="1"/>
          <p:nvPr/>
        </p:nvSpPr>
        <p:spPr>
          <a:xfrm>
            <a:off x="6602850" y="4278435"/>
            <a:ext cx="1076241" cy="369332"/>
          </a:xfrm>
          <a:prstGeom prst="rect">
            <a:avLst/>
          </a:prstGeom>
          <a:noFill/>
          <a:ln w="12700">
            <a:noFill/>
          </a:ln>
        </p:spPr>
        <p:txBody>
          <a:bodyPr wrap="square" rtlCol="0">
            <a:spAutoFit/>
          </a:bodyPr>
          <a:lstStyle/>
          <a:p>
            <a:r>
              <a:rPr kumimoji="1" lang="en-US" altLang="ja-JP" dirty="0">
                <a:solidFill>
                  <a:schemeClr val="tx2"/>
                </a:solidFill>
              </a:rPr>
              <a:t>QR</a:t>
            </a:r>
            <a:r>
              <a:rPr kumimoji="1" lang="ja-JP" altLang="en-US" dirty="0">
                <a:solidFill>
                  <a:schemeClr val="tx2"/>
                </a:solidFill>
              </a:rPr>
              <a:t>コード</a:t>
            </a:r>
          </a:p>
        </p:txBody>
      </p:sp>
      <p:pic>
        <p:nvPicPr>
          <p:cNvPr id="14" name="図 13" descr="情報セキュリティ10大脅威2025　ウェブページにアクセスするためのQRコード">
            <a:extLst>
              <a:ext uri="{FF2B5EF4-FFF2-40B4-BE49-F238E27FC236}">
                <a16:creationId xmlns:a16="http://schemas.microsoft.com/office/drawing/2014/main" id="{B51402F9-3B30-CF1C-2840-FD50DC7D61A6}"/>
              </a:ext>
            </a:extLst>
          </p:cNvPr>
          <p:cNvPicPr>
            <a:picLocks noChangeAspect="1"/>
          </p:cNvPicPr>
          <p:nvPr/>
        </p:nvPicPr>
        <p:blipFill>
          <a:blip r:embed="rId4"/>
          <a:srcRect/>
          <a:stretch/>
        </p:blipFill>
        <p:spPr>
          <a:xfrm>
            <a:off x="6446759" y="4644491"/>
            <a:ext cx="1388424" cy="1388424"/>
          </a:xfrm>
          <a:prstGeom prst="rect">
            <a:avLst/>
          </a:prstGeom>
          <a:ln>
            <a:solidFill>
              <a:schemeClr val="accent6">
                <a:lumMod val="10000"/>
              </a:schemeClr>
            </a:solidFill>
          </a:ln>
        </p:spPr>
      </p:pic>
      <p:sp>
        <p:nvSpPr>
          <p:cNvPr id="18" name="テキスト ボックス 17">
            <a:extLst>
              <a:ext uri="{FF2B5EF4-FFF2-40B4-BE49-F238E27FC236}">
                <a16:creationId xmlns:a16="http://schemas.microsoft.com/office/drawing/2014/main" id="{B1CE1AAF-4B13-61DB-19FF-2158705E939F}"/>
              </a:ext>
            </a:extLst>
          </p:cNvPr>
          <p:cNvSpPr txBox="1"/>
          <p:nvPr/>
        </p:nvSpPr>
        <p:spPr>
          <a:xfrm>
            <a:off x="4411456" y="5748431"/>
            <a:ext cx="1953432" cy="369332"/>
          </a:xfrm>
          <a:prstGeom prst="rect">
            <a:avLst/>
          </a:prstGeom>
          <a:noFill/>
          <a:ln w="12700">
            <a:noFill/>
          </a:ln>
        </p:spPr>
        <p:txBody>
          <a:bodyPr wrap="square" rtlCol="0">
            <a:spAutoFit/>
          </a:bodyPr>
          <a:lstStyle/>
          <a:p>
            <a:r>
              <a:rPr lang="en-US" altLang="ja-JP" dirty="0">
                <a:solidFill>
                  <a:schemeClr val="tx2"/>
                </a:solidFill>
              </a:rPr>
              <a:t>Web</a:t>
            </a:r>
            <a:r>
              <a:rPr lang="ja-JP" altLang="en-US" dirty="0">
                <a:solidFill>
                  <a:schemeClr val="tx2"/>
                </a:solidFill>
              </a:rPr>
              <a:t>サイトの</a:t>
            </a:r>
            <a:r>
              <a:rPr lang="en-US" altLang="ja-JP" dirty="0">
                <a:solidFill>
                  <a:schemeClr val="tx2"/>
                </a:solidFill>
              </a:rPr>
              <a:t>URL</a:t>
            </a:r>
            <a:endParaRPr kumimoji="1" lang="ja-JP" altLang="en-US" dirty="0">
              <a:solidFill>
                <a:schemeClr val="tx2"/>
              </a:solidFill>
            </a:endParaRPr>
          </a:p>
        </p:txBody>
      </p:sp>
      <p:grpSp>
        <p:nvGrpSpPr>
          <p:cNvPr id="19" name="グループ化 18" descr="情報セキュリティ10大脅威2025ウェブサイトのURL">
            <a:extLst>
              <a:ext uri="{FF2B5EF4-FFF2-40B4-BE49-F238E27FC236}">
                <a16:creationId xmlns:a16="http://schemas.microsoft.com/office/drawing/2014/main" id="{2A5014EB-8A0B-2E1B-7320-04007043CB86}"/>
              </a:ext>
            </a:extLst>
          </p:cNvPr>
          <p:cNvGrpSpPr/>
          <p:nvPr/>
        </p:nvGrpSpPr>
        <p:grpSpPr>
          <a:xfrm>
            <a:off x="2799184" y="6125001"/>
            <a:ext cx="5059743" cy="410856"/>
            <a:chOff x="1866990" y="6173162"/>
            <a:chExt cx="5849426" cy="410856"/>
          </a:xfrm>
        </p:grpSpPr>
        <p:sp>
          <p:nvSpPr>
            <p:cNvPr id="16" name="角丸四角形 62">
              <a:extLst>
                <a:ext uri="{FF2B5EF4-FFF2-40B4-BE49-F238E27FC236}">
                  <a16:creationId xmlns:a16="http://schemas.microsoft.com/office/drawing/2014/main" id="{A557C3FD-917B-8F4C-12D5-252A51C436DE}"/>
                </a:ext>
              </a:extLst>
            </p:cNvPr>
            <p:cNvSpPr/>
            <p:nvPr/>
          </p:nvSpPr>
          <p:spPr>
            <a:xfrm>
              <a:off x="1866990" y="6173162"/>
              <a:ext cx="5849426" cy="410856"/>
            </a:xfrm>
            <a:prstGeom prst="roundRect">
              <a:avLst/>
            </a:prstGeom>
            <a:solidFill>
              <a:srgbClr val="9BBB59">
                <a:lumMod val="20000"/>
                <a:lumOff val="80000"/>
              </a:srgbClr>
            </a:solidFill>
            <a:ln w="38100" cap="flat" cmpd="sng" algn="ctr">
              <a:solidFill>
                <a:srgbClr val="9BBB59">
                  <a:lumMod val="50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ja-JP" b="0" i="0" u="none" strike="noStrike" kern="0" cap="none" spc="0" normalizeH="0" noProof="0" dirty="0">
                <a:ln>
                  <a:noFill/>
                </a:ln>
                <a:solidFill>
                  <a:srgbClr val="0000FF"/>
                </a:solidFill>
                <a:effectLst/>
                <a:uLnTx/>
                <a:uFillTx/>
                <a:latin typeface="+mn-ea"/>
                <a:cs typeface="+mn-cs"/>
              </a:endParaRPr>
            </a:p>
          </p:txBody>
        </p:sp>
        <p:sp>
          <p:nvSpPr>
            <p:cNvPr id="17" name="正方形/長方形 16">
              <a:extLst>
                <a:ext uri="{FF2B5EF4-FFF2-40B4-BE49-F238E27FC236}">
                  <a16:creationId xmlns:a16="http://schemas.microsoft.com/office/drawing/2014/main" id="{3BA5A3EA-3AB6-C0CD-F0CF-7ED88F7A6C7A}"/>
                </a:ext>
              </a:extLst>
            </p:cNvPr>
            <p:cNvSpPr/>
            <p:nvPr/>
          </p:nvSpPr>
          <p:spPr>
            <a:xfrm>
              <a:off x="1996005" y="6218418"/>
              <a:ext cx="5720411" cy="276999"/>
            </a:xfrm>
            <a:prstGeom prst="rect">
              <a:avLst/>
            </a:prstGeom>
          </p:spPr>
          <p:txBody>
            <a:bodyPr wrap="square">
              <a:spAutoFit/>
            </a:bodyPr>
            <a:lstStyle/>
            <a:p>
              <a:pPr fontAlgn="base">
                <a:spcBef>
                  <a:spcPct val="0"/>
                </a:spcBef>
                <a:spcAft>
                  <a:spcPct val="0"/>
                </a:spcAft>
              </a:pPr>
              <a:r>
                <a:rPr lang="en-US" altLang="ja-JP" sz="1200" dirty="0">
                  <a:solidFill>
                    <a:srgbClr val="0000FF"/>
                  </a:solidFill>
                  <a:latin typeface="+mn-ea"/>
                  <a:hlinkClick r:id="rId5">
                    <a:extLst>
                      <a:ext uri="{A12FA001-AC4F-418D-AE19-62706E023703}">
                        <ahyp:hlinkClr xmlns:ahyp="http://schemas.microsoft.com/office/drawing/2018/hyperlinkcolor" val="tx"/>
                      </a:ext>
                    </a:extLst>
                  </a:hlinkClick>
                </a:rPr>
                <a:t>https://www.ipa.go.jp/security/10threats/10threats2025.html</a:t>
              </a:r>
              <a:endParaRPr lang="en-US" altLang="ja-JP" sz="1200" dirty="0">
                <a:solidFill>
                  <a:srgbClr val="0000FF"/>
                </a:solidFill>
                <a:latin typeface="+mn-ea"/>
              </a:endParaRPr>
            </a:p>
          </p:txBody>
        </p:sp>
      </p:grpSp>
      <p:sp>
        <p:nvSpPr>
          <p:cNvPr id="7" name="フッター プレースホルダー 6">
            <a:extLst>
              <a:ext uri="{FF2B5EF4-FFF2-40B4-BE49-F238E27FC236}">
                <a16:creationId xmlns:a16="http://schemas.microsoft.com/office/drawing/2014/main" id="{AFF081C3-9DDB-86DD-55DE-092582D617CF}"/>
              </a:ext>
            </a:extLst>
          </p:cNvPr>
          <p:cNvSpPr>
            <a:spLocks noGrp="1"/>
          </p:cNvSpPr>
          <p:nvPr>
            <p:ph type="ftr" sz="quarter" idx="13"/>
          </p:nvPr>
        </p:nvSpPr>
        <p:spPr/>
        <p:txBody>
          <a:bodyPr/>
          <a:lstStyle/>
          <a:p>
            <a:r>
              <a:rPr lang="en-US" altLang="ja-JP" dirty="0"/>
              <a:t>Copyright © 2025  </a:t>
            </a:r>
            <a:r>
              <a:rPr lang="ja-JP" altLang="en-US" dirty="0"/>
              <a:t>独立行政法人情報処理推進機構</a:t>
            </a:r>
          </a:p>
          <a:p>
            <a:endParaRPr lang="ja-JP" altLang="en-US" dirty="0"/>
          </a:p>
        </p:txBody>
      </p:sp>
    </p:spTree>
    <p:extLst>
      <p:ext uri="{BB962C8B-B14F-4D97-AF65-F5344CB8AC3E}">
        <p14:creationId xmlns:p14="http://schemas.microsoft.com/office/powerpoint/2010/main" val="3245916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9</a:t>
            </a:fld>
            <a:endParaRPr lang="ja-JP" altLang="en-US"/>
          </a:p>
        </p:txBody>
      </p:sp>
      <p:sp>
        <p:nvSpPr>
          <p:cNvPr id="9" name="タイトル 8">
            <a:extLst>
              <a:ext uri="{FF2B5EF4-FFF2-40B4-BE49-F238E27FC236}">
                <a16:creationId xmlns:a16="http://schemas.microsoft.com/office/drawing/2014/main" id="{814B93F0-91BB-1C81-930B-8940707CF59E}"/>
              </a:ext>
            </a:extLst>
          </p:cNvPr>
          <p:cNvSpPr>
            <a:spLocks noGrp="1"/>
          </p:cNvSpPr>
          <p:nvPr>
            <p:ph type="title"/>
          </p:nvPr>
        </p:nvSpPr>
        <p:spPr>
          <a:xfrm>
            <a:off x="480910" y="217503"/>
            <a:ext cx="7423732" cy="816635"/>
          </a:xfrm>
        </p:spPr>
        <p:txBody>
          <a:bodyPr/>
          <a:lstStyle/>
          <a:p>
            <a:r>
              <a:rPr lang="ja-JP" altLang="en-US" sz="2400" u="sng" dirty="0"/>
              <a:t>● スマホ決済の不正利用</a:t>
            </a:r>
            <a:br>
              <a:rPr lang="en-US" altLang="ja-JP" sz="800" dirty="0">
                <a:highlight>
                  <a:srgbClr val="FFFF00"/>
                </a:highlight>
              </a:rPr>
            </a:br>
            <a:endParaRPr lang="ja-JP" altLang="en-US" sz="2400" dirty="0">
              <a:highlight>
                <a:srgbClr val="FFFF00"/>
              </a:highlight>
            </a:endParaRPr>
          </a:p>
        </p:txBody>
      </p:sp>
      <p:pic>
        <p:nvPicPr>
          <p:cNvPr id="5" name="図 4" descr="情報セキュリティ10大脅威2025　個人編「スマホ決済の不正利用」の手口・脅威のイメージ図">
            <a:extLst>
              <a:ext uri="{FF2B5EF4-FFF2-40B4-BE49-F238E27FC236}">
                <a16:creationId xmlns:a16="http://schemas.microsoft.com/office/drawing/2014/main" id="{4433E655-31CB-0707-4F0F-57DF60FD5133}"/>
              </a:ext>
            </a:extLst>
          </p:cNvPr>
          <p:cNvPicPr>
            <a:picLocks/>
          </p:cNvPicPr>
          <p:nvPr/>
        </p:nvPicPr>
        <p:blipFill>
          <a:blip r:embed="rId3"/>
          <a:stretch>
            <a:fillRect/>
          </a:stretch>
        </p:blipFill>
        <p:spPr>
          <a:xfrm>
            <a:off x="1579293" y="1276013"/>
            <a:ext cx="5731419" cy="2444808"/>
          </a:xfrm>
          <a:prstGeom prst="rect">
            <a:avLst/>
          </a:prstGeom>
        </p:spPr>
      </p:pic>
      <p:sp>
        <p:nvSpPr>
          <p:cNvPr id="3" name="正方形/長方形 2" descr="情報セキュリティ10大脅威2025　個人編「スマホ決済の不正利用」の手口・脅威のイメージ図">
            <a:extLst>
              <a:ext uri="{FF2B5EF4-FFF2-40B4-BE49-F238E27FC236}">
                <a16:creationId xmlns:a16="http://schemas.microsoft.com/office/drawing/2014/main" id="{40D530A5-AE5A-2F2F-5579-E029C7A1C7A9}"/>
              </a:ext>
            </a:extLst>
          </p:cNvPr>
          <p:cNvSpPr/>
          <p:nvPr/>
        </p:nvSpPr>
        <p:spPr>
          <a:xfrm>
            <a:off x="1305996" y="1225590"/>
            <a:ext cx="6326445" cy="254565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テキスト ボックス 5">
            <a:extLst>
              <a:ext uri="{FF2B5EF4-FFF2-40B4-BE49-F238E27FC236}">
                <a16:creationId xmlns:a16="http://schemas.microsoft.com/office/drawing/2014/main" id="{80892135-2206-A817-89D4-8C3BB02EF651}"/>
              </a:ext>
            </a:extLst>
          </p:cNvPr>
          <p:cNvSpPr txBox="1"/>
          <p:nvPr/>
        </p:nvSpPr>
        <p:spPr>
          <a:xfrm>
            <a:off x="186466" y="3916514"/>
            <a:ext cx="8714937" cy="2585323"/>
          </a:xfrm>
          <a:prstGeom prst="rect">
            <a:avLst/>
          </a:prstGeom>
          <a:noFill/>
          <a:ln w="19050">
            <a:noFill/>
          </a:ln>
        </p:spPr>
        <p:txBody>
          <a:bodyPr wrap="square" rtlCol="0">
            <a:spAutoFit/>
          </a:bodyPr>
          <a:lstStyle/>
          <a:p>
            <a:pPr marL="285750" indent="-285750">
              <a:buFont typeface="Wingdings" panose="05000000000000000000" pitchFamily="2" charset="2"/>
              <a:buChar char="l"/>
            </a:pPr>
            <a:r>
              <a:rPr lang="ja-JP" altLang="en-US" u="sng" dirty="0"/>
              <a:t>どんな被害？</a:t>
            </a:r>
            <a:endParaRPr lang="en-US" altLang="ja-JP" u="sng" dirty="0"/>
          </a:p>
          <a:p>
            <a:r>
              <a:rPr lang="ja-JP" altLang="en-US" dirty="0"/>
              <a:t>キャッシュレス決済</a:t>
            </a:r>
            <a:r>
              <a:rPr lang="en-US" altLang="ja-JP" dirty="0"/>
              <a:t>(</a:t>
            </a:r>
            <a:r>
              <a:rPr lang="ja-JP" altLang="en-US" dirty="0"/>
              <a:t>スマホ決済</a:t>
            </a:r>
            <a:r>
              <a:rPr lang="en-US" altLang="ja-JP" dirty="0"/>
              <a:t>)</a:t>
            </a:r>
            <a:r>
              <a:rPr lang="ja-JP" altLang="en-US" dirty="0"/>
              <a:t>サービスに、事前に登録しておいたクレジットカード情報や銀行口座番号が第三者のなりすましによる不正取引で金銭被害が発生する</a:t>
            </a:r>
            <a:endParaRPr lang="en-US" altLang="ja-JP" dirty="0"/>
          </a:p>
          <a:p>
            <a:endParaRPr lang="en-US" altLang="ja-JP" u="sng" dirty="0"/>
          </a:p>
          <a:p>
            <a:pPr marL="285750" indent="-285750">
              <a:buFont typeface="Wingdings" panose="05000000000000000000" pitchFamily="2" charset="2"/>
              <a:buChar char="l"/>
            </a:pPr>
            <a:r>
              <a:rPr lang="ja-JP" altLang="en-US" u="sng" dirty="0"/>
              <a:t>被害に遭うとどうなるの</a:t>
            </a:r>
            <a:r>
              <a:rPr lang="ja-JP" altLang="en-US" dirty="0"/>
              <a:t>？</a:t>
            </a:r>
            <a:endParaRPr lang="en-US" altLang="ja-JP" dirty="0"/>
          </a:p>
          <a:p>
            <a:r>
              <a:rPr lang="en-US" altLang="ja-JP" dirty="0"/>
              <a:t>- </a:t>
            </a:r>
            <a:r>
              <a:rPr lang="ja-JP" altLang="en-US" dirty="0"/>
              <a:t>不正に入手した</a:t>
            </a:r>
            <a:r>
              <a:rPr lang="en-US" altLang="ja-JP" dirty="0"/>
              <a:t>ID</a:t>
            </a:r>
            <a:r>
              <a:rPr lang="ja-JP" altLang="en-US" dirty="0"/>
              <a:t>とパスワードでスマホ決済に不正ログインし、クレジットカード情報を窃取する</a:t>
            </a:r>
            <a:endParaRPr lang="en-US" altLang="ja-JP" dirty="0"/>
          </a:p>
          <a:p>
            <a:r>
              <a:rPr lang="en-US" altLang="ja-JP" dirty="0"/>
              <a:t>- </a:t>
            </a:r>
            <a:r>
              <a:rPr lang="ja-JP" altLang="en-US" dirty="0"/>
              <a:t>別の決済サービスに窃取したクレジットカード情報を登録してスマホ決済を不正利用する</a:t>
            </a:r>
            <a:endParaRPr lang="en-US" altLang="ja-JP" dirty="0"/>
          </a:p>
          <a:p>
            <a:pPr marL="285750" indent="-285750">
              <a:buFontTx/>
              <a:buChar char="-"/>
            </a:pPr>
            <a:endParaRPr lang="en-US" altLang="ja-JP" dirty="0"/>
          </a:p>
          <a:p>
            <a:endParaRPr lang="en-US" altLang="ja-JP" dirty="0"/>
          </a:p>
        </p:txBody>
      </p:sp>
      <p:sp>
        <p:nvSpPr>
          <p:cNvPr id="16" name="テキスト ボックス 15">
            <a:extLst>
              <a:ext uri="{FF2B5EF4-FFF2-40B4-BE49-F238E27FC236}">
                <a16:creationId xmlns:a16="http://schemas.microsoft.com/office/drawing/2014/main" id="{C8F8BE58-5AA7-030A-3AE9-19712EE2802D}"/>
              </a:ext>
            </a:extLst>
          </p:cNvPr>
          <p:cNvSpPr txBox="1"/>
          <p:nvPr/>
        </p:nvSpPr>
        <p:spPr>
          <a:xfrm>
            <a:off x="416247" y="6063680"/>
            <a:ext cx="6119142" cy="369332"/>
          </a:xfrm>
          <a:prstGeom prst="rect">
            <a:avLst/>
          </a:prstGeom>
          <a:noFill/>
        </p:spPr>
        <p:txBody>
          <a:bodyPr wrap="square" rtlCol="0">
            <a:spAutoFit/>
          </a:bodyPr>
          <a:lstStyle/>
          <a:p>
            <a:r>
              <a:rPr kumimoji="1" lang="ja-JP" altLang="en-US" dirty="0"/>
              <a:t>★　</a:t>
            </a:r>
            <a:r>
              <a:rPr kumimoji="1" lang="en-US" altLang="ja-JP" dirty="0"/>
              <a:t>P16</a:t>
            </a:r>
            <a:r>
              <a:rPr kumimoji="1" lang="ja-JP" altLang="en-US" dirty="0"/>
              <a:t>　「フィッシングによる個人情報等の窃取」も併せて確認！</a:t>
            </a: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ja-JP" dirty="0"/>
              <a:t>Copyright © 2025  </a:t>
            </a:r>
            <a:r>
              <a:rPr lang="ja-JP" altLang="en-US" dirty="0"/>
              <a:t>独立行政法人情報処理推進機構</a:t>
            </a:r>
          </a:p>
          <a:p>
            <a:endParaRPr lang="ja-JP" altLang="en-US" dirty="0"/>
          </a:p>
        </p:txBody>
      </p:sp>
    </p:spTree>
    <p:extLst>
      <p:ext uri="{BB962C8B-B14F-4D97-AF65-F5344CB8AC3E}">
        <p14:creationId xmlns:p14="http://schemas.microsoft.com/office/powerpoint/2010/main" val="2873137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10</a:t>
            </a:fld>
            <a:endParaRPr lang="ja-JP" altLang="en-US"/>
          </a:p>
        </p:txBody>
      </p:sp>
      <p:sp>
        <p:nvSpPr>
          <p:cNvPr id="2" name="タイトル 8">
            <a:extLst>
              <a:ext uri="{FF2B5EF4-FFF2-40B4-BE49-F238E27FC236}">
                <a16:creationId xmlns:a16="http://schemas.microsoft.com/office/drawing/2014/main" id="{C6806F58-9FE1-992D-0913-8E5C6018FF51}"/>
              </a:ext>
            </a:extLst>
          </p:cNvPr>
          <p:cNvSpPr>
            <a:spLocks noGrp="1"/>
          </p:cNvSpPr>
          <p:nvPr>
            <p:ph type="title"/>
          </p:nvPr>
        </p:nvSpPr>
        <p:spPr>
          <a:xfrm>
            <a:off x="480910" y="217503"/>
            <a:ext cx="7423732" cy="816635"/>
          </a:xfrm>
        </p:spPr>
        <p:txBody>
          <a:bodyPr/>
          <a:lstStyle/>
          <a:p>
            <a:r>
              <a:rPr lang="ja-JP" altLang="en-US" sz="2400" dirty="0"/>
              <a:t>スマホ決済の不正利用</a:t>
            </a:r>
            <a:br>
              <a:rPr lang="en-US" altLang="ja-JP" sz="800" dirty="0"/>
            </a:br>
            <a:endParaRPr lang="ja-JP" altLang="en-US" sz="2400" dirty="0"/>
          </a:p>
        </p:txBody>
      </p:sp>
      <p:sp>
        <p:nvSpPr>
          <p:cNvPr id="5" name="テキスト ボックス 4">
            <a:extLst>
              <a:ext uri="{FF2B5EF4-FFF2-40B4-BE49-F238E27FC236}">
                <a16:creationId xmlns:a16="http://schemas.microsoft.com/office/drawing/2014/main" id="{07CC0991-9861-AD73-BA8F-5DC21FC159D0}"/>
              </a:ext>
            </a:extLst>
          </p:cNvPr>
          <p:cNvSpPr txBox="1"/>
          <p:nvPr/>
        </p:nvSpPr>
        <p:spPr>
          <a:xfrm>
            <a:off x="178795" y="1282051"/>
            <a:ext cx="8112047" cy="4844403"/>
          </a:xfrm>
          <a:prstGeom prst="rect">
            <a:avLst/>
          </a:prstGeom>
          <a:noFill/>
          <a:ln w="19050">
            <a:noFill/>
          </a:ln>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l"/>
              <a:tabLst/>
              <a:defRPr/>
            </a:pPr>
            <a:r>
              <a:rPr kumimoji="1" lang="ja-JP" altLang="en-US" sz="2800" b="0" i="0" u="none" strike="noStrike" kern="0" cap="none" spc="0" normalizeH="0" baseline="0" noProof="0" dirty="0">
                <a:ln>
                  <a:noFill/>
                </a:ln>
                <a:effectLst/>
                <a:uLnTx/>
                <a:uFillTx/>
                <a:latin typeface="+mn-ea"/>
                <a:cs typeface="+mn-cs"/>
              </a:rPr>
              <a:t>対策</a:t>
            </a:r>
            <a:endParaRPr kumimoji="1" lang="en-US" altLang="ja-JP" sz="2800" b="0" i="0" u="none" strike="noStrike" kern="0" cap="none" spc="0" normalizeH="0" baseline="0" noProof="0" dirty="0">
              <a:ln>
                <a:noFill/>
              </a:ln>
              <a:effectLst/>
              <a:uLnTx/>
              <a:uFillTx/>
              <a:latin typeface="+mn-ea"/>
              <a:cs typeface="+mn-cs"/>
            </a:endParaRPr>
          </a:p>
          <a:p>
            <a:pPr lvl="1" eaLnBrk="0" fontAlgn="base" hangingPunct="0">
              <a:spcBef>
                <a:spcPct val="20000"/>
              </a:spcBef>
              <a:spcAft>
                <a:spcPct val="0"/>
              </a:spcAft>
              <a:buClr>
                <a:schemeClr val="tx1"/>
              </a:buClr>
              <a:defRPr/>
            </a:pPr>
            <a:r>
              <a:rPr lang="en-US" altLang="ja-JP" kern="0" dirty="0">
                <a:latin typeface="+mn-ea"/>
              </a:rPr>
              <a:t>【</a:t>
            </a:r>
            <a:r>
              <a:rPr lang="ja-JP" altLang="en-US" kern="0" dirty="0">
                <a:latin typeface="+mn-ea"/>
              </a:rPr>
              <a:t>予防</a:t>
            </a:r>
            <a:r>
              <a:rPr lang="en-US" altLang="ja-JP" kern="0" dirty="0">
                <a:latin typeface="+mn-ea"/>
              </a:rPr>
              <a:t>】</a:t>
            </a: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hlinkClick r:id="rId2" action="ppaction://hlinksldjump"/>
              </a:rPr>
              <a:t>「情報セキュリティ対策の基本」の実施</a:t>
            </a:r>
            <a:endParaRPr lang="en-US" altLang="ja-JP" kern="0" dirty="0">
              <a:solidFill>
                <a:srgbClr val="FF0000"/>
              </a:solidFill>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solidFill>
                  <a:schemeClr val="tx2"/>
                </a:solidFill>
                <a:latin typeface="+mn-ea"/>
              </a:rPr>
              <a:t>多要素認証の設定を有効にする</a:t>
            </a:r>
            <a:endParaRPr lang="en-US" altLang="ja-JP"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solidFill>
                  <a:schemeClr val="tx2"/>
                </a:solidFill>
                <a:latin typeface="+mn-ea"/>
              </a:rPr>
              <a:t>本人認証（</a:t>
            </a:r>
            <a:r>
              <a:rPr lang="en-US" altLang="ja-JP" kern="0" dirty="0">
                <a:solidFill>
                  <a:schemeClr val="tx2"/>
                </a:solidFill>
                <a:latin typeface="+mn-ea"/>
              </a:rPr>
              <a:t>3D</a:t>
            </a:r>
            <a:r>
              <a:rPr lang="ja-JP" altLang="en-US" kern="0" dirty="0">
                <a:solidFill>
                  <a:schemeClr val="tx2"/>
                </a:solidFill>
                <a:latin typeface="+mn-ea"/>
              </a:rPr>
              <a:t>セキュア）の利用</a:t>
            </a:r>
            <a:endParaRPr lang="en-US" altLang="ja-JP" kern="0" dirty="0">
              <a:solidFill>
                <a:schemeClr val="tx2"/>
              </a:solidFill>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solidFill>
                  <a:schemeClr val="tx2"/>
                </a:solidFill>
                <a:latin typeface="+mn-ea"/>
              </a:rPr>
              <a:t>認証情報を適切に運用する</a:t>
            </a:r>
            <a:r>
              <a:rPr lang="ja-JP" altLang="en-US" kern="0" dirty="0">
                <a:latin typeface="+mn-ea"/>
              </a:rPr>
              <a:t>（</a:t>
            </a:r>
            <a:r>
              <a:rPr lang="ja-JP" altLang="en-US" kern="0" dirty="0">
                <a:latin typeface="+mn-ea"/>
                <a:hlinkClick r:id="rId3" action="ppaction://hlinksldjump"/>
              </a:rPr>
              <a:t>詳細はこちら</a:t>
            </a:r>
            <a:r>
              <a:rPr lang="ja-JP" altLang="en-US" kern="0" dirty="0">
                <a:latin typeface="+mn-ea"/>
              </a:rPr>
              <a:t>）</a:t>
            </a:r>
            <a:endParaRPr lang="en-US" altLang="ja-JP"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solidFill>
                  <a:schemeClr val="tx2"/>
                </a:solidFill>
                <a:latin typeface="+mn-ea"/>
              </a:rPr>
              <a:t>フィッシングに注意する</a:t>
            </a:r>
            <a:endParaRPr lang="en-US" altLang="ja-JP" kern="0" dirty="0">
              <a:solidFill>
                <a:srgbClr val="FF0000"/>
              </a:solidFill>
              <a:latin typeface="+mn-ea"/>
            </a:endParaRPr>
          </a:p>
          <a:p>
            <a:pPr marL="742950" lvl="1" indent="-285750" eaLnBrk="0" fontAlgn="base" hangingPunct="0">
              <a:spcBef>
                <a:spcPct val="20000"/>
              </a:spcBef>
              <a:spcAft>
                <a:spcPct val="0"/>
              </a:spcAft>
              <a:buClr>
                <a:schemeClr val="tx1"/>
              </a:buClr>
              <a:buFont typeface="Wingdings" panose="05000000000000000000" pitchFamily="2" charset="2"/>
              <a:buChar char="l"/>
              <a:defRPr/>
            </a:pPr>
            <a:r>
              <a:rPr lang="ja-JP" altLang="en-US" kern="0" dirty="0">
                <a:latin typeface="+mn-ea"/>
              </a:rPr>
              <a:t>スマートフォンの紛失時の対策を行う</a:t>
            </a:r>
            <a:endParaRPr lang="en-US" altLang="ja-JP" kern="0" dirty="0">
              <a:latin typeface="+mn-ea"/>
            </a:endParaRPr>
          </a:p>
          <a:p>
            <a:pPr lvl="1" eaLnBrk="0" fontAlgn="base" hangingPunct="0">
              <a:spcBef>
                <a:spcPct val="20000"/>
              </a:spcBef>
              <a:spcAft>
                <a:spcPct val="0"/>
              </a:spcAft>
              <a:buClr>
                <a:schemeClr val="tx1"/>
              </a:buClr>
              <a:defRPr/>
            </a:pPr>
            <a:endParaRPr lang="en-US" altLang="ja-JP" kern="0" dirty="0">
              <a:latin typeface="+mn-ea"/>
            </a:endParaRPr>
          </a:p>
          <a:p>
            <a:pPr lvl="1" eaLnBrk="0" fontAlgn="base" hangingPunct="0">
              <a:spcBef>
                <a:spcPct val="20000"/>
              </a:spcBef>
              <a:spcAft>
                <a:spcPct val="0"/>
              </a:spcAft>
              <a:buClr>
                <a:schemeClr val="tx1"/>
              </a:buClr>
              <a:defRPr/>
            </a:pPr>
            <a:endParaRPr lang="en-US" altLang="ja-JP" kern="0" dirty="0">
              <a:latin typeface="+mn-ea"/>
            </a:endParaRPr>
          </a:p>
          <a:p>
            <a:pPr lvl="1" eaLnBrk="0" fontAlgn="base" hangingPunct="0">
              <a:spcBef>
                <a:spcPct val="20000"/>
              </a:spcBef>
              <a:spcAft>
                <a:spcPct val="0"/>
              </a:spcAft>
              <a:buClr>
                <a:schemeClr val="tx1"/>
              </a:buClr>
              <a:defRPr/>
            </a:pPr>
            <a:r>
              <a:rPr lang="en-US" altLang="ja-JP" kern="0" dirty="0">
                <a:latin typeface="+mn-ea"/>
              </a:rPr>
              <a:t>【</a:t>
            </a:r>
            <a:r>
              <a:rPr lang="ja-JP" altLang="en-US" kern="0" dirty="0">
                <a:latin typeface="+mn-ea"/>
              </a:rPr>
              <a:t>早期検知</a:t>
            </a:r>
            <a:r>
              <a:rPr lang="en-US" altLang="ja-JP" kern="0" dirty="0">
                <a:latin typeface="+mn-ea"/>
              </a:rPr>
              <a:t>】</a:t>
            </a:r>
          </a:p>
          <a:p>
            <a:pPr marL="742950" lvl="1" indent="-285750" eaLnBrk="0" fontAlgn="base" hangingPunct="0">
              <a:spcBef>
                <a:spcPct val="20000"/>
              </a:spcBef>
              <a:spcAft>
                <a:spcPct val="0"/>
              </a:spcAft>
              <a:buClr>
                <a:schemeClr val="tx1"/>
              </a:buClr>
              <a:buFont typeface="Wingdings" panose="05000000000000000000" pitchFamily="2" charset="2"/>
              <a:buChar char="l"/>
              <a:defRPr/>
            </a:pPr>
            <a:r>
              <a:rPr lang="ja-JP" altLang="en-US" kern="0" dirty="0">
                <a:latin typeface="+mn-ea"/>
              </a:rPr>
              <a:t>スマホ決済サービスの利用状況の通知機能の利用、利用履歴の定期的な確認</a:t>
            </a:r>
            <a:endParaRPr lang="en-US" altLang="ja-JP" sz="2800" kern="0" dirty="0">
              <a:latin typeface="+mn-ea"/>
            </a:endParaRPr>
          </a:p>
          <a:p>
            <a:pPr marL="742950" lvl="1" indent="-285750" eaLnBrk="0" fontAlgn="base" hangingPunct="0">
              <a:spcBef>
                <a:spcPct val="20000"/>
              </a:spcBef>
              <a:spcAft>
                <a:spcPct val="0"/>
              </a:spcAft>
              <a:buClr>
                <a:schemeClr val="tx1"/>
              </a:buClr>
              <a:buFont typeface="Wingdings" panose="05000000000000000000" pitchFamily="2" charset="2"/>
              <a:buChar char="l"/>
              <a:defRPr/>
            </a:pPr>
            <a:r>
              <a:rPr lang="ja-JP" altLang="en-US" kern="0" dirty="0">
                <a:latin typeface="+mn-ea"/>
              </a:rPr>
              <a:t>スマホに紐づいている銀行口座の出金履歴やクレジットカードの利用明細の確認</a:t>
            </a:r>
            <a:endParaRPr lang="en-US" altLang="ja-JP" kern="0" dirty="0">
              <a:latin typeface="+mn-ea"/>
            </a:endParaRPr>
          </a:p>
          <a:p>
            <a:pPr lvl="1" eaLnBrk="0" fontAlgn="base" hangingPunct="0">
              <a:spcBef>
                <a:spcPct val="20000"/>
              </a:spcBef>
              <a:spcAft>
                <a:spcPct val="0"/>
              </a:spcAft>
              <a:buClr>
                <a:schemeClr val="tx1"/>
              </a:buClr>
              <a:defRPr/>
            </a:pPr>
            <a:endParaRPr lang="en-US" altLang="ja-JP" kern="0" dirty="0">
              <a:latin typeface="+mn-ea"/>
            </a:endParaRPr>
          </a:p>
        </p:txBody>
      </p:sp>
      <p:pic>
        <p:nvPicPr>
          <p:cNvPr id="10" name="図 9" descr="情報セキュリティを解説する人のイラスト">
            <a:extLst>
              <a:ext uri="{FF2B5EF4-FFF2-40B4-BE49-F238E27FC236}">
                <a16:creationId xmlns:a16="http://schemas.microsoft.com/office/drawing/2014/main" id="{12D29062-11B5-24D3-52F2-73A180E8D5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68713" y="2019789"/>
            <a:ext cx="1241403" cy="1684464"/>
          </a:xfrm>
          <a:prstGeom prst="rect">
            <a:avLst/>
          </a:prstGeom>
        </p:spPr>
      </p:pic>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ja-JP" dirty="0"/>
              <a:t>Copyright © 2025  </a:t>
            </a:r>
            <a:r>
              <a:rPr lang="ja-JP" altLang="en-US" dirty="0"/>
              <a:t>独立行政法人情報処理推進機構</a:t>
            </a:r>
          </a:p>
          <a:p>
            <a:endParaRPr lang="ja-JP" altLang="en-US" dirty="0"/>
          </a:p>
        </p:txBody>
      </p:sp>
    </p:spTree>
    <p:extLst>
      <p:ext uri="{BB962C8B-B14F-4D97-AF65-F5344CB8AC3E}">
        <p14:creationId xmlns:p14="http://schemas.microsoft.com/office/powerpoint/2010/main" val="586311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11</a:t>
            </a:fld>
            <a:endParaRPr lang="ja-JP" altLang="en-US"/>
          </a:p>
        </p:txBody>
      </p:sp>
      <p:sp>
        <p:nvSpPr>
          <p:cNvPr id="9" name="タイトル 8">
            <a:extLst>
              <a:ext uri="{FF2B5EF4-FFF2-40B4-BE49-F238E27FC236}">
                <a16:creationId xmlns:a16="http://schemas.microsoft.com/office/drawing/2014/main" id="{814B93F0-91BB-1C81-930B-8940707CF59E}"/>
              </a:ext>
            </a:extLst>
          </p:cNvPr>
          <p:cNvSpPr>
            <a:spLocks noGrp="1"/>
          </p:cNvSpPr>
          <p:nvPr>
            <p:ph type="title"/>
          </p:nvPr>
        </p:nvSpPr>
        <p:spPr>
          <a:xfrm>
            <a:off x="480910" y="217503"/>
            <a:ext cx="7423732" cy="816635"/>
          </a:xfrm>
        </p:spPr>
        <p:txBody>
          <a:bodyPr/>
          <a:lstStyle/>
          <a:p>
            <a:r>
              <a:rPr lang="ja-JP" altLang="en-US" sz="2400" i="1" u="sng" dirty="0"/>
              <a:t>● </a:t>
            </a:r>
            <a:r>
              <a:rPr lang="ja-JP" altLang="en-US" sz="2400" u="sng" dirty="0"/>
              <a:t>偽警告によるインターネット詐欺</a:t>
            </a:r>
            <a:br>
              <a:rPr lang="en-US" altLang="ja-JP" sz="800" dirty="0"/>
            </a:br>
            <a:endParaRPr lang="ja-JP" altLang="en-US" sz="2400" dirty="0"/>
          </a:p>
        </p:txBody>
      </p:sp>
      <p:pic>
        <p:nvPicPr>
          <p:cNvPr id="11" name="図 10" descr="情報セキュリティ10大脅威2025　個人編「偽警告によるインターネット詐欺」の手口・脅威のイメージ図">
            <a:extLst>
              <a:ext uri="{FF2B5EF4-FFF2-40B4-BE49-F238E27FC236}">
                <a16:creationId xmlns:a16="http://schemas.microsoft.com/office/drawing/2014/main" id="{80CB1D97-E34F-3D87-0E75-01C25C15217D}"/>
              </a:ext>
            </a:extLst>
          </p:cNvPr>
          <p:cNvPicPr>
            <a:picLocks/>
          </p:cNvPicPr>
          <p:nvPr/>
        </p:nvPicPr>
        <p:blipFill>
          <a:blip r:embed="rId2"/>
          <a:stretch>
            <a:fillRect/>
          </a:stretch>
        </p:blipFill>
        <p:spPr>
          <a:xfrm>
            <a:off x="1646419" y="1363045"/>
            <a:ext cx="5645597" cy="2408200"/>
          </a:xfrm>
          <a:prstGeom prst="rect">
            <a:avLst/>
          </a:prstGeom>
        </p:spPr>
      </p:pic>
      <p:sp>
        <p:nvSpPr>
          <p:cNvPr id="3" name="正方形/長方形 2" descr="情報セキュリティ10大脅威2025　個人編「偽警告によるインターネット詐欺」の手口・脅威のイメージ図">
            <a:extLst>
              <a:ext uri="{FF2B5EF4-FFF2-40B4-BE49-F238E27FC236}">
                <a16:creationId xmlns:a16="http://schemas.microsoft.com/office/drawing/2014/main" id="{2590B18C-047E-9EF0-DAA6-CDCA729D7FB5}"/>
              </a:ext>
            </a:extLst>
          </p:cNvPr>
          <p:cNvSpPr/>
          <p:nvPr/>
        </p:nvSpPr>
        <p:spPr>
          <a:xfrm>
            <a:off x="1305996" y="1225590"/>
            <a:ext cx="6326445" cy="254565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テキスト ボックス 5">
            <a:extLst>
              <a:ext uri="{FF2B5EF4-FFF2-40B4-BE49-F238E27FC236}">
                <a16:creationId xmlns:a16="http://schemas.microsoft.com/office/drawing/2014/main" id="{7F98CBD7-5B4D-925C-7201-30C31CBC4997}"/>
              </a:ext>
            </a:extLst>
          </p:cNvPr>
          <p:cNvSpPr txBox="1"/>
          <p:nvPr/>
        </p:nvSpPr>
        <p:spPr>
          <a:xfrm>
            <a:off x="289249" y="3878292"/>
            <a:ext cx="8565502" cy="2585323"/>
          </a:xfrm>
          <a:prstGeom prst="rect">
            <a:avLst/>
          </a:prstGeom>
          <a:noFill/>
          <a:ln w="19050">
            <a:noFill/>
          </a:ln>
        </p:spPr>
        <p:txBody>
          <a:bodyPr wrap="square" rtlCol="0">
            <a:spAutoFit/>
          </a:bodyPr>
          <a:lstStyle/>
          <a:p>
            <a:pPr marL="285750" indent="-285750">
              <a:buFont typeface="Wingdings" panose="05000000000000000000" pitchFamily="2" charset="2"/>
              <a:buChar char="l"/>
            </a:pPr>
            <a:r>
              <a:rPr lang="ja-JP" altLang="en-US" u="sng" dirty="0"/>
              <a:t>どんな被害？</a:t>
            </a:r>
            <a:endParaRPr lang="en-US" altLang="ja-JP" u="sng" dirty="0"/>
          </a:p>
          <a:p>
            <a:r>
              <a:rPr lang="en-US" altLang="ja-JP" dirty="0"/>
              <a:t>Web</a:t>
            </a:r>
            <a:r>
              <a:rPr lang="ja-JP" altLang="en-US" dirty="0"/>
              <a:t>サイトの閲覧中に、突然、実在する企業のロゴが配置されたセキュリティの警告画面が表示される。これは偽の警告である。表示された画面の閉じ方や警告音の消し方がわからず、慌ててしまい、画面に表示される電話番号に連絡してしまうことで詐欺の発端となる。</a:t>
            </a:r>
            <a:endParaRPr lang="en-US" altLang="ja-JP" dirty="0"/>
          </a:p>
          <a:p>
            <a:endParaRPr lang="en-US" altLang="ja-JP" u="sng" dirty="0"/>
          </a:p>
          <a:p>
            <a:pPr marL="285750" indent="-285750">
              <a:buFont typeface="Wingdings" panose="05000000000000000000" pitchFamily="2" charset="2"/>
              <a:buChar char="l"/>
            </a:pPr>
            <a:r>
              <a:rPr lang="ja-JP" altLang="en-US" u="sng" dirty="0"/>
              <a:t>　被害に遭うとどうなるの</a:t>
            </a:r>
            <a:r>
              <a:rPr lang="ja-JP" altLang="en-US" dirty="0"/>
              <a:t>？</a:t>
            </a:r>
            <a:endParaRPr lang="en-US" altLang="ja-JP" dirty="0"/>
          </a:p>
          <a:p>
            <a:r>
              <a:rPr lang="en-US" altLang="ja-JP" dirty="0"/>
              <a:t>- </a:t>
            </a:r>
            <a:r>
              <a:rPr lang="ja-JP" altLang="en-US" dirty="0"/>
              <a:t>マルウェア駆除の名目で遠隔操作ソフトをインストールされ、</a:t>
            </a:r>
            <a:r>
              <a:rPr lang="en-US" altLang="ja-JP" dirty="0"/>
              <a:t>PC</a:t>
            </a:r>
            <a:r>
              <a:rPr lang="ja-JP" altLang="en-US" dirty="0"/>
              <a:t>やスマートフォンを遠隔操作</a:t>
            </a:r>
            <a:endParaRPr lang="en-US" altLang="ja-JP" dirty="0"/>
          </a:p>
          <a:p>
            <a:r>
              <a:rPr lang="en-US" altLang="ja-JP" dirty="0"/>
              <a:t>- </a:t>
            </a:r>
            <a:r>
              <a:rPr lang="ja-JP" altLang="en-US" dirty="0"/>
              <a:t>サポート料金や修復費用の請求、振込時に金額を操作され想定外の被害金額の発生も</a:t>
            </a:r>
            <a:endParaRPr lang="en-US" altLang="ja-JP" dirty="0"/>
          </a:p>
          <a:p>
            <a:r>
              <a:rPr lang="en-US" altLang="ja-JP" dirty="0"/>
              <a:t>- </a:t>
            </a:r>
            <a:r>
              <a:rPr lang="ja-JP" altLang="en-US" dirty="0"/>
              <a:t>偽のサポート画面に入力した氏名、メールアドレス、クレカ情報等の個人情報の詐取</a:t>
            </a:r>
            <a:endParaRPr lang="en-US" altLang="ja-JP" dirty="0"/>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ja-JP" dirty="0"/>
              <a:t>Copyright © 2025  </a:t>
            </a:r>
            <a:r>
              <a:rPr lang="ja-JP" altLang="en-US" dirty="0"/>
              <a:t>独立行政法人情報処理推進機構</a:t>
            </a:r>
          </a:p>
          <a:p>
            <a:endParaRPr lang="ja-JP" altLang="en-US" dirty="0"/>
          </a:p>
        </p:txBody>
      </p:sp>
    </p:spTree>
    <p:extLst>
      <p:ext uri="{BB962C8B-B14F-4D97-AF65-F5344CB8AC3E}">
        <p14:creationId xmlns:p14="http://schemas.microsoft.com/office/powerpoint/2010/main" val="2298527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12</a:t>
            </a:fld>
            <a:endParaRPr lang="ja-JP" altLang="en-US"/>
          </a:p>
        </p:txBody>
      </p:sp>
      <p:sp>
        <p:nvSpPr>
          <p:cNvPr id="2" name="タイトル 8">
            <a:extLst>
              <a:ext uri="{FF2B5EF4-FFF2-40B4-BE49-F238E27FC236}">
                <a16:creationId xmlns:a16="http://schemas.microsoft.com/office/drawing/2014/main" id="{628A8C72-9572-9B07-1269-F361826E3837}"/>
              </a:ext>
            </a:extLst>
          </p:cNvPr>
          <p:cNvSpPr>
            <a:spLocks noGrp="1"/>
          </p:cNvSpPr>
          <p:nvPr>
            <p:ph type="title"/>
          </p:nvPr>
        </p:nvSpPr>
        <p:spPr>
          <a:xfrm>
            <a:off x="480910" y="217503"/>
            <a:ext cx="7423732" cy="816635"/>
          </a:xfrm>
        </p:spPr>
        <p:txBody>
          <a:bodyPr/>
          <a:lstStyle/>
          <a:p>
            <a:r>
              <a:rPr lang="ja-JP" altLang="en-US" sz="2400" dirty="0"/>
              <a:t>偽警告によるインターネット詐欺</a:t>
            </a:r>
            <a:br>
              <a:rPr lang="en-US" altLang="ja-JP" sz="800" dirty="0"/>
            </a:br>
            <a:endParaRPr lang="ja-JP" altLang="en-US" sz="2400" dirty="0"/>
          </a:p>
        </p:txBody>
      </p:sp>
      <p:sp>
        <p:nvSpPr>
          <p:cNvPr id="6" name="テキスト ボックス 5">
            <a:extLst>
              <a:ext uri="{FF2B5EF4-FFF2-40B4-BE49-F238E27FC236}">
                <a16:creationId xmlns:a16="http://schemas.microsoft.com/office/drawing/2014/main" id="{8AF2679D-5EC9-59FE-12C2-FE2F2AC6D110}"/>
              </a:ext>
            </a:extLst>
          </p:cNvPr>
          <p:cNvSpPr txBox="1"/>
          <p:nvPr/>
        </p:nvSpPr>
        <p:spPr>
          <a:xfrm>
            <a:off x="201008" y="1365233"/>
            <a:ext cx="8112047" cy="4179606"/>
          </a:xfrm>
          <a:prstGeom prst="rect">
            <a:avLst/>
          </a:prstGeom>
          <a:noFill/>
          <a:ln w="19050">
            <a:noFill/>
          </a:ln>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l"/>
              <a:tabLst/>
              <a:defRPr/>
            </a:pPr>
            <a:r>
              <a:rPr kumimoji="1" lang="ja-JP" altLang="en-US" sz="2800" b="0" i="0" u="none" strike="noStrike" kern="0" cap="none" spc="0" normalizeH="0" baseline="0" noProof="0" dirty="0">
                <a:ln>
                  <a:noFill/>
                </a:ln>
                <a:effectLst/>
                <a:uLnTx/>
                <a:uFillTx/>
                <a:latin typeface="+mn-ea"/>
                <a:cs typeface="+mn-cs"/>
              </a:rPr>
              <a:t>対策</a:t>
            </a:r>
            <a:endParaRPr kumimoji="1" lang="en-US" altLang="ja-JP" sz="2800" b="0" i="0" u="none" strike="noStrike" kern="0" cap="none" spc="0" normalizeH="0" baseline="0" noProof="0" dirty="0">
              <a:ln>
                <a:noFill/>
              </a:ln>
              <a:effectLst/>
              <a:uLnTx/>
              <a:uFillTx/>
              <a:latin typeface="+mn-ea"/>
              <a:cs typeface="+mn-cs"/>
            </a:endParaRPr>
          </a:p>
          <a:p>
            <a:pPr lvl="1" eaLnBrk="0" fontAlgn="base" hangingPunct="0">
              <a:spcBef>
                <a:spcPct val="20000"/>
              </a:spcBef>
              <a:spcAft>
                <a:spcPct val="0"/>
              </a:spcAft>
              <a:buClr>
                <a:schemeClr val="tx1"/>
              </a:buClr>
              <a:defRPr/>
            </a:pPr>
            <a:r>
              <a:rPr lang="en-US" altLang="ja-JP" kern="0" dirty="0">
                <a:latin typeface="+mn-ea"/>
              </a:rPr>
              <a:t>【</a:t>
            </a:r>
            <a:r>
              <a:rPr lang="ja-JP" altLang="en-US" kern="0" dirty="0">
                <a:latin typeface="+mn-ea"/>
              </a:rPr>
              <a:t>予防</a:t>
            </a:r>
            <a:r>
              <a:rPr lang="en-US" altLang="ja-JP" kern="0" dirty="0">
                <a:latin typeface="+mn-ea"/>
              </a:rPr>
              <a:t>】</a:t>
            </a: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hlinkClick r:id="rId2" action="ppaction://hlinksldjump"/>
              </a:rPr>
              <a:t>「情報セキュリティ対策の基本」の実施</a:t>
            </a:r>
            <a:endParaRPr lang="en-US" altLang="ja-JP" kern="0" dirty="0">
              <a:solidFill>
                <a:srgbClr val="FF0000"/>
              </a:solidFill>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solidFill>
                  <a:schemeClr val="tx2"/>
                </a:solidFill>
                <a:latin typeface="+mn-ea"/>
              </a:rPr>
              <a:t>セキュリティソフトを導入し、アクセスブロック機能を活用する</a:t>
            </a:r>
            <a:endParaRPr lang="en-US" altLang="ja-JP"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solidFill>
                  <a:schemeClr val="tx2"/>
                </a:solidFill>
                <a:latin typeface="+mn-ea"/>
              </a:rPr>
              <a:t>表示される警告を安易に信用しない（警告を無視して信頼する人に相談）</a:t>
            </a:r>
            <a:endParaRPr lang="en-US" altLang="ja-JP" kern="0" dirty="0">
              <a:solidFill>
                <a:schemeClr val="tx2"/>
              </a:solidFill>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solidFill>
                  <a:schemeClr val="tx2"/>
                </a:solidFill>
                <a:latin typeface="+mn-ea"/>
              </a:rPr>
              <a:t>偽警告の画面の指示に従わない</a:t>
            </a:r>
            <a:endParaRPr lang="en-US" altLang="ja-JP"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solidFill>
                  <a:schemeClr val="tx2"/>
                </a:solidFill>
                <a:latin typeface="+mn-ea"/>
              </a:rPr>
              <a:t>サポート料金を支払わない</a:t>
            </a:r>
            <a:endParaRPr lang="en-US" altLang="ja-JP" kern="0" dirty="0">
              <a:solidFill>
                <a:srgbClr val="FF0000"/>
              </a:solidFill>
              <a:latin typeface="+mn-ea"/>
            </a:endParaRPr>
          </a:p>
          <a:p>
            <a:pPr marL="742950" lvl="1" indent="-285750" eaLnBrk="0" fontAlgn="base" hangingPunct="0">
              <a:spcBef>
                <a:spcPct val="20000"/>
              </a:spcBef>
              <a:spcAft>
                <a:spcPct val="0"/>
              </a:spcAft>
              <a:buClr>
                <a:schemeClr val="tx1"/>
              </a:buClr>
              <a:buFont typeface="Wingdings" panose="05000000000000000000" pitchFamily="2" charset="2"/>
              <a:buChar char="l"/>
              <a:defRPr/>
            </a:pPr>
            <a:r>
              <a:rPr lang="ja-JP" altLang="en-US" kern="0" dirty="0">
                <a:solidFill>
                  <a:schemeClr val="tx2"/>
                </a:solidFill>
                <a:latin typeface="+mn-ea"/>
              </a:rPr>
              <a:t> 偽警告が表示されたらブラウザを終了する</a:t>
            </a:r>
            <a:endParaRPr lang="en-US" altLang="ja-JP" kern="0" dirty="0">
              <a:solidFill>
                <a:schemeClr val="tx2"/>
              </a:solidFill>
              <a:latin typeface="+mn-ea"/>
            </a:endParaRPr>
          </a:p>
          <a:p>
            <a:pPr lvl="1" eaLnBrk="0" fontAlgn="base" hangingPunct="0">
              <a:spcBef>
                <a:spcPct val="20000"/>
              </a:spcBef>
              <a:spcAft>
                <a:spcPct val="0"/>
              </a:spcAft>
              <a:buClr>
                <a:schemeClr val="tx1"/>
              </a:buClr>
              <a:defRPr/>
            </a:pPr>
            <a:endParaRPr lang="en-US" altLang="ja-JP" kern="0" dirty="0">
              <a:latin typeface="+mn-ea"/>
            </a:endParaRPr>
          </a:p>
          <a:p>
            <a:pPr lvl="1" eaLnBrk="0" fontAlgn="base" hangingPunct="0">
              <a:spcBef>
                <a:spcPct val="20000"/>
              </a:spcBef>
              <a:spcAft>
                <a:spcPct val="0"/>
              </a:spcAft>
              <a:buClr>
                <a:schemeClr val="tx1"/>
              </a:buClr>
              <a:defRPr/>
            </a:pPr>
            <a:r>
              <a:rPr lang="en-US" altLang="ja-JP" kern="0" dirty="0">
                <a:latin typeface="+mn-ea"/>
              </a:rPr>
              <a:t>【</a:t>
            </a:r>
            <a:r>
              <a:rPr lang="ja-JP" altLang="en-US" kern="0" dirty="0">
                <a:latin typeface="+mn-ea"/>
              </a:rPr>
              <a:t>早期検知</a:t>
            </a:r>
            <a:r>
              <a:rPr lang="en-US" altLang="ja-JP" kern="0" dirty="0">
                <a:latin typeface="+mn-ea"/>
              </a:rPr>
              <a:t>】</a:t>
            </a:r>
          </a:p>
          <a:p>
            <a:pPr marL="742950" lvl="1" indent="-285750" eaLnBrk="0" fontAlgn="base" hangingPunct="0">
              <a:spcBef>
                <a:spcPct val="20000"/>
              </a:spcBef>
              <a:spcAft>
                <a:spcPct val="0"/>
              </a:spcAft>
              <a:buClr>
                <a:schemeClr val="tx1"/>
              </a:buClr>
              <a:buFont typeface="Wingdings" panose="05000000000000000000" pitchFamily="2" charset="2"/>
              <a:buChar char="l"/>
              <a:defRPr/>
            </a:pPr>
            <a:r>
              <a:rPr lang="ja-JP" altLang="en-US" kern="0" dirty="0">
                <a:latin typeface="+mn-ea"/>
              </a:rPr>
              <a:t>スマホ決済サービスの利用状況の通知機能の利用、利用履歴の定期的な確認</a:t>
            </a:r>
            <a:endParaRPr lang="en-US" altLang="ja-JP" sz="2800" kern="0" dirty="0">
              <a:latin typeface="+mn-ea"/>
            </a:endParaRPr>
          </a:p>
          <a:p>
            <a:pPr marL="742950" lvl="1" indent="-285750" eaLnBrk="0" fontAlgn="base" hangingPunct="0">
              <a:spcBef>
                <a:spcPct val="20000"/>
              </a:spcBef>
              <a:spcAft>
                <a:spcPct val="0"/>
              </a:spcAft>
              <a:buClr>
                <a:schemeClr val="tx1"/>
              </a:buClr>
              <a:buFont typeface="Wingdings" panose="05000000000000000000" pitchFamily="2" charset="2"/>
              <a:buChar char="l"/>
              <a:defRPr/>
            </a:pPr>
            <a:r>
              <a:rPr lang="ja-JP" altLang="en-US" kern="0" dirty="0">
                <a:latin typeface="+mn-ea"/>
              </a:rPr>
              <a:t>スマホに紐づいている銀行口座の出金履歴やクレジットカードの利用明細の確認</a:t>
            </a:r>
            <a:endParaRPr lang="en-US" altLang="ja-JP" kern="0" dirty="0">
              <a:latin typeface="+mn-ea"/>
            </a:endParaRPr>
          </a:p>
        </p:txBody>
      </p:sp>
      <p:sp>
        <p:nvSpPr>
          <p:cNvPr id="12" name="テキスト ボックス 11">
            <a:extLst>
              <a:ext uri="{FF2B5EF4-FFF2-40B4-BE49-F238E27FC236}">
                <a16:creationId xmlns:a16="http://schemas.microsoft.com/office/drawing/2014/main" id="{94A6F0A6-963D-A481-9A37-84997C8B016F}"/>
              </a:ext>
            </a:extLst>
          </p:cNvPr>
          <p:cNvSpPr txBox="1"/>
          <p:nvPr/>
        </p:nvSpPr>
        <p:spPr>
          <a:xfrm>
            <a:off x="807267" y="5831999"/>
            <a:ext cx="7205956" cy="738664"/>
          </a:xfrm>
          <a:prstGeom prst="rect">
            <a:avLst/>
          </a:prstGeom>
          <a:solidFill>
            <a:srgbClr val="FFFFCC"/>
          </a:solidFill>
          <a:ln>
            <a:noFill/>
          </a:ln>
        </p:spPr>
        <p:txBody>
          <a:bodyPr wrap="square" rtlCol="0">
            <a:spAutoFit/>
          </a:bodyPr>
          <a:lstStyle/>
          <a:p>
            <a:pPr algn="ctr"/>
            <a:r>
              <a:rPr lang="ja-JP" altLang="en-US" sz="1400" dirty="0">
                <a:solidFill>
                  <a:schemeClr val="accent6">
                    <a:lumMod val="10000"/>
                  </a:schemeClr>
                </a:solidFill>
                <a:latin typeface="+mn-ea"/>
              </a:rPr>
              <a:t>実際の画像を多用した、手口の解説ページを見ることで、対策への理解がより深まります。</a:t>
            </a:r>
            <a:endParaRPr lang="en-US" altLang="ja-JP" sz="1400" dirty="0">
              <a:solidFill>
                <a:schemeClr val="accent6">
                  <a:lumMod val="10000"/>
                </a:schemeClr>
              </a:solidFill>
              <a:latin typeface="+mn-ea"/>
            </a:endParaRPr>
          </a:p>
          <a:p>
            <a:pPr algn="ctr"/>
            <a:r>
              <a:rPr lang="en-US" altLang="ja-JP" sz="1400" dirty="0">
                <a:solidFill>
                  <a:schemeClr val="accent6">
                    <a:lumMod val="10000"/>
                  </a:schemeClr>
                </a:solidFill>
                <a:latin typeface="+mn-ea"/>
              </a:rPr>
              <a:t>IPA</a:t>
            </a:r>
            <a:r>
              <a:rPr lang="ja-JP" altLang="en-US" sz="1400" dirty="0">
                <a:solidFill>
                  <a:schemeClr val="accent6">
                    <a:lumMod val="10000"/>
                  </a:schemeClr>
                </a:solidFill>
                <a:latin typeface="+mn-ea"/>
              </a:rPr>
              <a:t>　偽セキュリティ警告（サポート詐欺）対策特集ページ（</a:t>
            </a:r>
            <a:r>
              <a:rPr lang="en-US" altLang="ja-JP" sz="1400" dirty="0">
                <a:solidFill>
                  <a:schemeClr val="accent6">
                    <a:lumMod val="10000"/>
                  </a:schemeClr>
                </a:solidFill>
                <a:latin typeface="+mn-ea"/>
              </a:rPr>
              <a:t>IPA</a:t>
            </a:r>
            <a:r>
              <a:rPr lang="ja-JP" altLang="en-US" sz="1400" dirty="0">
                <a:solidFill>
                  <a:schemeClr val="accent6">
                    <a:lumMod val="10000"/>
                  </a:schemeClr>
                </a:solidFill>
                <a:latin typeface="+mn-ea"/>
              </a:rPr>
              <a:t>）</a:t>
            </a:r>
          </a:p>
          <a:p>
            <a:pPr algn="ctr"/>
            <a:r>
              <a:rPr lang="ja-JP" altLang="en-US" sz="1400" dirty="0">
                <a:latin typeface="+mn-ea"/>
              </a:rPr>
              <a:t>           </a:t>
            </a:r>
            <a:r>
              <a:rPr lang="en-US" altLang="ja-JP" sz="1400" dirty="0">
                <a:solidFill>
                  <a:srgbClr val="0000FF"/>
                </a:solidFill>
                <a:latin typeface="+mn-ea"/>
                <a:hlinkClick r:id="rId3">
                  <a:extLst>
                    <a:ext uri="{A12FA001-AC4F-418D-AE19-62706E023703}">
                      <ahyp:hlinkClr xmlns:ahyp="http://schemas.microsoft.com/office/drawing/2018/hyperlinkcolor" val="tx"/>
                    </a:ext>
                  </a:extLst>
                </a:hlinkClick>
              </a:rPr>
              <a:t>https://www.ipa.go.jp/security/anshin/measures/fakealert.html</a:t>
            </a:r>
            <a:endParaRPr lang="en-US" altLang="ja-JP" sz="1400" dirty="0">
              <a:solidFill>
                <a:srgbClr val="0000FF"/>
              </a:solidFill>
              <a:latin typeface="+mn-ea"/>
            </a:endParaRPr>
          </a:p>
        </p:txBody>
      </p:sp>
      <p:pic>
        <p:nvPicPr>
          <p:cNvPr id="11" name="図 10" descr="情報セキュリティを解説する人のイラスト">
            <a:extLst>
              <a:ext uri="{FF2B5EF4-FFF2-40B4-BE49-F238E27FC236}">
                <a16:creationId xmlns:a16="http://schemas.microsoft.com/office/drawing/2014/main" id="{EBBC3522-EDE8-105B-5CCD-C02DDE1AE0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24439" y="2947096"/>
            <a:ext cx="1190303" cy="1615126"/>
          </a:xfrm>
          <a:prstGeom prst="rect">
            <a:avLst/>
          </a:prstGeom>
        </p:spPr>
      </p:pic>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ja-JP" dirty="0"/>
              <a:t>Copyright © 2025  </a:t>
            </a:r>
            <a:r>
              <a:rPr lang="ja-JP" altLang="en-US" dirty="0"/>
              <a:t>独立行政法人情報処理推進機構</a:t>
            </a:r>
          </a:p>
          <a:p>
            <a:endParaRPr lang="ja-JP" altLang="en-US" dirty="0"/>
          </a:p>
        </p:txBody>
      </p:sp>
    </p:spTree>
    <p:extLst>
      <p:ext uri="{BB962C8B-B14F-4D97-AF65-F5344CB8AC3E}">
        <p14:creationId xmlns:p14="http://schemas.microsoft.com/office/powerpoint/2010/main" val="833245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7A046D27-AB60-CBAC-3B3D-0BCB539483DB}"/>
              </a:ext>
            </a:extLst>
          </p:cNvPr>
          <p:cNvSpPr>
            <a:spLocks noGrp="1"/>
          </p:cNvSpPr>
          <p:nvPr>
            <p:ph type="sldNum" sz="quarter" idx="11"/>
          </p:nvPr>
        </p:nvSpPr>
        <p:spPr/>
        <p:txBody>
          <a:bodyPr/>
          <a:lstStyle/>
          <a:p>
            <a:fld id="{DBFB1F43-6F2E-4538-AABB-23AEDF146290}" type="slidenum">
              <a:rPr lang="ja-JP" altLang="en-US" smtClean="0"/>
              <a:pPr/>
              <a:t>13</a:t>
            </a:fld>
            <a:endParaRPr lang="ja-JP" altLang="en-US"/>
          </a:p>
        </p:txBody>
      </p:sp>
      <p:sp>
        <p:nvSpPr>
          <p:cNvPr id="7" name="タイトル 8">
            <a:extLst>
              <a:ext uri="{FF2B5EF4-FFF2-40B4-BE49-F238E27FC236}">
                <a16:creationId xmlns:a16="http://schemas.microsoft.com/office/drawing/2014/main" id="{E845F2C2-1C1E-519D-1405-B24BFD58E6A3}"/>
              </a:ext>
            </a:extLst>
          </p:cNvPr>
          <p:cNvSpPr txBox="1">
            <a:spLocks noGrp="1"/>
          </p:cNvSpPr>
          <p:nvPr>
            <p:ph type="title" idx="4294967295"/>
          </p:nvPr>
        </p:nvSpPr>
        <p:spPr bwMode="auto">
          <a:xfrm>
            <a:off x="309905" y="122805"/>
            <a:ext cx="5176495" cy="816635"/>
          </a:xfrm>
          <a:prstGeom prst="rect">
            <a:avLst/>
          </a:prstGeom>
          <a:solidFill>
            <a:schemeClr val="bg1">
              <a:alpha val="0"/>
            </a:schemeClr>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kumimoji="1" sz="28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2700">
                <a:solidFill>
                  <a:srgbClr val="000066"/>
                </a:solidFill>
                <a:latin typeface="Arial" charset="0"/>
                <a:ea typeface="ＭＳ Ｐゴシック" charset="-128"/>
              </a:defRPr>
            </a:lvl2pPr>
            <a:lvl3pPr algn="l" rtl="0" eaLnBrk="1" fontAlgn="base" hangingPunct="1">
              <a:spcBef>
                <a:spcPct val="0"/>
              </a:spcBef>
              <a:spcAft>
                <a:spcPct val="0"/>
              </a:spcAft>
              <a:defRPr kumimoji="1" sz="2700">
                <a:solidFill>
                  <a:srgbClr val="000066"/>
                </a:solidFill>
                <a:latin typeface="Arial" charset="0"/>
                <a:ea typeface="ＭＳ Ｐゴシック" charset="-128"/>
              </a:defRPr>
            </a:lvl3pPr>
            <a:lvl4pPr algn="l" rtl="0" eaLnBrk="1" fontAlgn="base" hangingPunct="1">
              <a:spcBef>
                <a:spcPct val="0"/>
              </a:spcBef>
              <a:spcAft>
                <a:spcPct val="0"/>
              </a:spcAft>
              <a:defRPr kumimoji="1" sz="2700">
                <a:solidFill>
                  <a:srgbClr val="000066"/>
                </a:solidFill>
                <a:latin typeface="Arial" charset="0"/>
                <a:ea typeface="ＭＳ Ｐゴシック" charset="-128"/>
              </a:defRPr>
            </a:lvl4pPr>
            <a:lvl5pPr algn="l" rtl="0" eaLnBrk="1" fontAlgn="base" hangingPunct="1">
              <a:spcBef>
                <a:spcPct val="0"/>
              </a:spcBef>
              <a:spcAft>
                <a:spcPct val="0"/>
              </a:spcAft>
              <a:defRPr kumimoji="1" sz="2700">
                <a:solidFill>
                  <a:srgbClr val="000066"/>
                </a:solidFill>
                <a:latin typeface="Arial" charset="0"/>
                <a:ea typeface="ＭＳ Ｐゴシック" charset="-128"/>
              </a:defRPr>
            </a:lvl5pPr>
            <a:lvl6pPr marL="342899" algn="l" rtl="0" eaLnBrk="1" fontAlgn="base" hangingPunct="1">
              <a:spcBef>
                <a:spcPct val="0"/>
              </a:spcBef>
              <a:spcAft>
                <a:spcPct val="0"/>
              </a:spcAft>
              <a:defRPr kumimoji="1" sz="2700">
                <a:solidFill>
                  <a:srgbClr val="003399"/>
                </a:solidFill>
                <a:latin typeface="Arial" charset="0"/>
                <a:ea typeface="ＭＳ Ｐゴシック" charset="-128"/>
              </a:defRPr>
            </a:lvl6pPr>
            <a:lvl7pPr marL="685796" algn="l" rtl="0" eaLnBrk="1" fontAlgn="base" hangingPunct="1">
              <a:spcBef>
                <a:spcPct val="0"/>
              </a:spcBef>
              <a:spcAft>
                <a:spcPct val="0"/>
              </a:spcAft>
              <a:defRPr kumimoji="1" sz="2700">
                <a:solidFill>
                  <a:srgbClr val="003399"/>
                </a:solidFill>
                <a:latin typeface="Arial" charset="0"/>
                <a:ea typeface="ＭＳ Ｐゴシック" charset="-128"/>
              </a:defRPr>
            </a:lvl7pPr>
            <a:lvl8pPr marL="1028694" algn="l" rtl="0" eaLnBrk="1" fontAlgn="base" hangingPunct="1">
              <a:spcBef>
                <a:spcPct val="0"/>
              </a:spcBef>
              <a:spcAft>
                <a:spcPct val="0"/>
              </a:spcAft>
              <a:defRPr kumimoji="1" sz="2700">
                <a:solidFill>
                  <a:srgbClr val="003399"/>
                </a:solidFill>
                <a:latin typeface="Arial" charset="0"/>
                <a:ea typeface="ＭＳ Ｐゴシック" charset="-128"/>
              </a:defRPr>
            </a:lvl8pPr>
            <a:lvl9pPr marL="1371592" algn="l" rtl="0" eaLnBrk="1" fontAlgn="base" hangingPunct="1">
              <a:spcBef>
                <a:spcPct val="0"/>
              </a:spcBef>
              <a:spcAft>
                <a:spcPct val="0"/>
              </a:spcAft>
              <a:defRPr kumimoji="1" sz="2700">
                <a:solidFill>
                  <a:srgbClr val="003399"/>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0" cap="none" spc="0" normalizeH="0" baseline="0" noProof="0" dirty="0">
                <a:ln>
                  <a:noFill/>
                </a:ln>
                <a:solidFill>
                  <a:schemeClr val="bg1"/>
                </a:solidFill>
                <a:effectLst/>
                <a:uLnTx/>
                <a:uFillTx/>
                <a:latin typeface="Meiryo UI" panose="020B0604030504040204" pitchFamily="34" charset="-128"/>
                <a:ea typeface="Meiryo UI" panose="020B0604030504040204" pitchFamily="34" charset="-128"/>
                <a:cs typeface="+mj-cs"/>
              </a:rPr>
              <a:t>偽警告によるインターネット詐欺</a:t>
            </a:r>
          </a:p>
        </p:txBody>
      </p:sp>
      <p:pic>
        <p:nvPicPr>
          <p:cNvPr id="11" name="グラフィックス 10" descr="ライト: オン 単色塗りつぶし">
            <a:extLst>
              <a:ext uri="{FF2B5EF4-FFF2-40B4-BE49-F238E27FC236}">
                <a16:creationId xmlns:a16="http://schemas.microsoft.com/office/drawing/2014/main" id="{2B51C78D-2E38-F704-F07F-1E00BDE787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5128" y="2071396"/>
            <a:ext cx="443468" cy="443468"/>
          </a:xfrm>
          <a:prstGeom prst="rect">
            <a:avLst/>
          </a:prstGeom>
        </p:spPr>
      </p:pic>
      <p:sp>
        <p:nvSpPr>
          <p:cNvPr id="2" name="コンテンツ プレースホルダー 1">
            <a:extLst>
              <a:ext uri="{FF2B5EF4-FFF2-40B4-BE49-F238E27FC236}">
                <a16:creationId xmlns:a16="http://schemas.microsoft.com/office/drawing/2014/main" id="{0CDEF8D3-EF6F-ECBB-B0A6-E9114CF6F77A}"/>
              </a:ext>
            </a:extLst>
          </p:cNvPr>
          <p:cNvSpPr>
            <a:spLocks noGrp="1"/>
          </p:cNvSpPr>
          <p:nvPr>
            <p:ph idx="1"/>
          </p:nvPr>
        </p:nvSpPr>
        <p:spPr/>
        <p:txBody>
          <a:bodyPr/>
          <a:lstStyle/>
          <a:p>
            <a:pPr>
              <a:buFont typeface="Wingdings" panose="05000000000000000000" pitchFamily="2" charset="2"/>
              <a:buChar char="l"/>
            </a:pPr>
            <a:r>
              <a:rPr lang="ja-JP" altLang="en-US" sz="2400" dirty="0">
                <a:latin typeface="+mn-ea"/>
              </a:rPr>
              <a:t>「偽警告」が表示されるのにはワケがある！？</a:t>
            </a:r>
            <a:endParaRPr lang="en-US" altLang="ja-JP" sz="2400" dirty="0">
              <a:latin typeface="+mn-ea"/>
            </a:endParaRPr>
          </a:p>
          <a:p>
            <a:pPr>
              <a:buFont typeface="Wingdings" panose="05000000000000000000" pitchFamily="2" charset="2"/>
              <a:buChar char="l"/>
            </a:pPr>
            <a:endParaRPr lang="en-US" altLang="ja-JP" sz="1600" dirty="0">
              <a:latin typeface="+mn-ea"/>
            </a:endParaRPr>
          </a:p>
          <a:p>
            <a:pPr marL="342899" lvl="1" indent="0">
              <a:buClr>
                <a:schemeClr val="tx2"/>
              </a:buClr>
              <a:buNone/>
            </a:pPr>
            <a:r>
              <a:rPr lang="ja-JP" altLang="en-US" sz="2000" dirty="0">
                <a:latin typeface="+mn-ea"/>
              </a:rPr>
              <a:t>　　偽警告が表示されるには必ずきっかけがあります。</a:t>
            </a:r>
            <a:endParaRPr lang="en-US" altLang="ja-JP" sz="2000" dirty="0">
              <a:latin typeface="+mn-ea"/>
            </a:endParaRPr>
          </a:p>
          <a:p>
            <a:pPr marL="342899" lvl="1" indent="0">
              <a:buNone/>
            </a:pPr>
            <a:endParaRPr lang="en-US" altLang="ja-JP" sz="1600" dirty="0">
              <a:latin typeface="+mn-ea"/>
            </a:endParaRPr>
          </a:p>
          <a:p>
            <a:pPr lvl="1">
              <a:buClr>
                <a:schemeClr val="tx2"/>
              </a:buClr>
              <a:buFont typeface="Wingdings" panose="05000000000000000000" pitchFamily="2" charset="2"/>
              <a:buChar char="l"/>
            </a:pPr>
            <a:r>
              <a:rPr lang="ja-JP" altLang="en-US" sz="1800" dirty="0">
                <a:solidFill>
                  <a:schemeClr val="tx2"/>
                </a:solidFill>
                <a:latin typeface="+mn-ea"/>
              </a:rPr>
              <a:t>ブラウザに表示された広告をクリックしませんでしたか？</a:t>
            </a:r>
            <a:endParaRPr lang="en-US" altLang="ja-JP" sz="1800" dirty="0">
              <a:solidFill>
                <a:schemeClr val="tx2"/>
              </a:solidFill>
              <a:latin typeface="+mn-ea"/>
            </a:endParaRPr>
          </a:p>
          <a:p>
            <a:pPr lvl="1">
              <a:buClr>
                <a:schemeClr val="tx2"/>
              </a:buClr>
              <a:buFont typeface="Wingdings" panose="05000000000000000000" pitchFamily="2" charset="2"/>
              <a:buChar char="l"/>
            </a:pPr>
            <a:r>
              <a:rPr lang="ja-JP" altLang="en-US" sz="1800" dirty="0">
                <a:solidFill>
                  <a:schemeClr val="tx2"/>
                </a:solidFill>
                <a:latin typeface="+mn-ea"/>
              </a:rPr>
              <a:t>検索結果に表示された上位の結果をクリックしませんでしたか？</a:t>
            </a:r>
            <a:endParaRPr lang="en-US" altLang="ja-JP" sz="1800" dirty="0">
              <a:solidFill>
                <a:schemeClr val="tx2"/>
              </a:solidFill>
              <a:latin typeface="+mn-ea"/>
            </a:endParaRPr>
          </a:p>
          <a:p>
            <a:pPr lvl="1">
              <a:buClr>
                <a:schemeClr val="tx2"/>
              </a:buClr>
              <a:buFont typeface="Wingdings" panose="05000000000000000000" pitchFamily="2" charset="2"/>
              <a:buChar char="l"/>
            </a:pPr>
            <a:r>
              <a:rPr lang="ja-JP" altLang="en-US" sz="1800" dirty="0">
                <a:solidFill>
                  <a:schemeClr val="tx2"/>
                </a:solidFill>
                <a:latin typeface="+mn-ea"/>
              </a:rPr>
              <a:t>動画再生ボタンをクリックしませんでしたか？</a:t>
            </a:r>
            <a:endParaRPr lang="en-US" altLang="ja-JP" sz="1800" dirty="0">
              <a:solidFill>
                <a:schemeClr val="tx2"/>
              </a:solidFill>
              <a:latin typeface="+mn-ea"/>
            </a:endParaRPr>
          </a:p>
          <a:p>
            <a:pPr lvl="1">
              <a:buClr>
                <a:schemeClr val="tx2"/>
              </a:buClr>
              <a:buFont typeface="Wingdings" panose="05000000000000000000" pitchFamily="2" charset="2"/>
              <a:buChar char="l"/>
            </a:pPr>
            <a:r>
              <a:rPr lang="ja-JP" altLang="en-US" sz="1800" dirty="0">
                <a:solidFill>
                  <a:schemeClr val="tx2"/>
                </a:solidFill>
                <a:latin typeface="+mn-ea"/>
              </a:rPr>
              <a:t>ブラウザに「許可しますか」と表示され、許可をクリックしませんでしたか？</a:t>
            </a:r>
            <a:endParaRPr lang="en-US" altLang="ja-JP" sz="1800" dirty="0">
              <a:solidFill>
                <a:schemeClr val="tx2"/>
              </a:solidFill>
              <a:latin typeface="+mn-ea"/>
            </a:endParaRPr>
          </a:p>
          <a:p>
            <a:pPr lvl="1">
              <a:buClr>
                <a:schemeClr val="tx2"/>
              </a:buClr>
              <a:buFont typeface="Wingdings" panose="05000000000000000000" pitchFamily="2" charset="2"/>
              <a:buChar char="l"/>
            </a:pPr>
            <a:endParaRPr lang="en-US" altLang="ja-JP" sz="1800" dirty="0">
              <a:solidFill>
                <a:schemeClr val="tx2"/>
              </a:solidFill>
              <a:latin typeface="+mn-ea"/>
            </a:endParaRPr>
          </a:p>
          <a:p>
            <a:pPr marL="342899" lvl="1" indent="0">
              <a:buClr>
                <a:schemeClr val="tx2"/>
              </a:buClr>
              <a:buNone/>
            </a:pPr>
            <a:r>
              <a:rPr lang="ja-JP" altLang="en-US" sz="2000" dirty="0">
                <a:latin typeface="+mn-ea"/>
              </a:rPr>
              <a:t>このように直前の操作がきっかけとなり、</a:t>
            </a:r>
            <a:r>
              <a:rPr lang="ja-JP" altLang="en-US" sz="2000" dirty="0"/>
              <a:t>偽警告は出現します。</a:t>
            </a:r>
            <a:endParaRPr lang="en-US" altLang="ja-JP" sz="2000" dirty="0"/>
          </a:p>
          <a:p>
            <a:pPr marL="342899" lvl="1" indent="0">
              <a:buClr>
                <a:schemeClr val="tx2"/>
              </a:buClr>
              <a:buNone/>
            </a:pPr>
            <a:endParaRPr lang="ja-JP" altLang="en-US" sz="2000" dirty="0"/>
          </a:p>
          <a:p>
            <a:r>
              <a:rPr lang="ja-JP" altLang="en-US" sz="2000" dirty="0"/>
              <a:t>マルウェア感染の警告画面が出ても、電話を掛けない！</a:t>
            </a:r>
          </a:p>
          <a:p>
            <a:r>
              <a:rPr lang="ja-JP" altLang="en-US" sz="2000" dirty="0"/>
              <a:t>正規のセキュリティサービスの警告画面に電話番号は表示されません。</a:t>
            </a:r>
          </a:p>
          <a:p>
            <a:pPr>
              <a:buFont typeface="Wingdings" panose="05000000000000000000" pitchFamily="2" charset="2"/>
              <a:buChar char="l"/>
            </a:pPr>
            <a:endParaRPr lang="en-US" altLang="ja-JP" sz="2000" dirty="0">
              <a:latin typeface="+mn-ea"/>
            </a:endParaRPr>
          </a:p>
          <a:p>
            <a:endParaRPr kumimoji="1" lang="ja-JP" altLang="en-US" dirty="0"/>
          </a:p>
        </p:txBody>
      </p:sp>
      <p:sp>
        <p:nvSpPr>
          <p:cNvPr id="4" name="フッター プレースホルダー 3">
            <a:extLst>
              <a:ext uri="{FF2B5EF4-FFF2-40B4-BE49-F238E27FC236}">
                <a16:creationId xmlns:a16="http://schemas.microsoft.com/office/drawing/2014/main" id="{7FF1F02F-8D16-422F-09AA-5A08867D7039}"/>
              </a:ext>
            </a:extLst>
          </p:cNvPr>
          <p:cNvSpPr>
            <a:spLocks noGrp="1"/>
          </p:cNvSpPr>
          <p:nvPr>
            <p:ph type="ftr" sz="quarter" idx="10"/>
          </p:nvPr>
        </p:nvSpPr>
        <p:spPr/>
        <p:txBody>
          <a:bodyPr/>
          <a:lstStyle/>
          <a:p>
            <a:r>
              <a:rPr lang="en-US" altLang="ja-JP"/>
              <a:t>Copyright © 2025  </a:t>
            </a:r>
            <a:r>
              <a:rPr lang="ja-JP" altLang="en-US"/>
              <a:t>独立行政法人情報処理推進機構</a:t>
            </a:r>
          </a:p>
          <a:p>
            <a:endParaRPr lang="ja-JP" altLang="en-US" dirty="0"/>
          </a:p>
        </p:txBody>
      </p:sp>
      <p:pic>
        <p:nvPicPr>
          <p:cNvPr id="9" name="図 8" descr="情報セキュリティを解説する人のイラスト">
            <a:extLst>
              <a:ext uri="{FF2B5EF4-FFF2-40B4-BE49-F238E27FC236}">
                <a16:creationId xmlns:a16="http://schemas.microsoft.com/office/drawing/2014/main" id="{1C9E475A-9D7A-CFBE-B7AD-7ABBAD6867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95178" y="1546921"/>
            <a:ext cx="1190303" cy="1615126"/>
          </a:xfrm>
          <a:prstGeom prst="rect">
            <a:avLst/>
          </a:prstGeom>
        </p:spPr>
      </p:pic>
    </p:spTree>
    <p:extLst>
      <p:ext uri="{BB962C8B-B14F-4D97-AF65-F5344CB8AC3E}">
        <p14:creationId xmlns:p14="http://schemas.microsoft.com/office/powerpoint/2010/main" val="1299650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14</a:t>
            </a:fld>
            <a:endParaRPr lang="ja-JP" altLang="en-US"/>
          </a:p>
        </p:txBody>
      </p:sp>
      <p:sp>
        <p:nvSpPr>
          <p:cNvPr id="9" name="タイトル 8">
            <a:extLst>
              <a:ext uri="{FF2B5EF4-FFF2-40B4-BE49-F238E27FC236}">
                <a16:creationId xmlns:a16="http://schemas.microsoft.com/office/drawing/2014/main" id="{814B93F0-91BB-1C81-930B-8940707CF59E}"/>
              </a:ext>
            </a:extLst>
          </p:cNvPr>
          <p:cNvSpPr>
            <a:spLocks noGrp="1"/>
          </p:cNvSpPr>
          <p:nvPr>
            <p:ph type="title"/>
          </p:nvPr>
        </p:nvSpPr>
        <p:spPr>
          <a:xfrm>
            <a:off x="480910" y="217503"/>
            <a:ext cx="7423732" cy="816635"/>
          </a:xfrm>
        </p:spPr>
        <p:txBody>
          <a:bodyPr/>
          <a:lstStyle/>
          <a:p>
            <a:r>
              <a:rPr lang="ja-JP" altLang="en-US" sz="2400" u="sng" dirty="0"/>
              <a:t>● ネット上の誹謗・中傷・デマ</a:t>
            </a:r>
            <a:br>
              <a:rPr lang="en-US" altLang="ja-JP" sz="800" dirty="0"/>
            </a:br>
            <a:endParaRPr lang="ja-JP" altLang="en-US" sz="2400" dirty="0"/>
          </a:p>
        </p:txBody>
      </p:sp>
      <p:pic>
        <p:nvPicPr>
          <p:cNvPr id="5" name="図 4" descr="情報セキュリティ10大脅威2025　個人編「ネット上の誹謗・中傷・デマ」の手口・脅威のイメージ図">
            <a:extLst>
              <a:ext uri="{FF2B5EF4-FFF2-40B4-BE49-F238E27FC236}">
                <a16:creationId xmlns:a16="http://schemas.microsoft.com/office/drawing/2014/main" id="{200CC2C2-F70D-00D8-9F3B-6A1C94E9F950}"/>
              </a:ext>
            </a:extLst>
          </p:cNvPr>
          <p:cNvPicPr>
            <a:picLocks/>
          </p:cNvPicPr>
          <p:nvPr/>
        </p:nvPicPr>
        <p:blipFill>
          <a:blip r:embed="rId2"/>
          <a:stretch>
            <a:fillRect/>
          </a:stretch>
        </p:blipFill>
        <p:spPr>
          <a:xfrm>
            <a:off x="1634143" y="1305105"/>
            <a:ext cx="5595014" cy="2386623"/>
          </a:xfrm>
          <a:prstGeom prst="rect">
            <a:avLst/>
          </a:prstGeom>
        </p:spPr>
      </p:pic>
      <p:sp>
        <p:nvSpPr>
          <p:cNvPr id="3" name="正方形/長方形 2" descr="情報セキュリティ10大脅威2025　個人編「ネット上の誹謗・中傷・デマ」の手口・脅威のイメージ図">
            <a:extLst>
              <a:ext uri="{FF2B5EF4-FFF2-40B4-BE49-F238E27FC236}">
                <a16:creationId xmlns:a16="http://schemas.microsoft.com/office/drawing/2014/main" id="{1E944290-2A11-244F-AFD2-CF7E38B7E735}"/>
              </a:ext>
            </a:extLst>
          </p:cNvPr>
          <p:cNvSpPr/>
          <p:nvPr/>
        </p:nvSpPr>
        <p:spPr>
          <a:xfrm>
            <a:off x="1305996" y="1287901"/>
            <a:ext cx="6326445" cy="254565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a:extLst>
              <a:ext uri="{FF2B5EF4-FFF2-40B4-BE49-F238E27FC236}">
                <a16:creationId xmlns:a16="http://schemas.microsoft.com/office/drawing/2014/main" id="{B087F869-6D09-F58D-5AF9-B84DA990A1CC}"/>
              </a:ext>
            </a:extLst>
          </p:cNvPr>
          <p:cNvSpPr txBox="1"/>
          <p:nvPr/>
        </p:nvSpPr>
        <p:spPr>
          <a:xfrm>
            <a:off x="186467" y="3879047"/>
            <a:ext cx="8565502" cy="2746906"/>
          </a:xfrm>
          <a:prstGeom prst="rect">
            <a:avLst/>
          </a:prstGeom>
          <a:noFill/>
          <a:ln w="19050">
            <a:noFill/>
          </a:ln>
        </p:spPr>
        <p:txBody>
          <a:bodyPr wrap="square" rtlCol="0">
            <a:spAutoFit/>
          </a:bodyPr>
          <a:lstStyle/>
          <a:p>
            <a:pPr marL="285750" indent="-285750">
              <a:buFont typeface="Wingdings" panose="05000000000000000000" pitchFamily="2" charset="2"/>
              <a:buChar char="l"/>
            </a:pPr>
            <a:r>
              <a:rPr lang="ja-JP" altLang="en-US" u="sng" dirty="0"/>
              <a:t>どんな被害？</a:t>
            </a:r>
            <a:endParaRPr lang="en-US" altLang="ja-JP" u="sng" dirty="0"/>
          </a:p>
          <a:p>
            <a:r>
              <a:rPr lang="ja-JP" altLang="en-US" dirty="0"/>
              <a:t>誹謗、中傷、脅迫、犯罪予告、デマを</a:t>
            </a:r>
            <a:r>
              <a:rPr lang="en-US" altLang="ja-JP" dirty="0"/>
              <a:t>SNS</a:t>
            </a:r>
            <a:r>
              <a:rPr lang="ja-JP" altLang="en-US" dirty="0"/>
              <a:t>等のメッセージや画像を介して投稿し、それらが伝言ゲームの様にさらに拡散され、悪影響を及ぼす。また、拡散時に内容が改変されたり、別の第三者の情報に紐づけられることで、誹謗・中傷がさらに広がる恐れがある。</a:t>
            </a:r>
            <a:endParaRPr lang="en-US" altLang="ja-JP" dirty="0"/>
          </a:p>
          <a:p>
            <a:endParaRPr lang="en-US" altLang="ja-JP" sz="1050" u="sng" dirty="0"/>
          </a:p>
          <a:p>
            <a:pPr marL="285750" indent="-285750">
              <a:buFont typeface="Wingdings" panose="05000000000000000000" pitchFamily="2" charset="2"/>
              <a:buChar char="l"/>
            </a:pPr>
            <a:r>
              <a:rPr lang="ja-JP" altLang="en-US" u="sng" dirty="0"/>
              <a:t>　被害に遭うとどうなるの</a:t>
            </a:r>
            <a:r>
              <a:rPr lang="ja-JP" altLang="en-US" dirty="0"/>
              <a:t>？</a:t>
            </a:r>
            <a:endParaRPr lang="en-US" altLang="ja-JP" dirty="0"/>
          </a:p>
          <a:p>
            <a:pPr marL="285750" indent="-285750">
              <a:buFontTx/>
              <a:buChar char="-"/>
            </a:pPr>
            <a:r>
              <a:rPr lang="ja-JP" altLang="en-US" dirty="0"/>
              <a:t>不特定多数から心無いメッセージが届く</a:t>
            </a:r>
            <a:endParaRPr lang="en-US" altLang="ja-JP" dirty="0"/>
          </a:p>
          <a:p>
            <a:pPr marL="285750" indent="-285750">
              <a:buFontTx/>
              <a:buChar char="-"/>
            </a:pPr>
            <a:r>
              <a:rPr lang="ja-JP" altLang="en-US" dirty="0"/>
              <a:t>社会的混乱</a:t>
            </a:r>
            <a:endParaRPr lang="en-US" altLang="ja-JP" dirty="0"/>
          </a:p>
          <a:p>
            <a:pPr marL="285750" indent="-285750">
              <a:buFontTx/>
              <a:buChar char="-"/>
            </a:pPr>
            <a:r>
              <a:rPr lang="ja-JP" altLang="en-US" dirty="0"/>
              <a:t>風評被害</a:t>
            </a:r>
            <a:endParaRPr lang="en-US" altLang="ja-JP" dirty="0"/>
          </a:p>
          <a:p>
            <a:pPr marL="285750" indent="-285750">
              <a:buFontTx/>
              <a:buChar char="-"/>
            </a:pPr>
            <a:r>
              <a:rPr lang="ja-JP" altLang="en-US" dirty="0"/>
              <a:t>精神的苦痛 等</a:t>
            </a:r>
            <a:endParaRPr lang="en-US" altLang="ja-JP" dirty="0"/>
          </a:p>
        </p:txBody>
      </p:sp>
      <p:sp>
        <p:nvSpPr>
          <p:cNvPr id="17" name="テキスト ボックス 16">
            <a:extLst>
              <a:ext uri="{FF2B5EF4-FFF2-40B4-BE49-F238E27FC236}">
                <a16:creationId xmlns:a16="http://schemas.microsoft.com/office/drawing/2014/main" id="{CDE1A8DC-41E3-5561-4A96-94863AD2E608}"/>
              </a:ext>
            </a:extLst>
          </p:cNvPr>
          <p:cNvSpPr txBox="1"/>
          <p:nvPr/>
        </p:nvSpPr>
        <p:spPr>
          <a:xfrm>
            <a:off x="4288174" y="5075558"/>
            <a:ext cx="2215123" cy="276999"/>
          </a:xfrm>
          <a:prstGeom prst="rect">
            <a:avLst/>
          </a:prstGeom>
          <a:solidFill>
            <a:srgbClr val="FFFFCC"/>
          </a:solidFill>
          <a:ln>
            <a:solidFill>
              <a:srgbClr val="FF0000"/>
            </a:solidFill>
          </a:ln>
        </p:spPr>
        <p:txBody>
          <a:bodyPr wrap="square" rtlCol="0">
            <a:spAutoFit/>
          </a:bodyPr>
          <a:lstStyle/>
          <a:p>
            <a:r>
              <a:rPr kumimoji="1" lang="ja-JP" altLang="en-US" sz="1200" b="1" dirty="0">
                <a:solidFill>
                  <a:srgbClr val="FF0000"/>
                </a:solidFill>
              </a:rPr>
              <a:t>訴えられ、裁判沙汰になることも</a:t>
            </a:r>
          </a:p>
        </p:txBody>
      </p:sp>
      <p:sp>
        <p:nvSpPr>
          <p:cNvPr id="12" name="コンテンツ プレースホルダー 2">
            <a:extLst>
              <a:ext uri="{FF2B5EF4-FFF2-40B4-BE49-F238E27FC236}">
                <a16:creationId xmlns:a16="http://schemas.microsoft.com/office/drawing/2014/main" id="{0BC7CD73-FDF9-2023-CB4C-7D39534D6268}"/>
              </a:ext>
            </a:extLst>
          </p:cNvPr>
          <p:cNvSpPr txBox="1">
            <a:spLocks/>
          </p:cNvSpPr>
          <p:nvPr/>
        </p:nvSpPr>
        <p:spPr bwMode="auto">
          <a:xfrm>
            <a:off x="4288174" y="5352557"/>
            <a:ext cx="4374895" cy="1343321"/>
          </a:xfrm>
          <a:prstGeom prst="rect">
            <a:avLst/>
          </a:prstGeom>
          <a:solidFill>
            <a:srgbClr val="FFFFCC"/>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3"/>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lang="ja-JP" altLang="en-US" sz="1600" b="1" kern="0" dirty="0">
                <a:solidFill>
                  <a:schemeClr val="tx2"/>
                </a:solidFill>
                <a:latin typeface="+mn-ea"/>
              </a:rPr>
              <a:t>・</a:t>
            </a:r>
            <a:r>
              <a:rPr lang="ja-JP" altLang="en-US" sz="1400" b="1" kern="0" dirty="0">
                <a:solidFill>
                  <a:schemeClr val="tx2"/>
                </a:solidFill>
                <a:latin typeface="+mn-ea"/>
              </a:rPr>
              <a:t>投稿や拡散の責任を問われることを理解する</a:t>
            </a:r>
            <a:endParaRPr lang="en-US" altLang="ja-JP" sz="1400" b="1" kern="0" dirty="0">
              <a:solidFill>
                <a:schemeClr val="tx2"/>
              </a:solidFill>
              <a:latin typeface="+mn-ea"/>
            </a:endParaRPr>
          </a:p>
          <a:p>
            <a:pPr marL="0" indent="0">
              <a:buNone/>
              <a:defRPr/>
            </a:pPr>
            <a:r>
              <a:rPr lang="ja-JP" altLang="en-US" sz="1400" b="1" kern="0" dirty="0">
                <a:solidFill>
                  <a:schemeClr val="tx2"/>
                </a:solidFill>
                <a:latin typeface="+mn-ea"/>
              </a:rPr>
              <a:t>・匿名で投稿しても、権利侵害があった場合は被害者が</a:t>
            </a:r>
            <a:endParaRPr lang="en-US" altLang="ja-JP" sz="1400" b="1" kern="0" dirty="0">
              <a:solidFill>
                <a:schemeClr val="tx2"/>
              </a:solidFill>
              <a:latin typeface="+mn-ea"/>
            </a:endParaRPr>
          </a:p>
          <a:p>
            <a:pPr marL="0" indent="0">
              <a:buNone/>
              <a:defRPr/>
            </a:pPr>
            <a:r>
              <a:rPr lang="ja-JP" altLang="en-US" sz="1400" b="1" kern="0" dirty="0">
                <a:solidFill>
                  <a:schemeClr val="tx2"/>
                </a:solidFill>
                <a:latin typeface="+mn-ea"/>
              </a:rPr>
              <a:t>　プロバイダー等に発信者情報の開示を請求できる。</a:t>
            </a:r>
            <a:endParaRPr lang="en-US" altLang="ja-JP" sz="1400" b="1" kern="0" dirty="0">
              <a:solidFill>
                <a:schemeClr val="tx2"/>
              </a:solidFill>
              <a:latin typeface="+mn-ea"/>
            </a:endParaRPr>
          </a:p>
          <a:p>
            <a:pPr marL="0" indent="0">
              <a:buNone/>
              <a:defRPr/>
            </a:pPr>
            <a:r>
              <a:rPr lang="ja-JP" altLang="en-US" sz="1400" b="1" kern="0" dirty="0">
                <a:solidFill>
                  <a:schemeClr val="tx2"/>
                </a:solidFill>
                <a:latin typeface="+mn-ea"/>
              </a:rPr>
              <a:t>・発信者の特定は可能で、投稿や拡散の内容次第では、　</a:t>
            </a:r>
            <a:endParaRPr lang="en-US" altLang="ja-JP" sz="1400" b="1" kern="0" dirty="0">
              <a:solidFill>
                <a:schemeClr val="tx2"/>
              </a:solidFill>
              <a:latin typeface="+mn-ea"/>
            </a:endParaRPr>
          </a:p>
          <a:p>
            <a:pPr marL="0" indent="0">
              <a:buNone/>
              <a:defRPr/>
            </a:pPr>
            <a:r>
              <a:rPr lang="ja-JP" altLang="en-US" sz="1400" b="1" kern="0" dirty="0">
                <a:solidFill>
                  <a:schemeClr val="tx2"/>
                </a:solidFill>
                <a:latin typeface="+mn-ea"/>
              </a:rPr>
              <a:t> 犯罪になりうるという認識を持ち、十分留意し発信する。</a:t>
            </a:r>
            <a:endParaRPr kumimoji="1" lang="en-US" altLang="ja-JP" sz="1400" b="1" i="0" u="none" strike="noStrike" kern="0" cap="none" spc="0" normalizeH="0" baseline="0" noProof="0" dirty="0">
              <a:ln>
                <a:noFill/>
              </a:ln>
              <a:solidFill>
                <a:schemeClr val="tx2"/>
              </a:solidFill>
              <a:effectLst/>
              <a:uLnTx/>
              <a:uFillTx/>
              <a:latin typeface="+mn-ea"/>
              <a:cs typeface="+mn-cs"/>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ja-JP" dirty="0"/>
              <a:t>Copyright © 2025  </a:t>
            </a:r>
            <a:r>
              <a:rPr lang="ja-JP" altLang="en-US" dirty="0"/>
              <a:t>独立行政法人情報処理推進機構</a:t>
            </a:r>
          </a:p>
          <a:p>
            <a:endParaRPr lang="ja-JP" altLang="en-US" dirty="0"/>
          </a:p>
        </p:txBody>
      </p:sp>
    </p:spTree>
    <p:extLst>
      <p:ext uri="{BB962C8B-B14F-4D97-AF65-F5344CB8AC3E}">
        <p14:creationId xmlns:p14="http://schemas.microsoft.com/office/powerpoint/2010/main" val="2071188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15</a:t>
            </a:fld>
            <a:endParaRPr lang="ja-JP" altLang="en-US"/>
          </a:p>
        </p:txBody>
      </p:sp>
      <p:sp>
        <p:nvSpPr>
          <p:cNvPr id="2" name="タイトル 8">
            <a:extLst>
              <a:ext uri="{FF2B5EF4-FFF2-40B4-BE49-F238E27FC236}">
                <a16:creationId xmlns:a16="http://schemas.microsoft.com/office/drawing/2014/main" id="{9A847D63-FFFA-A412-FA83-05CBE512D989}"/>
              </a:ext>
            </a:extLst>
          </p:cNvPr>
          <p:cNvSpPr>
            <a:spLocks noGrp="1"/>
          </p:cNvSpPr>
          <p:nvPr>
            <p:ph type="title"/>
          </p:nvPr>
        </p:nvSpPr>
        <p:spPr>
          <a:xfrm>
            <a:off x="480910" y="217503"/>
            <a:ext cx="7423732" cy="816635"/>
          </a:xfrm>
        </p:spPr>
        <p:txBody>
          <a:bodyPr/>
          <a:lstStyle/>
          <a:p>
            <a:r>
              <a:rPr lang="ja-JP" altLang="en-US" sz="2400" dirty="0"/>
              <a:t>ネット上の誹謗・中傷・デマ</a:t>
            </a:r>
            <a:br>
              <a:rPr lang="en-US" altLang="ja-JP" sz="800" dirty="0"/>
            </a:br>
            <a:endParaRPr lang="ja-JP" altLang="en-US" sz="2400" dirty="0"/>
          </a:p>
        </p:txBody>
      </p:sp>
      <p:sp>
        <p:nvSpPr>
          <p:cNvPr id="9" name="テキスト ボックス 8">
            <a:extLst>
              <a:ext uri="{FF2B5EF4-FFF2-40B4-BE49-F238E27FC236}">
                <a16:creationId xmlns:a16="http://schemas.microsoft.com/office/drawing/2014/main" id="{DA71F1F7-4FAE-F078-6CBC-D6ECC0FF8454}"/>
              </a:ext>
            </a:extLst>
          </p:cNvPr>
          <p:cNvSpPr txBox="1"/>
          <p:nvPr/>
        </p:nvSpPr>
        <p:spPr>
          <a:xfrm>
            <a:off x="270879" y="1275115"/>
            <a:ext cx="8743863" cy="4844403"/>
          </a:xfrm>
          <a:prstGeom prst="rect">
            <a:avLst/>
          </a:prstGeom>
          <a:noFill/>
          <a:ln w="19050">
            <a:noFill/>
          </a:ln>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l"/>
              <a:tabLst/>
              <a:defRPr/>
            </a:pPr>
            <a:r>
              <a:rPr kumimoji="1" lang="ja-JP" altLang="en-US" sz="2800" b="0" i="0" u="none" strike="noStrike" kern="0" cap="none" spc="0" normalizeH="0" baseline="0" noProof="0" dirty="0">
                <a:ln>
                  <a:noFill/>
                </a:ln>
                <a:effectLst/>
                <a:uLnTx/>
                <a:uFillTx/>
                <a:latin typeface="+mn-ea"/>
                <a:cs typeface="+mn-cs"/>
              </a:rPr>
              <a:t>対策</a:t>
            </a:r>
            <a:endParaRPr kumimoji="1" lang="en-US" altLang="ja-JP" sz="2800" b="0" i="0" u="none" strike="noStrike" kern="0" cap="none" spc="0" normalizeH="0" baseline="0" noProof="0" dirty="0">
              <a:ln>
                <a:noFill/>
              </a:ln>
              <a:effectLst/>
              <a:uLnTx/>
              <a:uFillTx/>
              <a:latin typeface="+mn-ea"/>
              <a:cs typeface="+mn-cs"/>
            </a:endParaRPr>
          </a:p>
          <a:p>
            <a:pPr lvl="1" eaLnBrk="0" fontAlgn="base" hangingPunct="0">
              <a:spcBef>
                <a:spcPct val="20000"/>
              </a:spcBef>
              <a:spcAft>
                <a:spcPct val="0"/>
              </a:spcAft>
              <a:buClr>
                <a:schemeClr val="tx1"/>
              </a:buClr>
              <a:defRPr/>
            </a:pPr>
            <a:r>
              <a:rPr lang="en-US" altLang="ja-JP" kern="0" dirty="0">
                <a:latin typeface="+mn-ea"/>
              </a:rPr>
              <a:t>【</a:t>
            </a:r>
            <a:r>
              <a:rPr lang="ja-JP" altLang="en-US" kern="0" dirty="0">
                <a:latin typeface="+mn-ea"/>
              </a:rPr>
              <a:t>予防</a:t>
            </a:r>
            <a:r>
              <a:rPr lang="en-US" altLang="ja-JP" kern="0" dirty="0">
                <a:latin typeface="+mn-ea"/>
              </a:rPr>
              <a:t>】</a:t>
            </a: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solidFill>
                  <a:schemeClr val="tx2"/>
                </a:solidFill>
                <a:latin typeface="+mn-ea"/>
              </a:rPr>
              <a:t>情報リテラシー、情報モラルの向上、法令遵守の意識向上</a:t>
            </a:r>
            <a:r>
              <a:rPr lang="ja-JP" altLang="en-US" kern="0" dirty="0">
                <a:solidFill>
                  <a:srgbClr val="FF0000"/>
                </a:solidFill>
                <a:latin typeface="+mn-ea"/>
              </a:rPr>
              <a:t>（</a:t>
            </a:r>
            <a:r>
              <a:rPr lang="ja-JP" altLang="en-US" kern="0" dirty="0">
                <a:solidFill>
                  <a:srgbClr val="FF0000"/>
                </a:solidFill>
                <a:latin typeface="+mn-ea"/>
                <a:hlinkClick r:id="rId3" action="ppaction://hlinksldjump"/>
              </a:rPr>
              <a:t>★共通対策　</a:t>
            </a:r>
            <a:r>
              <a:rPr lang="ja-JP" altLang="en-US" kern="0" dirty="0">
                <a:solidFill>
                  <a:srgbClr val="FF0000"/>
                </a:solidFill>
                <a:latin typeface="+mn-ea"/>
              </a:rPr>
              <a:t>）</a:t>
            </a:r>
            <a:endParaRPr lang="en-US" altLang="ja-JP" kern="0" dirty="0">
              <a:solidFill>
                <a:srgbClr val="FF0000"/>
              </a:solidFill>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solidFill>
                  <a:schemeClr val="tx2"/>
                </a:solidFill>
                <a:latin typeface="+mn-ea"/>
              </a:rPr>
              <a:t>情報の信頼性を確認する</a:t>
            </a:r>
            <a:endParaRPr lang="en-US" altLang="ja-JP" kern="0" dirty="0">
              <a:solidFill>
                <a:schemeClr val="tx2"/>
              </a:solidFill>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solidFill>
                  <a:schemeClr val="tx2"/>
                </a:solidFill>
                <a:latin typeface="+mn-ea"/>
              </a:rPr>
              <a:t>誹謗・中傷や公序良俗に反する投稿や拡散をしない</a:t>
            </a:r>
            <a:endParaRPr lang="en-US" altLang="ja-JP"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solidFill>
                  <a:schemeClr val="tx2"/>
                </a:solidFill>
                <a:latin typeface="+mn-ea"/>
              </a:rPr>
              <a:t>投稿や拡散の責任を問われることを認識する</a:t>
            </a:r>
            <a:endParaRPr lang="en-US" altLang="ja-JP" kern="0" dirty="0">
              <a:solidFill>
                <a:schemeClr val="tx2"/>
              </a:solidFill>
              <a:latin typeface="+mn-ea"/>
            </a:endParaRPr>
          </a:p>
          <a:p>
            <a:pPr marL="742950" lvl="1" indent="-285750" eaLnBrk="0" fontAlgn="base" hangingPunct="0">
              <a:spcBef>
                <a:spcPct val="20000"/>
              </a:spcBef>
              <a:spcAft>
                <a:spcPct val="0"/>
              </a:spcAft>
              <a:buClr>
                <a:schemeClr val="tx1"/>
              </a:buClr>
              <a:buFont typeface="Wingdings" panose="05000000000000000000" pitchFamily="2" charset="2"/>
              <a:buChar char="l"/>
              <a:defRPr/>
            </a:pPr>
            <a:endParaRPr lang="en-US" altLang="ja-JP" kern="0" dirty="0">
              <a:latin typeface="+mn-ea"/>
            </a:endParaRPr>
          </a:p>
          <a:p>
            <a:pPr lvl="1" eaLnBrk="0" fontAlgn="base" hangingPunct="0">
              <a:spcBef>
                <a:spcPct val="20000"/>
              </a:spcBef>
              <a:spcAft>
                <a:spcPct val="0"/>
              </a:spcAft>
              <a:buClr>
                <a:schemeClr val="tx1"/>
              </a:buClr>
              <a:defRPr/>
            </a:pPr>
            <a:endParaRPr lang="en-US" altLang="ja-JP" kern="0" dirty="0">
              <a:latin typeface="+mn-ea"/>
            </a:endParaRPr>
          </a:p>
          <a:p>
            <a:pPr lvl="1" eaLnBrk="0" fontAlgn="base" hangingPunct="0">
              <a:spcBef>
                <a:spcPct val="20000"/>
              </a:spcBef>
              <a:spcAft>
                <a:spcPct val="0"/>
              </a:spcAft>
              <a:buClr>
                <a:schemeClr val="tx1"/>
              </a:buClr>
              <a:defRPr/>
            </a:pPr>
            <a:endParaRPr lang="en-US" altLang="ja-JP" kern="0" dirty="0">
              <a:latin typeface="+mn-ea"/>
            </a:endParaRPr>
          </a:p>
          <a:p>
            <a:pPr lvl="1" eaLnBrk="0" fontAlgn="base" hangingPunct="0">
              <a:spcBef>
                <a:spcPct val="20000"/>
              </a:spcBef>
              <a:spcAft>
                <a:spcPct val="0"/>
              </a:spcAft>
              <a:buClr>
                <a:schemeClr val="tx1"/>
              </a:buClr>
              <a:defRPr/>
            </a:pPr>
            <a:endParaRPr lang="en-US" altLang="ja-JP" kern="0" dirty="0">
              <a:latin typeface="+mn-ea"/>
            </a:endParaRPr>
          </a:p>
          <a:p>
            <a:pPr lvl="1" eaLnBrk="0" fontAlgn="base" hangingPunct="0">
              <a:spcBef>
                <a:spcPct val="20000"/>
              </a:spcBef>
              <a:spcAft>
                <a:spcPct val="0"/>
              </a:spcAft>
              <a:buClr>
                <a:schemeClr val="tx1"/>
              </a:buClr>
              <a:defRPr/>
            </a:pPr>
            <a:endParaRPr lang="en-US" altLang="ja-JP" kern="0" dirty="0">
              <a:latin typeface="+mn-ea"/>
            </a:endParaRPr>
          </a:p>
          <a:p>
            <a:pPr lvl="1" eaLnBrk="0" fontAlgn="base" hangingPunct="0">
              <a:spcBef>
                <a:spcPct val="20000"/>
              </a:spcBef>
              <a:spcAft>
                <a:spcPct val="0"/>
              </a:spcAft>
              <a:buClr>
                <a:schemeClr val="tx1"/>
              </a:buClr>
              <a:defRPr/>
            </a:pPr>
            <a:endParaRPr lang="en-US" altLang="ja-JP" kern="0" dirty="0">
              <a:latin typeface="+mn-ea"/>
            </a:endParaRPr>
          </a:p>
          <a:p>
            <a:pPr lvl="1" eaLnBrk="0" fontAlgn="base" hangingPunct="0">
              <a:spcBef>
                <a:spcPct val="20000"/>
              </a:spcBef>
              <a:spcAft>
                <a:spcPct val="0"/>
              </a:spcAft>
              <a:buClr>
                <a:schemeClr val="tx1"/>
              </a:buClr>
              <a:defRPr/>
            </a:pPr>
            <a:endParaRPr lang="en-US" altLang="ja-JP" kern="0" dirty="0">
              <a:latin typeface="+mn-ea"/>
            </a:endParaRPr>
          </a:p>
          <a:p>
            <a:pPr lvl="1" eaLnBrk="0" fontAlgn="base" hangingPunct="0">
              <a:spcBef>
                <a:spcPct val="20000"/>
              </a:spcBef>
              <a:spcAft>
                <a:spcPct val="0"/>
              </a:spcAft>
              <a:buClr>
                <a:schemeClr val="tx1"/>
              </a:buClr>
              <a:defRPr/>
            </a:pPr>
            <a:endParaRPr lang="en-US" altLang="ja-JP" kern="0" dirty="0">
              <a:latin typeface="+mn-ea"/>
            </a:endParaRPr>
          </a:p>
        </p:txBody>
      </p:sp>
      <p:pic>
        <p:nvPicPr>
          <p:cNvPr id="15" name="図 14" descr="情報セキュリティを解説する人のイラスト">
            <a:extLst>
              <a:ext uri="{FF2B5EF4-FFF2-40B4-BE49-F238E27FC236}">
                <a16:creationId xmlns:a16="http://schemas.microsoft.com/office/drawing/2014/main" id="{4B0F5EAC-6016-FAF6-3B9F-3315889DD4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5948" y="2596109"/>
            <a:ext cx="1190303" cy="1615126"/>
          </a:xfrm>
          <a:prstGeom prst="rect">
            <a:avLst/>
          </a:prstGeom>
        </p:spPr>
      </p:pic>
      <p:sp>
        <p:nvSpPr>
          <p:cNvPr id="3" name="吹き出し: 円形 2">
            <a:extLst>
              <a:ext uri="{FF2B5EF4-FFF2-40B4-BE49-F238E27FC236}">
                <a16:creationId xmlns:a16="http://schemas.microsoft.com/office/drawing/2014/main" id="{0B251653-371E-DBE6-6CCF-18EDE6F4C6EA}"/>
              </a:ext>
            </a:extLst>
          </p:cNvPr>
          <p:cNvSpPr/>
          <p:nvPr/>
        </p:nvSpPr>
        <p:spPr>
          <a:xfrm>
            <a:off x="6257618" y="4327511"/>
            <a:ext cx="2436660" cy="991807"/>
          </a:xfrm>
          <a:prstGeom prst="wedgeEllipseCallout">
            <a:avLst>
              <a:gd name="adj1" fmla="val 19936"/>
              <a:gd name="adj2" fmla="val -80667"/>
            </a:avLst>
          </a:prstGeom>
          <a:solidFill>
            <a:srgbClr val="F79646">
              <a:lumMod val="20000"/>
              <a:lumOff val="80000"/>
            </a:srgbClr>
          </a:solidFill>
          <a:ln w="15875" cap="flat" cmpd="sng" algn="ctr">
            <a:solidFill>
              <a:srgbClr val="4F81BD">
                <a:shade val="50000"/>
              </a:srgbClr>
            </a:solidFill>
            <a:prstDash val="solid"/>
          </a:ln>
          <a:effectLst/>
        </p:spPr>
        <p:txBody>
          <a:bodyPr rtlCol="0" anchor="ctr"/>
          <a:lstStyle/>
          <a:p>
            <a:pPr algn="just" fontAlgn="base">
              <a:spcBef>
                <a:spcPct val="0"/>
              </a:spcBef>
              <a:spcAft>
                <a:spcPct val="0"/>
              </a:spcAft>
              <a:defRPr/>
            </a:pPr>
            <a:r>
              <a:rPr kumimoji="1" lang="ja-JP" altLang="en-US" sz="1200" b="0" i="0" u="sng" strike="noStrike" kern="0" cap="none" spc="0" normalizeH="0" baseline="0" noProof="0" dirty="0">
                <a:ln>
                  <a:noFill/>
                </a:ln>
                <a:solidFill>
                  <a:srgbClr val="FF0000"/>
                </a:solidFill>
                <a:effectLst/>
                <a:uLnTx/>
                <a:uFillTx/>
                <a:latin typeface="+mn-ea"/>
                <a:cs typeface="+mn-cs"/>
              </a:rPr>
              <a:t>大勢の前で名乗って言えないこと、できないことは  インターネットでも発信しないという心構えが大事</a:t>
            </a:r>
            <a:endParaRPr kumimoji="0" lang="ja-JP" altLang="en-US" sz="1200" b="0" i="0" u="sng" strike="noStrike" kern="0" cap="none" spc="0" normalizeH="0" baseline="0" noProof="0" dirty="0">
              <a:ln>
                <a:noFill/>
              </a:ln>
              <a:solidFill>
                <a:srgbClr val="FF0000"/>
              </a:solidFill>
              <a:effectLst/>
              <a:uLnTx/>
              <a:uFillTx/>
              <a:latin typeface="+mn-ea"/>
              <a:cs typeface="+mn-cs"/>
            </a:endParaRPr>
          </a:p>
        </p:txBody>
      </p:sp>
      <p:sp>
        <p:nvSpPr>
          <p:cNvPr id="10" name="正方形/長方形 9">
            <a:extLst>
              <a:ext uri="{FF2B5EF4-FFF2-40B4-BE49-F238E27FC236}">
                <a16:creationId xmlns:a16="http://schemas.microsoft.com/office/drawing/2014/main" id="{F5463611-1AA1-81E2-0673-345E4C35D33A}"/>
              </a:ext>
            </a:extLst>
          </p:cNvPr>
          <p:cNvSpPr/>
          <p:nvPr/>
        </p:nvSpPr>
        <p:spPr>
          <a:xfrm>
            <a:off x="462146" y="4327511"/>
            <a:ext cx="1409735" cy="240977"/>
          </a:xfrm>
          <a:prstGeom prst="rect">
            <a:avLst/>
          </a:prstGeom>
          <a:solidFill>
            <a:srgbClr val="FFFFCC"/>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rPr>
              <a:t>Why</a:t>
            </a:r>
            <a:r>
              <a:rPr kumimoji="1" lang="ja-JP" altLang="en-US" sz="1400" b="1" dirty="0">
                <a:solidFill>
                  <a:schemeClr val="tx1"/>
                </a:solidFill>
              </a:rPr>
              <a:t> </a:t>
            </a:r>
            <a:r>
              <a:rPr kumimoji="1" lang="en-US" altLang="ja-JP" sz="1400" b="1" dirty="0">
                <a:solidFill>
                  <a:schemeClr val="tx1"/>
                </a:solidFill>
              </a:rPr>
              <a:t>do</a:t>
            </a:r>
            <a:r>
              <a:rPr kumimoji="1" lang="ja-JP" altLang="en-US" sz="1400" b="1" dirty="0">
                <a:solidFill>
                  <a:schemeClr val="tx1"/>
                </a:solidFill>
              </a:rPr>
              <a:t> </a:t>
            </a:r>
            <a:r>
              <a:rPr kumimoji="1" lang="en-US" altLang="ja-JP" sz="1400" b="1" dirty="0">
                <a:solidFill>
                  <a:schemeClr val="tx1"/>
                </a:solidFill>
              </a:rPr>
              <a:t>it</a:t>
            </a:r>
            <a:r>
              <a:rPr kumimoji="1" lang="ja-JP" altLang="en-US" sz="1400" b="1" dirty="0">
                <a:solidFill>
                  <a:schemeClr val="tx1"/>
                </a:solidFill>
              </a:rPr>
              <a:t> </a:t>
            </a:r>
            <a:r>
              <a:rPr kumimoji="1" lang="en-US" altLang="ja-JP" sz="1400" b="1" dirty="0">
                <a:solidFill>
                  <a:schemeClr val="tx1"/>
                </a:solidFill>
              </a:rPr>
              <a:t>?</a:t>
            </a:r>
            <a:endParaRPr kumimoji="1" lang="ja-JP" altLang="en-US" sz="1400" b="1" dirty="0">
              <a:solidFill>
                <a:schemeClr val="tx1"/>
              </a:solidFill>
            </a:endParaRPr>
          </a:p>
        </p:txBody>
      </p:sp>
      <p:sp>
        <p:nvSpPr>
          <p:cNvPr id="26" name="コンテンツ プレースホルダー 2">
            <a:extLst>
              <a:ext uri="{FF2B5EF4-FFF2-40B4-BE49-F238E27FC236}">
                <a16:creationId xmlns:a16="http://schemas.microsoft.com/office/drawing/2014/main" id="{4DDBCB26-2432-05C9-1844-A91BB39B257E}"/>
              </a:ext>
            </a:extLst>
          </p:cNvPr>
          <p:cNvSpPr txBox="1">
            <a:spLocks/>
          </p:cNvSpPr>
          <p:nvPr/>
        </p:nvSpPr>
        <p:spPr bwMode="auto">
          <a:xfrm>
            <a:off x="462146" y="4568488"/>
            <a:ext cx="5595754" cy="1855999"/>
          </a:xfrm>
          <a:prstGeom prst="rect">
            <a:avLst/>
          </a:prstGeom>
          <a:solidFill>
            <a:srgbClr val="FFFFCC"/>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5"/>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lang="ja-JP" altLang="en-US" sz="1200" b="1" kern="0" dirty="0">
                <a:solidFill>
                  <a:schemeClr val="accent6">
                    <a:lumMod val="10000"/>
                  </a:schemeClr>
                </a:solidFill>
                <a:latin typeface="+mn-ea"/>
              </a:rPr>
              <a:t>・日頃の</a:t>
            </a:r>
            <a:r>
              <a:rPr lang="ja-JP" altLang="en-US" sz="1200" b="1" u="sng" kern="0" dirty="0">
                <a:solidFill>
                  <a:srgbClr val="FF0000"/>
                </a:solidFill>
                <a:latin typeface="+mn-ea"/>
              </a:rPr>
              <a:t>不満やストレスの捌け口</a:t>
            </a:r>
            <a:endParaRPr lang="en-US" altLang="ja-JP" sz="1200" b="1" u="sng" kern="0" dirty="0">
              <a:solidFill>
                <a:srgbClr val="FF0000"/>
              </a:solidFill>
              <a:latin typeface="+mn-ea"/>
            </a:endParaRPr>
          </a:p>
          <a:p>
            <a:pPr marL="0" indent="0">
              <a:buNone/>
              <a:defRPr/>
            </a:pPr>
            <a:r>
              <a:rPr lang="ja-JP" altLang="en-US" sz="1200" b="1" kern="0" dirty="0">
                <a:solidFill>
                  <a:schemeClr val="accent6">
                    <a:lumMod val="10000"/>
                  </a:schemeClr>
                </a:solidFill>
                <a:latin typeface="+mn-ea"/>
              </a:rPr>
              <a:t>・自己承認欲求</a:t>
            </a:r>
            <a:r>
              <a:rPr lang="en-US" altLang="ja-JP" sz="1200" b="1" kern="0" dirty="0">
                <a:solidFill>
                  <a:schemeClr val="accent6">
                    <a:lumMod val="10000"/>
                  </a:schemeClr>
                </a:solidFill>
                <a:latin typeface="+mn-ea"/>
              </a:rPr>
              <a:t>(</a:t>
            </a:r>
            <a:r>
              <a:rPr lang="ja-JP" altLang="en-US" sz="1200" b="1" kern="0" dirty="0">
                <a:solidFill>
                  <a:srgbClr val="FF0000"/>
                </a:solidFill>
                <a:latin typeface="+mn-ea"/>
              </a:rPr>
              <a:t>関心、注目を集めたい</a:t>
            </a:r>
            <a:r>
              <a:rPr lang="ja-JP" altLang="en-US" sz="1200" b="1" kern="0" dirty="0">
                <a:solidFill>
                  <a:schemeClr val="accent6">
                    <a:lumMod val="10000"/>
                  </a:schemeClr>
                </a:solidFill>
                <a:latin typeface="+mn-ea"/>
              </a:rPr>
              <a:t>）</a:t>
            </a:r>
            <a:endParaRPr lang="en-US" altLang="ja-JP" sz="1200" b="1" kern="0" dirty="0">
              <a:solidFill>
                <a:schemeClr val="accent6">
                  <a:lumMod val="10000"/>
                </a:schemeClr>
              </a:solidFill>
              <a:latin typeface="+mn-ea"/>
            </a:endParaRPr>
          </a:p>
          <a:p>
            <a:pPr marL="0" indent="0">
              <a:buNone/>
              <a:defRPr/>
            </a:pPr>
            <a:r>
              <a:rPr lang="ja-JP" altLang="en-US" sz="1200" b="1" kern="0" dirty="0">
                <a:solidFill>
                  <a:schemeClr val="accent6">
                    <a:lumMod val="10000"/>
                  </a:schemeClr>
                </a:solidFill>
                <a:latin typeface="+mn-ea"/>
              </a:rPr>
              <a:t>・炎上や訴訟等</a:t>
            </a:r>
            <a:r>
              <a:rPr lang="ja-JP" altLang="en-US" sz="1200" b="1" u="sng" kern="0" dirty="0">
                <a:solidFill>
                  <a:srgbClr val="FF0000"/>
                </a:solidFill>
                <a:latin typeface="+mn-ea"/>
              </a:rPr>
              <a:t>リスクを認識できていない</a:t>
            </a:r>
            <a:endParaRPr lang="en-US" altLang="ja-JP" sz="1200" b="1" kern="0" dirty="0">
              <a:solidFill>
                <a:schemeClr val="accent6">
                  <a:lumMod val="10000"/>
                </a:schemeClr>
              </a:solidFill>
              <a:latin typeface="+mn-ea"/>
            </a:endParaRPr>
          </a:p>
          <a:p>
            <a:pPr marL="0" indent="0">
              <a:buNone/>
              <a:defRPr/>
            </a:pPr>
            <a:r>
              <a:rPr lang="ja-JP" altLang="en-US" sz="1200" b="1" kern="0" dirty="0">
                <a:solidFill>
                  <a:schemeClr val="tx2"/>
                </a:solidFill>
                <a:latin typeface="+mn-ea"/>
              </a:rPr>
              <a:t>・</a:t>
            </a:r>
            <a:r>
              <a:rPr lang="ja-JP" altLang="en-US" sz="1200" b="1" u="sng" kern="0" dirty="0">
                <a:solidFill>
                  <a:srgbClr val="FF0000"/>
                </a:solidFill>
                <a:latin typeface="+mn-ea"/>
              </a:rPr>
              <a:t>匿名</a:t>
            </a:r>
            <a:r>
              <a:rPr lang="ja-JP" altLang="en-US" sz="1200" b="1" kern="0" dirty="0">
                <a:solidFill>
                  <a:schemeClr val="accent6">
                    <a:lumMod val="10000"/>
                  </a:schemeClr>
                </a:solidFill>
                <a:latin typeface="+mn-ea"/>
              </a:rPr>
              <a:t>だから自分の投稿だと特定されない</a:t>
            </a:r>
            <a:r>
              <a:rPr lang="ja-JP" altLang="en-US" sz="1200" b="1" kern="0" dirty="0">
                <a:solidFill>
                  <a:schemeClr val="tx2"/>
                </a:solidFill>
                <a:latin typeface="+mn-ea"/>
              </a:rPr>
              <a:t>と</a:t>
            </a:r>
            <a:r>
              <a:rPr lang="ja-JP" altLang="en-US" sz="1200" b="1" u="sng" kern="0" dirty="0">
                <a:solidFill>
                  <a:srgbClr val="FF0000"/>
                </a:solidFill>
                <a:latin typeface="+mn-ea"/>
              </a:rPr>
              <a:t>誤解</a:t>
            </a:r>
            <a:r>
              <a:rPr lang="ja-JP" altLang="en-US" sz="1200" b="1" kern="0" dirty="0">
                <a:solidFill>
                  <a:schemeClr val="accent6">
                    <a:lumMod val="10000"/>
                  </a:schemeClr>
                </a:solidFill>
                <a:latin typeface="+mn-ea"/>
              </a:rPr>
              <a:t>している</a:t>
            </a:r>
            <a:endParaRPr lang="en-US" altLang="ja-JP" sz="1200" b="1" kern="0" dirty="0">
              <a:solidFill>
                <a:schemeClr val="accent6">
                  <a:lumMod val="10000"/>
                </a:schemeClr>
              </a:solidFill>
              <a:latin typeface="+mn-ea"/>
            </a:endParaRPr>
          </a:p>
          <a:p>
            <a:pPr marL="0" indent="0">
              <a:buNone/>
              <a:defRPr/>
            </a:pPr>
            <a:r>
              <a:rPr lang="ja-JP" altLang="en-US" sz="1200" b="1" kern="0" dirty="0">
                <a:solidFill>
                  <a:schemeClr val="accent6">
                    <a:lumMod val="10000"/>
                  </a:schemeClr>
                </a:solidFill>
                <a:latin typeface="+mn-ea"/>
              </a:rPr>
              <a:t>・情報が</a:t>
            </a:r>
            <a:r>
              <a:rPr lang="ja-JP" altLang="en-US" sz="1200" b="1" u="sng" kern="0" dirty="0">
                <a:solidFill>
                  <a:srgbClr val="FF0000"/>
                </a:solidFill>
                <a:latin typeface="+mn-ea"/>
              </a:rPr>
              <a:t>デマである可能性</a:t>
            </a:r>
            <a:r>
              <a:rPr lang="ja-JP" altLang="en-US" sz="1200" b="1" kern="0" dirty="0">
                <a:solidFill>
                  <a:schemeClr val="tx2"/>
                </a:solidFill>
                <a:latin typeface="+mn-ea"/>
              </a:rPr>
              <a:t>を理解できていない</a:t>
            </a:r>
            <a:endParaRPr lang="en-US" altLang="ja-JP" sz="1200" b="1" kern="0" dirty="0">
              <a:solidFill>
                <a:schemeClr val="tx2"/>
              </a:solidFill>
              <a:latin typeface="+mn-ea"/>
            </a:endParaRPr>
          </a:p>
          <a:p>
            <a:pPr marL="0" indent="0">
              <a:buNone/>
              <a:defRPr/>
            </a:pPr>
            <a:r>
              <a:rPr lang="ja-JP" altLang="en-US" sz="1200" b="1" kern="0" dirty="0">
                <a:solidFill>
                  <a:schemeClr val="accent6">
                    <a:lumMod val="10000"/>
                  </a:schemeClr>
                </a:solidFill>
                <a:latin typeface="+mn-ea"/>
              </a:rPr>
              <a:t>　</a:t>
            </a:r>
            <a:r>
              <a:rPr lang="en-US" altLang="ja-JP" sz="1200" b="1" kern="0" dirty="0">
                <a:solidFill>
                  <a:schemeClr val="accent6">
                    <a:lumMod val="10000"/>
                  </a:schemeClr>
                </a:solidFill>
                <a:latin typeface="+mn-ea"/>
              </a:rPr>
              <a:t>※</a:t>
            </a:r>
            <a:r>
              <a:rPr lang="ja-JP" altLang="en-US" sz="1200" b="1" kern="0" dirty="0">
                <a:solidFill>
                  <a:schemeClr val="accent6">
                    <a:lumMod val="10000"/>
                  </a:schemeClr>
                </a:solidFill>
                <a:latin typeface="+mn-ea"/>
              </a:rPr>
              <a:t>見ず知らずの人が匿名で書いていることも、インターネット上の情報は何故か本当の　</a:t>
            </a:r>
            <a:endParaRPr lang="en-US" altLang="ja-JP" sz="1200" b="1" kern="0" dirty="0">
              <a:solidFill>
                <a:schemeClr val="accent6">
                  <a:lumMod val="10000"/>
                </a:schemeClr>
              </a:solidFill>
              <a:latin typeface="+mn-ea"/>
            </a:endParaRPr>
          </a:p>
          <a:p>
            <a:pPr marL="0" indent="0">
              <a:buNone/>
              <a:defRPr/>
            </a:pPr>
            <a:r>
              <a:rPr lang="ja-JP" altLang="en-US" sz="1200" b="1" kern="0" dirty="0">
                <a:solidFill>
                  <a:schemeClr val="accent6">
                    <a:lumMod val="10000"/>
                  </a:schemeClr>
                </a:solidFill>
                <a:latin typeface="+mn-ea"/>
              </a:rPr>
              <a:t>　ことであると考えがち</a:t>
            </a:r>
            <a:endParaRPr lang="en-US" altLang="ja-JP" sz="1200" b="1" kern="0" dirty="0">
              <a:solidFill>
                <a:schemeClr val="accent6">
                  <a:lumMod val="10000"/>
                </a:schemeClr>
              </a:solidFill>
              <a:latin typeface="+mn-ea"/>
            </a:endParaRPr>
          </a:p>
          <a:p>
            <a:pPr marL="0" indent="0">
              <a:buNone/>
              <a:defRPr/>
            </a:pPr>
            <a:r>
              <a:rPr lang="ja-JP" altLang="en-US" sz="1200" b="1" kern="0" dirty="0">
                <a:solidFill>
                  <a:schemeClr val="accent6">
                    <a:lumMod val="10000"/>
                  </a:schemeClr>
                </a:solidFill>
                <a:latin typeface="+mn-ea"/>
              </a:rPr>
              <a:t>・拡散すれば人の役に立つと</a:t>
            </a:r>
            <a:r>
              <a:rPr lang="ja-JP" altLang="en-US" sz="1200" b="1" u="sng" kern="0" dirty="0">
                <a:solidFill>
                  <a:srgbClr val="FF0000"/>
                </a:solidFill>
                <a:latin typeface="+mn-ea"/>
              </a:rPr>
              <a:t>親切心が裏目に</a:t>
            </a:r>
            <a:r>
              <a:rPr lang="ja-JP" altLang="en-US" sz="1200" b="1" kern="0" dirty="0">
                <a:solidFill>
                  <a:schemeClr val="tx2"/>
                </a:solidFill>
                <a:latin typeface="+mn-ea"/>
              </a:rPr>
              <a:t>（</a:t>
            </a:r>
            <a:r>
              <a:rPr lang="ja-JP" altLang="en-US" sz="1200" b="1" kern="0" dirty="0">
                <a:solidFill>
                  <a:schemeClr val="accent6">
                    <a:lumMod val="10000"/>
                  </a:schemeClr>
                </a:solidFill>
                <a:latin typeface="+mn-ea"/>
              </a:rPr>
              <a:t>災害対策情報をデマと分からず拡散）</a:t>
            </a:r>
            <a:endParaRPr lang="en-US" altLang="ja-JP" sz="1200" b="1" kern="0" dirty="0">
              <a:solidFill>
                <a:schemeClr val="accent6">
                  <a:lumMod val="10000"/>
                </a:schemeClr>
              </a:solidFill>
              <a:latin typeface="+mn-ea"/>
            </a:endParaRPr>
          </a:p>
          <a:p>
            <a:pPr marL="0" indent="0">
              <a:buNone/>
              <a:defRPr/>
            </a:pPr>
            <a:endParaRPr lang="en-US" altLang="ja-JP" sz="1200" kern="0" dirty="0">
              <a:solidFill>
                <a:schemeClr val="accent6">
                  <a:lumMod val="10000"/>
                </a:schemeClr>
              </a:solidFill>
              <a:latin typeface="+mn-ea"/>
            </a:endParaRPr>
          </a:p>
          <a:p>
            <a:pPr marL="0" indent="0">
              <a:buNone/>
              <a:defRPr/>
            </a:pPr>
            <a:endParaRPr lang="en-US" altLang="ja-JP" sz="1200" kern="0" dirty="0">
              <a:solidFill>
                <a:schemeClr val="accent6">
                  <a:lumMod val="10000"/>
                </a:schemeClr>
              </a:solidFill>
              <a:latin typeface="+mn-ea"/>
            </a:endParaRPr>
          </a:p>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endParaRPr kumimoji="1" lang="en-US" altLang="ja-JP" sz="1200" b="0" i="0" u="none" strike="noStrike" kern="0" cap="none" spc="0" normalizeH="0" baseline="0" noProof="0" dirty="0">
              <a:ln>
                <a:noFill/>
              </a:ln>
              <a:solidFill>
                <a:schemeClr val="accent6">
                  <a:lumMod val="10000"/>
                </a:schemeClr>
              </a:solidFill>
              <a:effectLst/>
              <a:uLnTx/>
              <a:uFillTx/>
              <a:latin typeface="+mn-ea"/>
              <a:cs typeface="+mn-cs"/>
            </a:endParaRPr>
          </a:p>
        </p:txBody>
      </p:sp>
      <p:pic>
        <p:nvPicPr>
          <p:cNvPr id="19" name="図 18" descr="ネット上の誹謗・中傷・デマを仕掛ける人のイラスト">
            <a:extLst>
              <a:ext uri="{FF2B5EF4-FFF2-40B4-BE49-F238E27FC236}">
                <a16:creationId xmlns:a16="http://schemas.microsoft.com/office/drawing/2014/main" id="{F38D755B-F41F-F463-6794-3DBFFCCDC8D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11853" y="4002204"/>
            <a:ext cx="1409735" cy="1132567"/>
          </a:xfrm>
          <a:prstGeom prst="rect">
            <a:avLst/>
          </a:prstGeom>
        </p:spPr>
      </p:pic>
      <p:pic>
        <p:nvPicPr>
          <p:cNvPr id="20" name="図 19" descr="ネット上の誹謗・中傷・デマの被害を受ける人のイラスト">
            <a:extLst>
              <a:ext uri="{FF2B5EF4-FFF2-40B4-BE49-F238E27FC236}">
                <a16:creationId xmlns:a16="http://schemas.microsoft.com/office/drawing/2014/main" id="{F93BA1F1-8748-9840-65F8-9E154D385F9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44537" y="5598136"/>
            <a:ext cx="1124959" cy="1144869"/>
          </a:xfrm>
          <a:prstGeom prst="rect">
            <a:avLst/>
          </a:prstGeom>
        </p:spPr>
      </p:pic>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ja-JP" dirty="0"/>
              <a:t>Copyright © 2025  </a:t>
            </a:r>
            <a:r>
              <a:rPr lang="ja-JP" altLang="en-US" dirty="0"/>
              <a:t>独立行政法人情報処理推進機構</a:t>
            </a:r>
          </a:p>
          <a:p>
            <a:endParaRPr lang="ja-JP" altLang="en-US" dirty="0"/>
          </a:p>
        </p:txBody>
      </p:sp>
    </p:spTree>
    <p:extLst>
      <p:ext uri="{BB962C8B-B14F-4D97-AF65-F5344CB8AC3E}">
        <p14:creationId xmlns:p14="http://schemas.microsoft.com/office/powerpoint/2010/main" val="1954755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16</a:t>
            </a:fld>
            <a:endParaRPr lang="ja-JP" altLang="en-US" dirty="0"/>
          </a:p>
        </p:txBody>
      </p:sp>
      <p:sp>
        <p:nvSpPr>
          <p:cNvPr id="9" name="タイトル 8">
            <a:extLst>
              <a:ext uri="{FF2B5EF4-FFF2-40B4-BE49-F238E27FC236}">
                <a16:creationId xmlns:a16="http://schemas.microsoft.com/office/drawing/2014/main" id="{814B93F0-91BB-1C81-930B-8940707CF59E}"/>
              </a:ext>
            </a:extLst>
          </p:cNvPr>
          <p:cNvSpPr>
            <a:spLocks noGrp="1"/>
          </p:cNvSpPr>
          <p:nvPr>
            <p:ph type="title"/>
          </p:nvPr>
        </p:nvSpPr>
        <p:spPr>
          <a:xfrm>
            <a:off x="480910" y="217503"/>
            <a:ext cx="7423732" cy="816635"/>
          </a:xfrm>
        </p:spPr>
        <p:txBody>
          <a:bodyPr/>
          <a:lstStyle/>
          <a:p>
            <a:r>
              <a:rPr lang="ja-JP" altLang="en-US" sz="2400" u="sng" dirty="0"/>
              <a:t>● フィッシングによる個人情報等の詐取</a:t>
            </a:r>
            <a:br>
              <a:rPr lang="en-US" altLang="ja-JP" sz="800" u="sng" dirty="0"/>
            </a:br>
            <a:endParaRPr lang="ja-JP" altLang="en-US" sz="2400" u="sng" dirty="0"/>
          </a:p>
        </p:txBody>
      </p:sp>
      <p:pic>
        <p:nvPicPr>
          <p:cNvPr id="6" name="図 5" descr="情報セキュリティ10大脅威2025　個人編「フィッシングによる個人情報等の詐欺」の手口・脅威のイメージ図">
            <a:extLst>
              <a:ext uri="{FF2B5EF4-FFF2-40B4-BE49-F238E27FC236}">
                <a16:creationId xmlns:a16="http://schemas.microsoft.com/office/drawing/2014/main" id="{86EDDD69-3295-C14F-B15D-949BD9A288CB}"/>
              </a:ext>
            </a:extLst>
          </p:cNvPr>
          <p:cNvPicPr>
            <a:picLocks/>
          </p:cNvPicPr>
          <p:nvPr/>
        </p:nvPicPr>
        <p:blipFill>
          <a:blip r:embed="rId2"/>
          <a:stretch>
            <a:fillRect/>
          </a:stretch>
        </p:blipFill>
        <p:spPr>
          <a:xfrm>
            <a:off x="1809048" y="1368237"/>
            <a:ext cx="5367858" cy="2289727"/>
          </a:xfrm>
          <a:prstGeom prst="rect">
            <a:avLst/>
          </a:prstGeom>
        </p:spPr>
      </p:pic>
      <p:sp>
        <p:nvSpPr>
          <p:cNvPr id="5" name="正方形/長方形 4" descr="情報セキュリティ10大脅威2025　個人編「フィッシングによる個人情報等の詐欺」の手口・脅威のイメージ図">
            <a:extLst>
              <a:ext uri="{FF2B5EF4-FFF2-40B4-BE49-F238E27FC236}">
                <a16:creationId xmlns:a16="http://schemas.microsoft.com/office/drawing/2014/main" id="{A1ECBD13-A58F-42E9-231E-BF2BF6B4EBBC}"/>
              </a:ext>
            </a:extLst>
          </p:cNvPr>
          <p:cNvSpPr/>
          <p:nvPr/>
        </p:nvSpPr>
        <p:spPr>
          <a:xfrm>
            <a:off x="1305996" y="1225590"/>
            <a:ext cx="6326445" cy="254565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テキスト ボックス 2">
            <a:extLst>
              <a:ext uri="{FF2B5EF4-FFF2-40B4-BE49-F238E27FC236}">
                <a16:creationId xmlns:a16="http://schemas.microsoft.com/office/drawing/2014/main" id="{3AA4714A-E594-C247-D703-F328BC386D4D}"/>
              </a:ext>
            </a:extLst>
          </p:cNvPr>
          <p:cNvSpPr txBox="1"/>
          <p:nvPr/>
        </p:nvSpPr>
        <p:spPr>
          <a:xfrm>
            <a:off x="210226" y="3771245"/>
            <a:ext cx="8565502" cy="2862322"/>
          </a:xfrm>
          <a:prstGeom prst="rect">
            <a:avLst/>
          </a:prstGeom>
          <a:noFill/>
          <a:ln w="19050">
            <a:noFill/>
          </a:ln>
        </p:spPr>
        <p:txBody>
          <a:bodyPr wrap="square" rtlCol="0">
            <a:spAutoFit/>
          </a:bodyPr>
          <a:lstStyle/>
          <a:p>
            <a:pPr marL="285750" indent="-285750">
              <a:buFont typeface="Wingdings" panose="05000000000000000000" pitchFamily="2" charset="2"/>
              <a:buChar char="l"/>
            </a:pPr>
            <a:r>
              <a:rPr lang="ja-JP" altLang="en-US" u="sng" dirty="0"/>
              <a:t>どんな被害？</a:t>
            </a:r>
            <a:endParaRPr lang="en-US" altLang="ja-JP" u="sng" dirty="0"/>
          </a:p>
          <a:p>
            <a:r>
              <a:rPr lang="ja-JP" altLang="en-US" dirty="0"/>
              <a:t>実在の企業、公的機関、金融機関、ショッピングサイトを騙った偽のウェブサイトの</a:t>
            </a:r>
            <a:r>
              <a:rPr lang="en-US" altLang="ja-JP" dirty="0"/>
              <a:t>URL</a:t>
            </a:r>
            <a:r>
              <a:rPr lang="ja-JP" altLang="en-US" dirty="0"/>
              <a:t>が記載されたメールや</a:t>
            </a:r>
            <a:r>
              <a:rPr lang="en-US" altLang="ja-JP" dirty="0"/>
              <a:t>SMS</a:t>
            </a:r>
            <a:r>
              <a:rPr lang="ja-JP" altLang="en-US" dirty="0"/>
              <a:t>が送信されてくる。一見して偽だと見分けがつかない場合もある。</a:t>
            </a:r>
            <a:r>
              <a:rPr lang="en-US" altLang="ja-JP" dirty="0"/>
              <a:t>URL</a:t>
            </a:r>
            <a:r>
              <a:rPr lang="ja-JP" altLang="en-US" dirty="0"/>
              <a:t>リンクをクリックし情報を入力してしまうと、入力した情報が窃取される</a:t>
            </a:r>
            <a:endParaRPr lang="en-US" altLang="ja-JP" dirty="0"/>
          </a:p>
          <a:p>
            <a:endParaRPr lang="en-US" altLang="ja-JP" dirty="0"/>
          </a:p>
          <a:p>
            <a:pPr marL="285750" indent="-285750">
              <a:buFont typeface="Wingdings" panose="05000000000000000000" pitchFamily="2" charset="2"/>
              <a:buChar char="l"/>
            </a:pPr>
            <a:r>
              <a:rPr lang="ja-JP" altLang="en-US" u="sng" dirty="0"/>
              <a:t>　被害に遭うとどうなるの</a:t>
            </a:r>
            <a:r>
              <a:rPr lang="ja-JP" altLang="en-US" dirty="0"/>
              <a:t>？</a:t>
            </a:r>
            <a:endParaRPr lang="en-US" altLang="ja-JP" dirty="0"/>
          </a:p>
          <a:p>
            <a:pPr marL="285750" indent="-285750">
              <a:buFontTx/>
              <a:buChar char="-"/>
            </a:pPr>
            <a:r>
              <a:rPr lang="ja-JP" altLang="en-US" dirty="0"/>
              <a:t>サービスの認証情報を入力した場合、不正ログインされ、不正送金、物品等購入により金銭被害に遭う</a:t>
            </a:r>
            <a:endParaRPr lang="en-US" altLang="ja-JP" dirty="0"/>
          </a:p>
          <a:p>
            <a:pPr marL="285750" indent="-285750">
              <a:buFontTx/>
              <a:buChar char="-"/>
            </a:pPr>
            <a:r>
              <a:rPr lang="ja-JP" altLang="en-US" dirty="0"/>
              <a:t>個人情報を入力した場合、個人情報が窃取され、窃取された情報がダークウェブで売買される</a:t>
            </a:r>
            <a:endParaRPr lang="en-US" altLang="ja-JP" dirty="0"/>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ja-JP" dirty="0"/>
              <a:t>Copyright © 2025  </a:t>
            </a:r>
            <a:r>
              <a:rPr lang="ja-JP" altLang="en-US" dirty="0"/>
              <a:t>独立行政法人情報処理推進機構</a:t>
            </a:r>
          </a:p>
          <a:p>
            <a:endParaRPr lang="ja-JP" altLang="en-US" dirty="0"/>
          </a:p>
        </p:txBody>
      </p:sp>
    </p:spTree>
    <p:extLst>
      <p:ext uri="{BB962C8B-B14F-4D97-AF65-F5344CB8AC3E}">
        <p14:creationId xmlns:p14="http://schemas.microsoft.com/office/powerpoint/2010/main" val="3850593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17</a:t>
            </a:fld>
            <a:endParaRPr lang="ja-JP" altLang="en-US"/>
          </a:p>
        </p:txBody>
      </p:sp>
      <p:sp>
        <p:nvSpPr>
          <p:cNvPr id="2" name="タイトル 8">
            <a:extLst>
              <a:ext uri="{FF2B5EF4-FFF2-40B4-BE49-F238E27FC236}">
                <a16:creationId xmlns:a16="http://schemas.microsoft.com/office/drawing/2014/main" id="{D470477B-51B1-3F5B-3C7C-9BBDB52765EE}"/>
              </a:ext>
            </a:extLst>
          </p:cNvPr>
          <p:cNvSpPr>
            <a:spLocks noGrp="1"/>
          </p:cNvSpPr>
          <p:nvPr>
            <p:ph type="title"/>
          </p:nvPr>
        </p:nvSpPr>
        <p:spPr>
          <a:xfrm>
            <a:off x="480910" y="217503"/>
            <a:ext cx="7423732" cy="816635"/>
          </a:xfrm>
        </p:spPr>
        <p:txBody>
          <a:bodyPr/>
          <a:lstStyle/>
          <a:p>
            <a:r>
              <a:rPr lang="ja-JP" altLang="en-US" sz="2400" dirty="0"/>
              <a:t>フィッシングによる個人情報等の詐取</a:t>
            </a:r>
            <a:br>
              <a:rPr lang="en-US" altLang="ja-JP" sz="800" dirty="0"/>
            </a:br>
            <a:endParaRPr lang="ja-JP" altLang="en-US" sz="2400" dirty="0"/>
          </a:p>
        </p:txBody>
      </p:sp>
      <p:sp>
        <p:nvSpPr>
          <p:cNvPr id="9" name="テキスト ボックス 8">
            <a:extLst>
              <a:ext uri="{FF2B5EF4-FFF2-40B4-BE49-F238E27FC236}">
                <a16:creationId xmlns:a16="http://schemas.microsoft.com/office/drawing/2014/main" id="{F617D794-B78A-2465-C179-9C2587B87ED7}"/>
              </a:ext>
            </a:extLst>
          </p:cNvPr>
          <p:cNvSpPr txBox="1"/>
          <p:nvPr/>
        </p:nvSpPr>
        <p:spPr>
          <a:xfrm>
            <a:off x="70384" y="1171235"/>
            <a:ext cx="8292566" cy="5029069"/>
          </a:xfrm>
          <a:prstGeom prst="rect">
            <a:avLst/>
          </a:prstGeom>
          <a:noFill/>
          <a:ln w="19050">
            <a:noFill/>
          </a:ln>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l"/>
              <a:tabLst/>
              <a:defRPr/>
            </a:pPr>
            <a:r>
              <a:rPr kumimoji="1" lang="ja-JP" altLang="en-US" sz="2800" b="0" i="0" u="none" strike="noStrike" kern="0" cap="none" spc="0" normalizeH="0" baseline="0" noProof="0" dirty="0">
                <a:ln>
                  <a:noFill/>
                </a:ln>
                <a:effectLst/>
                <a:uLnTx/>
                <a:uFillTx/>
                <a:latin typeface="+mn-ea"/>
                <a:cs typeface="+mn-cs"/>
              </a:rPr>
              <a:t>対策</a:t>
            </a:r>
            <a:endParaRPr kumimoji="1" lang="en-US" altLang="ja-JP" sz="2800" b="0" i="0" u="none" strike="noStrike" kern="0" cap="none" spc="0" normalizeH="0" baseline="0" noProof="0" dirty="0">
              <a:ln>
                <a:noFill/>
              </a:ln>
              <a:effectLst/>
              <a:uLnTx/>
              <a:uFillTx/>
              <a:latin typeface="+mn-ea"/>
              <a:cs typeface="+mn-cs"/>
            </a:endParaRPr>
          </a:p>
          <a:p>
            <a:pPr marR="0" lvl="0" algn="l" defTabSz="914400" rtl="0" eaLnBrk="0" fontAlgn="base" latinLnBrk="0" hangingPunct="0">
              <a:lnSpc>
                <a:spcPct val="100000"/>
              </a:lnSpc>
              <a:spcBef>
                <a:spcPct val="20000"/>
              </a:spcBef>
              <a:spcAft>
                <a:spcPct val="0"/>
              </a:spcAft>
              <a:buClr>
                <a:schemeClr val="tx1"/>
              </a:buClr>
              <a:buSzTx/>
              <a:tabLst/>
              <a:defRPr/>
            </a:pPr>
            <a:endParaRPr kumimoji="1" lang="en-US" altLang="ja-JP" sz="2800" b="0" i="0" u="none" strike="noStrike" kern="0" cap="none" spc="0" normalizeH="0" baseline="0" noProof="0" dirty="0">
              <a:ln>
                <a:noFill/>
              </a:ln>
              <a:effectLst/>
              <a:uLnTx/>
              <a:uFillTx/>
              <a:latin typeface="+mn-ea"/>
              <a:cs typeface="+mn-cs"/>
            </a:endParaRPr>
          </a:p>
          <a:p>
            <a:pPr lvl="1" eaLnBrk="0" fontAlgn="base" hangingPunct="0">
              <a:spcBef>
                <a:spcPct val="20000"/>
              </a:spcBef>
              <a:spcAft>
                <a:spcPct val="0"/>
              </a:spcAft>
              <a:buClr>
                <a:schemeClr val="tx1"/>
              </a:buClr>
              <a:defRPr/>
            </a:pPr>
            <a:r>
              <a:rPr lang="en-US" altLang="ja-JP" kern="0" dirty="0">
                <a:latin typeface="+mn-ea"/>
              </a:rPr>
              <a:t>【</a:t>
            </a:r>
            <a:r>
              <a:rPr lang="ja-JP" altLang="en-US" kern="0" dirty="0">
                <a:latin typeface="+mn-ea"/>
              </a:rPr>
              <a:t>予防</a:t>
            </a:r>
            <a:r>
              <a:rPr lang="en-US" altLang="ja-JP" kern="0" dirty="0">
                <a:latin typeface="+mn-ea"/>
              </a:rPr>
              <a:t>】</a:t>
            </a: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hlinkClick r:id="rId2" action="ppaction://hlinksldjump"/>
              </a:rPr>
              <a:t>「情報セキュリティ対策の基本」の実施</a:t>
            </a:r>
            <a:endParaRPr lang="en-US" altLang="ja-JP" kern="0" dirty="0">
              <a:solidFill>
                <a:srgbClr val="FF0000"/>
              </a:solidFill>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solidFill>
                  <a:schemeClr val="tx2"/>
                </a:solidFill>
                <a:latin typeface="+mn-ea"/>
              </a:rPr>
              <a:t>突然届いた身に覚えのないメールや</a:t>
            </a:r>
            <a:r>
              <a:rPr lang="en-US" altLang="ja-JP" kern="0" dirty="0">
                <a:solidFill>
                  <a:schemeClr val="tx2"/>
                </a:solidFill>
                <a:latin typeface="+mn-ea"/>
              </a:rPr>
              <a:t>SMS</a:t>
            </a:r>
            <a:r>
              <a:rPr lang="ja-JP" altLang="en-US" kern="0" dirty="0">
                <a:solidFill>
                  <a:schemeClr val="tx2"/>
                </a:solidFill>
                <a:latin typeface="+mn-ea"/>
              </a:rPr>
              <a:t>は基本的に無視し、削除する</a:t>
            </a:r>
            <a:endParaRPr lang="en-US" altLang="ja-JP"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solidFill>
                  <a:schemeClr val="tx2"/>
                </a:solidFill>
                <a:latin typeface="+mn-ea"/>
              </a:rPr>
              <a:t>安易に添付ファイルの開封、メールや</a:t>
            </a:r>
            <a:r>
              <a:rPr lang="en-US" altLang="ja-JP" kern="0" dirty="0">
                <a:solidFill>
                  <a:schemeClr val="tx2"/>
                </a:solidFill>
                <a:latin typeface="+mn-ea"/>
              </a:rPr>
              <a:t>SMS</a:t>
            </a:r>
            <a:r>
              <a:rPr lang="ja-JP" altLang="en-US" kern="0" dirty="0">
                <a:solidFill>
                  <a:schemeClr val="tx2"/>
                </a:solidFill>
                <a:latin typeface="+mn-ea"/>
              </a:rPr>
              <a:t>の</a:t>
            </a:r>
            <a:r>
              <a:rPr lang="en-US" altLang="ja-JP" kern="0" dirty="0">
                <a:solidFill>
                  <a:schemeClr val="tx2"/>
                </a:solidFill>
                <a:latin typeface="+mn-ea"/>
              </a:rPr>
              <a:t>URL</a:t>
            </a:r>
            <a:r>
              <a:rPr lang="ja-JP" altLang="en-US" kern="0" dirty="0">
                <a:solidFill>
                  <a:schemeClr val="tx2"/>
                </a:solidFill>
                <a:latin typeface="+mn-ea"/>
              </a:rPr>
              <a:t>リンクのクリック</a:t>
            </a:r>
            <a:r>
              <a:rPr lang="en-US" altLang="ja-JP" kern="0" dirty="0">
                <a:solidFill>
                  <a:schemeClr val="tx2"/>
                </a:solidFill>
                <a:latin typeface="+mn-ea"/>
              </a:rPr>
              <a:t>/</a:t>
            </a:r>
            <a:r>
              <a:rPr lang="ja-JP" altLang="en-US" kern="0" dirty="0">
                <a:solidFill>
                  <a:schemeClr val="tx2"/>
                </a:solidFill>
                <a:latin typeface="+mn-ea"/>
              </a:rPr>
              <a:t>タップ、</a:t>
            </a:r>
            <a:r>
              <a:rPr lang="en-US" altLang="ja-JP" kern="0" dirty="0">
                <a:solidFill>
                  <a:schemeClr val="tx2"/>
                </a:solidFill>
                <a:latin typeface="+mn-ea"/>
              </a:rPr>
              <a:t>QR</a:t>
            </a:r>
            <a:r>
              <a:rPr lang="ja-JP" altLang="en-US" kern="0" dirty="0">
                <a:solidFill>
                  <a:schemeClr val="tx2"/>
                </a:solidFill>
                <a:latin typeface="+mn-ea"/>
              </a:rPr>
              <a:t>コード</a:t>
            </a:r>
            <a:endParaRPr lang="en-US" altLang="ja-JP" kern="0" dirty="0">
              <a:solidFill>
                <a:schemeClr val="tx2"/>
              </a:solidFill>
              <a:latin typeface="+mn-ea"/>
            </a:endParaRPr>
          </a:p>
          <a:p>
            <a:pPr lvl="1" eaLnBrk="0" fontAlgn="base" hangingPunct="0">
              <a:spcBef>
                <a:spcPct val="20000"/>
              </a:spcBef>
              <a:spcAft>
                <a:spcPct val="0"/>
              </a:spcAft>
              <a:buClr>
                <a:schemeClr val="tx1"/>
              </a:buClr>
              <a:defRPr/>
            </a:pPr>
            <a:r>
              <a:rPr lang="ja-JP" altLang="en-US" kern="0" dirty="0">
                <a:solidFill>
                  <a:schemeClr val="tx2"/>
                </a:solidFill>
                <a:latin typeface="+mn-ea"/>
              </a:rPr>
              <a:t>　　にアクセスしない</a:t>
            </a:r>
            <a:endParaRPr lang="en-US" altLang="ja-JP" kern="0" dirty="0">
              <a:solidFill>
                <a:schemeClr val="tx2"/>
              </a:solidFill>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solidFill>
                  <a:schemeClr val="tx2"/>
                </a:solidFill>
                <a:latin typeface="+mn-ea"/>
              </a:rPr>
              <a:t>利用しているサービスの多要素認証の設定を有効にする</a:t>
            </a:r>
            <a:endParaRPr lang="en-US" altLang="ja-JP"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solidFill>
                  <a:schemeClr val="tx2"/>
                </a:solidFill>
                <a:latin typeface="+mn-ea"/>
              </a:rPr>
              <a:t>迷惑メールフィルターを利用する</a:t>
            </a:r>
            <a:endParaRPr lang="en-US" altLang="ja-JP" kern="0" dirty="0">
              <a:solidFill>
                <a:schemeClr val="tx2"/>
              </a:solidFill>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solidFill>
                  <a:schemeClr val="tx2"/>
                </a:solidFill>
                <a:latin typeface="+mn-ea"/>
              </a:rPr>
              <a:t>危険な</a:t>
            </a:r>
            <a:r>
              <a:rPr lang="en-US" altLang="ja-JP" kern="0" dirty="0">
                <a:solidFill>
                  <a:schemeClr val="tx2"/>
                </a:solidFill>
                <a:latin typeface="+mn-ea"/>
              </a:rPr>
              <a:t>Web</a:t>
            </a:r>
            <a:r>
              <a:rPr lang="ja-JP" altLang="en-US" kern="0" dirty="0">
                <a:solidFill>
                  <a:schemeClr val="tx2"/>
                </a:solidFill>
                <a:latin typeface="+mn-ea"/>
              </a:rPr>
              <a:t>サイトのアクセスをブロックする</a:t>
            </a:r>
            <a:endParaRPr lang="en-US" altLang="ja-JP" kern="0" dirty="0">
              <a:latin typeface="+mn-ea"/>
            </a:endParaRPr>
          </a:p>
          <a:p>
            <a:pPr marL="742950" lvl="1" indent="-285750" eaLnBrk="0" fontAlgn="base" hangingPunct="0">
              <a:spcBef>
                <a:spcPct val="20000"/>
              </a:spcBef>
              <a:spcAft>
                <a:spcPct val="0"/>
              </a:spcAft>
              <a:buClr>
                <a:schemeClr val="tx1"/>
              </a:buClr>
              <a:buFont typeface="Wingdings" panose="05000000000000000000" pitchFamily="2" charset="2"/>
              <a:buChar char="l"/>
              <a:defRPr/>
            </a:pPr>
            <a:endParaRPr lang="en-US" altLang="ja-JP" kern="0" dirty="0">
              <a:latin typeface="+mn-ea"/>
            </a:endParaRPr>
          </a:p>
          <a:p>
            <a:pPr lvl="1" eaLnBrk="0" fontAlgn="base" hangingPunct="0">
              <a:spcBef>
                <a:spcPct val="20000"/>
              </a:spcBef>
              <a:spcAft>
                <a:spcPct val="0"/>
              </a:spcAft>
              <a:buClr>
                <a:schemeClr val="tx1"/>
              </a:buClr>
              <a:defRPr/>
            </a:pPr>
            <a:r>
              <a:rPr lang="en-US" altLang="ja-JP" kern="0" dirty="0">
                <a:latin typeface="+mn-ea"/>
              </a:rPr>
              <a:t>【</a:t>
            </a:r>
            <a:r>
              <a:rPr lang="ja-JP" altLang="en-US" kern="0" dirty="0">
                <a:latin typeface="+mn-ea"/>
              </a:rPr>
              <a:t>早期検知</a:t>
            </a:r>
            <a:r>
              <a:rPr lang="en-US" altLang="ja-JP" kern="0" dirty="0">
                <a:latin typeface="+mn-ea"/>
              </a:rPr>
              <a:t>】</a:t>
            </a:r>
            <a:r>
              <a:rPr lang="ja-JP" altLang="en-US" kern="0" dirty="0">
                <a:latin typeface="+mn-ea"/>
              </a:rPr>
              <a:t>　</a:t>
            </a:r>
            <a:r>
              <a:rPr lang="ja-JP" altLang="en-US" kern="0" dirty="0">
                <a:solidFill>
                  <a:srgbClr val="FF0000"/>
                </a:solidFill>
                <a:latin typeface="+mn-ea"/>
              </a:rPr>
              <a:t>被害に遭っていないかを確認することが大事</a:t>
            </a:r>
            <a:endParaRPr lang="en-US" altLang="ja-JP" kern="0" dirty="0">
              <a:solidFill>
                <a:srgbClr val="FF0000"/>
              </a:solidFill>
              <a:latin typeface="+mn-ea"/>
            </a:endParaRPr>
          </a:p>
          <a:p>
            <a:pPr marL="742950" lvl="1" indent="-285750" eaLnBrk="0" fontAlgn="base" hangingPunct="0">
              <a:spcBef>
                <a:spcPct val="20000"/>
              </a:spcBef>
              <a:spcAft>
                <a:spcPct val="0"/>
              </a:spcAft>
              <a:buClr>
                <a:schemeClr val="tx1"/>
              </a:buClr>
              <a:buFont typeface="Wingdings" panose="05000000000000000000" pitchFamily="2" charset="2"/>
              <a:buChar char="l"/>
              <a:defRPr/>
            </a:pPr>
            <a:r>
              <a:rPr lang="ja-JP" altLang="en-US" kern="0" dirty="0">
                <a:latin typeface="+mn-ea"/>
              </a:rPr>
              <a:t>ログインすると通知されるログインアラート機能の利用</a:t>
            </a:r>
            <a:endParaRPr lang="en-US" altLang="ja-JP" sz="2800" kern="0" dirty="0">
              <a:latin typeface="+mn-ea"/>
            </a:endParaRPr>
          </a:p>
          <a:p>
            <a:pPr marL="742950" lvl="1" indent="-285750" eaLnBrk="0" fontAlgn="base" hangingPunct="0">
              <a:spcBef>
                <a:spcPct val="20000"/>
              </a:spcBef>
              <a:spcAft>
                <a:spcPct val="0"/>
              </a:spcAft>
              <a:buClr>
                <a:schemeClr val="tx1"/>
              </a:buClr>
              <a:buFont typeface="Wingdings" panose="05000000000000000000" pitchFamily="2" charset="2"/>
              <a:buChar char="l"/>
              <a:defRPr/>
            </a:pPr>
            <a:r>
              <a:rPr lang="ja-JP" altLang="en-US" kern="0" dirty="0">
                <a:latin typeface="+mn-ea"/>
              </a:rPr>
              <a:t>クレジットカードの利用明細やインターネットバンキング等の利用状況をこまめに確認</a:t>
            </a:r>
            <a:endParaRPr lang="en-US" altLang="ja-JP" kern="0" dirty="0">
              <a:latin typeface="+mn-ea"/>
            </a:endParaRPr>
          </a:p>
        </p:txBody>
      </p:sp>
      <p:pic>
        <p:nvPicPr>
          <p:cNvPr id="4" name="図 3" descr="情報セキュリティの解説をする人のイラスト">
            <a:extLst>
              <a:ext uri="{FF2B5EF4-FFF2-40B4-BE49-F238E27FC236}">
                <a16:creationId xmlns:a16="http://schemas.microsoft.com/office/drawing/2014/main" id="{6C154833-9E11-11B5-AC21-BC0471EFEC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29246" y="1258404"/>
            <a:ext cx="1190303" cy="1615126"/>
          </a:xfrm>
          <a:prstGeom prst="rect">
            <a:avLst/>
          </a:prstGeom>
        </p:spPr>
      </p:pic>
      <p:sp>
        <p:nvSpPr>
          <p:cNvPr id="18" name="吹き出し: 円形 17">
            <a:extLst>
              <a:ext uri="{FF2B5EF4-FFF2-40B4-BE49-F238E27FC236}">
                <a16:creationId xmlns:a16="http://schemas.microsoft.com/office/drawing/2014/main" id="{62A757D5-A830-A8A5-F5B7-900F97E433B6}"/>
              </a:ext>
            </a:extLst>
          </p:cNvPr>
          <p:cNvSpPr/>
          <p:nvPr/>
        </p:nvSpPr>
        <p:spPr>
          <a:xfrm>
            <a:off x="7052142" y="4033615"/>
            <a:ext cx="1667407" cy="1162050"/>
          </a:xfrm>
          <a:prstGeom prst="wedgeEllipseCallout">
            <a:avLst>
              <a:gd name="adj1" fmla="val 25326"/>
              <a:gd name="adj2" fmla="val -145234"/>
            </a:avLst>
          </a:prstGeom>
          <a:solidFill>
            <a:srgbClr val="F79646">
              <a:lumMod val="20000"/>
              <a:lumOff val="80000"/>
            </a:srgbClr>
          </a:solidFill>
          <a:ln w="15875"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u="sng" kern="0" dirty="0">
                <a:solidFill>
                  <a:srgbClr val="FF0000"/>
                </a:solidFill>
                <a:latin typeface="+mn-ea"/>
              </a:rPr>
              <a:t>普段、</a:t>
            </a:r>
            <a:r>
              <a:rPr kumimoji="0" lang="ja-JP" altLang="en-US" sz="1200" b="0" i="0" u="sng" strike="noStrike" kern="0" cap="none" spc="0" normalizeH="0" baseline="0" noProof="0" dirty="0">
                <a:ln>
                  <a:noFill/>
                </a:ln>
                <a:solidFill>
                  <a:srgbClr val="FF0000"/>
                </a:solidFill>
                <a:effectLst/>
                <a:uLnTx/>
                <a:uFillTx/>
                <a:latin typeface="+mn-ea"/>
                <a:cs typeface="+mn-cs"/>
              </a:rPr>
              <a:t>他人に教えない情報の入力を求められたら要注意！</a:t>
            </a: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ja-JP" dirty="0"/>
              <a:t>Copyright © 2025  </a:t>
            </a:r>
            <a:r>
              <a:rPr lang="ja-JP" altLang="en-US" dirty="0"/>
              <a:t>独立行政法人情報処理推進機構</a:t>
            </a:r>
          </a:p>
          <a:p>
            <a:endParaRPr lang="ja-JP" altLang="en-US" dirty="0"/>
          </a:p>
        </p:txBody>
      </p:sp>
    </p:spTree>
    <p:extLst>
      <p:ext uri="{BB962C8B-B14F-4D97-AF65-F5344CB8AC3E}">
        <p14:creationId xmlns:p14="http://schemas.microsoft.com/office/powerpoint/2010/main" val="2412917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18</a:t>
            </a:fld>
            <a:endParaRPr lang="ja-JP" altLang="en-US"/>
          </a:p>
        </p:txBody>
      </p:sp>
      <p:sp>
        <p:nvSpPr>
          <p:cNvPr id="9" name="タイトル 8">
            <a:extLst>
              <a:ext uri="{FF2B5EF4-FFF2-40B4-BE49-F238E27FC236}">
                <a16:creationId xmlns:a16="http://schemas.microsoft.com/office/drawing/2014/main" id="{814B93F0-91BB-1C81-930B-8940707CF59E}"/>
              </a:ext>
            </a:extLst>
          </p:cNvPr>
          <p:cNvSpPr>
            <a:spLocks noGrp="1"/>
          </p:cNvSpPr>
          <p:nvPr>
            <p:ph type="title"/>
          </p:nvPr>
        </p:nvSpPr>
        <p:spPr>
          <a:xfrm>
            <a:off x="480910" y="217503"/>
            <a:ext cx="7423732" cy="816635"/>
          </a:xfrm>
        </p:spPr>
        <p:txBody>
          <a:bodyPr/>
          <a:lstStyle/>
          <a:p>
            <a:r>
              <a:rPr lang="ja-JP" altLang="en-US" sz="2400" u="sng" dirty="0"/>
              <a:t>● 不正アプリによるスマートフォン利用者への被害</a:t>
            </a:r>
            <a:br>
              <a:rPr lang="en-US" altLang="ja-JP" sz="800" dirty="0"/>
            </a:br>
            <a:endParaRPr lang="ja-JP" altLang="en-US" sz="2400" dirty="0"/>
          </a:p>
        </p:txBody>
      </p:sp>
      <p:pic>
        <p:nvPicPr>
          <p:cNvPr id="3" name="図 2" descr="情報セキュリティ10大脅威2025　個人編「不正アプリによるスマートフォン利用者への被害」の手口・脅威のイメージ図">
            <a:extLst>
              <a:ext uri="{FF2B5EF4-FFF2-40B4-BE49-F238E27FC236}">
                <a16:creationId xmlns:a16="http://schemas.microsoft.com/office/drawing/2014/main" id="{9781EA4F-E8B7-BF8F-A2AE-37B16A9920F9}"/>
              </a:ext>
            </a:extLst>
          </p:cNvPr>
          <p:cNvPicPr>
            <a:picLocks/>
          </p:cNvPicPr>
          <p:nvPr/>
        </p:nvPicPr>
        <p:blipFill>
          <a:blip r:embed="rId3"/>
          <a:stretch>
            <a:fillRect/>
          </a:stretch>
        </p:blipFill>
        <p:spPr>
          <a:xfrm>
            <a:off x="1634143" y="1300416"/>
            <a:ext cx="5616997" cy="2396001"/>
          </a:xfrm>
          <a:prstGeom prst="rect">
            <a:avLst/>
          </a:prstGeom>
        </p:spPr>
      </p:pic>
      <p:sp>
        <p:nvSpPr>
          <p:cNvPr id="2" name="正方形/長方形 1" descr="情報セキュリティ10大脅威2025　個人編「不正アプリによるスマートフォン利用者への被害」の手口・脅威のイメージ図">
            <a:extLst>
              <a:ext uri="{FF2B5EF4-FFF2-40B4-BE49-F238E27FC236}">
                <a16:creationId xmlns:a16="http://schemas.microsoft.com/office/drawing/2014/main" id="{B48B1A7F-EDB5-2296-3FDD-DDFB44232380}"/>
              </a:ext>
            </a:extLst>
          </p:cNvPr>
          <p:cNvSpPr/>
          <p:nvPr/>
        </p:nvSpPr>
        <p:spPr>
          <a:xfrm>
            <a:off x="1279418" y="1099144"/>
            <a:ext cx="6326445" cy="254565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テキスト ボックス 5">
            <a:extLst>
              <a:ext uri="{FF2B5EF4-FFF2-40B4-BE49-F238E27FC236}">
                <a16:creationId xmlns:a16="http://schemas.microsoft.com/office/drawing/2014/main" id="{5A8F3623-EB7B-5BDE-E3CA-9F4052BA0E26}"/>
              </a:ext>
            </a:extLst>
          </p:cNvPr>
          <p:cNvSpPr txBox="1"/>
          <p:nvPr/>
        </p:nvSpPr>
        <p:spPr>
          <a:xfrm>
            <a:off x="129258" y="3644799"/>
            <a:ext cx="8742950" cy="3139321"/>
          </a:xfrm>
          <a:prstGeom prst="rect">
            <a:avLst/>
          </a:prstGeom>
          <a:noFill/>
          <a:ln w="19050">
            <a:noFill/>
          </a:ln>
        </p:spPr>
        <p:txBody>
          <a:bodyPr wrap="square" rtlCol="0">
            <a:spAutoFit/>
          </a:bodyPr>
          <a:lstStyle/>
          <a:p>
            <a:pPr marL="285750" indent="-285750">
              <a:buFont typeface="Wingdings" panose="05000000000000000000" pitchFamily="2" charset="2"/>
              <a:buChar char="l"/>
            </a:pPr>
            <a:r>
              <a:rPr lang="ja-JP" altLang="en-US" u="sng" dirty="0"/>
              <a:t>どんな被害？</a:t>
            </a:r>
            <a:endParaRPr lang="en-US" altLang="ja-JP" u="sng" dirty="0"/>
          </a:p>
          <a:p>
            <a:r>
              <a:rPr lang="ja-JP" altLang="en-US" dirty="0"/>
              <a:t>興味を引く内容が記載されたメールや</a:t>
            </a:r>
            <a:r>
              <a:rPr lang="en-US" altLang="ja-JP" dirty="0"/>
              <a:t>SMS</a:t>
            </a:r>
            <a:r>
              <a:rPr lang="ja-JP" altLang="en-US" dirty="0"/>
              <a:t>内の</a:t>
            </a:r>
            <a:r>
              <a:rPr lang="en-US" altLang="ja-JP" dirty="0"/>
              <a:t>URL</a:t>
            </a:r>
            <a:r>
              <a:rPr lang="ja-JP" altLang="en-US" dirty="0"/>
              <a:t>リンクをタップさせ、不正アプリをインストールさせる。</a:t>
            </a:r>
            <a:r>
              <a:rPr lang="en-US" altLang="ja-JP" dirty="0"/>
              <a:t>SNS</a:t>
            </a:r>
            <a:r>
              <a:rPr lang="ja-JP" altLang="en-US" dirty="0"/>
              <a:t>でダウンロードサイトに誘導する手口も確認されている。</a:t>
            </a:r>
            <a:endParaRPr lang="en-US" altLang="ja-JP" dirty="0"/>
          </a:p>
          <a:p>
            <a:endParaRPr lang="en-US" altLang="ja-JP" sz="1200" dirty="0"/>
          </a:p>
          <a:p>
            <a:pPr marL="285750" indent="-285750">
              <a:buFont typeface="Wingdings" panose="05000000000000000000" pitchFamily="2" charset="2"/>
              <a:buChar char="l"/>
            </a:pPr>
            <a:r>
              <a:rPr lang="ja-JP" altLang="en-US" u="sng" dirty="0"/>
              <a:t>　被害に遭うとどうなるの</a:t>
            </a:r>
            <a:r>
              <a:rPr lang="ja-JP" altLang="en-US" dirty="0"/>
              <a:t>？</a:t>
            </a:r>
            <a:endParaRPr lang="en-US" altLang="ja-JP" dirty="0"/>
          </a:p>
          <a:p>
            <a:pPr marL="285750" indent="-285750">
              <a:buFontTx/>
              <a:buChar char="-"/>
            </a:pPr>
            <a:r>
              <a:rPr lang="ja-JP" altLang="en-US" dirty="0"/>
              <a:t>スマホに保存されている情報を窃取される</a:t>
            </a:r>
            <a:endParaRPr lang="en-US" altLang="ja-JP" dirty="0"/>
          </a:p>
          <a:p>
            <a:r>
              <a:rPr lang="ja-JP" altLang="en-US" dirty="0"/>
              <a:t>    ・　認証情報を窃取された場合、キャリア決済等を悪用され金銭被害やオンラインサービス等</a:t>
            </a:r>
            <a:endParaRPr lang="en-US" altLang="ja-JP" dirty="0"/>
          </a:p>
          <a:p>
            <a:r>
              <a:rPr lang="ja-JP" altLang="en-US" dirty="0"/>
              <a:t>　　　　への不正アクセスにもつながる</a:t>
            </a:r>
            <a:endParaRPr lang="en-US" altLang="ja-JP" dirty="0"/>
          </a:p>
          <a:p>
            <a:r>
              <a:rPr lang="ja-JP" altLang="en-US" dirty="0"/>
              <a:t>　　・連絡先情報が窃取された場合、連絡先宛に不正なメール、</a:t>
            </a:r>
            <a:r>
              <a:rPr lang="en-US" altLang="ja-JP" dirty="0"/>
              <a:t>SMS</a:t>
            </a:r>
            <a:r>
              <a:rPr lang="ja-JP" altLang="en-US" dirty="0"/>
              <a:t>がばらまかれる</a:t>
            </a:r>
            <a:endParaRPr lang="en-US" altLang="ja-JP" dirty="0"/>
          </a:p>
          <a:p>
            <a:pPr marL="285750" indent="-285750">
              <a:buFontTx/>
              <a:buChar char="-"/>
            </a:pPr>
            <a:r>
              <a:rPr lang="ja-JP" altLang="en-US" dirty="0"/>
              <a:t>スマホを不正操作される</a:t>
            </a:r>
            <a:endParaRPr lang="en-US" altLang="ja-JP" dirty="0"/>
          </a:p>
          <a:p>
            <a:pPr marL="285750" indent="-285750">
              <a:buFontTx/>
              <a:buChar char="-"/>
            </a:pPr>
            <a:r>
              <a:rPr lang="en-US" altLang="ja-JP" dirty="0"/>
              <a:t>DDoS</a:t>
            </a:r>
            <a:r>
              <a:rPr lang="ja-JP" altLang="en-US" dirty="0"/>
              <a:t>攻撃の踏み台に悪用される</a:t>
            </a:r>
            <a:endParaRPr lang="en-US" altLang="ja-JP" dirty="0"/>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ja-JP" dirty="0"/>
              <a:t>Copyright © 2025  </a:t>
            </a:r>
            <a:r>
              <a:rPr lang="ja-JP" altLang="en-US" dirty="0"/>
              <a:t>独立行政法人情報処理推進機構</a:t>
            </a:r>
          </a:p>
          <a:p>
            <a:endParaRPr lang="ja-JP" altLang="en-US" dirty="0"/>
          </a:p>
        </p:txBody>
      </p:sp>
    </p:spTree>
    <p:extLst>
      <p:ext uri="{BB962C8B-B14F-4D97-AF65-F5344CB8AC3E}">
        <p14:creationId xmlns:p14="http://schemas.microsoft.com/office/powerpoint/2010/main" val="3670202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814B93F0-91BB-1C81-930B-8940707CF59E}"/>
              </a:ext>
            </a:extLst>
          </p:cNvPr>
          <p:cNvSpPr>
            <a:spLocks noGrp="1"/>
          </p:cNvSpPr>
          <p:nvPr>
            <p:ph type="title"/>
          </p:nvPr>
        </p:nvSpPr>
        <p:spPr/>
        <p:txBody>
          <a:bodyPr/>
          <a:lstStyle/>
          <a:p>
            <a:r>
              <a:rPr lang="ja-JP" altLang="en-US" dirty="0"/>
              <a:t>情報セキュリティ</a:t>
            </a:r>
            <a:r>
              <a:rPr lang="en-US" altLang="ja-JP" dirty="0"/>
              <a:t>10</a:t>
            </a:r>
            <a:r>
              <a:rPr lang="ja-JP" altLang="en-US" dirty="0"/>
              <a:t>大脅威 </a:t>
            </a:r>
            <a:r>
              <a:rPr lang="en-US" altLang="ja-JP" dirty="0"/>
              <a:t>2025</a:t>
            </a:r>
            <a:endParaRPr lang="ja-JP" altLang="en-US" dirty="0"/>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ja-JP" dirty="0"/>
              <a:t>Copyright © 2025  </a:t>
            </a:r>
            <a:r>
              <a:rPr lang="ja-JP" altLang="en-US" dirty="0"/>
              <a:t>独立行政法人情報処理推進機構</a:t>
            </a:r>
          </a:p>
          <a:p>
            <a:endParaRPr lang="ja-JP" altLang="en-US" dirty="0"/>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1</a:t>
            </a:fld>
            <a:endParaRPr lang="ja-JP" altLang="en-US"/>
          </a:p>
        </p:txBody>
      </p:sp>
      <p:graphicFrame>
        <p:nvGraphicFramePr>
          <p:cNvPr id="2" name="コンテンツ プレースホルダー 3">
            <a:extLst>
              <a:ext uri="{FF2B5EF4-FFF2-40B4-BE49-F238E27FC236}">
                <a16:creationId xmlns:a16="http://schemas.microsoft.com/office/drawing/2014/main" id="{618626D9-285A-D6EE-55D0-544B6103DF61}"/>
              </a:ext>
            </a:extLst>
          </p:cNvPr>
          <p:cNvGraphicFramePr>
            <a:graphicFrameLocks/>
          </p:cNvGraphicFramePr>
          <p:nvPr>
            <p:extLst>
              <p:ext uri="{D42A27DB-BD31-4B8C-83A1-F6EECF244321}">
                <p14:modId xmlns:p14="http://schemas.microsoft.com/office/powerpoint/2010/main" val="3434340927"/>
              </p:ext>
            </p:extLst>
          </p:nvPr>
        </p:nvGraphicFramePr>
        <p:xfrm>
          <a:off x="138924" y="1306282"/>
          <a:ext cx="8846457" cy="5063768"/>
        </p:xfrm>
        <a:graphic>
          <a:graphicData uri="http://schemas.openxmlformats.org/drawingml/2006/table">
            <a:tbl>
              <a:tblPr firstRow="1" firstCol="1" bandRow="1"/>
              <a:tblGrid>
                <a:gridCol w="5727038">
                  <a:extLst>
                    <a:ext uri="{9D8B030D-6E8A-4147-A177-3AD203B41FA5}">
                      <a16:colId xmlns:a16="http://schemas.microsoft.com/office/drawing/2014/main" val="20000"/>
                    </a:ext>
                  </a:extLst>
                </a:gridCol>
                <a:gridCol w="1138687">
                  <a:extLst>
                    <a:ext uri="{9D8B030D-6E8A-4147-A177-3AD203B41FA5}">
                      <a16:colId xmlns:a16="http://schemas.microsoft.com/office/drawing/2014/main" val="20001"/>
                    </a:ext>
                  </a:extLst>
                </a:gridCol>
                <a:gridCol w="1980732">
                  <a:extLst>
                    <a:ext uri="{9D8B030D-6E8A-4147-A177-3AD203B41FA5}">
                      <a16:colId xmlns:a16="http://schemas.microsoft.com/office/drawing/2014/main" val="20002"/>
                    </a:ext>
                  </a:extLst>
                </a:gridCol>
              </a:tblGrid>
              <a:tr h="758898">
                <a:tc>
                  <a:txBody>
                    <a:bodyPr/>
                    <a:lstStyle/>
                    <a:p>
                      <a:pPr algn="ctr"/>
                      <a:r>
                        <a:rPr lang="ja-JP" sz="1800" kern="100" dirty="0">
                          <a:solidFill>
                            <a:schemeClr val="bg1"/>
                          </a:solidFill>
                          <a:effectLst/>
                          <a:latin typeface="+mn-ea"/>
                          <a:ea typeface="+mn-ea"/>
                          <a:cs typeface="Times New Roman" panose="02020603050405020304" pitchFamily="18" charset="0"/>
                        </a:rPr>
                        <a:t>「個人」向け脅威</a:t>
                      </a:r>
                      <a:r>
                        <a:rPr lang="ja-JP" altLang="en-US" sz="1800" b="1" kern="100" dirty="0">
                          <a:solidFill>
                            <a:srgbClr val="FFFF00"/>
                          </a:solidFill>
                          <a:effectLst/>
                          <a:latin typeface="+mn-ea"/>
                          <a:ea typeface="+mn-ea"/>
                          <a:cs typeface="Times New Roman" panose="02020603050405020304" pitchFamily="18" charset="0"/>
                        </a:rPr>
                        <a:t>（五十音順）</a:t>
                      </a:r>
                      <a:endParaRPr lang="ja-JP" sz="1800" b="1" kern="100" dirty="0">
                        <a:solidFill>
                          <a:srgbClr val="FFFF00"/>
                        </a:solidFill>
                        <a:effectLst/>
                        <a:latin typeface="+mn-ea"/>
                        <a:ea typeface="+mn-ea"/>
                        <a:cs typeface="Times New Roman" panose="02020603050405020304" pitchFamily="18" charset="0"/>
                      </a:endParaRP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solidFill>
                  </a:tcPr>
                </a:tc>
                <a:tc>
                  <a:txBody>
                    <a:bodyPr/>
                    <a:lstStyle/>
                    <a:p>
                      <a:pPr algn="ctr"/>
                      <a:r>
                        <a:rPr lang="ja-JP" sz="1800" kern="100" dirty="0">
                          <a:solidFill>
                            <a:schemeClr val="bg1"/>
                          </a:solidFill>
                          <a:effectLst/>
                          <a:latin typeface="+mn-ea"/>
                          <a:ea typeface="+mn-ea"/>
                          <a:cs typeface="Times New Roman" panose="02020603050405020304" pitchFamily="18" charset="0"/>
                        </a:rPr>
                        <a:t>初選出年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en-US" sz="1800" kern="100" dirty="0">
                          <a:solidFill>
                            <a:schemeClr val="bg1"/>
                          </a:solidFill>
                          <a:effectLst/>
                          <a:latin typeface="+mn-ea"/>
                          <a:ea typeface="+mn-ea"/>
                          <a:cs typeface="Times New Roman" panose="02020603050405020304" pitchFamily="18" charset="0"/>
                        </a:rPr>
                        <a:t>10</a:t>
                      </a:r>
                      <a:r>
                        <a:rPr lang="ja-JP" sz="1800" kern="100" dirty="0">
                          <a:solidFill>
                            <a:schemeClr val="bg1"/>
                          </a:solidFill>
                          <a:effectLst/>
                          <a:latin typeface="+mn-ea"/>
                          <a:ea typeface="+mn-ea"/>
                          <a:cs typeface="Times New Roman" panose="02020603050405020304" pitchFamily="18" charset="0"/>
                        </a:rPr>
                        <a:t>大脅威での</a:t>
                      </a:r>
                      <a:endParaRPr lang="en-US" altLang="ja-JP" sz="1800" kern="100" dirty="0">
                        <a:solidFill>
                          <a:schemeClr val="bg1"/>
                        </a:solidFill>
                        <a:effectLst/>
                        <a:latin typeface="+mn-ea"/>
                        <a:ea typeface="+mn-ea"/>
                        <a:cs typeface="Times New Roman" panose="02020603050405020304" pitchFamily="18" charset="0"/>
                      </a:endParaRPr>
                    </a:p>
                    <a:p>
                      <a:pPr algn="ctr"/>
                      <a:r>
                        <a:rPr lang="ja-JP" sz="1800" kern="100" dirty="0">
                          <a:solidFill>
                            <a:schemeClr val="bg1"/>
                          </a:solidFill>
                          <a:effectLst/>
                          <a:latin typeface="+mn-ea"/>
                          <a:ea typeface="+mn-ea"/>
                          <a:cs typeface="Times New Roman" panose="02020603050405020304" pitchFamily="18" charset="0"/>
                        </a:rPr>
                        <a:t>取り扱い</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430487">
                <a:tc>
                  <a:txBody>
                    <a:bodyPr/>
                    <a:lstStyle/>
                    <a:p>
                      <a:pPr algn="l"/>
                      <a:r>
                        <a:rPr lang="ja-JP" altLang="en-US" sz="1800" b="0" kern="100" dirty="0">
                          <a:solidFill>
                            <a:schemeClr val="accent6">
                              <a:lumMod val="10000"/>
                            </a:schemeClr>
                          </a:solidFill>
                          <a:effectLst/>
                          <a:latin typeface="+mn-ea"/>
                          <a:ea typeface="+mn-ea"/>
                          <a:cs typeface="Times New Roman" panose="02020603050405020304" pitchFamily="18" charset="0"/>
                        </a:rPr>
                        <a:t>　</a:t>
                      </a:r>
                      <a:r>
                        <a:rPr lang="ja-JP" sz="1800" b="0" kern="100" dirty="0">
                          <a:solidFill>
                            <a:schemeClr val="accent6">
                              <a:lumMod val="10000"/>
                            </a:schemeClr>
                          </a:solidFill>
                          <a:effectLst/>
                          <a:latin typeface="+mn-ea"/>
                          <a:ea typeface="+mn-ea"/>
                          <a:cs typeface="Times New Roman" panose="02020603050405020304" pitchFamily="18" charset="0"/>
                        </a:rPr>
                        <a:t>インターネット上のサービスからの個人情報の窃取</a:t>
                      </a: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p>
                      <a:pPr algn="ctr"/>
                      <a:r>
                        <a:rPr lang="en-US" sz="1800" b="0" kern="100" dirty="0">
                          <a:solidFill>
                            <a:schemeClr val="accent6">
                              <a:lumMod val="10000"/>
                            </a:schemeClr>
                          </a:solidFill>
                          <a:effectLst/>
                          <a:latin typeface="+mn-ea"/>
                          <a:ea typeface="+mn-ea"/>
                          <a:cs typeface="Times New Roman" panose="02020603050405020304" pitchFamily="18" charset="0"/>
                        </a:rPr>
                        <a:t>2016</a:t>
                      </a:r>
                      <a:r>
                        <a:rPr lang="ja-JP" sz="18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l"/>
                      <a:r>
                        <a:rPr lang="ja-JP" altLang="en-US" sz="1800" b="0" kern="100" dirty="0">
                          <a:solidFill>
                            <a:schemeClr val="accent6">
                              <a:lumMod val="10000"/>
                            </a:schemeClr>
                          </a:solidFill>
                          <a:effectLst/>
                          <a:latin typeface="+mn-ea"/>
                          <a:ea typeface="+mn-ea"/>
                          <a:cs typeface="Times New Roman" panose="02020603050405020304" pitchFamily="18" charset="0"/>
                        </a:rPr>
                        <a:t>  </a:t>
                      </a:r>
                      <a:r>
                        <a:rPr lang="en-US" altLang="ja-JP" sz="1800" b="0" kern="100" dirty="0">
                          <a:solidFill>
                            <a:schemeClr val="accent6">
                              <a:lumMod val="10000"/>
                            </a:schemeClr>
                          </a:solidFill>
                          <a:effectLst/>
                          <a:latin typeface="+mn-ea"/>
                          <a:ea typeface="+mn-ea"/>
                          <a:cs typeface="Times New Roman" panose="02020603050405020304" pitchFamily="18" charset="0"/>
                        </a:rPr>
                        <a:t>6</a:t>
                      </a:r>
                      <a:r>
                        <a:rPr lang="ja-JP" sz="1800" b="0" kern="100" dirty="0">
                          <a:solidFill>
                            <a:schemeClr val="accent6">
                              <a:lumMod val="10000"/>
                            </a:schemeClr>
                          </a:solidFill>
                          <a:effectLst/>
                          <a:latin typeface="+mn-ea"/>
                          <a:ea typeface="+mn-ea"/>
                          <a:cs typeface="Times New Roman" panose="02020603050405020304" pitchFamily="18" charset="0"/>
                        </a:rPr>
                        <a:t>年連続</a:t>
                      </a:r>
                      <a:r>
                        <a:rPr lang="en-US" altLang="ja-JP" sz="1800" b="0" kern="100" dirty="0">
                          <a:solidFill>
                            <a:schemeClr val="accent6">
                              <a:lumMod val="10000"/>
                            </a:schemeClr>
                          </a:solidFill>
                          <a:effectLst/>
                          <a:latin typeface="+mn-ea"/>
                          <a:ea typeface="+mn-ea"/>
                          <a:cs typeface="Times New Roman" panose="02020603050405020304" pitchFamily="18" charset="0"/>
                        </a:rPr>
                        <a:t>  9</a:t>
                      </a:r>
                      <a:r>
                        <a:rPr lang="ja-JP" sz="1800" b="0" kern="100" dirty="0">
                          <a:solidFill>
                            <a:schemeClr val="accent6">
                              <a:lumMod val="10000"/>
                            </a:schemeClr>
                          </a:solidFill>
                          <a:effectLst/>
                          <a:latin typeface="+mn-ea"/>
                          <a:ea typeface="+mn-ea"/>
                          <a:cs typeface="Times New Roman" panose="02020603050405020304" pitchFamily="18" charset="0"/>
                        </a:rPr>
                        <a:t>回目</a:t>
                      </a: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30487">
                <a:tc>
                  <a:txBody>
                    <a:bodyPr/>
                    <a:lstStyle/>
                    <a:p>
                      <a:pPr algn="l"/>
                      <a:r>
                        <a:rPr lang="ja-JP" altLang="en-US" sz="1800" b="0" kern="100" dirty="0">
                          <a:solidFill>
                            <a:schemeClr val="accent6">
                              <a:lumMod val="10000"/>
                            </a:schemeClr>
                          </a:solidFill>
                          <a:effectLst/>
                          <a:latin typeface="+mn-ea"/>
                          <a:ea typeface="+mn-ea"/>
                          <a:cs typeface="Times New Roman" panose="02020603050405020304" pitchFamily="18" charset="0"/>
                        </a:rPr>
                        <a:t>　</a:t>
                      </a:r>
                      <a:r>
                        <a:rPr lang="ja-JP" sz="1800" b="0" kern="100" dirty="0">
                          <a:solidFill>
                            <a:schemeClr val="accent6">
                              <a:lumMod val="10000"/>
                            </a:schemeClr>
                          </a:solidFill>
                          <a:effectLst/>
                          <a:latin typeface="+mn-ea"/>
                          <a:ea typeface="+mn-ea"/>
                          <a:cs typeface="Times New Roman" panose="02020603050405020304" pitchFamily="18" charset="0"/>
                        </a:rPr>
                        <a:t>インターネット上のサービスへの不正ログイン</a:t>
                      </a: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DCE6F2"/>
                    </a:solidFill>
                  </a:tcPr>
                </a:tc>
                <a:tc>
                  <a:txBody>
                    <a:bodyPr/>
                    <a:lstStyle/>
                    <a:p>
                      <a:pPr algn="ctr"/>
                      <a:r>
                        <a:rPr lang="en-US" sz="1800" b="0" kern="100" dirty="0">
                          <a:solidFill>
                            <a:schemeClr val="accent6">
                              <a:lumMod val="10000"/>
                            </a:schemeClr>
                          </a:solidFill>
                          <a:effectLst/>
                          <a:latin typeface="+mn-ea"/>
                          <a:ea typeface="+mn-ea"/>
                          <a:cs typeface="Times New Roman" panose="02020603050405020304" pitchFamily="18" charset="0"/>
                        </a:rPr>
                        <a:t>2016</a:t>
                      </a:r>
                      <a:r>
                        <a:rPr lang="ja-JP" sz="18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l"/>
                      <a:r>
                        <a:rPr lang="en-US" altLang="ja-JP" sz="1800" b="0" kern="100" dirty="0">
                          <a:solidFill>
                            <a:schemeClr val="accent6">
                              <a:lumMod val="10000"/>
                            </a:schemeClr>
                          </a:solidFill>
                          <a:effectLst/>
                          <a:latin typeface="+mn-ea"/>
                          <a:ea typeface="+mn-ea"/>
                          <a:cs typeface="Times New Roman" panose="02020603050405020304" pitchFamily="18" charset="0"/>
                        </a:rPr>
                        <a:t>10</a:t>
                      </a:r>
                      <a:r>
                        <a:rPr lang="ja-JP" sz="1800" b="0" kern="100" dirty="0">
                          <a:solidFill>
                            <a:schemeClr val="accent6">
                              <a:lumMod val="10000"/>
                            </a:schemeClr>
                          </a:solidFill>
                          <a:effectLst/>
                          <a:latin typeface="+mn-ea"/>
                          <a:ea typeface="+mn-ea"/>
                          <a:cs typeface="Times New Roman" panose="02020603050405020304" pitchFamily="18" charset="0"/>
                        </a:rPr>
                        <a:t>年連続</a:t>
                      </a:r>
                      <a:r>
                        <a:rPr lang="en-US" altLang="ja-JP" sz="1800" b="0" kern="100" dirty="0">
                          <a:solidFill>
                            <a:schemeClr val="accent6">
                              <a:lumMod val="10000"/>
                            </a:schemeClr>
                          </a:solidFill>
                          <a:effectLst/>
                          <a:latin typeface="+mn-ea"/>
                          <a:ea typeface="+mn-ea"/>
                          <a:cs typeface="Times New Roman" panose="02020603050405020304" pitchFamily="18" charset="0"/>
                        </a:rPr>
                        <a:t>10</a:t>
                      </a:r>
                      <a:r>
                        <a:rPr lang="ja-JP" sz="1800" b="0" kern="100" dirty="0">
                          <a:solidFill>
                            <a:schemeClr val="accent6">
                              <a:lumMod val="10000"/>
                            </a:schemeClr>
                          </a:solidFill>
                          <a:effectLst/>
                          <a:latin typeface="+mn-ea"/>
                          <a:ea typeface="+mn-ea"/>
                          <a:cs typeface="Times New Roman" panose="02020603050405020304" pitchFamily="18" charset="0"/>
                        </a:rPr>
                        <a:t>回目</a:t>
                      </a: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DCE6F2"/>
                    </a:solidFill>
                  </a:tcPr>
                </a:tc>
                <a:extLst>
                  <a:ext uri="{0D108BD9-81ED-4DB2-BD59-A6C34878D82A}">
                    <a16:rowId xmlns:a16="http://schemas.microsoft.com/office/drawing/2014/main" val="10002"/>
                  </a:ext>
                </a:extLst>
              </a:tr>
              <a:tr h="430487">
                <a:tc>
                  <a:txBody>
                    <a:bodyPr/>
                    <a:lstStyle/>
                    <a:p>
                      <a:pPr algn="l"/>
                      <a:r>
                        <a:rPr lang="ja-JP" altLang="en-US" sz="1800" b="0" kern="100" dirty="0">
                          <a:solidFill>
                            <a:schemeClr val="accent6">
                              <a:lumMod val="10000"/>
                            </a:schemeClr>
                          </a:solidFill>
                          <a:effectLst/>
                          <a:latin typeface="+mn-ea"/>
                          <a:ea typeface="+mn-ea"/>
                          <a:cs typeface="Times New Roman" panose="02020603050405020304" pitchFamily="18" charset="0"/>
                        </a:rPr>
                        <a:t>　</a:t>
                      </a:r>
                      <a:r>
                        <a:rPr lang="ja-JP" sz="1800" b="0" kern="100" dirty="0">
                          <a:solidFill>
                            <a:schemeClr val="accent6">
                              <a:lumMod val="10000"/>
                            </a:schemeClr>
                          </a:solidFill>
                          <a:effectLst/>
                          <a:latin typeface="+mn-ea"/>
                          <a:ea typeface="+mn-ea"/>
                          <a:cs typeface="Times New Roman" panose="02020603050405020304" pitchFamily="18" charset="0"/>
                        </a:rPr>
                        <a:t>クレジットカード情報の不正利用</a:t>
                      </a: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p>
                      <a:pPr algn="ctr"/>
                      <a:r>
                        <a:rPr lang="en-US" sz="1800" b="0" kern="100" dirty="0">
                          <a:solidFill>
                            <a:schemeClr val="accent6">
                              <a:lumMod val="10000"/>
                            </a:schemeClr>
                          </a:solidFill>
                          <a:effectLst/>
                          <a:latin typeface="+mn-ea"/>
                          <a:ea typeface="+mn-ea"/>
                          <a:cs typeface="Times New Roman" panose="02020603050405020304" pitchFamily="18" charset="0"/>
                        </a:rPr>
                        <a:t>2016</a:t>
                      </a:r>
                      <a:r>
                        <a:rPr lang="ja-JP" sz="18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l"/>
                      <a:r>
                        <a:rPr lang="en-US" altLang="ja-JP" sz="1800" b="0" kern="100" dirty="0">
                          <a:solidFill>
                            <a:schemeClr val="accent6">
                              <a:lumMod val="10000"/>
                            </a:schemeClr>
                          </a:solidFill>
                          <a:effectLst/>
                          <a:latin typeface="+mn-ea"/>
                          <a:ea typeface="+mn-ea"/>
                          <a:cs typeface="Times New Roman" panose="02020603050405020304" pitchFamily="18" charset="0"/>
                        </a:rPr>
                        <a:t>10</a:t>
                      </a:r>
                      <a:r>
                        <a:rPr lang="ja-JP" sz="1800" b="0" kern="100" dirty="0">
                          <a:solidFill>
                            <a:schemeClr val="accent6">
                              <a:lumMod val="10000"/>
                            </a:schemeClr>
                          </a:solidFill>
                          <a:effectLst/>
                          <a:latin typeface="+mn-ea"/>
                          <a:ea typeface="+mn-ea"/>
                          <a:cs typeface="Times New Roman" panose="02020603050405020304" pitchFamily="18" charset="0"/>
                        </a:rPr>
                        <a:t>年連続</a:t>
                      </a:r>
                      <a:r>
                        <a:rPr lang="en-US" altLang="ja-JP" sz="1800" b="0" kern="100" dirty="0">
                          <a:solidFill>
                            <a:schemeClr val="accent6">
                              <a:lumMod val="10000"/>
                            </a:schemeClr>
                          </a:solidFill>
                          <a:effectLst/>
                          <a:latin typeface="+mn-ea"/>
                          <a:ea typeface="+mn-ea"/>
                          <a:cs typeface="Times New Roman" panose="02020603050405020304" pitchFamily="18" charset="0"/>
                        </a:rPr>
                        <a:t>10</a:t>
                      </a:r>
                      <a:r>
                        <a:rPr lang="ja-JP" sz="1800" b="0" kern="100" dirty="0">
                          <a:solidFill>
                            <a:schemeClr val="accent6">
                              <a:lumMod val="10000"/>
                            </a:schemeClr>
                          </a:solidFill>
                          <a:effectLst/>
                          <a:latin typeface="+mn-ea"/>
                          <a:ea typeface="+mn-ea"/>
                          <a:cs typeface="Times New Roman" panose="02020603050405020304" pitchFamily="18" charset="0"/>
                        </a:rPr>
                        <a:t>回目</a:t>
                      </a: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30487">
                <a:tc>
                  <a:txBody>
                    <a:bodyPr/>
                    <a:lstStyle/>
                    <a:p>
                      <a:pPr algn="l"/>
                      <a:r>
                        <a:rPr lang="ja-JP" altLang="en-US" sz="1800" b="0" kern="100" dirty="0">
                          <a:solidFill>
                            <a:schemeClr val="accent6">
                              <a:lumMod val="10000"/>
                            </a:schemeClr>
                          </a:solidFill>
                          <a:effectLst/>
                          <a:latin typeface="+mn-ea"/>
                          <a:ea typeface="+mn-ea"/>
                          <a:cs typeface="Times New Roman" panose="02020603050405020304" pitchFamily="18" charset="0"/>
                        </a:rPr>
                        <a:t>　</a:t>
                      </a:r>
                      <a:r>
                        <a:rPr lang="ja-JP" sz="1800" b="0" kern="100" dirty="0">
                          <a:solidFill>
                            <a:schemeClr val="accent6">
                              <a:lumMod val="10000"/>
                            </a:schemeClr>
                          </a:solidFill>
                          <a:effectLst/>
                          <a:latin typeface="+mn-ea"/>
                          <a:ea typeface="+mn-ea"/>
                          <a:cs typeface="Times New Roman" panose="02020603050405020304" pitchFamily="18" charset="0"/>
                        </a:rPr>
                        <a:t>スマホ決済の不正利用</a:t>
                      </a: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sz="1800" b="0" kern="100" dirty="0">
                          <a:solidFill>
                            <a:schemeClr val="accent6">
                              <a:lumMod val="10000"/>
                            </a:schemeClr>
                          </a:solidFill>
                          <a:effectLst/>
                          <a:latin typeface="+mn-ea"/>
                          <a:ea typeface="+mn-ea"/>
                          <a:cs typeface="Times New Roman" panose="02020603050405020304" pitchFamily="18" charset="0"/>
                        </a:rPr>
                        <a:t>2020</a:t>
                      </a:r>
                      <a:r>
                        <a:rPr lang="ja-JP" sz="18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l"/>
                      <a:r>
                        <a:rPr lang="en-US" altLang="ja-JP" sz="1800" b="0" kern="100" dirty="0">
                          <a:solidFill>
                            <a:schemeClr val="accent6">
                              <a:lumMod val="10000"/>
                            </a:schemeClr>
                          </a:solidFill>
                          <a:effectLst/>
                          <a:latin typeface="+mn-ea"/>
                          <a:ea typeface="+mn-ea"/>
                          <a:cs typeface="Times New Roman" panose="02020603050405020304" pitchFamily="18" charset="0"/>
                        </a:rPr>
                        <a:t>  6</a:t>
                      </a:r>
                      <a:r>
                        <a:rPr lang="ja-JP" sz="1800" b="0" kern="100" dirty="0">
                          <a:solidFill>
                            <a:schemeClr val="accent6">
                              <a:lumMod val="10000"/>
                            </a:schemeClr>
                          </a:solidFill>
                          <a:effectLst/>
                          <a:latin typeface="+mn-ea"/>
                          <a:ea typeface="+mn-ea"/>
                          <a:cs typeface="Times New Roman" panose="02020603050405020304" pitchFamily="18" charset="0"/>
                        </a:rPr>
                        <a:t>年連続</a:t>
                      </a:r>
                      <a:r>
                        <a:rPr lang="en-US" altLang="ja-JP" sz="1800" b="0" kern="100" dirty="0">
                          <a:solidFill>
                            <a:schemeClr val="accent6">
                              <a:lumMod val="10000"/>
                            </a:schemeClr>
                          </a:solidFill>
                          <a:effectLst/>
                          <a:latin typeface="+mn-ea"/>
                          <a:ea typeface="+mn-ea"/>
                          <a:cs typeface="Times New Roman" panose="02020603050405020304" pitchFamily="18" charset="0"/>
                        </a:rPr>
                        <a:t>  6</a:t>
                      </a:r>
                      <a:r>
                        <a:rPr lang="ja-JP" sz="1800" b="0" kern="100" dirty="0">
                          <a:solidFill>
                            <a:schemeClr val="accent6">
                              <a:lumMod val="10000"/>
                            </a:schemeClr>
                          </a:solidFill>
                          <a:effectLst/>
                          <a:latin typeface="+mn-ea"/>
                          <a:ea typeface="+mn-ea"/>
                          <a:cs typeface="Times New Roman" panose="02020603050405020304" pitchFamily="18" charset="0"/>
                        </a:rPr>
                        <a:t>回目</a:t>
                      </a: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4"/>
                  </a:ext>
                </a:extLst>
              </a:tr>
              <a:tr h="430487">
                <a:tc>
                  <a:txBody>
                    <a:bodyPr/>
                    <a:lstStyle/>
                    <a:p>
                      <a:pPr algn="l"/>
                      <a:r>
                        <a:rPr lang="ja-JP" altLang="en-US" sz="1800" b="0" kern="100" dirty="0">
                          <a:solidFill>
                            <a:schemeClr val="accent6">
                              <a:lumMod val="10000"/>
                            </a:schemeClr>
                          </a:solidFill>
                          <a:effectLst/>
                          <a:latin typeface="+mn-ea"/>
                          <a:ea typeface="+mn-ea"/>
                          <a:cs typeface="Times New Roman" panose="02020603050405020304" pitchFamily="18" charset="0"/>
                        </a:rPr>
                        <a:t>　</a:t>
                      </a:r>
                      <a:r>
                        <a:rPr lang="ja-JP" sz="1800" b="0" kern="100" dirty="0">
                          <a:solidFill>
                            <a:schemeClr val="accent6">
                              <a:lumMod val="10000"/>
                            </a:schemeClr>
                          </a:solidFill>
                          <a:effectLst/>
                          <a:latin typeface="+mn-ea"/>
                          <a:ea typeface="+mn-ea"/>
                          <a:cs typeface="Times New Roman" panose="02020603050405020304" pitchFamily="18" charset="0"/>
                        </a:rPr>
                        <a:t>偽警告によるインターネット詐欺</a:t>
                      </a: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ctr"/>
                      <a:r>
                        <a:rPr lang="en-US" sz="1800" b="0" kern="100" dirty="0">
                          <a:solidFill>
                            <a:schemeClr val="accent6">
                              <a:lumMod val="10000"/>
                            </a:schemeClr>
                          </a:solidFill>
                          <a:effectLst/>
                          <a:latin typeface="+mn-ea"/>
                          <a:ea typeface="+mn-ea"/>
                          <a:cs typeface="Times New Roman" panose="02020603050405020304" pitchFamily="18" charset="0"/>
                        </a:rPr>
                        <a:t>2020</a:t>
                      </a:r>
                      <a:r>
                        <a:rPr lang="ja-JP" sz="18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l"/>
                      <a:r>
                        <a:rPr lang="en-US" altLang="ja-JP" sz="1800" b="0" kern="100" dirty="0">
                          <a:solidFill>
                            <a:schemeClr val="accent6">
                              <a:lumMod val="10000"/>
                            </a:schemeClr>
                          </a:solidFill>
                          <a:effectLst/>
                          <a:latin typeface="+mn-ea"/>
                          <a:ea typeface="+mn-ea"/>
                          <a:cs typeface="Times New Roman" panose="02020603050405020304" pitchFamily="18" charset="0"/>
                        </a:rPr>
                        <a:t>  6</a:t>
                      </a:r>
                      <a:r>
                        <a:rPr lang="ja-JP" sz="1800" b="0" kern="100" dirty="0">
                          <a:solidFill>
                            <a:schemeClr val="accent6">
                              <a:lumMod val="10000"/>
                            </a:schemeClr>
                          </a:solidFill>
                          <a:effectLst/>
                          <a:latin typeface="+mn-ea"/>
                          <a:ea typeface="+mn-ea"/>
                          <a:cs typeface="Times New Roman" panose="02020603050405020304" pitchFamily="18" charset="0"/>
                        </a:rPr>
                        <a:t>年連続</a:t>
                      </a:r>
                      <a:r>
                        <a:rPr lang="en-US" altLang="ja-JP" sz="1800" b="0" kern="100" dirty="0">
                          <a:solidFill>
                            <a:schemeClr val="accent6">
                              <a:lumMod val="10000"/>
                            </a:schemeClr>
                          </a:solidFill>
                          <a:effectLst/>
                          <a:latin typeface="+mn-ea"/>
                          <a:ea typeface="+mn-ea"/>
                          <a:cs typeface="Times New Roman" panose="02020603050405020304" pitchFamily="18" charset="0"/>
                        </a:rPr>
                        <a:t>  6</a:t>
                      </a:r>
                      <a:r>
                        <a:rPr lang="ja-JP" sz="1800" b="0" kern="100" dirty="0">
                          <a:solidFill>
                            <a:schemeClr val="accent6">
                              <a:lumMod val="10000"/>
                            </a:schemeClr>
                          </a:solidFill>
                          <a:effectLst/>
                          <a:latin typeface="+mn-ea"/>
                          <a:ea typeface="+mn-ea"/>
                          <a:cs typeface="Times New Roman" panose="02020603050405020304" pitchFamily="18" charset="0"/>
                        </a:rPr>
                        <a:t>回目</a:t>
                      </a: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430487">
                <a:tc>
                  <a:txBody>
                    <a:bodyPr/>
                    <a:lstStyle/>
                    <a:p>
                      <a:pPr algn="l"/>
                      <a:r>
                        <a:rPr lang="ja-JP" altLang="en-US" sz="1800" b="0" kern="100" dirty="0">
                          <a:solidFill>
                            <a:schemeClr val="accent6">
                              <a:lumMod val="10000"/>
                            </a:schemeClr>
                          </a:solidFill>
                          <a:effectLst/>
                          <a:latin typeface="+mn-ea"/>
                          <a:ea typeface="+mn-ea"/>
                          <a:cs typeface="Times New Roman" panose="02020603050405020304" pitchFamily="18" charset="0"/>
                        </a:rPr>
                        <a:t>　</a:t>
                      </a:r>
                      <a:r>
                        <a:rPr lang="ja-JP" sz="1800" b="0" kern="100" dirty="0">
                          <a:solidFill>
                            <a:schemeClr val="accent6">
                              <a:lumMod val="10000"/>
                            </a:schemeClr>
                          </a:solidFill>
                          <a:effectLst/>
                          <a:latin typeface="+mn-ea"/>
                          <a:ea typeface="+mn-ea"/>
                          <a:cs typeface="Times New Roman" panose="02020603050405020304" pitchFamily="18" charset="0"/>
                        </a:rPr>
                        <a:t>ネット上の誹謗・中傷・デマ</a:t>
                      </a: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sz="1800" b="0" kern="100" dirty="0">
                          <a:solidFill>
                            <a:schemeClr val="accent6">
                              <a:lumMod val="10000"/>
                            </a:schemeClr>
                          </a:solidFill>
                          <a:effectLst/>
                          <a:latin typeface="+mn-ea"/>
                          <a:ea typeface="+mn-ea"/>
                          <a:cs typeface="Times New Roman" panose="02020603050405020304" pitchFamily="18" charset="0"/>
                        </a:rPr>
                        <a:t>2016</a:t>
                      </a:r>
                      <a:r>
                        <a:rPr lang="ja-JP" sz="18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l"/>
                      <a:r>
                        <a:rPr lang="en-US" altLang="ja-JP" sz="1800" b="0" kern="100" dirty="0">
                          <a:solidFill>
                            <a:schemeClr val="accent6">
                              <a:lumMod val="10000"/>
                            </a:schemeClr>
                          </a:solidFill>
                          <a:effectLst/>
                          <a:latin typeface="+mn-ea"/>
                          <a:ea typeface="+mn-ea"/>
                          <a:cs typeface="Times New Roman" panose="02020603050405020304" pitchFamily="18" charset="0"/>
                        </a:rPr>
                        <a:t>10</a:t>
                      </a:r>
                      <a:r>
                        <a:rPr lang="ja-JP" altLang="ja-JP" sz="1800" b="0" kern="100" dirty="0">
                          <a:solidFill>
                            <a:schemeClr val="accent6">
                              <a:lumMod val="10000"/>
                            </a:schemeClr>
                          </a:solidFill>
                          <a:effectLst/>
                          <a:latin typeface="+mn-ea"/>
                          <a:ea typeface="+mn-ea"/>
                          <a:cs typeface="Times New Roman" panose="02020603050405020304" pitchFamily="18" charset="0"/>
                        </a:rPr>
                        <a:t>年連続</a:t>
                      </a:r>
                      <a:r>
                        <a:rPr lang="en-US" altLang="ja-JP" sz="1800" b="0" kern="100" dirty="0">
                          <a:solidFill>
                            <a:schemeClr val="accent6">
                              <a:lumMod val="10000"/>
                            </a:schemeClr>
                          </a:solidFill>
                          <a:effectLst/>
                          <a:latin typeface="+mn-ea"/>
                          <a:ea typeface="+mn-ea"/>
                          <a:cs typeface="Times New Roman" panose="02020603050405020304" pitchFamily="18" charset="0"/>
                        </a:rPr>
                        <a:t>10</a:t>
                      </a:r>
                      <a:r>
                        <a:rPr lang="ja-JP" altLang="ja-JP" sz="1800" b="0" kern="100" dirty="0">
                          <a:solidFill>
                            <a:schemeClr val="accent6">
                              <a:lumMod val="10000"/>
                            </a:schemeClr>
                          </a:solidFill>
                          <a:effectLst/>
                          <a:latin typeface="+mn-ea"/>
                          <a:ea typeface="+mn-ea"/>
                          <a:cs typeface="Times New Roman" panose="02020603050405020304" pitchFamily="18" charset="0"/>
                        </a:rPr>
                        <a:t>回目</a:t>
                      </a: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6"/>
                  </a:ext>
                </a:extLst>
              </a:tr>
              <a:tr h="430487">
                <a:tc>
                  <a:txBody>
                    <a:bodyPr/>
                    <a:lstStyle/>
                    <a:p>
                      <a:pPr algn="l"/>
                      <a:r>
                        <a:rPr lang="ja-JP" altLang="en-US" sz="1800" b="0" kern="100" dirty="0">
                          <a:solidFill>
                            <a:schemeClr val="accent6">
                              <a:lumMod val="10000"/>
                            </a:schemeClr>
                          </a:solidFill>
                          <a:effectLst/>
                          <a:latin typeface="+mn-ea"/>
                          <a:ea typeface="+mn-ea"/>
                          <a:cs typeface="Times New Roman" panose="02020603050405020304" pitchFamily="18" charset="0"/>
                        </a:rPr>
                        <a:t>　</a:t>
                      </a:r>
                      <a:r>
                        <a:rPr lang="ja-JP" sz="1800" b="0" kern="100" dirty="0">
                          <a:solidFill>
                            <a:schemeClr val="accent6">
                              <a:lumMod val="10000"/>
                            </a:schemeClr>
                          </a:solidFill>
                          <a:effectLst/>
                          <a:latin typeface="+mn-ea"/>
                          <a:ea typeface="+mn-ea"/>
                          <a:cs typeface="Times New Roman" panose="02020603050405020304" pitchFamily="18" charset="0"/>
                        </a:rPr>
                        <a:t>フィッシングによる個人情報等の詐取</a:t>
                      </a: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800" b="0" kern="100" dirty="0">
                          <a:solidFill>
                            <a:schemeClr val="accent6">
                              <a:lumMod val="10000"/>
                            </a:schemeClr>
                          </a:solidFill>
                          <a:effectLst/>
                          <a:latin typeface="+mn-ea"/>
                          <a:ea typeface="+mn-ea"/>
                          <a:cs typeface="Times New Roman" panose="02020603050405020304" pitchFamily="18" charset="0"/>
                        </a:rPr>
                        <a:t>2019</a:t>
                      </a:r>
                      <a:r>
                        <a:rPr lang="ja-JP" sz="18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l"/>
                      <a:r>
                        <a:rPr lang="en-US" altLang="ja-JP" sz="1800" b="0" kern="100" dirty="0">
                          <a:solidFill>
                            <a:schemeClr val="accent6">
                              <a:lumMod val="10000"/>
                            </a:schemeClr>
                          </a:solidFill>
                          <a:effectLst/>
                          <a:latin typeface="+mn-ea"/>
                          <a:ea typeface="+mn-ea"/>
                          <a:cs typeface="Times New Roman" panose="02020603050405020304" pitchFamily="18" charset="0"/>
                        </a:rPr>
                        <a:t>  7</a:t>
                      </a:r>
                      <a:r>
                        <a:rPr lang="ja-JP" sz="1800" b="0" kern="100" dirty="0">
                          <a:solidFill>
                            <a:schemeClr val="accent6">
                              <a:lumMod val="10000"/>
                            </a:schemeClr>
                          </a:solidFill>
                          <a:effectLst/>
                          <a:latin typeface="+mn-ea"/>
                          <a:ea typeface="+mn-ea"/>
                          <a:cs typeface="Times New Roman" panose="02020603050405020304" pitchFamily="18" charset="0"/>
                        </a:rPr>
                        <a:t>年連続</a:t>
                      </a:r>
                      <a:r>
                        <a:rPr lang="en-US" altLang="ja-JP" sz="1800" b="0" kern="100" dirty="0">
                          <a:solidFill>
                            <a:schemeClr val="accent6">
                              <a:lumMod val="10000"/>
                            </a:schemeClr>
                          </a:solidFill>
                          <a:effectLst/>
                          <a:latin typeface="+mn-ea"/>
                          <a:ea typeface="+mn-ea"/>
                          <a:cs typeface="Times New Roman" panose="02020603050405020304" pitchFamily="18" charset="0"/>
                        </a:rPr>
                        <a:t>  7</a:t>
                      </a:r>
                      <a:r>
                        <a:rPr lang="ja-JP" sz="1800" b="0" kern="100" dirty="0">
                          <a:solidFill>
                            <a:schemeClr val="accent6">
                              <a:lumMod val="10000"/>
                            </a:schemeClr>
                          </a:solidFill>
                          <a:effectLst/>
                          <a:latin typeface="+mn-ea"/>
                          <a:ea typeface="+mn-ea"/>
                          <a:cs typeface="Times New Roman" panose="02020603050405020304" pitchFamily="18" charset="0"/>
                        </a:rPr>
                        <a:t>回目</a:t>
                      </a: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7"/>
                  </a:ext>
                </a:extLst>
              </a:tr>
              <a:tr h="430487">
                <a:tc>
                  <a:txBody>
                    <a:bodyPr/>
                    <a:lstStyle/>
                    <a:p>
                      <a:pPr algn="l"/>
                      <a:r>
                        <a:rPr lang="ja-JP" altLang="en-US" sz="1800" b="0" kern="100" dirty="0">
                          <a:solidFill>
                            <a:schemeClr val="accent6">
                              <a:lumMod val="10000"/>
                            </a:schemeClr>
                          </a:solidFill>
                          <a:effectLst/>
                          <a:latin typeface="+mn-ea"/>
                          <a:ea typeface="+mn-ea"/>
                          <a:cs typeface="Times New Roman" panose="02020603050405020304" pitchFamily="18" charset="0"/>
                        </a:rPr>
                        <a:t>　</a:t>
                      </a:r>
                      <a:r>
                        <a:rPr lang="ja-JP" sz="1800" b="0" kern="100" dirty="0">
                          <a:solidFill>
                            <a:schemeClr val="accent6">
                              <a:lumMod val="10000"/>
                            </a:schemeClr>
                          </a:solidFill>
                          <a:effectLst/>
                          <a:latin typeface="+mn-ea"/>
                          <a:ea typeface="+mn-ea"/>
                          <a:cs typeface="Times New Roman" panose="02020603050405020304" pitchFamily="18" charset="0"/>
                        </a:rPr>
                        <a:t>不正アプリによるスマートフォン利用者への被害</a:t>
                      </a: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sz="1800" b="0" kern="100" dirty="0">
                          <a:solidFill>
                            <a:schemeClr val="accent6">
                              <a:lumMod val="10000"/>
                            </a:schemeClr>
                          </a:solidFill>
                          <a:effectLst/>
                          <a:latin typeface="+mn-ea"/>
                          <a:ea typeface="+mn-ea"/>
                          <a:cs typeface="Times New Roman" panose="02020603050405020304" pitchFamily="18" charset="0"/>
                        </a:rPr>
                        <a:t>2016</a:t>
                      </a:r>
                      <a:r>
                        <a:rPr lang="ja-JP" sz="18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l"/>
                      <a:r>
                        <a:rPr lang="en-US" altLang="ja-JP" sz="1800" b="0" kern="100" dirty="0">
                          <a:solidFill>
                            <a:schemeClr val="accent6">
                              <a:lumMod val="10000"/>
                            </a:schemeClr>
                          </a:solidFill>
                          <a:effectLst/>
                          <a:latin typeface="+mn-ea"/>
                          <a:ea typeface="+mn-ea"/>
                          <a:cs typeface="Times New Roman" panose="02020603050405020304" pitchFamily="18" charset="0"/>
                        </a:rPr>
                        <a:t>10</a:t>
                      </a:r>
                      <a:r>
                        <a:rPr lang="ja-JP" altLang="ja-JP" sz="1800" b="0" kern="100" dirty="0">
                          <a:solidFill>
                            <a:schemeClr val="accent6">
                              <a:lumMod val="10000"/>
                            </a:schemeClr>
                          </a:solidFill>
                          <a:effectLst/>
                          <a:latin typeface="+mn-ea"/>
                          <a:ea typeface="+mn-ea"/>
                          <a:cs typeface="Times New Roman" panose="02020603050405020304" pitchFamily="18" charset="0"/>
                        </a:rPr>
                        <a:t>年連続</a:t>
                      </a:r>
                      <a:r>
                        <a:rPr lang="en-US" altLang="ja-JP" sz="1800" b="0" kern="100" dirty="0">
                          <a:solidFill>
                            <a:schemeClr val="accent6">
                              <a:lumMod val="10000"/>
                            </a:schemeClr>
                          </a:solidFill>
                          <a:effectLst/>
                          <a:latin typeface="+mn-ea"/>
                          <a:ea typeface="+mn-ea"/>
                          <a:cs typeface="Times New Roman" panose="02020603050405020304" pitchFamily="18" charset="0"/>
                        </a:rPr>
                        <a:t>10</a:t>
                      </a:r>
                      <a:r>
                        <a:rPr lang="ja-JP" altLang="ja-JP" sz="1800" b="0" kern="100" dirty="0">
                          <a:solidFill>
                            <a:schemeClr val="accent6">
                              <a:lumMod val="10000"/>
                            </a:schemeClr>
                          </a:solidFill>
                          <a:effectLst/>
                          <a:latin typeface="+mn-ea"/>
                          <a:ea typeface="+mn-ea"/>
                          <a:cs typeface="Times New Roman" panose="02020603050405020304" pitchFamily="18" charset="0"/>
                        </a:rPr>
                        <a:t>回目</a:t>
                      </a: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8"/>
                  </a:ext>
                </a:extLst>
              </a:tr>
              <a:tr h="430487">
                <a:tc>
                  <a:txBody>
                    <a:bodyPr/>
                    <a:lstStyle/>
                    <a:p>
                      <a:pPr algn="l"/>
                      <a:r>
                        <a:rPr lang="ja-JP" altLang="en-US" sz="1800" b="0" kern="100" dirty="0">
                          <a:solidFill>
                            <a:schemeClr val="accent6">
                              <a:lumMod val="10000"/>
                            </a:schemeClr>
                          </a:solidFill>
                          <a:effectLst/>
                          <a:latin typeface="+mn-ea"/>
                          <a:ea typeface="+mn-ea"/>
                          <a:cs typeface="Times New Roman" panose="02020603050405020304" pitchFamily="18" charset="0"/>
                        </a:rPr>
                        <a:t>　</a:t>
                      </a:r>
                      <a:r>
                        <a:rPr lang="ja-JP" sz="1800" b="0" kern="100" dirty="0">
                          <a:solidFill>
                            <a:schemeClr val="accent6">
                              <a:lumMod val="10000"/>
                            </a:schemeClr>
                          </a:solidFill>
                          <a:effectLst/>
                          <a:latin typeface="+mn-ea"/>
                          <a:ea typeface="+mn-ea"/>
                          <a:cs typeface="Times New Roman" panose="02020603050405020304" pitchFamily="18" charset="0"/>
                        </a:rPr>
                        <a:t>メールや</a:t>
                      </a:r>
                      <a:r>
                        <a:rPr lang="en-US" sz="1800" b="0" kern="100" dirty="0">
                          <a:solidFill>
                            <a:schemeClr val="accent6">
                              <a:lumMod val="10000"/>
                            </a:schemeClr>
                          </a:solidFill>
                          <a:effectLst/>
                          <a:latin typeface="+mn-ea"/>
                          <a:ea typeface="+mn-ea"/>
                          <a:cs typeface="Times New Roman" panose="02020603050405020304" pitchFamily="18" charset="0"/>
                        </a:rPr>
                        <a:t>SMS</a:t>
                      </a:r>
                      <a:r>
                        <a:rPr lang="ja-JP" sz="1800" b="0" kern="100" dirty="0">
                          <a:solidFill>
                            <a:schemeClr val="accent6">
                              <a:lumMod val="10000"/>
                            </a:schemeClr>
                          </a:solidFill>
                          <a:effectLst/>
                          <a:latin typeface="+mn-ea"/>
                          <a:ea typeface="+mn-ea"/>
                          <a:cs typeface="Times New Roman" panose="02020603050405020304" pitchFamily="18" charset="0"/>
                        </a:rPr>
                        <a:t>等を使った脅迫・詐欺の手口による金銭要求</a:t>
                      </a: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ctr"/>
                      <a:r>
                        <a:rPr lang="en-US" sz="1800" b="0" kern="100" dirty="0">
                          <a:solidFill>
                            <a:schemeClr val="accent6">
                              <a:lumMod val="10000"/>
                            </a:schemeClr>
                          </a:solidFill>
                          <a:effectLst/>
                          <a:latin typeface="+mn-ea"/>
                          <a:ea typeface="+mn-ea"/>
                          <a:cs typeface="Times New Roman" panose="02020603050405020304" pitchFamily="18" charset="0"/>
                        </a:rPr>
                        <a:t>2019</a:t>
                      </a:r>
                      <a:r>
                        <a:rPr lang="ja-JP" sz="18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pPr algn="l"/>
                      <a:r>
                        <a:rPr lang="en-US" altLang="ja-JP" sz="1800" b="0" kern="100" dirty="0">
                          <a:solidFill>
                            <a:schemeClr val="accent6">
                              <a:lumMod val="10000"/>
                            </a:schemeClr>
                          </a:solidFill>
                          <a:effectLst/>
                          <a:latin typeface="+mn-ea"/>
                          <a:ea typeface="+mn-ea"/>
                          <a:cs typeface="Times New Roman" panose="02020603050405020304" pitchFamily="18" charset="0"/>
                        </a:rPr>
                        <a:t>  7</a:t>
                      </a:r>
                      <a:r>
                        <a:rPr lang="ja-JP" sz="1800" b="0" kern="100" dirty="0">
                          <a:solidFill>
                            <a:schemeClr val="accent6">
                              <a:lumMod val="10000"/>
                            </a:schemeClr>
                          </a:solidFill>
                          <a:effectLst/>
                          <a:latin typeface="+mn-ea"/>
                          <a:ea typeface="+mn-ea"/>
                          <a:cs typeface="Times New Roman" panose="02020603050405020304" pitchFamily="18" charset="0"/>
                        </a:rPr>
                        <a:t>年連続</a:t>
                      </a:r>
                      <a:r>
                        <a:rPr lang="en-US" altLang="ja-JP" sz="1800" b="0" kern="100" dirty="0">
                          <a:solidFill>
                            <a:schemeClr val="accent6">
                              <a:lumMod val="10000"/>
                            </a:schemeClr>
                          </a:solidFill>
                          <a:effectLst/>
                          <a:latin typeface="+mn-ea"/>
                          <a:ea typeface="+mn-ea"/>
                          <a:cs typeface="Times New Roman" panose="02020603050405020304" pitchFamily="18" charset="0"/>
                        </a:rPr>
                        <a:t>  7</a:t>
                      </a:r>
                      <a:r>
                        <a:rPr lang="ja-JP" sz="1800" b="0" kern="100" dirty="0">
                          <a:solidFill>
                            <a:schemeClr val="accent6">
                              <a:lumMod val="10000"/>
                            </a:schemeClr>
                          </a:solidFill>
                          <a:effectLst/>
                          <a:latin typeface="+mn-ea"/>
                          <a:ea typeface="+mn-ea"/>
                          <a:cs typeface="Times New Roman" panose="02020603050405020304" pitchFamily="18" charset="0"/>
                        </a:rPr>
                        <a:t>回目</a:t>
                      </a: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9"/>
                  </a:ext>
                </a:extLst>
              </a:tr>
              <a:tr h="430487">
                <a:tc>
                  <a:txBody>
                    <a:bodyPr/>
                    <a:lstStyle/>
                    <a:p>
                      <a:pPr algn="l"/>
                      <a:r>
                        <a:rPr lang="ja-JP" altLang="en-US" sz="1800" b="0" kern="100" dirty="0">
                          <a:solidFill>
                            <a:schemeClr val="accent6">
                              <a:lumMod val="10000"/>
                            </a:schemeClr>
                          </a:solidFill>
                          <a:effectLst/>
                          <a:latin typeface="+mn-ea"/>
                          <a:ea typeface="+mn-ea"/>
                          <a:cs typeface="Times New Roman" panose="02020603050405020304" pitchFamily="18" charset="0"/>
                        </a:rPr>
                        <a:t>　</a:t>
                      </a:r>
                      <a:r>
                        <a:rPr lang="ja-JP" sz="1800" b="0" kern="100" dirty="0">
                          <a:solidFill>
                            <a:schemeClr val="accent6">
                              <a:lumMod val="10000"/>
                            </a:schemeClr>
                          </a:solidFill>
                          <a:effectLst/>
                          <a:latin typeface="+mn-ea"/>
                          <a:ea typeface="+mn-ea"/>
                          <a:cs typeface="Times New Roman" panose="02020603050405020304" pitchFamily="18" charset="0"/>
                        </a:rPr>
                        <a:t>ワンクリック請求等の不当請求による金銭被害</a:t>
                      </a:r>
                    </a:p>
                  </a:txBody>
                  <a:tcPr marL="68580" marR="68580"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ctr"/>
                      <a:r>
                        <a:rPr lang="en-US" sz="1800" b="0" kern="100" dirty="0">
                          <a:solidFill>
                            <a:schemeClr val="accent6">
                              <a:lumMod val="10000"/>
                            </a:schemeClr>
                          </a:solidFill>
                          <a:effectLst/>
                          <a:latin typeface="+mn-ea"/>
                          <a:ea typeface="+mn-ea"/>
                          <a:cs typeface="Times New Roman" panose="02020603050405020304" pitchFamily="18" charset="0"/>
                        </a:rPr>
                        <a:t>2016</a:t>
                      </a:r>
                      <a:r>
                        <a:rPr lang="ja-JP" sz="1800" b="0" kern="100" dirty="0">
                          <a:solidFill>
                            <a:schemeClr val="accent6">
                              <a:lumMod val="10000"/>
                            </a:schemeClr>
                          </a:solidFill>
                          <a:effectLst/>
                          <a:latin typeface="+mn-ea"/>
                          <a:ea typeface="+mn-ea"/>
                          <a:cs typeface="Times New Roman" panose="02020603050405020304" pitchFamily="18" charset="0"/>
                        </a:rPr>
                        <a:t>年</a:t>
                      </a: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p>
                      <a:pPr algn="l"/>
                      <a:r>
                        <a:rPr lang="en-US" altLang="ja-JP" sz="1800" b="0" kern="100" dirty="0">
                          <a:solidFill>
                            <a:schemeClr val="accent6">
                              <a:lumMod val="10000"/>
                            </a:schemeClr>
                          </a:solidFill>
                          <a:effectLst/>
                          <a:latin typeface="+mn-ea"/>
                          <a:ea typeface="+mn-ea"/>
                          <a:cs typeface="Times New Roman" panose="02020603050405020304" pitchFamily="18" charset="0"/>
                        </a:rPr>
                        <a:t>  3</a:t>
                      </a:r>
                      <a:r>
                        <a:rPr lang="ja-JP" sz="1800" b="0" kern="100" dirty="0">
                          <a:solidFill>
                            <a:schemeClr val="accent6">
                              <a:lumMod val="10000"/>
                            </a:schemeClr>
                          </a:solidFill>
                          <a:effectLst/>
                          <a:latin typeface="+mn-ea"/>
                          <a:ea typeface="+mn-ea"/>
                          <a:cs typeface="Times New Roman" panose="02020603050405020304" pitchFamily="18" charset="0"/>
                        </a:rPr>
                        <a:t>年連続</a:t>
                      </a:r>
                      <a:r>
                        <a:rPr lang="en-US" altLang="ja-JP" sz="1800" b="0" kern="100" dirty="0">
                          <a:solidFill>
                            <a:schemeClr val="accent6">
                              <a:lumMod val="10000"/>
                            </a:schemeClr>
                          </a:solidFill>
                          <a:effectLst/>
                          <a:latin typeface="+mn-ea"/>
                          <a:ea typeface="+mn-ea"/>
                          <a:cs typeface="Times New Roman" panose="02020603050405020304" pitchFamily="18" charset="0"/>
                        </a:rPr>
                        <a:t>  5</a:t>
                      </a:r>
                      <a:r>
                        <a:rPr lang="ja-JP" sz="1800" b="0" kern="100" dirty="0">
                          <a:solidFill>
                            <a:schemeClr val="accent6">
                              <a:lumMod val="10000"/>
                            </a:schemeClr>
                          </a:solidFill>
                          <a:effectLst/>
                          <a:latin typeface="+mn-ea"/>
                          <a:ea typeface="+mn-ea"/>
                          <a:cs typeface="Times New Roman" panose="02020603050405020304" pitchFamily="18" charset="0"/>
                        </a:rPr>
                        <a:t>回目</a:t>
                      </a:r>
                    </a:p>
                  </a:txBody>
                  <a:tcPr marL="68580" marR="68580"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583597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19</a:t>
            </a:fld>
            <a:endParaRPr lang="ja-JP" altLang="en-US"/>
          </a:p>
        </p:txBody>
      </p:sp>
      <p:sp>
        <p:nvSpPr>
          <p:cNvPr id="2" name="タイトル 8">
            <a:extLst>
              <a:ext uri="{FF2B5EF4-FFF2-40B4-BE49-F238E27FC236}">
                <a16:creationId xmlns:a16="http://schemas.microsoft.com/office/drawing/2014/main" id="{628A8C72-9572-9B07-1269-F361826E3837}"/>
              </a:ext>
            </a:extLst>
          </p:cNvPr>
          <p:cNvSpPr>
            <a:spLocks noGrp="1"/>
          </p:cNvSpPr>
          <p:nvPr>
            <p:ph type="title"/>
          </p:nvPr>
        </p:nvSpPr>
        <p:spPr>
          <a:xfrm>
            <a:off x="480910" y="217503"/>
            <a:ext cx="7423732" cy="816635"/>
          </a:xfrm>
        </p:spPr>
        <p:txBody>
          <a:bodyPr/>
          <a:lstStyle/>
          <a:p>
            <a:r>
              <a:rPr lang="ja-JP" altLang="en-US" sz="2400" dirty="0"/>
              <a:t>不正アプリによるスマートフォン利用者への被害</a:t>
            </a:r>
            <a:br>
              <a:rPr lang="en-US" altLang="ja-JP" sz="800" dirty="0"/>
            </a:br>
            <a:endParaRPr lang="ja-JP" altLang="en-US" sz="2400" dirty="0"/>
          </a:p>
        </p:txBody>
      </p:sp>
      <p:sp>
        <p:nvSpPr>
          <p:cNvPr id="5" name="テキスト ボックス 4">
            <a:extLst>
              <a:ext uri="{FF2B5EF4-FFF2-40B4-BE49-F238E27FC236}">
                <a16:creationId xmlns:a16="http://schemas.microsoft.com/office/drawing/2014/main" id="{5EC700F1-CD78-78D5-4927-14454CC25F17}"/>
              </a:ext>
            </a:extLst>
          </p:cNvPr>
          <p:cNvSpPr txBox="1"/>
          <p:nvPr/>
        </p:nvSpPr>
        <p:spPr>
          <a:xfrm>
            <a:off x="136752" y="1056546"/>
            <a:ext cx="8112047" cy="3662541"/>
          </a:xfrm>
          <a:prstGeom prst="rect">
            <a:avLst/>
          </a:prstGeom>
          <a:noFill/>
          <a:ln w="19050">
            <a:noFill/>
          </a:ln>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l"/>
              <a:tabLst/>
              <a:defRPr/>
            </a:pPr>
            <a:r>
              <a:rPr kumimoji="1" lang="ja-JP" altLang="en-US" sz="2800" b="0" i="0" u="none" strike="noStrike" kern="0" cap="none" spc="0" normalizeH="0" baseline="0" noProof="0" dirty="0">
                <a:ln>
                  <a:noFill/>
                </a:ln>
                <a:effectLst/>
                <a:uLnTx/>
                <a:uFillTx/>
                <a:latin typeface="+mn-ea"/>
                <a:cs typeface="+mn-cs"/>
              </a:rPr>
              <a:t>対策</a:t>
            </a:r>
            <a:endParaRPr kumimoji="1" lang="en-US" altLang="ja-JP" sz="2800" b="0" i="0" u="none" strike="noStrike" kern="0" cap="none" spc="0" normalizeH="0" baseline="0" noProof="0" dirty="0">
              <a:ln>
                <a:noFill/>
              </a:ln>
              <a:effectLst/>
              <a:uLnTx/>
              <a:uFillTx/>
              <a:latin typeface="+mn-ea"/>
              <a:cs typeface="+mn-cs"/>
            </a:endParaRPr>
          </a:p>
          <a:p>
            <a:pPr lvl="1" eaLnBrk="0" fontAlgn="base" hangingPunct="0">
              <a:spcBef>
                <a:spcPct val="20000"/>
              </a:spcBef>
              <a:spcAft>
                <a:spcPct val="0"/>
              </a:spcAft>
              <a:buClr>
                <a:schemeClr val="tx1"/>
              </a:buClr>
              <a:defRPr/>
            </a:pPr>
            <a:r>
              <a:rPr lang="en-US" altLang="ja-JP" kern="0" dirty="0">
                <a:latin typeface="+mn-ea"/>
              </a:rPr>
              <a:t>【</a:t>
            </a:r>
            <a:r>
              <a:rPr lang="ja-JP" altLang="en-US" kern="0" dirty="0">
                <a:latin typeface="+mn-ea"/>
              </a:rPr>
              <a:t>予防</a:t>
            </a:r>
            <a:r>
              <a:rPr lang="en-US" altLang="ja-JP" kern="0" dirty="0">
                <a:latin typeface="+mn-ea"/>
              </a:rPr>
              <a:t>】</a:t>
            </a: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hlinkClick r:id="rId2" action="ppaction://hlinksldjump"/>
              </a:rPr>
              <a:t>「情報セキュリティ対策の基本」の実施</a:t>
            </a:r>
            <a:endParaRPr lang="en-US" altLang="ja-JP" kern="0" dirty="0">
              <a:solidFill>
                <a:srgbClr val="FF0000"/>
              </a:solidFill>
              <a:latin typeface="+mn-ea"/>
            </a:endParaRPr>
          </a:p>
          <a:p>
            <a:pPr lvl="1" eaLnBrk="0" fontAlgn="base" hangingPunct="0">
              <a:spcBef>
                <a:spcPct val="20000"/>
              </a:spcBef>
              <a:spcAft>
                <a:spcPct val="0"/>
              </a:spcAft>
              <a:buClr>
                <a:schemeClr val="tx1"/>
              </a:buClr>
              <a:defRPr/>
            </a:pPr>
            <a:endParaRPr lang="en-US" altLang="ja-JP" sz="200" kern="0" dirty="0">
              <a:solidFill>
                <a:srgbClr val="FF0000"/>
              </a:solidFill>
              <a:latin typeface="+mn-ea"/>
            </a:endParaRPr>
          </a:p>
          <a:p>
            <a:pPr lvl="1" eaLnBrk="0" fontAlgn="base" hangingPunct="0">
              <a:spcBef>
                <a:spcPct val="20000"/>
              </a:spcBef>
              <a:spcAft>
                <a:spcPct val="0"/>
              </a:spcAft>
              <a:buClr>
                <a:schemeClr val="tx1"/>
              </a:buClr>
              <a:defRPr/>
            </a:pPr>
            <a:endParaRPr lang="en-US" altLang="ja-JP" sz="200"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solidFill>
                  <a:schemeClr val="tx2"/>
                </a:solidFill>
                <a:latin typeface="+mn-ea"/>
              </a:rPr>
              <a:t>アプリは公式マーケットから入手する</a:t>
            </a:r>
            <a:endParaRPr lang="en-US" altLang="ja-JP" kern="0" dirty="0">
              <a:solidFill>
                <a:schemeClr val="tx2"/>
              </a:solidFill>
              <a:latin typeface="+mn-ea"/>
            </a:endParaRPr>
          </a:p>
          <a:p>
            <a:pPr lvl="1" eaLnBrk="0" fontAlgn="base" hangingPunct="0">
              <a:spcBef>
                <a:spcPct val="20000"/>
              </a:spcBef>
              <a:spcAft>
                <a:spcPct val="0"/>
              </a:spcAft>
              <a:buClr>
                <a:schemeClr val="tx1"/>
              </a:buClr>
              <a:defRPr/>
            </a:pPr>
            <a:r>
              <a:rPr lang="ja-JP" altLang="en-US" kern="0" dirty="0">
                <a:solidFill>
                  <a:schemeClr val="tx2"/>
                </a:solidFill>
                <a:latin typeface="+mn-ea"/>
              </a:rPr>
              <a:t>　　</a:t>
            </a:r>
            <a:r>
              <a:rPr lang="en-US" altLang="ja-JP" kern="0" dirty="0">
                <a:solidFill>
                  <a:schemeClr val="tx2"/>
                </a:solidFill>
                <a:latin typeface="+mn-ea"/>
              </a:rPr>
              <a:t>(</a:t>
            </a:r>
            <a:r>
              <a:rPr lang="en-US" altLang="ja-JP" sz="1800" kern="0" dirty="0">
                <a:solidFill>
                  <a:schemeClr val="accent6">
                    <a:lumMod val="10000"/>
                  </a:schemeClr>
                </a:solidFill>
                <a:latin typeface="+mn-ea"/>
              </a:rPr>
              <a:t>Android</a:t>
            </a:r>
            <a:r>
              <a:rPr lang="ja-JP" altLang="en-US" sz="1800" kern="0" dirty="0">
                <a:solidFill>
                  <a:schemeClr val="accent6">
                    <a:lumMod val="10000"/>
                  </a:schemeClr>
                </a:solidFill>
                <a:latin typeface="+mn-ea"/>
              </a:rPr>
              <a:t>は「</a:t>
            </a:r>
            <a:r>
              <a:rPr lang="en-US" altLang="ja-JP" sz="1800" kern="0" dirty="0">
                <a:solidFill>
                  <a:schemeClr val="accent6">
                    <a:lumMod val="10000"/>
                  </a:schemeClr>
                </a:solidFill>
                <a:latin typeface="+mn-ea"/>
              </a:rPr>
              <a:t>Google Play</a:t>
            </a:r>
            <a:r>
              <a:rPr lang="ja-JP" altLang="en-US" sz="1800" kern="0" dirty="0">
                <a:solidFill>
                  <a:schemeClr val="accent6">
                    <a:lumMod val="10000"/>
                  </a:schemeClr>
                </a:solidFill>
                <a:latin typeface="+mn-ea"/>
              </a:rPr>
              <a:t>」、</a:t>
            </a:r>
            <a:r>
              <a:rPr lang="en-US" altLang="ja-JP" sz="1800" kern="0" dirty="0">
                <a:solidFill>
                  <a:schemeClr val="accent6">
                    <a:lumMod val="10000"/>
                  </a:schemeClr>
                </a:solidFill>
                <a:latin typeface="+mn-ea"/>
              </a:rPr>
              <a:t>iPhone</a:t>
            </a:r>
            <a:r>
              <a:rPr lang="ja-JP" altLang="en-US" sz="1800" kern="0" dirty="0">
                <a:solidFill>
                  <a:schemeClr val="accent6">
                    <a:lumMod val="10000"/>
                  </a:schemeClr>
                </a:solidFill>
                <a:latin typeface="+mn-ea"/>
              </a:rPr>
              <a:t>は「</a:t>
            </a:r>
            <a:r>
              <a:rPr lang="en-US" altLang="ja-JP" sz="1800" kern="0" dirty="0">
                <a:solidFill>
                  <a:schemeClr val="accent6">
                    <a:lumMod val="10000"/>
                  </a:schemeClr>
                </a:solidFill>
                <a:latin typeface="+mn-ea"/>
              </a:rPr>
              <a:t>App Store</a:t>
            </a:r>
            <a:r>
              <a:rPr lang="ja-JP" altLang="en-US" sz="1800" kern="0" dirty="0">
                <a:solidFill>
                  <a:schemeClr val="accent6">
                    <a:lumMod val="10000"/>
                  </a:schemeClr>
                </a:solidFill>
                <a:latin typeface="+mn-ea"/>
              </a:rPr>
              <a:t>」</a:t>
            </a:r>
            <a:r>
              <a:rPr lang="en-US" altLang="ja-JP" kern="0" dirty="0">
                <a:solidFill>
                  <a:schemeClr val="tx2"/>
                </a:solidFill>
                <a:latin typeface="+mn-ea"/>
              </a:rPr>
              <a:t>)</a:t>
            </a:r>
            <a:endParaRPr lang="en-US" altLang="ja-JP" sz="800" kern="0" dirty="0">
              <a:solidFill>
                <a:schemeClr val="tx2"/>
              </a:solidFill>
              <a:latin typeface="+mn-ea"/>
            </a:endParaRPr>
          </a:p>
          <a:p>
            <a:pPr marL="800100" lvl="1" indent="-342900" eaLnBrk="0" fontAlgn="base" hangingPunct="0">
              <a:spcBef>
                <a:spcPct val="20000"/>
              </a:spcBef>
              <a:spcAft>
                <a:spcPct val="0"/>
              </a:spcAft>
              <a:buClr>
                <a:schemeClr val="tx1"/>
              </a:buClr>
              <a:buFont typeface="Wingdings" pitchFamily="2" charset="2"/>
              <a:buChar char="l"/>
              <a:defRPr/>
            </a:pPr>
            <a:endParaRPr lang="en-US" altLang="ja-JP" sz="400" kern="0" dirty="0">
              <a:solidFill>
                <a:schemeClr val="tx2"/>
              </a:solidFill>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solidFill>
                  <a:schemeClr val="tx2"/>
                </a:solidFill>
                <a:latin typeface="+mn-ea"/>
              </a:rPr>
              <a:t>アプリインストール時のアクセス権限の確認</a:t>
            </a:r>
            <a:endParaRPr lang="en-US" altLang="ja-JP" kern="0" dirty="0">
              <a:solidFill>
                <a:schemeClr val="tx2"/>
              </a:solidFill>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solidFill>
                  <a:schemeClr val="tx2"/>
                </a:solidFill>
                <a:latin typeface="+mn-ea"/>
              </a:rPr>
              <a:t>アプリインストールに関する設定に注意する</a:t>
            </a:r>
            <a:endParaRPr lang="en-US" altLang="ja-JP"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solidFill>
                  <a:schemeClr val="tx2"/>
                </a:solidFill>
                <a:latin typeface="+mn-ea"/>
              </a:rPr>
              <a:t>不用なアプリをインストールしない</a:t>
            </a:r>
            <a:endParaRPr lang="en-US" altLang="ja-JP" kern="0" dirty="0">
              <a:solidFill>
                <a:schemeClr val="tx2"/>
              </a:solidFill>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solidFill>
                  <a:schemeClr val="tx2"/>
                </a:solidFill>
                <a:latin typeface="+mn-ea"/>
              </a:rPr>
              <a:t>インストールされているアプリを確認する</a:t>
            </a:r>
            <a:endParaRPr lang="en-US" altLang="ja-JP" kern="0" dirty="0">
              <a:solidFill>
                <a:schemeClr val="tx2"/>
              </a:solidFill>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solidFill>
                  <a:schemeClr val="tx2"/>
                </a:solidFill>
                <a:latin typeface="+mn-ea"/>
              </a:rPr>
              <a:t>アプリ更新時に更新内容を確認する</a:t>
            </a:r>
            <a:endParaRPr lang="en-US" altLang="ja-JP" kern="0" dirty="0">
              <a:latin typeface="+mn-ea"/>
            </a:endParaRPr>
          </a:p>
        </p:txBody>
      </p:sp>
      <p:sp>
        <p:nvSpPr>
          <p:cNvPr id="18" name="フローチャート: 結合子 17" descr="鉄則と記したアイコン">
            <a:extLst>
              <a:ext uri="{FF2B5EF4-FFF2-40B4-BE49-F238E27FC236}">
                <a16:creationId xmlns:a16="http://schemas.microsoft.com/office/drawing/2014/main" id="{B2F85BA3-8911-894D-3DDF-C72D14F24722}"/>
              </a:ext>
            </a:extLst>
          </p:cNvPr>
          <p:cNvSpPr/>
          <p:nvPr/>
        </p:nvSpPr>
        <p:spPr>
          <a:xfrm>
            <a:off x="535626" y="2288914"/>
            <a:ext cx="433388" cy="405021"/>
          </a:xfrm>
          <a:prstGeom prst="flowChartConnector">
            <a:avLst/>
          </a:prstGeom>
          <a:solidFill>
            <a:schemeClr val="bg1"/>
          </a:solid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9A621EEF-0A9E-04AA-1007-B55012B05C92}"/>
              </a:ext>
            </a:extLst>
          </p:cNvPr>
          <p:cNvSpPr txBox="1"/>
          <p:nvPr/>
        </p:nvSpPr>
        <p:spPr>
          <a:xfrm>
            <a:off x="480910" y="2348058"/>
            <a:ext cx="590550" cy="307777"/>
          </a:xfrm>
          <a:prstGeom prst="rect">
            <a:avLst/>
          </a:prstGeom>
          <a:noFill/>
        </p:spPr>
        <p:txBody>
          <a:bodyPr wrap="square" rtlCol="0">
            <a:spAutoFit/>
          </a:bodyPr>
          <a:lstStyle/>
          <a:p>
            <a:r>
              <a:rPr kumimoji="1" lang="ja-JP" altLang="en-US" sz="1400" dirty="0">
                <a:solidFill>
                  <a:srgbClr val="FF0000"/>
                </a:solidFill>
              </a:rPr>
              <a:t>鉄則</a:t>
            </a:r>
          </a:p>
        </p:txBody>
      </p:sp>
      <p:pic>
        <p:nvPicPr>
          <p:cNvPr id="11" name="図 10" descr="情報セキュリティの解説する人のイラスト">
            <a:extLst>
              <a:ext uri="{FF2B5EF4-FFF2-40B4-BE49-F238E27FC236}">
                <a16:creationId xmlns:a16="http://schemas.microsoft.com/office/drawing/2014/main" id="{B7154BB1-DB2A-DA6F-B615-B72527A340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8071" y="1349840"/>
            <a:ext cx="1190303" cy="1615126"/>
          </a:xfrm>
          <a:prstGeom prst="rect">
            <a:avLst/>
          </a:prstGeom>
        </p:spPr>
      </p:pic>
      <p:sp>
        <p:nvSpPr>
          <p:cNvPr id="17" name="吹き出し: 円形 16">
            <a:extLst>
              <a:ext uri="{FF2B5EF4-FFF2-40B4-BE49-F238E27FC236}">
                <a16:creationId xmlns:a16="http://schemas.microsoft.com/office/drawing/2014/main" id="{1EF739E5-B70A-5C98-0BFF-5CE74CEA0D44}"/>
              </a:ext>
            </a:extLst>
          </p:cNvPr>
          <p:cNvSpPr/>
          <p:nvPr/>
        </p:nvSpPr>
        <p:spPr>
          <a:xfrm>
            <a:off x="6705600" y="3031552"/>
            <a:ext cx="1902775" cy="1007048"/>
          </a:xfrm>
          <a:prstGeom prst="wedgeEllipseCallout">
            <a:avLst>
              <a:gd name="adj1" fmla="val -2729"/>
              <a:gd name="adj2" fmla="val -81862"/>
            </a:avLst>
          </a:prstGeom>
          <a:solidFill>
            <a:srgbClr val="F79646">
              <a:lumMod val="20000"/>
              <a:lumOff val="80000"/>
            </a:srgbClr>
          </a:solidFill>
          <a:ln w="15875"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u="sng" kern="0" dirty="0">
                <a:solidFill>
                  <a:srgbClr val="FF0000"/>
                </a:solidFill>
                <a:latin typeface="+mn-ea"/>
              </a:rPr>
              <a:t>アプリは更新時に不正アプリに変化することも</a:t>
            </a:r>
            <a:endParaRPr kumimoji="0" lang="ja-JP" altLang="en-US" sz="1200" b="0" i="0" u="sng" strike="noStrike" kern="0" cap="none" spc="0" normalizeH="0" baseline="0" noProof="0" dirty="0">
              <a:ln>
                <a:noFill/>
              </a:ln>
              <a:solidFill>
                <a:srgbClr val="FF0000"/>
              </a:solidFill>
              <a:effectLst/>
              <a:uLnTx/>
              <a:uFillTx/>
              <a:latin typeface="+mn-ea"/>
              <a:cs typeface="+mn-cs"/>
            </a:endParaRPr>
          </a:p>
        </p:txBody>
      </p:sp>
      <p:sp>
        <p:nvSpPr>
          <p:cNvPr id="15" name="正方形/長方形 14">
            <a:extLst>
              <a:ext uri="{FF2B5EF4-FFF2-40B4-BE49-F238E27FC236}">
                <a16:creationId xmlns:a16="http://schemas.microsoft.com/office/drawing/2014/main" id="{999CF8E4-B0C4-8287-2833-1CDC7B6D5675}"/>
              </a:ext>
            </a:extLst>
          </p:cNvPr>
          <p:cNvSpPr/>
          <p:nvPr/>
        </p:nvSpPr>
        <p:spPr>
          <a:xfrm>
            <a:off x="835378" y="4708345"/>
            <a:ext cx="1447752" cy="240977"/>
          </a:xfrm>
          <a:prstGeom prst="rect">
            <a:avLst/>
          </a:prstGeom>
          <a:solidFill>
            <a:srgbClr val="FFFFCC"/>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rPr>
              <a:t>Why</a:t>
            </a:r>
            <a:r>
              <a:rPr kumimoji="1" lang="ja-JP" altLang="en-US" sz="1400" b="1" dirty="0">
                <a:solidFill>
                  <a:schemeClr val="tx1"/>
                </a:solidFill>
              </a:rPr>
              <a:t> </a:t>
            </a:r>
            <a:r>
              <a:rPr kumimoji="1" lang="en-US" altLang="ja-JP" sz="1400" b="1" dirty="0">
                <a:solidFill>
                  <a:schemeClr val="tx1"/>
                </a:solidFill>
              </a:rPr>
              <a:t>do</a:t>
            </a:r>
            <a:r>
              <a:rPr kumimoji="1" lang="ja-JP" altLang="en-US" sz="1400" b="1" dirty="0">
                <a:solidFill>
                  <a:schemeClr val="tx1"/>
                </a:solidFill>
              </a:rPr>
              <a:t> </a:t>
            </a:r>
            <a:r>
              <a:rPr kumimoji="1" lang="en-US" altLang="ja-JP" sz="1400" b="1" dirty="0">
                <a:solidFill>
                  <a:schemeClr val="tx1"/>
                </a:solidFill>
              </a:rPr>
              <a:t>it</a:t>
            </a:r>
            <a:r>
              <a:rPr kumimoji="1" lang="ja-JP" altLang="en-US" sz="1400" b="1" dirty="0">
                <a:solidFill>
                  <a:schemeClr val="tx1"/>
                </a:solidFill>
              </a:rPr>
              <a:t> </a:t>
            </a:r>
            <a:r>
              <a:rPr kumimoji="1" lang="en-US" altLang="ja-JP" sz="1400" b="1" dirty="0">
                <a:solidFill>
                  <a:schemeClr val="tx1"/>
                </a:solidFill>
              </a:rPr>
              <a:t>?</a:t>
            </a:r>
            <a:endParaRPr kumimoji="1" lang="ja-JP" altLang="en-US" sz="1400" b="1" dirty="0">
              <a:solidFill>
                <a:schemeClr val="tx1"/>
              </a:solidFill>
            </a:endParaRPr>
          </a:p>
        </p:txBody>
      </p:sp>
      <p:sp>
        <p:nvSpPr>
          <p:cNvPr id="16" name="コンテンツ プレースホルダー 2">
            <a:extLst>
              <a:ext uri="{FF2B5EF4-FFF2-40B4-BE49-F238E27FC236}">
                <a16:creationId xmlns:a16="http://schemas.microsoft.com/office/drawing/2014/main" id="{692671C4-8541-7950-7657-19B8C80067C2}"/>
              </a:ext>
            </a:extLst>
          </p:cNvPr>
          <p:cNvSpPr txBox="1">
            <a:spLocks/>
          </p:cNvSpPr>
          <p:nvPr/>
        </p:nvSpPr>
        <p:spPr bwMode="auto">
          <a:xfrm>
            <a:off x="835377" y="4935412"/>
            <a:ext cx="6770988" cy="1605450"/>
          </a:xfrm>
          <a:prstGeom prst="rect">
            <a:avLst/>
          </a:prstGeom>
          <a:solidFill>
            <a:srgbClr val="FFFFCC"/>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4"/>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lang="ja-JP" altLang="en-US" sz="1400" b="1" u="sng" kern="0" dirty="0">
                <a:solidFill>
                  <a:schemeClr val="accent6">
                    <a:lumMod val="10000"/>
                  </a:schemeClr>
                </a:solidFill>
                <a:latin typeface="+mn-ea"/>
              </a:rPr>
              <a:t>なぜ、不正アプリをインストールしてしまうのか</a:t>
            </a:r>
            <a:endParaRPr lang="en-US" altLang="ja-JP" sz="1400" b="1" u="sng" kern="0" dirty="0">
              <a:solidFill>
                <a:schemeClr val="accent6">
                  <a:lumMod val="10000"/>
                </a:schemeClr>
              </a:solidFill>
              <a:latin typeface="+mn-ea"/>
            </a:endParaRPr>
          </a:p>
          <a:p>
            <a:pPr marL="0" indent="0">
              <a:buNone/>
              <a:defRPr/>
            </a:pPr>
            <a:r>
              <a:rPr lang="ja-JP" altLang="en-US" sz="1400" b="1" kern="0" dirty="0">
                <a:solidFill>
                  <a:schemeClr val="accent6">
                    <a:lumMod val="10000"/>
                  </a:schemeClr>
                </a:solidFill>
                <a:latin typeface="+mn-ea"/>
              </a:rPr>
              <a:t>　パターン</a:t>
            </a:r>
            <a:r>
              <a:rPr lang="en-US" altLang="ja-JP" sz="1400" b="1" kern="0" dirty="0">
                <a:solidFill>
                  <a:schemeClr val="accent6">
                    <a:lumMod val="10000"/>
                  </a:schemeClr>
                </a:solidFill>
                <a:latin typeface="+mn-ea"/>
              </a:rPr>
              <a:t>1:</a:t>
            </a:r>
            <a:r>
              <a:rPr lang="ja-JP" altLang="en-US" sz="1400" b="1" kern="0" dirty="0">
                <a:solidFill>
                  <a:schemeClr val="accent6">
                    <a:lumMod val="10000"/>
                  </a:schemeClr>
                </a:solidFill>
                <a:latin typeface="+mn-ea"/>
              </a:rPr>
              <a:t>　実在の企業を名乗っていても安易に信じるのは</a:t>
            </a:r>
            <a:r>
              <a:rPr lang="en-US" altLang="ja-JP" sz="1400" b="1" kern="0" dirty="0">
                <a:solidFill>
                  <a:schemeClr val="accent6">
                    <a:lumMod val="10000"/>
                  </a:schemeClr>
                </a:solidFill>
                <a:latin typeface="+mn-ea"/>
              </a:rPr>
              <a:t>NG</a:t>
            </a:r>
          </a:p>
          <a:p>
            <a:pPr marL="0" indent="0">
              <a:buNone/>
              <a:defRPr/>
            </a:pPr>
            <a:r>
              <a:rPr lang="ja-JP" altLang="en-US" sz="1400" b="1" kern="0" dirty="0">
                <a:solidFill>
                  <a:schemeClr val="accent6">
                    <a:lumMod val="10000"/>
                  </a:schemeClr>
                </a:solidFill>
                <a:latin typeface="+mn-ea"/>
              </a:rPr>
              <a:t>　　 </a:t>
            </a:r>
            <a:r>
              <a:rPr lang="ja-JP" altLang="en-US" sz="1400" b="1" dirty="0">
                <a:solidFill>
                  <a:schemeClr val="accent6">
                    <a:lumMod val="10000"/>
                  </a:schemeClr>
                </a:solidFill>
                <a:latin typeface="+mn-ea"/>
              </a:rPr>
              <a:t>メールや</a:t>
            </a:r>
            <a:r>
              <a:rPr lang="en-US" altLang="ja-JP" sz="1400" b="1" dirty="0">
                <a:solidFill>
                  <a:schemeClr val="accent6">
                    <a:lumMod val="10000"/>
                  </a:schemeClr>
                </a:solidFill>
                <a:latin typeface="+mn-ea"/>
              </a:rPr>
              <a:t>SMS</a:t>
            </a:r>
            <a:r>
              <a:rPr lang="ja-JP" altLang="en-US" sz="1400" b="1" dirty="0">
                <a:solidFill>
                  <a:schemeClr val="accent6">
                    <a:lumMod val="10000"/>
                  </a:schemeClr>
                </a:solidFill>
                <a:latin typeface="+mn-ea"/>
              </a:rPr>
              <a:t>などで不正アプリを</a:t>
            </a:r>
            <a:r>
              <a:rPr lang="ja-JP" altLang="en-US" sz="1400" b="1" u="sng" dirty="0">
                <a:solidFill>
                  <a:srgbClr val="FF0000"/>
                </a:solidFill>
                <a:latin typeface="+mn-ea"/>
              </a:rPr>
              <a:t>配布しているサイトへ誘導</a:t>
            </a:r>
            <a:r>
              <a:rPr lang="ja-JP" altLang="en-US" sz="1400" b="1" dirty="0">
                <a:solidFill>
                  <a:schemeClr val="accent6">
                    <a:lumMod val="10000"/>
                  </a:schemeClr>
                </a:solidFill>
                <a:latin typeface="+mn-ea"/>
              </a:rPr>
              <a:t>され、インストールしてしまう</a:t>
            </a:r>
            <a:endParaRPr lang="en-US" altLang="ja-JP" sz="1400" b="1" dirty="0">
              <a:solidFill>
                <a:schemeClr val="accent6">
                  <a:lumMod val="10000"/>
                </a:schemeClr>
              </a:solidFill>
              <a:latin typeface="+mn-ea"/>
            </a:endParaRPr>
          </a:p>
          <a:p>
            <a:pPr marL="0" indent="0">
              <a:buNone/>
              <a:defRPr/>
            </a:pPr>
            <a:r>
              <a:rPr lang="ja-JP" altLang="en-US" sz="1400" b="1" dirty="0">
                <a:solidFill>
                  <a:schemeClr val="accent6">
                    <a:lumMod val="10000"/>
                  </a:schemeClr>
                </a:solidFill>
                <a:latin typeface="+mn-ea"/>
              </a:rPr>
              <a:t>　　</a:t>
            </a:r>
            <a:endParaRPr lang="en-US" altLang="ja-JP" sz="1400" b="1" dirty="0">
              <a:solidFill>
                <a:schemeClr val="accent6">
                  <a:lumMod val="10000"/>
                </a:schemeClr>
              </a:solidFill>
              <a:latin typeface="+mn-ea"/>
            </a:endParaRPr>
          </a:p>
          <a:p>
            <a:pPr marL="0" indent="0" fontAlgn="base">
              <a:spcBef>
                <a:spcPct val="0"/>
              </a:spcBef>
              <a:spcAft>
                <a:spcPct val="0"/>
              </a:spcAft>
              <a:buNone/>
            </a:pPr>
            <a:r>
              <a:rPr lang="ja-JP" altLang="en-US" sz="1400" b="1" dirty="0">
                <a:solidFill>
                  <a:schemeClr val="accent6">
                    <a:lumMod val="10000"/>
                  </a:schemeClr>
                </a:solidFill>
                <a:latin typeface="+mn-ea"/>
              </a:rPr>
              <a:t>　パターン</a:t>
            </a:r>
            <a:r>
              <a:rPr lang="en-US" altLang="ja-JP" sz="1400" b="1" dirty="0">
                <a:solidFill>
                  <a:schemeClr val="accent6">
                    <a:lumMod val="10000"/>
                  </a:schemeClr>
                </a:solidFill>
                <a:latin typeface="+mn-ea"/>
              </a:rPr>
              <a:t>2</a:t>
            </a:r>
            <a:r>
              <a:rPr lang="ja-JP" altLang="en-US" sz="1400" b="1" dirty="0">
                <a:solidFill>
                  <a:schemeClr val="accent6">
                    <a:lumMod val="10000"/>
                  </a:schemeClr>
                </a:solidFill>
                <a:latin typeface="+mn-ea"/>
              </a:rPr>
              <a:t>： 公式マーケットの全てのアプリが安全とは限らない、アプリの評判も確認</a:t>
            </a:r>
            <a:endParaRPr lang="en-US" altLang="ja-JP" sz="1400" b="1" dirty="0">
              <a:solidFill>
                <a:schemeClr val="accent6">
                  <a:lumMod val="10000"/>
                </a:schemeClr>
              </a:solidFill>
              <a:latin typeface="+mn-ea"/>
            </a:endParaRPr>
          </a:p>
          <a:p>
            <a:pPr marL="0" lvl="1" indent="0">
              <a:buClr>
                <a:prstClr val="black"/>
              </a:buClr>
              <a:buFontTx/>
              <a:buNone/>
            </a:pPr>
            <a:r>
              <a:rPr lang="ja-JP" altLang="en-US" sz="1400" b="1" dirty="0">
                <a:solidFill>
                  <a:schemeClr val="accent6">
                    <a:lumMod val="10000"/>
                  </a:schemeClr>
                </a:solidFill>
                <a:latin typeface="+mn-ea"/>
              </a:rPr>
              <a:t>　   </a:t>
            </a:r>
            <a:r>
              <a:rPr lang="ja-JP" altLang="en-US" sz="1400" b="1" u="sng" kern="0" dirty="0">
                <a:solidFill>
                  <a:srgbClr val="FF0000"/>
                </a:solidFill>
                <a:latin typeface="+mn-ea"/>
              </a:rPr>
              <a:t>公式マーケットに紛れ込んでいる</a:t>
            </a:r>
            <a:r>
              <a:rPr lang="ja-JP" altLang="en-US" sz="1400" b="1" kern="0" dirty="0">
                <a:solidFill>
                  <a:schemeClr val="accent6">
                    <a:lumMod val="10000"/>
                  </a:schemeClr>
                </a:solidFill>
                <a:latin typeface="+mn-ea"/>
              </a:rPr>
              <a:t>不正アプリと気づかずにインストールしてしまう</a:t>
            </a:r>
            <a:endParaRPr lang="en-US" altLang="ja-JP" sz="1400" b="1" kern="0" dirty="0">
              <a:solidFill>
                <a:schemeClr val="accent6">
                  <a:lumMod val="10000"/>
                </a:schemeClr>
              </a:solidFill>
              <a:latin typeface="+mn-ea"/>
            </a:endParaRPr>
          </a:p>
          <a:p>
            <a:pPr marL="0" indent="0" fontAlgn="base">
              <a:spcBef>
                <a:spcPct val="0"/>
              </a:spcBef>
              <a:spcAft>
                <a:spcPct val="0"/>
              </a:spcAft>
              <a:buNone/>
            </a:pPr>
            <a:endParaRPr lang="ja-JP" altLang="en-US" sz="1200" dirty="0">
              <a:solidFill>
                <a:schemeClr val="accent6">
                  <a:lumMod val="10000"/>
                </a:schemeClr>
              </a:solidFill>
              <a:latin typeface="+mn-ea"/>
            </a:endParaRPr>
          </a:p>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endParaRPr kumimoji="1" lang="en-US" altLang="ja-JP" sz="1200" b="0" i="0" u="none" strike="noStrike" kern="0" cap="none" spc="0" normalizeH="0" baseline="0" noProof="0" dirty="0">
              <a:ln>
                <a:noFill/>
              </a:ln>
              <a:solidFill>
                <a:schemeClr val="accent6">
                  <a:lumMod val="10000"/>
                </a:schemeClr>
              </a:solidFill>
              <a:effectLst/>
              <a:uLnTx/>
              <a:uFillTx/>
              <a:latin typeface="+mn-ea"/>
              <a:cs typeface="+mn-cs"/>
            </a:endParaRPr>
          </a:p>
        </p:txBody>
      </p:sp>
      <p:pic>
        <p:nvPicPr>
          <p:cNvPr id="23" name="図 22" descr="スマートフォンの公式アプリストアのイメージイラスト">
            <a:extLst>
              <a:ext uri="{FF2B5EF4-FFF2-40B4-BE49-F238E27FC236}">
                <a16:creationId xmlns:a16="http://schemas.microsoft.com/office/drawing/2014/main" id="{1B15EDF5-40D5-E00D-673C-FEA7AA78A4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06365" y="5433987"/>
            <a:ext cx="1220081" cy="848425"/>
          </a:xfrm>
          <a:prstGeom prst="rect">
            <a:avLst/>
          </a:prstGeom>
        </p:spPr>
      </p:pic>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ja-JP" dirty="0"/>
              <a:t>Copyright © 2025  </a:t>
            </a:r>
            <a:r>
              <a:rPr lang="ja-JP" altLang="en-US" dirty="0"/>
              <a:t>独立行政法人情報処理推進機構</a:t>
            </a:r>
          </a:p>
          <a:p>
            <a:endParaRPr lang="ja-JP" altLang="en-US" dirty="0"/>
          </a:p>
        </p:txBody>
      </p:sp>
    </p:spTree>
    <p:extLst>
      <p:ext uri="{BB962C8B-B14F-4D97-AF65-F5344CB8AC3E}">
        <p14:creationId xmlns:p14="http://schemas.microsoft.com/office/powerpoint/2010/main" val="897395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20</a:t>
            </a:fld>
            <a:endParaRPr lang="ja-JP" altLang="en-US"/>
          </a:p>
        </p:txBody>
      </p:sp>
      <p:sp>
        <p:nvSpPr>
          <p:cNvPr id="9" name="タイトル 8">
            <a:extLst>
              <a:ext uri="{FF2B5EF4-FFF2-40B4-BE49-F238E27FC236}">
                <a16:creationId xmlns:a16="http://schemas.microsoft.com/office/drawing/2014/main" id="{814B93F0-91BB-1C81-930B-8940707CF59E}"/>
              </a:ext>
            </a:extLst>
          </p:cNvPr>
          <p:cNvSpPr>
            <a:spLocks noGrp="1"/>
          </p:cNvSpPr>
          <p:nvPr>
            <p:ph type="title"/>
          </p:nvPr>
        </p:nvSpPr>
        <p:spPr>
          <a:xfrm>
            <a:off x="103205" y="219857"/>
            <a:ext cx="7760722" cy="816635"/>
          </a:xfrm>
        </p:spPr>
        <p:txBody>
          <a:bodyPr/>
          <a:lstStyle/>
          <a:p>
            <a:r>
              <a:rPr lang="ja-JP" altLang="en-US" sz="2300" u="sng" dirty="0"/>
              <a:t>●メールや </a:t>
            </a:r>
            <a:r>
              <a:rPr lang="en-US" altLang="ja-JP" sz="2300" u="sng" dirty="0"/>
              <a:t>SMS </a:t>
            </a:r>
            <a:r>
              <a:rPr lang="ja-JP" altLang="en-US" sz="2300" u="sng" dirty="0"/>
              <a:t>等を使った脅迫・詐欺の手口による金銭要求</a:t>
            </a:r>
            <a:br>
              <a:rPr lang="en-US" altLang="ja-JP" sz="800" dirty="0"/>
            </a:br>
            <a:endParaRPr lang="ja-JP" altLang="en-US" sz="2400" dirty="0"/>
          </a:p>
        </p:txBody>
      </p:sp>
      <p:pic>
        <p:nvPicPr>
          <p:cNvPr id="5" name="図 4" descr="情報セキュリティ10大脅威2025　個人編「メールやSMS等を使った脅迫・詐欺の手口による金銭要求」の手口・脅威のイメージ図">
            <a:extLst>
              <a:ext uri="{FF2B5EF4-FFF2-40B4-BE49-F238E27FC236}">
                <a16:creationId xmlns:a16="http://schemas.microsoft.com/office/drawing/2014/main" id="{1A4F5B8A-54E5-9C8A-3C01-B95C20AD0900}"/>
              </a:ext>
            </a:extLst>
          </p:cNvPr>
          <p:cNvPicPr>
            <a:picLocks/>
          </p:cNvPicPr>
          <p:nvPr/>
        </p:nvPicPr>
        <p:blipFill>
          <a:blip r:embed="rId3"/>
          <a:stretch>
            <a:fillRect/>
          </a:stretch>
        </p:blipFill>
        <p:spPr>
          <a:xfrm>
            <a:off x="1677999" y="1316294"/>
            <a:ext cx="5614624" cy="2394988"/>
          </a:xfrm>
          <a:prstGeom prst="rect">
            <a:avLst/>
          </a:prstGeom>
        </p:spPr>
      </p:pic>
      <p:sp>
        <p:nvSpPr>
          <p:cNvPr id="3" name="正方形/長方形 2" descr="情報セキュリティ10大脅威2025　個人編「メールやSMS等を使った脅迫・詐欺の手口による金銭要求」の手口・脅威のイメージ図">
            <a:extLst>
              <a:ext uri="{FF2B5EF4-FFF2-40B4-BE49-F238E27FC236}">
                <a16:creationId xmlns:a16="http://schemas.microsoft.com/office/drawing/2014/main" id="{4857E134-3401-93D5-4538-1FCA6FA89178}"/>
              </a:ext>
            </a:extLst>
          </p:cNvPr>
          <p:cNvSpPr/>
          <p:nvPr/>
        </p:nvSpPr>
        <p:spPr>
          <a:xfrm>
            <a:off x="1322088" y="1179504"/>
            <a:ext cx="6326445" cy="254565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テキスト ボックス 5">
            <a:extLst>
              <a:ext uri="{FF2B5EF4-FFF2-40B4-BE49-F238E27FC236}">
                <a16:creationId xmlns:a16="http://schemas.microsoft.com/office/drawing/2014/main" id="{E16F45C3-FBEC-3BBE-490E-D89EE7A3CA1B}"/>
              </a:ext>
            </a:extLst>
          </p:cNvPr>
          <p:cNvSpPr txBox="1"/>
          <p:nvPr/>
        </p:nvSpPr>
        <p:spPr>
          <a:xfrm>
            <a:off x="202559" y="3685882"/>
            <a:ext cx="8565502" cy="3016210"/>
          </a:xfrm>
          <a:prstGeom prst="rect">
            <a:avLst/>
          </a:prstGeom>
          <a:noFill/>
          <a:ln w="19050">
            <a:noFill/>
          </a:ln>
        </p:spPr>
        <p:txBody>
          <a:bodyPr wrap="square" rtlCol="0">
            <a:spAutoFit/>
          </a:bodyPr>
          <a:lstStyle/>
          <a:p>
            <a:pPr marL="285750" indent="-285750">
              <a:buFont typeface="Wingdings" panose="05000000000000000000" pitchFamily="2" charset="2"/>
              <a:buChar char="l"/>
            </a:pPr>
            <a:r>
              <a:rPr lang="ja-JP" altLang="en-US" u="sng" dirty="0"/>
              <a:t>どんな被害？</a:t>
            </a:r>
            <a:endParaRPr lang="en-US" altLang="ja-JP" u="sng" dirty="0"/>
          </a:p>
          <a:p>
            <a:r>
              <a:rPr lang="ja-JP" altLang="en-US" dirty="0"/>
              <a:t>メールや</a:t>
            </a:r>
            <a:r>
              <a:rPr lang="en-US" altLang="ja-JP" dirty="0"/>
              <a:t>SMS</a:t>
            </a:r>
            <a:r>
              <a:rPr lang="ja-JP" altLang="en-US" dirty="0"/>
              <a:t>等の非対面のコミュニケーションを用い、公的機関や出会いのきっかけを装い、　相手を脅したり、信用させ、金銭を詐取する。具体的にはロマンス詐欺</a:t>
            </a:r>
            <a:r>
              <a:rPr lang="en-US" altLang="ja-JP" dirty="0"/>
              <a:t>/</a:t>
            </a:r>
            <a:r>
              <a:rPr lang="ja-JP" altLang="en-US" dirty="0"/>
              <a:t>投資詐欺、セクストーション等がある。</a:t>
            </a:r>
            <a:endParaRPr lang="en-US" altLang="ja-JP" dirty="0"/>
          </a:p>
          <a:p>
            <a:endParaRPr lang="en-US" altLang="ja-JP" sz="1000" dirty="0"/>
          </a:p>
          <a:p>
            <a:pPr marL="285750" indent="-285750">
              <a:buFont typeface="Wingdings" panose="05000000000000000000" pitchFamily="2" charset="2"/>
              <a:buChar char="l"/>
            </a:pPr>
            <a:r>
              <a:rPr lang="ja-JP" altLang="en-US" u="sng" dirty="0"/>
              <a:t>　被害に遭うとどうなるの</a:t>
            </a:r>
            <a:r>
              <a:rPr lang="ja-JP" altLang="en-US" dirty="0"/>
              <a:t>？</a:t>
            </a:r>
            <a:endParaRPr lang="en-US" altLang="ja-JP" dirty="0"/>
          </a:p>
          <a:p>
            <a:pPr marL="285750" indent="-285750">
              <a:buFontTx/>
              <a:buChar char="-"/>
            </a:pPr>
            <a:r>
              <a:rPr lang="en-US" altLang="ja-JP" dirty="0"/>
              <a:t>PC</a:t>
            </a:r>
            <a:r>
              <a:rPr lang="ja-JP" altLang="en-US" dirty="0"/>
              <a:t>をハッキングした、示談の和解金が必要、アダルトサイトの未納料金がある、至急対応が必要等とメールや</a:t>
            </a:r>
            <a:r>
              <a:rPr lang="en-US" altLang="ja-JP" dirty="0"/>
              <a:t>SMS</a:t>
            </a:r>
            <a:r>
              <a:rPr lang="ja-JP" altLang="en-US" dirty="0"/>
              <a:t>等で不安をあおり、冷静さを失わせ、金銭要求に応じてしまう</a:t>
            </a:r>
            <a:endParaRPr lang="en-US" altLang="ja-JP" dirty="0"/>
          </a:p>
          <a:p>
            <a:pPr marL="285750" indent="-285750">
              <a:buFontTx/>
              <a:buChar char="-"/>
            </a:pPr>
            <a:r>
              <a:rPr lang="en-US" altLang="ja-JP" dirty="0"/>
              <a:t>SNS</a:t>
            </a:r>
            <a:r>
              <a:rPr lang="ja-JP" altLang="en-US" dirty="0"/>
              <a:t>で親交を深め、恋愛感情を逆手に、投資詐欺をしかける</a:t>
            </a:r>
            <a:endParaRPr lang="en-US" altLang="ja-JP" dirty="0"/>
          </a:p>
          <a:p>
            <a:pPr marL="285750" indent="-285750">
              <a:buFontTx/>
              <a:buChar char="-"/>
            </a:pPr>
            <a:r>
              <a:rPr lang="en-US" altLang="ja-JP" dirty="0"/>
              <a:t>SMS</a:t>
            </a:r>
            <a:r>
              <a:rPr lang="ja-JP" altLang="en-US" dirty="0"/>
              <a:t>等での性的なやりとりを経て、不正アプリのインストールに誘導され、スマホに保存されている連絡先宛に性的な動画をばらなくと脅される</a:t>
            </a:r>
            <a:endParaRPr lang="en-US" altLang="ja-JP" dirty="0"/>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ja-JP" dirty="0"/>
              <a:t>Copyright © 2025  </a:t>
            </a:r>
            <a:r>
              <a:rPr lang="ja-JP" altLang="en-US" dirty="0"/>
              <a:t>独立行政法人情報処理推進機構</a:t>
            </a:r>
          </a:p>
          <a:p>
            <a:endParaRPr lang="ja-JP" altLang="en-US" dirty="0"/>
          </a:p>
        </p:txBody>
      </p:sp>
    </p:spTree>
    <p:extLst>
      <p:ext uri="{BB962C8B-B14F-4D97-AF65-F5344CB8AC3E}">
        <p14:creationId xmlns:p14="http://schemas.microsoft.com/office/powerpoint/2010/main" val="523904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21</a:t>
            </a:fld>
            <a:endParaRPr lang="ja-JP" altLang="en-US"/>
          </a:p>
        </p:txBody>
      </p:sp>
      <p:sp>
        <p:nvSpPr>
          <p:cNvPr id="2" name="タイトル 8">
            <a:extLst>
              <a:ext uri="{FF2B5EF4-FFF2-40B4-BE49-F238E27FC236}">
                <a16:creationId xmlns:a16="http://schemas.microsoft.com/office/drawing/2014/main" id="{11E20D01-5A27-7DB1-3E5F-AC69A2A955D0}"/>
              </a:ext>
            </a:extLst>
          </p:cNvPr>
          <p:cNvSpPr>
            <a:spLocks noGrp="1"/>
          </p:cNvSpPr>
          <p:nvPr>
            <p:ph type="title"/>
          </p:nvPr>
        </p:nvSpPr>
        <p:spPr>
          <a:xfrm>
            <a:off x="273795" y="217503"/>
            <a:ext cx="7967837" cy="816635"/>
          </a:xfrm>
        </p:spPr>
        <p:txBody>
          <a:bodyPr/>
          <a:lstStyle/>
          <a:p>
            <a:r>
              <a:rPr lang="ja-JP" altLang="en-US" sz="2300" dirty="0"/>
              <a:t>メールや </a:t>
            </a:r>
            <a:r>
              <a:rPr lang="en-US" altLang="ja-JP" sz="2300" dirty="0"/>
              <a:t>SMS </a:t>
            </a:r>
            <a:r>
              <a:rPr lang="ja-JP" altLang="en-US" sz="2300" dirty="0"/>
              <a:t>等を使った脅迫・詐欺の手口による金銭要求</a:t>
            </a:r>
            <a:br>
              <a:rPr lang="en-US" altLang="ja-JP" sz="800" dirty="0"/>
            </a:br>
            <a:endParaRPr lang="ja-JP" altLang="en-US" sz="2400" dirty="0"/>
          </a:p>
        </p:txBody>
      </p:sp>
      <p:sp>
        <p:nvSpPr>
          <p:cNvPr id="5" name="テキスト ボックス 4">
            <a:extLst>
              <a:ext uri="{FF2B5EF4-FFF2-40B4-BE49-F238E27FC236}">
                <a16:creationId xmlns:a16="http://schemas.microsoft.com/office/drawing/2014/main" id="{398DDF81-AF44-F46A-8643-9A22AB25B954}"/>
              </a:ext>
            </a:extLst>
          </p:cNvPr>
          <p:cNvSpPr txBox="1"/>
          <p:nvPr/>
        </p:nvSpPr>
        <p:spPr>
          <a:xfrm>
            <a:off x="358844" y="1118150"/>
            <a:ext cx="8572068" cy="3514808"/>
          </a:xfrm>
          <a:prstGeom prst="rect">
            <a:avLst/>
          </a:prstGeom>
          <a:noFill/>
          <a:ln w="19050">
            <a:noFill/>
          </a:ln>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l"/>
              <a:tabLst/>
              <a:defRPr/>
            </a:pPr>
            <a:r>
              <a:rPr kumimoji="1" lang="ja-JP" altLang="en-US" sz="2800" b="0" i="0" u="none" strike="noStrike" kern="0" cap="none" spc="0" normalizeH="0" baseline="0" noProof="0" dirty="0">
                <a:ln>
                  <a:noFill/>
                </a:ln>
                <a:effectLst/>
                <a:uLnTx/>
                <a:uFillTx/>
                <a:latin typeface="+mn-ea"/>
                <a:cs typeface="+mn-cs"/>
              </a:rPr>
              <a:t>対策</a:t>
            </a:r>
            <a:endParaRPr kumimoji="1" lang="en-US" altLang="ja-JP" sz="2800" b="0" i="0" u="none" strike="noStrike" kern="0" cap="none" spc="0" normalizeH="0" baseline="0" noProof="0" dirty="0">
              <a:ln>
                <a:noFill/>
              </a:ln>
              <a:effectLst/>
              <a:uLnTx/>
              <a:uFillTx/>
              <a:latin typeface="+mn-ea"/>
              <a:cs typeface="+mn-cs"/>
            </a:endParaRPr>
          </a:p>
          <a:p>
            <a:pPr lvl="1" eaLnBrk="0" fontAlgn="base" hangingPunct="0">
              <a:spcBef>
                <a:spcPct val="20000"/>
              </a:spcBef>
              <a:spcAft>
                <a:spcPct val="0"/>
              </a:spcAft>
              <a:buClr>
                <a:schemeClr val="tx1"/>
              </a:buClr>
              <a:defRPr/>
            </a:pPr>
            <a:r>
              <a:rPr lang="en-US" altLang="ja-JP" kern="0" dirty="0">
                <a:latin typeface="+mn-ea"/>
              </a:rPr>
              <a:t>【</a:t>
            </a:r>
            <a:r>
              <a:rPr lang="ja-JP" altLang="en-US" kern="0" dirty="0">
                <a:latin typeface="+mn-ea"/>
              </a:rPr>
              <a:t>予防</a:t>
            </a:r>
            <a:r>
              <a:rPr lang="en-US" altLang="ja-JP" kern="0" dirty="0">
                <a:latin typeface="+mn-ea"/>
              </a:rPr>
              <a:t>】</a:t>
            </a: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solidFill>
                  <a:schemeClr val="tx2"/>
                </a:solidFill>
                <a:latin typeface="+mn-ea"/>
              </a:rPr>
              <a:t>冷静になる</a:t>
            </a:r>
            <a:endParaRPr lang="en-US" altLang="ja-JP" kern="0" dirty="0">
              <a:solidFill>
                <a:schemeClr val="tx2"/>
              </a:solidFill>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hlinkClick r:id="rId2" action="ppaction://hlinksldjump"/>
              </a:rPr>
              <a:t>「情報セキュリティ対策の基本」の実施</a:t>
            </a:r>
            <a:endParaRPr lang="en-US" altLang="ja-JP" kern="0" dirty="0">
              <a:solidFill>
                <a:srgbClr val="FF0000"/>
              </a:solidFill>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solidFill>
                  <a:schemeClr val="tx2"/>
                </a:solidFill>
                <a:latin typeface="+mn-ea"/>
              </a:rPr>
              <a:t>受信した脅迫、金銭要求、唐突、不自然なメールは無視する</a:t>
            </a:r>
            <a:endParaRPr lang="en-US" altLang="ja-JP"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solidFill>
                  <a:schemeClr val="tx2"/>
                </a:solidFill>
                <a:latin typeface="+mn-ea"/>
              </a:rPr>
              <a:t>利用しているサービスのワンタイムパスワード、生体認証等の多要素認証を利用する</a:t>
            </a:r>
            <a:endParaRPr lang="en-US" altLang="ja-JP" kern="0" dirty="0">
              <a:solidFill>
                <a:schemeClr val="tx2"/>
              </a:solidFill>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solidFill>
                  <a:schemeClr val="tx2"/>
                </a:solidFill>
                <a:latin typeface="+mn-ea"/>
              </a:rPr>
              <a:t>メールに記載されている電話番号に絶対電話しない</a:t>
            </a:r>
            <a:endParaRPr lang="en-US" altLang="ja-JP" kern="0" dirty="0">
              <a:solidFill>
                <a:schemeClr val="tx2"/>
              </a:solidFill>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solidFill>
                  <a:schemeClr val="tx2"/>
                </a:solidFill>
                <a:latin typeface="+mn-ea"/>
              </a:rPr>
              <a:t>信じない、疑う、公的機関や信頼できる人に相談する</a:t>
            </a:r>
            <a:endParaRPr lang="en-US" altLang="ja-JP" kern="0" dirty="0">
              <a:solidFill>
                <a:schemeClr val="tx2"/>
              </a:solidFill>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solidFill>
                  <a:schemeClr val="tx2"/>
                </a:solidFill>
                <a:latin typeface="+mn-ea"/>
              </a:rPr>
              <a:t>受信したメッセージからキーワードをインターネット検索してみる</a:t>
            </a:r>
            <a:endParaRPr lang="en-US" altLang="ja-JP" kern="0" dirty="0">
              <a:solidFill>
                <a:schemeClr val="tx2"/>
              </a:solidFill>
              <a:latin typeface="+mn-ea"/>
            </a:endParaRPr>
          </a:p>
          <a:p>
            <a:pPr marL="800100" lvl="1" indent="-342900" eaLnBrk="0" fontAlgn="base" hangingPunct="0">
              <a:spcBef>
                <a:spcPct val="20000"/>
              </a:spcBef>
              <a:spcAft>
                <a:spcPct val="0"/>
              </a:spcAft>
              <a:buClr>
                <a:schemeClr val="tx1"/>
              </a:buClr>
              <a:buFont typeface="Wingdings" pitchFamily="2" charset="2"/>
              <a:buChar char="l"/>
              <a:defRPr/>
            </a:pPr>
            <a:endParaRPr lang="en-US" altLang="ja-JP" kern="0" dirty="0">
              <a:latin typeface="+mn-ea"/>
            </a:endParaRPr>
          </a:p>
        </p:txBody>
      </p:sp>
      <p:sp>
        <p:nvSpPr>
          <p:cNvPr id="9" name="正方形/長方形 8">
            <a:extLst>
              <a:ext uri="{FF2B5EF4-FFF2-40B4-BE49-F238E27FC236}">
                <a16:creationId xmlns:a16="http://schemas.microsoft.com/office/drawing/2014/main" id="{C031D5CA-AEAA-7A1A-DC08-AC67871E85F8}"/>
              </a:ext>
            </a:extLst>
          </p:cNvPr>
          <p:cNvSpPr/>
          <p:nvPr/>
        </p:nvSpPr>
        <p:spPr>
          <a:xfrm>
            <a:off x="213087" y="4352195"/>
            <a:ext cx="1585643" cy="219790"/>
          </a:xfrm>
          <a:prstGeom prst="rect">
            <a:avLst/>
          </a:prstGeom>
          <a:solidFill>
            <a:srgbClr val="FFFFCC"/>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巧妙な手口の数々</a:t>
            </a:r>
            <a:endParaRPr kumimoji="1" lang="ja-JP" altLang="en-US" sz="1400" b="1" dirty="0">
              <a:solidFill>
                <a:schemeClr val="tx1"/>
              </a:solidFill>
            </a:endParaRPr>
          </a:p>
        </p:txBody>
      </p:sp>
      <p:sp>
        <p:nvSpPr>
          <p:cNvPr id="6" name="コンテンツ プレースホルダー 2">
            <a:extLst>
              <a:ext uri="{FF2B5EF4-FFF2-40B4-BE49-F238E27FC236}">
                <a16:creationId xmlns:a16="http://schemas.microsoft.com/office/drawing/2014/main" id="{A1EB460C-A21F-1688-FDA2-2EE469E5A38A}"/>
              </a:ext>
            </a:extLst>
          </p:cNvPr>
          <p:cNvSpPr txBox="1">
            <a:spLocks/>
          </p:cNvSpPr>
          <p:nvPr/>
        </p:nvSpPr>
        <p:spPr bwMode="auto">
          <a:xfrm>
            <a:off x="213087" y="4571985"/>
            <a:ext cx="8435613" cy="1998678"/>
          </a:xfrm>
          <a:prstGeom prst="rect">
            <a:avLst/>
          </a:prstGeom>
          <a:solidFill>
            <a:srgbClr val="FFFFCC"/>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3"/>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indent="0">
              <a:buNone/>
              <a:defRPr/>
            </a:pPr>
            <a:r>
              <a:rPr lang="ja-JP" altLang="en-US" sz="1400" kern="0" dirty="0">
                <a:solidFill>
                  <a:schemeClr val="accent6">
                    <a:lumMod val="10000"/>
                  </a:schemeClr>
                </a:solidFill>
                <a:latin typeface="+mn-ea"/>
              </a:rPr>
              <a:t>　パターン</a:t>
            </a:r>
            <a:r>
              <a:rPr lang="en-US" altLang="ja-JP" sz="1400" kern="0" dirty="0">
                <a:solidFill>
                  <a:schemeClr val="accent6">
                    <a:lumMod val="10000"/>
                  </a:schemeClr>
                </a:solidFill>
                <a:latin typeface="+mn-ea"/>
              </a:rPr>
              <a:t>1:</a:t>
            </a:r>
            <a:r>
              <a:rPr lang="ja-JP" altLang="en-US" sz="1400" kern="0" dirty="0">
                <a:solidFill>
                  <a:schemeClr val="accent6">
                    <a:lumMod val="10000"/>
                  </a:schemeClr>
                </a:solidFill>
                <a:latin typeface="+mn-ea"/>
              </a:rPr>
              <a:t>　怖がらせる</a:t>
            </a:r>
            <a:endParaRPr lang="en-US" altLang="ja-JP" sz="1400" dirty="0">
              <a:solidFill>
                <a:schemeClr val="accent6">
                  <a:lumMod val="10000"/>
                </a:schemeClr>
              </a:solidFill>
              <a:latin typeface="+mn-ea"/>
            </a:endParaRPr>
          </a:p>
          <a:p>
            <a:pPr marL="0" indent="0">
              <a:buNone/>
              <a:defRPr/>
            </a:pPr>
            <a:r>
              <a:rPr lang="ja-JP" altLang="en-US" sz="1400" dirty="0">
                <a:solidFill>
                  <a:schemeClr val="accent6">
                    <a:lumMod val="10000"/>
                  </a:schemeClr>
                </a:solidFill>
                <a:latin typeface="+mn-ea"/>
              </a:rPr>
              <a:t>　　　</a:t>
            </a:r>
            <a:r>
              <a:rPr lang="ja-JP" altLang="en-US" sz="1400" kern="0" dirty="0">
                <a:solidFill>
                  <a:schemeClr val="accent6">
                    <a:lumMod val="10000"/>
                  </a:schemeClr>
                </a:solidFill>
                <a:latin typeface="+mn-ea"/>
              </a:rPr>
              <a:t>「あなたのパソコンをハッキングした」　「あなたが通報されている」　「訴えられている」等と不安を煽る</a:t>
            </a:r>
            <a:endParaRPr lang="en-US" altLang="ja-JP" sz="500" kern="0" dirty="0">
              <a:solidFill>
                <a:schemeClr val="accent6">
                  <a:lumMod val="10000"/>
                </a:schemeClr>
              </a:solidFill>
              <a:latin typeface="+mn-ea"/>
            </a:endParaRPr>
          </a:p>
          <a:p>
            <a:pPr marL="0" indent="0">
              <a:buNone/>
              <a:defRPr/>
            </a:pPr>
            <a:r>
              <a:rPr lang="ja-JP" altLang="en-US" sz="500" dirty="0">
                <a:solidFill>
                  <a:schemeClr val="accent6">
                    <a:lumMod val="10000"/>
                  </a:schemeClr>
                </a:solidFill>
                <a:latin typeface="+mn-ea"/>
              </a:rPr>
              <a:t>　</a:t>
            </a:r>
            <a:endParaRPr lang="en-US" altLang="ja-JP" sz="500" dirty="0">
              <a:solidFill>
                <a:schemeClr val="accent6">
                  <a:lumMod val="10000"/>
                </a:schemeClr>
              </a:solidFill>
              <a:latin typeface="+mn-ea"/>
            </a:endParaRPr>
          </a:p>
          <a:p>
            <a:pPr marL="0" indent="0" fontAlgn="base">
              <a:spcBef>
                <a:spcPct val="0"/>
              </a:spcBef>
              <a:spcAft>
                <a:spcPct val="0"/>
              </a:spcAft>
              <a:buNone/>
            </a:pPr>
            <a:r>
              <a:rPr lang="ja-JP" altLang="en-US" sz="1400" dirty="0">
                <a:solidFill>
                  <a:schemeClr val="accent6">
                    <a:lumMod val="10000"/>
                  </a:schemeClr>
                </a:solidFill>
                <a:latin typeface="+mn-ea"/>
              </a:rPr>
              <a:t>　パターン</a:t>
            </a:r>
            <a:r>
              <a:rPr lang="en-US" altLang="ja-JP" sz="1400" dirty="0">
                <a:solidFill>
                  <a:schemeClr val="accent6">
                    <a:lumMod val="10000"/>
                  </a:schemeClr>
                </a:solidFill>
                <a:latin typeface="+mn-ea"/>
              </a:rPr>
              <a:t>2</a:t>
            </a:r>
            <a:r>
              <a:rPr lang="ja-JP" altLang="en-US" sz="1400" dirty="0">
                <a:solidFill>
                  <a:schemeClr val="accent6">
                    <a:lumMod val="10000"/>
                  </a:schemeClr>
                </a:solidFill>
                <a:latin typeface="+mn-ea"/>
              </a:rPr>
              <a:t>： 信じ込ませる</a:t>
            </a:r>
            <a:endParaRPr lang="en-US" altLang="ja-JP" sz="1400" dirty="0">
              <a:solidFill>
                <a:schemeClr val="accent6">
                  <a:lumMod val="10000"/>
                </a:schemeClr>
              </a:solidFill>
              <a:latin typeface="+mn-ea"/>
            </a:endParaRPr>
          </a:p>
          <a:p>
            <a:pPr marL="0" lvl="1" indent="0">
              <a:buClr>
                <a:prstClr val="black"/>
              </a:buClr>
              <a:buFontTx/>
              <a:buNone/>
            </a:pPr>
            <a:r>
              <a:rPr lang="ja-JP" altLang="en-US" sz="1400" dirty="0">
                <a:solidFill>
                  <a:schemeClr val="accent6">
                    <a:lumMod val="10000"/>
                  </a:schemeClr>
                </a:solidFill>
                <a:latin typeface="+mn-ea"/>
              </a:rPr>
              <a:t>　   社会的信用の高い組織を騙り、事態の深刻さ、緊急性を訴求し信じ込ませる</a:t>
            </a:r>
            <a:endParaRPr lang="en-US" altLang="ja-JP" sz="1400" dirty="0">
              <a:solidFill>
                <a:schemeClr val="accent6">
                  <a:lumMod val="10000"/>
                </a:schemeClr>
              </a:solidFill>
              <a:latin typeface="+mn-ea"/>
            </a:endParaRPr>
          </a:p>
          <a:p>
            <a:pPr marL="0" lvl="1" indent="0">
              <a:buClr>
                <a:prstClr val="black"/>
              </a:buClr>
              <a:buNone/>
            </a:pPr>
            <a:r>
              <a:rPr lang="ja-JP" altLang="en-US" sz="1400" kern="0" dirty="0">
                <a:solidFill>
                  <a:schemeClr val="accent6">
                    <a:lumMod val="10000"/>
                  </a:schemeClr>
                </a:solidFill>
                <a:latin typeface="+mn-ea"/>
              </a:rPr>
              <a:t>　　 有名人や異性を装い交際を持ち掛け、</a:t>
            </a:r>
            <a:r>
              <a:rPr lang="ja-JP" altLang="en-US" sz="1400" kern="0" dirty="0">
                <a:solidFill>
                  <a:schemeClr val="tx2"/>
                </a:solidFill>
                <a:latin typeface="+mn-ea"/>
              </a:rPr>
              <a:t>親密になったところで投資など様々な名目で金銭を要求</a:t>
            </a:r>
            <a:endParaRPr lang="en-US" altLang="ja-JP" sz="500" kern="0" dirty="0">
              <a:solidFill>
                <a:schemeClr val="tx2"/>
              </a:solidFill>
              <a:latin typeface="+mn-ea"/>
            </a:endParaRPr>
          </a:p>
          <a:p>
            <a:pPr marL="0" lvl="1" indent="0">
              <a:buClr>
                <a:prstClr val="black"/>
              </a:buClr>
              <a:buFontTx/>
              <a:buNone/>
            </a:pPr>
            <a:endParaRPr lang="en-US" altLang="ja-JP" sz="500" kern="0" dirty="0">
              <a:solidFill>
                <a:schemeClr val="accent6">
                  <a:lumMod val="10000"/>
                </a:schemeClr>
              </a:solidFill>
              <a:latin typeface="+mn-ea"/>
            </a:endParaRPr>
          </a:p>
          <a:p>
            <a:pPr marL="0" lvl="1" indent="0">
              <a:buClr>
                <a:prstClr val="black"/>
              </a:buClr>
              <a:buFontTx/>
              <a:buNone/>
            </a:pPr>
            <a:r>
              <a:rPr lang="ja-JP" altLang="en-US" sz="1400" dirty="0">
                <a:solidFill>
                  <a:schemeClr val="accent6">
                    <a:lumMod val="10000"/>
                  </a:schemeClr>
                </a:solidFill>
                <a:latin typeface="+mn-ea"/>
              </a:rPr>
              <a:t>　パターン</a:t>
            </a:r>
            <a:r>
              <a:rPr lang="en-US" altLang="ja-JP" sz="1400" dirty="0">
                <a:solidFill>
                  <a:schemeClr val="accent6">
                    <a:lumMod val="10000"/>
                  </a:schemeClr>
                </a:solidFill>
                <a:latin typeface="+mn-ea"/>
              </a:rPr>
              <a:t>2</a:t>
            </a:r>
            <a:r>
              <a:rPr lang="ja-JP" altLang="en-US" sz="1400" dirty="0">
                <a:solidFill>
                  <a:schemeClr val="accent6">
                    <a:lumMod val="10000"/>
                  </a:schemeClr>
                </a:solidFill>
                <a:latin typeface="+mn-ea"/>
              </a:rPr>
              <a:t>： 相談しにくい</a:t>
            </a:r>
            <a:endParaRPr lang="en-US" altLang="ja-JP" sz="1400" dirty="0">
              <a:solidFill>
                <a:schemeClr val="accent6">
                  <a:lumMod val="10000"/>
                </a:schemeClr>
              </a:solidFill>
              <a:latin typeface="+mn-ea"/>
            </a:endParaRPr>
          </a:p>
          <a:p>
            <a:pPr marL="457200" lvl="1" indent="0">
              <a:buClr>
                <a:prstClr val="black"/>
              </a:buClr>
              <a:buFontTx/>
              <a:buNone/>
            </a:pPr>
            <a:r>
              <a:rPr lang="ja-JP" altLang="en-US" sz="1400" kern="0" dirty="0">
                <a:solidFill>
                  <a:schemeClr val="accent6">
                    <a:lumMod val="10000"/>
                  </a:schemeClr>
                </a:solidFill>
                <a:latin typeface="+mn-ea"/>
              </a:rPr>
              <a:t>「あなたの恥ずかしい動画を撮影した」「アダルトサイトの未納料金があり裁判沙汰になる」等と脅し、金銭を要求</a:t>
            </a:r>
            <a:endParaRPr kumimoji="1" lang="en-US" altLang="ja-JP" sz="1200" b="0" i="0" u="none" strike="noStrike" kern="0" cap="none" spc="0" normalizeH="0" baseline="0" noProof="0" dirty="0">
              <a:ln>
                <a:noFill/>
              </a:ln>
              <a:solidFill>
                <a:schemeClr val="accent6">
                  <a:lumMod val="10000"/>
                </a:schemeClr>
              </a:solidFill>
              <a:effectLst/>
              <a:uLnTx/>
              <a:uFillTx/>
              <a:latin typeface="+mn-ea"/>
              <a:cs typeface="+mn-cs"/>
            </a:endParaRPr>
          </a:p>
        </p:txBody>
      </p:sp>
      <p:pic>
        <p:nvPicPr>
          <p:cNvPr id="12" name="図 11" descr="情報セキュリティを解説する人のイラスト">
            <a:extLst>
              <a:ext uri="{FF2B5EF4-FFF2-40B4-BE49-F238E27FC236}">
                <a16:creationId xmlns:a16="http://schemas.microsoft.com/office/drawing/2014/main" id="{4E668C6A-883B-4F37-E00C-F9D66913AC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94853" y="1363402"/>
            <a:ext cx="1190303" cy="1615126"/>
          </a:xfrm>
          <a:prstGeom prst="rect">
            <a:avLst/>
          </a:prstGeom>
        </p:spPr>
      </p:pic>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ja-JP" dirty="0"/>
              <a:t>Copyright © 2025  </a:t>
            </a:r>
            <a:r>
              <a:rPr lang="ja-JP" altLang="en-US" dirty="0"/>
              <a:t>独立行政法人情報処理推進機構</a:t>
            </a:r>
          </a:p>
          <a:p>
            <a:endParaRPr lang="ja-JP" altLang="en-US" dirty="0"/>
          </a:p>
        </p:txBody>
      </p:sp>
    </p:spTree>
    <p:extLst>
      <p:ext uri="{BB962C8B-B14F-4D97-AF65-F5344CB8AC3E}">
        <p14:creationId xmlns:p14="http://schemas.microsoft.com/office/powerpoint/2010/main" val="1813936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22</a:t>
            </a:fld>
            <a:endParaRPr lang="ja-JP" altLang="en-US"/>
          </a:p>
        </p:txBody>
      </p:sp>
      <p:sp>
        <p:nvSpPr>
          <p:cNvPr id="9" name="タイトル 8">
            <a:extLst>
              <a:ext uri="{FF2B5EF4-FFF2-40B4-BE49-F238E27FC236}">
                <a16:creationId xmlns:a16="http://schemas.microsoft.com/office/drawing/2014/main" id="{814B93F0-91BB-1C81-930B-8940707CF59E}"/>
              </a:ext>
            </a:extLst>
          </p:cNvPr>
          <p:cNvSpPr>
            <a:spLocks noGrp="1"/>
          </p:cNvSpPr>
          <p:nvPr>
            <p:ph type="title"/>
          </p:nvPr>
        </p:nvSpPr>
        <p:spPr>
          <a:xfrm>
            <a:off x="208709" y="202948"/>
            <a:ext cx="7423732" cy="816635"/>
          </a:xfrm>
        </p:spPr>
        <p:txBody>
          <a:bodyPr/>
          <a:lstStyle/>
          <a:p>
            <a:r>
              <a:rPr lang="ja-JP" altLang="en-US" sz="2400" dirty="0"/>
              <a:t>● </a:t>
            </a:r>
            <a:r>
              <a:rPr lang="ja-JP" altLang="en-US" sz="2400" u="sng" dirty="0"/>
              <a:t>ワンクリック請求等の不当請求による金銭被害</a:t>
            </a:r>
            <a:br>
              <a:rPr lang="en-US" altLang="ja-JP" sz="800" u="sng" dirty="0"/>
            </a:br>
            <a:endParaRPr lang="ja-JP" altLang="en-US" sz="2400" u="sng" dirty="0"/>
          </a:p>
        </p:txBody>
      </p:sp>
      <p:pic>
        <p:nvPicPr>
          <p:cNvPr id="5" name="図 4" descr="情報セキュリティ10大脅威2025　個人編「ワンクリック請求等の不当請求による金銭被害」の手口・脅威のイメージ図">
            <a:extLst>
              <a:ext uri="{FF2B5EF4-FFF2-40B4-BE49-F238E27FC236}">
                <a16:creationId xmlns:a16="http://schemas.microsoft.com/office/drawing/2014/main" id="{CBC4AFA2-F9A6-D87E-CE29-1C6F95849741}"/>
              </a:ext>
            </a:extLst>
          </p:cNvPr>
          <p:cNvPicPr>
            <a:picLocks/>
          </p:cNvPicPr>
          <p:nvPr/>
        </p:nvPicPr>
        <p:blipFill>
          <a:blip r:embed="rId2"/>
          <a:stretch>
            <a:fillRect/>
          </a:stretch>
        </p:blipFill>
        <p:spPr>
          <a:xfrm>
            <a:off x="1790238" y="1357911"/>
            <a:ext cx="5357959" cy="2285504"/>
          </a:xfrm>
          <a:prstGeom prst="rect">
            <a:avLst/>
          </a:prstGeom>
        </p:spPr>
      </p:pic>
      <p:sp>
        <p:nvSpPr>
          <p:cNvPr id="3" name="正方形/長方形 2" descr="情報セキュリティ10大脅威2025　個人編「ワンクリック請求等の不当請求による金銭被害」の手口・脅威のイメージ図">
            <a:extLst>
              <a:ext uri="{FF2B5EF4-FFF2-40B4-BE49-F238E27FC236}">
                <a16:creationId xmlns:a16="http://schemas.microsoft.com/office/drawing/2014/main" id="{3187972C-1E02-B85C-112E-3ECEB446662C}"/>
              </a:ext>
            </a:extLst>
          </p:cNvPr>
          <p:cNvSpPr/>
          <p:nvPr/>
        </p:nvSpPr>
        <p:spPr>
          <a:xfrm>
            <a:off x="1305996" y="1225590"/>
            <a:ext cx="6326445" cy="254565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テキスト ボックス 5">
            <a:extLst>
              <a:ext uri="{FF2B5EF4-FFF2-40B4-BE49-F238E27FC236}">
                <a16:creationId xmlns:a16="http://schemas.microsoft.com/office/drawing/2014/main" id="{A0882E1D-50B2-6C9D-3B5F-C89D09E70C02}"/>
              </a:ext>
            </a:extLst>
          </p:cNvPr>
          <p:cNvSpPr txBox="1"/>
          <p:nvPr/>
        </p:nvSpPr>
        <p:spPr>
          <a:xfrm>
            <a:off x="208709" y="3771245"/>
            <a:ext cx="8565502" cy="2862322"/>
          </a:xfrm>
          <a:prstGeom prst="rect">
            <a:avLst/>
          </a:prstGeom>
          <a:noFill/>
          <a:ln w="19050">
            <a:noFill/>
          </a:ln>
        </p:spPr>
        <p:txBody>
          <a:bodyPr wrap="square" rtlCol="0">
            <a:spAutoFit/>
          </a:bodyPr>
          <a:lstStyle/>
          <a:p>
            <a:pPr marL="285750" indent="-285750">
              <a:buFont typeface="Wingdings" panose="05000000000000000000" pitchFamily="2" charset="2"/>
              <a:buChar char="l"/>
            </a:pPr>
            <a:r>
              <a:rPr lang="ja-JP" altLang="en-US" u="sng" dirty="0"/>
              <a:t>どんな被害？</a:t>
            </a:r>
            <a:endParaRPr lang="en-US" altLang="ja-JP" u="sng" dirty="0"/>
          </a:p>
          <a:p>
            <a:r>
              <a:rPr lang="en-US" altLang="ja-JP" dirty="0"/>
              <a:t>Web</a:t>
            </a:r>
            <a:r>
              <a:rPr lang="ja-JP" altLang="en-US" dirty="0"/>
              <a:t>サイト閲覧中に、有料サービスの会員登録の完了画面や利用料の請求画面が突然表示され、金銭を請求され、不安と焦りをあおる。</a:t>
            </a:r>
            <a:endParaRPr lang="en-US" altLang="ja-JP" dirty="0"/>
          </a:p>
          <a:p>
            <a:endParaRPr lang="en-US" altLang="ja-JP" dirty="0"/>
          </a:p>
          <a:p>
            <a:pPr marL="285750" indent="-285750">
              <a:buFont typeface="Wingdings" panose="05000000000000000000" pitchFamily="2" charset="2"/>
              <a:buChar char="l"/>
            </a:pPr>
            <a:r>
              <a:rPr lang="ja-JP" altLang="en-US" u="sng" dirty="0"/>
              <a:t>　被害に遭うとどうなるの</a:t>
            </a:r>
            <a:r>
              <a:rPr lang="ja-JP" altLang="en-US" dirty="0"/>
              <a:t>？</a:t>
            </a:r>
            <a:endParaRPr lang="en-US" altLang="ja-JP" dirty="0"/>
          </a:p>
          <a:p>
            <a:pPr marL="285750" indent="-285750">
              <a:buFontTx/>
              <a:buChar char="-"/>
            </a:pPr>
            <a:r>
              <a:rPr lang="ja-JP" altLang="en-US" dirty="0"/>
              <a:t>料金請求等の画面を自力で閉じることができず、不安なため助けを求めて、画面に表示された番号に電話してしまう</a:t>
            </a:r>
            <a:endParaRPr lang="en-US" altLang="ja-JP" dirty="0"/>
          </a:p>
          <a:p>
            <a:pPr marL="285750" indent="-285750">
              <a:buFontTx/>
              <a:buChar char="-"/>
            </a:pPr>
            <a:r>
              <a:rPr lang="ja-JP" altLang="en-US" dirty="0"/>
              <a:t>電話すると</a:t>
            </a:r>
            <a:r>
              <a:rPr lang="en-US" altLang="ja-JP" dirty="0"/>
              <a:t>(</a:t>
            </a:r>
            <a:r>
              <a:rPr lang="ja-JP" altLang="en-US" dirty="0"/>
              <a:t>相手に電話番号が知られ</a:t>
            </a:r>
            <a:r>
              <a:rPr lang="en-US" altLang="ja-JP" dirty="0"/>
              <a:t>)</a:t>
            </a:r>
            <a:r>
              <a:rPr lang="ja-JP" altLang="en-US" dirty="0"/>
              <a:t>、相手の要求に応じ、不当請求を支払ってしまう</a:t>
            </a:r>
            <a:endParaRPr lang="en-US" altLang="ja-JP" dirty="0"/>
          </a:p>
          <a:p>
            <a:pPr marL="285750" indent="-285750">
              <a:buFontTx/>
              <a:buChar char="-"/>
            </a:pPr>
            <a:r>
              <a:rPr lang="en-US" altLang="ja-JP" dirty="0"/>
              <a:t>SMS</a:t>
            </a:r>
            <a:r>
              <a:rPr lang="ja-JP" altLang="en-US" dirty="0"/>
              <a:t>等での性的なやりとりを経て、不正アプリのインストールに誘導され、スマホに保存されている連絡先宛に性的な動画をばらなくと脅される</a:t>
            </a:r>
            <a:endParaRPr lang="en-US" altLang="ja-JP" dirty="0"/>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ja-JP" dirty="0"/>
              <a:t>Copyright © 2025  </a:t>
            </a:r>
            <a:r>
              <a:rPr lang="ja-JP" altLang="en-US" dirty="0"/>
              <a:t>独立行政法人情報処理推進機構</a:t>
            </a:r>
          </a:p>
          <a:p>
            <a:endParaRPr lang="ja-JP" altLang="en-US" dirty="0"/>
          </a:p>
        </p:txBody>
      </p:sp>
    </p:spTree>
    <p:extLst>
      <p:ext uri="{BB962C8B-B14F-4D97-AF65-F5344CB8AC3E}">
        <p14:creationId xmlns:p14="http://schemas.microsoft.com/office/powerpoint/2010/main" val="3078715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23</a:t>
            </a:fld>
            <a:endParaRPr lang="ja-JP" altLang="en-US"/>
          </a:p>
        </p:txBody>
      </p:sp>
      <p:sp>
        <p:nvSpPr>
          <p:cNvPr id="2" name="タイトル 8">
            <a:extLst>
              <a:ext uri="{FF2B5EF4-FFF2-40B4-BE49-F238E27FC236}">
                <a16:creationId xmlns:a16="http://schemas.microsoft.com/office/drawing/2014/main" id="{71B74833-DC14-0AD7-624C-98B45965056D}"/>
              </a:ext>
            </a:extLst>
          </p:cNvPr>
          <p:cNvSpPr>
            <a:spLocks noGrp="1"/>
          </p:cNvSpPr>
          <p:nvPr>
            <p:ph type="title"/>
          </p:nvPr>
        </p:nvSpPr>
        <p:spPr>
          <a:xfrm>
            <a:off x="480910" y="217503"/>
            <a:ext cx="7423732" cy="816635"/>
          </a:xfrm>
        </p:spPr>
        <p:txBody>
          <a:bodyPr/>
          <a:lstStyle/>
          <a:p>
            <a:r>
              <a:rPr lang="ja-JP" altLang="en-US" sz="2400" dirty="0"/>
              <a:t>ワンクリック請求等の不当請求による金銭被害</a:t>
            </a:r>
            <a:br>
              <a:rPr lang="en-US" altLang="ja-JP" sz="800" dirty="0"/>
            </a:br>
            <a:endParaRPr lang="ja-JP" altLang="en-US" sz="2400" dirty="0"/>
          </a:p>
        </p:txBody>
      </p:sp>
      <p:sp>
        <p:nvSpPr>
          <p:cNvPr id="5" name="テキスト ボックス 4">
            <a:extLst>
              <a:ext uri="{FF2B5EF4-FFF2-40B4-BE49-F238E27FC236}">
                <a16:creationId xmlns:a16="http://schemas.microsoft.com/office/drawing/2014/main" id="{79E23DC6-0AD6-A2D2-10C8-D7FF2062D181}"/>
              </a:ext>
            </a:extLst>
          </p:cNvPr>
          <p:cNvSpPr txBox="1"/>
          <p:nvPr/>
        </p:nvSpPr>
        <p:spPr>
          <a:xfrm>
            <a:off x="80767" y="1330226"/>
            <a:ext cx="8112047" cy="3791807"/>
          </a:xfrm>
          <a:prstGeom prst="rect">
            <a:avLst/>
          </a:prstGeom>
          <a:noFill/>
          <a:ln w="19050">
            <a:noFill/>
          </a:ln>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l"/>
              <a:tabLst/>
              <a:defRPr/>
            </a:pPr>
            <a:r>
              <a:rPr kumimoji="1" lang="ja-JP" altLang="en-US" sz="2800" b="0" i="0" u="none" strike="noStrike" kern="0" cap="none" spc="0" normalizeH="0" baseline="0" noProof="0" dirty="0">
                <a:ln>
                  <a:noFill/>
                </a:ln>
                <a:effectLst/>
                <a:uLnTx/>
                <a:uFillTx/>
                <a:latin typeface="+mn-ea"/>
                <a:cs typeface="+mn-cs"/>
              </a:rPr>
              <a:t>対策</a:t>
            </a:r>
            <a:endParaRPr kumimoji="1" lang="en-US" altLang="ja-JP" sz="2800" b="0" i="0" u="none" strike="noStrike" kern="0" cap="none" spc="0" normalizeH="0" baseline="0" noProof="0" dirty="0">
              <a:ln>
                <a:noFill/>
              </a:ln>
              <a:effectLst/>
              <a:uLnTx/>
              <a:uFillTx/>
              <a:latin typeface="+mn-ea"/>
              <a:cs typeface="+mn-cs"/>
            </a:endParaRPr>
          </a:p>
          <a:p>
            <a:pPr lvl="1" eaLnBrk="0" fontAlgn="base" hangingPunct="0">
              <a:spcBef>
                <a:spcPct val="20000"/>
              </a:spcBef>
              <a:spcAft>
                <a:spcPct val="0"/>
              </a:spcAft>
              <a:buClr>
                <a:schemeClr val="tx1"/>
              </a:buClr>
              <a:defRPr/>
            </a:pPr>
            <a:r>
              <a:rPr lang="en-US" altLang="ja-JP" kern="0" dirty="0">
                <a:latin typeface="+mn-ea"/>
              </a:rPr>
              <a:t>【</a:t>
            </a:r>
            <a:r>
              <a:rPr lang="ja-JP" altLang="en-US" kern="0" dirty="0">
                <a:latin typeface="+mn-ea"/>
              </a:rPr>
              <a:t>予防</a:t>
            </a:r>
            <a:r>
              <a:rPr lang="en-US" altLang="ja-JP" kern="0" dirty="0">
                <a:latin typeface="+mn-ea"/>
              </a:rPr>
              <a:t>】</a:t>
            </a: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hlinkClick r:id="rId2" action="ppaction://hlinksldjump"/>
              </a:rPr>
              <a:t>「情報セキュリティ対策の基本」の実施</a:t>
            </a:r>
            <a:endParaRPr lang="en-US" altLang="ja-JP" kern="0" dirty="0">
              <a:solidFill>
                <a:srgbClr val="FF0000"/>
              </a:solidFill>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solidFill>
                  <a:schemeClr val="tx2"/>
                </a:solidFill>
                <a:latin typeface="+mn-ea"/>
              </a:rPr>
              <a:t>情報リテラシー、情報モラルを向上させる</a:t>
            </a:r>
            <a:r>
              <a:rPr lang="ja-JP" altLang="en-US" kern="0" dirty="0">
                <a:solidFill>
                  <a:srgbClr val="FF0000"/>
                </a:solidFill>
                <a:latin typeface="+mn-ea"/>
              </a:rPr>
              <a:t>（</a:t>
            </a:r>
            <a:r>
              <a:rPr lang="ja-JP" altLang="en-US" kern="0" dirty="0">
                <a:solidFill>
                  <a:srgbClr val="FF0000"/>
                </a:solidFill>
                <a:latin typeface="+mn-ea"/>
                <a:hlinkClick r:id="rId3" action="ppaction://hlinksldjump"/>
              </a:rPr>
              <a:t>★共通対策　</a:t>
            </a:r>
            <a:r>
              <a:rPr lang="ja-JP" altLang="en-US" kern="0" dirty="0">
                <a:solidFill>
                  <a:srgbClr val="FF0000"/>
                </a:solidFill>
                <a:latin typeface="+mn-ea"/>
              </a:rPr>
              <a:t>）</a:t>
            </a:r>
            <a:endParaRPr lang="en-US" altLang="ja-JP" kern="0" dirty="0">
              <a:solidFill>
                <a:srgbClr val="FF0000"/>
              </a:solidFill>
              <a:latin typeface="+mn-ea"/>
            </a:endParaRPr>
          </a:p>
          <a:p>
            <a:pPr marL="800100" lvl="1" indent="-342900" eaLnBrk="0" fontAlgn="base" hangingPunct="0">
              <a:spcBef>
                <a:spcPct val="20000"/>
              </a:spcBef>
              <a:spcAft>
                <a:spcPct val="0"/>
              </a:spcAft>
              <a:buClr>
                <a:schemeClr val="tx1"/>
              </a:buClr>
              <a:buFont typeface="Wingdings" pitchFamily="2" charset="2"/>
              <a:buChar char="l"/>
              <a:defRPr/>
            </a:pPr>
            <a:endParaRPr lang="en-US" altLang="ja-JP" kern="0" dirty="0">
              <a:solidFill>
                <a:schemeClr val="tx2"/>
              </a:solidFill>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solidFill>
                  <a:schemeClr val="tx2"/>
                </a:solidFill>
                <a:latin typeface="+mn-ea"/>
              </a:rPr>
              <a:t>不当な請求を安易に信用しない</a:t>
            </a:r>
            <a:endParaRPr lang="en-US" altLang="ja-JP" kern="0" dirty="0">
              <a:solidFill>
                <a:schemeClr val="tx2"/>
              </a:solidFill>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solidFill>
                  <a:schemeClr val="tx2"/>
                </a:solidFill>
                <a:latin typeface="+mn-ea"/>
              </a:rPr>
              <a:t>不当な請求には応じない、連絡しない</a:t>
            </a:r>
            <a:endParaRPr lang="en-US" altLang="ja-JP"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solidFill>
                  <a:schemeClr val="tx2"/>
                </a:solidFill>
                <a:latin typeface="+mn-ea"/>
              </a:rPr>
              <a:t>請求画面が表示されたらブラウザを終了する</a:t>
            </a:r>
            <a:endParaRPr lang="en-US" altLang="ja-JP" kern="0" dirty="0">
              <a:solidFill>
                <a:schemeClr val="tx2"/>
              </a:solidFill>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solidFill>
                  <a:schemeClr val="tx2"/>
                </a:solidFill>
                <a:latin typeface="+mn-ea"/>
              </a:rPr>
              <a:t>安易に添付ファイルの開封、メールや</a:t>
            </a:r>
            <a:r>
              <a:rPr lang="en-US" altLang="ja-JP" kern="0" dirty="0">
                <a:solidFill>
                  <a:schemeClr val="tx2"/>
                </a:solidFill>
                <a:latin typeface="+mn-ea"/>
              </a:rPr>
              <a:t>SMS</a:t>
            </a:r>
            <a:r>
              <a:rPr lang="ja-JP" altLang="en-US" kern="0" dirty="0">
                <a:solidFill>
                  <a:schemeClr val="tx2"/>
                </a:solidFill>
                <a:latin typeface="+mn-ea"/>
              </a:rPr>
              <a:t>の</a:t>
            </a:r>
            <a:r>
              <a:rPr lang="en-US" altLang="ja-JP" kern="0" dirty="0">
                <a:solidFill>
                  <a:schemeClr val="tx2"/>
                </a:solidFill>
                <a:latin typeface="+mn-ea"/>
              </a:rPr>
              <a:t>URL</a:t>
            </a:r>
            <a:r>
              <a:rPr lang="ja-JP" altLang="en-US" kern="0" dirty="0">
                <a:solidFill>
                  <a:schemeClr val="tx2"/>
                </a:solidFill>
                <a:latin typeface="+mn-ea"/>
              </a:rPr>
              <a:t>リンクのクリック</a:t>
            </a:r>
            <a:r>
              <a:rPr lang="en-US" altLang="ja-JP" kern="0" dirty="0">
                <a:solidFill>
                  <a:schemeClr val="tx2"/>
                </a:solidFill>
                <a:latin typeface="+mn-ea"/>
              </a:rPr>
              <a:t>/</a:t>
            </a:r>
            <a:r>
              <a:rPr lang="ja-JP" altLang="en-US" kern="0" dirty="0">
                <a:solidFill>
                  <a:schemeClr val="tx2"/>
                </a:solidFill>
                <a:latin typeface="+mn-ea"/>
              </a:rPr>
              <a:t>タップをしない</a:t>
            </a:r>
            <a:endParaRPr lang="en-US" altLang="ja-JP" kern="0" dirty="0">
              <a:solidFill>
                <a:schemeClr val="tx2"/>
              </a:solidFill>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solidFill>
                  <a:schemeClr val="tx2"/>
                </a:solidFill>
                <a:latin typeface="+mn-ea"/>
              </a:rPr>
              <a:t>セキュリティソフトを導入し、アクセスブロックを有効にすることで危険のウェブサイトのアクセスをブロックする</a:t>
            </a:r>
            <a:endParaRPr lang="en-US" altLang="ja-JP" kern="0" dirty="0">
              <a:solidFill>
                <a:schemeClr val="tx2"/>
              </a:solidFill>
              <a:latin typeface="+mn-ea"/>
            </a:endParaRPr>
          </a:p>
        </p:txBody>
      </p:sp>
      <p:pic>
        <p:nvPicPr>
          <p:cNvPr id="10" name="図 9" descr="情報セキュリティを解説する人のイラスト">
            <a:extLst>
              <a:ext uri="{FF2B5EF4-FFF2-40B4-BE49-F238E27FC236}">
                <a16:creationId xmlns:a16="http://schemas.microsoft.com/office/drawing/2014/main" id="{FDDE2276-4133-8098-3E4B-3A05A6B50E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6732" y="1813874"/>
            <a:ext cx="1190303" cy="1615126"/>
          </a:xfrm>
          <a:prstGeom prst="rect">
            <a:avLst/>
          </a:prstGeom>
        </p:spPr>
      </p:pic>
      <p:sp>
        <p:nvSpPr>
          <p:cNvPr id="6" name="吹き出し: 円形 5" descr="対策を説明した吹き出し">
            <a:extLst>
              <a:ext uri="{FF2B5EF4-FFF2-40B4-BE49-F238E27FC236}">
                <a16:creationId xmlns:a16="http://schemas.microsoft.com/office/drawing/2014/main" id="{8FE8312A-0EF1-CA97-1A44-F898E0C0E203}"/>
              </a:ext>
            </a:extLst>
          </p:cNvPr>
          <p:cNvSpPr/>
          <p:nvPr/>
        </p:nvSpPr>
        <p:spPr>
          <a:xfrm>
            <a:off x="4820686" y="1359128"/>
            <a:ext cx="2574742" cy="1005463"/>
          </a:xfrm>
          <a:prstGeom prst="wedgeEllipseCallout">
            <a:avLst>
              <a:gd name="adj1" fmla="val 62620"/>
              <a:gd name="adj2" fmla="val 79336"/>
            </a:avLst>
          </a:prstGeom>
          <a:solidFill>
            <a:srgbClr val="F79646">
              <a:lumMod val="20000"/>
              <a:lumOff val="80000"/>
            </a:srgbClr>
          </a:solidFill>
          <a:ln w="15875" cap="flat" cmpd="sng" algn="ctr">
            <a:solidFill>
              <a:srgbClr val="4F81BD">
                <a:shade val="50000"/>
              </a:srgbClr>
            </a:solid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ja-JP" sz="1200" b="0" i="0" u="sng" strike="noStrike" kern="0" cap="none" spc="0" normalizeH="0" baseline="0" noProof="0" dirty="0">
              <a:ln>
                <a:noFill/>
              </a:ln>
              <a:solidFill>
                <a:srgbClr val="FF0000"/>
              </a:solidFill>
              <a:effectLst/>
              <a:uLnTx/>
              <a:uFillTx/>
              <a:latin typeface="+mn-ea"/>
              <a:cs typeface="+mn-cs"/>
            </a:endParaRPr>
          </a:p>
        </p:txBody>
      </p:sp>
      <p:sp>
        <p:nvSpPr>
          <p:cNvPr id="15" name="テキスト ボックス 14">
            <a:extLst>
              <a:ext uri="{FF2B5EF4-FFF2-40B4-BE49-F238E27FC236}">
                <a16:creationId xmlns:a16="http://schemas.microsoft.com/office/drawing/2014/main" id="{D0E7D085-97DB-64B4-90B9-2837F1140F2A}"/>
              </a:ext>
            </a:extLst>
          </p:cNvPr>
          <p:cNvSpPr txBox="1"/>
          <p:nvPr/>
        </p:nvSpPr>
        <p:spPr>
          <a:xfrm>
            <a:off x="4916878" y="1528473"/>
            <a:ext cx="2382358" cy="646331"/>
          </a:xfrm>
          <a:prstGeom prst="rect">
            <a:avLst/>
          </a:prstGeom>
          <a:noFill/>
        </p:spPr>
        <p:txBody>
          <a:bodyPr wrap="square" rtlCol="0">
            <a:spAutoFit/>
          </a:bodyPr>
          <a:lstStyle/>
          <a:p>
            <a:r>
              <a:rPr kumimoji="1" lang="ja-JP" altLang="en-US" sz="1200" dirty="0">
                <a:solidFill>
                  <a:srgbClr val="FF0000"/>
                </a:solidFill>
              </a:rPr>
              <a:t>・表示された怪しい画面は無視する</a:t>
            </a:r>
            <a:endParaRPr kumimoji="1" lang="en-US" altLang="ja-JP" sz="1200" dirty="0">
              <a:solidFill>
                <a:srgbClr val="FF0000"/>
              </a:solidFill>
            </a:endParaRPr>
          </a:p>
          <a:p>
            <a:r>
              <a:rPr lang="ja-JP" altLang="en-US" sz="1200" dirty="0">
                <a:solidFill>
                  <a:srgbClr val="FF0000"/>
                </a:solidFill>
              </a:rPr>
              <a:t>・信頼できる人に相談する</a:t>
            </a:r>
            <a:endParaRPr lang="en-US" altLang="ja-JP" sz="1200" dirty="0">
              <a:solidFill>
                <a:srgbClr val="FF0000"/>
              </a:solidFill>
            </a:endParaRPr>
          </a:p>
          <a:p>
            <a:r>
              <a:rPr kumimoji="1" lang="ja-JP" altLang="en-US" sz="1200" dirty="0">
                <a:solidFill>
                  <a:srgbClr val="FF0000"/>
                </a:solidFill>
              </a:rPr>
              <a:t>・表示された番号に電話するのは</a:t>
            </a:r>
            <a:r>
              <a:rPr kumimoji="1" lang="en-US" altLang="ja-JP" sz="1200" dirty="0">
                <a:solidFill>
                  <a:srgbClr val="FF0000"/>
                </a:solidFill>
              </a:rPr>
              <a:t>NG</a:t>
            </a:r>
            <a:endParaRPr kumimoji="1" lang="ja-JP" altLang="en-US" sz="1200" dirty="0">
              <a:solidFill>
                <a:srgbClr val="FF0000"/>
              </a:solidFill>
            </a:endParaRPr>
          </a:p>
        </p:txBody>
      </p:sp>
      <p:sp>
        <p:nvSpPr>
          <p:cNvPr id="16" name="テキスト ボックス 15">
            <a:extLst>
              <a:ext uri="{FF2B5EF4-FFF2-40B4-BE49-F238E27FC236}">
                <a16:creationId xmlns:a16="http://schemas.microsoft.com/office/drawing/2014/main" id="{0849968E-23E2-9F22-25BE-0C31D911DD85}"/>
              </a:ext>
            </a:extLst>
          </p:cNvPr>
          <p:cNvSpPr txBox="1"/>
          <p:nvPr/>
        </p:nvSpPr>
        <p:spPr>
          <a:xfrm>
            <a:off x="825928" y="5795098"/>
            <a:ext cx="7205956" cy="738664"/>
          </a:xfrm>
          <a:prstGeom prst="rect">
            <a:avLst/>
          </a:prstGeom>
          <a:solidFill>
            <a:srgbClr val="FFFFCC"/>
          </a:solidFill>
          <a:ln>
            <a:noFill/>
          </a:ln>
        </p:spPr>
        <p:txBody>
          <a:bodyPr wrap="square" rtlCol="0">
            <a:spAutoFit/>
          </a:bodyPr>
          <a:lstStyle/>
          <a:p>
            <a:pPr algn="ctr"/>
            <a:r>
              <a:rPr lang="ja-JP" altLang="en-US" sz="1400" b="1" dirty="0">
                <a:solidFill>
                  <a:schemeClr val="accent6">
                    <a:lumMod val="10000"/>
                  </a:schemeClr>
                </a:solidFill>
                <a:latin typeface="+mn-ea"/>
              </a:rPr>
              <a:t>身近に相談できる人がいない場合は、公的機関の相談窓口</a:t>
            </a:r>
            <a:r>
              <a:rPr lang="en-US" altLang="ja-JP" sz="1400" b="1" dirty="0">
                <a:solidFill>
                  <a:schemeClr val="accent6">
                    <a:lumMod val="10000"/>
                  </a:schemeClr>
                </a:solidFill>
                <a:latin typeface="+mn-ea"/>
              </a:rPr>
              <a:t>(P26)</a:t>
            </a:r>
            <a:r>
              <a:rPr lang="ja-JP" altLang="en-US" sz="1400" b="1" dirty="0">
                <a:solidFill>
                  <a:schemeClr val="accent6">
                    <a:lumMod val="10000"/>
                  </a:schemeClr>
                </a:solidFill>
                <a:latin typeface="+mn-ea"/>
              </a:rPr>
              <a:t>に相談するのも一考です。</a:t>
            </a:r>
            <a:endParaRPr lang="en-US" altLang="ja-JP" sz="1400" b="1" dirty="0">
              <a:solidFill>
                <a:schemeClr val="accent6">
                  <a:lumMod val="10000"/>
                </a:schemeClr>
              </a:solidFill>
              <a:latin typeface="+mn-ea"/>
            </a:endParaRPr>
          </a:p>
          <a:p>
            <a:pPr algn="ctr"/>
            <a:r>
              <a:rPr lang="en-US" altLang="ja-JP" sz="1400" b="1" dirty="0">
                <a:solidFill>
                  <a:schemeClr val="accent6">
                    <a:lumMod val="10000"/>
                  </a:schemeClr>
                </a:solidFill>
                <a:latin typeface="+mn-ea"/>
              </a:rPr>
              <a:t>IPA</a:t>
            </a:r>
            <a:r>
              <a:rPr lang="ja-JP" altLang="en-US" sz="1400" b="1" dirty="0">
                <a:solidFill>
                  <a:schemeClr val="accent6">
                    <a:lumMod val="10000"/>
                  </a:schemeClr>
                </a:solidFill>
                <a:latin typeface="+mn-ea"/>
              </a:rPr>
              <a:t>ではワンクリック不当請求の手口を解説したページを公開しています。</a:t>
            </a:r>
            <a:br>
              <a:rPr lang="en-US" altLang="ja-JP" sz="1400" b="1" dirty="0">
                <a:solidFill>
                  <a:schemeClr val="accent6">
                    <a:lumMod val="10000"/>
                  </a:schemeClr>
                </a:solidFill>
                <a:latin typeface="+mn-ea"/>
              </a:rPr>
            </a:br>
            <a:r>
              <a:rPr lang="en-US" altLang="ja-JP" sz="1400" dirty="0">
                <a:solidFill>
                  <a:schemeClr val="accent6">
                    <a:lumMod val="10000"/>
                  </a:schemeClr>
                </a:solidFill>
                <a:latin typeface="+mn-ea"/>
                <a:hlinkClick r:id="rId5"/>
              </a:rPr>
              <a:t>https://www.ipa.go.jp/security/anshin/attention/2022/mgdayori20220706.html</a:t>
            </a:r>
            <a:r>
              <a:rPr lang="ja-JP" altLang="en-US" sz="1400" dirty="0">
                <a:latin typeface="+mn-ea"/>
              </a:rPr>
              <a:t>           </a:t>
            </a:r>
            <a:endParaRPr lang="en-US" altLang="ja-JP" sz="1400" dirty="0">
              <a:solidFill>
                <a:srgbClr val="0000FF"/>
              </a:solidFill>
              <a:latin typeface="+mn-ea"/>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ja-JP" dirty="0"/>
              <a:t>Copyright © 2025  </a:t>
            </a:r>
            <a:r>
              <a:rPr lang="ja-JP" altLang="en-US" dirty="0"/>
              <a:t>独立行政法人情報処理推進機構</a:t>
            </a:r>
          </a:p>
          <a:p>
            <a:endParaRPr lang="ja-JP" altLang="en-US" dirty="0"/>
          </a:p>
        </p:txBody>
      </p:sp>
    </p:spTree>
    <p:extLst>
      <p:ext uri="{BB962C8B-B14F-4D97-AF65-F5344CB8AC3E}">
        <p14:creationId xmlns:p14="http://schemas.microsoft.com/office/powerpoint/2010/main" val="3867462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24</a:t>
            </a:fld>
            <a:endParaRPr lang="ja-JP" altLang="en-US"/>
          </a:p>
        </p:txBody>
      </p:sp>
      <p:sp>
        <p:nvSpPr>
          <p:cNvPr id="9" name="タイトル 8">
            <a:extLst>
              <a:ext uri="{FF2B5EF4-FFF2-40B4-BE49-F238E27FC236}">
                <a16:creationId xmlns:a16="http://schemas.microsoft.com/office/drawing/2014/main" id="{814B93F0-91BB-1C81-930B-8940707CF59E}"/>
              </a:ext>
            </a:extLst>
          </p:cNvPr>
          <p:cNvSpPr>
            <a:spLocks noGrp="1"/>
          </p:cNvSpPr>
          <p:nvPr>
            <p:ph type="title"/>
          </p:nvPr>
        </p:nvSpPr>
        <p:spPr>
          <a:xfrm>
            <a:off x="480910" y="141304"/>
            <a:ext cx="6948590" cy="676276"/>
          </a:xfrm>
        </p:spPr>
        <p:txBody>
          <a:bodyPr/>
          <a:lstStyle/>
          <a:p>
            <a:r>
              <a:rPr lang="ja-JP" altLang="en-US" dirty="0"/>
              <a:t>「情報セキュリティ対策の基本」は必ず実施！</a:t>
            </a:r>
          </a:p>
        </p:txBody>
      </p:sp>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329272" y="1097095"/>
            <a:ext cx="8595216" cy="1681659"/>
          </a:xfrm>
        </p:spPr>
        <p:txBody>
          <a:bodyPr/>
          <a:lstStyle/>
          <a:p>
            <a:pPr marL="0" indent="0">
              <a:buNone/>
            </a:pPr>
            <a:r>
              <a:rPr lang="ja-JP" altLang="en-US" sz="2400" dirty="0">
                <a:solidFill>
                  <a:schemeClr val="accent6">
                    <a:lumMod val="10000"/>
                  </a:schemeClr>
                </a:solidFill>
              </a:rPr>
              <a:t>・トラブルは、インターネットにアクセスし、ショッピング、</a:t>
            </a:r>
            <a:r>
              <a:rPr lang="en-US" altLang="ja-JP" sz="2400" dirty="0">
                <a:solidFill>
                  <a:schemeClr val="accent6">
                    <a:lumMod val="10000"/>
                  </a:schemeClr>
                </a:solidFill>
              </a:rPr>
              <a:t>SNS</a:t>
            </a:r>
            <a:r>
              <a:rPr lang="ja-JP" altLang="en-US" sz="2400" dirty="0">
                <a:solidFill>
                  <a:schemeClr val="accent6">
                    <a:lumMod val="10000"/>
                  </a:schemeClr>
                </a:solidFill>
              </a:rPr>
              <a:t>等サービスを利用することで発生する。</a:t>
            </a:r>
            <a:endParaRPr lang="en-US" altLang="ja-JP" sz="2400" dirty="0">
              <a:solidFill>
                <a:schemeClr val="accent6">
                  <a:lumMod val="10000"/>
                </a:schemeClr>
              </a:solidFill>
            </a:endParaRPr>
          </a:p>
          <a:p>
            <a:pPr marL="0" indent="0">
              <a:buNone/>
            </a:pPr>
            <a:r>
              <a:rPr lang="ja-JP" altLang="en-US" sz="2400" dirty="0">
                <a:solidFill>
                  <a:schemeClr val="accent6">
                    <a:lumMod val="10000"/>
                  </a:schemeClr>
                </a:solidFill>
              </a:rPr>
              <a:t>・トラブルの手口、糸口は共通点が多く、「情報セキュリティ対策の基本」はトラブルの発生抑止に共通的に有効</a:t>
            </a:r>
            <a:endParaRPr lang="ja-JP" altLang="en-US" sz="800" dirty="0">
              <a:solidFill>
                <a:schemeClr val="accent6">
                  <a:lumMod val="10000"/>
                </a:schemeClr>
              </a:solidFill>
            </a:endParaRPr>
          </a:p>
          <a:p>
            <a:r>
              <a:rPr lang="ja-JP" altLang="en-US" sz="2400" dirty="0">
                <a:solidFill>
                  <a:schemeClr val="accent6">
                    <a:lumMod val="10000"/>
                  </a:schemeClr>
                </a:solidFill>
              </a:rPr>
              <a:t>基本的な対策の重要性は長年変わらない</a:t>
            </a:r>
            <a:endParaRPr lang="ja-JP" altLang="en-US" sz="800" dirty="0">
              <a:solidFill>
                <a:schemeClr val="accent6">
                  <a:lumMod val="10000"/>
                </a:schemeClr>
              </a:solidFill>
            </a:endParaRPr>
          </a:p>
          <a:p>
            <a:r>
              <a:rPr lang="ja-JP" altLang="en-US" sz="2400" dirty="0">
                <a:solidFill>
                  <a:schemeClr val="accent6">
                    <a:lumMod val="10000"/>
                  </a:schemeClr>
                </a:solidFill>
              </a:rPr>
              <a:t>下記の</a:t>
            </a:r>
            <a:r>
              <a:rPr lang="ja-JP" altLang="en-US" sz="2400" b="1" dirty="0">
                <a:solidFill>
                  <a:srgbClr val="FF0000"/>
                </a:solidFill>
              </a:rPr>
              <a:t>「情報セキュリティ対策の基本」を常に意識することが重</a:t>
            </a:r>
            <a:endParaRPr lang="ja-JP" altLang="en-US" sz="2400" dirty="0"/>
          </a:p>
        </p:txBody>
      </p:sp>
      <p:graphicFrame>
        <p:nvGraphicFramePr>
          <p:cNvPr id="2" name="表 1">
            <a:extLst>
              <a:ext uri="{FF2B5EF4-FFF2-40B4-BE49-F238E27FC236}">
                <a16:creationId xmlns:a16="http://schemas.microsoft.com/office/drawing/2014/main" id="{E0B00E66-5D87-F0A0-003F-B843EE00AC07}"/>
              </a:ext>
            </a:extLst>
          </p:cNvPr>
          <p:cNvGraphicFramePr>
            <a:graphicFrameLocks noGrp="1"/>
          </p:cNvGraphicFramePr>
          <p:nvPr>
            <p:extLst>
              <p:ext uri="{D42A27DB-BD31-4B8C-83A1-F6EECF244321}">
                <p14:modId xmlns:p14="http://schemas.microsoft.com/office/powerpoint/2010/main" val="1015097313"/>
              </p:ext>
            </p:extLst>
          </p:nvPr>
        </p:nvGraphicFramePr>
        <p:xfrm>
          <a:off x="305465" y="2807824"/>
          <a:ext cx="8533069" cy="3603329"/>
        </p:xfrm>
        <a:graphic>
          <a:graphicData uri="http://schemas.openxmlformats.org/drawingml/2006/table">
            <a:tbl>
              <a:tblPr firstRow="1" bandRow="1">
                <a:tableStyleId>{F5AB1C69-6EDB-4FF4-983F-18BD219EF322}</a:tableStyleId>
              </a:tblPr>
              <a:tblGrid>
                <a:gridCol w="2148977">
                  <a:extLst>
                    <a:ext uri="{9D8B030D-6E8A-4147-A177-3AD203B41FA5}">
                      <a16:colId xmlns:a16="http://schemas.microsoft.com/office/drawing/2014/main" val="311699701"/>
                    </a:ext>
                  </a:extLst>
                </a:gridCol>
                <a:gridCol w="3200400">
                  <a:extLst>
                    <a:ext uri="{9D8B030D-6E8A-4147-A177-3AD203B41FA5}">
                      <a16:colId xmlns:a16="http://schemas.microsoft.com/office/drawing/2014/main" val="781493075"/>
                    </a:ext>
                  </a:extLst>
                </a:gridCol>
                <a:gridCol w="3183692">
                  <a:extLst>
                    <a:ext uri="{9D8B030D-6E8A-4147-A177-3AD203B41FA5}">
                      <a16:colId xmlns:a16="http://schemas.microsoft.com/office/drawing/2014/main" val="43705340"/>
                    </a:ext>
                  </a:extLst>
                </a:gridCol>
              </a:tblGrid>
              <a:tr h="136957">
                <a:tc>
                  <a:txBody>
                    <a:bodyPr/>
                    <a:lstStyle/>
                    <a:p>
                      <a:pPr algn="ctr"/>
                      <a:r>
                        <a:rPr kumimoji="1" lang="ja-JP" altLang="en-US" sz="2000" b="1" dirty="0">
                          <a:latin typeface="+mn-ea"/>
                          <a:ea typeface="+mn-ea"/>
                        </a:rPr>
                        <a:t>糸口</a:t>
                      </a:r>
                    </a:p>
                  </a:txBody>
                  <a:tcPr/>
                </a:tc>
                <a:tc>
                  <a:txBody>
                    <a:bodyPr/>
                    <a:lstStyle/>
                    <a:p>
                      <a:r>
                        <a:rPr kumimoji="1" lang="ja-JP" altLang="en-US" sz="2000" b="1" dirty="0">
                          <a:latin typeface="+mn-ea"/>
                          <a:ea typeface="+mn-ea"/>
                        </a:rPr>
                        <a:t>情報セキュリティ対策の基本</a:t>
                      </a:r>
                    </a:p>
                  </a:txBody>
                  <a:tcPr/>
                </a:tc>
                <a:tc>
                  <a:txBody>
                    <a:bodyPr/>
                    <a:lstStyle/>
                    <a:p>
                      <a:r>
                        <a:rPr kumimoji="1" lang="ja-JP" altLang="en-US" sz="2000" b="1" dirty="0">
                          <a:latin typeface="+mn-ea"/>
                          <a:ea typeface="+mn-ea"/>
                        </a:rPr>
                        <a:t>目的</a:t>
                      </a:r>
                    </a:p>
                  </a:txBody>
                  <a:tcPr/>
                </a:tc>
                <a:extLst>
                  <a:ext uri="{0D108BD9-81ED-4DB2-BD59-A6C34878D82A}">
                    <a16:rowId xmlns:a16="http://schemas.microsoft.com/office/drawing/2014/main" val="3100117602"/>
                  </a:ext>
                </a:extLst>
              </a:tr>
              <a:tr h="221238">
                <a:tc>
                  <a:txBody>
                    <a:bodyPr/>
                    <a:lstStyle/>
                    <a:p>
                      <a:r>
                        <a:rPr kumimoji="1" lang="ja-JP" altLang="en-US" sz="1800" b="0" dirty="0">
                          <a:solidFill>
                            <a:schemeClr val="accent6">
                              <a:lumMod val="10000"/>
                            </a:schemeClr>
                          </a:solidFill>
                          <a:latin typeface="+mn-ea"/>
                          <a:ea typeface="+mn-ea"/>
                        </a:rPr>
                        <a:t>ソフトウェアの脆弱性</a:t>
                      </a:r>
                    </a:p>
                  </a:txBody>
                  <a:tcPr anchor="ctr"/>
                </a:tc>
                <a:tc>
                  <a:txBody>
                    <a:bodyPr/>
                    <a:lstStyle/>
                    <a:p>
                      <a:r>
                        <a:rPr kumimoji="1" lang="ja-JP" altLang="en-US" sz="1800" b="0" dirty="0">
                          <a:solidFill>
                            <a:schemeClr val="accent6">
                              <a:lumMod val="10000"/>
                            </a:schemeClr>
                          </a:solidFill>
                          <a:latin typeface="+mn-ea"/>
                          <a:ea typeface="+mn-ea"/>
                        </a:rPr>
                        <a:t>ソフトウェアの更新</a:t>
                      </a:r>
                    </a:p>
                  </a:txBody>
                  <a:tcPr anchor="ctr">
                    <a:solidFill>
                      <a:srgbClr val="CBD4E2"/>
                    </a:solidFill>
                  </a:tcPr>
                </a:tc>
                <a:tc>
                  <a:txBody>
                    <a:bodyPr/>
                    <a:lstStyle/>
                    <a:p>
                      <a:r>
                        <a:rPr kumimoji="1" lang="ja-JP" altLang="en-US" sz="1800" b="0" dirty="0">
                          <a:solidFill>
                            <a:schemeClr val="accent6">
                              <a:lumMod val="10000"/>
                            </a:schemeClr>
                          </a:solidFill>
                          <a:latin typeface="+mn-ea"/>
                          <a:ea typeface="+mn-ea"/>
                        </a:rPr>
                        <a:t>脆弱性を解消して脆弱性を悪用した攻撃によるリスクを低減する</a:t>
                      </a:r>
                    </a:p>
                  </a:txBody>
                  <a:tcPr anchor="ctr"/>
                </a:tc>
                <a:extLst>
                  <a:ext uri="{0D108BD9-81ED-4DB2-BD59-A6C34878D82A}">
                    <a16:rowId xmlns:a16="http://schemas.microsoft.com/office/drawing/2014/main" val="596716949"/>
                  </a:ext>
                </a:extLst>
              </a:tr>
              <a:tr h="646769">
                <a:tc>
                  <a:txBody>
                    <a:bodyPr/>
                    <a:lstStyle/>
                    <a:p>
                      <a:pPr algn="l"/>
                      <a:r>
                        <a:rPr kumimoji="1" lang="ja-JP" altLang="en-US" sz="1800" b="0" kern="1200" dirty="0">
                          <a:solidFill>
                            <a:schemeClr val="accent6">
                              <a:lumMod val="10000"/>
                            </a:schemeClr>
                          </a:solidFill>
                          <a:latin typeface="+mn-ea"/>
                          <a:ea typeface="+mn-ea"/>
                          <a:cs typeface="+mn-cs"/>
                        </a:rPr>
                        <a:t>マルウェアに感染</a:t>
                      </a:r>
                      <a:endParaRPr kumimoji="1" lang="en-US" altLang="ja-JP" sz="1800" b="0" kern="1200" dirty="0">
                        <a:solidFill>
                          <a:schemeClr val="accent6">
                            <a:lumMod val="10000"/>
                          </a:schemeClr>
                        </a:solidFill>
                        <a:latin typeface="+mn-ea"/>
                        <a:ea typeface="+mn-ea"/>
                        <a:cs typeface="+mn-cs"/>
                      </a:endParaRPr>
                    </a:p>
                  </a:txBody>
                  <a:tcPr anchor="ctr"/>
                </a:tc>
                <a:tc>
                  <a:txBody>
                    <a:bodyPr/>
                    <a:lstStyle/>
                    <a:p>
                      <a:r>
                        <a:rPr kumimoji="1" lang="ja-JP" altLang="en-US" sz="1800" b="0" dirty="0">
                          <a:solidFill>
                            <a:schemeClr val="accent6">
                              <a:lumMod val="10000"/>
                            </a:schemeClr>
                          </a:solidFill>
                          <a:latin typeface="+mn-ea"/>
                          <a:ea typeface="+mn-ea"/>
                        </a:rPr>
                        <a:t>セキュリティソフトの利用</a:t>
                      </a:r>
                    </a:p>
                  </a:txBody>
                  <a:tcPr anchor="ctr"/>
                </a:tc>
                <a:tc>
                  <a:txBody>
                    <a:bodyPr/>
                    <a:lstStyle/>
                    <a:p>
                      <a:r>
                        <a:rPr kumimoji="1" lang="ja-JP" altLang="en-US" sz="1800" b="0" dirty="0">
                          <a:solidFill>
                            <a:schemeClr val="accent6">
                              <a:lumMod val="10000"/>
                            </a:schemeClr>
                          </a:solidFill>
                          <a:latin typeface="+mn-ea"/>
                          <a:ea typeface="+mn-ea"/>
                        </a:rPr>
                        <a:t>攻撃を検知してブロックする</a:t>
                      </a:r>
                      <a:endParaRPr kumimoji="1" lang="en-US" altLang="ja-JP" sz="1800" b="0" dirty="0">
                        <a:solidFill>
                          <a:schemeClr val="accent6">
                            <a:lumMod val="10000"/>
                          </a:schemeClr>
                        </a:solidFill>
                        <a:latin typeface="+mn-ea"/>
                        <a:ea typeface="+mn-ea"/>
                      </a:endParaRPr>
                    </a:p>
                  </a:txBody>
                  <a:tcPr anchor="ctr"/>
                </a:tc>
                <a:extLst>
                  <a:ext uri="{0D108BD9-81ED-4DB2-BD59-A6C34878D82A}">
                    <a16:rowId xmlns:a16="http://schemas.microsoft.com/office/drawing/2014/main" val="1169576368"/>
                  </a:ext>
                </a:extLst>
              </a:tr>
              <a:tr h="221238">
                <a:tc>
                  <a:txBody>
                    <a:bodyPr/>
                    <a:lstStyle/>
                    <a:p>
                      <a:r>
                        <a:rPr kumimoji="1" lang="ja-JP" altLang="en-US" sz="1800" b="0" dirty="0">
                          <a:solidFill>
                            <a:schemeClr val="accent6">
                              <a:lumMod val="10000"/>
                            </a:schemeClr>
                          </a:solidFill>
                          <a:latin typeface="+mn-ea"/>
                          <a:ea typeface="+mn-ea"/>
                        </a:rPr>
                        <a:t>パスワード窃取</a:t>
                      </a:r>
                    </a:p>
                  </a:txBody>
                  <a:tcPr anchor="ctr"/>
                </a:tc>
                <a:tc>
                  <a:txBody>
                    <a:bodyPr/>
                    <a:lstStyle/>
                    <a:p>
                      <a:r>
                        <a:rPr kumimoji="1" lang="ja-JP" altLang="en-US" sz="1800" b="0" dirty="0">
                          <a:solidFill>
                            <a:schemeClr val="accent6">
                              <a:lumMod val="10000"/>
                            </a:schemeClr>
                          </a:solidFill>
                          <a:latin typeface="+mn-ea"/>
                          <a:ea typeface="+mn-ea"/>
                        </a:rPr>
                        <a:t>パスワードの管理・認証の強化</a:t>
                      </a:r>
                      <a:endParaRPr kumimoji="1" lang="en-US" altLang="ja-JP" sz="1800" b="0" dirty="0">
                        <a:solidFill>
                          <a:schemeClr val="accent6">
                            <a:lumMod val="10000"/>
                          </a:schemeClr>
                        </a:solidFill>
                        <a:latin typeface="+mn-ea"/>
                        <a:ea typeface="+mn-ea"/>
                      </a:endParaRPr>
                    </a:p>
                  </a:txBody>
                  <a:tcPr anchor="ctr"/>
                </a:tc>
                <a:tc>
                  <a:txBody>
                    <a:bodyPr/>
                    <a:lstStyle/>
                    <a:p>
                      <a:r>
                        <a:rPr kumimoji="1" lang="ja-JP" altLang="en-US" sz="1800" b="0" dirty="0">
                          <a:solidFill>
                            <a:schemeClr val="accent6">
                              <a:lumMod val="10000"/>
                            </a:schemeClr>
                          </a:solidFill>
                          <a:latin typeface="+mn-ea"/>
                          <a:ea typeface="+mn-ea"/>
                        </a:rPr>
                        <a:t>パスワード窃取による情報漏えい等のリスクを低減する</a:t>
                      </a:r>
                    </a:p>
                  </a:txBody>
                  <a:tcPr anchor="ctr"/>
                </a:tc>
                <a:extLst>
                  <a:ext uri="{0D108BD9-81ED-4DB2-BD59-A6C34878D82A}">
                    <a16:rowId xmlns:a16="http://schemas.microsoft.com/office/drawing/2014/main" val="296018573"/>
                  </a:ext>
                </a:extLst>
              </a:tr>
              <a:tr h="221238">
                <a:tc>
                  <a:txBody>
                    <a:bodyPr/>
                    <a:lstStyle/>
                    <a:p>
                      <a:r>
                        <a:rPr kumimoji="1" lang="ja-JP" altLang="en-US" sz="1800" b="0" dirty="0">
                          <a:solidFill>
                            <a:schemeClr val="accent6">
                              <a:lumMod val="10000"/>
                            </a:schemeClr>
                          </a:solidFill>
                          <a:latin typeface="+mn-ea"/>
                          <a:ea typeface="+mn-ea"/>
                        </a:rPr>
                        <a:t>設定不備</a:t>
                      </a:r>
                    </a:p>
                  </a:txBody>
                  <a:tcPr anchor="ctr"/>
                </a:tc>
                <a:tc>
                  <a:txBody>
                    <a:bodyPr/>
                    <a:lstStyle/>
                    <a:p>
                      <a:r>
                        <a:rPr kumimoji="1" lang="ja-JP" altLang="en-US" sz="1800" b="0" dirty="0">
                          <a:solidFill>
                            <a:schemeClr val="accent6">
                              <a:lumMod val="10000"/>
                            </a:schemeClr>
                          </a:solidFill>
                          <a:latin typeface="+mn-ea"/>
                          <a:ea typeface="+mn-ea"/>
                        </a:rPr>
                        <a:t>設定の見直し</a:t>
                      </a:r>
                    </a:p>
                  </a:txBody>
                  <a:tcPr anchor="ctr"/>
                </a:tc>
                <a:tc>
                  <a:txBody>
                    <a:bodyPr/>
                    <a:lstStyle/>
                    <a:p>
                      <a:r>
                        <a:rPr kumimoji="1" lang="ja-JP" altLang="en-US" sz="1800" b="0" dirty="0">
                          <a:solidFill>
                            <a:schemeClr val="accent6">
                              <a:lumMod val="10000"/>
                            </a:schemeClr>
                          </a:solidFill>
                          <a:latin typeface="+mn-ea"/>
                          <a:ea typeface="+mn-ea"/>
                        </a:rPr>
                        <a:t>誤った設定を攻撃に利用されないようにする</a:t>
                      </a:r>
                    </a:p>
                  </a:txBody>
                  <a:tcPr anchor="ctr"/>
                </a:tc>
                <a:extLst>
                  <a:ext uri="{0D108BD9-81ED-4DB2-BD59-A6C34878D82A}">
                    <a16:rowId xmlns:a16="http://schemas.microsoft.com/office/drawing/2014/main" val="2314086485"/>
                  </a:ext>
                </a:extLst>
              </a:tr>
              <a:tr h="221238">
                <a:tc>
                  <a:txBody>
                    <a:bodyPr/>
                    <a:lstStyle/>
                    <a:p>
                      <a:r>
                        <a:rPr kumimoji="1" lang="ja-JP" altLang="en-US" sz="1800" b="0" dirty="0">
                          <a:solidFill>
                            <a:schemeClr val="accent6">
                              <a:lumMod val="10000"/>
                            </a:schemeClr>
                          </a:solidFill>
                          <a:latin typeface="+mn-ea"/>
                          <a:ea typeface="+mn-ea"/>
                        </a:rPr>
                        <a:t>誘導</a:t>
                      </a:r>
                      <a:r>
                        <a:rPr kumimoji="1" lang="en-US" altLang="ja-JP" sz="1800" b="0" dirty="0">
                          <a:solidFill>
                            <a:schemeClr val="accent6">
                              <a:lumMod val="10000"/>
                            </a:schemeClr>
                          </a:solidFill>
                          <a:latin typeface="+mn-ea"/>
                          <a:ea typeface="+mn-ea"/>
                        </a:rPr>
                        <a:t>(</a:t>
                      </a:r>
                      <a:r>
                        <a:rPr kumimoji="1" lang="ja-JP" altLang="en-US" sz="1800" b="0" dirty="0">
                          <a:solidFill>
                            <a:schemeClr val="accent6">
                              <a:lumMod val="10000"/>
                            </a:schemeClr>
                          </a:solidFill>
                          <a:latin typeface="+mn-ea"/>
                          <a:ea typeface="+mn-ea"/>
                        </a:rPr>
                        <a:t>罠にはめる</a:t>
                      </a:r>
                      <a:r>
                        <a:rPr kumimoji="1" lang="en-US" altLang="ja-JP" sz="1800" b="0" dirty="0">
                          <a:solidFill>
                            <a:schemeClr val="accent6">
                              <a:lumMod val="10000"/>
                            </a:schemeClr>
                          </a:solidFill>
                          <a:latin typeface="+mn-ea"/>
                          <a:ea typeface="+mn-ea"/>
                        </a:rPr>
                        <a:t>)</a:t>
                      </a:r>
                      <a:endParaRPr kumimoji="1" lang="ja-JP" altLang="en-US" sz="1800" b="0" dirty="0">
                        <a:solidFill>
                          <a:schemeClr val="accent6">
                            <a:lumMod val="10000"/>
                          </a:schemeClr>
                        </a:solidFill>
                        <a:latin typeface="+mn-ea"/>
                        <a:ea typeface="+mn-ea"/>
                      </a:endParaRPr>
                    </a:p>
                  </a:txBody>
                  <a:tcPr anchor="ctr"/>
                </a:tc>
                <a:tc>
                  <a:txBody>
                    <a:bodyPr/>
                    <a:lstStyle/>
                    <a:p>
                      <a:r>
                        <a:rPr kumimoji="1" lang="ja-JP" altLang="en-US" sz="1800" b="0" dirty="0">
                          <a:solidFill>
                            <a:schemeClr val="accent6">
                              <a:lumMod val="10000"/>
                            </a:schemeClr>
                          </a:solidFill>
                          <a:latin typeface="+mn-ea"/>
                          <a:ea typeface="+mn-ea"/>
                        </a:rPr>
                        <a:t>脅威・手口を知る</a:t>
                      </a:r>
                    </a:p>
                  </a:txBody>
                  <a:tcPr anchor="ctr"/>
                </a:tc>
                <a:tc>
                  <a:txBody>
                    <a:bodyPr/>
                    <a:lstStyle/>
                    <a:p>
                      <a:r>
                        <a:rPr kumimoji="1" lang="ja-JP" altLang="en-US" sz="1800" b="0" dirty="0">
                          <a:solidFill>
                            <a:schemeClr val="accent6">
                              <a:lumMod val="10000"/>
                            </a:schemeClr>
                          </a:solidFill>
                          <a:latin typeface="+mn-ea"/>
                          <a:ea typeface="+mn-ea"/>
                        </a:rPr>
                        <a:t>手口から重要視するべき対策を理解する</a:t>
                      </a:r>
                    </a:p>
                  </a:txBody>
                  <a:tcPr anchor="ctr"/>
                </a:tc>
                <a:extLst>
                  <a:ext uri="{0D108BD9-81ED-4DB2-BD59-A6C34878D82A}">
                    <a16:rowId xmlns:a16="http://schemas.microsoft.com/office/drawing/2014/main" val="533375845"/>
                  </a:ext>
                </a:extLst>
              </a:tr>
            </a:tbl>
          </a:graphicData>
        </a:graphic>
      </p:graphicFrame>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Tree>
    <p:extLst>
      <p:ext uri="{BB962C8B-B14F-4D97-AF65-F5344CB8AC3E}">
        <p14:creationId xmlns:p14="http://schemas.microsoft.com/office/powerpoint/2010/main" val="99205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25</a:t>
            </a:fld>
            <a:endParaRPr lang="ja-JP" altLang="en-US"/>
          </a:p>
        </p:txBody>
      </p:sp>
      <p:sp>
        <p:nvSpPr>
          <p:cNvPr id="9" name="タイトル 8">
            <a:extLst>
              <a:ext uri="{FF2B5EF4-FFF2-40B4-BE49-F238E27FC236}">
                <a16:creationId xmlns:a16="http://schemas.microsoft.com/office/drawing/2014/main" id="{814B93F0-91BB-1C81-930B-8940707CF59E}"/>
              </a:ext>
            </a:extLst>
          </p:cNvPr>
          <p:cNvSpPr>
            <a:spLocks noGrp="1"/>
          </p:cNvSpPr>
          <p:nvPr>
            <p:ph type="title"/>
          </p:nvPr>
        </p:nvSpPr>
        <p:spPr>
          <a:xfrm>
            <a:off x="480910" y="141304"/>
            <a:ext cx="6948590" cy="676276"/>
          </a:xfrm>
        </p:spPr>
        <p:txBody>
          <a:bodyPr/>
          <a:lstStyle/>
          <a:p>
            <a:r>
              <a:rPr lang="ja-JP" altLang="en-US" dirty="0"/>
              <a:t>個人向け「共通対策」</a:t>
            </a:r>
          </a:p>
        </p:txBody>
      </p:sp>
      <p:sp>
        <p:nvSpPr>
          <p:cNvPr id="10" name="コンテンツ プレースホルダー 9">
            <a:extLst>
              <a:ext uri="{FF2B5EF4-FFF2-40B4-BE49-F238E27FC236}">
                <a16:creationId xmlns:a16="http://schemas.microsoft.com/office/drawing/2014/main" id="{BBB00397-A3D1-0BBD-9F43-98AE0776995D}"/>
              </a:ext>
            </a:extLst>
          </p:cNvPr>
          <p:cNvSpPr>
            <a:spLocks noGrp="1"/>
          </p:cNvSpPr>
          <p:nvPr>
            <p:ph idx="1"/>
          </p:nvPr>
        </p:nvSpPr>
        <p:spPr>
          <a:xfrm>
            <a:off x="274392" y="1364103"/>
            <a:ext cx="8595216" cy="1681659"/>
          </a:xfrm>
        </p:spPr>
        <p:txBody>
          <a:bodyPr/>
          <a:lstStyle/>
          <a:p>
            <a:pPr marL="0" indent="0">
              <a:buNone/>
            </a:pPr>
            <a:r>
              <a:rPr lang="ja-JP" altLang="en-US" sz="2400" dirty="0">
                <a:solidFill>
                  <a:schemeClr val="accent6">
                    <a:lumMod val="10000"/>
                  </a:schemeClr>
                </a:solidFill>
              </a:rPr>
              <a:t>・</a:t>
            </a:r>
            <a:r>
              <a:rPr lang="en-US" altLang="ja-JP" sz="2400" dirty="0">
                <a:solidFill>
                  <a:schemeClr val="accent6">
                    <a:lumMod val="10000"/>
                  </a:schemeClr>
                </a:solidFill>
              </a:rPr>
              <a:t>10</a:t>
            </a:r>
            <a:r>
              <a:rPr lang="ja-JP" altLang="en-US" sz="2400" dirty="0">
                <a:solidFill>
                  <a:schemeClr val="accent6">
                    <a:lumMod val="10000"/>
                  </a:schemeClr>
                </a:solidFill>
              </a:rPr>
              <a:t>大脅威にランクインしているほぼ全ての脅威に有効</a:t>
            </a:r>
            <a:endParaRPr lang="en-US" altLang="ja-JP" sz="2400" dirty="0">
              <a:solidFill>
                <a:schemeClr val="accent6">
                  <a:lumMod val="10000"/>
                </a:schemeClr>
              </a:solidFill>
            </a:endParaRPr>
          </a:p>
          <a:p>
            <a:pPr marL="0" indent="0">
              <a:buNone/>
            </a:pPr>
            <a:r>
              <a:rPr lang="ja-JP" altLang="en-US" sz="2400" dirty="0">
                <a:solidFill>
                  <a:schemeClr val="accent6">
                    <a:lumMod val="10000"/>
                  </a:schemeClr>
                </a:solidFill>
              </a:rPr>
              <a:t>・日常的にこれら対策を実践することで、インターネットやスマートフォンの利用におけるリスクは一定程度低減される</a:t>
            </a:r>
            <a:endParaRPr lang="en-US" altLang="ja-JP" sz="2400" dirty="0">
              <a:solidFill>
                <a:schemeClr val="accent6">
                  <a:lumMod val="10000"/>
                </a:schemeClr>
              </a:solidFill>
            </a:endParaRPr>
          </a:p>
          <a:p>
            <a:pPr marL="0" indent="0">
              <a:buNone/>
            </a:pPr>
            <a:r>
              <a:rPr lang="ja-JP" altLang="en-US" sz="2400" dirty="0">
                <a:solidFill>
                  <a:schemeClr val="accent6">
                    <a:lumMod val="10000"/>
                  </a:schemeClr>
                </a:solidFill>
              </a:rPr>
              <a:t>・</a:t>
            </a:r>
            <a:r>
              <a:rPr lang="en-US" altLang="ja-JP" sz="2400" dirty="0">
                <a:solidFill>
                  <a:schemeClr val="accent6">
                    <a:lumMod val="10000"/>
                  </a:schemeClr>
                </a:solidFill>
              </a:rPr>
              <a:t>P2</a:t>
            </a:r>
            <a:r>
              <a:rPr lang="ja-JP" altLang="en-US" sz="2400" dirty="0">
                <a:solidFill>
                  <a:schemeClr val="accent6">
                    <a:lumMod val="10000"/>
                  </a:schemeClr>
                </a:solidFill>
              </a:rPr>
              <a:t>から</a:t>
            </a:r>
            <a:r>
              <a:rPr lang="en-US" altLang="ja-JP" sz="2400" dirty="0">
                <a:solidFill>
                  <a:schemeClr val="accent6">
                    <a:lumMod val="10000"/>
                  </a:schemeClr>
                </a:solidFill>
              </a:rPr>
              <a:t>P23</a:t>
            </a:r>
            <a:r>
              <a:rPr lang="ja-JP" altLang="en-US" sz="2400" dirty="0">
                <a:solidFill>
                  <a:schemeClr val="accent6">
                    <a:lumMod val="10000"/>
                  </a:schemeClr>
                </a:solidFill>
              </a:rPr>
              <a:t>の各脅威の対策と併せて実施することが重要</a:t>
            </a:r>
            <a:endParaRPr lang="ja-JP" altLang="en-US" sz="800" dirty="0">
              <a:solidFill>
                <a:schemeClr val="accent6">
                  <a:lumMod val="10000"/>
                </a:schemeClr>
              </a:solidFill>
            </a:endParaRPr>
          </a:p>
        </p:txBody>
      </p:sp>
      <p:sp>
        <p:nvSpPr>
          <p:cNvPr id="4" name="テキスト ボックス 3">
            <a:extLst>
              <a:ext uri="{FF2B5EF4-FFF2-40B4-BE49-F238E27FC236}">
                <a16:creationId xmlns:a16="http://schemas.microsoft.com/office/drawing/2014/main" id="{ED53AB85-4D83-321E-986D-7A8CE1FEED4B}"/>
              </a:ext>
            </a:extLst>
          </p:cNvPr>
          <p:cNvSpPr txBox="1"/>
          <p:nvPr/>
        </p:nvSpPr>
        <p:spPr>
          <a:xfrm>
            <a:off x="480910" y="3592286"/>
            <a:ext cx="8182180" cy="2677656"/>
          </a:xfrm>
          <a:prstGeom prst="rect">
            <a:avLst/>
          </a:prstGeom>
          <a:solidFill>
            <a:srgbClr val="CBD4E2">
              <a:alpha val="66000"/>
            </a:srgbClr>
          </a:solidFill>
        </p:spPr>
        <p:txBody>
          <a:bodyPr wrap="square" rtlCol="0">
            <a:spAutoFit/>
          </a:bodyPr>
          <a:lstStyle/>
          <a:p>
            <a:pPr marL="342900" indent="-342900">
              <a:buFont typeface="+mj-lt"/>
              <a:buAutoNum type="arabicPeriod"/>
            </a:pPr>
            <a:r>
              <a:rPr kumimoji="1" lang="en-US" altLang="ja-JP" sz="2400" dirty="0">
                <a:hlinkClick r:id="rId2" action="ppaction://hlinksldjump"/>
              </a:rPr>
              <a:t>ID</a:t>
            </a:r>
            <a:r>
              <a:rPr kumimoji="1" lang="ja-JP" altLang="en-US" sz="2400" dirty="0">
                <a:hlinkClick r:id="rId2" action="ppaction://hlinksldjump"/>
              </a:rPr>
              <a:t>とパスワード</a:t>
            </a:r>
            <a:r>
              <a:rPr kumimoji="1" lang="en-US" altLang="ja-JP" sz="2400" dirty="0">
                <a:hlinkClick r:id="rId2" action="ppaction://hlinksldjump"/>
              </a:rPr>
              <a:t>(</a:t>
            </a:r>
            <a:r>
              <a:rPr kumimoji="1" lang="ja-JP" altLang="en-US" sz="2400" dirty="0">
                <a:hlinkClick r:id="rId2" action="ppaction://hlinksldjump"/>
              </a:rPr>
              <a:t>認証情報</a:t>
            </a:r>
            <a:r>
              <a:rPr kumimoji="1" lang="en-US" altLang="ja-JP" sz="2400" dirty="0">
                <a:hlinkClick r:id="rId2" action="ppaction://hlinksldjump"/>
              </a:rPr>
              <a:t>)</a:t>
            </a:r>
            <a:r>
              <a:rPr kumimoji="1" lang="ja-JP" altLang="en-US" sz="2400" dirty="0">
                <a:hlinkClick r:id="rId2" action="ppaction://hlinksldjump"/>
              </a:rPr>
              <a:t>を適切に運用する</a:t>
            </a:r>
            <a:endParaRPr kumimoji="1" lang="en-US" altLang="ja-JP" sz="2400" dirty="0"/>
          </a:p>
          <a:p>
            <a:pPr marL="342900" indent="-342900">
              <a:buFont typeface="+mj-lt"/>
              <a:buAutoNum type="arabicPeriod"/>
            </a:pPr>
            <a:r>
              <a:rPr lang="ja-JP" altLang="en-US" sz="2400" dirty="0"/>
              <a:t>情報リテラシー、情報モラルを向上させる</a:t>
            </a:r>
            <a:endParaRPr lang="en-US" altLang="ja-JP" sz="2400" dirty="0"/>
          </a:p>
          <a:p>
            <a:pPr marL="342900" indent="-342900">
              <a:buFont typeface="+mj-lt"/>
              <a:buAutoNum type="arabicPeriod"/>
            </a:pPr>
            <a:r>
              <a:rPr lang="ja-JP" altLang="en-US" sz="2400" dirty="0"/>
              <a:t>安易に添付ファイルの開封、メールや</a:t>
            </a:r>
            <a:r>
              <a:rPr lang="en-US" altLang="ja-JP" sz="2400" dirty="0"/>
              <a:t>SMS</a:t>
            </a:r>
            <a:r>
              <a:rPr lang="ja-JP" altLang="en-US" sz="2400" dirty="0"/>
              <a:t>の</a:t>
            </a:r>
            <a:r>
              <a:rPr lang="en-US" altLang="ja-JP" sz="2400" dirty="0"/>
              <a:t>URL</a:t>
            </a:r>
            <a:r>
              <a:rPr lang="ja-JP" altLang="en-US" sz="2400" dirty="0"/>
              <a:t>リンクのクリック</a:t>
            </a:r>
            <a:r>
              <a:rPr lang="en-US" altLang="ja-JP" sz="2400" dirty="0"/>
              <a:t>/</a:t>
            </a:r>
            <a:r>
              <a:rPr lang="ja-JP" altLang="en-US" sz="2400" dirty="0"/>
              <a:t>タップをしない</a:t>
            </a:r>
            <a:endParaRPr lang="en-US" altLang="ja-JP" sz="2400" dirty="0"/>
          </a:p>
          <a:p>
            <a:pPr marL="342900" indent="-342900">
              <a:buFont typeface="+mj-lt"/>
              <a:buAutoNum type="arabicPeriod"/>
            </a:pPr>
            <a:r>
              <a:rPr lang="ja-JP" altLang="en-US" sz="2400" dirty="0"/>
              <a:t>適切な報告・連絡・相談をする</a:t>
            </a:r>
            <a:endParaRPr lang="en-US" altLang="ja-JP" sz="2400" dirty="0"/>
          </a:p>
          <a:p>
            <a:pPr marL="342900" indent="-342900">
              <a:buFont typeface="+mj-lt"/>
              <a:buAutoNum type="arabicPeriod"/>
            </a:pPr>
            <a:r>
              <a:rPr kumimoji="1" lang="en-US" altLang="ja-JP" sz="2400" dirty="0"/>
              <a:t>PC,</a:t>
            </a:r>
            <a:r>
              <a:rPr kumimoji="1" lang="ja-JP" altLang="en-US" sz="2400" dirty="0"/>
              <a:t>ネットワーク機器に適切なセキュリティ対策を実施する</a:t>
            </a:r>
            <a:endParaRPr kumimoji="1" lang="en-US" altLang="ja-JP" sz="2400" dirty="0"/>
          </a:p>
          <a:p>
            <a:pPr marL="342900" indent="-342900">
              <a:buFont typeface="+mj-lt"/>
              <a:buAutoNum type="arabicPeriod"/>
            </a:pPr>
            <a:r>
              <a:rPr lang="ja-JP" altLang="en-US" sz="2400" dirty="0"/>
              <a:t>適切なバックアップを運用する</a:t>
            </a:r>
            <a:endParaRPr kumimoji="1" lang="ja-JP" altLang="en-US" sz="2400" dirty="0"/>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zh-TW" dirty="0"/>
              <a:t>Copyright © 2025  </a:t>
            </a:r>
            <a:r>
              <a:rPr lang="zh-TW" altLang="en-US" dirty="0"/>
              <a:t>独立行政法人情報処理推進機構</a:t>
            </a:r>
            <a:endParaRPr lang="ja-JP" altLang="en-US" dirty="0"/>
          </a:p>
          <a:p>
            <a:endParaRPr lang="ja-JP" altLang="en-US" dirty="0"/>
          </a:p>
        </p:txBody>
      </p:sp>
    </p:spTree>
    <p:extLst>
      <p:ext uri="{BB962C8B-B14F-4D97-AF65-F5344CB8AC3E}">
        <p14:creationId xmlns:p14="http://schemas.microsoft.com/office/powerpoint/2010/main" val="1967923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a:xfrm>
            <a:off x="0" y="6594309"/>
            <a:ext cx="3268287" cy="287337"/>
          </a:xfrm>
        </p:spPr>
        <p:txBody>
          <a:bodyPr/>
          <a:lstStyle/>
          <a:p>
            <a:r>
              <a:rPr lang="en-US" altLang="ja-JP" dirty="0">
                <a:latin typeface="+mn-ea"/>
                <a:ea typeface="+mn-ea"/>
              </a:rPr>
              <a:t>Copyright © 2025  </a:t>
            </a:r>
            <a:r>
              <a:rPr lang="ja-JP" altLang="en-US" dirty="0">
                <a:latin typeface="+mn-ea"/>
                <a:ea typeface="+mn-ea"/>
              </a:rPr>
              <a:t>独立行政法人情報処理推進機構</a:t>
            </a:r>
          </a:p>
          <a:p>
            <a:endParaRPr lang="ja-JP" altLang="en-US" dirty="0">
              <a:latin typeface="+mn-ea"/>
              <a:ea typeface="+mn-ea"/>
            </a:endParaRPr>
          </a:p>
        </p:txBody>
      </p:sp>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a:xfrm>
            <a:off x="7010400" y="6514359"/>
            <a:ext cx="2133600" cy="287337"/>
          </a:xfrm>
        </p:spPr>
        <p:txBody>
          <a:bodyPr/>
          <a:lstStyle/>
          <a:p>
            <a:fld id="{DBFB1F43-6F2E-4538-AABB-23AEDF146290}" type="slidenum">
              <a:rPr lang="ja-JP" altLang="en-US" smtClean="0">
                <a:latin typeface="+mn-ea"/>
                <a:ea typeface="+mn-ea"/>
              </a:rPr>
              <a:pPr/>
              <a:t>26</a:t>
            </a:fld>
            <a:endParaRPr lang="ja-JP" altLang="en-US" dirty="0">
              <a:latin typeface="+mn-ea"/>
              <a:ea typeface="+mn-ea"/>
            </a:endParaRPr>
          </a:p>
        </p:txBody>
      </p:sp>
      <p:sp>
        <p:nvSpPr>
          <p:cNvPr id="2" name="タイトル 8">
            <a:extLst>
              <a:ext uri="{FF2B5EF4-FFF2-40B4-BE49-F238E27FC236}">
                <a16:creationId xmlns:a16="http://schemas.microsoft.com/office/drawing/2014/main" id="{71B74833-DC14-0AD7-624C-98B45965056D}"/>
              </a:ext>
            </a:extLst>
          </p:cNvPr>
          <p:cNvSpPr>
            <a:spLocks noGrp="1"/>
          </p:cNvSpPr>
          <p:nvPr>
            <p:ph type="title"/>
          </p:nvPr>
        </p:nvSpPr>
        <p:spPr>
          <a:xfrm>
            <a:off x="323528" y="302452"/>
            <a:ext cx="7423732" cy="473008"/>
          </a:xfrm>
        </p:spPr>
        <p:txBody>
          <a:bodyPr/>
          <a:lstStyle/>
          <a:p>
            <a:r>
              <a:rPr lang="ja-JP" altLang="en-US" dirty="0">
                <a:latin typeface="+mn-ea"/>
                <a:ea typeface="+mn-ea"/>
              </a:rPr>
              <a:t>情報セキュリティ安心相談窓口</a:t>
            </a:r>
          </a:p>
        </p:txBody>
      </p:sp>
      <p:sp>
        <p:nvSpPr>
          <p:cNvPr id="40" name="コンテンツ プレースホルダー 2">
            <a:extLst>
              <a:ext uri="{FF2B5EF4-FFF2-40B4-BE49-F238E27FC236}">
                <a16:creationId xmlns:a16="http://schemas.microsoft.com/office/drawing/2014/main" id="{B7AAC336-32EB-0597-1A28-9436F26C81A0}"/>
              </a:ext>
            </a:extLst>
          </p:cNvPr>
          <p:cNvSpPr txBox="1">
            <a:spLocks/>
          </p:cNvSpPr>
          <p:nvPr/>
        </p:nvSpPr>
        <p:spPr bwMode="auto">
          <a:xfrm>
            <a:off x="-380671" y="3761573"/>
            <a:ext cx="8832127" cy="5154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457200" lvl="1" indent="0">
              <a:buClr>
                <a:prstClr val="black"/>
              </a:buClr>
              <a:buFontTx/>
              <a:buNone/>
            </a:pPr>
            <a:r>
              <a:rPr lang="ja-JP" altLang="en-US" sz="2400" kern="0" dirty="0">
                <a:latin typeface="+mn-ea"/>
              </a:rPr>
              <a:t>■手口検証動画シリーズ</a:t>
            </a:r>
            <a:endParaRPr lang="en-US" altLang="ja-JP" sz="2400" kern="0" baseline="30000" dirty="0">
              <a:latin typeface="+mn-ea"/>
            </a:endParaRPr>
          </a:p>
        </p:txBody>
      </p:sp>
      <p:sp>
        <p:nvSpPr>
          <p:cNvPr id="42" name="コンテンツ プレースホルダー 2">
            <a:extLst>
              <a:ext uri="{FF2B5EF4-FFF2-40B4-BE49-F238E27FC236}">
                <a16:creationId xmlns:a16="http://schemas.microsoft.com/office/drawing/2014/main" id="{D4F76002-1936-48A3-CEC4-C48F957661C9}"/>
              </a:ext>
            </a:extLst>
          </p:cNvPr>
          <p:cNvSpPr txBox="1">
            <a:spLocks/>
          </p:cNvSpPr>
          <p:nvPr/>
        </p:nvSpPr>
        <p:spPr>
          <a:xfrm>
            <a:off x="380105" y="5072830"/>
            <a:ext cx="8383789" cy="435542"/>
          </a:xfrm>
          <a:prstGeom prst="rect">
            <a:avLst/>
          </a:prstGeom>
          <a:solidFill>
            <a:srgbClr val="F79646">
              <a:lumMod val="20000"/>
              <a:lumOff val="80000"/>
            </a:srgbClr>
          </a:solidFill>
          <a:ln>
            <a:solidFill>
              <a:srgbClr val="FF0000"/>
            </a:solidFill>
          </a:ln>
        </p:spPr>
        <p:txBody>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1"/>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57150" marR="0" lvl="0" indent="0"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en-US" altLang="ja-JP" sz="1800" b="0" i="0" u="none" strike="noStrike" kern="0" cap="none" spc="0" normalizeH="0" baseline="0" noProof="0" dirty="0">
                <a:ln>
                  <a:noFill/>
                </a:ln>
                <a:solidFill>
                  <a:srgbClr val="0000FF"/>
                </a:solidFill>
                <a:effectLst/>
                <a:uLnTx/>
                <a:uFillTx/>
                <a:latin typeface="+mn-ea"/>
                <a:cs typeface="+mn-cs"/>
                <a:hlinkClick r:id="rId3">
                  <a:extLst>
                    <a:ext uri="{A12FA001-AC4F-418D-AE19-62706E023703}">
                      <ahyp:hlinkClr xmlns:ahyp="http://schemas.microsoft.com/office/drawing/2018/hyperlinkcolor" val="tx"/>
                    </a:ext>
                  </a:extLst>
                </a:hlinkClick>
              </a:rPr>
              <a:t>https://www.ipa.go.jp/security/anshin/measures/verificationmov.html</a:t>
            </a:r>
            <a:endParaRPr kumimoji="1" lang="en-US" altLang="ja-JP" sz="1800" b="0" i="0" u="none" strike="noStrike" kern="0" cap="none" spc="0" normalizeH="0" baseline="0" noProof="0" dirty="0">
              <a:ln>
                <a:noFill/>
              </a:ln>
              <a:solidFill>
                <a:srgbClr val="0000FF"/>
              </a:solidFill>
              <a:effectLst/>
              <a:uLnTx/>
              <a:uFillTx/>
              <a:latin typeface="+mn-ea"/>
              <a:cs typeface="+mn-cs"/>
            </a:endParaRPr>
          </a:p>
        </p:txBody>
      </p:sp>
      <p:sp>
        <p:nvSpPr>
          <p:cNvPr id="45" name="コンテンツ プレースホルダー 2">
            <a:extLst>
              <a:ext uri="{FF2B5EF4-FFF2-40B4-BE49-F238E27FC236}">
                <a16:creationId xmlns:a16="http://schemas.microsoft.com/office/drawing/2014/main" id="{0616C87B-1128-0AEB-841D-52337FDE14C6}"/>
              </a:ext>
            </a:extLst>
          </p:cNvPr>
          <p:cNvSpPr txBox="1">
            <a:spLocks/>
          </p:cNvSpPr>
          <p:nvPr/>
        </p:nvSpPr>
        <p:spPr>
          <a:xfrm>
            <a:off x="354636" y="3176785"/>
            <a:ext cx="7100264" cy="444336"/>
          </a:xfrm>
          <a:prstGeom prst="rect">
            <a:avLst/>
          </a:prstGeom>
          <a:solidFill>
            <a:srgbClr val="F79646">
              <a:lumMod val="20000"/>
              <a:lumOff val="80000"/>
            </a:srgbClr>
          </a:solidFill>
          <a:ln>
            <a:solidFill>
              <a:srgbClr val="FF0000"/>
            </a:solidFill>
          </a:ln>
        </p:spPr>
        <p:txBody>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1"/>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57150" marR="0" lvl="0" indent="0"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en-US" altLang="ja-JP" sz="1800" b="0" i="0" u="none" strike="noStrike" kern="0" cap="none" spc="0" normalizeH="0" baseline="0" noProof="0" dirty="0">
                <a:ln>
                  <a:noFill/>
                </a:ln>
                <a:solidFill>
                  <a:srgbClr val="0000FF"/>
                </a:solidFill>
                <a:effectLst/>
                <a:uLnTx/>
                <a:uFillTx/>
                <a:latin typeface="+mn-ea"/>
                <a:cs typeface="+mn-cs"/>
                <a:hlinkClick r:id="rId4">
                  <a:extLst>
                    <a:ext uri="{A12FA001-AC4F-418D-AE19-62706E023703}">
                      <ahyp:hlinkClr xmlns:ahyp="http://schemas.microsoft.com/office/drawing/2018/hyperlinkcolor" val="tx"/>
                    </a:ext>
                  </a:extLst>
                </a:hlinkClick>
              </a:rPr>
              <a:t>https://www.ipa.go.jp/security/anshin/attention/index.html</a:t>
            </a:r>
            <a:endParaRPr kumimoji="1" lang="en-US" altLang="ja-JP" sz="1800" b="0" i="0" u="none" strike="noStrike" kern="0" cap="none" spc="0" normalizeH="0" baseline="0" noProof="0" dirty="0">
              <a:ln>
                <a:noFill/>
              </a:ln>
              <a:solidFill>
                <a:srgbClr val="0000FF"/>
              </a:solidFill>
              <a:effectLst/>
              <a:uLnTx/>
              <a:uFillTx/>
              <a:latin typeface="+mn-ea"/>
              <a:cs typeface="+mn-cs"/>
            </a:endParaRPr>
          </a:p>
        </p:txBody>
      </p:sp>
      <p:sp>
        <p:nvSpPr>
          <p:cNvPr id="3" name="コンテンツ プレースホルダー 2">
            <a:extLst>
              <a:ext uri="{FF2B5EF4-FFF2-40B4-BE49-F238E27FC236}">
                <a16:creationId xmlns:a16="http://schemas.microsoft.com/office/drawing/2014/main" id="{39174236-29BE-2A2A-8D6E-8DBED2B0D32B}"/>
              </a:ext>
            </a:extLst>
          </p:cNvPr>
          <p:cNvSpPr txBox="1">
            <a:spLocks/>
          </p:cNvSpPr>
          <p:nvPr/>
        </p:nvSpPr>
        <p:spPr bwMode="auto">
          <a:xfrm>
            <a:off x="16727" y="4171357"/>
            <a:ext cx="8832127" cy="8602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457200" lvl="1" indent="0">
              <a:buClr>
                <a:prstClr val="black"/>
              </a:buClr>
              <a:buNone/>
            </a:pPr>
            <a:r>
              <a:rPr lang="ja-JP" altLang="en-US" sz="2400" kern="0" dirty="0">
                <a:solidFill>
                  <a:schemeClr val="accent6">
                    <a:lumMod val="10000"/>
                  </a:schemeClr>
                </a:solidFill>
                <a:latin typeface="+mn-ea"/>
              </a:rPr>
              <a:t>寄せられた相談事例の手口を、</a:t>
            </a:r>
            <a:r>
              <a:rPr lang="ja-JP" altLang="en-US" sz="2400" u="sng" kern="0" dirty="0">
                <a:solidFill>
                  <a:srgbClr val="FF0000"/>
                </a:solidFill>
                <a:latin typeface="+mn-ea"/>
              </a:rPr>
              <a:t>実際に検証した際の様子</a:t>
            </a:r>
            <a:r>
              <a:rPr lang="ja-JP" altLang="en-US" sz="2400" kern="0" dirty="0">
                <a:solidFill>
                  <a:schemeClr val="accent6">
                    <a:lumMod val="10000"/>
                  </a:schemeClr>
                </a:solidFill>
                <a:latin typeface="+mn-ea"/>
              </a:rPr>
              <a:t>を</a:t>
            </a:r>
            <a:endParaRPr lang="en-US" altLang="ja-JP" sz="2400" kern="0" dirty="0">
              <a:solidFill>
                <a:schemeClr val="accent6">
                  <a:lumMod val="10000"/>
                </a:schemeClr>
              </a:solidFill>
              <a:latin typeface="+mn-ea"/>
            </a:endParaRPr>
          </a:p>
          <a:p>
            <a:pPr marL="457200" lvl="1" indent="0">
              <a:buClr>
                <a:prstClr val="black"/>
              </a:buClr>
              <a:buNone/>
            </a:pPr>
            <a:r>
              <a:rPr lang="ja-JP" altLang="en-US" sz="2400" kern="0" dirty="0">
                <a:solidFill>
                  <a:schemeClr val="accent6">
                    <a:lumMod val="10000"/>
                  </a:schemeClr>
                </a:solidFill>
                <a:latin typeface="+mn-ea"/>
              </a:rPr>
              <a:t>「手口検証動画シリーズ」として公開</a:t>
            </a:r>
            <a:endParaRPr lang="en-US" altLang="ja-JP" sz="2400" kern="0" dirty="0">
              <a:solidFill>
                <a:schemeClr val="accent6">
                  <a:lumMod val="10000"/>
                </a:schemeClr>
              </a:solidFill>
              <a:latin typeface="+mn-ea"/>
            </a:endParaRPr>
          </a:p>
          <a:p>
            <a:pPr marL="457200" lvl="1" indent="0">
              <a:buClr>
                <a:prstClr val="black"/>
              </a:buClr>
              <a:buFontTx/>
              <a:buNone/>
            </a:pPr>
            <a:endParaRPr lang="en-US" altLang="ja-JP" sz="2400" kern="0" baseline="30000" dirty="0">
              <a:latin typeface="+mn-ea"/>
            </a:endParaRPr>
          </a:p>
        </p:txBody>
      </p:sp>
      <p:sp>
        <p:nvSpPr>
          <p:cNvPr id="4" name="コンテンツ プレースホルダー 2">
            <a:extLst>
              <a:ext uri="{FF2B5EF4-FFF2-40B4-BE49-F238E27FC236}">
                <a16:creationId xmlns:a16="http://schemas.microsoft.com/office/drawing/2014/main" id="{923F5527-9AFD-9CC2-2800-6D4E4C8F35C5}"/>
              </a:ext>
            </a:extLst>
          </p:cNvPr>
          <p:cNvSpPr txBox="1">
            <a:spLocks/>
          </p:cNvSpPr>
          <p:nvPr/>
        </p:nvSpPr>
        <p:spPr bwMode="auto">
          <a:xfrm>
            <a:off x="-375349" y="2238497"/>
            <a:ext cx="8832127" cy="5154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457200" lvl="1" indent="0">
              <a:buClr>
                <a:prstClr val="black"/>
              </a:buClr>
              <a:buFontTx/>
              <a:buNone/>
            </a:pPr>
            <a:r>
              <a:rPr lang="ja-JP" altLang="en-US" sz="2400" kern="0" dirty="0">
                <a:latin typeface="+mn-ea"/>
              </a:rPr>
              <a:t>■安心相談窓口だより</a:t>
            </a:r>
            <a:endParaRPr lang="en-US" altLang="ja-JP" sz="2400" kern="0" baseline="30000" dirty="0">
              <a:latin typeface="+mn-ea"/>
            </a:endParaRPr>
          </a:p>
        </p:txBody>
      </p:sp>
      <p:sp>
        <p:nvSpPr>
          <p:cNvPr id="5" name="コンテンツ プレースホルダー 2">
            <a:extLst>
              <a:ext uri="{FF2B5EF4-FFF2-40B4-BE49-F238E27FC236}">
                <a16:creationId xmlns:a16="http://schemas.microsoft.com/office/drawing/2014/main" id="{58B04E21-ADBD-8C97-2C4B-B9F61596BA3B}"/>
              </a:ext>
            </a:extLst>
          </p:cNvPr>
          <p:cNvSpPr txBox="1">
            <a:spLocks/>
          </p:cNvSpPr>
          <p:nvPr/>
        </p:nvSpPr>
        <p:spPr bwMode="auto">
          <a:xfrm>
            <a:off x="0" y="2667521"/>
            <a:ext cx="8832127" cy="4425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457200" lvl="1" indent="0">
              <a:buClr>
                <a:prstClr val="black"/>
              </a:buClr>
              <a:buNone/>
            </a:pPr>
            <a:r>
              <a:rPr lang="ja-JP" altLang="en-US" sz="2400" kern="0" dirty="0">
                <a:solidFill>
                  <a:schemeClr val="accent6">
                    <a:lumMod val="10000"/>
                  </a:schemeClr>
                </a:solidFill>
                <a:latin typeface="+mn-ea"/>
              </a:rPr>
              <a:t>寄せられた相談内容を基に、手口や対策、対処等を図解</a:t>
            </a:r>
            <a:endParaRPr lang="en-US" altLang="ja-JP" sz="2400" kern="0" baseline="30000" dirty="0">
              <a:latin typeface="+mn-ea"/>
            </a:endParaRPr>
          </a:p>
        </p:txBody>
      </p:sp>
      <p:sp>
        <p:nvSpPr>
          <p:cNvPr id="6" name="コンテンツ プレースホルダー 2">
            <a:extLst>
              <a:ext uri="{FF2B5EF4-FFF2-40B4-BE49-F238E27FC236}">
                <a16:creationId xmlns:a16="http://schemas.microsoft.com/office/drawing/2014/main" id="{B7FBFB5A-37BA-4740-0089-D81B4E91A8BF}"/>
              </a:ext>
            </a:extLst>
          </p:cNvPr>
          <p:cNvSpPr txBox="1">
            <a:spLocks/>
          </p:cNvSpPr>
          <p:nvPr/>
        </p:nvSpPr>
        <p:spPr bwMode="auto">
          <a:xfrm>
            <a:off x="-191167" y="1197770"/>
            <a:ext cx="9335167" cy="860245"/>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457200" lvl="1" indent="0">
              <a:buClr>
                <a:prstClr val="black"/>
              </a:buClr>
              <a:buNone/>
            </a:pPr>
            <a:r>
              <a:rPr lang="en-US" altLang="ja-JP" sz="2400" kern="0" dirty="0">
                <a:solidFill>
                  <a:schemeClr val="accent6">
                    <a:lumMod val="10000"/>
                  </a:schemeClr>
                </a:solidFill>
                <a:latin typeface="+mn-ea"/>
              </a:rPr>
              <a:t>IPA</a:t>
            </a:r>
            <a:r>
              <a:rPr lang="ja-JP" altLang="en-US" sz="2400" kern="0" dirty="0">
                <a:solidFill>
                  <a:schemeClr val="accent6">
                    <a:lumMod val="10000"/>
                  </a:schemeClr>
                </a:solidFill>
                <a:latin typeface="+mn-ea"/>
              </a:rPr>
              <a:t>が国民に対し、一般的な情報セキュリティに関する技術的な相談に　対しアドバイスを提供し、被害に遭わないための解説コンテンツを公開</a:t>
            </a:r>
            <a:endParaRPr lang="en-US" altLang="ja-JP" sz="2400" kern="0" dirty="0">
              <a:solidFill>
                <a:schemeClr val="accent6">
                  <a:lumMod val="10000"/>
                </a:schemeClr>
              </a:solidFill>
              <a:latin typeface="+mn-ea"/>
            </a:endParaRPr>
          </a:p>
        </p:txBody>
      </p:sp>
      <p:sp>
        <p:nvSpPr>
          <p:cNvPr id="10" name="コンテンツ プレースホルダー 2">
            <a:extLst>
              <a:ext uri="{FF2B5EF4-FFF2-40B4-BE49-F238E27FC236}">
                <a16:creationId xmlns:a16="http://schemas.microsoft.com/office/drawing/2014/main" id="{002AE5D5-E515-3596-4C98-7D8E0CE70663}"/>
              </a:ext>
            </a:extLst>
          </p:cNvPr>
          <p:cNvSpPr txBox="1">
            <a:spLocks/>
          </p:cNvSpPr>
          <p:nvPr/>
        </p:nvSpPr>
        <p:spPr bwMode="auto">
          <a:xfrm>
            <a:off x="-380672" y="5647234"/>
            <a:ext cx="8724647" cy="5154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2"/>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457200" lvl="1" indent="0">
              <a:buClr>
                <a:prstClr val="black"/>
              </a:buClr>
              <a:buFontTx/>
              <a:buNone/>
            </a:pPr>
            <a:r>
              <a:rPr lang="ja-JP" altLang="en-US" sz="2400" kern="0" dirty="0">
                <a:latin typeface="+mn-ea"/>
              </a:rPr>
              <a:t>■他の機関が開設している窓口等</a:t>
            </a:r>
            <a:endParaRPr lang="en-US" altLang="ja-JP" sz="2400" kern="0" baseline="30000" dirty="0">
              <a:latin typeface="+mn-ea"/>
            </a:endParaRPr>
          </a:p>
        </p:txBody>
      </p:sp>
      <p:sp>
        <p:nvSpPr>
          <p:cNvPr id="12" name="コンテンツ プレースホルダー 2">
            <a:extLst>
              <a:ext uri="{FF2B5EF4-FFF2-40B4-BE49-F238E27FC236}">
                <a16:creationId xmlns:a16="http://schemas.microsoft.com/office/drawing/2014/main" id="{941D03A3-92CF-FD94-CF23-9A65E28D287E}"/>
              </a:ext>
            </a:extLst>
          </p:cNvPr>
          <p:cNvSpPr txBox="1">
            <a:spLocks/>
          </p:cNvSpPr>
          <p:nvPr/>
        </p:nvSpPr>
        <p:spPr>
          <a:xfrm>
            <a:off x="406195" y="6158767"/>
            <a:ext cx="7048706" cy="435542"/>
          </a:xfrm>
          <a:prstGeom prst="rect">
            <a:avLst/>
          </a:prstGeom>
          <a:solidFill>
            <a:srgbClr val="F79646">
              <a:lumMod val="20000"/>
              <a:lumOff val="80000"/>
            </a:srgbClr>
          </a:solidFill>
          <a:ln>
            <a:solidFill>
              <a:srgbClr val="FF0000"/>
            </a:solidFill>
          </a:ln>
        </p:spPr>
        <p:txBody>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1"/>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57150" indent="0">
              <a:buNone/>
              <a:defRPr/>
            </a:pPr>
            <a:r>
              <a:rPr lang="en-US" altLang="ja-JP" sz="1800" kern="0" dirty="0">
                <a:solidFill>
                  <a:srgbClr val="0000FF"/>
                </a:solidFill>
                <a:latin typeface="+mn-ea"/>
                <a:hlinkClick r:id="rId5">
                  <a:extLst>
                    <a:ext uri="{A12FA001-AC4F-418D-AE19-62706E023703}">
                      <ahyp:hlinkClr xmlns:ahyp="http://schemas.microsoft.com/office/drawing/2018/hyperlinkcolor" val="tx"/>
                    </a:ext>
                  </a:extLst>
                </a:hlinkClick>
              </a:rPr>
              <a:t>https://www.ipa.go.jp/security/anshin/external.html</a:t>
            </a:r>
            <a:endParaRPr lang="en-US" altLang="ja-JP" sz="1800" kern="0" dirty="0">
              <a:solidFill>
                <a:srgbClr val="0000FF"/>
              </a:solidFill>
              <a:latin typeface="+mn-ea"/>
            </a:endParaRPr>
          </a:p>
        </p:txBody>
      </p:sp>
    </p:spTree>
    <p:extLst>
      <p:ext uri="{BB962C8B-B14F-4D97-AF65-F5344CB8AC3E}">
        <p14:creationId xmlns:p14="http://schemas.microsoft.com/office/powerpoint/2010/main" val="3530345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2</a:t>
            </a:fld>
            <a:endParaRPr lang="ja-JP" altLang="en-US"/>
          </a:p>
        </p:txBody>
      </p:sp>
      <p:sp>
        <p:nvSpPr>
          <p:cNvPr id="9" name="タイトル 8">
            <a:extLst>
              <a:ext uri="{FF2B5EF4-FFF2-40B4-BE49-F238E27FC236}">
                <a16:creationId xmlns:a16="http://schemas.microsoft.com/office/drawing/2014/main" id="{814B93F0-91BB-1C81-930B-8940707CF59E}"/>
              </a:ext>
            </a:extLst>
          </p:cNvPr>
          <p:cNvSpPr>
            <a:spLocks noGrp="1"/>
          </p:cNvSpPr>
          <p:nvPr>
            <p:ph type="title"/>
          </p:nvPr>
        </p:nvSpPr>
        <p:spPr>
          <a:xfrm>
            <a:off x="480910" y="217503"/>
            <a:ext cx="7423732" cy="816635"/>
          </a:xfrm>
        </p:spPr>
        <p:txBody>
          <a:bodyPr/>
          <a:lstStyle/>
          <a:p>
            <a:r>
              <a:rPr lang="ja-JP" altLang="en-US" sz="2400" u="sng" dirty="0"/>
              <a:t>● インターネット上のサービスからの個人情報の窃取</a:t>
            </a:r>
            <a:br>
              <a:rPr lang="en-US" altLang="ja-JP" sz="800" dirty="0"/>
            </a:br>
            <a:endParaRPr lang="ja-JP" altLang="en-US" sz="2400" dirty="0"/>
          </a:p>
        </p:txBody>
      </p:sp>
      <p:sp>
        <p:nvSpPr>
          <p:cNvPr id="2" name="正方形/長方形 1" descr="情報セキュリティ10大脅威2025　個人編「インターネット上のサービスからの個人情報の窃取」の手口・脅威イメージ図">
            <a:extLst>
              <a:ext uri="{FF2B5EF4-FFF2-40B4-BE49-F238E27FC236}">
                <a16:creationId xmlns:a16="http://schemas.microsoft.com/office/drawing/2014/main" id="{AEA6C61F-2517-4567-57EA-47B1E26F090E}"/>
              </a:ext>
            </a:extLst>
          </p:cNvPr>
          <p:cNvSpPr/>
          <p:nvPr/>
        </p:nvSpPr>
        <p:spPr>
          <a:xfrm>
            <a:off x="1305996" y="1225590"/>
            <a:ext cx="6326445" cy="254565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9" name="図 18" descr="情報セキュリティ10大脅威2025　個人編「インターネット上のサービスからの個人情報の窃取」の手口・脅威イメージ図">
            <a:extLst>
              <a:ext uri="{FF2B5EF4-FFF2-40B4-BE49-F238E27FC236}">
                <a16:creationId xmlns:a16="http://schemas.microsoft.com/office/drawing/2014/main" id="{8BC88290-543B-D014-EAF7-157836870729}"/>
              </a:ext>
            </a:extLst>
          </p:cNvPr>
          <p:cNvPicPr>
            <a:picLocks/>
          </p:cNvPicPr>
          <p:nvPr/>
        </p:nvPicPr>
        <p:blipFill>
          <a:blip r:embed="rId3"/>
          <a:stretch>
            <a:fillRect/>
          </a:stretch>
        </p:blipFill>
        <p:spPr>
          <a:xfrm>
            <a:off x="1667795" y="1304247"/>
            <a:ext cx="5722004" cy="2440792"/>
          </a:xfrm>
          <a:prstGeom prst="rect">
            <a:avLst/>
          </a:prstGeom>
        </p:spPr>
      </p:pic>
      <p:sp>
        <p:nvSpPr>
          <p:cNvPr id="5" name="テキスト ボックス 4">
            <a:extLst>
              <a:ext uri="{FF2B5EF4-FFF2-40B4-BE49-F238E27FC236}">
                <a16:creationId xmlns:a16="http://schemas.microsoft.com/office/drawing/2014/main" id="{0CDE3619-5975-699E-0E4C-5D945B3AB6F6}"/>
              </a:ext>
            </a:extLst>
          </p:cNvPr>
          <p:cNvSpPr txBox="1"/>
          <p:nvPr/>
        </p:nvSpPr>
        <p:spPr>
          <a:xfrm>
            <a:off x="246046" y="3958476"/>
            <a:ext cx="8565502" cy="2308324"/>
          </a:xfrm>
          <a:prstGeom prst="rect">
            <a:avLst/>
          </a:prstGeom>
          <a:noFill/>
          <a:ln w="19050">
            <a:noFill/>
          </a:ln>
        </p:spPr>
        <p:txBody>
          <a:bodyPr wrap="square" rtlCol="0">
            <a:spAutoFit/>
          </a:bodyPr>
          <a:lstStyle/>
          <a:p>
            <a:pPr marL="285750" indent="-285750">
              <a:buFont typeface="Wingdings" panose="05000000000000000000" pitchFamily="2" charset="2"/>
              <a:buChar char="l"/>
            </a:pPr>
            <a:r>
              <a:rPr lang="ja-JP" altLang="en-US" u="sng" dirty="0"/>
              <a:t>どんな被害？</a:t>
            </a:r>
            <a:endParaRPr lang="en-US" altLang="ja-JP" u="sng" dirty="0"/>
          </a:p>
          <a:p>
            <a:r>
              <a:rPr kumimoji="1" lang="ja-JP" altLang="en-US" dirty="0"/>
              <a:t>ショッピングサイト、</a:t>
            </a:r>
            <a:r>
              <a:rPr lang="ja-JP" altLang="en-US" dirty="0"/>
              <a:t>転職支援サイト等に登録しておいた個人情報が盗まれる</a:t>
            </a:r>
            <a:endParaRPr lang="en-US" altLang="ja-JP" dirty="0"/>
          </a:p>
          <a:p>
            <a:endParaRPr lang="en-US" altLang="ja-JP" dirty="0"/>
          </a:p>
          <a:p>
            <a:pPr marL="285750" indent="-285750">
              <a:buFont typeface="Wingdings" panose="05000000000000000000" pitchFamily="2" charset="2"/>
              <a:buChar char="l"/>
            </a:pPr>
            <a:r>
              <a:rPr lang="ja-JP" altLang="en-US" u="sng" dirty="0"/>
              <a:t>被害に遭うとどうなるの</a:t>
            </a:r>
            <a:r>
              <a:rPr lang="ja-JP" altLang="en-US" dirty="0"/>
              <a:t>？</a:t>
            </a:r>
            <a:endParaRPr lang="en-US" altLang="ja-JP" dirty="0"/>
          </a:p>
          <a:p>
            <a:r>
              <a:rPr lang="en-US" altLang="ja-JP" dirty="0"/>
              <a:t>- </a:t>
            </a:r>
            <a:r>
              <a:rPr lang="ja-JP" altLang="en-US" dirty="0"/>
              <a:t>窃取した情報でサービスへのログインを試され、パスワードを使いまわしていると、他のサービス　　　　</a:t>
            </a:r>
            <a:endParaRPr lang="en-US" altLang="ja-JP" dirty="0"/>
          </a:p>
          <a:p>
            <a:r>
              <a:rPr lang="ja-JP" altLang="en-US" dirty="0"/>
              <a:t>　でもログインされてしまい、さらに被害を生むことに</a:t>
            </a:r>
            <a:endParaRPr lang="en-US" altLang="ja-JP" dirty="0"/>
          </a:p>
          <a:p>
            <a:r>
              <a:rPr lang="en-US" altLang="ja-JP" dirty="0"/>
              <a:t>- </a:t>
            </a:r>
            <a:r>
              <a:rPr lang="ja-JP" altLang="en-US" dirty="0"/>
              <a:t>盗んだ個人情報がダークウェブで売買される</a:t>
            </a:r>
            <a:endParaRPr lang="en-US" altLang="ja-JP" dirty="0"/>
          </a:p>
          <a:p>
            <a:r>
              <a:rPr lang="en-US" altLang="ja-JP" dirty="0"/>
              <a:t>- </a:t>
            </a:r>
            <a:r>
              <a:rPr lang="ja-JP" altLang="en-US" dirty="0"/>
              <a:t>自分のメールアドレスに詐欺メールが飛んでくる</a:t>
            </a:r>
            <a:endParaRPr lang="en-US" altLang="ja-JP" dirty="0"/>
          </a:p>
        </p:txBody>
      </p:sp>
      <p:sp>
        <p:nvSpPr>
          <p:cNvPr id="7" name="フッター プレースホルダー 6" descr="資料発行元の情報処理推進機構を記載したフッター&#10;">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ja-JP" dirty="0"/>
              <a:t>Copyright © 2025  </a:t>
            </a:r>
            <a:r>
              <a:rPr lang="ja-JP" altLang="en-US" dirty="0"/>
              <a:t>独立行政法人情報処理推進機構</a:t>
            </a:r>
          </a:p>
          <a:p>
            <a:endParaRPr lang="ja-JP" altLang="en-US" dirty="0"/>
          </a:p>
        </p:txBody>
      </p:sp>
    </p:spTree>
    <p:extLst>
      <p:ext uri="{BB962C8B-B14F-4D97-AF65-F5344CB8AC3E}">
        <p14:creationId xmlns:p14="http://schemas.microsoft.com/office/powerpoint/2010/main" val="27193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3</a:t>
            </a:fld>
            <a:endParaRPr lang="ja-JP" altLang="en-US"/>
          </a:p>
        </p:txBody>
      </p:sp>
      <p:sp>
        <p:nvSpPr>
          <p:cNvPr id="2" name="タイトル 8">
            <a:extLst>
              <a:ext uri="{FF2B5EF4-FFF2-40B4-BE49-F238E27FC236}">
                <a16:creationId xmlns:a16="http://schemas.microsoft.com/office/drawing/2014/main" id="{059CEAD3-4342-56F2-13D1-68C30D009678}"/>
              </a:ext>
            </a:extLst>
          </p:cNvPr>
          <p:cNvSpPr>
            <a:spLocks noGrp="1"/>
          </p:cNvSpPr>
          <p:nvPr>
            <p:ph type="title"/>
          </p:nvPr>
        </p:nvSpPr>
        <p:spPr>
          <a:xfrm>
            <a:off x="480910" y="217503"/>
            <a:ext cx="7423732" cy="816635"/>
          </a:xfrm>
        </p:spPr>
        <p:txBody>
          <a:bodyPr/>
          <a:lstStyle/>
          <a:p>
            <a:r>
              <a:rPr lang="ja-JP" altLang="en-US" sz="2400" dirty="0"/>
              <a:t>インターネット上のサービスからの個人情報の窃取</a:t>
            </a:r>
            <a:br>
              <a:rPr lang="en-US" altLang="ja-JP" sz="800" dirty="0"/>
            </a:br>
            <a:endParaRPr lang="ja-JP" altLang="en-US" sz="2400" dirty="0"/>
          </a:p>
        </p:txBody>
      </p:sp>
      <p:pic>
        <p:nvPicPr>
          <p:cNvPr id="6" name="図 5" descr="情報セキュリティを解説する人のイラスト">
            <a:extLst>
              <a:ext uri="{FF2B5EF4-FFF2-40B4-BE49-F238E27FC236}">
                <a16:creationId xmlns:a16="http://schemas.microsoft.com/office/drawing/2014/main" id="{C79A718A-B8B3-00EF-A7D7-A24F98107A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31633" y="3996696"/>
            <a:ext cx="1190303" cy="1615126"/>
          </a:xfrm>
          <a:prstGeom prst="rect">
            <a:avLst/>
          </a:prstGeom>
        </p:spPr>
      </p:pic>
      <p:sp>
        <p:nvSpPr>
          <p:cNvPr id="3" name="テキスト ボックス 2">
            <a:extLst>
              <a:ext uri="{FF2B5EF4-FFF2-40B4-BE49-F238E27FC236}">
                <a16:creationId xmlns:a16="http://schemas.microsoft.com/office/drawing/2014/main" id="{3891C502-DF5A-4989-5379-4304E182FA24}"/>
              </a:ext>
            </a:extLst>
          </p:cNvPr>
          <p:cNvSpPr txBox="1"/>
          <p:nvPr/>
        </p:nvSpPr>
        <p:spPr>
          <a:xfrm>
            <a:off x="181689" y="1352896"/>
            <a:ext cx="7751632" cy="5287601"/>
          </a:xfrm>
          <a:prstGeom prst="rect">
            <a:avLst/>
          </a:prstGeom>
          <a:noFill/>
          <a:ln w="19050">
            <a:noFill/>
          </a:ln>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l"/>
              <a:tabLst/>
              <a:defRPr/>
            </a:pPr>
            <a:r>
              <a:rPr kumimoji="1" lang="ja-JP" altLang="en-US" sz="2800" b="0" i="0" u="none" strike="noStrike" kern="0" cap="none" spc="0" normalizeH="0" baseline="0" noProof="0" dirty="0">
                <a:ln>
                  <a:noFill/>
                </a:ln>
                <a:effectLst/>
                <a:uLnTx/>
                <a:uFillTx/>
                <a:latin typeface="+mn-ea"/>
                <a:cs typeface="+mn-cs"/>
              </a:rPr>
              <a:t>対策</a:t>
            </a:r>
            <a:endParaRPr kumimoji="1" lang="en-US" altLang="ja-JP" sz="2800" b="0" i="0" u="none" strike="noStrike" kern="0" cap="none" spc="0" normalizeH="0" baseline="0" noProof="0" dirty="0">
              <a:ln>
                <a:noFill/>
              </a:ln>
              <a:effectLst/>
              <a:uLnTx/>
              <a:uFillTx/>
              <a:latin typeface="+mn-ea"/>
              <a:cs typeface="+mn-cs"/>
            </a:endParaRPr>
          </a:p>
          <a:p>
            <a:pPr lvl="1" eaLnBrk="0" fontAlgn="base" hangingPunct="0">
              <a:spcBef>
                <a:spcPct val="20000"/>
              </a:spcBef>
              <a:spcAft>
                <a:spcPct val="0"/>
              </a:spcAft>
              <a:buClr>
                <a:schemeClr val="tx1"/>
              </a:buClr>
              <a:defRPr/>
            </a:pPr>
            <a:r>
              <a:rPr lang="en-US" altLang="ja-JP" kern="0" dirty="0">
                <a:latin typeface="+mn-ea"/>
              </a:rPr>
              <a:t>【</a:t>
            </a:r>
            <a:r>
              <a:rPr lang="ja-JP" altLang="en-US" kern="0" dirty="0">
                <a:latin typeface="+mn-ea"/>
              </a:rPr>
              <a:t>予防</a:t>
            </a:r>
            <a:r>
              <a:rPr lang="en-US" altLang="ja-JP" kern="0" dirty="0">
                <a:latin typeface="+mn-ea"/>
              </a:rPr>
              <a:t>】</a:t>
            </a: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rPr>
              <a:t>利用していないサービスは退会する</a:t>
            </a:r>
            <a:endParaRPr lang="en-US" altLang="ja-JP"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kumimoji="1" lang="ja-JP" altLang="en-US" b="0" i="0" u="none" strike="noStrike" kern="0" cap="none" spc="0" normalizeH="0" baseline="0" noProof="0" dirty="0">
                <a:ln>
                  <a:noFill/>
                </a:ln>
                <a:effectLst/>
                <a:uLnTx/>
                <a:uFillTx/>
                <a:latin typeface="+mn-ea"/>
                <a:cs typeface="+mn-cs"/>
              </a:rPr>
              <a:t>サービスへの登録時には必須項目以外の情報は登録しない</a:t>
            </a:r>
            <a:endParaRPr kumimoji="1" lang="en-US" altLang="ja-JP" b="0" i="0" u="none" strike="noStrike" kern="0" cap="none" spc="0" normalizeH="0" baseline="0" noProof="0" dirty="0">
              <a:ln>
                <a:noFill/>
              </a:ln>
              <a:effectLst/>
              <a:uLnTx/>
              <a:uFillTx/>
              <a:latin typeface="+mn-ea"/>
              <a:cs typeface="+mn-cs"/>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rPr>
              <a:t>ワンタイムパスワード、生体認証等を含めた多要素認証を利用する</a:t>
            </a:r>
            <a:endParaRPr lang="en-US" altLang="ja-JP"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solidFill>
                  <a:schemeClr val="tx2"/>
                </a:solidFill>
                <a:latin typeface="+mn-ea"/>
              </a:rPr>
              <a:t>認証情報を適切に運用する</a:t>
            </a:r>
            <a:r>
              <a:rPr lang="ja-JP" altLang="en-US" kern="0" dirty="0">
                <a:solidFill>
                  <a:srgbClr val="FF0000"/>
                </a:solidFill>
                <a:latin typeface="+mn-ea"/>
              </a:rPr>
              <a:t>（</a:t>
            </a:r>
            <a:r>
              <a:rPr lang="ja-JP" altLang="en-US" kern="0" dirty="0">
                <a:solidFill>
                  <a:srgbClr val="FF0000"/>
                </a:solidFill>
                <a:latin typeface="+mn-ea"/>
                <a:hlinkClick r:id="rId4" action="ppaction://hlinksldjump"/>
              </a:rPr>
              <a:t>★共通対策</a:t>
            </a:r>
            <a:r>
              <a:rPr lang="ja-JP" altLang="en-US" kern="0" dirty="0">
                <a:solidFill>
                  <a:srgbClr val="FF0000"/>
                </a:solidFill>
                <a:latin typeface="+mn-ea"/>
              </a:rPr>
              <a:t>）</a:t>
            </a:r>
            <a:endParaRPr lang="en-US" altLang="ja-JP" kern="0" dirty="0">
              <a:solidFill>
                <a:srgbClr val="FF0000"/>
              </a:solidFill>
              <a:latin typeface="+mn-ea"/>
            </a:endParaRPr>
          </a:p>
          <a:p>
            <a:pPr lvl="1" eaLnBrk="0" fontAlgn="base" hangingPunct="0">
              <a:spcBef>
                <a:spcPct val="20000"/>
              </a:spcBef>
              <a:spcAft>
                <a:spcPct val="0"/>
              </a:spcAft>
              <a:buClr>
                <a:schemeClr val="tx1"/>
              </a:buClr>
              <a:defRPr/>
            </a:pPr>
            <a:endParaRPr lang="en-US" altLang="ja-JP" kern="0" dirty="0">
              <a:solidFill>
                <a:srgbClr val="FF0000"/>
              </a:solidFill>
              <a:latin typeface="+mn-ea"/>
            </a:endParaRPr>
          </a:p>
          <a:p>
            <a:pPr lvl="1" eaLnBrk="0" fontAlgn="base" hangingPunct="0">
              <a:spcBef>
                <a:spcPct val="20000"/>
              </a:spcBef>
              <a:spcAft>
                <a:spcPct val="0"/>
              </a:spcAft>
              <a:buClr>
                <a:schemeClr val="tx1"/>
              </a:buClr>
              <a:defRPr/>
            </a:pPr>
            <a:r>
              <a:rPr lang="en-US" altLang="ja-JP" kern="0" dirty="0">
                <a:latin typeface="+mn-ea"/>
              </a:rPr>
              <a:t>【</a:t>
            </a:r>
            <a:r>
              <a:rPr lang="ja-JP" altLang="en-US" kern="0" dirty="0">
                <a:latin typeface="+mn-ea"/>
              </a:rPr>
              <a:t>早期検知</a:t>
            </a:r>
            <a:r>
              <a:rPr lang="en-US" altLang="ja-JP" kern="0" dirty="0">
                <a:latin typeface="+mn-ea"/>
              </a:rPr>
              <a:t>】</a:t>
            </a:r>
          </a:p>
          <a:p>
            <a:pPr marL="742950" lvl="1" indent="-285750" eaLnBrk="0" fontAlgn="base" hangingPunct="0">
              <a:spcBef>
                <a:spcPct val="20000"/>
              </a:spcBef>
              <a:spcAft>
                <a:spcPct val="0"/>
              </a:spcAft>
              <a:buClr>
                <a:schemeClr val="tx1"/>
              </a:buClr>
              <a:buFont typeface="Wingdings" panose="05000000000000000000" pitchFamily="2" charset="2"/>
              <a:buChar char="l"/>
              <a:defRPr/>
            </a:pPr>
            <a:r>
              <a:rPr lang="ja-JP" altLang="en-US" kern="0" dirty="0">
                <a:latin typeface="+mn-ea"/>
              </a:rPr>
              <a:t>クレジットカード利用明細の定期的な確認</a:t>
            </a:r>
            <a:endParaRPr lang="en-US" altLang="ja-JP" kern="0" dirty="0">
              <a:latin typeface="+mn-ea"/>
            </a:endParaRPr>
          </a:p>
          <a:p>
            <a:pPr marL="742950" lvl="1" indent="-285750" eaLnBrk="0" fontAlgn="base" hangingPunct="0">
              <a:spcBef>
                <a:spcPct val="20000"/>
              </a:spcBef>
              <a:spcAft>
                <a:spcPct val="0"/>
              </a:spcAft>
              <a:buClr>
                <a:schemeClr val="tx1"/>
              </a:buClr>
              <a:buFont typeface="Wingdings" panose="05000000000000000000" pitchFamily="2" charset="2"/>
              <a:buChar char="l"/>
              <a:defRPr/>
            </a:pPr>
            <a:r>
              <a:rPr lang="ja-JP" altLang="en-US" kern="0" dirty="0">
                <a:latin typeface="+mn-ea"/>
              </a:rPr>
              <a:t>ログインすると通知されるログインアラート機能の利用</a:t>
            </a:r>
            <a:endParaRPr lang="en-US" altLang="ja-JP" kern="0" dirty="0">
              <a:latin typeface="+mn-ea"/>
            </a:endParaRPr>
          </a:p>
          <a:p>
            <a:pPr marL="742950" lvl="1" indent="-285750" eaLnBrk="0" fontAlgn="base" hangingPunct="0">
              <a:spcBef>
                <a:spcPct val="20000"/>
              </a:spcBef>
              <a:spcAft>
                <a:spcPct val="0"/>
              </a:spcAft>
              <a:buClr>
                <a:schemeClr val="tx1"/>
              </a:buClr>
              <a:buFont typeface="Wingdings" panose="05000000000000000000" pitchFamily="2" charset="2"/>
              <a:buChar char="l"/>
              <a:defRPr/>
            </a:pPr>
            <a:r>
              <a:rPr lang="ja-JP" altLang="en-US" kern="0" dirty="0">
                <a:latin typeface="+mn-ea"/>
              </a:rPr>
              <a:t>ログイン履歴の確認</a:t>
            </a:r>
            <a:endParaRPr lang="en-US" altLang="ja-JP" kern="0" dirty="0">
              <a:solidFill>
                <a:srgbClr val="FF0000"/>
              </a:solidFill>
              <a:latin typeface="+mn-ea"/>
            </a:endParaRPr>
          </a:p>
          <a:p>
            <a:pPr lvl="1" eaLnBrk="0" fontAlgn="base" hangingPunct="0">
              <a:spcBef>
                <a:spcPct val="20000"/>
              </a:spcBef>
              <a:spcAft>
                <a:spcPct val="0"/>
              </a:spcAft>
              <a:buClr>
                <a:schemeClr val="tx1"/>
              </a:buClr>
              <a:defRPr/>
            </a:pPr>
            <a:endParaRPr lang="en-US" altLang="ja-JP" kern="0" dirty="0">
              <a:latin typeface="+mn-ea"/>
            </a:endParaRPr>
          </a:p>
          <a:p>
            <a:pPr lvl="1" eaLnBrk="0" fontAlgn="base" hangingPunct="0">
              <a:spcBef>
                <a:spcPct val="20000"/>
              </a:spcBef>
              <a:spcAft>
                <a:spcPct val="0"/>
              </a:spcAft>
              <a:buClr>
                <a:schemeClr val="tx1"/>
              </a:buClr>
              <a:defRPr/>
            </a:pPr>
            <a:endParaRPr lang="en-US" altLang="ja-JP" sz="1600"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endParaRPr kumimoji="1" lang="en-US" altLang="ja-JP" sz="1600" b="0" i="0" u="none" strike="noStrike" kern="0" cap="none" spc="0" normalizeH="0" baseline="0" noProof="0" dirty="0">
              <a:ln>
                <a:noFill/>
              </a:ln>
              <a:effectLst/>
              <a:uLnTx/>
              <a:uFillTx/>
              <a:latin typeface="+mn-ea"/>
              <a:cs typeface="+mn-cs"/>
            </a:endParaRP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l"/>
              <a:tabLst/>
              <a:defRPr/>
            </a:pPr>
            <a:endParaRPr kumimoji="1" lang="en-US" altLang="ja-JP" sz="2800" b="0" i="0" u="none" strike="noStrike" kern="0" cap="none" spc="0" normalizeH="0" baseline="0" noProof="0" dirty="0">
              <a:ln>
                <a:noFill/>
              </a:ln>
              <a:effectLst/>
              <a:uLnTx/>
              <a:uFillTx/>
              <a:latin typeface="+mn-ea"/>
              <a:cs typeface="+mn-cs"/>
            </a:endParaRP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ja-JP" dirty="0"/>
              <a:t>Copyright © 2025  </a:t>
            </a:r>
            <a:r>
              <a:rPr lang="ja-JP" altLang="en-US" dirty="0"/>
              <a:t>独立行政法人情報処理推進機構</a:t>
            </a:r>
          </a:p>
          <a:p>
            <a:endParaRPr lang="ja-JP" altLang="en-US" dirty="0"/>
          </a:p>
        </p:txBody>
      </p:sp>
    </p:spTree>
    <p:extLst>
      <p:ext uri="{BB962C8B-B14F-4D97-AF65-F5344CB8AC3E}">
        <p14:creationId xmlns:p14="http://schemas.microsoft.com/office/powerpoint/2010/main" val="2890571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4</a:t>
            </a:fld>
            <a:endParaRPr lang="ja-JP" altLang="en-US" dirty="0"/>
          </a:p>
        </p:txBody>
      </p:sp>
      <p:sp>
        <p:nvSpPr>
          <p:cNvPr id="9" name="タイトル 8">
            <a:extLst>
              <a:ext uri="{FF2B5EF4-FFF2-40B4-BE49-F238E27FC236}">
                <a16:creationId xmlns:a16="http://schemas.microsoft.com/office/drawing/2014/main" id="{814B93F0-91BB-1C81-930B-8940707CF59E}"/>
              </a:ext>
            </a:extLst>
          </p:cNvPr>
          <p:cNvSpPr>
            <a:spLocks noGrp="1"/>
          </p:cNvSpPr>
          <p:nvPr>
            <p:ph type="title"/>
          </p:nvPr>
        </p:nvSpPr>
        <p:spPr>
          <a:xfrm>
            <a:off x="480910" y="217503"/>
            <a:ext cx="7423732" cy="816635"/>
          </a:xfrm>
        </p:spPr>
        <p:txBody>
          <a:bodyPr/>
          <a:lstStyle/>
          <a:p>
            <a:r>
              <a:rPr lang="ja-JP" altLang="en-US" sz="2400" u="sng" dirty="0"/>
              <a:t>● インターネット上のサービスへの不正ログイン</a:t>
            </a:r>
            <a:br>
              <a:rPr lang="en-US" altLang="ja-JP" sz="800" dirty="0"/>
            </a:br>
            <a:endParaRPr lang="ja-JP" altLang="en-US" sz="2400" dirty="0"/>
          </a:p>
        </p:txBody>
      </p:sp>
      <p:pic>
        <p:nvPicPr>
          <p:cNvPr id="5" name="図 4" descr="情報セキュリティ10大脅威2025　個人編「インターネット上のサービスへの不正ログイン」の手口・脅威イメージ図">
            <a:extLst>
              <a:ext uri="{FF2B5EF4-FFF2-40B4-BE49-F238E27FC236}">
                <a16:creationId xmlns:a16="http://schemas.microsoft.com/office/drawing/2014/main" id="{7FA8E60A-9AE3-5FDB-8DAB-7FCB91A8FB1D}"/>
              </a:ext>
            </a:extLst>
          </p:cNvPr>
          <p:cNvPicPr>
            <a:picLocks/>
          </p:cNvPicPr>
          <p:nvPr/>
        </p:nvPicPr>
        <p:blipFill>
          <a:blip r:embed="rId2"/>
          <a:stretch>
            <a:fillRect/>
          </a:stretch>
        </p:blipFill>
        <p:spPr>
          <a:xfrm>
            <a:off x="1803667" y="1351997"/>
            <a:ext cx="5536666" cy="2361734"/>
          </a:xfrm>
          <a:prstGeom prst="rect">
            <a:avLst/>
          </a:prstGeom>
        </p:spPr>
      </p:pic>
      <p:sp>
        <p:nvSpPr>
          <p:cNvPr id="6" name="正方形/長方形 5" descr="情報セキュリティ10大脅威2025　個人編「インターネット上のサービスへの不正ログイン」の手口・脅威イメージ図">
            <a:extLst>
              <a:ext uri="{FF2B5EF4-FFF2-40B4-BE49-F238E27FC236}">
                <a16:creationId xmlns:a16="http://schemas.microsoft.com/office/drawing/2014/main" id="{118CBFBF-CA98-465E-6AF3-AED2D8FA96B7}"/>
              </a:ext>
            </a:extLst>
          </p:cNvPr>
          <p:cNvSpPr/>
          <p:nvPr/>
        </p:nvSpPr>
        <p:spPr>
          <a:xfrm>
            <a:off x="1305994" y="1231279"/>
            <a:ext cx="6326445" cy="254565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a:extLst>
              <a:ext uri="{FF2B5EF4-FFF2-40B4-BE49-F238E27FC236}">
                <a16:creationId xmlns:a16="http://schemas.microsoft.com/office/drawing/2014/main" id="{B78D02DC-2909-445A-63A9-8FC43908ABEA}"/>
              </a:ext>
            </a:extLst>
          </p:cNvPr>
          <p:cNvSpPr txBox="1"/>
          <p:nvPr/>
        </p:nvSpPr>
        <p:spPr>
          <a:xfrm>
            <a:off x="209793" y="3840138"/>
            <a:ext cx="8518849" cy="2585323"/>
          </a:xfrm>
          <a:prstGeom prst="rect">
            <a:avLst/>
          </a:prstGeom>
          <a:noFill/>
          <a:ln w="19050">
            <a:noFill/>
          </a:ln>
        </p:spPr>
        <p:txBody>
          <a:bodyPr wrap="square" rtlCol="0">
            <a:spAutoFit/>
          </a:bodyPr>
          <a:lstStyle/>
          <a:p>
            <a:pPr marL="285750" indent="-285750">
              <a:buFont typeface="Wingdings" panose="05000000000000000000" pitchFamily="2" charset="2"/>
              <a:buChar char="l"/>
            </a:pPr>
            <a:r>
              <a:rPr lang="ja-JP" altLang="en-US" u="sng" dirty="0"/>
              <a:t>どんな被害？</a:t>
            </a:r>
            <a:endParaRPr lang="en-US" altLang="ja-JP" u="sng" dirty="0"/>
          </a:p>
          <a:p>
            <a:r>
              <a:rPr lang="ja-JP" altLang="en-US" dirty="0"/>
              <a:t>第三者にオンラインショッピング、</a:t>
            </a:r>
            <a:r>
              <a:rPr lang="en-US" altLang="ja-JP" dirty="0"/>
              <a:t>SNS</a:t>
            </a:r>
            <a:r>
              <a:rPr lang="ja-JP" altLang="en-US" dirty="0"/>
              <a:t>、電子書籍等のインターネットサービスにログインされる</a:t>
            </a:r>
            <a:endParaRPr lang="en-US" altLang="ja-JP" dirty="0"/>
          </a:p>
          <a:p>
            <a:endParaRPr lang="en-US" altLang="ja-JP" dirty="0"/>
          </a:p>
          <a:p>
            <a:pPr marL="285750" indent="-285750">
              <a:buFont typeface="Wingdings" panose="05000000000000000000" pitchFamily="2" charset="2"/>
              <a:buChar char="l"/>
            </a:pPr>
            <a:r>
              <a:rPr lang="ja-JP" altLang="en-US" u="sng" dirty="0"/>
              <a:t>被害に遭うとどうなるの</a:t>
            </a:r>
            <a:r>
              <a:rPr lang="ja-JP" altLang="en-US" dirty="0"/>
              <a:t>？</a:t>
            </a:r>
            <a:endParaRPr lang="en-US" altLang="ja-JP" dirty="0"/>
          </a:p>
          <a:p>
            <a:r>
              <a:rPr lang="en-US" altLang="ja-JP" dirty="0"/>
              <a:t>-</a:t>
            </a:r>
            <a:r>
              <a:rPr lang="ja-JP" altLang="en-US" dirty="0"/>
              <a:t> パスワードを勝手に変更され、本人はログインできなくなる</a:t>
            </a:r>
            <a:endParaRPr lang="en-US" altLang="ja-JP" dirty="0"/>
          </a:p>
          <a:p>
            <a:r>
              <a:rPr lang="en-US" altLang="ja-JP" dirty="0"/>
              <a:t>- </a:t>
            </a:r>
            <a:r>
              <a:rPr lang="ja-JP" altLang="en-US" dirty="0"/>
              <a:t>さらに本人がログインできなくなったサービスで買い物をされ、金銭被害に遭う</a:t>
            </a:r>
            <a:endParaRPr lang="en-US" altLang="ja-JP" dirty="0"/>
          </a:p>
          <a:p>
            <a:r>
              <a:rPr lang="en-US" altLang="ja-JP" dirty="0"/>
              <a:t>- </a:t>
            </a:r>
            <a:r>
              <a:rPr lang="ja-JP" altLang="en-US" dirty="0"/>
              <a:t>本人になりすまし、フィッシングメールがばらまかれ、受信者に被害が拡大するおそれがある</a:t>
            </a:r>
            <a:endParaRPr lang="en-US" altLang="ja-JP" dirty="0"/>
          </a:p>
          <a:p>
            <a:r>
              <a:rPr lang="en-US" altLang="ja-JP" dirty="0"/>
              <a:t>- </a:t>
            </a:r>
            <a:r>
              <a:rPr lang="ja-JP" altLang="en-US" dirty="0"/>
              <a:t>アカウントに登録されていた個人情報が盗まれる</a:t>
            </a:r>
            <a:endParaRPr lang="en-US" altLang="ja-JP" dirty="0"/>
          </a:p>
          <a:p>
            <a:r>
              <a:rPr lang="en-US" altLang="ja-JP" dirty="0"/>
              <a:t>-</a:t>
            </a:r>
            <a:r>
              <a:rPr lang="ja-JP" altLang="en-US" dirty="0"/>
              <a:t> 盗まれた個人情報はダークウェブで売買され、悪用される</a:t>
            </a:r>
            <a:endParaRPr lang="en-US" altLang="ja-JP" dirty="0"/>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ja-JP" dirty="0"/>
              <a:t>Copyright © 2025  </a:t>
            </a:r>
            <a:r>
              <a:rPr lang="ja-JP" altLang="en-US" dirty="0"/>
              <a:t>独立行政法人情報処理推進機構</a:t>
            </a:r>
          </a:p>
          <a:p>
            <a:endParaRPr lang="ja-JP" altLang="en-US" dirty="0"/>
          </a:p>
        </p:txBody>
      </p:sp>
    </p:spTree>
    <p:extLst>
      <p:ext uri="{BB962C8B-B14F-4D97-AF65-F5344CB8AC3E}">
        <p14:creationId xmlns:p14="http://schemas.microsoft.com/office/powerpoint/2010/main" val="3451440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5</a:t>
            </a:fld>
            <a:endParaRPr lang="ja-JP" altLang="en-US" dirty="0"/>
          </a:p>
        </p:txBody>
      </p:sp>
      <p:sp>
        <p:nvSpPr>
          <p:cNvPr id="2" name="タイトル 8">
            <a:extLst>
              <a:ext uri="{FF2B5EF4-FFF2-40B4-BE49-F238E27FC236}">
                <a16:creationId xmlns:a16="http://schemas.microsoft.com/office/drawing/2014/main" id="{C8D4FA9D-8A41-B848-D981-54E96E51B7F5}"/>
              </a:ext>
            </a:extLst>
          </p:cNvPr>
          <p:cNvSpPr>
            <a:spLocks noGrp="1"/>
          </p:cNvSpPr>
          <p:nvPr>
            <p:ph type="title"/>
          </p:nvPr>
        </p:nvSpPr>
        <p:spPr>
          <a:xfrm>
            <a:off x="480910" y="217503"/>
            <a:ext cx="7423732" cy="816635"/>
          </a:xfrm>
        </p:spPr>
        <p:txBody>
          <a:bodyPr/>
          <a:lstStyle/>
          <a:p>
            <a:r>
              <a:rPr lang="ja-JP" altLang="en-US" sz="2400" dirty="0"/>
              <a:t>インターネット上のサービスへの不正ログイン</a:t>
            </a:r>
            <a:br>
              <a:rPr lang="en-US" altLang="ja-JP" sz="800" dirty="0"/>
            </a:br>
            <a:endParaRPr lang="ja-JP" altLang="en-US" sz="2400" dirty="0"/>
          </a:p>
        </p:txBody>
      </p:sp>
      <p:sp>
        <p:nvSpPr>
          <p:cNvPr id="6" name="テキスト ボックス 5">
            <a:extLst>
              <a:ext uri="{FF2B5EF4-FFF2-40B4-BE49-F238E27FC236}">
                <a16:creationId xmlns:a16="http://schemas.microsoft.com/office/drawing/2014/main" id="{53A4B495-1664-7437-E545-19062B25143B}"/>
              </a:ext>
            </a:extLst>
          </p:cNvPr>
          <p:cNvSpPr txBox="1">
            <a:spLocks noGrp="1" noRot="1" noMove="1" noResize="1" noEditPoints="1" noAdjustHandles="1" noChangeArrowheads="1" noChangeShapeType="1"/>
          </p:cNvSpPr>
          <p:nvPr/>
        </p:nvSpPr>
        <p:spPr>
          <a:xfrm>
            <a:off x="63538" y="1158057"/>
            <a:ext cx="8951204" cy="5453801"/>
          </a:xfrm>
          <a:prstGeom prst="rect">
            <a:avLst/>
          </a:prstGeom>
          <a:noFill/>
          <a:ln w="19050">
            <a:noFill/>
          </a:ln>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l"/>
              <a:tabLst/>
              <a:defRPr/>
            </a:pPr>
            <a:r>
              <a:rPr kumimoji="1" lang="ja-JP" altLang="en-US" sz="2800" b="0" i="0" u="none" strike="noStrike" kern="0" cap="none" spc="0" normalizeH="0" baseline="0" noProof="0" dirty="0">
                <a:ln>
                  <a:noFill/>
                </a:ln>
                <a:effectLst/>
                <a:uLnTx/>
                <a:uFillTx/>
                <a:latin typeface="+mn-ea"/>
                <a:cs typeface="+mn-cs"/>
              </a:rPr>
              <a:t>対策</a:t>
            </a:r>
            <a:endParaRPr kumimoji="1" lang="en-US" altLang="ja-JP" sz="2800" b="0" i="0" u="none" strike="noStrike" kern="0" cap="none" spc="0" normalizeH="0" baseline="0" noProof="0" dirty="0">
              <a:ln>
                <a:noFill/>
              </a:ln>
              <a:effectLst/>
              <a:uLnTx/>
              <a:uFillTx/>
              <a:latin typeface="+mn-ea"/>
              <a:cs typeface="+mn-cs"/>
            </a:endParaRPr>
          </a:p>
          <a:p>
            <a:pPr lvl="1" eaLnBrk="0" fontAlgn="base" hangingPunct="0">
              <a:spcBef>
                <a:spcPct val="20000"/>
              </a:spcBef>
              <a:spcAft>
                <a:spcPct val="0"/>
              </a:spcAft>
              <a:buClr>
                <a:schemeClr val="tx1"/>
              </a:buClr>
              <a:defRPr/>
            </a:pPr>
            <a:r>
              <a:rPr lang="en-US" altLang="ja-JP" kern="0" dirty="0">
                <a:latin typeface="+mn-ea"/>
              </a:rPr>
              <a:t>【</a:t>
            </a:r>
            <a:r>
              <a:rPr lang="ja-JP" altLang="en-US" kern="0" dirty="0">
                <a:latin typeface="+mn-ea"/>
              </a:rPr>
              <a:t>予防</a:t>
            </a:r>
            <a:r>
              <a:rPr lang="en-US" altLang="ja-JP" kern="0" dirty="0">
                <a:latin typeface="+mn-ea"/>
              </a:rPr>
              <a:t>】</a:t>
            </a: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hlinkClick r:id="rId2" action="ppaction://hlinksldjump"/>
              </a:rPr>
              <a:t>「情報セキュリティ対策の基本」の実施</a:t>
            </a:r>
            <a:endParaRPr lang="en-US" altLang="ja-JP" kern="0" dirty="0">
              <a:solidFill>
                <a:srgbClr val="FF0000"/>
              </a:solidFill>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kumimoji="1" lang="ja-JP" altLang="en-US" b="0" i="0" u="none" strike="noStrike" kern="0" cap="none" spc="0" normalizeH="0" baseline="0" noProof="0" dirty="0">
                <a:ln>
                  <a:noFill/>
                </a:ln>
                <a:effectLst/>
                <a:uLnTx/>
                <a:uFillTx/>
                <a:latin typeface="+mn-ea"/>
                <a:cs typeface="+mn-cs"/>
              </a:rPr>
              <a:t>よくアクセスする</a:t>
            </a:r>
            <a:r>
              <a:rPr kumimoji="1" lang="en-US" altLang="ja-JP" b="0" i="0" u="none" strike="noStrike" kern="0" cap="none" spc="0" normalizeH="0" baseline="0" noProof="0" dirty="0">
                <a:ln>
                  <a:noFill/>
                </a:ln>
                <a:effectLst/>
                <a:uLnTx/>
                <a:uFillTx/>
                <a:latin typeface="+mn-ea"/>
                <a:cs typeface="+mn-cs"/>
              </a:rPr>
              <a:t>Web</a:t>
            </a:r>
            <a:r>
              <a:rPr kumimoji="1" lang="ja-JP" altLang="en-US" b="0" i="0" u="none" strike="noStrike" kern="0" cap="none" spc="0" normalizeH="0" baseline="0" noProof="0" dirty="0">
                <a:ln>
                  <a:noFill/>
                </a:ln>
                <a:effectLst/>
                <a:uLnTx/>
                <a:uFillTx/>
                <a:latin typeface="+mn-ea"/>
                <a:cs typeface="+mn-cs"/>
              </a:rPr>
              <a:t>サイトはブックマーク</a:t>
            </a:r>
            <a:r>
              <a:rPr lang="ja-JP" altLang="en-US" kern="0" dirty="0">
                <a:latin typeface="+mn-ea"/>
              </a:rPr>
              <a:t>に登録し</a:t>
            </a:r>
            <a:r>
              <a:rPr kumimoji="1" lang="ja-JP" altLang="en-US" b="0" i="0" u="none" strike="noStrike" kern="0" cap="none" spc="0" normalizeH="0" baseline="0" noProof="0" dirty="0">
                <a:ln>
                  <a:noFill/>
                </a:ln>
                <a:effectLst/>
                <a:uLnTx/>
                <a:uFillTx/>
                <a:latin typeface="+mn-ea"/>
                <a:cs typeface="+mn-cs"/>
              </a:rPr>
              <a:t>、ブックマークからアクセスする</a:t>
            </a:r>
            <a:endParaRPr kumimoji="1" lang="en-US" altLang="ja-JP" b="0" i="0" u="none" strike="noStrike" kern="0" cap="none" spc="0" normalizeH="0" baseline="0" noProof="0" dirty="0">
              <a:ln>
                <a:noFill/>
              </a:ln>
              <a:effectLst/>
              <a:uLnTx/>
              <a:uFillTx/>
              <a:latin typeface="+mn-ea"/>
              <a:cs typeface="+mn-cs"/>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solidFill>
                  <a:schemeClr val="tx2"/>
                </a:solidFill>
                <a:latin typeface="+mn-ea"/>
              </a:rPr>
              <a:t>セキュリティソフトでアクセスブロック機能を活用する</a:t>
            </a:r>
            <a:endParaRPr lang="en-US" altLang="ja-JP" kern="0" dirty="0">
              <a:solidFill>
                <a:schemeClr val="tx2"/>
              </a:solidFill>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solidFill>
                  <a:schemeClr val="tx2"/>
                </a:solidFill>
                <a:latin typeface="+mn-ea"/>
              </a:rPr>
              <a:t>安易に添付ファイルの開封、メールや</a:t>
            </a:r>
            <a:r>
              <a:rPr lang="en-US" altLang="ja-JP" kern="0" dirty="0">
                <a:solidFill>
                  <a:schemeClr val="tx2"/>
                </a:solidFill>
                <a:latin typeface="+mn-ea"/>
              </a:rPr>
              <a:t>SMS</a:t>
            </a:r>
            <a:r>
              <a:rPr lang="ja-JP" altLang="en-US" kern="0" dirty="0">
                <a:solidFill>
                  <a:schemeClr val="tx2"/>
                </a:solidFill>
                <a:latin typeface="+mn-ea"/>
              </a:rPr>
              <a:t>の</a:t>
            </a:r>
            <a:r>
              <a:rPr lang="en-US" altLang="ja-JP" kern="0" dirty="0">
                <a:solidFill>
                  <a:schemeClr val="tx2"/>
                </a:solidFill>
                <a:latin typeface="+mn-ea"/>
              </a:rPr>
              <a:t>URL</a:t>
            </a:r>
            <a:r>
              <a:rPr lang="ja-JP" altLang="en-US" kern="0" dirty="0">
                <a:solidFill>
                  <a:schemeClr val="tx2"/>
                </a:solidFill>
                <a:latin typeface="+mn-ea"/>
              </a:rPr>
              <a:t>リンクのクリック</a:t>
            </a:r>
            <a:r>
              <a:rPr lang="en-US" altLang="ja-JP" kern="0" dirty="0">
                <a:solidFill>
                  <a:schemeClr val="tx2"/>
                </a:solidFill>
                <a:latin typeface="+mn-ea"/>
              </a:rPr>
              <a:t>/</a:t>
            </a:r>
            <a:r>
              <a:rPr lang="ja-JP" altLang="en-US" kern="0" dirty="0">
                <a:solidFill>
                  <a:schemeClr val="tx2"/>
                </a:solidFill>
                <a:latin typeface="+mn-ea"/>
              </a:rPr>
              <a:t>タップをしない</a:t>
            </a:r>
            <a:r>
              <a:rPr lang="ja-JP" altLang="en-US" kern="0" dirty="0">
                <a:latin typeface="+mn-ea"/>
              </a:rPr>
              <a:t>（</a:t>
            </a:r>
            <a:r>
              <a:rPr lang="ja-JP" altLang="en-US" kern="0" dirty="0">
                <a:solidFill>
                  <a:schemeClr val="accent2"/>
                </a:solidFill>
                <a:latin typeface="+mn-ea"/>
                <a:hlinkClick r:id="rId3" action="ppaction://hlinksldjump">
                  <a:extLst>
                    <a:ext uri="{A12FA001-AC4F-418D-AE19-62706E023703}">
                      <ahyp:hlinkClr xmlns:ahyp="http://schemas.microsoft.com/office/drawing/2018/hyperlinkcolor" val="tx"/>
                    </a:ext>
                  </a:extLst>
                </a:hlinkClick>
              </a:rPr>
              <a:t>★共通対策　</a:t>
            </a:r>
            <a:r>
              <a:rPr lang="ja-JP" altLang="en-US" kern="0" dirty="0">
                <a:latin typeface="+mn-ea"/>
              </a:rPr>
              <a:t>）</a:t>
            </a:r>
            <a:endParaRPr lang="en-US" altLang="ja-JP" kern="0" dirty="0">
              <a:latin typeface="+mn-ea"/>
            </a:endParaRPr>
          </a:p>
          <a:p>
            <a:pPr marL="742950" lvl="1" indent="-285750" eaLnBrk="0" fontAlgn="base" hangingPunct="0">
              <a:spcBef>
                <a:spcPct val="20000"/>
              </a:spcBef>
              <a:spcAft>
                <a:spcPct val="0"/>
              </a:spcAft>
              <a:buClr>
                <a:schemeClr val="tx1"/>
              </a:buClr>
              <a:buFont typeface="Wingdings" panose="05000000000000000000" pitchFamily="2" charset="2"/>
              <a:buChar char="l"/>
              <a:defRPr/>
            </a:pPr>
            <a:r>
              <a:rPr lang="ja-JP" altLang="en-US" kern="0" dirty="0">
                <a:latin typeface="+mn-ea"/>
              </a:rPr>
              <a:t>認証情報を適切に運用する（</a:t>
            </a:r>
            <a:r>
              <a:rPr lang="ja-JP" altLang="en-US" kern="0" dirty="0">
                <a:latin typeface="+mn-ea"/>
                <a:hlinkClick r:id="rId4" action="ppaction://hlinksldjump"/>
              </a:rPr>
              <a:t>詳細はこちら</a:t>
            </a:r>
            <a:r>
              <a:rPr lang="ja-JP" altLang="en-US" kern="0" dirty="0">
                <a:latin typeface="+mn-ea"/>
              </a:rPr>
              <a:t>）</a:t>
            </a:r>
            <a:endParaRPr lang="en-US" altLang="ja-JP" kern="0" dirty="0">
              <a:latin typeface="+mn-ea"/>
            </a:endParaRPr>
          </a:p>
          <a:p>
            <a:pPr marL="742950" lvl="1" indent="-285750" eaLnBrk="0" fontAlgn="base" hangingPunct="0">
              <a:spcBef>
                <a:spcPct val="20000"/>
              </a:spcBef>
              <a:spcAft>
                <a:spcPct val="0"/>
              </a:spcAft>
              <a:buClr>
                <a:schemeClr val="tx1"/>
              </a:buClr>
              <a:buFont typeface="Wingdings" panose="05000000000000000000" pitchFamily="2" charset="2"/>
              <a:buChar char="l"/>
              <a:defRPr/>
            </a:pPr>
            <a:r>
              <a:rPr lang="ja-JP" altLang="en-US" kern="0" dirty="0">
                <a:solidFill>
                  <a:schemeClr val="tx2"/>
                </a:solidFill>
                <a:latin typeface="+mn-ea"/>
              </a:rPr>
              <a:t>利用していないサービスは退会する</a:t>
            </a:r>
            <a:endParaRPr lang="en-US" altLang="ja-JP" kern="0" dirty="0">
              <a:solidFill>
                <a:schemeClr val="tx2"/>
              </a:solidFill>
              <a:latin typeface="+mn-ea"/>
            </a:endParaRPr>
          </a:p>
          <a:p>
            <a:pPr marL="742950" lvl="1" indent="-285750" eaLnBrk="0" fontAlgn="base" hangingPunct="0">
              <a:spcBef>
                <a:spcPct val="20000"/>
              </a:spcBef>
              <a:spcAft>
                <a:spcPct val="0"/>
              </a:spcAft>
              <a:buClr>
                <a:schemeClr val="tx1"/>
              </a:buClr>
              <a:buFont typeface="Wingdings" panose="05000000000000000000" pitchFamily="2" charset="2"/>
              <a:buChar char="l"/>
              <a:defRPr/>
            </a:pPr>
            <a:r>
              <a:rPr lang="ja-JP" altLang="en-US" kern="0" dirty="0">
                <a:latin typeface="+mn-ea"/>
              </a:rPr>
              <a:t>ワンタイムパスワード、生体認証等を含めた多要素認証を利用する</a:t>
            </a:r>
            <a:endParaRPr lang="en-US" altLang="ja-JP" kern="0" dirty="0">
              <a:latin typeface="+mn-ea"/>
            </a:endParaRPr>
          </a:p>
          <a:p>
            <a:pPr marL="742950" lvl="1" indent="-285750" eaLnBrk="0" fontAlgn="base" hangingPunct="0">
              <a:spcBef>
                <a:spcPct val="20000"/>
              </a:spcBef>
              <a:spcAft>
                <a:spcPct val="0"/>
              </a:spcAft>
              <a:buClr>
                <a:schemeClr val="tx1"/>
              </a:buClr>
              <a:buFont typeface="Wingdings" panose="05000000000000000000" pitchFamily="2" charset="2"/>
              <a:buChar char="l"/>
              <a:defRPr/>
            </a:pPr>
            <a:r>
              <a:rPr lang="ja-JP" altLang="en-US" kern="0" dirty="0">
                <a:solidFill>
                  <a:schemeClr val="tx2"/>
                </a:solidFill>
                <a:latin typeface="+mn-ea"/>
              </a:rPr>
              <a:t>利用頻度の低いサービスではクレジットカードは登録しない</a:t>
            </a:r>
            <a:endParaRPr lang="en-US" altLang="ja-JP" kern="0" dirty="0">
              <a:solidFill>
                <a:schemeClr val="tx2"/>
              </a:solidFill>
              <a:latin typeface="+mn-ea"/>
            </a:endParaRPr>
          </a:p>
          <a:p>
            <a:pPr lvl="1" eaLnBrk="0" fontAlgn="base" hangingPunct="0">
              <a:spcBef>
                <a:spcPct val="20000"/>
              </a:spcBef>
              <a:spcAft>
                <a:spcPct val="0"/>
              </a:spcAft>
              <a:buClr>
                <a:schemeClr val="tx1"/>
              </a:buClr>
              <a:defRPr/>
            </a:pPr>
            <a:endParaRPr lang="en-US" altLang="ja-JP" kern="0" dirty="0">
              <a:solidFill>
                <a:schemeClr val="tx2"/>
              </a:solidFill>
              <a:latin typeface="+mn-ea"/>
            </a:endParaRPr>
          </a:p>
          <a:p>
            <a:pPr lvl="1" eaLnBrk="0" fontAlgn="base" hangingPunct="0">
              <a:spcBef>
                <a:spcPct val="20000"/>
              </a:spcBef>
              <a:spcAft>
                <a:spcPct val="0"/>
              </a:spcAft>
              <a:buClr>
                <a:schemeClr val="tx1"/>
              </a:buClr>
              <a:defRPr/>
            </a:pPr>
            <a:r>
              <a:rPr lang="en-US" altLang="ja-JP" kern="0" dirty="0">
                <a:latin typeface="+mn-ea"/>
              </a:rPr>
              <a:t>【</a:t>
            </a:r>
            <a:r>
              <a:rPr lang="ja-JP" altLang="en-US" kern="0" dirty="0">
                <a:latin typeface="+mn-ea"/>
              </a:rPr>
              <a:t>早期検知</a:t>
            </a:r>
            <a:r>
              <a:rPr lang="en-US" altLang="ja-JP" kern="0" dirty="0">
                <a:latin typeface="+mn-ea"/>
              </a:rPr>
              <a:t>】</a:t>
            </a:r>
          </a:p>
          <a:p>
            <a:pPr marL="742950" lvl="1" indent="-285750" eaLnBrk="0" fontAlgn="base" hangingPunct="0">
              <a:spcBef>
                <a:spcPct val="20000"/>
              </a:spcBef>
              <a:spcAft>
                <a:spcPct val="0"/>
              </a:spcAft>
              <a:buClr>
                <a:schemeClr val="tx1"/>
              </a:buClr>
              <a:buFont typeface="Wingdings" panose="05000000000000000000" pitchFamily="2" charset="2"/>
              <a:buChar char="l"/>
              <a:defRPr/>
            </a:pPr>
            <a:r>
              <a:rPr lang="ja-JP" altLang="en-US" kern="0" dirty="0">
                <a:latin typeface="+mn-ea"/>
              </a:rPr>
              <a:t>ログインすると通知されるログインアラート機能の利用</a:t>
            </a:r>
            <a:endParaRPr lang="en-US" altLang="ja-JP" kern="0" dirty="0">
              <a:latin typeface="+mn-ea"/>
            </a:endParaRPr>
          </a:p>
          <a:p>
            <a:pPr marL="742950" lvl="1" indent="-285750" eaLnBrk="0" fontAlgn="base" hangingPunct="0">
              <a:spcBef>
                <a:spcPct val="20000"/>
              </a:spcBef>
              <a:spcAft>
                <a:spcPct val="0"/>
              </a:spcAft>
              <a:buClr>
                <a:schemeClr val="tx1"/>
              </a:buClr>
              <a:buFont typeface="Wingdings" panose="05000000000000000000" pitchFamily="2" charset="2"/>
              <a:buChar char="l"/>
              <a:defRPr/>
            </a:pPr>
            <a:r>
              <a:rPr lang="ja-JP" altLang="en-US" kern="0" dirty="0">
                <a:latin typeface="+mn-ea"/>
              </a:rPr>
              <a:t>利用しているサービスのログイン履歴を確認</a:t>
            </a:r>
            <a:endParaRPr lang="en-US" altLang="ja-JP" kern="0" dirty="0">
              <a:latin typeface="+mn-ea"/>
            </a:endParaRPr>
          </a:p>
          <a:p>
            <a:pPr marL="742950" lvl="1" indent="-285750" eaLnBrk="0" fontAlgn="base" hangingPunct="0">
              <a:spcBef>
                <a:spcPct val="20000"/>
              </a:spcBef>
              <a:spcAft>
                <a:spcPct val="0"/>
              </a:spcAft>
              <a:buClr>
                <a:schemeClr val="tx1"/>
              </a:buClr>
              <a:buFont typeface="Wingdings" panose="05000000000000000000" pitchFamily="2" charset="2"/>
              <a:buChar char="l"/>
              <a:defRPr/>
            </a:pPr>
            <a:r>
              <a:rPr lang="ja-JP" altLang="en-US" kern="0" dirty="0">
                <a:latin typeface="+mn-ea"/>
              </a:rPr>
              <a:t>クレジットカードやポイント等の利用履歴を定期的に確認</a:t>
            </a:r>
            <a:endParaRPr kumimoji="1" lang="en-US" altLang="ja-JP" sz="2800" b="0" i="0" u="none" strike="noStrike" kern="0" cap="none" spc="0" normalizeH="0" baseline="0" noProof="0" dirty="0">
              <a:ln>
                <a:noFill/>
              </a:ln>
              <a:effectLst/>
              <a:uLnTx/>
              <a:uFillTx/>
              <a:latin typeface="+mn-ea"/>
              <a:cs typeface="+mn-cs"/>
            </a:endParaRPr>
          </a:p>
        </p:txBody>
      </p:sp>
      <p:pic>
        <p:nvPicPr>
          <p:cNvPr id="15" name="図 14" descr="シャツ, 挿絵 が含まれている画像">
            <a:extLst>
              <a:ext uri="{FF2B5EF4-FFF2-40B4-BE49-F238E27FC236}">
                <a16:creationId xmlns:a16="http://schemas.microsoft.com/office/drawing/2014/main" id="{753DE86B-3DBE-7310-F118-12AB6508EB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04096" y="3821878"/>
            <a:ext cx="1690869" cy="1183608"/>
          </a:xfrm>
          <a:prstGeom prst="rect">
            <a:avLst/>
          </a:prstGeom>
        </p:spPr>
      </p:pic>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ja-JP" dirty="0"/>
              <a:t>Copyright © 2025  </a:t>
            </a:r>
            <a:r>
              <a:rPr lang="ja-JP" altLang="en-US" dirty="0"/>
              <a:t>独立行政法人情報処理推進機構</a:t>
            </a:r>
          </a:p>
          <a:p>
            <a:endParaRPr lang="ja-JP" altLang="en-US" dirty="0"/>
          </a:p>
        </p:txBody>
      </p:sp>
    </p:spTree>
    <p:extLst>
      <p:ext uri="{BB962C8B-B14F-4D97-AF65-F5344CB8AC3E}">
        <p14:creationId xmlns:p14="http://schemas.microsoft.com/office/powerpoint/2010/main" val="3918776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6</a:t>
            </a:fld>
            <a:endParaRPr lang="ja-JP" altLang="en-US"/>
          </a:p>
        </p:txBody>
      </p:sp>
      <p:sp>
        <p:nvSpPr>
          <p:cNvPr id="2" name="タイトル 8">
            <a:extLst>
              <a:ext uri="{FF2B5EF4-FFF2-40B4-BE49-F238E27FC236}">
                <a16:creationId xmlns:a16="http://schemas.microsoft.com/office/drawing/2014/main" id="{C8D4FA9D-8A41-B848-D981-54E96E51B7F5}"/>
              </a:ext>
            </a:extLst>
          </p:cNvPr>
          <p:cNvSpPr>
            <a:spLocks noGrp="1"/>
          </p:cNvSpPr>
          <p:nvPr>
            <p:ph type="title"/>
          </p:nvPr>
        </p:nvSpPr>
        <p:spPr>
          <a:xfrm>
            <a:off x="480910" y="217503"/>
            <a:ext cx="7423732" cy="816635"/>
          </a:xfrm>
        </p:spPr>
        <p:txBody>
          <a:bodyPr anchor="ctr"/>
          <a:lstStyle/>
          <a:p>
            <a:r>
              <a:rPr lang="ja-JP" altLang="en-US" sz="2400" dirty="0"/>
              <a:t>インターネット上のサービスへの不正ログイン</a:t>
            </a:r>
          </a:p>
        </p:txBody>
      </p:sp>
      <p:sp>
        <p:nvSpPr>
          <p:cNvPr id="11" name="テキスト ボックス 10">
            <a:extLst>
              <a:ext uri="{FF2B5EF4-FFF2-40B4-BE49-F238E27FC236}">
                <a16:creationId xmlns:a16="http://schemas.microsoft.com/office/drawing/2014/main" id="{E03A1D1A-B4D8-AEFA-4284-156FF3A8F2A7}"/>
              </a:ext>
            </a:extLst>
          </p:cNvPr>
          <p:cNvSpPr txBox="1"/>
          <p:nvPr/>
        </p:nvSpPr>
        <p:spPr>
          <a:xfrm>
            <a:off x="316960" y="1353411"/>
            <a:ext cx="7751632" cy="4512004"/>
          </a:xfrm>
          <a:prstGeom prst="rect">
            <a:avLst/>
          </a:prstGeom>
          <a:noFill/>
          <a:ln w="19050">
            <a:noFill/>
          </a:ln>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l"/>
              <a:tabLst/>
              <a:defRPr/>
            </a:pPr>
            <a:r>
              <a:rPr kumimoji="1" lang="ja-JP" altLang="en-US" sz="2800" b="0" i="0" u="none" strike="noStrike" kern="0" cap="none" spc="0" normalizeH="0" baseline="0" noProof="0" dirty="0">
                <a:ln>
                  <a:noFill/>
                </a:ln>
                <a:effectLst/>
                <a:uLnTx/>
                <a:uFillTx/>
                <a:latin typeface="+mn-ea"/>
                <a:cs typeface="+mn-cs"/>
              </a:rPr>
              <a:t>対策＜</a:t>
            </a:r>
            <a:r>
              <a:rPr lang="ja-JP" altLang="en-US" sz="2800" kern="0" dirty="0">
                <a:latin typeface="+mn-ea"/>
              </a:rPr>
              <a:t>基本のキ</a:t>
            </a:r>
            <a:r>
              <a:rPr kumimoji="1" lang="ja-JP" altLang="en-US" sz="2800" b="0" i="0" u="none" strike="noStrike" kern="0" cap="none" spc="0" normalizeH="0" baseline="0" noProof="0" dirty="0">
                <a:ln>
                  <a:noFill/>
                </a:ln>
                <a:effectLst/>
                <a:uLnTx/>
                <a:uFillTx/>
                <a:latin typeface="+mn-ea"/>
                <a:cs typeface="+mn-cs"/>
              </a:rPr>
              <a:t>＞：適切にパスワードを設定する</a:t>
            </a:r>
            <a:endParaRPr kumimoji="1" lang="en-US" altLang="ja-JP" sz="2800" b="0" i="0" u="none" strike="noStrike" kern="0" cap="none" spc="0" normalizeH="0" baseline="0" noProof="0" dirty="0">
              <a:ln>
                <a:noFill/>
              </a:ln>
              <a:effectLst/>
              <a:uLnTx/>
              <a:uFillTx/>
              <a:latin typeface="+mn-ea"/>
              <a:cs typeface="+mn-cs"/>
            </a:endParaRPr>
          </a:p>
          <a:p>
            <a:pPr marR="0" lvl="0" algn="l" defTabSz="914400" rtl="0" eaLnBrk="0" fontAlgn="base" latinLnBrk="0" hangingPunct="0">
              <a:lnSpc>
                <a:spcPct val="100000"/>
              </a:lnSpc>
              <a:spcBef>
                <a:spcPct val="20000"/>
              </a:spcBef>
              <a:spcAft>
                <a:spcPct val="0"/>
              </a:spcAft>
              <a:buClr>
                <a:schemeClr val="tx1"/>
              </a:buClr>
              <a:buSzTx/>
              <a:tabLst/>
              <a:defRPr/>
            </a:pPr>
            <a:endParaRPr lang="en-US" altLang="ja-JP" kern="0" dirty="0">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highlight>
                  <a:srgbClr val="CCFFCC"/>
                </a:highlight>
                <a:latin typeface="+mn-ea"/>
              </a:rPr>
              <a:t>推測されにくいパスワードにする</a:t>
            </a:r>
            <a:endParaRPr lang="en-US" altLang="ja-JP" kern="0" dirty="0">
              <a:highlight>
                <a:srgbClr val="CCFFCC"/>
              </a:highlight>
              <a:latin typeface="+mn-ea"/>
            </a:endParaRPr>
          </a:p>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lang="ja-JP" altLang="en-US" kern="0" dirty="0">
                <a:latin typeface="+mn-ea"/>
              </a:rPr>
              <a:t>　</a:t>
            </a:r>
            <a:r>
              <a:rPr lang="en-US" altLang="ja-JP" kern="0" dirty="0">
                <a:latin typeface="+mn-ea"/>
              </a:rPr>
              <a:t>	</a:t>
            </a:r>
            <a:r>
              <a:rPr kumimoji="1" lang="ja-JP" altLang="en-US" sz="1800" b="0" i="0" u="none" strike="noStrike" kern="0" cap="none" spc="0" normalizeH="0" baseline="0" noProof="0" dirty="0">
                <a:ln>
                  <a:noFill/>
                </a:ln>
                <a:solidFill>
                  <a:schemeClr val="tx2"/>
                </a:solidFill>
                <a:effectLst/>
                <a:uLnTx/>
                <a:uFillTx/>
                <a:latin typeface="+mn-ea"/>
                <a:cs typeface="+mn-cs"/>
              </a:rPr>
              <a:t>① </a:t>
            </a:r>
            <a:r>
              <a:rPr kumimoji="1" lang="en-US" altLang="ja-JP" sz="1800" b="0" i="0" u="none" strike="noStrike" kern="0" cap="none" spc="0" normalizeH="0" baseline="0" noProof="0" dirty="0">
                <a:ln>
                  <a:noFill/>
                </a:ln>
                <a:solidFill>
                  <a:schemeClr val="tx2"/>
                </a:solidFill>
                <a:effectLst/>
                <a:uLnTx/>
                <a:uFillTx/>
                <a:latin typeface="+mn-ea"/>
                <a:cs typeface="+mn-cs"/>
              </a:rPr>
              <a:t>ID </a:t>
            </a:r>
            <a:r>
              <a:rPr kumimoji="1" lang="ja-JP" altLang="en-US" sz="1800" b="0" i="0" u="none" strike="noStrike" kern="0" cap="none" spc="0" normalizeH="0" baseline="0" noProof="0" dirty="0">
                <a:ln>
                  <a:noFill/>
                </a:ln>
                <a:solidFill>
                  <a:schemeClr val="tx2"/>
                </a:solidFill>
                <a:effectLst/>
                <a:uLnTx/>
                <a:uFillTx/>
                <a:latin typeface="+mn-ea"/>
                <a:cs typeface="+mn-cs"/>
              </a:rPr>
              <a:t>とパスワードを同じ文字列にしない</a:t>
            </a:r>
          </a:p>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1800" b="0" i="0" u="none" strike="noStrike" kern="0" cap="none" spc="0" normalizeH="0" baseline="0" noProof="0" dirty="0">
                <a:ln>
                  <a:noFill/>
                </a:ln>
                <a:solidFill>
                  <a:schemeClr val="tx2"/>
                </a:solidFill>
                <a:effectLst/>
                <a:uLnTx/>
                <a:uFillTx/>
                <a:latin typeface="+mn-ea"/>
                <a:cs typeface="+mn-cs"/>
              </a:rPr>
              <a:t>　</a:t>
            </a:r>
            <a:r>
              <a:rPr kumimoji="1" lang="en-US" altLang="ja-JP" sz="1800" b="0" i="0" u="none" strike="noStrike" kern="0" cap="none" spc="0" normalizeH="0" baseline="0" noProof="0" dirty="0">
                <a:ln>
                  <a:noFill/>
                </a:ln>
                <a:solidFill>
                  <a:schemeClr val="tx2"/>
                </a:solidFill>
                <a:effectLst/>
                <a:uLnTx/>
                <a:uFillTx/>
                <a:latin typeface="+mn-ea"/>
                <a:cs typeface="+mn-cs"/>
              </a:rPr>
              <a:t>	</a:t>
            </a:r>
            <a:r>
              <a:rPr kumimoji="1" lang="ja-JP" altLang="en-US" sz="1800" b="0" i="0" u="none" strike="noStrike" kern="0" cap="none" spc="0" normalizeH="0" baseline="0" noProof="0" dirty="0">
                <a:ln>
                  <a:noFill/>
                </a:ln>
                <a:solidFill>
                  <a:schemeClr val="tx2"/>
                </a:solidFill>
                <a:effectLst/>
                <a:uLnTx/>
                <a:uFillTx/>
                <a:latin typeface="+mn-ea"/>
                <a:cs typeface="+mn-cs"/>
              </a:rPr>
              <a:t>② 数字、英大文字小文字等、複数の文字種を組み合わせる</a:t>
            </a:r>
          </a:p>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1800" b="0" i="0" u="none" strike="noStrike" kern="0" cap="none" spc="0" normalizeH="0" baseline="0" noProof="0" dirty="0">
                <a:ln>
                  <a:noFill/>
                </a:ln>
                <a:solidFill>
                  <a:schemeClr val="tx2"/>
                </a:solidFill>
                <a:effectLst/>
                <a:uLnTx/>
                <a:uFillTx/>
                <a:latin typeface="+mn-ea"/>
                <a:cs typeface="+mn-cs"/>
              </a:rPr>
              <a:t>　</a:t>
            </a:r>
            <a:r>
              <a:rPr kumimoji="1" lang="en-US" altLang="ja-JP" sz="1800" b="0" i="0" u="none" strike="noStrike" kern="0" cap="none" spc="0" normalizeH="0" baseline="0" noProof="0" dirty="0">
                <a:ln>
                  <a:noFill/>
                </a:ln>
                <a:solidFill>
                  <a:schemeClr val="tx2"/>
                </a:solidFill>
                <a:effectLst/>
                <a:uLnTx/>
                <a:uFillTx/>
                <a:latin typeface="+mn-ea"/>
                <a:cs typeface="+mn-cs"/>
              </a:rPr>
              <a:t>	</a:t>
            </a:r>
            <a:r>
              <a:rPr kumimoji="1" lang="ja-JP" altLang="en-US" sz="1800" b="0" i="0" u="none" strike="noStrike" kern="0" cap="none" spc="0" normalizeH="0" baseline="0" noProof="0" dirty="0">
                <a:ln>
                  <a:noFill/>
                </a:ln>
                <a:solidFill>
                  <a:schemeClr val="tx2"/>
                </a:solidFill>
                <a:effectLst/>
                <a:uLnTx/>
                <a:uFillTx/>
                <a:latin typeface="+mn-ea"/>
                <a:cs typeface="+mn-cs"/>
              </a:rPr>
              <a:t>③ 生年月日や名前を使わない</a:t>
            </a:r>
          </a:p>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1800" b="0" i="0" u="none" strike="noStrike" kern="0" cap="none" spc="0" normalizeH="0" baseline="0" noProof="0" dirty="0">
                <a:ln>
                  <a:noFill/>
                </a:ln>
                <a:solidFill>
                  <a:schemeClr val="tx2"/>
                </a:solidFill>
                <a:effectLst/>
                <a:uLnTx/>
                <a:uFillTx/>
                <a:latin typeface="+mn-ea"/>
                <a:cs typeface="+mn-cs"/>
              </a:rPr>
              <a:t>　</a:t>
            </a:r>
            <a:r>
              <a:rPr kumimoji="1" lang="en-US" altLang="ja-JP" sz="1800" b="0" i="0" u="none" strike="noStrike" kern="0" cap="none" spc="0" normalizeH="0" baseline="0" noProof="0" dirty="0">
                <a:ln>
                  <a:noFill/>
                </a:ln>
                <a:solidFill>
                  <a:schemeClr val="tx2"/>
                </a:solidFill>
                <a:effectLst/>
                <a:uLnTx/>
                <a:uFillTx/>
                <a:latin typeface="+mn-ea"/>
                <a:cs typeface="+mn-cs"/>
              </a:rPr>
              <a:t>	</a:t>
            </a:r>
            <a:r>
              <a:rPr kumimoji="1" lang="ja-JP" altLang="en-US" sz="1800" b="0" i="0" u="none" strike="noStrike" kern="0" cap="none" spc="0" normalizeH="0" baseline="0" noProof="0" dirty="0">
                <a:ln>
                  <a:noFill/>
                </a:ln>
                <a:solidFill>
                  <a:schemeClr val="tx2"/>
                </a:solidFill>
                <a:effectLst/>
                <a:uLnTx/>
                <a:uFillTx/>
                <a:latin typeface="+mn-ea"/>
                <a:cs typeface="+mn-cs"/>
              </a:rPr>
              <a:t>④ 規則的な配列にしない</a:t>
            </a:r>
          </a:p>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1800" b="0" i="0" u="none" strike="noStrike" kern="0" cap="none" spc="0" normalizeH="0" baseline="0" noProof="0" dirty="0">
                <a:ln>
                  <a:noFill/>
                </a:ln>
                <a:solidFill>
                  <a:schemeClr val="tx2"/>
                </a:solidFill>
                <a:effectLst/>
                <a:uLnTx/>
                <a:uFillTx/>
                <a:latin typeface="+mn-ea"/>
                <a:cs typeface="+mn-cs"/>
              </a:rPr>
              <a:t>　</a:t>
            </a:r>
            <a:r>
              <a:rPr kumimoji="1" lang="en-US" altLang="ja-JP" sz="1800" b="0" i="0" u="none" strike="noStrike" kern="0" cap="none" spc="0" normalizeH="0" baseline="0" noProof="0" dirty="0">
                <a:ln>
                  <a:noFill/>
                </a:ln>
                <a:solidFill>
                  <a:schemeClr val="tx2"/>
                </a:solidFill>
                <a:effectLst/>
                <a:uLnTx/>
                <a:uFillTx/>
                <a:latin typeface="+mn-ea"/>
                <a:cs typeface="+mn-cs"/>
              </a:rPr>
              <a:t>	</a:t>
            </a:r>
            <a:r>
              <a:rPr kumimoji="1" lang="ja-JP" altLang="en-US" sz="1800" b="0" i="0" u="none" strike="noStrike" kern="0" cap="none" spc="0" normalizeH="0" baseline="0" noProof="0" dirty="0">
                <a:ln>
                  <a:noFill/>
                </a:ln>
                <a:solidFill>
                  <a:schemeClr val="tx2"/>
                </a:solidFill>
                <a:effectLst/>
                <a:uLnTx/>
                <a:uFillTx/>
                <a:latin typeface="+mn-ea"/>
                <a:cs typeface="+mn-cs"/>
              </a:rPr>
              <a:t>⑤ 単純な単語一語だけにしない</a:t>
            </a:r>
            <a:endParaRPr kumimoji="1" lang="en-US" altLang="ja-JP" sz="1800" b="0" i="0" u="none" strike="noStrike" kern="0" cap="none" spc="0" normalizeH="0" baseline="0" noProof="0" dirty="0">
              <a:ln>
                <a:noFill/>
              </a:ln>
              <a:solidFill>
                <a:schemeClr val="tx2"/>
              </a:solidFill>
              <a:effectLst/>
              <a:uLnTx/>
              <a:uFillTx/>
              <a:latin typeface="+mn-ea"/>
              <a:cs typeface="+mn-cs"/>
            </a:endParaRPr>
          </a:p>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endParaRPr kumimoji="1" lang="ja-JP" altLang="en-US" sz="1800" b="0" i="0" u="none" strike="noStrike" kern="0" cap="none" spc="0" normalizeH="0" baseline="0" noProof="0" dirty="0">
              <a:ln>
                <a:noFill/>
              </a:ln>
              <a:solidFill>
                <a:schemeClr val="tx2"/>
              </a:solidFill>
              <a:effectLst/>
              <a:uLnTx/>
              <a:uFillTx/>
              <a:latin typeface="+mn-ea"/>
              <a:cs typeface="+mn-cs"/>
            </a:endParaRPr>
          </a:p>
          <a:p>
            <a:pPr marL="742950" lvl="1" indent="-285750" eaLnBrk="0" fontAlgn="base" hangingPunct="0">
              <a:spcBef>
                <a:spcPct val="20000"/>
              </a:spcBef>
              <a:spcAft>
                <a:spcPct val="0"/>
              </a:spcAft>
              <a:buClr>
                <a:schemeClr val="tx1"/>
              </a:buClr>
              <a:buFont typeface="Wingdings" panose="05000000000000000000" pitchFamily="2" charset="2"/>
              <a:buChar char="l"/>
              <a:defRPr/>
            </a:pPr>
            <a:r>
              <a:rPr lang="ja-JP" altLang="en-US" kern="0" dirty="0">
                <a:highlight>
                  <a:srgbClr val="CCFFCC"/>
                </a:highlight>
                <a:latin typeface="+mn-ea"/>
              </a:rPr>
              <a:t>パスワードを使い回さない</a:t>
            </a:r>
            <a:r>
              <a:rPr lang="en-US" altLang="ja-JP" kern="0" dirty="0">
                <a:highlight>
                  <a:srgbClr val="CCFFCC"/>
                </a:highlight>
                <a:latin typeface="+mn-ea"/>
              </a:rPr>
              <a:t>  </a:t>
            </a:r>
            <a:endParaRPr kumimoji="1" lang="en-US" altLang="ja-JP" sz="1600" b="0" i="0" u="none" strike="noStrike" kern="0" cap="none" spc="0" normalizeH="0" baseline="0" noProof="0" dirty="0">
              <a:ln>
                <a:noFill/>
              </a:ln>
              <a:effectLst/>
              <a:highlight>
                <a:srgbClr val="CCFFCC"/>
              </a:highlight>
              <a:uLnTx/>
              <a:uFillTx/>
              <a:latin typeface="+mn-ea"/>
              <a:cs typeface="+mn-cs"/>
            </a:endParaRPr>
          </a:p>
          <a:p>
            <a:pPr lvl="1" eaLnBrk="0" fontAlgn="base" hangingPunct="0">
              <a:spcBef>
                <a:spcPct val="20000"/>
              </a:spcBef>
              <a:spcAft>
                <a:spcPct val="0"/>
              </a:spcAft>
              <a:buClr>
                <a:schemeClr val="tx1"/>
              </a:buClr>
              <a:defRPr/>
            </a:pPr>
            <a:r>
              <a:rPr lang="en-US" altLang="ja-JP" kern="0" dirty="0">
                <a:solidFill>
                  <a:schemeClr val="tx2"/>
                </a:solidFill>
                <a:latin typeface="+mn-ea"/>
              </a:rPr>
              <a:t>	</a:t>
            </a:r>
            <a:r>
              <a:rPr lang="ja-JP" altLang="en-US" kern="0" dirty="0">
                <a:solidFill>
                  <a:schemeClr val="tx2"/>
                </a:solidFill>
                <a:latin typeface="+mn-ea"/>
              </a:rPr>
              <a:t>複数のサービスでパスワードを使い回していると</a:t>
            </a:r>
            <a:endParaRPr lang="en-US" altLang="ja-JP" kern="0" dirty="0">
              <a:solidFill>
                <a:schemeClr val="tx2"/>
              </a:solidFill>
              <a:latin typeface="+mn-ea"/>
            </a:endParaRPr>
          </a:p>
          <a:p>
            <a:pPr lvl="1" eaLnBrk="0" fontAlgn="base" hangingPunct="0">
              <a:spcBef>
                <a:spcPct val="20000"/>
              </a:spcBef>
              <a:spcAft>
                <a:spcPct val="0"/>
              </a:spcAft>
              <a:buClr>
                <a:schemeClr val="tx1"/>
              </a:buClr>
              <a:defRPr/>
            </a:pPr>
            <a:r>
              <a:rPr lang="ja-JP" altLang="en-US" kern="0" dirty="0">
                <a:solidFill>
                  <a:schemeClr val="tx2"/>
                </a:solidFill>
                <a:latin typeface="+mn-ea"/>
              </a:rPr>
              <a:t>　　　それら全てのサービスに不正ログインされるおそれ</a:t>
            </a:r>
            <a:endParaRPr lang="en-US" altLang="ja-JP" kern="0" dirty="0">
              <a:solidFill>
                <a:schemeClr val="tx2"/>
              </a:solidFill>
              <a:latin typeface="+mn-ea"/>
            </a:endParaRPr>
          </a:p>
          <a:p>
            <a:pPr lvl="1" eaLnBrk="0" fontAlgn="base" hangingPunct="0">
              <a:spcBef>
                <a:spcPct val="20000"/>
              </a:spcBef>
              <a:spcAft>
                <a:spcPct val="0"/>
              </a:spcAft>
              <a:buClr>
                <a:schemeClr val="tx1"/>
              </a:buClr>
              <a:defRPr/>
            </a:pPr>
            <a:r>
              <a:rPr lang="en-US" altLang="ja-JP" kern="0" dirty="0">
                <a:solidFill>
                  <a:schemeClr val="tx2"/>
                </a:solidFill>
                <a:latin typeface="+mn-ea"/>
              </a:rPr>
              <a:t>	</a:t>
            </a:r>
            <a:r>
              <a:rPr lang="ja-JP" altLang="en-US" kern="0" dirty="0">
                <a:solidFill>
                  <a:schemeClr val="tx2"/>
                </a:solidFill>
                <a:latin typeface="+mn-ea"/>
              </a:rPr>
              <a:t>がある</a:t>
            </a:r>
            <a:endParaRPr kumimoji="1" lang="en-US" altLang="ja-JP" sz="2800" b="0" i="0" u="none" strike="noStrike" kern="0" cap="none" spc="0" normalizeH="0" baseline="0" noProof="0" dirty="0">
              <a:ln>
                <a:noFill/>
              </a:ln>
              <a:effectLst/>
              <a:uLnTx/>
              <a:uFillTx/>
              <a:latin typeface="+mn-ea"/>
              <a:cs typeface="+mn-cs"/>
            </a:endParaRPr>
          </a:p>
        </p:txBody>
      </p:sp>
      <p:pic>
        <p:nvPicPr>
          <p:cNvPr id="9" name="図 8" descr="情報セキュリティを解説する人のイラスト">
            <a:extLst>
              <a:ext uri="{FF2B5EF4-FFF2-40B4-BE49-F238E27FC236}">
                <a16:creationId xmlns:a16="http://schemas.microsoft.com/office/drawing/2014/main" id="{73B76D32-BCCF-0DF7-9FC7-DF88346054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36737" y="1664317"/>
            <a:ext cx="1190303" cy="1615126"/>
          </a:xfrm>
          <a:prstGeom prst="rect">
            <a:avLst/>
          </a:prstGeom>
        </p:spPr>
      </p:pic>
      <p:sp>
        <p:nvSpPr>
          <p:cNvPr id="3" name="コンテンツ プレースホルダー 2">
            <a:extLst>
              <a:ext uri="{FF2B5EF4-FFF2-40B4-BE49-F238E27FC236}">
                <a16:creationId xmlns:a16="http://schemas.microsoft.com/office/drawing/2014/main" id="{B0D43714-DBBF-92F5-317C-7AE43E28AA0A}"/>
              </a:ext>
            </a:extLst>
          </p:cNvPr>
          <p:cNvSpPr txBox="1">
            <a:spLocks/>
          </p:cNvSpPr>
          <p:nvPr/>
        </p:nvSpPr>
        <p:spPr bwMode="auto">
          <a:xfrm>
            <a:off x="5787599" y="4095523"/>
            <a:ext cx="2970077" cy="2052829"/>
          </a:xfrm>
          <a:prstGeom prst="rect">
            <a:avLst/>
          </a:prstGeom>
          <a:solidFill>
            <a:srgbClr val="FFFFCC"/>
          </a:solidFill>
          <a:ln w="9525">
            <a:solidFill>
              <a:sysClr val="windowText" lastClr="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0C0"/>
              </a:buClr>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Tx/>
              <a:buBlip>
                <a:blip r:embed="rId3"/>
              </a:buBlip>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Font typeface="Arial" charset="0"/>
              <a:buChar char="»"/>
              <a:defRPr kumimoji="1"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1200" b="1" i="0" strike="noStrike" kern="0" cap="none" spc="0" normalizeH="0" baseline="0" noProof="0" dirty="0">
                <a:ln>
                  <a:noFill/>
                </a:ln>
                <a:solidFill>
                  <a:schemeClr val="accent6">
                    <a:lumMod val="10000"/>
                  </a:schemeClr>
                </a:solidFill>
                <a:effectLst/>
                <a:uLnTx/>
                <a:uFillTx/>
                <a:latin typeface="+mn-ea"/>
                <a:cs typeface="+mn-cs"/>
              </a:rPr>
              <a:t>・</a:t>
            </a:r>
            <a:r>
              <a:rPr lang="ja-JP" altLang="en-US" sz="1200" b="1" u="sng" kern="0" dirty="0">
                <a:solidFill>
                  <a:srgbClr val="FF0000"/>
                </a:solidFill>
                <a:latin typeface="+mn-ea"/>
              </a:rPr>
              <a:t>簡単に推測される</a:t>
            </a:r>
            <a:r>
              <a:rPr kumimoji="1" lang="ja-JP" altLang="en-US" sz="1200" b="1" i="0" u="sng" strike="noStrike" kern="0" cap="none" spc="0" normalizeH="0" baseline="0" noProof="0" dirty="0">
                <a:ln>
                  <a:noFill/>
                </a:ln>
                <a:solidFill>
                  <a:srgbClr val="FF0000"/>
                </a:solidFill>
                <a:effectLst/>
                <a:uLnTx/>
                <a:uFillTx/>
                <a:latin typeface="+mn-ea"/>
                <a:cs typeface="+mn-cs"/>
              </a:rPr>
              <a:t>文字列</a:t>
            </a:r>
            <a:endParaRPr kumimoji="1" lang="en-US" altLang="ja-JP" sz="1200" b="1" i="0" u="sng" strike="noStrike" kern="0" cap="none" spc="0" normalizeH="0" baseline="0" noProof="0" dirty="0">
              <a:ln>
                <a:noFill/>
              </a:ln>
              <a:solidFill>
                <a:srgbClr val="FF0000"/>
              </a:solidFill>
              <a:effectLst/>
              <a:uLnTx/>
              <a:uFillTx/>
              <a:latin typeface="+mn-ea"/>
              <a:cs typeface="+mn-cs"/>
            </a:endParaRPr>
          </a:p>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lang="ja-JP" altLang="en-US" sz="1050" b="1" kern="0" dirty="0">
                <a:solidFill>
                  <a:schemeClr val="accent6">
                    <a:lumMod val="10000"/>
                  </a:schemeClr>
                </a:solidFill>
                <a:latin typeface="+mn-ea"/>
              </a:rPr>
              <a:t>　名前や生年月日にちなんだパスワード</a:t>
            </a:r>
            <a:endParaRPr kumimoji="1" lang="en-US" altLang="ja-JP" sz="1050" b="1" i="0" u="none" strike="noStrike" kern="0" cap="none" spc="0" normalizeH="0" baseline="0" noProof="0" dirty="0">
              <a:ln>
                <a:noFill/>
              </a:ln>
              <a:solidFill>
                <a:schemeClr val="accent6">
                  <a:lumMod val="10000"/>
                </a:schemeClr>
              </a:solidFill>
              <a:effectLst/>
              <a:uLnTx/>
              <a:uFillTx/>
              <a:latin typeface="+mn-ea"/>
              <a:cs typeface="+mn-cs"/>
            </a:endParaRPr>
          </a:p>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1050" b="1" i="0" strike="noStrike" kern="0" cap="none" spc="0" normalizeH="0" baseline="0" noProof="0" dirty="0">
                <a:ln>
                  <a:noFill/>
                </a:ln>
                <a:solidFill>
                  <a:schemeClr val="accent6">
                    <a:lumMod val="10000"/>
                  </a:schemeClr>
                </a:solidFill>
                <a:effectLst/>
                <a:uLnTx/>
                <a:uFillTx/>
                <a:latin typeface="+mn-ea"/>
                <a:cs typeface="+mn-cs"/>
              </a:rPr>
              <a:t>・</a:t>
            </a:r>
            <a:r>
              <a:rPr kumimoji="1" lang="ja-JP" altLang="en-US" sz="1200" b="1" i="0" u="sng" strike="noStrike" kern="0" cap="none" spc="0" normalizeH="0" baseline="0" noProof="0" dirty="0">
                <a:ln>
                  <a:noFill/>
                </a:ln>
                <a:solidFill>
                  <a:srgbClr val="FF0000"/>
                </a:solidFill>
                <a:effectLst/>
                <a:uLnTx/>
                <a:uFillTx/>
                <a:latin typeface="+mn-ea"/>
                <a:cs typeface="+mn-cs"/>
              </a:rPr>
              <a:t>キーボードの連続した文字列</a:t>
            </a:r>
            <a:endParaRPr kumimoji="1" lang="en-US" altLang="ja-JP" sz="1200" b="1" i="0" u="sng" strike="noStrike" kern="0" cap="none" spc="0" normalizeH="0" baseline="0" noProof="0" dirty="0">
              <a:ln>
                <a:noFill/>
              </a:ln>
              <a:solidFill>
                <a:srgbClr val="FF0000"/>
              </a:solidFill>
              <a:effectLst/>
              <a:uLnTx/>
              <a:uFillTx/>
              <a:latin typeface="+mn-ea"/>
              <a:cs typeface="+mn-cs"/>
            </a:endParaRPr>
          </a:p>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lang="ja-JP" altLang="en-US" sz="1050" b="1" kern="0" dirty="0">
                <a:solidFill>
                  <a:schemeClr val="accent6">
                    <a:lumMod val="10000"/>
                  </a:schemeClr>
                </a:solidFill>
                <a:latin typeface="+mn-ea"/>
              </a:rPr>
              <a:t>　</a:t>
            </a:r>
            <a:r>
              <a:rPr kumimoji="1" lang="en-US" altLang="ja-JP" sz="1050" b="1" i="0" u="none" strike="noStrike" kern="0" cap="none" spc="0" normalizeH="0" baseline="0" noProof="0" dirty="0">
                <a:ln>
                  <a:noFill/>
                </a:ln>
                <a:solidFill>
                  <a:schemeClr val="accent6">
                    <a:lumMod val="10000"/>
                  </a:schemeClr>
                </a:solidFill>
                <a:effectLst/>
                <a:uLnTx/>
                <a:uFillTx/>
                <a:latin typeface="+mn-ea"/>
              </a:rPr>
              <a:t>”1qaz2wsx”</a:t>
            </a:r>
            <a:r>
              <a:rPr kumimoji="1" lang="ja-JP" altLang="en-US" sz="1050" b="1" i="0" u="none" strike="noStrike" kern="0" cap="none" spc="0" normalizeH="0" baseline="0" noProof="0" dirty="0">
                <a:ln>
                  <a:noFill/>
                </a:ln>
                <a:solidFill>
                  <a:schemeClr val="accent6">
                    <a:lumMod val="10000"/>
                  </a:schemeClr>
                </a:solidFill>
                <a:effectLst/>
                <a:uLnTx/>
                <a:uFillTx/>
                <a:latin typeface="+mn-ea"/>
              </a:rPr>
              <a:t>、</a:t>
            </a:r>
            <a:r>
              <a:rPr kumimoji="1" lang="en-US" altLang="ja-JP" sz="1050" b="1" i="0" u="none" strike="noStrike" kern="0" cap="none" spc="0" normalizeH="0" baseline="0" noProof="0" dirty="0">
                <a:ln>
                  <a:noFill/>
                </a:ln>
                <a:solidFill>
                  <a:schemeClr val="accent6">
                    <a:lumMod val="10000"/>
                  </a:schemeClr>
                </a:solidFill>
                <a:effectLst/>
                <a:uLnTx/>
                <a:uFillTx/>
                <a:latin typeface="+mn-ea"/>
              </a:rPr>
              <a:t>”qwerty” </a:t>
            </a:r>
            <a:r>
              <a:rPr kumimoji="1" lang="ja-JP" altLang="en-US" sz="1050" b="1" i="0" u="none" strike="noStrike" kern="0" cap="none" spc="0" normalizeH="0" baseline="0" noProof="0" dirty="0">
                <a:ln>
                  <a:noFill/>
                </a:ln>
                <a:solidFill>
                  <a:schemeClr val="accent6">
                    <a:lumMod val="10000"/>
                  </a:schemeClr>
                </a:solidFill>
                <a:effectLst/>
                <a:uLnTx/>
                <a:uFillTx/>
                <a:latin typeface="+mn-ea"/>
              </a:rPr>
              <a:t>等</a:t>
            </a:r>
            <a:endParaRPr kumimoji="1" lang="en-US" altLang="ja-JP" sz="1050" b="1" i="0" u="none" strike="noStrike" kern="0" cap="none" spc="0" normalizeH="0" baseline="0" noProof="0" dirty="0">
              <a:ln>
                <a:noFill/>
              </a:ln>
              <a:solidFill>
                <a:schemeClr val="accent6">
                  <a:lumMod val="10000"/>
                </a:schemeClr>
              </a:solidFill>
              <a:effectLst/>
              <a:uLnTx/>
              <a:uFillTx/>
              <a:latin typeface="+mn-ea"/>
            </a:endParaRPr>
          </a:p>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r>
              <a:rPr kumimoji="1" lang="ja-JP" altLang="en-US" sz="1200" b="1" i="0" strike="noStrike" kern="0" cap="none" spc="0" normalizeH="0" baseline="0" noProof="0" dirty="0">
                <a:ln>
                  <a:noFill/>
                </a:ln>
                <a:solidFill>
                  <a:schemeClr val="accent6">
                    <a:lumMod val="10000"/>
                  </a:schemeClr>
                </a:solidFill>
                <a:effectLst/>
                <a:uLnTx/>
                <a:uFillTx/>
                <a:latin typeface="+mn-ea"/>
                <a:cs typeface="+mn-cs"/>
              </a:rPr>
              <a:t>・</a:t>
            </a:r>
            <a:r>
              <a:rPr kumimoji="1" lang="ja-JP" altLang="en-US" sz="1200" b="1" i="0" u="sng" strike="noStrike" kern="0" cap="none" spc="0" normalizeH="0" baseline="0" noProof="0" dirty="0">
                <a:ln>
                  <a:noFill/>
                </a:ln>
                <a:solidFill>
                  <a:srgbClr val="FF0000"/>
                </a:solidFill>
                <a:effectLst/>
                <a:uLnTx/>
                <a:uFillTx/>
                <a:latin typeface="+mn-ea"/>
                <a:cs typeface="+mn-cs"/>
              </a:rPr>
              <a:t>パスワードの使いまわし</a:t>
            </a:r>
            <a:endParaRPr kumimoji="1" lang="en-US" altLang="ja-JP" sz="1200" b="1" i="0" u="sng" strike="noStrike" kern="0" cap="none" spc="0" normalizeH="0" baseline="0" noProof="0" dirty="0">
              <a:ln>
                <a:noFill/>
              </a:ln>
              <a:solidFill>
                <a:srgbClr val="FF0000"/>
              </a:solidFill>
              <a:effectLst/>
              <a:uLnTx/>
              <a:uFillTx/>
              <a:latin typeface="+mn-ea"/>
              <a:cs typeface="+mn-cs"/>
            </a:endParaRPr>
          </a:p>
          <a:p>
            <a:pPr marL="0" lvl="0" indent="0">
              <a:buNone/>
              <a:defRPr/>
            </a:pPr>
            <a:r>
              <a:rPr lang="ja-JP" altLang="en-US" sz="1200" b="1" kern="0" dirty="0">
                <a:solidFill>
                  <a:schemeClr val="accent6">
                    <a:lumMod val="10000"/>
                  </a:schemeClr>
                </a:solidFill>
                <a:latin typeface="+mn-ea"/>
              </a:rPr>
              <a:t>・</a:t>
            </a:r>
            <a:r>
              <a:rPr lang="ja-JP" altLang="en-US" sz="1200" b="1" u="sng" kern="0" dirty="0">
                <a:solidFill>
                  <a:srgbClr val="FF0000"/>
                </a:solidFill>
                <a:latin typeface="+mn-ea"/>
              </a:rPr>
              <a:t>単純な文字列</a:t>
            </a:r>
            <a:endParaRPr lang="en-US" altLang="ja-JP" sz="1200" b="1" u="sng" kern="0" dirty="0">
              <a:solidFill>
                <a:srgbClr val="FF0000"/>
              </a:solidFill>
              <a:latin typeface="+mn-ea"/>
            </a:endParaRPr>
          </a:p>
          <a:p>
            <a:pPr marL="0" lvl="0" indent="0">
              <a:buNone/>
              <a:defRPr/>
            </a:pPr>
            <a:r>
              <a:rPr lang="ja-JP" altLang="en-US" sz="1050" b="1" kern="0" dirty="0">
                <a:solidFill>
                  <a:schemeClr val="accent6">
                    <a:lumMod val="10000"/>
                  </a:schemeClr>
                </a:solidFill>
                <a:latin typeface="+mn-ea"/>
              </a:rPr>
              <a:t>　</a:t>
            </a:r>
            <a:r>
              <a:rPr lang="en-US" altLang="ja-JP" sz="1050" b="1" kern="0" dirty="0">
                <a:solidFill>
                  <a:schemeClr val="accent6">
                    <a:lumMod val="10000"/>
                  </a:schemeClr>
                </a:solidFill>
                <a:latin typeface="+mn-ea"/>
              </a:rPr>
              <a:t>”abcdef”,”123456”,”password”</a:t>
            </a:r>
          </a:p>
          <a:p>
            <a:pPr marL="0" lvl="0" indent="0">
              <a:buNone/>
              <a:defRPr/>
            </a:pPr>
            <a:r>
              <a:rPr lang="ja-JP" altLang="en-US" sz="1200" b="1" kern="0" dirty="0">
                <a:solidFill>
                  <a:schemeClr val="accent6">
                    <a:lumMod val="10000"/>
                  </a:schemeClr>
                </a:solidFill>
                <a:latin typeface="+mn-ea"/>
              </a:rPr>
              <a:t>・</a:t>
            </a:r>
            <a:r>
              <a:rPr lang="en-US" altLang="ja-JP" sz="1200" b="1" u="sng" kern="0" dirty="0">
                <a:solidFill>
                  <a:srgbClr val="FF0000"/>
                </a:solidFill>
                <a:latin typeface="+mn-ea"/>
              </a:rPr>
              <a:t>SNS</a:t>
            </a:r>
            <a:r>
              <a:rPr lang="ja-JP" altLang="en-US" sz="1200" b="1" u="sng" kern="0" dirty="0">
                <a:solidFill>
                  <a:srgbClr val="FF0000"/>
                </a:solidFill>
                <a:latin typeface="+mn-ea"/>
              </a:rPr>
              <a:t>で公開している情報</a:t>
            </a:r>
            <a:endParaRPr lang="en-US" altLang="ja-JP" sz="1200" b="1" u="sng" kern="0" dirty="0">
              <a:solidFill>
                <a:srgbClr val="FF0000"/>
              </a:solidFill>
              <a:latin typeface="+mn-ea"/>
            </a:endParaRPr>
          </a:p>
          <a:p>
            <a:pPr marL="0" lvl="0" indent="0">
              <a:buNone/>
              <a:defRPr/>
            </a:pPr>
            <a:r>
              <a:rPr lang="ja-JP" altLang="en-US" sz="1200" b="1" kern="0" dirty="0">
                <a:solidFill>
                  <a:schemeClr val="accent6">
                    <a:lumMod val="10000"/>
                  </a:schemeClr>
                </a:solidFill>
                <a:latin typeface="+mn-ea"/>
              </a:rPr>
              <a:t>　</a:t>
            </a:r>
            <a:r>
              <a:rPr lang="ja-JP" altLang="en-US" sz="1050" b="1" kern="0" dirty="0">
                <a:solidFill>
                  <a:schemeClr val="accent6">
                    <a:lumMod val="10000"/>
                  </a:schemeClr>
                </a:solidFill>
                <a:latin typeface="+mn-ea"/>
              </a:rPr>
              <a:t>名前やニックネーム、生年月日などの組み合わせ等</a:t>
            </a:r>
            <a:endParaRPr lang="en-US" altLang="ja-JP" sz="1050" b="1" kern="0" dirty="0">
              <a:solidFill>
                <a:schemeClr val="accent6">
                  <a:lumMod val="10000"/>
                </a:schemeClr>
              </a:solidFill>
              <a:latin typeface="+mn-ea"/>
            </a:endParaRPr>
          </a:p>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endParaRPr kumimoji="1" lang="en-US" altLang="ja-JP" sz="1200" b="0" i="0" strike="noStrike" kern="0" cap="none" spc="0" normalizeH="0" baseline="0" noProof="0" dirty="0">
              <a:ln>
                <a:noFill/>
              </a:ln>
              <a:solidFill>
                <a:schemeClr val="accent6">
                  <a:lumMod val="10000"/>
                </a:schemeClr>
              </a:solidFill>
              <a:effectLst/>
              <a:uLnTx/>
              <a:uFillTx/>
              <a:latin typeface="+mn-ea"/>
              <a:cs typeface="+mn-cs"/>
            </a:endParaRPr>
          </a:p>
          <a:p>
            <a:pPr marL="0" marR="0" lvl="0" indent="0" algn="l" defTabSz="914400" rtl="0" eaLnBrk="0" fontAlgn="base" latinLnBrk="0" hangingPunct="0">
              <a:lnSpc>
                <a:spcPct val="100000"/>
              </a:lnSpc>
              <a:spcBef>
                <a:spcPct val="20000"/>
              </a:spcBef>
              <a:spcAft>
                <a:spcPct val="0"/>
              </a:spcAft>
              <a:buClr>
                <a:srgbClr val="0070C0"/>
              </a:buClr>
              <a:buSzTx/>
              <a:buFont typeface="Wingdings" pitchFamily="2" charset="2"/>
              <a:buNone/>
              <a:tabLst/>
              <a:defRPr/>
            </a:pPr>
            <a:endParaRPr kumimoji="1" lang="en-US" altLang="ja-JP" sz="1800" b="0" i="0" strike="noStrike" kern="0" cap="none" spc="0" normalizeH="0" baseline="0" noProof="0" dirty="0">
              <a:ln>
                <a:noFill/>
              </a:ln>
              <a:solidFill>
                <a:schemeClr val="accent6">
                  <a:lumMod val="10000"/>
                </a:schemeClr>
              </a:solidFill>
              <a:effectLst/>
              <a:uLnTx/>
              <a:uFillTx/>
              <a:latin typeface="+mn-ea"/>
              <a:cs typeface="+mn-cs"/>
            </a:endParaRPr>
          </a:p>
        </p:txBody>
      </p:sp>
      <p:sp>
        <p:nvSpPr>
          <p:cNvPr id="4" name="正方形/長方形 3">
            <a:extLst>
              <a:ext uri="{FF2B5EF4-FFF2-40B4-BE49-F238E27FC236}">
                <a16:creationId xmlns:a16="http://schemas.microsoft.com/office/drawing/2014/main" id="{D4909995-275D-2A90-FA95-98DDF9F49979}"/>
              </a:ext>
            </a:extLst>
          </p:cNvPr>
          <p:cNvSpPr/>
          <p:nvPr/>
        </p:nvSpPr>
        <p:spPr>
          <a:xfrm>
            <a:off x="5787599" y="3854546"/>
            <a:ext cx="644893" cy="240977"/>
          </a:xfrm>
          <a:prstGeom prst="rect">
            <a:avLst/>
          </a:prstGeom>
          <a:solidFill>
            <a:srgbClr val="FFFFCC"/>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NG</a:t>
            </a:r>
            <a:r>
              <a:rPr kumimoji="1" lang="ja-JP" altLang="en-US" sz="1400" dirty="0">
                <a:solidFill>
                  <a:schemeClr val="tx1"/>
                </a:solidFill>
              </a:rPr>
              <a:t>例</a:t>
            </a:r>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ja-JP" dirty="0"/>
              <a:t>Copyright © 2025  </a:t>
            </a:r>
            <a:r>
              <a:rPr lang="ja-JP" altLang="en-US" dirty="0"/>
              <a:t>独立行政法人情報処理推進機構</a:t>
            </a:r>
          </a:p>
          <a:p>
            <a:endParaRPr lang="ja-JP" altLang="en-US" dirty="0"/>
          </a:p>
        </p:txBody>
      </p:sp>
    </p:spTree>
    <p:extLst>
      <p:ext uri="{BB962C8B-B14F-4D97-AF65-F5344CB8AC3E}">
        <p14:creationId xmlns:p14="http://schemas.microsoft.com/office/powerpoint/2010/main" val="1967642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DFDE12AE-16ED-1487-9237-F08EF69CB442}"/>
              </a:ext>
            </a:extLst>
          </p:cNvPr>
          <p:cNvSpPr>
            <a:spLocks noGrp="1"/>
          </p:cNvSpPr>
          <p:nvPr>
            <p:ph type="sldNum" sz="quarter" idx="11"/>
          </p:nvPr>
        </p:nvSpPr>
        <p:spPr/>
        <p:txBody>
          <a:bodyPr/>
          <a:lstStyle/>
          <a:p>
            <a:fld id="{DBFB1F43-6F2E-4538-AABB-23AEDF146290}" type="slidenum">
              <a:rPr lang="ja-JP" altLang="en-US" smtClean="0"/>
              <a:pPr/>
              <a:t>7</a:t>
            </a:fld>
            <a:endParaRPr lang="ja-JP" altLang="en-US"/>
          </a:p>
        </p:txBody>
      </p:sp>
      <p:sp>
        <p:nvSpPr>
          <p:cNvPr id="9" name="タイトル 8">
            <a:extLst>
              <a:ext uri="{FF2B5EF4-FFF2-40B4-BE49-F238E27FC236}">
                <a16:creationId xmlns:a16="http://schemas.microsoft.com/office/drawing/2014/main" id="{814B93F0-91BB-1C81-930B-8940707CF59E}"/>
              </a:ext>
            </a:extLst>
          </p:cNvPr>
          <p:cNvSpPr>
            <a:spLocks noGrp="1"/>
          </p:cNvSpPr>
          <p:nvPr>
            <p:ph type="title"/>
          </p:nvPr>
        </p:nvSpPr>
        <p:spPr>
          <a:xfrm>
            <a:off x="480910" y="217503"/>
            <a:ext cx="7423732" cy="816635"/>
          </a:xfrm>
        </p:spPr>
        <p:txBody>
          <a:bodyPr/>
          <a:lstStyle/>
          <a:p>
            <a:r>
              <a:rPr lang="ja-JP" altLang="en-US" sz="2400" u="sng" dirty="0"/>
              <a:t>● クレジットカード情報の不正利用</a:t>
            </a:r>
            <a:br>
              <a:rPr lang="en-US" altLang="ja-JP" sz="800" u="sng" dirty="0"/>
            </a:br>
            <a:endParaRPr lang="ja-JP" altLang="en-US" sz="2400" u="sng" dirty="0"/>
          </a:p>
        </p:txBody>
      </p:sp>
      <p:pic>
        <p:nvPicPr>
          <p:cNvPr id="5" name="図 4" descr="情報セキュリティ10大脅威2025　個人編「クレジットカード情報の不正利用」の手口・脅威のイメージ図">
            <a:extLst>
              <a:ext uri="{FF2B5EF4-FFF2-40B4-BE49-F238E27FC236}">
                <a16:creationId xmlns:a16="http://schemas.microsoft.com/office/drawing/2014/main" id="{F0C3E372-B573-FF36-3E74-D656149C6C4D}"/>
              </a:ext>
            </a:extLst>
          </p:cNvPr>
          <p:cNvPicPr>
            <a:picLocks/>
          </p:cNvPicPr>
          <p:nvPr/>
        </p:nvPicPr>
        <p:blipFill>
          <a:blip r:embed="rId2"/>
          <a:stretch>
            <a:fillRect/>
          </a:stretch>
        </p:blipFill>
        <p:spPr>
          <a:xfrm>
            <a:off x="1511559" y="1286727"/>
            <a:ext cx="5795974" cy="2472345"/>
          </a:xfrm>
          <a:prstGeom prst="rect">
            <a:avLst/>
          </a:prstGeom>
        </p:spPr>
      </p:pic>
      <p:sp>
        <p:nvSpPr>
          <p:cNvPr id="3" name="正方形/長方形 2" descr="情報セキュリティ10大脅威2025　個人編「クレジットカード情報の不正利用」の手口・脅威イメージ図">
            <a:extLst>
              <a:ext uri="{FF2B5EF4-FFF2-40B4-BE49-F238E27FC236}">
                <a16:creationId xmlns:a16="http://schemas.microsoft.com/office/drawing/2014/main" id="{37FA7212-0AFF-59B6-E2AE-BEFADD9D70FC}"/>
              </a:ext>
            </a:extLst>
          </p:cNvPr>
          <p:cNvSpPr/>
          <p:nvPr/>
        </p:nvSpPr>
        <p:spPr>
          <a:xfrm>
            <a:off x="1305996" y="1225590"/>
            <a:ext cx="6326445" cy="254565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テキスト ボックス 5">
            <a:extLst>
              <a:ext uri="{FF2B5EF4-FFF2-40B4-BE49-F238E27FC236}">
                <a16:creationId xmlns:a16="http://schemas.microsoft.com/office/drawing/2014/main" id="{CB254445-DA9C-B4D4-4A99-76373436142A}"/>
              </a:ext>
            </a:extLst>
          </p:cNvPr>
          <p:cNvSpPr txBox="1"/>
          <p:nvPr/>
        </p:nvSpPr>
        <p:spPr>
          <a:xfrm>
            <a:off x="289249" y="3936608"/>
            <a:ext cx="8565502" cy="2585323"/>
          </a:xfrm>
          <a:prstGeom prst="rect">
            <a:avLst/>
          </a:prstGeom>
          <a:noFill/>
          <a:ln w="19050">
            <a:noFill/>
          </a:ln>
        </p:spPr>
        <p:txBody>
          <a:bodyPr wrap="square" rtlCol="0">
            <a:spAutoFit/>
          </a:bodyPr>
          <a:lstStyle/>
          <a:p>
            <a:pPr marL="285750" indent="-285750">
              <a:buFont typeface="Wingdings" panose="05000000000000000000" pitchFamily="2" charset="2"/>
              <a:buChar char="l"/>
            </a:pPr>
            <a:r>
              <a:rPr lang="ja-JP" altLang="en-US" u="sng" dirty="0"/>
              <a:t>どんな被害？</a:t>
            </a:r>
            <a:endParaRPr lang="en-US" altLang="ja-JP" u="sng" dirty="0"/>
          </a:p>
          <a:p>
            <a:r>
              <a:rPr lang="ja-JP" altLang="en-US" dirty="0"/>
              <a:t>フィッシングメール等に記載された</a:t>
            </a:r>
            <a:r>
              <a:rPr lang="en-US" altLang="ja-JP" dirty="0"/>
              <a:t>URL</a:t>
            </a:r>
            <a:r>
              <a:rPr lang="ja-JP" altLang="en-US" dirty="0"/>
              <a:t>リンクをクリックし、偽のショッピングサイトとは気が付かずに、クレジットカード情報を入力し、そのクレジットカード情報が不正に利用される</a:t>
            </a:r>
            <a:endParaRPr lang="en-US" altLang="ja-JP" dirty="0"/>
          </a:p>
          <a:p>
            <a:endParaRPr lang="en-US" altLang="ja-JP" u="sng" dirty="0"/>
          </a:p>
          <a:p>
            <a:pPr marL="285750" indent="-285750">
              <a:buFont typeface="Wingdings" panose="05000000000000000000" pitchFamily="2" charset="2"/>
              <a:buChar char="l"/>
            </a:pPr>
            <a:r>
              <a:rPr lang="ja-JP" altLang="en-US" u="sng" dirty="0"/>
              <a:t>被害に遭うとどうなるの</a:t>
            </a:r>
            <a:r>
              <a:rPr lang="ja-JP" altLang="en-US" dirty="0"/>
              <a:t>？</a:t>
            </a:r>
            <a:endParaRPr lang="en-US" altLang="ja-JP" dirty="0"/>
          </a:p>
          <a:p>
            <a:r>
              <a:rPr lang="en-US" altLang="ja-JP" dirty="0"/>
              <a:t>- </a:t>
            </a:r>
            <a:r>
              <a:rPr lang="ja-JP" altLang="en-US" dirty="0"/>
              <a:t>盗まれたクレジットカード情報が使われ、金銭被害が発生する</a:t>
            </a:r>
            <a:endParaRPr lang="en-US" altLang="ja-JP" dirty="0"/>
          </a:p>
          <a:p>
            <a:r>
              <a:rPr lang="en-US" altLang="ja-JP" dirty="0"/>
              <a:t>- </a:t>
            </a:r>
            <a:r>
              <a:rPr lang="ja-JP" altLang="en-US" dirty="0"/>
              <a:t>盗まれたクレジットカード情報がダークウェブなどで売買される</a:t>
            </a:r>
            <a:endParaRPr lang="en-US" altLang="ja-JP" dirty="0"/>
          </a:p>
          <a:p>
            <a:pPr marL="285750" indent="-285750">
              <a:buFontTx/>
              <a:buChar char="-"/>
            </a:pPr>
            <a:endParaRPr lang="en-US" altLang="ja-JP" dirty="0"/>
          </a:p>
          <a:p>
            <a:pPr marL="285750" indent="-285750">
              <a:buFont typeface="Wingdings" panose="05000000000000000000" pitchFamily="2" charset="2"/>
              <a:buChar char="l"/>
            </a:pPr>
            <a:endParaRPr lang="en-US" altLang="ja-JP" dirty="0"/>
          </a:p>
        </p:txBody>
      </p:sp>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ja-JP" dirty="0"/>
              <a:t>Copyright © 2025  </a:t>
            </a:r>
            <a:r>
              <a:rPr lang="ja-JP" altLang="en-US" dirty="0"/>
              <a:t>独立行政法人情報処理推進機構</a:t>
            </a:r>
          </a:p>
          <a:p>
            <a:endParaRPr lang="ja-JP" altLang="en-US" dirty="0"/>
          </a:p>
        </p:txBody>
      </p:sp>
    </p:spTree>
    <p:extLst>
      <p:ext uri="{BB962C8B-B14F-4D97-AF65-F5344CB8AC3E}">
        <p14:creationId xmlns:p14="http://schemas.microsoft.com/office/powerpoint/2010/main" val="2699729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7">
            <a:extLst>
              <a:ext uri="{FF2B5EF4-FFF2-40B4-BE49-F238E27FC236}">
                <a16:creationId xmlns:a16="http://schemas.microsoft.com/office/drawing/2014/main" id="{44B2A27A-0CE3-AD91-6F8E-3DD1CB6840C0}"/>
              </a:ext>
            </a:extLst>
          </p:cNvPr>
          <p:cNvSpPr txBox="1">
            <a:spLocks/>
          </p:cNvSpPr>
          <p:nvPr/>
        </p:nvSpPr>
        <p:spPr bwMode="auto">
          <a:xfrm>
            <a:off x="6881142" y="6454032"/>
            <a:ext cx="2133600" cy="287337"/>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marL="0" algn="r" defTabSz="914400" rtl="0" eaLnBrk="1" latinLnBrk="0" hangingPunct="1">
              <a:defRPr kumimoji="1" sz="1000" kern="1200">
                <a:solidFill>
                  <a:schemeClr val="bg1"/>
                </a:solidFill>
                <a:latin typeface="Meiryo UI" panose="020B0604030504040204" pitchFamily="34" charset="-128"/>
                <a:ea typeface="Meiryo UI" panose="020B0604030504040204"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BFB1F43-6F2E-4538-AABB-23AEDF146290}" type="slidenum">
              <a:rPr lang="ja-JP" altLang="en-US" smtClean="0"/>
              <a:pPr/>
              <a:t>8</a:t>
            </a:fld>
            <a:endParaRPr lang="ja-JP" altLang="en-US" dirty="0"/>
          </a:p>
        </p:txBody>
      </p:sp>
      <p:sp>
        <p:nvSpPr>
          <p:cNvPr id="2" name="タイトル 8">
            <a:extLst>
              <a:ext uri="{FF2B5EF4-FFF2-40B4-BE49-F238E27FC236}">
                <a16:creationId xmlns:a16="http://schemas.microsoft.com/office/drawing/2014/main" id="{8EAA3D37-A033-2A95-8D9B-C2A72E66D3B4}"/>
              </a:ext>
            </a:extLst>
          </p:cNvPr>
          <p:cNvSpPr>
            <a:spLocks noGrp="1"/>
          </p:cNvSpPr>
          <p:nvPr>
            <p:ph type="title"/>
          </p:nvPr>
        </p:nvSpPr>
        <p:spPr>
          <a:xfrm>
            <a:off x="480910" y="217503"/>
            <a:ext cx="7423732" cy="816635"/>
          </a:xfrm>
        </p:spPr>
        <p:txBody>
          <a:bodyPr/>
          <a:lstStyle/>
          <a:p>
            <a:r>
              <a:rPr lang="ja-JP" altLang="en-US" sz="2400" dirty="0"/>
              <a:t>クレジットカード情報の不正利用</a:t>
            </a:r>
            <a:br>
              <a:rPr lang="en-US" altLang="ja-JP" sz="800" dirty="0"/>
            </a:br>
            <a:endParaRPr lang="ja-JP" altLang="en-US" sz="2400" dirty="0"/>
          </a:p>
        </p:txBody>
      </p:sp>
      <p:sp>
        <p:nvSpPr>
          <p:cNvPr id="4" name="テキスト ボックス 3">
            <a:extLst>
              <a:ext uri="{FF2B5EF4-FFF2-40B4-BE49-F238E27FC236}">
                <a16:creationId xmlns:a16="http://schemas.microsoft.com/office/drawing/2014/main" id="{F8892080-73CE-9C97-925B-8A9716AD6A33}"/>
              </a:ext>
            </a:extLst>
          </p:cNvPr>
          <p:cNvSpPr txBox="1"/>
          <p:nvPr/>
        </p:nvSpPr>
        <p:spPr>
          <a:xfrm>
            <a:off x="145190" y="1263568"/>
            <a:ext cx="8112047" cy="4789003"/>
          </a:xfrm>
          <a:prstGeom prst="rect">
            <a:avLst/>
          </a:prstGeom>
          <a:noFill/>
          <a:ln w="19050">
            <a:noFill/>
          </a:ln>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l"/>
              <a:tabLst/>
              <a:defRPr/>
            </a:pPr>
            <a:r>
              <a:rPr kumimoji="1" lang="ja-JP" altLang="en-US" sz="2800" b="0" i="0" u="none" strike="noStrike" kern="0" cap="none" spc="0" normalizeH="0" baseline="0" noProof="0" dirty="0">
                <a:ln>
                  <a:noFill/>
                </a:ln>
                <a:effectLst/>
                <a:uLnTx/>
                <a:uFillTx/>
                <a:latin typeface="+mn-ea"/>
                <a:cs typeface="+mn-cs"/>
              </a:rPr>
              <a:t>対策</a:t>
            </a:r>
            <a:endParaRPr kumimoji="1" lang="en-US" altLang="ja-JP" sz="2800" b="0" i="0" u="none" strike="noStrike" kern="0" cap="none" spc="0" normalizeH="0" baseline="0" noProof="0" dirty="0">
              <a:ln>
                <a:noFill/>
              </a:ln>
              <a:effectLst/>
              <a:uLnTx/>
              <a:uFillTx/>
              <a:latin typeface="+mn-ea"/>
              <a:cs typeface="+mn-cs"/>
            </a:endParaRPr>
          </a:p>
          <a:p>
            <a:pPr lvl="1" eaLnBrk="0" fontAlgn="base" hangingPunct="0">
              <a:spcBef>
                <a:spcPct val="20000"/>
              </a:spcBef>
              <a:spcAft>
                <a:spcPct val="0"/>
              </a:spcAft>
              <a:buClr>
                <a:schemeClr val="tx1"/>
              </a:buClr>
              <a:defRPr/>
            </a:pPr>
            <a:r>
              <a:rPr lang="en-US" altLang="ja-JP" kern="0" dirty="0">
                <a:latin typeface="+mn-ea"/>
              </a:rPr>
              <a:t>【</a:t>
            </a:r>
            <a:r>
              <a:rPr lang="ja-JP" altLang="en-US" kern="0" dirty="0">
                <a:latin typeface="+mn-ea"/>
              </a:rPr>
              <a:t>予防</a:t>
            </a:r>
            <a:r>
              <a:rPr lang="en-US" altLang="ja-JP" kern="0" dirty="0">
                <a:latin typeface="+mn-ea"/>
              </a:rPr>
              <a:t>】</a:t>
            </a: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latin typeface="+mn-ea"/>
                <a:hlinkClick r:id="rId3" action="ppaction://hlinksldjump"/>
              </a:rPr>
              <a:t>「情報セキュリティ対策の基本」の実施</a:t>
            </a:r>
            <a:endParaRPr lang="en-US" altLang="ja-JP" kern="0" dirty="0">
              <a:solidFill>
                <a:srgbClr val="FF0000"/>
              </a:solidFill>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solidFill>
                  <a:schemeClr val="tx2"/>
                </a:solidFill>
                <a:latin typeface="+mn-ea"/>
              </a:rPr>
              <a:t>クレジットカード会社が提供している本人認証（</a:t>
            </a:r>
            <a:r>
              <a:rPr lang="en-US" altLang="ja-JP" kern="0" dirty="0">
                <a:solidFill>
                  <a:schemeClr val="tx2"/>
                </a:solidFill>
                <a:latin typeface="+mn-ea"/>
              </a:rPr>
              <a:t>3D</a:t>
            </a:r>
            <a:r>
              <a:rPr lang="ja-JP" altLang="en-US" kern="0" dirty="0">
                <a:solidFill>
                  <a:schemeClr val="tx2"/>
                </a:solidFill>
                <a:latin typeface="+mn-ea"/>
              </a:rPr>
              <a:t>セキュア）の利用</a:t>
            </a:r>
            <a:endParaRPr lang="en-US" altLang="ja-JP" kern="0" dirty="0">
              <a:solidFill>
                <a:schemeClr val="tx2"/>
              </a:solidFill>
              <a:latin typeface="+mn-ea"/>
            </a:endParaRPr>
          </a:p>
          <a:p>
            <a:pPr marL="800100" lvl="1" indent="-342900" eaLnBrk="0" fontAlgn="base" hangingPunct="0">
              <a:spcBef>
                <a:spcPct val="20000"/>
              </a:spcBef>
              <a:spcAft>
                <a:spcPct val="0"/>
              </a:spcAft>
              <a:buClr>
                <a:schemeClr val="tx1"/>
              </a:buClr>
              <a:buFont typeface="Wingdings" pitchFamily="2" charset="2"/>
              <a:buChar char="l"/>
              <a:defRPr/>
            </a:pPr>
            <a:r>
              <a:rPr lang="ja-JP" altLang="en-US" kern="0" dirty="0">
                <a:solidFill>
                  <a:schemeClr val="tx2"/>
                </a:solidFill>
                <a:latin typeface="+mn-ea"/>
              </a:rPr>
              <a:t>安易に添付ファイルの開封、メールや</a:t>
            </a:r>
            <a:r>
              <a:rPr lang="en-US" altLang="ja-JP" kern="0" dirty="0">
                <a:solidFill>
                  <a:schemeClr val="tx2"/>
                </a:solidFill>
                <a:latin typeface="+mn-ea"/>
              </a:rPr>
              <a:t>SMS</a:t>
            </a:r>
            <a:r>
              <a:rPr lang="ja-JP" altLang="en-US" kern="0" dirty="0">
                <a:solidFill>
                  <a:schemeClr val="tx2"/>
                </a:solidFill>
                <a:latin typeface="+mn-ea"/>
              </a:rPr>
              <a:t>の</a:t>
            </a:r>
            <a:r>
              <a:rPr lang="en-US" altLang="ja-JP" kern="0" dirty="0">
                <a:solidFill>
                  <a:schemeClr val="tx2"/>
                </a:solidFill>
                <a:latin typeface="+mn-ea"/>
              </a:rPr>
              <a:t>URL</a:t>
            </a:r>
            <a:r>
              <a:rPr lang="ja-JP" altLang="en-US" kern="0" dirty="0">
                <a:solidFill>
                  <a:schemeClr val="tx2"/>
                </a:solidFill>
                <a:latin typeface="+mn-ea"/>
              </a:rPr>
              <a:t>リンクのクリック</a:t>
            </a:r>
            <a:r>
              <a:rPr lang="en-US" altLang="ja-JP" kern="0" dirty="0">
                <a:solidFill>
                  <a:schemeClr val="tx2"/>
                </a:solidFill>
                <a:latin typeface="+mn-ea"/>
              </a:rPr>
              <a:t>/</a:t>
            </a:r>
            <a:r>
              <a:rPr lang="ja-JP" altLang="en-US" kern="0" dirty="0">
                <a:solidFill>
                  <a:schemeClr val="tx2"/>
                </a:solidFill>
                <a:latin typeface="+mn-ea"/>
              </a:rPr>
              <a:t>タップをしない　　（</a:t>
            </a:r>
            <a:r>
              <a:rPr lang="ja-JP" altLang="en-US" kern="0" dirty="0">
                <a:solidFill>
                  <a:srgbClr val="009999"/>
                </a:solidFill>
                <a:latin typeface="+mn-ea"/>
                <a:hlinkClick r:id="rId4" action="ppaction://hlinksldjump">
                  <a:extLst>
                    <a:ext uri="{A12FA001-AC4F-418D-AE19-62706E023703}">
                      <ahyp:hlinkClr xmlns:ahyp="http://schemas.microsoft.com/office/drawing/2018/hyperlinkcolor" val="tx"/>
                    </a:ext>
                  </a:extLst>
                </a:hlinkClick>
              </a:rPr>
              <a:t>★共通対策</a:t>
            </a:r>
            <a:r>
              <a:rPr lang="ja-JP" altLang="en-US" kern="0" dirty="0">
                <a:solidFill>
                  <a:schemeClr val="tx2"/>
                </a:solidFill>
                <a:latin typeface="+mn-ea"/>
                <a:hlinkClick r:id="rId4" action="ppaction://hlinksldjump">
                  <a:extLst>
                    <a:ext uri="{A12FA001-AC4F-418D-AE19-62706E023703}">
                      <ahyp:hlinkClr xmlns:ahyp="http://schemas.microsoft.com/office/drawing/2018/hyperlinkcolor" val="tx"/>
                    </a:ext>
                  </a:extLst>
                </a:hlinkClick>
              </a:rPr>
              <a:t>　</a:t>
            </a:r>
            <a:r>
              <a:rPr lang="ja-JP" altLang="en-US" kern="0" dirty="0">
                <a:solidFill>
                  <a:schemeClr val="tx2"/>
                </a:solidFill>
                <a:latin typeface="+mn-ea"/>
              </a:rPr>
              <a:t>）</a:t>
            </a:r>
            <a:endParaRPr lang="en-US" altLang="ja-JP" kern="0" dirty="0">
              <a:solidFill>
                <a:schemeClr val="tx2"/>
              </a:solidFill>
              <a:latin typeface="+mn-ea"/>
            </a:endParaRPr>
          </a:p>
          <a:p>
            <a:pPr marL="742950" lvl="1" indent="-285750" eaLnBrk="0" fontAlgn="base" hangingPunct="0">
              <a:spcBef>
                <a:spcPct val="20000"/>
              </a:spcBef>
              <a:spcAft>
                <a:spcPct val="0"/>
              </a:spcAft>
              <a:buClr>
                <a:schemeClr val="tx1"/>
              </a:buClr>
              <a:buFont typeface="Wingdings" panose="05000000000000000000" pitchFamily="2" charset="2"/>
              <a:buChar char="l"/>
              <a:defRPr/>
            </a:pPr>
            <a:r>
              <a:rPr lang="ja-JP" altLang="en-US" kern="0" dirty="0">
                <a:solidFill>
                  <a:schemeClr val="tx2"/>
                </a:solidFill>
                <a:latin typeface="+mn-ea"/>
              </a:rPr>
              <a:t>普段表示されない画面やポップアップが表示された場合、情報を入力しない</a:t>
            </a:r>
            <a:endParaRPr lang="en-US" altLang="ja-JP" kern="0" dirty="0">
              <a:solidFill>
                <a:schemeClr val="tx2"/>
              </a:solidFill>
              <a:latin typeface="+mn-ea"/>
            </a:endParaRPr>
          </a:p>
          <a:p>
            <a:pPr marL="742950" lvl="1" indent="-285750" eaLnBrk="0" fontAlgn="base" hangingPunct="0">
              <a:spcBef>
                <a:spcPct val="20000"/>
              </a:spcBef>
              <a:spcAft>
                <a:spcPct val="0"/>
              </a:spcAft>
              <a:buClr>
                <a:schemeClr val="tx1"/>
              </a:buClr>
              <a:buFont typeface="Wingdings" panose="05000000000000000000" pitchFamily="2" charset="2"/>
              <a:buChar char="l"/>
              <a:defRPr/>
            </a:pPr>
            <a:r>
              <a:rPr lang="ja-JP" altLang="en-US" kern="0" dirty="0">
                <a:latin typeface="+mn-ea"/>
              </a:rPr>
              <a:t>プリペイドカード、デビットカード利用を検討する</a:t>
            </a:r>
            <a:endParaRPr lang="en-US" altLang="ja-JP" kern="0" dirty="0">
              <a:latin typeface="+mn-ea"/>
            </a:endParaRPr>
          </a:p>
          <a:p>
            <a:pPr marL="742950" lvl="1" indent="-285750" eaLnBrk="0" fontAlgn="base" hangingPunct="0">
              <a:spcBef>
                <a:spcPct val="20000"/>
              </a:spcBef>
              <a:spcAft>
                <a:spcPct val="0"/>
              </a:spcAft>
              <a:buClr>
                <a:schemeClr val="tx1"/>
              </a:buClr>
              <a:buFont typeface="Wingdings" panose="05000000000000000000" pitchFamily="2" charset="2"/>
              <a:buChar char="l"/>
              <a:defRPr/>
            </a:pPr>
            <a:r>
              <a:rPr lang="ja-JP" altLang="en-US" kern="0" dirty="0">
                <a:solidFill>
                  <a:schemeClr val="tx2"/>
                </a:solidFill>
                <a:latin typeface="+mn-ea"/>
              </a:rPr>
              <a:t>クレジットカードの利用限度額を抑える</a:t>
            </a:r>
            <a:endParaRPr lang="en-US" altLang="ja-JP" kern="0" dirty="0">
              <a:solidFill>
                <a:schemeClr val="tx2"/>
              </a:solidFill>
              <a:latin typeface="+mn-ea"/>
            </a:endParaRPr>
          </a:p>
          <a:p>
            <a:pPr marL="742950" lvl="1" indent="-285750" eaLnBrk="0" fontAlgn="base" hangingPunct="0">
              <a:spcBef>
                <a:spcPct val="20000"/>
              </a:spcBef>
              <a:spcAft>
                <a:spcPct val="0"/>
              </a:spcAft>
              <a:buClr>
                <a:schemeClr val="tx1"/>
              </a:buClr>
              <a:buFont typeface="Wingdings" panose="05000000000000000000" pitchFamily="2" charset="2"/>
              <a:buChar char="l"/>
              <a:defRPr/>
            </a:pPr>
            <a:r>
              <a:rPr lang="ja-JP" altLang="en-US" kern="0" dirty="0">
                <a:solidFill>
                  <a:schemeClr val="tx2"/>
                </a:solidFill>
                <a:latin typeface="+mn-ea"/>
              </a:rPr>
              <a:t>利用頻度の低いサービスではクレジットカードは登録しない</a:t>
            </a:r>
            <a:endParaRPr lang="en-US" altLang="ja-JP" kern="0" dirty="0">
              <a:solidFill>
                <a:schemeClr val="tx2"/>
              </a:solidFill>
              <a:latin typeface="+mn-ea"/>
            </a:endParaRPr>
          </a:p>
          <a:p>
            <a:pPr marL="742950" lvl="1" indent="-285750" eaLnBrk="0" fontAlgn="base" hangingPunct="0">
              <a:spcBef>
                <a:spcPct val="20000"/>
              </a:spcBef>
              <a:spcAft>
                <a:spcPct val="0"/>
              </a:spcAft>
              <a:buClr>
                <a:schemeClr val="tx1"/>
              </a:buClr>
              <a:buFont typeface="Wingdings" panose="05000000000000000000" pitchFamily="2" charset="2"/>
              <a:buChar char="l"/>
              <a:defRPr/>
            </a:pPr>
            <a:r>
              <a:rPr lang="ja-JP" altLang="en-US" kern="0" dirty="0">
                <a:solidFill>
                  <a:schemeClr val="tx2"/>
                </a:solidFill>
                <a:latin typeface="+mn-ea"/>
              </a:rPr>
              <a:t>利用していないクレジットカードは契約解除および物理的破棄を検討する</a:t>
            </a:r>
            <a:endParaRPr lang="en-US" altLang="ja-JP" kern="0" dirty="0">
              <a:solidFill>
                <a:schemeClr val="tx2"/>
              </a:solidFill>
              <a:latin typeface="+mn-ea"/>
            </a:endParaRPr>
          </a:p>
          <a:p>
            <a:pPr lvl="1" eaLnBrk="0" fontAlgn="base" hangingPunct="0">
              <a:spcBef>
                <a:spcPct val="20000"/>
              </a:spcBef>
              <a:spcAft>
                <a:spcPct val="0"/>
              </a:spcAft>
              <a:buClr>
                <a:schemeClr val="tx1"/>
              </a:buClr>
              <a:defRPr/>
            </a:pPr>
            <a:r>
              <a:rPr lang="en-US" altLang="ja-JP" kern="0" dirty="0">
                <a:latin typeface="+mn-ea"/>
              </a:rPr>
              <a:t>【</a:t>
            </a:r>
            <a:r>
              <a:rPr lang="ja-JP" altLang="en-US" kern="0" dirty="0">
                <a:latin typeface="+mn-ea"/>
              </a:rPr>
              <a:t>早期検知</a:t>
            </a:r>
            <a:r>
              <a:rPr lang="en-US" altLang="ja-JP" kern="0" dirty="0">
                <a:latin typeface="+mn-ea"/>
              </a:rPr>
              <a:t>】</a:t>
            </a:r>
          </a:p>
          <a:p>
            <a:pPr marL="742950" lvl="1" indent="-285750" eaLnBrk="0" fontAlgn="base" hangingPunct="0">
              <a:spcBef>
                <a:spcPct val="20000"/>
              </a:spcBef>
              <a:spcAft>
                <a:spcPct val="0"/>
              </a:spcAft>
              <a:buClr>
                <a:schemeClr val="tx1"/>
              </a:buClr>
              <a:buFont typeface="Wingdings" panose="05000000000000000000" pitchFamily="2" charset="2"/>
              <a:buChar char="l"/>
              <a:defRPr/>
            </a:pPr>
            <a:r>
              <a:rPr lang="ja-JP" altLang="en-US" kern="0" dirty="0">
                <a:latin typeface="+mn-ea"/>
              </a:rPr>
              <a:t>クレジットカードの利用履歴を定期的に確認</a:t>
            </a:r>
            <a:endParaRPr lang="en-US" altLang="ja-JP" sz="2800" kern="0" dirty="0">
              <a:latin typeface="+mn-ea"/>
            </a:endParaRPr>
          </a:p>
          <a:p>
            <a:pPr marL="742950" lvl="1" indent="-285750" eaLnBrk="0" fontAlgn="base" hangingPunct="0">
              <a:spcBef>
                <a:spcPct val="20000"/>
              </a:spcBef>
              <a:spcAft>
                <a:spcPct val="0"/>
              </a:spcAft>
              <a:buClr>
                <a:schemeClr val="tx1"/>
              </a:buClr>
              <a:buFont typeface="Wingdings" panose="05000000000000000000" pitchFamily="2" charset="2"/>
              <a:buChar char="l"/>
              <a:defRPr/>
            </a:pPr>
            <a:r>
              <a:rPr lang="ja-JP" altLang="en-US" kern="0" dirty="0">
                <a:latin typeface="+mn-ea"/>
              </a:rPr>
              <a:t>サービス利用状況の通知機能を利用する</a:t>
            </a:r>
            <a:endParaRPr lang="en-US" altLang="ja-JP" kern="0" dirty="0">
              <a:latin typeface="+mn-ea"/>
            </a:endParaRPr>
          </a:p>
        </p:txBody>
      </p:sp>
      <p:pic>
        <p:nvPicPr>
          <p:cNvPr id="12" name="図 11" descr="情報セキュリティを解説する人のイラスト">
            <a:extLst>
              <a:ext uri="{FF2B5EF4-FFF2-40B4-BE49-F238E27FC236}">
                <a16:creationId xmlns:a16="http://schemas.microsoft.com/office/drawing/2014/main" id="{AB7291E1-085F-D300-3F3C-DDBDB75581A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19490" y="4838906"/>
            <a:ext cx="1190303" cy="1615126"/>
          </a:xfrm>
          <a:prstGeom prst="rect">
            <a:avLst/>
          </a:prstGeom>
        </p:spPr>
      </p:pic>
      <p:sp>
        <p:nvSpPr>
          <p:cNvPr id="7" name="フッター プレースホルダー 6">
            <a:extLst>
              <a:ext uri="{FF2B5EF4-FFF2-40B4-BE49-F238E27FC236}">
                <a16:creationId xmlns:a16="http://schemas.microsoft.com/office/drawing/2014/main" id="{94F0DADE-B194-8E8C-F3A1-B7A28EFB6682}"/>
              </a:ext>
            </a:extLst>
          </p:cNvPr>
          <p:cNvSpPr>
            <a:spLocks noGrp="1"/>
          </p:cNvSpPr>
          <p:nvPr>
            <p:ph type="ftr" sz="quarter" idx="10"/>
          </p:nvPr>
        </p:nvSpPr>
        <p:spPr/>
        <p:txBody>
          <a:bodyPr/>
          <a:lstStyle/>
          <a:p>
            <a:r>
              <a:rPr lang="en-US" altLang="ja-JP" dirty="0"/>
              <a:t>Copyright © 2025  </a:t>
            </a:r>
            <a:r>
              <a:rPr lang="ja-JP" altLang="en-US" dirty="0"/>
              <a:t>独立行政法人情報処理推進機構</a:t>
            </a:r>
          </a:p>
          <a:p>
            <a:endParaRPr lang="ja-JP" altLang="en-US" dirty="0"/>
          </a:p>
        </p:txBody>
      </p:sp>
    </p:spTree>
    <p:extLst>
      <p:ext uri="{BB962C8B-B14F-4D97-AF65-F5344CB8AC3E}">
        <p14:creationId xmlns:p14="http://schemas.microsoft.com/office/powerpoint/2010/main" val="3073191163"/>
      </p:ext>
    </p:extLst>
  </p:cSld>
  <p:clrMapOvr>
    <a:masterClrMapping/>
  </p:clrMapOvr>
</p:sld>
</file>

<file path=ppt/theme/theme1.xml><?xml version="1.0" encoding="utf-8"?>
<a:theme xmlns:a="http://schemas.openxmlformats.org/drawingml/2006/main" name="IPA2004">
  <a:themeElements>
    <a:clrScheme name="IPAテスト">
      <a:dk1>
        <a:srgbClr val="24235C"/>
      </a:dk1>
      <a:lt1>
        <a:srgbClr val="FFFFFF"/>
      </a:lt1>
      <a:dk2>
        <a:srgbClr val="000000"/>
      </a:dk2>
      <a:lt2>
        <a:srgbClr val="808080"/>
      </a:lt2>
      <a:accent1>
        <a:srgbClr val="E15E35"/>
      </a:accent1>
      <a:accent2>
        <a:srgbClr val="21AC7B"/>
      </a:accent2>
      <a:accent3>
        <a:srgbClr val="006DAA"/>
      </a:accent3>
      <a:accent4>
        <a:srgbClr val="60C4E4"/>
      </a:accent4>
      <a:accent5>
        <a:srgbClr val="C2D65E"/>
      </a:accent5>
      <a:accent6>
        <a:srgbClr val="D2D4D1"/>
      </a:accent6>
      <a:hlink>
        <a:srgbClr val="009999"/>
      </a:hlink>
      <a:folHlink>
        <a:srgbClr val="99CC00"/>
      </a:folHlink>
    </a:clrScheme>
    <a:fontScheme name="IPA">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A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A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A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A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A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A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A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A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A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A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A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863CF357-2DFE-4140-98EE-83851932A0F1}" vid="{B176F137-691E-E646-80C1-06D82A2FB91B}"/>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W_CreatedDate xmlns="1b64b14b-24f7-4e35-9ad0-dc111af995fd" xsi:nil="true"/>
    <CW_Executed xmlns="1b64b14b-24f7-4e35-9ad0-dc111af995fd" xsi:nil="true"/>
    <CW_Permission xmlns="1b64b14b-24f7-4e35-9ad0-dc111af995fd" xsi:nil="true"/>
    <Owner xmlns="1b64b14b-24f7-4e35-9ad0-dc111af995fd" xsi:nil="true"/>
    <CW_FolderPath xmlns="1b64b14b-24f7-4e35-9ad0-dc111af995fd" xsi:nil="true"/>
    <CW_ModifiedBy xmlns="1b64b14b-24f7-4e35-9ad0-dc111af995fd" xsi:nil="true"/>
    <SPSDescription xmlns="1b64b14b-24f7-4e35-9ad0-dc111af995fd" xsi:nil="true"/>
    <CW_ModifiedDate xmlns="1b64b14b-24f7-4e35-9ad0-dc111af995fd" xsi:nil="true"/>
    <CW_ID xmlns="1b64b14b-24f7-4e35-9ad0-dc111af995fd" xsi:nil="true"/>
    <CW_CreatedBy xmlns="1b64b14b-24f7-4e35-9ad0-dc111af995fd" xsi:nil="true"/>
    <lcf76f155ced4ddcb4097134ff3c332f xmlns="43fac562-a3b3-4d46-8c0c-0a9df39f8a29">
      <Terms xmlns="http://schemas.microsoft.com/office/infopath/2007/PartnerControls"/>
    </lcf76f155ced4ddcb4097134ff3c332f>
    <TaxCatchAll xmlns="6e082b7a-3751-4457-9b4a-146b5099cbb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4DB68C26E21F574791A3A7FE351E222E" ma:contentTypeVersion="17" ma:contentTypeDescription="新しいドキュメントを作成します。" ma:contentTypeScope="" ma:versionID="8b26ff41a7deb32fba63789c80076ee2">
  <xsd:schema xmlns:xsd="http://www.w3.org/2001/XMLSchema" xmlns:xs="http://www.w3.org/2001/XMLSchema" xmlns:p="http://schemas.microsoft.com/office/2006/metadata/properties" xmlns:ns2="1b64b14b-24f7-4e35-9ad0-dc111af995fd" xmlns:ns3="43fac562-a3b3-4d46-8c0c-0a9df39f8a29" xmlns:ns4="6e082b7a-3751-4457-9b4a-146b5099cbb4" targetNamespace="http://schemas.microsoft.com/office/2006/metadata/properties" ma:root="true" ma:fieldsID="e468a6f0c68d8c9b83d2777efbab1ef2" ns2:_="" ns3:_="" ns4:_="">
    <xsd:import namespace="1b64b14b-24f7-4e35-9ad0-dc111af995fd"/>
    <xsd:import namespace="43fac562-a3b3-4d46-8c0c-0a9df39f8a29"/>
    <xsd:import namespace="6e082b7a-3751-4457-9b4a-146b5099cbb4"/>
    <xsd:element name="properties">
      <xsd:complexType>
        <xsd:sequence>
          <xsd:element name="documentManagement">
            <xsd:complexType>
              <xsd:all>
                <xsd:element ref="ns2:Owner" minOccurs="0"/>
                <xsd:element ref="ns2:SPSDescription" minOccurs="0"/>
                <xsd:element ref="ns2:CW_ModifiedDate" minOccurs="0"/>
                <xsd:element ref="ns2:CW_ModifiedBy" minOccurs="0"/>
                <xsd:element ref="ns2:CW_ID" minOccurs="0"/>
                <xsd:element ref="ns2:CW_Permission" minOccurs="0"/>
                <xsd:element ref="ns2:CW_FolderPath" minOccurs="0"/>
                <xsd:element ref="ns2:CW_CreatedBy" minOccurs="0"/>
                <xsd:element ref="ns2:CW_CreatedDate" minOccurs="0"/>
                <xsd:element ref="ns2:CW_Executed" minOccurs="0"/>
                <xsd:element ref="ns3:MediaServiceMetadata" minOccurs="0"/>
                <xsd:element ref="ns3:MediaServiceFastMetadata" minOccurs="0"/>
                <xsd:element ref="ns3:MediaServiceObjectDetectorVersions" minOccurs="0"/>
                <xsd:element ref="ns3:lcf76f155ced4ddcb4097134ff3c332f" minOccurs="0"/>
                <xsd:element ref="ns4: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64b14b-24f7-4e35-9ad0-dc111af995fd" elementFormDefault="qualified">
    <xsd:import namespace="http://schemas.microsoft.com/office/2006/documentManagement/types"/>
    <xsd:import namespace="http://schemas.microsoft.com/office/infopath/2007/PartnerControls"/>
    <xsd:element name="Owner" ma:index="2" nillable="true" ma:displayName="所有者" ma:description="" ma:internalName="Owner">
      <xsd:simpleType>
        <xsd:restriction base="dms:Text">
          <xsd:maxLength value="255"/>
        </xsd:restriction>
      </xsd:simpleType>
    </xsd:element>
    <xsd:element name="SPSDescription" ma:index="3" nillable="true" ma:displayName="説明" ma:description="" ma:internalName="SPSDescription">
      <xsd:simpleType>
        <xsd:restriction base="dms:Note">
          <xsd:maxLength value="255"/>
        </xsd:restriction>
      </xsd:simpleType>
    </xsd:element>
    <xsd:element name="CW_ModifiedDate" ma:index="10" nillable="true" ma:displayName="CW_ModifiedDate" ma:indexed="true" ma:internalName="CW_ModifiedDate">
      <xsd:simpleType>
        <xsd:restriction base="dms:DateTime"/>
      </xsd:simpleType>
    </xsd:element>
    <xsd:element name="CW_ModifiedBy" ma:index="11" nillable="true" ma:displayName="CW_ModifiedBy" ma:internalName="CW_ModifiedBy">
      <xsd:simpleType>
        <xsd:restriction base="dms:Note">
          <xsd:maxLength value="255"/>
        </xsd:restriction>
      </xsd:simpleType>
    </xsd:element>
    <xsd:element name="CW_ID" ma:index="12" nillable="true" ma:displayName="CW_ID" ma:indexed="true" ma:internalName="CW_ID">
      <xsd:simpleType>
        <xsd:restriction base="dms:Text"/>
      </xsd:simpleType>
    </xsd:element>
    <xsd:element name="CW_Permission" ma:index="13" nillable="true" ma:displayName="CW_Permission" ma:internalName="CW_Permission">
      <xsd:simpleType>
        <xsd:restriction base="dms:Note">
          <xsd:maxLength value="255"/>
        </xsd:restriction>
      </xsd:simpleType>
    </xsd:element>
    <xsd:element name="CW_FolderPath" ma:index="14" nillable="true" ma:displayName="CW_FolderPath" ma:internalName="CW_FolderPath">
      <xsd:simpleType>
        <xsd:restriction base="dms:Note">
          <xsd:maxLength value="255"/>
        </xsd:restriction>
      </xsd:simpleType>
    </xsd:element>
    <xsd:element name="CW_CreatedBy" ma:index="15" nillable="true" ma:displayName="CW_CreatedBy" ma:internalName="CW_CreatedBy">
      <xsd:simpleType>
        <xsd:restriction base="dms:Note">
          <xsd:maxLength value="255"/>
        </xsd:restriction>
      </xsd:simpleType>
    </xsd:element>
    <xsd:element name="CW_CreatedDate" ma:index="16" nillable="true" ma:displayName="CW_CreatedDate" ma:indexed="true" ma:internalName="CW_CreatedDate">
      <xsd:simpleType>
        <xsd:restriction base="dms:DateTime"/>
      </xsd:simpleType>
    </xsd:element>
    <xsd:element name="CW_Executed" ma:index="17" nillable="true" ma:displayName="CW_Executed" ma:internalName="CW_Execute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fac562-a3b3-4d46-8c0c-0a9df39f8a29" elementFormDefault="qualified">
    <xsd:import namespace="http://schemas.microsoft.com/office/2006/documentManagement/types"/>
    <xsd:import namespace="http://schemas.microsoft.com/office/infopath/2007/PartnerControls"/>
    <xsd:element name="MediaServiceMetadata" ma:index="18" nillable="true" ma:displayName="MediaServiceMetadata" ma:hidden="true" ma:internalName="MediaServiceMetadata" ma:readOnly="true">
      <xsd:simpleType>
        <xsd:restriction base="dms:Note"/>
      </xsd:simpleType>
    </xsd:element>
    <xsd:element name="MediaServiceFastMetadata" ma:index="19" nillable="true" ma:displayName="MediaServiceFastMetadata" ma:hidden="true" ma:internalName="MediaServiceFastMetadata"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2d1e500e-3cd5-491c-ac3a-c074882f9e20"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082b7a-3751-4457-9b4a-146b5099cbb4"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8ff61ecc-6f34-4825-8e1c-2ee6e16b6a22}" ma:internalName="TaxCatchAll" ma:showField="CatchAllData" ma:web="6e082b7a-3751-4457-9b4a-146b5099cb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67815D-1B91-4328-9AC6-85E713578E99}">
  <ds:schemaRefs>
    <ds:schemaRef ds:uri="http://schemas.microsoft.com/office/2006/documentManagement/types"/>
    <ds:schemaRef ds:uri="http://purl.org/dc/elements/1.1/"/>
    <ds:schemaRef ds:uri="6e082b7a-3751-4457-9b4a-146b5099cbb4"/>
    <ds:schemaRef ds:uri="http://schemas.microsoft.com/office/2006/metadata/properties"/>
    <ds:schemaRef ds:uri="http://schemas.microsoft.com/office/infopath/2007/PartnerControls"/>
    <ds:schemaRef ds:uri="http://schemas.openxmlformats.org/package/2006/metadata/core-properties"/>
    <ds:schemaRef ds:uri="43fac562-a3b3-4d46-8c0c-0a9df39f8a29"/>
    <ds:schemaRef ds:uri="1b64b14b-24f7-4e35-9ad0-dc111af995fd"/>
    <ds:schemaRef ds:uri="http://www.w3.org/XML/1998/namespace"/>
    <ds:schemaRef ds:uri="http://purl.org/dc/dcmitype/"/>
    <ds:schemaRef ds:uri="http://purl.org/dc/terms/"/>
  </ds:schemaRefs>
</ds:datastoreItem>
</file>

<file path=customXml/itemProps2.xml><?xml version="1.0" encoding="utf-8"?>
<ds:datastoreItem xmlns:ds="http://schemas.openxmlformats.org/officeDocument/2006/customXml" ds:itemID="{ECD58E7F-2BA0-4C79-8A16-A7E025C185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64b14b-24f7-4e35-9ad0-dc111af995fd"/>
    <ds:schemaRef ds:uri="43fac562-a3b3-4d46-8c0c-0a9df39f8a29"/>
    <ds:schemaRef ds:uri="6e082b7a-3751-4457-9b4a-146b5099cb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04D1B3-C797-4126-9D4B-16BC396C83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20867</TotalTime>
  <Words>4083</Words>
  <PresentationFormat>画面に合わせる (4:3)</PresentationFormat>
  <Paragraphs>447</Paragraphs>
  <Slides>27</Slides>
  <Notes>8</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27</vt:i4>
      </vt:variant>
    </vt:vector>
  </HeadingPairs>
  <TitlesOfParts>
    <vt:vector size="32" baseType="lpstr">
      <vt:lpstr>Meiryo UI</vt:lpstr>
      <vt:lpstr>游ゴシック</vt:lpstr>
      <vt:lpstr>Arial</vt:lpstr>
      <vt:lpstr>Wingdings</vt:lpstr>
      <vt:lpstr>IPA2004</vt:lpstr>
      <vt:lpstr>情報セキュリティ10大脅威　2025 個人編　ハンドブック  [一般利用者向け] </vt:lpstr>
      <vt:lpstr>情報セキュリティ10大脅威 2025</vt:lpstr>
      <vt:lpstr>● インターネット上のサービスからの個人情報の窃取 </vt:lpstr>
      <vt:lpstr>インターネット上のサービスからの個人情報の窃取 </vt:lpstr>
      <vt:lpstr>● インターネット上のサービスへの不正ログイン </vt:lpstr>
      <vt:lpstr>インターネット上のサービスへの不正ログイン </vt:lpstr>
      <vt:lpstr>インターネット上のサービスへの不正ログイン</vt:lpstr>
      <vt:lpstr>● クレジットカード情報の不正利用 </vt:lpstr>
      <vt:lpstr>クレジットカード情報の不正利用 </vt:lpstr>
      <vt:lpstr>● スマホ決済の不正利用 </vt:lpstr>
      <vt:lpstr>スマホ決済の不正利用 </vt:lpstr>
      <vt:lpstr>● 偽警告によるインターネット詐欺 </vt:lpstr>
      <vt:lpstr>偽警告によるインターネット詐欺 </vt:lpstr>
      <vt:lpstr>偽警告によるインターネット詐欺</vt:lpstr>
      <vt:lpstr>● ネット上の誹謗・中傷・デマ </vt:lpstr>
      <vt:lpstr>ネット上の誹謗・中傷・デマ </vt:lpstr>
      <vt:lpstr>● フィッシングによる個人情報等の詐取 </vt:lpstr>
      <vt:lpstr>フィッシングによる個人情報等の詐取 </vt:lpstr>
      <vt:lpstr>● 不正アプリによるスマートフォン利用者への被害 </vt:lpstr>
      <vt:lpstr>不正アプリによるスマートフォン利用者への被害 </vt:lpstr>
      <vt:lpstr>●メールや SMS 等を使った脅迫・詐欺の手口による金銭要求 </vt:lpstr>
      <vt:lpstr>メールや SMS 等を使った脅迫・詐欺の手口による金銭要求 </vt:lpstr>
      <vt:lpstr>● ワンクリック請求等の不当請求による金銭被害 </vt:lpstr>
      <vt:lpstr>ワンクリック請求等の不当請求による金銭被害 </vt:lpstr>
      <vt:lpstr>「情報セキュリティ対策の基本」は必ず実施！</vt:lpstr>
      <vt:lpstr>個人向け「共通対策」</vt:lpstr>
      <vt:lpstr>情報セキュリティ安心相談窓口</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2023-05-25T02:10:17Z</dcterms:created>
  <dcterms:modified xsi:type="dcterms:W3CDTF">2025-07-23T03:23:29Z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0x0101004DB68C26E21F574791A3A7FE351E222E</vt:lpwstr>
  </property>
  <property fmtid="{D5CDD505-2E9C-101B-9397-08002B2CF9AE}" pid="3" name="MediaServiceImageTags">
    <vt:lpwstr/>
  </property>
</Properties>
</file>