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12801600" cy="9601200" type="A3"/>
  <p:notesSz cx="6807200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5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5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5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5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5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5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5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5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5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24">
          <p15:clr>
            <a:srgbClr val="A4A3A4"/>
          </p15:clr>
        </p15:guide>
        <p15:guide id="2" pos="403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0" userDrawn="1">
          <p15:clr>
            <a:srgbClr val="A4A3A4"/>
          </p15:clr>
        </p15:guide>
        <p15:guide id="2" pos="214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9DDED"/>
    <a:srgbClr val="E7EDB1"/>
    <a:srgbClr val="B2E5EC"/>
    <a:srgbClr val="CCECFF"/>
    <a:srgbClr val="FFFF00"/>
    <a:srgbClr val="FF3300"/>
    <a:srgbClr val="FFFFCC"/>
    <a:srgbClr val="B8E6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 autoAdjust="0"/>
    <p:restoredTop sz="99828" autoAdjust="0"/>
  </p:normalViewPr>
  <p:slideViewPr>
    <p:cSldViewPr>
      <p:cViewPr varScale="1">
        <p:scale>
          <a:sx n="82" d="100"/>
          <a:sy n="82" d="100"/>
        </p:scale>
        <p:origin x="864" y="102"/>
      </p:cViewPr>
      <p:guideLst>
        <p:guide orient="horz" pos="3024"/>
        <p:guide pos="403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36" d="100"/>
          <a:sy n="36" d="100"/>
        </p:scale>
        <p:origin x="-1890" y="-72"/>
      </p:cViewPr>
      <p:guideLst>
        <p:guide orient="horz" pos="3130"/>
        <p:guide pos="2144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678" cy="496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675" tIns="47838" rIns="95675" bIns="47838" numCol="1" anchor="t" anchorCtr="0" compatLnSpc="1">
            <a:prstTxWarp prst="textNoShape">
              <a:avLst/>
            </a:prstTxWarp>
          </a:bodyPr>
          <a:lstStyle>
            <a:lvl1pPr defTabSz="957166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6436" y="0"/>
            <a:ext cx="2949677" cy="496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675" tIns="47838" rIns="95675" bIns="47838" numCol="1" anchor="t" anchorCtr="0" compatLnSpc="1">
            <a:prstTxWarp prst="textNoShape">
              <a:avLst/>
            </a:prstTxWarp>
          </a:bodyPr>
          <a:lstStyle>
            <a:lvl1pPr algn="r" defTabSz="957166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0779"/>
            <a:ext cx="2949678" cy="496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675" tIns="47838" rIns="95675" bIns="47838" numCol="1" anchor="b" anchorCtr="0" compatLnSpc="1">
            <a:prstTxWarp prst="textNoShape">
              <a:avLst/>
            </a:prstTxWarp>
          </a:bodyPr>
          <a:lstStyle>
            <a:lvl1pPr defTabSz="957166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6436" y="9440779"/>
            <a:ext cx="2949677" cy="496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675" tIns="47838" rIns="95675" bIns="47838" numCol="1" anchor="b" anchorCtr="0" compatLnSpc="1">
            <a:prstTxWarp prst="textNoShape">
              <a:avLst/>
            </a:prstTxWarp>
          </a:bodyPr>
          <a:lstStyle>
            <a:lvl1pPr algn="r" defTabSz="957166">
              <a:defRPr sz="1200"/>
            </a:lvl1pPr>
          </a:lstStyle>
          <a:p>
            <a:pPr>
              <a:defRPr/>
            </a:pPr>
            <a:fld id="{4854AE71-F204-4843-A8D0-891A3D24FE6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732997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678" cy="496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3357" tIns="31678" rIns="63357" bIns="31678" numCol="1" anchor="t" anchorCtr="0" compatLnSpc="1">
            <a:prstTxWarp prst="textNoShape">
              <a:avLst/>
            </a:prstTxWarp>
          </a:bodyPr>
          <a:lstStyle>
            <a:lvl1pPr>
              <a:defRPr sz="8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436" y="0"/>
            <a:ext cx="2949677" cy="496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3357" tIns="31678" rIns="63357" bIns="31678" numCol="1" anchor="t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4538"/>
            <a:ext cx="4968875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699" y="4720939"/>
            <a:ext cx="5444890" cy="44738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3357" tIns="31678" rIns="63357" bIns="3167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779"/>
            <a:ext cx="2949678" cy="496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3357" tIns="31678" rIns="63357" bIns="31678" numCol="1" anchor="b" anchorCtr="0" compatLnSpc="1">
            <a:prstTxWarp prst="textNoShape">
              <a:avLst/>
            </a:prstTxWarp>
          </a:bodyPr>
          <a:lstStyle>
            <a:lvl1pPr>
              <a:defRPr sz="8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436" y="9440779"/>
            <a:ext cx="2949677" cy="496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3357" tIns="31678" rIns="63357" bIns="31678" numCol="1" anchor="b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pPr>
              <a:defRPr/>
            </a:pPr>
            <a:fld id="{E26CFEF0-CA4F-4B5E-8D78-90C3175F5F4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45346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2831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279525" rtl="0" eaLnBrk="0" fontAlgn="base" hangingPunct="0">
        <a:spcBef>
          <a:spcPct val="0"/>
        </a:spcBef>
        <a:spcAft>
          <a:spcPct val="0"/>
        </a:spcAft>
        <a:defRPr kumimoji="1" sz="6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279525" rtl="0" eaLnBrk="0" fontAlgn="base" hangingPunct="0">
        <a:spcBef>
          <a:spcPct val="0"/>
        </a:spcBef>
        <a:spcAft>
          <a:spcPct val="0"/>
        </a:spcAft>
        <a:defRPr kumimoji="1" sz="62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279525" rtl="0" eaLnBrk="0" fontAlgn="base" hangingPunct="0">
        <a:spcBef>
          <a:spcPct val="0"/>
        </a:spcBef>
        <a:spcAft>
          <a:spcPct val="0"/>
        </a:spcAft>
        <a:defRPr kumimoji="1" sz="62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279525" rtl="0" eaLnBrk="0" fontAlgn="base" hangingPunct="0">
        <a:spcBef>
          <a:spcPct val="0"/>
        </a:spcBef>
        <a:spcAft>
          <a:spcPct val="0"/>
        </a:spcAft>
        <a:defRPr kumimoji="1" sz="62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279525" rtl="0" eaLnBrk="0" fontAlgn="base" hangingPunct="0">
        <a:spcBef>
          <a:spcPct val="0"/>
        </a:spcBef>
        <a:spcAft>
          <a:spcPct val="0"/>
        </a:spcAft>
        <a:defRPr kumimoji="1" sz="62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1279525" rtl="0" fontAlgn="base">
        <a:spcBef>
          <a:spcPct val="0"/>
        </a:spcBef>
        <a:spcAft>
          <a:spcPct val="0"/>
        </a:spcAft>
        <a:defRPr kumimoji="1" sz="62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1279525" rtl="0" fontAlgn="base">
        <a:spcBef>
          <a:spcPct val="0"/>
        </a:spcBef>
        <a:spcAft>
          <a:spcPct val="0"/>
        </a:spcAft>
        <a:defRPr kumimoji="1" sz="62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1279525" rtl="0" fontAlgn="base">
        <a:spcBef>
          <a:spcPct val="0"/>
        </a:spcBef>
        <a:spcAft>
          <a:spcPct val="0"/>
        </a:spcAft>
        <a:defRPr kumimoji="1" sz="62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1279525" rtl="0" fontAlgn="base">
        <a:spcBef>
          <a:spcPct val="0"/>
        </a:spcBef>
        <a:spcAft>
          <a:spcPct val="0"/>
        </a:spcAft>
        <a:defRPr kumimoji="1" sz="62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479425" indent="-479425" algn="l" defTabSz="1279525" rtl="0" eaLnBrk="0" fontAlgn="base" hangingPunct="0">
        <a:spcBef>
          <a:spcPct val="20000"/>
        </a:spcBef>
        <a:spcAft>
          <a:spcPct val="0"/>
        </a:spcAft>
        <a:buChar char="•"/>
        <a:defRPr kumimoji="1" sz="4500">
          <a:solidFill>
            <a:schemeClr val="tx1"/>
          </a:solidFill>
          <a:latin typeface="+mn-lt"/>
          <a:ea typeface="+mn-ea"/>
          <a:cs typeface="+mn-cs"/>
        </a:defRPr>
      </a:lvl1pPr>
      <a:lvl2pPr marL="1039813" indent="-400050" algn="l" defTabSz="1279525" rtl="0" eaLnBrk="0" fontAlgn="base" hangingPunct="0">
        <a:spcBef>
          <a:spcPct val="20000"/>
        </a:spcBef>
        <a:spcAft>
          <a:spcPct val="0"/>
        </a:spcAft>
        <a:buChar char="–"/>
        <a:defRPr kumimoji="1" sz="3900">
          <a:solidFill>
            <a:schemeClr val="tx1"/>
          </a:solidFill>
          <a:latin typeface="+mn-lt"/>
          <a:ea typeface="+mn-ea"/>
        </a:defRPr>
      </a:lvl2pPr>
      <a:lvl3pPr marL="1600200" indent="-320675" algn="l" defTabSz="1279525" rtl="0" eaLnBrk="0" fontAlgn="base" hangingPunct="0">
        <a:spcBef>
          <a:spcPct val="20000"/>
        </a:spcBef>
        <a:spcAft>
          <a:spcPct val="0"/>
        </a:spcAft>
        <a:buChar char="•"/>
        <a:defRPr kumimoji="1" sz="3400">
          <a:solidFill>
            <a:schemeClr val="tx1"/>
          </a:solidFill>
          <a:latin typeface="+mn-lt"/>
          <a:ea typeface="+mn-ea"/>
        </a:defRPr>
      </a:lvl3pPr>
      <a:lvl4pPr marL="2239963" indent="-319088" algn="l" defTabSz="1279525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4pPr>
      <a:lvl5pPr marL="2879725" indent="-319088" algn="l" defTabSz="1279525" rtl="0" eaLnBrk="0" fontAlgn="base" hangingPunct="0">
        <a:spcBef>
          <a:spcPct val="20000"/>
        </a:spcBef>
        <a:spcAft>
          <a:spcPct val="0"/>
        </a:spcAft>
        <a:buChar char="»"/>
        <a:defRPr kumimoji="1" sz="2800">
          <a:solidFill>
            <a:schemeClr val="tx1"/>
          </a:solidFill>
          <a:latin typeface="+mn-lt"/>
          <a:ea typeface="+mn-ea"/>
        </a:defRPr>
      </a:lvl5pPr>
      <a:lvl6pPr marL="3336925" indent="-319088" algn="l" defTabSz="1279525" rtl="0" fontAlgn="base">
        <a:spcBef>
          <a:spcPct val="20000"/>
        </a:spcBef>
        <a:spcAft>
          <a:spcPct val="0"/>
        </a:spcAft>
        <a:buChar char="»"/>
        <a:defRPr kumimoji="1" sz="2800">
          <a:solidFill>
            <a:schemeClr val="tx1"/>
          </a:solidFill>
          <a:latin typeface="+mn-lt"/>
          <a:ea typeface="+mn-ea"/>
        </a:defRPr>
      </a:lvl6pPr>
      <a:lvl7pPr marL="3794125" indent="-319088" algn="l" defTabSz="1279525" rtl="0" fontAlgn="base">
        <a:spcBef>
          <a:spcPct val="20000"/>
        </a:spcBef>
        <a:spcAft>
          <a:spcPct val="0"/>
        </a:spcAft>
        <a:buChar char="»"/>
        <a:defRPr kumimoji="1" sz="2800">
          <a:solidFill>
            <a:schemeClr val="tx1"/>
          </a:solidFill>
          <a:latin typeface="+mn-lt"/>
          <a:ea typeface="+mn-ea"/>
        </a:defRPr>
      </a:lvl7pPr>
      <a:lvl8pPr marL="4251325" indent="-319088" algn="l" defTabSz="1279525" rtl="0" fontAlgn="base">
        <a:spcBef>
          <a:spcPct val="20000"/>
        </a:spcBef>
        <a:spcAft>
          <a:spcPct val="0"/>
        </a:spcAft>
        <a:buChar char="»"/>
        <a:defRPr kumimoji="1" sz="2800">
          <a:solidFill>
            <a:schemeClr val="tx1"/>
          </a:solidFill>
          <a:latin typeface="+mn-lt"/>
          <a:ea typeface="+mn-ea"/>
        </a:defRPr>
      </a:lvl8pPr>
      <a:lvl9pPr marL="4708525" indent="-319088" algn="l" defTabSz="1279525" rtl="0" fontAlgn="base">
        <a:spcBef>
          <a:spcPct val="20000"/>
        </a:spcBef>
        <a:spcAft>
          <a:spcPct val="0"/>
        </a:spcAft>
        <a:buChar char="»"/>
        <a:defRPr kumimoji="1" sz="2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>
            <a:grpSpLocks/>
          </p:cNvGrpSpPr>
          <p:nvPr/>
        </p:nvGrpSpPr>
        <p:grpSpPr bwMode="auto">
          <a:xfrm>
            <a:off x="28092" y="84076"/>
            <a:ext cx="12726988" cy="9396413"/>
            <a:chOff x="190500" y="120650"/>
            <a:chExt cx="12726988" cy="9396413"/>
          </a:xfrm>
        </p:grpSpPr>
        <p:sp>
          <p:nvSpPr>
            <p:cNvPr id="3" name="Rectangle 7"/>
            <p:cNvSpPr>
              <a:spLocks noChangeArrowheads="1"/>
            </p:cNvSpPr>
            <p:nvPr userDrawn="1"/>
          </p:nvSpPr>
          <p:spPr bwMode="auto">
            <a:xfrm>
              <a:off x="604838" y="1055688"/>
              <a:ext cx="12312650" cy="8424862"/>
            </a:xfrm>
            <a:prstGeom prst="rect">
              <a:avLst/>
            </a:prstGeom>
            <a:solidFill>
              <a:srgbClr val="F7D7E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1279525"/>
              <a:endParaRPr lang="ja-JP" altLang="ja-JP"/>
            </a:p>
          </p:txBody>
        </p:sp>
        <p:sp>
          <p:nvSpPr>
            <p:cNvPr id="4" name="Rectangle 8"/>
            <p:cNvSpPr>
              <a:spLocks noChangeArrowheads="1"/>
            </p:cNvSpPr>
            <p:nvPr userDrawn="1"/>
          </p:nvSpPr>
          <p:spPr bwMode="auto">
            <a:xfrm>
              <a:off x="190500" y="120650"/>
              <a:ext cx="12565063" cy="9155113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158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5" name="Rectangle 564"/>
            <p:cNvSpPr>
              <a:spLocks noChangeArrowheads="1"/>
            </p:cNvSpPr>
            <p:nvPr userDrawn="1"/>
          </p:nvSpPr>
          <p:spPr bwMode="auto">
            <a:xfrm>
              <a:off x="639763" y="9275763"/>
              <a:ext cx="936625" cy="2413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1279525"/>
              <a:r>
                <a:rPr lang="ja-JP" altLang="en-US" sz="900"/>
                <a:t>８．テーラリング（修整）プロセス</a:t>
              </a:r>
            </a:p>
          </p:txBody>
        </p:sp>
        <p:sp>
          <p:nvSpPr>
            <p:cNvPr id="6" name="Rectangle 24"/>
            <p:cNvSpPr>
              <a:spLocks noChangeArrowheads="1"/>
            </p:cNvSpPr>
            <p:nvPr userDrawn="1"/>
          </p:nvSpPr>
          <p:spPr bwMode="auto">
            <a:xfrm>
              <a:off x="312738" y="158750"/>
              <a:ext cx="11561762" cy="212725"/>
            </a:xfrm>
            <a:prstGeom prst="rect">
              <a:avLst/>
            </a:prstGeom>
            <a:solidFill>
              <a:srgbClr val="D8E8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" name="Rectangle 23"/>
            <p:cNvSpPr>
              <a:spLocks noChangeArrowheads="1"/>
            </p:cNvSpPr>
            <p:nvPr userDrawn="1"/>
          </p:nvSpPr>
          <p:spPr bwMode="auto">
            <a:xfrm>
              <a:off x="280988" y="8905875"/>
              <a:ext cx="12355512" cy="268288"/>
            </a:xfrm>
            <a:prstGeom prst="rect">
              <a:avLst/>
            </a:prstGeom>
            <a:solidFill>
              <a:srgbClr val="F8FCCE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" name="Rectangle 444"/>
            <p:cNvSpPr>
              <a:spLocks noChangeArrowheads="1"/>
            </p:cNvSpPr>
            <p:nvPr userDrawn="1"/>
          </p:nvSpPr>
          <p:spPr bwMode="auto">
            <a:xfrm>
              <a:off x="387350" y="8942388"/>
              <a:ext cx="2378075" cy="1793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1279525"/>
              <a:r>
                <a:rPr lang="ja-JP" altLang="en-US" sz="900"/>
                <a:t>６．組織のプロジェクトイネーブリングプロセス</a:t>
              </a:r>
            </a:p>
          </p:txBody>
        </p:sp>
        <p:sp>
          <p:nvSpPr>
            <p:cNvPr id="9" name="Rectangle 21"/>
            <p:cNvSpPr>
              <a:spLocks noChangeArrowheads="1"/>
            </p:cNvSpPr>
            <p:nvPr userDrawn="1"/>
          </p:nvSpPr>
          <p:spPr bwMode="auto">
            <a:xfrm>
              <a:off x="11945938" y="150813"/>
              <a:ext cx="781050" cy="8286750"/>
            </a:xfrm>
            <a:prstGeom prst="rect">
              <a:avLst/>
            </a:prstGeom>
            <a:solidFill>
              <a:srgbClr val="EDD0BB"/>
            </a:solidFill>
            <a:ln w="12700">
              <a:solidFill>
                <a:srgbClr val="FF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" name="Rectangle 299"/>
            <p:cNvSpPr>
              <a:spLocks noChangeArrowheads="1"/>
            </p:cNvSpPr>
            <p:nvPr userDrawn="1"/>
          </p:nvSpPr>
          <p:spPr bwMode="auto">
            <a:xfrm>
              <a:off x="12065000" y="682625"/>
              <a:ext cx="781050" cy="2174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1279525"/>
              <a:r>
                <a:rPr lang="ja-JP" altLang="en-US" sz="900"/>
                <a:t>４．支援</a:t>
              </a:r>
              <a:endParaRPr lang="en-US" altLang="ja-JP" sz="900"/>
            </a:p>
            <a:p>
              <a:pPr defTabSz="1279525"/>
              <a:r>
                <a:rPr lang="ja-JP" altLang="en-US" sz="900"/>
                <a:t>プロセス</a:t>
              </a:r>
            </a:p>
          </p:txBody>
        </p:sp>
        <p:sp>
          <p:nvSpPr>
            <p:cNvPr id="11" name="Rectangle 670"/>
            <p:cNvSpPr>
              <a:spLocks noChangeArrowheads="1"/>
            </p:cNvSpPr>
            <p:nvPr userDrawn="1"/>
          </p:nvSpPr>
          <p:spPr bwMode="auto">
            <a:xfrm>
              <a:off x="11453813" y="8520113"/>
              <a:ext cx="1195387" cy="27622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12" name="Rectangle 681"/>
            <p:cNvSpPr>
              <a:spLocks noChangeArrowheads="1"/>
            </p:cNvSpPr>
            <p:nvPr userDrawn="1"/>
          </p:nvSpPr>
          <p:spPr bwMode="auto">
            <a:xfrm>
              <a:off x="11514138" y="8569325"/>
              <a:ext cx="1116012" cy="203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36000" bIns="43200" anchor="ctr"/>
            <a:lstStyle/>
            <a:p>
              <a:pPr defTabSz="1279525"/>
              <a:r>
                <a:rPr lang="ja-JP" altLang="en-US" sz="800"/>
                <a:t>７．１　ユーザビリティ</a:t>
              </a:r>
              <a:endParaRPr lang="en-US" altLang="ja-JP" sz="800"/>
            </a:p>
            <a:p>
              <a:pPr defTabSz="1279525"/>
              <a:r>
                <a:rPr lang="ja-JP" altLang="en-US" sz="800"/>
                <a:t>プロセスビュー</a:t>
              </a:r>
            </a:p>
          </p:txBody>
        </p:sp>
        <p:sp>
          <p:nvSpPr>
            <p:cNvPr id="13" name="Rectangle 779"/>
            <p:cNvSpPr>
              <a:spLocks noChangeArrowheads="1"/>
            </p:cNvSpPr>
            <p:nvPr userDrawn="1"/>
          </p:nvSpPr>
          <p:spPr bwMode="auto">
            <a:xfrm>
              <a:off x="423863" y="4764088"/>
              <a:ext cx="1584325" cy="15494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" name="Rectangle 889"/>
            <p:cNvSpPr>
              <a:spLocks noChangeArrowheads="1"/>
            </p:cNvSpPr>
            <p:nvPr userDrawn="1"/>
          </p:nvSpPr>
          <p:spPr bwMode="auto">
            <a:xfrm>
              <a:off x="8237538" y="8496300"/>
              <a:ext cx="1296987" cy="1444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1279525"/>
              <a:r>
                <a:rPr lang="ja-JP" altLang="en-US" sz="800"/>
                <a:t>３．７　ドメイン技術プロセス</a:t>
              </a:r>
            </a:p>
          </p:txBody>
        </p:sp>
        <p:sp>
          <p:nvSpPr>
            <p:cNvPr id="15" name="Rectangle 1025"/>
            <p:cNvSpPr>
              <a:spLocks noChangeArrowheads="1"/>
            </p:cNvSpPr>
            <p:nvPr userDrawn="1"/>
          </p:nvSpPr>
          <p:spPr bwMode="auto">
            <a:xfrm>
              <a:off x="573088" y="5967413"/>
              <a:ext cx="790575" cy="10953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6" name="Group 1177"/>
            <p:cNvGrpSpPr>
              <a:grpSpLocks/>
            </p:cNvGrpSpPr>
            <p:nvPr userDrawn="1"/>
          </p:nvGrpSpPr>
          <p:grpSpPr bwMode="auto">
            <a:xfrm>
              <a:off x="460375" y="5808663"/>
              <a:ext cx="1512888" cy="287337"/>
              <a:chOff x="244" y="3886"/>
              <a:chExt cx="953" cy="181"/>
            </a:xfrm>
          </p:grpSpPr>
          <p:grpSp>
            <p:nvGrpSpPr>
              <p:cNvPr id="303" name="Group 1140"/>
              <p:cNvGrpSpPr>
                <a:grpSpLocks/>
              </p:cNvGrpSpPr>
              <p:nvPr userDrawn="1"/>
            </p:nvGrpSpPr>
            <p:grpSpPr bwMode="auto">
              <a:xfrm>
                <a:off x="244" y="3886"/>
                <a:ext cx="953" cy="181"/>
                <a:chOff x="244" y="3886"/>
                <a:chExt cx="953" cy="181"/>
              </a:xfrm>
            </p:grpSpPr>
            <p:grpSp>
              <p:nvGrpSpPr>
                <p:cNvPr id="305" name="Group 1094"/>
                <p:cNvGrpSpPr>
                  <a:grpSpLocks/>
                </p:cNvGrpSpPr>
                <p:nvPr userDrawn="1"/>
              </p:nvGrpSpPr>
              <p:grpSpPr bwMode="auto">
                <a:xfrm>
                  <a:off x="245" y="3894"/>
                  <a:ext cx="952" cy="173"/>
                  <a:chOff x="290" y="3894"/>
                  <a:chExt cx="907" cy="196"/>
                </a:xfrm>
              </p:grpSpPr>
              <p:sp>
                <p:nvSpPr>
                  <p:cNvPr id="307" name="AutoShape 1027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290" y="3894"/>
                    <a:ext cx="907" cy="196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rgbClr val="99CCFF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defTabSz="1279525"/>
                    <a:endParaRPr lang="ja-JP" altLang="ja-JP" sz="800"/>
                  </a:p>
                </p:txBody>
              </p:sp>
              <p:sp>
                <p:nvSpPr>
                  <p:cNvPr id="308" name="Line 1028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290" y="3954"/>
                    <a:ext cx="907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306" name="Rectangle 1029"/>
                <p:cNvSpPr>
                  <a:spLocks noChangeArrowheads="1"/>
                </p:cNvSpPr>
                <p:nvPr userDrawn="1"/>
              </p:nvSpPr>
              <p:spPr bwMode="auto">
                <a:xfrm>
                  <a:off x="244" y="3886"/>
                  <a:ext cx="715" cy="4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99CC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bIns="10800" anchor="ctr"/>
                <a:lstStyle/>
                <a:p>
                  <a:pPr defTabSz="1279525"/>
                  <a:r>
                    <a:rPr lang="en-US" altLang="ja-JP" sz="500"/>
                    <a:t>1.5.3</a:t>
                  </a:r>
                  <a:r>
                    <a:rPr lang="ja-JP" altLang="en-US" sz="500"/>
                    <a:t>　利害関係者要件の確認</a:t>
                  </a:r>
                </a:p>
              </p:txBody>
            </p:sp>
          </p:grpSp>
          <p:sp>
            <p:nvSpPr>
              <p:cNvPr id="304" name="Rectangle 1030"/>
              <p:cNvSpPr>
                <a:spLocks noChangeArrowheads="1"/>
              </p:cNvSpPr>
              <p:nvPr userDrawn="1"/>
            </p:nvSpPr>
            <p:spPr bwMode="auto">
              <a:xfrm>
                <a:off x="244" y="3954"/>
                <a:ext cx="900" cy="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99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28800" tIns="28800" rIns="28800" bIns="10800" anchor="ctr"/>
              <a:lstStyle/>
              <a:p>
                <a:pPr defTabSz="1279525"/>
                <a:r>
                  <a:rPr lang="ja-JP" altLang="en-US" sz="500"/>
                  <a:t>・要件の合意と承認</a:t>
                </a:r>
              </a:p>
              <a:p>
                <a:pPr defTabSz="1279525"/>
                <a:r>
                  <a:rPr lang="ja-JP" altLang="en-US" sz="500"/>
                  <a:t>・要件変更ルールの決定</a:t>
                </a:r>
              </a:p>
            </p:txBody>
          </p:sp>
        </p:grpSp>
        <p:sp>
          <p:nvSpPr>
            <p:cNvPr id="17" name="Text Box 782"/>
            <p:cNvSpPr txBox="1">
              <a:spLocks noChangeArrowheads="1"/>
            </p:cNvSpPr>
            <p:nvPr userDrawn="1"/>
          </p:nvSpPr>
          <p:spPr bwMode="auto">
            <a:xfrm>
              <a:off x="315913" y="177800"/>
              <a:ext cx="1492250" cy="2301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27952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27952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27952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27952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ja-JP" altLang="en-US" sz="900" dirty="0" smtClean="0"/>
                <a:t>１．　合意プロセス</a:t>
              </a:r>
            </a:p>
          </p:txBody>
        </p:sp>
        <p:sp>
          <p:nvSpPr>
            <p:cNvPr id="18" name="Rectangle 963"/>
            <p:cNvSpPr>
              <a:spLocks noChangeArrowheads="1"/>
            </p:cNvSpPr>
            <p:nvPr userDrawn="1"/>
          </p:nvSpPr>
          <p:spPr bwMode="auto">
            <a:xfrm>
              <a:off x="11398250" y="438150"/>
              <a:ext cx="474663" cy="7999413"/>
            </a:xfrm>
            <a:prstGeom prst="rect">
              <a:avLst/>
            </a:prstGeom>
            <a:solidFill>
              <a:srgbClr val="E7EDB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" name="Rectangle 776"/>
            <p:cNvSpPr>
              <a:spLocks noChangeArrowheads="1"/>
            </p:cNvSpPr>
            <p:nvPr userDrawn="1"/>
          </p:nvSpPr>
          <p:spPr bwMode="auto">
            <a:xfrm>
              <a:off x="288925" y="450850"/>
              <a:ext cx="11044238" cy="7986713"/>
            </a:xfrm>
            <a:prstGeom prst="rect">
              <a:avLst/>
            </a:prstGeom>
            <a:solidFill>
              <a:srgbClr val="CCE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" name="Rectangle 23"/>
            <p:cNvSpPr>
              <a:spLocks noChangeArrowheads="1"/>
            </p:cNvSpPr>
            <p:nvPr userDrawn="1"/>
          </p:nvSpPr>
          <p:spPr bwMode="auto">
            <a:xfrm>
              <a:off x="280988" y="8509000"/>
              <a:ext cx="11117262" cy="311150"/>
            </a:xfrm>
            <a:prstGeom prst="rect">
              <a:avLst/>
            </a:prstGeom>
            <a:solidFill>
              <a:schemeClr val="accent1">
                <a:lumMod val="9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1" name="Rectangle 776"/>
            <p:cNvSpPr>
              <a:spLocks noChangeArrowheads="1"/>
            </p:cNvSpPr>
            <p:nvPr userDrawn="1"/>
          </p:nvSpPr>
          <p:spPr bwMode="auto">
            <a:xfrm>
              <a:off x="360363" y="661988"/>
              <a:ext cx="1774825" cy="776053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" name="Rectangle 776"/>
            <p:cNvSpPr>
              <a:spLocks noChangeArrowheads="1"/>
            </p:cNvSpPr>
            <p:nvPr userDrawn="1"/>
          </p:nvSpPr>
          <p:spPr bwMode="auto">
            <a:xfrm>
              <a:off x="387350" y="839788"/>
              <a:ext cx="1693863" cy="4928774"/>
            </a:xfrm>
            <a:prstGeom prst="rect">
              <a:avLst/>
            </a:prstGeom>
            <a:solidFill>
              <a:srgbClr val="A9DDE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" name="Rectangle 776"/>
            <p:cNvSpPr>
              <a:spLocks noChangeArrowheads="1"/>
            </p:cNvSpPr>
            <p:nvPr userDrawn="1"/>
          </p:nvSpPr>
          <p:spPr bwMode="auto">
            <a:xfrm>
              <a:off x="444016" y="2944182"/>
              <a:ext cx="1550988" cy="2755900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4" name="Rectangle 776"/>
            <p:cNvSpPr>
              <a:spLocks noChangeArrowheads="1"/>
            </p:cNvSpPr>
            <p:nvPr userDrawn="1"/>
          </p:nvSpPr>
          <p:spPr bwMode="auto">
            <a:xfrm flipV="1">
              <a:off x="389616" y="5808241"/>
              <a:ext cx="1693862" cy="2613856"/>
            </a:xfrm>
            <a:prstGeom prst="rect">
              <a:avLst/>
            </a:prstGeom>
            <a:solidFill>
              <a:srgbClr val="A9DDE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" name="Text Box 782"/>
            <p:cNvSpPr txBox="1">
              <a:spLocks noChangeArrowheads="1"/>
            </p:cNvSpPr>
            <p:nvPr userDrawn="1"/>
          </p:nvSpPr>
          <p:spPr bwMode="auto">
            <a:xfrm>
              <a:off x="280988" y="458788"/>
              <a:ext cx="1298575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27952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27952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27952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27952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ja-JP" altLang="en-US" sz="800" dirty="0" smtClean="0"/>
                <a:t>２．　テクニカルプロセス</a:t>
              </a:r>
            </a:p>
          </p:txBody>
        </p:sp>
        <p:sp>
          <p:nvSpPr>
            <p:cNvPr id="26" name="Text Box 782"/>
            <p:cNvSpPr txBox="1">
              <a:spLocks noChangeArrowheads="1"/>
            </p:cNvSpPr>
            <p:nvPr userDrawn="1"/>
          </p:nvSpPr>
          <p:spPr bwMode="auto">
            <a:xfrm>
              <a:off x="366713" y="666750"/>
              <a:ext cx="1298575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27952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27952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27952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27952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ja-JP" altLang="en-US" sz="800" dirty="0" smtClean="0"/>
                <a:t>企画・要件定義の視点</a:t>
              </a:r>
            </a:p>
          </p:txBody>
        </p:sp>
        <p:grpSp>
          <p:nvGrpSpPr>
            <p:cNvPr id="27" name="Group 775"/>
            <p:cNvGrpSpPr>
              <a:grpSpLocks/>
            </p:cNvGrpSpPr>
            <p:nvPr userDrawn="1"/>
          </p:nvGrpSpPr>
          <p:grpSpPr bwMode="auto">
            <a:xfrm>
              <a:off x="496888" y="1314450"/>
              <a:ext cx="1489075" cy="503238"/>
              <a:chOff x="313" y="1890"/>
              <a:chExt cx="786" cy="272"/>
            </a:xfrm>
          </p:grpSpPr>
          <p:grpSp>
            <p:nvGrpSpPr>
              <p:cNvPr id="298" name="Group 108"/>
              <p:cNvGrpSpPr>
                <a:grpSpLocks/>
              </p:cNvGrpSpPr>
              <p:nvPr userDrawn="1"/>
            </p:nvGrpSpPr>
            <p:grpSpPr bwMode="auto">
              <a:xfrm>
                <a:off x="313" y="1903"/>
                <a:ext cx="771" cy="259"/>
                <a:chOff x="313" y="1247"/>
                <a:chExt cx="771" cy="259"/>
              </a:xfrm>
            </p:grpSpPr>
            <p:sp>
              <p:nvSpPr>
                <p:cNvPr id="301" name="AutoShape 109"/>
                <p:cNvSpPr>
                  <a:spLocks noChangeArrowheads="1"/>
                </p:cNvSpPr>
                <p:nvPr/>
              </p:nvSpPr>
              <p:spPr bwMode="auto">
                <a:xfrm>
                  <a:off x="313" y="1247"/>
                  <a:ext cx="771" cy="259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99CC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79525"/>
                  <a:endParaRPr lang="ja-JP" altLang="ja-JP" sz="800"/>
                </a:p>
              </p:txBody>
            </p:sp>
            <p:sp>
              <p:nvSpPr>
                <p:cNvPr id="302" name="Line 110"/>
                <p:cNvSpPr>
                  <a:spLocks noChangeShapeType="1"/>
                </p:cNvSpPr>
                <p:nvPr/>
              </p:nvSpPr>
              <p:spPr bwMode="auto">
                <a:xfrm>
                  <a:off x="313" y="1319"/>
                  <a:ext cx="771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299" name="Rectangle 111"/>
              <p:cNvSpPr>
                <a:spLocks noChangeArrowheads="1"/>
              </p:cNvSpPr>
              <p:nvPr userDrawn="1"/>
            </p:nvSpPr>
            <p:spPr bwMode="auto">
              <a:xfrm>
                <a:off x="322" y="1890"/>
                <a:ext cx="683" cy="9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99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r>
                  <a:rPr lang="en-US" altLang="ja-JP" sz="500"/>
                  <a:t>2.1.1.1</a:t>
                </a:r>
                <a:r>
                  <a:rPr lang="ja-JP" altLang="en-US" sz="500"/>
                  <a:t>　プロセス開始の準備</a:t>
                </a:r>
              </a:p>
            </p:txBody>
          </p:sp>
          <p:sp>
            <p:nvSpPr>
              <p:cNvPr id="300" name="Rectangle 112"/>
              <p:cNvSpPr>
                <a:spLocks noChangeArrowheads="1"/>
              </p:cNvSpPr>
              <p:nvPr userDrawn="1"/>
            </p:nvSpPr>
            <p:spPr bwMode="auto">
              <a:xfrm>
                <a:off x="313" y="1967"/>
                <a:ext cx="786" cy="19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99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28800" tIns="28800" rIns="28800" bIns="10800"/>
              <a:lstStyle/>
              <a:p>
                <a:pPr defTabSz="1279525"/>
                <a:r>
                  <a:rPr lang="ja-JP" altLang="en-US" sz="500"/>
                  <a:t>・企画作業の組立て</a:t>
                </a:r>
              </a:p>
              <a:p>
                <a:pPr defTabSz="1279525"/>
                <a:r>
                  <a:rPr lang="ja-JP" altLang="en-US" sz="500"/>
                  <a:t>・必要なプロセスの組込み</a:t>
                </a:r>
              </a:p>
              <a:p>
                <a:pPr defTabSz="1279525"/>
                <a:r>
                  <a:rPr lang="ja-JP" altLang="en-US" sz="500"/>
                  <a:t>・企画環境の準備</a:t>
                </a:r>
              </a:p>
              <a:p>
                <a:pPr defTabSz="1279525"/>
                <a:r>
                  <a:rPr lang="ja-JP" altLang="en-US" sz="500"/>
                  <a:t>・プロセスの実施計画の作成</a:t>
                </a:r>
              </a:p>
            </p:txBody>
          </p:sp>
        </p:grpSp>
        <p:sp>
          <p:nvSpPr>
            <p:cNvPr id="28" name="Rectangle 776"/>
            <p:cNvSpPr>
              <a:spLocks noChangeArrowheads="1"/>
            </p:cNvSpPr>
            <p:nvPr userDrawn="1"/>
          </p:nvSpPr>
          <p:spPr bwMode="auto">
            <a:xfrm>
              <a:off x="449263" y="1055688"/>
              <a:ext cx="1558925" cy="1829168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9" name="Rectangle 106"/>
            <p:cNvSpPr>
              <a:spLocks noChangeArrowheads="1"/>
            </p:cNvSpPr>
            <p:nvPr userDrawn="1"/>
          </p:nvSpPr>
          <p:spPr bwMode="auto">
            <a:xfrm>
              <a:off x="423863" y="1092200"/>
              <a:ext cx="1476375" cy="1968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1279525"/>
              <a:r>
                <a:rPr lang="ja-JP" altLang="en-US" sz="800"/>
                <a:t>２．１．１　システム化構想の</a:t>
              </a:r>
              <a:endParaRPr lang="en-US" altLang="ja-JP" sz="800"/>
            </a:p>
            <a:p>
              <a:pPr defTabSz="1279525"/>
              <a:r>
                <a:rPr lang="ja-JP" altLang="en-US" sz="800"/>
                <a:t>立案プロセス</a:t>
              </a:r>
            </a:p>
          </p:txBody>
        </p:sp>
        <p:grpSp>
          <p:nvGrpSpPr>
            <p:cNvPr id="30" name="グループ化 8"/>
            <p:cNvGrpSpPr>
              <a:grpSpLocks/>
            </p:cNvGrpSpPr>
            <p:nvPr userDrawn="1"/>
          </p:nvGrpSpPr>
          <p:grpSpPr bwMode="auto">
            <a:xfrm>
              <a:off x="484366" y="3358693"/>
              <a:ext cx="1503426" cy="1890601"/>
              <a:chOff x="123575" y="3359252"/>
              <a:chExt cx="1504234" cy="1888853"/>
            </a:xfrm>
          </p:grpSpPr>
          <p:grpSp>
            <p:nvGrpSpPr>
              <p:cNvPr id="292" name="Group 122"/>
              <p:cNvGrpSpPr>
                <a:grpSpLocks/>
              </p:cNvGrpSpPr>
              <p:nvPr userDrawn="1"/>
            </p:nvGrpSpPr>
            <p:grpSpPr bwMode="auto">
              <a:xfrm>
                <a:off x="123575" y="3359252"/>
                <a:ext cx="1476632" cy="1888853"/>
                <a:chOff x="215" y="2281"/>
                <a:chExt cx="825" cy="524"/>
              </a:xfrm>
            </p:grpSpPr>
            <p:sp>
              <p:nvSpPr>
                <p:cNvPr id="296" name="AutoShape 123"/>
                <p:cNvSpPr>
                  <a:spLocks noChangeArrowheads="1"/>
                </p:cNvSpPr>
                <p:nvPr/>
              </p:nvSpPr>
              <p:spPr bwMode="auto">
                <a:xfrm>
                  <a:off x="215" y="2384"/>
                  <a:ext cx="825" cy="421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99CC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79525"/>
                  <a:endParaRPr lang="ja-JP" altLang="ja-JP" sz="800"/>
                </a:p>
              </p:txBody>
            </p:sp>
            <p:sp>
              <p:nvSpPr>
                <p:cNvPr id="297" name="Line 124"/>
                <p:cNvSpPr>
                  <a:spLocks noChangeShapeType="1"/>
                </p:cNvSpPr>
                <p:nvPr/>
              </p:nvSpPr>
              <p:spPr bwMode="auto">
                <a:xfrm flipV="1">
                  <a:off x="244" y="2281"/>
                  <a:ext cx="78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3" name="Group 1189"/>
              <p:cNvGrpSpPr>
                <a:grpSpLocks/>
              </p:cNvGrpSpPr>
              <p:nvPr userDrawn="1"/>
            </p:nvGrpSpPr>
            <p:grpSpPr bwMode="auto">
              <a:xfrm>
                <a:off x="158449" y="3698676"/>
                <a:ext cx="1469360" cy="1498046"/>
                <a:chOff x="245" y="2642"/>
                <a:chExt cx="943" cy="560"/>
              </a:xfrm>
            </p:grpSpPr>
            <p:sp>
              <p:nvSpPr>
                <p:cNvPr id="294" name="Rectangle 125"/>
                <p:cNvSpPr>
                  <a:spLocks noChangeArrowheads="1"/>
                </p:cNvSpPr>
                <p:nvPr userDrawn="1"/>
              </p:nvSpPr>
              <p:spPr bwMode="auto">
                <a:xfrm>
                  <a:off x="266" y="2642"/>
                  <a:ext cx="844" cy="6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99CC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79525"/>
                  <a:r>
                    <a:rPr lang="en-US" altLang="ja-JP" sz="500"/>
                    <a:t>2.1.2.2</a:t>
                  </a:r>
                  <a:r>
                    <a:rPr lang="ja-JP" altLang="en-US" sz="500"/>
                    <a:t>　システム化計画の立案</a:t>
                  </a:r>
                </a:p>
              </p:txBody>
            </p:sp>
            <p:sp>
              <p:nvSpPr>
                <p:cNvPr id="295" name="Rectangle 126"/>
                <p:cNvSpPr>
                  <a:spLocks noChangeArrowheads="1"/>
                </p:cNvSpPr>
                <p:nvPr userDrawn="1"/>
              </p:nvSpPr>
              <p:spPr bwMode="auto">
                <a:xfrm>
                  <a:off x="245" y="2698"/>
                  <a:ext cx="943" cy="50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99CC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28800" tIns="28800" rIns="0" bIns="10800"/>
                <a:lstStyle/>
                <a:p>
                  <a:pPr defTabSz="1279525"/>
                  <a:r>
                    <a:rPr lang="ja-JP" altLang="en-US" sz="500" dirty="0"/>
                    <a:t>・システム化計画の基本要件の確認</a:t>
                  </a:r>
                </a:p>
                <a:p>
                  <a:pPr defTabSz="1279525"/>
                  <a:r>
                    <a:rPr lang="ja-JP" altLang="en-US" sz="500" dirty="0"/>
                    <a:t>・対象業務の内容の確認</a:t>
                  </a:r>
                  <a:endParaRPr lang="en-US" altLang="ja-JP" sz="500" dirty="0"/>
                </a:p>
                <a:p>
                  <a:pPr defTabSz="1279525"/>
                  <a:r>
                    <a:rPr lang="ja-JP" altLang="en-US" sz="500" dirty="0"/>
                    <a:t>・対象業務のシステム課題の定義</a:t>
                  </a:r>
                </a:p>
                <a:p>
                  <a:pPr defTabSz="1279525"/>
                  <a:r>
                    <a:rPr lang="ja-JP" altLang="en-US" sz="500" dirty="0"/>
                    <a:t>・対象システムの分析</a:t>
                  </a:r>
                  <a:endParaRPr lang="en-US" altLang="ja-JP" sz="500" dirty="0"/>
                </a:p>
                <a:p>
                  <a:pPr defTabSz="1279525"/>
                  <a:r>
                    <a:rPr lang="ja-JP" altLang="en-US" sz="500" dirty="0"/>
                    <a:t>・適用情報技術の調査</a:t>
                  </a:r>
                </a:p>
                <a:p>
                  <a:pPr defTabSz="1279525"/>
                  <a:r>
                    <a:rPr lang="ja-JP" altLang="en-US" sz="500" dirty="0"/>
                    <a:t>・業務モデルの作成</a:t>
                  </a:r>
                </a:p>
                <a:p>
                  <a:pPr defTabSz="1279525"/>
                  <a:r>
                    <a:rPr lang="ja-JP" altLang="en-US" sz="500" dirty="0"/>
                    <a:t>・システム化機能の整理とシステム方式の策定</a:t>
                  </a:r>
                </a:p>
                <a:p>
                  <a:pPr defTabSz="1279525"/>
                  <a:r>
                    <a:rPr lang="ja-JP" altLang="en-US" sz="500" dirty="0"/>
                    <a:t>・付帯機能，付帯設備に対する基本方針の明確化</a:t>
                  </a:r>
                </a:p>
                <a:p>
                  <a:pPr defTabSz="1279525"/>
                  <a:r>
                    <a:rPr lang="ja-JP" altLang="en-US" sz="500" dirty="0"/>
                    <a:t>・サービスレベルと品質に対する基本方針の明確化</a:t>
                  </a:r>
                  <a:endParaRPr lang="en-US" altLang="ja-JP" sz="500" dirty="0"/>
                </a:p>
                <a:p>
                  <a:pPr defTabSz="1279525"/>
                  <a:r>
                    <a:rPr lang="ja-JP" altLang="en-US" sz="500" dirty="0"/>
                    <a:t>・プロジェクトの目標設定</a:t>
                  </a:r>
                </a:p>
                <a:p>
                  <a:pPr defTabSz="1279525"/>
                  <a:r>
                    <a:rPr lang="ja-JP" altLang="en-US" sz="500" dirty="0"/>
                    <a:t>・実現可能性の検討</a:t>
                  </a:r>
                  <a:endParaRPr lang="en-US" altLang="ja-JP" sz="500" dirty="0"/>
                </a:p>
                <a:p>
                  <a:pPr defTabSz="1279525"/>
                  <a:r>
                    <a:rPr lang="ja-JP" altLang="en-US" sz="500" dirty="0"/>
                    <a:t>・全体開発スケジュールの作成</a:t>
                  </a:r>
                </a:p>
                <a:p>
                  <a:pPr defTabSz="1279525"/>
                  <a:r>
                    <a:rPr lang="ja-JP" altLang="en-US" sz="500" dirty="0"/>
                    <a:t>・システム選定方針の策定</a:t>
                  </a:r>
                  <a:endParaRPr lang="en-US" altLang="ja-JP" sz="500" dirty="0"/>
                </a:p>
                <a:p>
                  <a:pPr defTabSz="1279525"/>
                  <a:r>
                    <a:rPr lang="ja-JP" altLang="en-US" sz="500" dirty="0"/>
                    <a:t>・費用</a:t>
                  </a:r>
                  <a:r>
                    <a:rPr lang="ja-JP" altLang="en-US" sz="500" dirty="0" smtClean="0"/>
                    <a:t>と</a:t>
                  </a:r>
                  <a:r>
                    <a:rPr lang="ja-JP" altLang="en-US" sz="500" dirty="0"/>
                    <a:t>システム</a:t>
                  </a:r>
                  <a:r>
                    <a:rPr lang="ja-JP" altLang="en-US" sz="500" dirty="0" smtClean="0"/>
                    <a:t>投資</a:t>
                  </a:r>
                  <a:r>
                    <a:rPr lang="ja-JP" altLang="en-US" sz="500" dirty="0"/>
                    <a:t>効果の予測</a:t>
                  </a:r>
                  <a:endParaRPr lang="en-US" altLang="ja-JP" sz="500" dirty="0"/>
                </a:p>
                <a:p>
                  <a:pPr defTabSz="1279525"/>
                  <a:r>
                    <a:rPr lang="ja-JP" altLang="en-US" sz="500" dirty="0"/>
                    <a:t>・プロジェクト推進体制の策定</a:t>
                  </a:r>
                  <a:endParaRPr lang="en-US" altLang="ja-JP" sz="500" dirty="0"/>
                </a:p>
                <a:p>
                  <a:pPr defTabSz="1279525"/>
                  <a:r>
                    <a:rPr lang="ja-JP" altLang="en-US" sz="500" dirty="0"/>
                    <a:t>・経営事業戦略・情報戦略及びシステム化構想との</a:t>
                  </a:r>
                  <a:endParaRPr lang="en-US" altLang="ja-JP" sz="500" dirty="0"/>
                </a:p>
                <a:p>
                  <a:pPr defTabSz="1279525"/>
                  <a:r>
                    <a:rPr lang="ja-JP" altLang="en-US" sz="500" dirty="0"/>
                    <a:t>検証</a:t>
                  </a:r>
                  <a:endParaRPr lang="en-US" altLang="ja-JP" sz="500" dirty="0"/>
                </a:p>
                <a:p>
                  <a:pPr defTabSz="1279525"/>
                  <a:endParaRPr lang="ja-JP" altLang="en-US" sz="500" dirty="0"/>
                </a:p>
                <a:p>
                  <a:pPr defTabSz="1279525"/>
                  <a:endParaRPr lang="en-US" altLang="ja-JP" sz="500" dirty="0"/>
                </a:p>
              </p:txBody>
            </p:sp>
          </p:grpSp>
        </p:grpSp>
        <p:grpSp>
          <p:nvGrpSpPr>
            <p:cNvPr id="31" name="グループ化 6"/>
            <p:cNvGrpSpPr>
              <a:grpSpLocks/>
            </p:cNvGrpSpPr>
            <p:nvPr userDrawn="1"/>
          </p:nvGrpSpPr>
          <p:grpSpPr bwMode="auto">
            <a:xfrm>
              <a:off x="480977" y="1798638"/>
              <a:ext cx="1508163" cy="719743"/>
              <a:chOff x="121098" y="1798330"/>
              <a:chExt cx="1508126" cy="719743"/>
            </a:xfrm>
          </p:grpSpPr>
          <p:grpSp>
            <p:nvGrpSpPr>
              <p:cNvPr id="286" name="Group 116"/>
              <p:cNvGrpSpPr>
                <a:grpSpLocks/>
              </p:cNvGrpSpPr>
              <p:nvPr userDrawn="1"/>
            </p:nvGrpSpPr>
            <p:grpSpPr bwMode="auto">
              <a:xfrm>
                <a:off x="134368" y="1846842"/>
                <a:ext cx="1488635" cy="671231"/>
                <a:chOff x="228" y="2477"/>
                <a:chExt cx="888" cy="403"/>
              </a:xfrm>
            </p:grpSpPr>
            <p:sp>
              <p:nvSpPr>
                <p:cNvPr id="290" name="AutoShape 117"/>
                <p:cNvSpPr>
                  <a:spLocks noChangeArrowheads="1"/>
                </p:cNvSpPr>
                <p:nvPr/>
              </p:nvSpPr>
              <p:spPr bwMode="auto">
                <a:xfrm>
                  <a:off x="228" y="2477"/>
                  <a:ext cx="884" cy="403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99CC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79525"/>
                  <a:endParaRPr lang="ja-JP" altLang="ja-JP" sz="800"/>
                </a:p>
              </p:txBody>
            </p:sp>
            <p:sp>
              <p:nvSpPr>
                <p:cNvPr id="291" name="Line 118"/>
                <p:cNvSpPr>
                  <a:spLocks noChangeShapeType="1"/>
                </p:cNvSpPr>
                <p:nvPr/>
              </p:nvSpPr>
              <p:spPr bwMode="auto">
                <a:xfrm>
                  <a:off x="232" y="2534"/>
                  <a:ext cx="88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87" name="Group 1141"/>
              <p:cNvGrpSpPr>
                <a:grpSpLocks/>
              </p:cNvGrpSpPr>
              <p:nvPr userDrawn="1"/>
            </p:nvGrpSpPr>
            <p:grpSpPr bwMode="auto">
              <a:xfrm>
                <a:off x="121098" y="1798330"/>
                <a:ext cx="1508126" cy="719138"/>
                <a:chOff x="235" y="2276"/>
                <a:chExt cx="950" cy="453"/>
              </a:xfrm>
            </p:grpSpPr>
            <p:sp>
              <p:nvSpPr>
                <p:cNvPr id="288" name="Rectangle 119"/>
                <p:cNvSpPr>
                  <a:spLocks noChangeArrowheads="1"/>
                </p:cNvSpPr>
                <p:nvPr userDrawn="1"/>
              </p:nvSpPr>
              <p:spPr bwMode="auto">
                <a:xfrm>
                  <a:off x="235" y="2276"/>
                  <a:ext cx="865" cy="11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99CC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bIns="18000" anchor="ctr"/>
                <a:lstStyle/>
                <a:p>
                  <a:pPr defTabSz="1279525"/>
                  <a:r>
                    <a:rPr lang="en-US" altLang="ja-JP" sz="500"/>
                    <a:t>2.1.1.2</a:t>
                  </a:r>
                  <a:r>
                    <a:rPr lang="ja-JP" altLang="en-US" sz="500"/>
                    <a:t>　システム化構想の立案</a:t>
                  </a:r>
                </a:p>
              </p:txBody>
            </p:sp>
            <p:sp>
              <p:nvSpPr>
                <p:cNvPr id="289" name="Rectangle 120"/>
                <p:cNvSpPr>
                  <a:spLocks noChangeArrowheads="1"/>
                </p:cNvSpPr>
                <p:nvPr userDrawn="1"/>
              </p:nvSpPr>
              <p:spPr bwMode="auto">
                <a:xfrm>
                  <a:off x="242" y="2366"/>
                  <a:ext cx="943" cy="36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99CC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28800" tIns="18000" rIns="28800" bIns="10800" anchor="ctr"/>
                <a:lstStyle/>
                <a:p>
                  <a:pPr defTabSz="1279525"/>
                  <a:r>
                    <a:rPr lang="ja-JP" altLang="en-US" sz="500" dirty="0"/>
                    <a:t>・経営上のニーズ，課題の確認</a:t>
                  </a:r>
                </a:p>
                <a:p>
                  <a:pPr defTabSz="1279525"/>
                  <a:r>
                    <a:rPr lang="ja-JP" altLang="en-US" sz="500" dirty="0"/>
                    <a:t>・事業環境，業務環境の調査分析</a:t>
                  </a:r>
                </a:p>
                <a:p>
                  <a:pPr defTabSz="1279525"/>
                  <a:r>
                    <a:rPr lang="ja-JP" altLang="en-US" sz="500" dirty="0"/>
                    <a:t>・現行業務，システムの調査分析</a:t>
                  </a:r>
                </a:p>
                <a:p>
                  <a:pPr defTabSz="1279525"/>
                  <a:r>
                    <a:rPr lang="ja-JP" altLang="en-US" sz="500" dirty="0"/>
                    <a:t>・情報技術動向の調査分析</a:t>
                  </a:r>
                </a:p>
                <a:p>
                  <a:pPr defTabSz="1279525"/>
                  <a:r>
                    <a:rPr lang="ja-JP" altLang="en-US" sz="500" dirty="0"/>
                    <a:t>・対象となる業務の明確化</a:t>
                  </a:r>
                </a:p>
                <a:p>
                  <a:pPr defTabSz="1279525"/>
                  <a:r>
                    <a:rPr lang="ja-JP" altLang="en-US" sz="500" dirty="0"/>
                    <a:t>・業務の新全体像の作成</a:t>
                  </a:r>
                </a:p>
                <a:p>
                  <a:pPr defTabSz="1279525"/>
                  <a:r>
                    <a:rPr lang="ja-JP" altLang="en-US" sz="500" dirty="0"/>
                    <a:t>・対象の選定と投資目標の策定</a:t>
                  </a:r>
                </a:p>
              </p:txBody>
            </p:sp>
          </p:grpSp>
        </p:grpSp>
        <p:sp>
          <p:nvSpPr>
            <p:cNvPr id="32" name="Rectangle 106"/>
            <p:cNvSpPr>
              <a:spLocks noChangeArrowheads="1"/>
            </p:cNvSpPr>
            <p:nvPr userDrawn="1"/>
          </p:nvSpPr>
          <p:spPr bwMode="auto">
            <a:xfrm>
              <a:off x="352425" y="839788"/>
              <a:ext cx="1223963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1279525"/>
              <a:r>
                <a:rPr lang="ja-JP" altLang="en-US" sz="800"/>
                <a:t>２．１　企画プロセス</a:t>
              </a:r>
            </a:p>
          </p:txBody>
        </p:sp>
        <p:grpSp>
          <p:nvGrpSpPr>
            <p:cNvPr id="33" name="Group 1214"/>
            <p:cNvGrpSpPr>
              <a:grpSpLocks/>
            </p:cNvGrpSpPr>
            <p:nvPr userDrawn="1"/>
          </p:nvGrpSpPr>
          <p:grpSpPr bwMode="auto">
            <a:xfrm>
              <a:off x="443813" y="5975317"/>
              <a:ext cx="1589313" cy="554429"/>
              <a:chOff x="256" y="3569"/>
              <a:chExt cx="956" cy="263"/>
            </a:xfrm>
          </p:grpSpPr>
          <p:grpSp>
            <p:nvGrpSpPr>
              <p:cNvPr id="281" name="Group 128"/>
              <p:cNvGrpSpPr>
                <a:grpSpLocks/>
              </p:cNvGrpSpPr>
              <p:nvPr userDrawn="1"/>
            </p:nvGrpSpPr>
            <p:grpSpPr bwMode="auto">
              <a:xfrm>
                <a:off x="256" y="3571"/>
                <a:ext cx="956" cy="261"/>
                <a:chOff x="323" y="3705"/>
                <a:chExt cx="827" cy="579"/>
              </a:xfrm>
            </p:grpSpPr>
            <p:sp>
              <p:nvSpPr>
                <p:cNvPr id="284" name="AutoShape 129"/>
                <p:cNvSpPr>
                  <a:spLocks noChangeArrowheads="1"/>
                </p:cNvSpPr>
                <p:nvPr/>
              </p:nvSpPr>
              <p:spPr bwMode="auto">
                <a:xfrm>
                  <a:off x="323" y="3705"/>
                  <a:ext cx="825" cy="579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99CC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79525"/>
                  <a:endParaRPr lang="ja-JP" altLang="ja-JP" sz="800"/>
                </a:p>
              </p:txBody>
            </p:sp>
            <p:sp>
              <p:nvSpPr>
                <p:cNvPr id="285" name="Line 130"/>
                <p:cNvSpPr>
                  <a:spLocks noChangeShapeType="1"/>
                </p:cNvSpPr>
                <p:nvPr/>
              </p:nvSpPr>
              <p:spPr bwMode="auto">
                <a:xfrm>
                  <a:off x="325" y="3826"/>
                  <a:ext cx="825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282" name="Rectangle 131"/>
              <p:cNvSpPr>
                <a:spLocks noChangeArrowheads="1"/>
              </p:cNvSpPr>
              <p:nvPr userDrawn="1"/>
            </p:nvSpPr>
            <p:spPr bwMode="auto">
              <a:xfrm>
                <a:off x="261" y="3569"/>
                <a:ext cx="844" cy="5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99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r>
                  <a:rPr lang="en-US" altLang="ja-JP" sz="500" dirty="0"/>
                  <a:t>2.2.1</a:t>
                </a:r>
                <a:r>
                  <a:rPr lang="ja-JP" altLang="en-US" sz="500" dirty="0"/>
                  <a:t>　プロセス開始の準備</a:t>
                </a:r>
              </a:p>
            </p:txBody>
          </p:sp>
          <p:sp>
            <p:nvSpPr>
              <p:cNvPr id="283" name="Rectangle 132"/>
              <p:cNvSpPr>
                <a:spLocks noChangeArrowheads="1"/>
              </p:cNvSpPr>
              <p:nvPr userDrawn="1"/>
            </p:nvSpPr>
            <p:spPr bwMode="auto">
              <a:xfrm>
                <a:off x="268" y="3626"/>
                <a:ext cx="898" cy="1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99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28800" tIns="0" rIns="0" bIns="0"/>
              <a:lstStyle/>
              <a:p>
                <a:pPr defTabSz="1279525"/>
                <a:r>
                  <a:rPr lang="ja-JP" altLang="en-US" sz="500" dirty="0"/>
                  <a:t>・要件定義作業の組立て</a:t>
                </a:r>
              </a:p>
              <a:p>
                <a:pPr defTabSz="1279525"/>
                <a:r>
                  <a:rPr lang="ja-JP" altLang="en-US" sz="500" dirty="0"/>
                  <a:t>・必要なプロセスの組込み</a:t>
                </a:r>
              </a:p>
              <a:p>
                <a:pPr defTabSz="1279525"/>
                <a:r>
                  <a:rPr lang="ja-JP" altLang="en-US" sz="500" dirty="0"/>
                  <a:t>・要件合意及び承認ルールの決定</a:t>
                </a:r>
                <a:endParaRPr lang="en-US" altLang="ja-JP" sz="500" dirty="0"/>
              </a:p>
              <a:p>
                <a:pPr defTabSz="1279525"/>
                <a:r>
                  <a:rPr lang="ja-JP" altLang="en-US" sz="500" dirty="0"/>
                  <a:t>・要件定義環境の 準備</a:t>
                </a:r>
              </a:p>
              <a:p>
                <a:pPr defTabSz="1279525"/>
                <a:r>
                  <a:rPr lang="ja-JP" altLang="en-US" sz="500" dirty="0"/>
                  <a:t>・要件定義プロセス実施計画の作成</a:t>
                </a:r>
              </a:p>
              <a:p>
                <a:pPr defTabSz="1279525"/>
                <a:endParaRPr lang="ja-JP" altLang="en-US" sz="500" dirty="0"/>
              </a:p>
            </p:txBody>
          </p:sp>
        </p:grpSp>
        <p:grpSp>
          <p:nvGrpSpPr>
            <p:cNvPr id="34" name="Group 1215"/>
            <p:cNvGrpSpPr>
              <a:grpSpLocks/>
            </p:cNvGrpSpPr>
            <p:nvPr userDrawn="1"/>
          </p:nvGrpSpPr>
          <p:grpSpPr bwMode="auto">
            <a:xfrm>
              <a:off x="455516" y="6565735"/>
              <a:ext cx="1566000" cy="260128"/>
              <a:chOff x="263" y="3832"/>
              <a:chExt cx="940" cy="116"/>
            </a:xfrm>
          </p:grpSpPr>
          <p:grpSp>
            <p:nvGrpSpPr>
              <p:cNvPr id="276" name="Group 1019"/>
              <p:cNvGrpSpPr>
                <a:grpSpLocks/>
              </p:cNvGrpSpPr>
              <p:nvPr userDrawn="1"/>
            </p:nvGrpSpPr>
            <p:grpSpPr bwMode="auto">
              <a:xfrm>
                <a:off x="264" y="3834"/>
                <a:ext cx="938" cy="107"/>
                <a:chOff x="329" y="3657"/>
                <a:chExt cx="813" cy="237"/>
              </a:xfrm>
            </p:grpSpPr>
            <p:sp>
              <p:nvSpPr>
                <p:cNvPr id="279" name="AutoShape 1020"/>
                <p:cNvSpPr>
                  <a:spLocks noChangeArrowheads="1"/>
                </p:cNvSpPr>
                <p:nvPr/>
              </p:nvSpPr>
              <p:spPr bwMode="auto">
                <a:xfrm>
                  <a:off x="329" y="3657"/>
                  <a:ext cx="813" cy="237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99CC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79525"/>
                  <a:endParaRPr lang="ja-JP" altLang="ja-JP" sz="800"/>
                </a:p>
              </p:txBody>
            </p:sp>
            <p:sp>
              <p:nvSpPr>
                <p:cNvPr id="280" name="Line 1021"/>
                <p:cNvSpPr>
                  <a:spLocks noChangeShapeType="1"/>
                </p:cNvSpPr>
                <p:nvPr/>
              </p:nvSpPr>
              <p:spPr bwMode="auto">
                <a:xfrm flipV="1">
                  <a:off x="330" y="3770"/>
                  <a:ext cx="80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277" name="Rectangle 1022"/>
              <p:cNvSpPr>
                <a:spLocks noChangeArrowheads="1"/>
              </p:cNvSpPr>
              <p:nvPr userDrawn="1"/>
            </p:nvSpPr>
            <p:spPr bwMode="auto">
              <a:xfrm>
                <a:off x="265" y="3832"/>
                <a:ext cx="842" cy="5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99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r>
                  <a:rPr lang="en-US" altLang="ja-JP" sz="500" dirty="0"/>
                  <a:t>2.2.2</a:t>
                </a:r>
                <a:r>
                  <a:rPr lang="ja-JP" altLang="en-US" sz="500" dirty="0"/>
                  <a:t>　利害関係者の識別</a:t>
                </a:r>
              </a:p>
            </p:txBody>
          </p:sp>
          <p:sp>
            <p:nvSpPr>
              <p:cNvPr id="278" name="Rectangle 1212"/>
              <p:cNvSpPr>
                <a:spLocks noChangeArrowheads="1"/>
              </p:cNvSpPr>
              <p:nvPr userDrawn="1"/>
            </p:nvSpPr>
            <p:spPr bwMode="auto">
              <a:xfrm>
                <a:off x="263" y="3899"/>
                <a:ext cx="940" cy="4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99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28800" tIns="0" rIns="0" bIns="0"/>
              <a:lstStyle/>
              <a:p>
                <a:pPr defTabSz="1279525"/>
                <a:r>
                  <a:rPr lang="ja-JP" altLang="en-US" sz="500" dirty="0"/>
                  <a:t>・利害関係者の識別</a:t>
                </a:r>
              </a:p>
            </p:txBody>
          </p:sp>
        </p:grpSp>
        <p:grpSp>
          <p:nvGrpSpPr>
            <p:cNvPr id="35" name="Group 775"/>
            <p:cNvGrpSpPr>
              <a:grpSpLocks/>
            </p:cNvGrpSpPr>
            <p:nvPr userDrawn="1"/>
          </p:nvGrpSpPr>
          <p:grpSpPr bwMode="auto">
            <a:xfrm>
              <a:off x="484171" y="2530472"/>
              <a:ext cx="1485279" cy="320675"/>
              <a:chOff x="303" y="2246"/>
              <a:chExt cx="779" cy="202"/>
            </a:xfrm>
          </p:grpSpPr>
          <p:grpSp>
            <p:nvGrpSpPr>
              <p:cNvPr id="271" name="Group 108"/>
              <p:cNvGrpSpPr>
                <a:grpSpLocks/>
              </p:cNvGrpSpPr>
              <p:nvPr userDrawn="1"/>
            </p:nvGrpSpPr>
            <p:grpSpPr bwMode="auto">
              <a:xfrm>
                <a:off x="310" y="2259"/>
                <a:ext cx="772" cy="189"/>
                <a:chOff x="310" y="1603"/>
                <a:chExt cx="772" cy="189"/>
              </a:xfrm>
            </p:grpSpPr>
            <p:sp>
              <p:nvSpPr>
                <p:cNvPr id="274" name="AutoShape 109"/>
                <p:cNvSpPr>
                  <a:spLocks noChangeArrowheads="1"/>
                </p:cNvSpPr>
                <p:nvPr/>
              </p:nvSpPr>
              <p:spPr bwMode="auto">
                <a:xfrm>
                  <a:off x="310" y="1603"/>
                  <a:ext cx="771" cy="189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99CC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79525"/>
                  <a:endParaRPr lang="ja-JP" altLang="ja-JP" sz="800"/>
                </a:p>
              </p:txBody>
            </p:sp>
            <p:sp>
              <p:nvSpPr>
                <p:cNvPr id="275" name="Line 110"/>
                <p:cNvSpPr>
                  <a:spLocks noChangeShapeType="1"/>
                </p:cNvSpPr>
                <p:nvPr/>
              </p:nvSpPr>
              <p:spPr bwMode="auto">
                <a:xfrm>
                  <a:off x="311" y="1667"/>
                  <a:ext cx="771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272" name="Rectangle 111"/>
              <p:cNvSpPr>
                <a:spLocks noChangeArrowheads="1"/>
              </p:cNvSpPr>
              <p:nvPr userDrawn="1"/>
            </p:nvSpPr>
            <p:spPr bwMode="auto">
              <a:xfrm>
                <a:off x="312" y="2246"/>
                <a:ext cx="683" cy="9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99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r>
                  <a:rPr lang="en-US" altLang="ja-JP" sz="500"/>
                  <a:t>2.1.1.3</a:t>
                </a:r>
                <a:r>
                  <a:rPr lang="ja-JP" altLang="en-US" sz="500"/>
                  <a:t>　システム化構想の承認</a:t>
                </a:r>
              </a:p>
            </p:txBody>
          </p:sp>
          <p:sp>
            <p:nvSpPr>
              <p:cNvPr id="273" name="Rectangle 112"/>
              <p:cNvSpPr>
                <a:spLocks noChangeArrowheads="1"/>
              </p:cNvSpPr>
              <p:nvPr userDrawn="1"/>
            </p:nvSpPr>
            <p:spPr bwMode="auto">
              <a:xfrm>
                <a:off x="303" y="2323"/>
                <a:ext cx="771" cy="1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99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28800" tIns="28800" rIns="28800" bIns="10800"/>
              <a:lstStyle/>
              <a:p>
                <a:pPr defTabSz="1279525"/>
                <a:r>
                  <a:rPr lang="ja-JP" altLang="en-US" sz="500"/>
                  <a:t>・システム化構想の文書化と承認</a:t>
                </a:r>
              </a:p>
              <a:p>
                <a:pPr defTabSz="1279525"/>
                <a:r>
                  <a:rPr lang="ja-JP" altLang="en-US" sz="500"/>
                  <a:t>・システム化推進体制の確立</a:t>
                </a:r>
              </a:p>
            </p:txBody>
          </p:sp>
        </p:grpSp>
        <p:sp>
          <p:nvSpPr>
            <p:cNvPr id="36" name="Rectangle 106"/>
            <p:cNvSpPr>
              <a:spLocks noChangeArrowheads="1"/>
            </p:cNvSpPr>
            <p:nvPr userDrawn="1"/>
          </p:nvSpPr>
          <p:spPr bwMode="auto">
            <a:xfrm>
              <a:off x="447191" y="2958469"/>
              <a:ext cx="1404938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1279525"/>
              <a:r>
                <a:rPr lang="ja-JP" altLang="en-US" sz="800"/>
                <a:t>２．１．２　システム化計画の</a:t>
              </a:r>
              <a:endParaRPr lang="en-US" altLang="ja-JP" sz="800"/>
            </a:p>
            <a:p>
              <a:pPr defTabSz="1279525"/>
              <a:r>
                <a:rPr lang="ja-JP" altLang="en-US" sz="800"/>
                <a:t>立案プロセス</a:t>
              </a:r>
            </a:p>
          </p:txBody>
        </p:sp>
        <p:grpSp>
          <p:nvGrpSpPr>
            <p:cNvPr id="37" name="グループ化 7"/>
            <p:cNvGrpSpPr>
              <a:grpSpLocks/>
            </p:cNvGrpSpPr>
            <p:nvPr userDrawn="1"/>
          </p:nvGrpSpPr>
          <p:grpSpPr bwMode="auto">
            <a:xfrm>
              <a:off x="467666" y="3174369"/>
              <a:ext cx="1475744" cy="503305"/>
              <a:chOff x="107400" y="3175017"/>
              <a:chExt cx="1475957" cy="504123"/>
            </a:xfrm>
          </p:grpSpPr>
          <p:grpSp>
            <p:nvGrpSpPr>
              <p:cNvPr id="266" name="Group 108"/>
              <p:cNvGrpSpPr>
                <a:grpSpLocks/>
              </p:cNvGrpSpPr>
              <p:nvPr userDrawn="1"/>
            </p:nvGrpSpPr>
            <p:grpSpPr bwMode="auto">
              <a:xfrm>
                <a:off x="107400" y="3199954"/>
                <a:ext cx="1475957" cy="479186"/>
                <a:chOff x="306" y="1517"/>
                <a:chExt cx="774" cy="259"/>
              </a:xfrm>
            </p:grpSpPr>
            <p:sp>
              <p:nvSpPr>
                <p:cNvPr id="269" name="AutoShape 109"/>
                <p:cNvSpPr>
                  <a:spLocks noChangeArrowheads="1"/>
                </p:cNvSpPr>
                <p:nvPr/>
              </p:nvSpPr>
              <p:spPr bwMode="auto">
                <a:xfrm>
                  <a:off x="306" y="1517"/>
                  <a:ext cx="771" cy="259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99CC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79525"/>
                  <a:endParaRPr lang="ja-JP" altLang="ja-JP" sz="800"/>
                </a:p>
              </p:txBody>
            </p:sp>
            <p:sp>
              <p:nvSpPr>
                <p:cNvPr id="270" name="Line 110"/>
                <p:cNvSpPr>
                  <a:spLocks noChangeShapeType="1"/>
                </p:cNvSpPr>
                <p:nvPr/>
              </p:nvSpPr>
              <p:spPr bwMode="auto">
                <a:xfrm>
                  <a:off x="309" y="1582"/>
                  <a:ext cx="771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267" name="Rectangle 111"/>
              <p:cNvSpPr>
                <a:spLocks noChangeArrowheads="1"/>
              </p:cNvSpPr>
              <p:nvPr userDrawn="1"/>
            </p:nvSpPr>
            <p:spPr bwMode="auto">
              <a:xfrm>
                <a:off x="124726" y="3175017"/>
                <a:ext cx="1302428" cy="1665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99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r>
                  <a:rPr lang="en-US" altLang="ja-JP" sz="500"/>
                  <a:t>2.1.2.1</a:t>
                </a:r>
                <a:r>
                  <a:rPr lang="ja-JP" altLang="en-US" sz="500"/>
                  <a:t>　プロセス開始の準備</a:t>
                </a:r>
              </a:p>
            </p:txBody>
          </p:sp>
          <p:sp>
            <p:nvSpPr>
              <p:cNvPr id="268" name="Rectangle 112"/>
              <p:cNvSpPr>
                <a:spLocks noChangeArrowheads="1"/>
              </p:cNvSpPr>
              <p:nvPr userDrawn="1"/>
            </p:nvSpPr>
            <p:spPr bwMode="auto">
              <a:xfrm>
                <a:off x="107563" y="3318297"/>
                <a:ext cx="1470237" cy="3607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99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28800" tIns="28800" rIns="28800" bIns="10800"/>
              <a:lstStyle/>
              <a:p>
                <a:pPr defTabSz="1279525"/>
                <a:r>
                  <a:rPr lang="ja-JP" altLang="en-US" sz="500" dirty="0"/>
                  <a:t>・企画作業の組立て</a:t>
                </a:r>
              </a:p>
              <a:p>
                <a:pPr defTabSz="1279525"/>
                <a:r>
                  <a:rPr lang="ja-JP" altLang="en-US" sz="500" dirty="0"/>
                  <a:t>・必要なプロセスの組込み</a:t>
                </a:r>
              </a:p>
              <a:p>
                <a:pPr defTabSz="1279525"/>
                <a:r>
                  <a:rPr lang="ja-JP" altLang="en-US" sz="500" dirty="0"/>
                  <a:t>・企画環境の準備</a:t>
                </a:r>
              </a:p>
              <a:p>
                <a:pPr defTabSz="1279525"/>
                <a:r>
                  <a:rPr lang="ja-JP" altLang="en-US" sz="500" dirty="0"/>
                  <a:t>・プロセスの実施計画の作成</a:t>
                </a:r>
              </a:p>
            </p:txBody>
          </p:sp>
        </p:grpSp>
        <p:sp>
          <p:nvSpPr>
            <p:cNvPr id="38" name="Rectangle 444"/>
            <p:cNvSpPr>
              <a:spLocks noChangeArrowheads="1"/>
            </p:cNvSpPr>
            <p:nvPr userDrawn="1"/>
          </p:nvSpPr>
          <p:spPr bwMode="auto">
            <a:xfrm>
              <a:off x="387350" y="8567738"/>
              <a:ext cx="2378075" cy="1793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1279525"/>
              <a:r>
                <a:rPr lang="ja-JP" altLang="en-US" sz="900"/>
                <a:t>５．プロジェクトプロセス</a:t>
              </a:r>
            </a:p>
          </p:txBody>
        </p:sp>
        <p:sp>
          <p:nvSpPr>
            <p:cNvPr id="39" name="テキスト ボックス 4"/>
            <p:cNvSpPr txBox="1">
              <a:spLocks noChangeArrowheads="1"/>
            </p:cNvSpPr>
            <p:nvPr userDrawn="1"/>
          </p:nvSpPr>
          <p:spPr bwMode="auto">
            <a:xfrm>
              <a:off x="11514138" y="666750"/>
              <a:ext cx="307975" cy="1296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 eaLnBrk="0" hangingPunct="0"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defRPr/>
              </a:pPr>
              <a:r>
                <a:rPr lang="ja-JP" altLang="en-US" sz="800" smtClean="0"/>
                <a:t>３．運用・サービスプロセス</a:t>
              </a:r>
            </a:p>
          </p:txBody>
        </p:sp>
        <p:grpSp>
          <p:nvGrpSpPr>
            <p:cNvPr id="40" name="Group 775"/>
            <p:cNvGrpSpPr>
              <a:grpSpLocks/>
            </p:cNvGrpSpPr>
            <p:nvPr userDrawn="1"/>
          </p:nvGrpSpPr>
          <p:grpSpPr bwMode="auto">
            <a:xfrm>
              <a:off x="489892" y="5272087"/>
              <a:ext cx="1473839" cy="350837"/>
              <a:chOff x="306" y="2204"/>
              <a:chExt cx="773" cy="221"/>
            </a:xfrm>
          </p:grpSpPr>
          <p:grpSp>
            <p:nvGrpSpPr>
              <p:cNvPr id="261" name="Group 108"/>
              <p:cNvGrpSpPr>
                <a:grpSpLocks/>
              </p:cNvGrpSpPr>
              <p:nvPr userDrawn="1"/>
            </p:nvGrpSpPr>
            <p:grpSpPr bwMode="auto">
              <a:xfrm>
                <a:off x="306" y="2217"/>
                <a:ext cx="773" cy="208"/>
                <a:chOff x="306" y="1561"/>
                <a:chExt cx="773" cy="208"/>
              </a:xfrm>
            </p:grpSpPr>
            <p:sp>
              <p:nvSpPr>
                <p:cNvPr id="264" name="AutoShape 109"/>
                <p:cNvSpPr>
                  <a:spLocks noChangeArrowheads="1"/>
                </p:cNvSpPr>
                <p:nvPr/>
              </p:nvSpPr>
              <p:spPr bwMode="auto">
                <a:xfrm>
                  <a:off x="306" y="1561"/>
                  <a:ext cx="771" cy="20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99CC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79525"/>
                  <a:endParaRPr lang="ja-JP" altLang="ja-JP" sz="800"/>
                </a:p>
              </p:txBody>
            </p:sp>
            <p:sp>
              <p:nvSpPr>
                <p:cNvPr id="265" name="Line 110"/>
                <p:cNvSpPr>
                  <a:spLocks noChangeShapeType="1"/>
                </p:cNvSpPr>
                <p:nvPr/>
              </p:nvSpPr>
              <p:spPr bwMode="auto">
                <a:xfrm>
                  <a:off x="308" y="1629"/>
                  <a:ext cx="771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262" name="Rectangle 111"/>
              <p:cNvSpPr>
                <a:spLocks noChangeArrowheads="1"/>
              </p:cNvSpPr>
              <p:nvPr userDrawn="1"/>
            </p:nvSpPr>
            <p:spPr bwMode="auto">
              <a:xfrm>
                <a:off x="315" y="2204"/>
                <a:ext cx="683" cy="9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99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r>
                  <a:rPr lang="en-US" altLang="ja-JP" sz="500"/>
                  <a:t>2.1.2.3</a:t>
                </a:r>
                <a:r>
                  <a:rPr lang="ja-JP" altLang="en-US" sz="500"/>
                  <a:t>　システム化計画の承認</a:t>
                </a:r>
              </a:p>
            </p:txBody>
          </p:sp>
          <p:sp>
            <p:nvSpPr>
              <p:cNvPr id="263" name="Rectangle 112"/>
              <p:cNvSpPr>
                <a:spLocks noChangeArrowheads="1"/>
              </p:cNvSpPr>
              <p:nvPr userDrawn="1"/>
            </p:nvSpPr>
            <p:spPr bwMode="auto">
              <a:xfrm>
                <a:off x="306" y="2281"/>
                <a:ext cx="771" cy="1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99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28800" tIns="28800" rIns="28800" bIns="10800"/>
              <a:lstStyle/>
              <a:p>
                <a:pPr defTabSz="1279525"/>
                <a:r>
                  <a:rPr lang="ja-JP" altLang="en-US" sz="500"/>
                  <a:t>・システム化計画の文書化と承認</a:t>
                </a:r>
              </a:p>
              <a:p>
                <a:pPr defTabSz="1279525"/>
                <a:r>
                  <a:rPr lang="ja-JP" altLang="en-US" sz="500"/>
                  <a:t>・プロジェクト計画の文書化と承認</a:t>
                </a:r>
              </a:p>
            </p:txBody>
          </p:sp>
        </p:grpSp>
        <p:sp>
          <p:nvSpPr>
            <p:cNvPr id="41" name="Rectangle 106"/>
            <p:cNvSpPr>
              <a:spLocks noChangeArrowheads="1"/>
            </p:cNvSpPr>
            <p:nvPr userDrawn="1"/>
          </p:nvSpPr>
          <p:spPr bwMode="auto">
            <a:xfrm>
              <a:off x="422161" y="5777961"/>
              <a:ext cx="1404938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1279525"/>
              <a:r>
                <a:rPr lang="ja-JP" altLang="en-US" sz="800" dirty="0"/>
                <a:t>２．２　要件定義プロセス</a:t>
              </a:r>
            </a:p>
          </p:txBody>
        </p:sp>
        <p:grpSp>
          <p:nvGrpSpPr>
            <p:cNvPr id="42" name="Group 1215"/>
            <p:cNvGrpSpPr>
              <a:grpSpLocks/>
            </p:cNvGrpSpPr>
            <p:nvPr userDrawn="1"/>
          </p:nvGrpSpPr>
          <p:grpSpPr bwMode="auto">
            <a:xfrm>
              <a:off x="441324" y="8125749"/>
              <a:ext cx="1582736" cy="266542"/>
              <a:chOff x="237" y="3724"/>
              <a:chExt cx="997" cy="125"/>
            </a:xfrm>
          </p:grpSpPr>
          <p:grpSp>
            <p:nvGrpSpPr>
              <p:cNvPr id="256" name="Group 1019"/>
              <p:cNvGrpSpPr>
                <a:grpSpLocks/>
              </p:cNvGrpSpPr>
              <p:nvPr userDrawn="1"/>
            </p:nvGrpSpPr>
            <p:grpSpPr bwMode="auto">
              <a:xfrm>
                <a:off x="237" y="3724"/>
                <a:ext cx="997" cy="125"/>
                <a:chOff x="306" y="3416"/>
                <a:chExt cx="865" cy="277"/>
              </a:xfrm>
            </p:grpSpPr>
            <p:sp>
              <p:nvSpPr>
                <p:cNvPr id="259" name="AutoShape 1020"/>
                <p:cNvSpPr>
                  <a:spLocks noChangeArrowheads="1"/>
                </p:cNvSpPr>
                <p:nvPr/>
              </p:nvSpPr>
              <p:spPr bwMode="auto">
                <a:xfrm>
                  <a:off x="306" y="3416"/>
                  <a:ext cx="865" cy="277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99CC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79525"/>
                  <a:endParaRPr lang="ja-JP" altLang="ja-JP" sz="800"/>
                </a:p>
              </p:txBody>
            </p:sp>
            <p:sp>
              <p:nvSpPr>
                <p:cNvPr id="260" name="Line 1021"/>
                <p:cNvSpPr>
                  <a:spLocks noChangeShapeType="1"/>
                </p:cNvSpPr>
                <p:nvPr/>
              </p:nvSpPr>
              <p:spPr bwMode="auto">
                <a:xfrm>
                  <a:off x="307" y="3509"/>
                  <a:ext cx="859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257" name="Rectangle 1022"/>
              <p:cNvSpPr>
                <a:spLocks noChangeArrowheads="1"/>
              </p:cNvSpPr>
              <p:nvPr userDrawn="1"/>
            </p:nvSpPr>
            <p:spPr bwMode="auto">
              <a:xfrm>
                <a:off x="268" y="3724"/>
                <a:ext cx="842" cy="5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99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r>
                  <a:rPr lang="en-US" altLang="ja-JP" sz="500" dirty="0"/>
                  <a:t>2.2.6</a:t>
                </a:r>
                <a:r>
                  <a:rPr lang="ja-JP" altLang="en-US" sz="500" dirty="0"/>
                  <a:t>　要件の記録</a:t>
                </a:r>
              </a:p>
            </p:txBody>
          </p:sp>
          <p:sp>
            <p:nvSpPr>
              <p:cNvPr id="258" name="Rectangle 1212"/>
              <p:cNvSpPr>
                <a:spLocks noChangeArrowheads="1"/>
              </p:cNvSpPr>
              <p:nvPr userDrawn="1"/>
            </p:nvSpPr>
            <p:spPr bwMode="auto">
              <a:xfrm>
                <a:off x="275" y="3777"/>
                <a:ext cx="947" cy="6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99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28800" tIns="0" rIns="0" bIns="0"/>
              <a:lstStyle/>
              <a:p>
                <a:pPr defTabSz="1279525"/>
                <a:r>
                  <a:rPr lang="ja-JP" altLang="en-US" sz="500" dirty="0"/>
                  <a:t>・要件の記録</a:t>
                </a:r>
              </a:p>
              <a:p>
                <a:pPr defTabSz="1279525"/>
                <a:r>
                  <a:rPr lang="ja-JP" altLang="en-US" sz="500" dirty="0"/>
                  <a:t>・要件の追跡</a:t>
                </a:r>
                <a:r>
                  <a:rPr lang="ja-JP" altLang="en-US" sz="500" dirty="0" smtClean="0"/>
                  <a:t>可能性維持</a:t>
                </a:r>
                <a:endParaRPr lang="ja-JP" altLang="en-US" sz="500" dirty="0"/>
              </a:p>
            </p:txBody>
          </p:sp>
        </p:grpSp>
        <p:grpSp>
          <p:nvGrpSpPr>
            <p:cNvPr id="43" name="Group 1215"/>
            <p:cNvGrpSpPr>
              <a:grpSpLocks/>
            </p:cNvGrpSpPr>
            <p:nvPr userDrawn="1"/>
          </p:nvGrpSpPr>
          <p:grpSpPr bwMode="auto">
            <a:xfrm>
              <a:off x="448464" y="6842119"/>
              <a:ext cx="1584325" cy="546100"/>
              <a:chOff x="259" y="3872"/>
              <a:chExt cx="966" cy="344"/>
            </a:xfrm>
          </p:grpSpPr>
          <p:grpSp>
            <p:nvGrpSpPr>
              <p:cNvPr id="251" name="Group 1019"/>
              <p:cNvGrpSpPr>
                <a:grpSpLocks/>
              </p:cNvGrpSpPr>
              <p:nvPr userDrawn="1"/>
            </p:nvGrpSpPr>
            <p:grpSpPr bwMode="auto">
              <a:xfrm>
                <a:off x="259" y="3872"/>
                <a:ext cx="966" cy="344"/>
                <a:chOff x="326" y="3756"/>
                <a:chExt cx="838" cy="765"/>
              </a:xfrm>
            </p:grpSpPr>
            <p:sp>
              <p:nvSpPr>
                <p:cNvPr id="254" name="AutoShape 1020"/>
                <p:cNvSpPr>
                  <a:spLocks noChangeArrowheads="1"/>
                </p:cNvSpPr>
                <p:nvPr/>
              </p:nvSpPr>
              <p:spPr bwMode="auto">
                <a:xfrm>
                  <a:off x="326" y="3756"/>
                  <a:ext cx="837" cy="76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99CC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79525"/>
                  <a:endParaRPr lang="ja-JP" altLang="ja-JP" sz="800"/>
                </a:p>
              </p:txBody>
            </p:sp>
            <p:sp>
              <p:nvSpPr>
                <p:cNvPr id="255" name="Line 1021"/>
                <p:cNvSpPr>
                  <a:spLocks noChangeShapeType="1"/>
                </p:cNvSpPr>
                <p:nvPr/>
              </p:nvSpPr>
              <p:spPr bwMode="auto">
                <a:xfrm>
                  <a:off x="326" y="3937"/>
                  <a:ext cx="83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252" name="Rectangle 1022"/>
              <p:cNvSpPr>
                <a:spLocks noChangeArrowheads="1"/>
              </p:cNvSpPr>
              <p:nvPr userDrawn="1"/>
            </p:nvSpPr>
            <p:spPr bwMode="auto">
              <a:xfrm>
                <a:off x="265" y="3886"/>
                <a:ext cx="842" cy="5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99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r>
                  <a:rPr lang="en-US" altLang="ja-JP" sz="500" dirty="0"/>
                  <a:t>2.2.3</a:t>
                </a:r>
                <a:r>
                  <a:rPr lang="ja-JP" altLang="en-US" sz="500" dirty="0"/>
                  <a:t>　要件の識別</a:t>
                </a:r>
              </a:p>
            </p:txBody>
          </p:sp>
          <p:sp>
            <p:nvSpPr>
              <p:cNvPr id="253" name="Rectangle 1212"/>
              <p:cNvSpPr>
                <a:spLocks noChangeArrowheads="1"/>
              </p:cNvSpPr>
              <p:nvPr userDrawn="1"/>
            </p:nvSpPr>
            <p:spPr bwMode="auto">
              <a:xfrm>
                <a:off x="268" y="3958"/>
                <a:ext cx="956" cy="22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99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28800" tIns="0" rIns="0" bIns="0"/>
              <a:lstStyle/>
              <a:p>
                <a:pPr defTabSz="1279525"/>
                <a:r>
                  <a:rPr lang="ja-JP" altLang="en-US" sz="500" dirty="0"/>
                  <a:t>・要件の抽出</a:t>
                </a:r>
              </a:p>
              <a:p>
                <a:pPr defTabSz="1279525"/>
                <a:r>
                  <a:rPr lang="ja-JP" altLang="en-US" sz="500" dirty="0"/>
                  <a:t>・制約条件の</a:t>
                </a:r>
                <a:r>
                  <a:rPr lang="ja-JP" altLang="en-US" sz="500" dirty="0" smtClean="0"/>
                  <a:t>定義</a:t>
                </a:r>
                <a:endParaRPr lang="en-US" altLang="ja-JP" sz="500" dirty="0" smtClean="0"/>
              </a:p>
              <a:p>
                <a:pPr defTabSz="1279525"/>
                <a:r>
                  <a:rPr lang="ja-JP" altLang="en-US" sz="500" dirty="0" smtClean="0"/>
                  <a:t>・代表的活動順序の定義</a:t>
                </a:r>
                <a:endParaRPr lang="ja-JP" altLang="en-US" sz="500" dirty="0"/>
              </a:p>
              <a:p>
                <a:pPr defTabSz="1279525"/>
                <a:r>
                  <a:rPr lang="ja-JP" altLang="en-US" sz="500" dirty="0"/>
                  <a:t>・利用者とシステム間の相互作用の識別</a:t>
                </a:r>
                <a:endParaRPr lang="en-US" altLang="ja-JP" sz="500" dirty="0"/>
              </a:p>
              <a:p>
                <a:pPr defTabSz="1279525"/>
                <a:r>
                  <a:rPr lang="ja-JP" altLang="en-US" sz="500" dirty="0"/>
                  <a:t>・システムの使用が周辺に及ぼす影響への対処</a:t>
                </a:r>
              </a:p>
            </p:txBody>
          </p:sp>
        </p:grpSp>
        <p:grpSp>
          <p:nvGrpSpPr>
            <p:cNvPr id="44" name="Group 1215"/>
            <p:cNvGrpSpPr>
              <a:grpSpLocks/>
            </p:cNvGrpSpPr>
            <p:nvPr userDrawn="1"/>
          </p:nvGrpSpPr>
          <p:grpSpPr bwMode="auto">
            <a:xfrm>
              <a:off x="441926" y="7691369"/>
              <a:ext cx="1576519" cy="405289"/>
              <a:chOff x="253" y="3798"/>
              <a:chExt cx="953" cy="184"/>
            </a:xfrm>
          </p:grpSpPr>
          <p:grpSp>
            <p:nvGrpSpPr>
              <p:cNvPr id="246" name="Group 1019"/>
              <p:cNvGrpSpPr>
                <a:grpSpLocks/>
              </p:cNvGrpSpPr>
              <p:nvPr userDrawn="1"/>
            </p:nvGrpSpPr>
            <p:grpSpPr bwMode="auto">
              <a:xfrm>
                <a:off x="253" y="3798"/>
                <a:ext cx="953" cy="184"/>
                <a:chOff x="320" y="3578"/>
                <a:chExt cx="826" cy="408"/>
              </a:xfrm>
            </p:grpSpPr>
            <p:sp>
              <p:nvSpPr>
                <p:cNvPr id="249" name="AutoShape 1020"/>
                <p:cNvSpPr>
                  <a:spLocks noChangeArrowheads="1"/>
                </p:cNvSpPr>
                <p:nvPr/>
              </p:nvSpPr>
              <p:spPr bwMode="auto">
                <a:xfrm>
                  <a:off x="320" y="3578"/>
                  <a:ext cx="825" cy="40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99CC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79525"/>
                  <a:endParaRPr lang="ja-JP" altLang="ja-JP" sz="800"/>
                </a:p>
              </p:txBody>
            </p:sp>
            <p:sp>
              <p:nvSpPr>
                <p:cNvPr id="250" name="Line 1021"/>
                <p:cNvSpPr>
                  <a:spLocks noChangeShapeType="1"/>
                </p:cNvSpPr>
                <p:nvPr/>
              </p:nvSpPr>
              <p:spPr bwMode="auto">
                <a:xfrm>
                  <a:off x="321" y="3700"/>
                  <a:ext cx="825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247" name="Rectangle 1022"/>
              <p:cNvSpPr>
                <a:spLocks noChangeArrowheads="1"/>
              </p:cNvSpPr>
              <p:nvPr userDrawn="1"/>
            </p:nvSpPr>
            <p:spPr bwMode="auto">
              <a:xfrm>
                <a:off x="260" y="3798"/>
                <a:ext cx="842" cy="5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99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r>
                  <a:rPr lang="en-US" altLang="ja-JP" sz="500" dirty="0"/>
                  <a:t>2.2.5</a:t>
                </a:r>
                <a:r>
                  <a:rPr lang="ja-JP" altLang="en-US" sz="500" dirty="0"/>
                  <a:t>　要件の合意</a:t>
                </a:r>
              </a:p>
            </p:txBody>
          </p:sp>
          <p:sp>
            <p:nvSpPr>
              <p:cNvPr id="248" name="Rectangle 1212"/>
              <p:cNvSpPr>
                <a:spLocks noChangeArrowheads="1"/>
              </p:cNvSpPr>
              <p:nvPr userDrawn="1"/>
            </p:nvSpPr>
            <p:spPr bwMode="auto">
              <a:xfrm>
                <a:off x="265" y="3868"/>
                <a:ext cx="935" cy="10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99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28800" tIns="0" rIns="0" bIns="0"/>
              <a:lstStyle/>
              <a:p>
                <a:pPr defTabSz="1279525"/>
                <a:r>
                  <a:rPr lang="ja-JP" altLang="en-US" sz="500" dirty="0"/>
                  <a:t>・要件の問題解決</a:t>
                </a:r>
              </a:p>
              <a:p>
                <a:pPr defTabSz="1279525"/>
                <a:r>
                  <a:rPr lang="ja-JP" altLang="en-US" sz="500" dirty="0"/>
                  <a:t>・利害関係者へのフィードバック</a:t>
                </a:r>
              </a:p>
              <a:p>
                <a:pPr defTabSz="1279525"/>
                <a:r>
                  <a:rPr lang="ja-JP" altLang="en-US" sz="500" dirty="0"/>
                  <a:t>・要件の確立</a:t>
                </a:r>
                <a:endParaRPr lang="en-US" altLang="ja-JP" sz="500" dirty="0"/>
              </a:p>
            </p:txBody>
          </p:sp>
        </p:grpSp>
        <p:grpSp>
          <p:nvGrpSpPr>
            <p:cNvPr id="45" name="Group 1215"/>
            <p:cNvGrpSpPr>
              <a:grpSpLocks/>
            </p:cNvGrpSpPr>
            <p:nvPr userDrawn="1"/>
          </p:nvGrpSpPr>
          <p:grpSpPr bwMode="auto">
            <a:xfrm>
              <a:off x="455751" y="7435854"/>
              <a:ext cx="1569330" cy="207963"/>
              <a:chOff x="266" y="3906"/>
              <a:chExt cx="942" cy="131"/>
            </a:xfrm>
          </p:grpSpPr>
          <p:grpSp>
            <p:nvGrpSpPr>
              <p:cNvPr id="241" name="Group 1019"/>
              <p:cNvGrpSpPr>
                <a:grpSpLocks/>
              </p:cNvGrpSpPr>
              <p:nvPr userDrawn="1"/>
            </p:nvGrpSpPr>
            <p:grpSpPr bwMode="auto">
              <a:xfrm>
                <a:off x="266" y="3908"/>
                <a:ext cx="939" cy="129"/>
                <a:chOff x="331" y="3814"/>
                <a:chExt cx="814" cy="285"/>
              </a:xfrm>
            </p:grpSpPr>
            <p:sp>
              <p:nvSpPr>
                <p:cNvPr id="244" name="AutoShape 1020"/>
                <p:cNvSpPr>
                  <a:spLocks noChangeArrowheads="1"/>
                </p:cNvSpPr>
                <p:nvPr/>
              </p:nvSpPr>
              <p:spPr bwMode="auto">
                <a:xfrm>
                  <a:off x="333" y="3814"/>
                  <a:ext cx="812" cy="28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99CC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79525"/>
                  <a:endParaRPr lang="ja-JP" altLang="ja-JP" sz="800"/>
                </a:p>
              </p:txBody>
            </p:sp>
            <p:sp>
              <p:nvSpPr>
                <p:cNvPr id="245" name="Line 1021"/>
                <p:cNvSpPr>
                  <a:spLocks noChangeShapeType="1"/>
                </p:cNvSpPr>
                <p:nvPr/>
              </p:nvSpPr>
              <p:spPr bwMode="auto">
                <a:xfrm>
                  <a:off x="331" y="3940"/>
                  <a:ext cx="809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242" name="Rectangle 1022"/>
              <p:cNvSpPr>
                <a:spLocks noChangeArrowheads="1"/>
              </p:cNvSpPr>
              <p:nvPr userDrawn="1"/>
            </p:nvSpPr>
            <p:spPr bwMode="auto">
              <a:xfrm>
                <a:off x="273" y="3906"/>
                <a:ext cx="842" cy="5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99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r>
                  <a:rPr lang="en-US" altLang="ja-JP" sz="500" dirty="0"/>
                  <a:t>2.2.4</a:t>
                </a:r>
                <a:r>
                  <a:rPr lang="ja-JP" altLang="en-US" sz="500" dirty="0"/>
                  <a:t>　要件の評価</a:t>
                </a:r>
              </a:p>
            </p:txBody>
          </p:sp>
          <p:sp>
            <p:nvSpPr>
              <p:cNvPr id="243" name="Rectangle 1212"/>
              <p:cNvSpPr>
                <a:spLocks noChangeArrowheads="1"/>
              </p:cNvSpPr>
              <p:nvPr userDrawn="1"/>
            </p:nvSpPr>
            <p:spPr bwMode="auto">
              <a:xfrm>
                <a:off x="268" y="3980"/>
                <a:ext cx="940" cy="4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99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28800" tIns="0" rIns="0" bIns="0"/>
              <a:lstStyle/>
              <a:p>
                <a:pPr defTabSz="1279525"/>
                <a:r>
                  <a:rPr lang="ja-JP" altLang="en-US" sz="500" dirty="0"/>
                  <a:t>・導出</a:t>
                </a:r>
                <a:r>
                  <a:rPr lang="ja-JP" altLang="en-US" sz="500" dirty="0" smtClean="0"/>
                  <a:t>要件の分析</a:t>
                </a:r>
                <a:endParaRPr lang="ja-JP" altLang="en-US" sz="500" dirty="0"/>
              </a:p>
            </p:txBody>
          </p:sp>
        </p:grpSp>
        <p:sp>
          <p:nvSpPr>
            <p:cNvPr id="46" name="Rectangle 139"/>
            <p:cNvSpPr>
              <a:spLocks noChangeArrowheads="1"/>
            </p:cNvSpPr>
            <p:nvPr userDrawn="1"/>
          </p:nvSpPr>
          <p:spPr bwMode="auto">
            <a:xfrm>
              <a:off x="2208213" y="566738"/>
              <a:ext cx="9053512" cy="7762875"/>
            </a:xfrm>
            <a:prstGeom prst="rect">
              <a:avLst/>
            </a:prstGeom>
            <a:solidFill>
              <a:schemeClr val="accent5">
                <a:lumMod val="9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47" name="Rectangle 180"/>
            <p:cNvSpPr>
              <a:spLocks noChangeArrowheads="1"/>
            </p:cNvSpPr>
            <p:nvPr userDrawn="1"/>
          </p:nvSpPr>
          <p:spPr bwMode="auto">
            <a:xfrm>
              <a:off x="4648200" y="3576638"/>
              <a:ext cx="893763" cy="142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99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1279525"/>
              <a:r>
                <a:rPr lang="en-US" altLang="ja-JP" sz="500"/>
                <a:t>1.6.10</a:t>
              </a:r>
              <a:r>
                <a:rPr lang="ja-JP" altLang="en-US" sz="500"/>
                <a:t>　システム結合</a:t>
              </a:r>
            </a:p>
          </p:txBody>
        </p:sp>
        <p:sp>
          <p:nvSpPr>
            <p:cNvPr id="48" name="Text Box 782"/>
            <p:cNvSpPr txBox="1">
              <a:spLocks noChangeArrowheads="1"/>
            </p:cNvSpPr>
            <p:nvPr userDrawn="1"/>
          </p:nvSpPr>
          <p:spPr bwMode="auto">
            <a:xfrm>
              <a:off x="2189163" y="552450"/>
              <a:ext cx="1152525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27952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27952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27952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27952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ja-JP" altLang="en-US" sz="800" dirty="0" smtClean="0"/>
                <a:t>開発・保守の視点</a:t>
              </a:r>
            </a:p>
          </p:txBody>
        </p:sp>
        <p:sp>
          <p:nvSpPr>
            <p:cNvPr id="49" name="Rectangle 776"/>
            <p:cNvSpPr>
              <a:spLocks noChangeArrowheads="1"/>
            </p:cNvSpPr>
            <p:nvPr userDrawn="1"/>
          </p:nvSpPr>
          <p:spPr bwMode="auto">
            <a:xfrm>
              <a:off x="2557463" y="1127125"/>
              <a:ext cx="1427162" cy="8588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" name="Rectangle 139"/>
            <p:cNvSpPr>
              <a:spLocks noChangeArrowheads="1"/>
            </p:cNvSpPr>
            <p:nvPr userDrawn="1"/>
          </p:nvSpPr>
          <p:spPr bwMode="auto">
            <a:xfrm>
              <a:off x="2273300" y="727075"/>
              <a:ext cx="7594600" cy="3362325"/>
            </a:xfrm>
            <a:prstGeom prst="rect">
              <a:avLst/>
            </a:prstGeom>
            <a:solidFill>
              <a:schemeClr val="accent5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grpSp>
          <p:nvGrpSpPr>
            <p:cNvPr id="51" name="グループ化 16"/>
            <p:cNvGrpSpPr>
              <a:grpSpLocks/>
            </p:cNvGrpSpPr>
            <p:nvPr userDrawn="1"/>
          </p:nvGrpSpPr>
          <p:grpSpPr bwMode="auto">
            <a:xfrm>
              <a:off x="3316288" y="2855913"/>
              <a:ext cx="1314450" cy="401637"/>
              <a:chOff x="3136438" y="3210375"/>
              <a:chExt cx="1377476" cy="401689"/>
            </a:xfrm>
          </p:grpSpPr>
          <p:grpSp>
            <p:nvGrpSpPr>
              <p:cNvPr id="235" name="Group 824"/>
              <p:cNvGrpSpPr>
                <a:grpSpLocks/>
              </p:cNvGrpSpPr>
              <p:nvPr userDrawn="1"/>
            </p:nvGrpSpPr>
            <p:grpSpPr bwMode="auto">
              <a:xfrm>
                <a:off x="3136438" y="3239322"/>
                <a:ext cx="1351247" cy="372742"/>
                <a:chOff x="2063" y="2675"/>
                <a:chExt cx="613" cy="409"/>
              </a:xfrm>
            </p:grpSpPr>
            <p:sp>
              <p:nvSpPr>
                <p:cNvPr id="239" name="AutoShape 148"/>
                <p:cNvSpPr>
                  <a:spLocks noChangeArrowheads="1"/>
                </p:cNvSpPr>
                <p:nvPr userDrawn="1"/>
              </p:nvSpPr>
              <p:spPr bwMode="auto">
                <a:xfrm>
                  <a:off x="2063" y="2675"/>
                  <a:ext cx="613" cy="409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99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79525"/>
                  <a:endParaRPr lang="ja-JP" altLang="ja-JP" sz="800"/>
                </a:p>
              </p:txBody>
            </p:sp>
            <p:sp>
              <p:nvSpPr>
                <p:cNvPr id="240" name="Line 149"/>
                <p:cNvSpPr>
                  <a:spLocks noChangeShapeType="1"/>
                </p:cNvSpPr>
                <p:nvPr userDrawn="1"/>
              </p:nvSpPr>
              <p:spPr bwMode="auto">
                <a:xfrm>
                  <a:off x="2066" y="2768"/>
                  <a:ext cx="61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36" name="Group 1192"/>
              <p:cNvGrpSpPr>
                <a:grpSpLocks/>
              </p:cNvGrpSpPr>
              <p:nvPr userDrawn="1"/>
            </p:nvGrpSpPr>
            <p:grpSpPr bwMode="auto">
              <a:xfrm>
                <a:off x="3152911" y="3210375"/>
                <a:ext cx="1361003" cy="390525"/>
                <a:chOff x="1913" y="2483"/>
                <a:chExt cx="612" cy="246"/>
              </a:xfrm>
            </p:grpSpPr>
            <p:sp>
              <p:nvSpPr>
                <p:cNvPr id="237" name="Rectangle 150"/>
                <p:cNvSpPr>
                  <a:spLocks noChangeArrowheads="1"/>
                </p:cNvSpPr>
                <p:nvPr userDrawn="1"/>
              </p:nvSpPr>
              <p:spPr bwMode="auto">
                <a:xfrm>
                  <a:off x="1937" y="2483"/>
                  <a:ext cx="543" cy="8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99CC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79525"/>
                  <a:r>
                    <a:rPr lang="en-US" altLang="ja-JP" sz="500"/>
                    <a:t>2.3.3.1</a:t>
                  </a:r>
                  <a:r>
                    <a:rPr lang="ja-JP" altLang="en-US" sz="500"/>
                    <a:t>　システム方式の確立</a:t>
                  </a:r>
                </a:p>
              </p:txBody>
            </p:sp>
            <p:sp>
              <p:nvSpPr>
                <p:cNvPr id="238" name="Rectangle 151"/>
                <p:cNvSpPr>
                  <a:spLocks noChangeArrowheads="1"/>
                </p:cNvSpPr>
                <p:nvPr userDrawn="1"/>
              </p:nvSpPr>
              <p:spPr bwMode="auto">
                <a:xfrm>
                  <a:off x="1913" y="2555"/>
                  <a:ext cx="612" cy="17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99CC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28800" tIns="28800" rIns="0" bIns="10800" anchor="ctr"/>
                <a:lstStyle/>
                <a:p>
                  <a:pPr defTabSz="1279525"/>
                  <a:r>
                    <a:rPr lang="ja-JP" altLang="en-US" sz="500" dirty="0"/>
                    <a:t>・システムの最上位レベルでの方式確立</a:t>
                  </a:r>
                </a:p>
                <a:p>
                  <a:pPr defTabSz="1279525"/>
                  <a:r>
                    <a:rPr lang="ja-JP" altLang="en-US" sz="500" dirty="0"/>
                    <a:t>・</a:t>
                  </a:r>
                  <a:r>
                    <a:rPr lang="ja-JP" altLang="en-US" sz="500" dirty="0" smtClean="0"/>
                    <a:t>利用者用文書</a:t>
                  </a:r>
                  <a:r>
                    <a:rPr lang="ja-JP" altLang="en-US" sz="500" dirty="0"/>
                    <a:t>（暫定版）の作成</a:t>
                  </a:r>
                </a:p>
                <a:p>
                  <a:pPr defTabSz="1279525"/>
                  <a:r>
                    <a:rPr lang="ja-JP" altLang="en-US" sz="500" dirty="0"/>
                    <a:t>・システム結合のためのテスト要件の定義</a:t>
                  </a:r>
                </a:p>
              </p:txBody>
            </p:sp>
          </p:grpSp>
        </p:grpSp>
        <p:grpSp>
          <p:nvGrpSpPr>
            <p:cNvPr id="52" name="グループ化 13"/>
            <p:cNvGrpSpPr>
              <a:grpSpLocks/>
            </p:cNvGrpSpPr>
            <p:nvPr userDrawn="1"/>
          </p:nvGrpSpPr>
          <p:grpSpPr bwMode="auto">
            <a:xfrm>
              <a:off x="2813050" y="2047875"/>
              <a:ext cx="1008063" cy="269875"/>
              <a:chOff x="2403785" y="2168096"/>
              <a:chExt cx="1008063" cy="270744"/>
            </a:xfrm>
          </p:grpSpPr>
          <p:grpSp>
            <p:nvGrpSpPr>
              <p:cNvPr id="230" name="Group 822"/>
              <p:cNvGrpSpPr>
                <a:grpSpLocks/>
              </p:cNvGrpSpPr>
              <p:nvPr userDrawn="1"/>
            </p:nvGrpSpPr>
            <p:grpSpPr bwMode="auto">
              <a:xfrm>
                <a:off x="2403785" y="2172510"/>
                <a:ext cx="1008063" cy="266330"/>
                <a:chOff x="2454" y="1822"/>
                <a:chExt cx="635" cy="181"/>
              </a:xfrm>
            </p:grpSpPr>
            <p:sp>
              <p:nvSpPr>
                <p:cNvPr id="233" name="AutoShape 142"/>
                <p:cNvSpPr>
                  <a:spLocks noChangeArrowheads="1"/>
                </p:cNvSpPr>
                <p:nvPr userDrawn="1"/>
              </p:nvSpPr>
              <p:spPr bwMode="auto">
                <a:xfrm>
                  <a:off x="2454" y="1822"/>
                  <a:ext cx="635" cy="181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99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79525"/>
                  <a:endParaRPr lang="ja-JP" altLang="ja-JP" sz="800"/>
                </a:p>
              </p:txBody>
            </p:sp>
            <p:sp>
              <p:nvSpPr>
                <p:cNvPr id="234" name="Line 143"/>
                <p:cNvSpPr>
                  <a:spLocks noChangeShapeType="1"/>
                </p:cNvSpPr>
                <p:nvPr userDrawn="1"/>
              </p:nvSpPr>
              <p:spPr bwMode="auto">
                <a:xfrm>
                  <a:off x="2454" y="1910"/>
                  <a:ext cx="635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231" name="Rectangle 144"/>
              <p:cNvSpPr>
                <a:spLocks noChangeArrowheads="1"/>
              </p:cNvSpPr>
              <p:nvPr userDrawn="1"/>
            </p:nvSpPr>
            <p:spPr bwMode="auto">
              <a:xfrm>
                <a:off x="2403785" y="2168096"/>
                <a:ext cx="930275" cy="13390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99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r>
                  <a:rPr lang="en-US" altLang="ja-JP" sz="500"/>
                  <a:t>2.3.2.1</a:t>
                </a:r>
                <a:r>
                  <a:rPr lang="ja-JP" altLang="en-US" sz="500"/>
                  <a:t>　システム要件の定義</a:t>
                </a:r>
              </a:p>
            </p:txBody>
          </p:sp>
          <p:sp>
            <p:nvSpPr>
              <p:cNvPr id="232" name="Rectangle 145"/>
              <p:cNvSpPr>
                <a:spLocks noChangeArrowheads="1"/>
              </p:cNvSpPr>
              <p:nvPr userDrawn="1"/>
            </p:nvSpPr>
            <p:spPr bwMode="auto">
              <a:xfrm>
                <a:off x="2403785" y="2291697"/>
                <a:ext cx="1008063" cy="1471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99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28800" tIns="28800" rIns="28800" bIns="10800"/>
              <a:lstStyle/>
              <a:p>
                <a:pPr defTabSz="1279525"/>
                <a:r>
                  <a:rPr lang="ja-JP" altLang="en-US" sz="500"/>
                  <a:t>・システム要件の定義</a:t>
                </a:r>
              </a:p>
            </p:txBody>
          </p:sp>
        </p:grpSp>
        <p:sp>
          <p:nvSpPr>
            <p:cNvPr id="53" name="AutoShape 172"/>
            <p:cNvSpPr>
              <a:spLocks noChangeArrowheads="1"/>
            </p:cNvSpPr>
            <p:nvPr userDrawn="1"/>
          </p:nvSpPr>
          <p:spPr bwMode="auto">
            <a:xfrm>
              <a:off x="6905625" y="2316163"/>
              <a:ext cx="1382713" cy="709612"/>
            </a:xfrm>
            <a:prstGeom prst="roundRect">
              <a:avLst>
                <a:gd name="adj" fmla="val 16667"/>
              </a:avLst>
            </a:pr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1279525"/>
              <a:endParaRPr lang="ja-JP" altLang="ja-JP" sz="800"/>
            </a:p>
          </p:txBody>
        </p:sp>
        <p:grpSp>
          <p:nvGrpSpPr>
            <p:cNvPr id="54" name="Group 1199"/>
            <p:cNvGrpSpPr>
              <a:grpSpLocks/>
            </p:cNvGrpSpPr>
            <p:nvPr userDrawn="1"/>
          </p:nvGrpSpPr>
          <p:grpSpPr bwMode="auto">
            <a:xfrm>
              <a:off x="6905625" y="2300288"/>
              <a:ext cx="1408113" cy="693737"/>
              <a:chOff x="3316" y="2270"/>
              <a:chExt cx="887" cy="316"/>
            </a:xfrm>
          </p:grpSpPr>
          <p:sp>
            <p:nvSpPr>
              <p:cNvPr id="228" name="Rectangle 174"/>
              <p:cNvSpPr>
                <a:spLocks noChangeArrowheads="1"/>
              </p:cNvSpPr>
              <p:nvPr userDrawn="1"/>
            </p:nvSpPr>
            <p:spPr bwMode="auto">
              <a:xfrm>
                <a:off x="3338" y="2270"/>
                <a:ext cx="644" cy="7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99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r>
                  <a:rPr lang="en-US" altLang="ja-JP" sz="500"/>
                  <a:t>2.3.6.1</a:t>
                </a:r>
                <a:r>
                  <a:rPr lang="ja-JP" altLang="en-US" sz="500"/>
                  <a:t>　システム適格性確認テスト</a:t>
                </a:r>
              </a:p>
            </p:txBody>
          </p:sp>
          <p:sp>
            <p:nvSpPr>
              <p:cNvPr id="229" name="Rectangle 175"/>
              <p:cNvSpPr>
                <a:spLocks noChangeArrowheads="1"/>
              </p:cNvSpPr>
              <p:nvPr userDrawn="1"/>
            </p:nvSpPr>
            <p:spPr bwMode="auto">
              <a:xfrm>
                <a:off x="3316" y="2307"/>
                <a:ext cx="887" cy="27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99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28800" tIns="28800" rIns="0" bIns="10800" anchor="ctr"/>
              <a:lstStyle/>
              <a:p>
                <a:pPr defTabSz="1279525"/>
                <a:r>
                  <a:rPr lang="ja-JP" altLang="en-US" sz="500" dirty="0"/>
                  <a:t>・システム適格性確認テストの実施</a:t>
                </a:r>
                <a:endParaRPr lang="en-US" altLang="ja-JP" sz="500" dirty="0"/>
              </a:p>
              <a:p>
                <a:pPr defTabSz="1279525"/>
                <a:r>
                  <a:rPr lang="ja-JP" altLang="en-US" sz="500" dirty="0"/>
                  <a:t>・システムの評価</a:t>
                </a:r>
              </a:p>
              <a:p>
                <a:pPr defTabSz="1279525"/>
                <a:r>
                  <a:rPr lang="ja-JP" altLang="en-US" sz="500" dirty="0"/>
                  <a:t>・システム適格性確認テストの共同レビューの実施</a:t>
                </a:r>
              </a:p>
              <a:p>
                <a:pPr defTabSz="1279525"/>
                <a:r>
                  <a:rPr lang="ja-JP" altLang="en-US" sz="500" dirty="0"/>
                  <a:t>・</a:t>
                </a:r>
                <a:r>
                  <a:rPr lang="ja-JP" altLang="en-US" sz="500" dirty="0" smtClean="0"/>
                  <a:t>利用者用文書</a:t>
                </a:r>
                <a:r>
                  <a:rPr lang="ja-JP" altLang="en-US" sz="500" dirty="0"/>
                  <a:t>の更新</a:t>
                </a:r>
                <a:endParaRPr lang="en-US" altLang="ja-JP" sz="500" dirty="0"/>
              </a:p>
              <a:p>
                <a:pPr defTabSz="1279525"/>
                <a:r>
                  <a:rPr lang="ja-JP" altLang="en-US" sz="500" dirty="0"/>
                  <a:t>・監査の支援</a:t>
                </a:r>
              </a:p>
              <a:p>
                <a:pPr defTabSz="1279525"/>
                <a:r>
                  <a:rPr lang="ja-JP" altLang="en-US" sz="500" dirty="0"/>
                  <a:t>・納入可能なシステムの準備</a:t>
                </a:r>
              </a:p>
              <a:p>
                <a:pPr defTabSz="1279525"/>
                <a:r>
                  <a:rPr lang="ja-JP" altLang="en-US" sz="500" dirty="0"/>
                  <a:t>・運用，保守に引き継ぐシステムの準備</a:t>
                </a:r>
              </a:p>
            </p:txBody>
          </p:sp>
        </p:grpSp>
        <p:sp>
          <p:nvSpPr>
            <p:cNvPr id="55" name="Line 173"/>
            <p:cNvSpPr>
              <a:spLocks noChangeShapeType="1"/>
            </p:cNvSpPr>
            <p:nvPr userDrawn="1"/>
          </p:nvSpPr>
          <p:spPr bwMode="auto">
            <a:xfrm>
              <a:off x="6905625" y="2424113"/>
              <a:ext cx="138271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6" name="Rectangle 139"/>
            <p:cNvSpPr>
              <a:spLocks noChangeArrowheads="1"/>
            </p:cNvSpPr>
            <p:nvPr userDrawn="1"/>
          </p:nvSpPr>
          <p:spPr bwMode="auto">
            <a:xfrm>
              <a:off x="2332038" y="4175125"/>
              <a:ext cx="7567612" cy="3819525"/>
            </a:xfrm>
            <a:prstGeom prst="rect">
              <a:avLst/>
            </a:prstGeom>
            <a:solidFill>
              <a:schemeClr val="accent5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grpSp>
          <p:nvGrpSpPr>
            <p:cNvPr id="57" name="Group 1238"/>
            <p:cNvGrpSpPr>
              <a:grpSpLocks/>
            </p:cNvGrpSpPr>
            <p:nvPr userDrawn="1"/>
          </p:nvGrpSpPr>
          <p:grpSpPr bwMode="auto">
            <a:xfrm>
              <a:off x="2692400" y="5435600"/>
              <a:ext cx="1262063" cy="481013"/>
              <a:chOff x="1399" y="2735"/>
              <a:chExt cx="524" cy="398"/>
            </a:xfrm>
          </p:grpSpPr>
          <p:sp>
            <p:nvSpPr>
              <p:cNvPr id="224" name="AutoShape 154"/>
              <p:cNvSpPr>
                <a:spLocks noChangeArrowheads="1"/>
              </p:cNvSpPr>
              <p:nvPr userDrawn="1"/>
            </p:nvSpPr>
            <p:spPr bwMode="auto">
              <a:xfrm>
                <a:off x="1399" y="2746"/>
                <a:ext cx="523" cy="378"/>
              </a:xfrm>
              <a:prstGeom prst="roundRect">
                <a:avLst>
                  <a:gd name="adj" fmla="val 16667"/>
                </a:avLst>
              </a:prstGeom>
              <a:solidFill>
                <a:srgbClr val="FF99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endParaRPr lang="ja-JP" altLang="ja-JP" sz="800"/>
              </a:p>
            </p:txBody>
          </p:sp>
          <p:sp>
            <p:nvSpPr>
              <p:cNvPr id="225" name="Rectangle 156"/>
              <p:cNvSpPr>
                <a:spLocks noChangeArrowheads="1"/>
              </p:cNvSpPr>
              <p:nvPr userDrawn="1"/>
            </p:nvSpPr>
            <p:spPr bwMode="auto">
              <a:xfrm>
                <a:off x="1400" y="2735"/>
                <a:ext cx="477" cy="1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99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54000" tIns="10800" rIns="18000" bIns="0" anchor="ctr"/>
              <a:lstStyle/>
              <a:p>
                <a:pPr defTabSz="1279525"/>
                <a:r>
                  <a:rPr lang="en-US" altLang="ja-JP" sz="500"/>
                  <a:t>2.4.2.1</a:t>
                </a:r>
                <a:r>
                  <a:rPr lang="ja-JP" altLang="en-US" sz="500"/>
                  <a:t>　ソフトウェア要件定義</a:t>
                </a:r>
              </a:p>
            </p:txBody>
          </p:sp>
          <p:sp>
            <p:nvSpPr>
              <p:cNvPr id="226" name="Rectangle 157"/>
              <p:cNvSpPr>
                <a:spLocks noChangeArrowheads="1"/>
              </p:cNvSpPr>
              <p:nvPr userDrawn="1"/>
            </p:nvSpPr>
            <p:spPr bwMode="auto">
              <a:xfrm>
                <a:off x="1399" y="2888"/>
                <a:ext cx="494" cy="24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99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28800" tIns="28800" rIns="28800" bIns="10800"/>
              <a:lstStyle/>
              <a:p>
                <a:pPr defTabSz="1279525"/>
                <a:r>
                  <a:rPr lang="ja-JP" altLang="en-US" sz="500"/>
                  <a:t>・ソフトウェア要件の確立</a:t>
                </a:r>
              </a:p>
              <a:p>
                <a:pPr defTabSz="1279525"/>
                <a:r>
                  <a:rPr lang="ja-JP" altLang="en-US" sz="500"/>
                  <a:t>・ソフトウェア要件の評価</a:t>
                </a:r>
              </a:p>
              <a:p>
                <a:pPr defTabSz="1279525"/>
                <a:r>
                  <a:rPr lang="ja-JP" altLang="en-US" sz="500"/>
                  <a:t>・ソフトウェア要件の共同レビューの実施</a:t>
                </a:r>
              </a:p>
            </p:txBody>
          </p:sp>
          <p:sp>
            <p:nvSpPr>
              <p:cNvPr id="227" name="Line 155"/>
              <p:cNvSpPr>
                <a:spLocks noChangeShapeType="1"/>
              </p:cNvSpPr>
              <p:nvPr userDrawn="1"/>
            </p:nvSpPr>
            <p:spPr bwMode="auto">
              <a:xfrm>
                <a:off x="1400" y="2865"/>
                <a:ext cx="523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58" name="Group 134"/>
            <p:cNvGrpSpPr>
              <a:grpSpLocks/>
            </p:cNvGrpSpPr>
            <p:nvPr userDrawn="1"/>
          </p:nvGrpSpPr>
          <p:grpSpPr bwMode="auto">
            <a:xfrm>
              <a:off x="2400300" y="4613275"/>
              <a:ext cx="1336675" cy="576263"/>
              <a:chOff x="313" y="1247"/>
              <a:chExt cx="771" cy="259"/>
            </a:xfrm>
          </p:grpSpPr>
          <p:sp>
            <p:nvSpPr>
              <p:cNvPr id="222" name="AutoShape 135"/>
              <p:cNvSpPr>
                <a:spLocks noChangeArrowheads="1"/>
              </p:cNvSpPr>
              <p:nvPr userDrawn="1"/>
            </p:nvSpPr>
            <p:spPr bwMode="auto">
              <a:xfrm>
                <a:off x="313" y="1247"/>
                <a:ext cx="771" cy="259"/>
              </a:xfrm>
              <a:prstGeom prst="roundRect">
                <a:avLst>
                  <a:gd name="adj" fmla="val 16667"/>
                </a:avLst>
              </a:prstGeom>
              <a:solidFill>
                <a:srgbClr val="FF99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endParaRPr lang="ja-JP" altLang="ja-JP" sz="800"/>
              </a:p>
            </p:txBody>
          </p:sp>
          <p:sp>
            <p:nvSpPr>
              <p:cNvPr id="223" name="Line 136"/>
              <p:cNvSpPr>
                <a:spLocks noChangeShapeType="1"/>
              </p:cNvSpPr>
              <p:nvPr/>
            </p:nvSpPr>
            <p:spPr bwMode="auto">
              <a:xfrm>
                <a:off x="313" y="1319"/>
                <a:ext cx="77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59" name="Rectangle 137"/>
            <p:cNvSpPr>
              <a:spLocks noChangeArrowheads="1"/>
            </p:cNvSpPr>
            <p:nvPr userDrawn="1"/>
          </p:nvSpPr>
          <p:spPr bwMode="auto">
            <a:xfrm>
              <a:off x="2368550" y="4645025"/>
              <a:ext cx="1244600" cy="106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99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1279525"/>
              <a:r>
                <a:rPr lang="en-US" altLang="ja-JP" sz="500"/>
                <a:t>2.4.1.1</a:t>
              </a:r>
              <a:r>
                <a:rPr lang="ja-JP" altLang="en-US" sz="500"/>
                <a:t>　ソフトウェア実装プロセス開始の準備</a:t>
              </a:r>
            </a:p>
          </p:txBody>
        </p:sp>
        <p:sp>
          <p:nvSpPr>
            <p:cNvPr id="60" name="Rectangle 138"/>
            <p:cNvSpPr>
              <a:spLocks noChangeArrowheads="1"/>
            </p:cNvSpPr>
            <p:nvPr userDrawn="1"/>
          </p:nvSpPr>
          <p:spPr bwMode="auto">
            <a:xfrm>
              <a:off x="2397125" y="4764088"/>
              <a:ext cx="1404938" cy="4651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99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8800" tIns="28800" rIns="28800" bIns="10800"/>
            <a:lstStyle/>
            <a:p>
              <a:pPr defTabSz="1279525"/>
              <a:r>
                <a:rPr lang="ja-JP" altLang="en-US" sz="500" dirty="0"/>
                <a:t>・開発作業の組立て</a:t>
              </a:r>
            </a:p>
            <a:p>
              <a:pPr defTabSz="1279525"/>
              <a:r>
                <a:rPr lang="ja-JP" altLang="en-US" sz="500" dirty="0"/>
                <a:t>・必要なプロセスの組込み</a:t>
              </a:r>
            </a:p>
            <a:p>
              <a:pPr defTabSz="1279525"/>
              <a:r>
                <a:rPr lang="ja-JP" altLang="en-US" sz="500" dirty="0"/>
                <a:t>・開発環境</a:t>
              </a:r>
              <a:r>
                <a:rPr lang="ja-JP" altLang="en-US" sz="500" dirty="0" smtClean="0"/>
                <a:t>の</a:t>
              </a:r>
              <a:r>
                <a:rPr lang="ja-JP" altLang="en-US" sz="500" dirty="0"/>
                <a:t>整備</a:t>
              </a:r>
            </a:p>
            <a:p>
              <a:pPr defTabSz="1279525"/>
              <a:r>
                <a:rPr lang="ja-JP" altLang="en-US" sz="500" dirty="0"/>
                <a:t>・ソフトウェア実装プロセス実施計画作成</a:t>
              </a:r>
            </a:p>
            <a:p>
              <a:pPr defTabSz="1279525"/>
              <a:r>
                <a:rPr lang="ja-JP" altLang="en-US" sz="500" dirty="0"/>
                <a:t>・非納入品目の使用の容認</a:t>
              </a:r>
            </a:p>
          </p:txBody>
        </p:sp>
        <p:sp>
          <p:nvSpPr>
            <p:cNvPr id="61" name="Text Box 782"/>
            <p:cNvSpPr txBox="1">
              <a:spLocks noChangeArrowheads="1"/>
            </p:cNvSpPr>
            <p:nvPr userDrawn="1"/>
          </p:nvSpPr>
          <p:spPr bwMode="auto">
            <a:xfrm>
              <a:off x="2297113" y="4187825"/>
              <a:ext cx="1785937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27952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27952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27952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27952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ja-JP" altLang="en-US" sz="800" dirty="0" smtClean="0"/>
                <a:t>２．４　ソフトウェア実装プロセス</a:t>
              </a:r>
            </a:p>
          </p:txBody>
        </p:sp>
        <p:grpSp>
          <p:nvGrpSpPr>
            <p:cNvPr id="62" name="Group 158"/>
            <p:cNvGrpSpPr>
              <a:grpSpLocks/>
            </p:cNvGrpSpPr>
            <p:nvPr userDrawn="1"/>
          </p:nvGrpSpPr>
          <p:grpSpPr bwMode="auto">
            <a:xfrm>
              <a:off x="8129588" y="4375150"/>
              <a:ext cx="1403350" cy="461963"/>
              <a:chOff x="1583" y="2570"/>
              <a:chExt cx="771" cy="250"/>
            </a:xfrm>
          </p:grpSpPr>
          <p:grpSp>
            <p:nvGrpSpPr>
              <p:cNvPr id="217" name="Group 159"/>
              <p:cNvGrpSpPr>
                <a:grpSpLocks/>
              </p:cNvGrpSpPr>
              <p:nvPr/>
            </p:nvGrpSpPr>
            <p:grpSpPr bwMode="auto">
              <a:xfrm>
                <a:off x="1583" y="2583"/>
                <a:ext cx="771" cy="237"/>
                <a:chOff x="1583" y="2583"/>
                <a:chExt cx="771" cy="237"/>
              </a:xfrm>
            </p:grpSpPr>
            <p:sp>
              <p:nvSpPr>
                <p:cNvPr id="220" name="AutoShape 160"/>
                <p:cNvSpPr>
                  <a:spLocks noChangeArrowheads="1"/>
                </p:cNvSpPr>
                <p:nvPr/>
              </p:nvSpPr>
              <p:spPr bwMode="auto">
                <a:xfrm>
                  <a:off x="1583" y="2583"/>
                  <a:ext cx="771" cy="237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99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79525"/>
                  <a:endParaRPr lang="ja-JP" altLang="ja-JP" sz="800"/>
                </a:p>
              </p:txBody>
            </p:sp>
            <p:sp>
              <p:nvSpPr>
                <p:cNvPr id="221" name="Line 161"/>
                <p:cNvSpPr>
                  <a:spLocks noChangeShapeType="1"/>
                </p:cNvSpPr>
                <p:nvPr/>
              </p:nvSpPr>
              <p:spPr bwMode="auto">
                <a:xfrm>
                  <a:off x="1583" y="2655"/>
                  <a:ext cx="771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218" name="Rectangle 162"/>
              <p:cNvSpPr>
                <a:spLocks noChangeArrowheads="1"/>
              </p:cNvSpPr>
              <p:nvPr/>
            </p:nvSpPr>
            <p:spPr bwMode="auto">
              <a:xfrm>
                <a:off x="1592" y="2570"/>
                <a:ext cx="683" cy="9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99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r>
                  <a:rPr lang="en-US" altLang="ja-JP" sz="500"/>
                  <a:t>2.4.9.1</a:t>
                </a:r>
                <a:r>
                  <a:rPr lang="ja-JP" altLang="en-US" sz="500"/>
                  <a:t>　ソフトウェア受入れ支援</a:t>
                </a:r>
              </a:p>
            </p:txBody>
          </p:sp>
          <p:sp>
            <p:nvSpPr>
              <p:cNvPr id="219" name="Rectangle 163"/>
              <p:cNvSpPr>
                <a:spLocks noChangeArrowheads="1"/>
              </p:cNvSpPr>
              <p:nvPr/>
            </p:nvSpPr>
            <p:spPr bwMode="auto">
              <a:xfrm>
                <a:off x="1583" y="2652"/>
                <a:ext cx="771" cy="1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99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28800" tIns="28800" rIns="28800" bIns="10800"/>
              <a:lstStyle/>
              <a:p>
                <a:pPr defTabSz="1279525"/>
                <a:r>
                  <a:rPr lang="ja-JP" altLang="en-US" sz="500" dirty="0"/>
                  <a:t>・取得者の受入れレビューと受入れテスト</a:t>
                </a:r>
                <a:r>
                  <a:rPr lang="ja-JP" altLang="en-US" sz="500" dirty="0" smtClean="0"/>
                  <a:t>の支援</a:t>
                </a:r>
                <a:endParaRPr lang="ja-JP" altLang="en-US" sz="500" dirty="0"/>
              </a:p>
              <a:p>
                <a:pPr defTabSz="1279525"/>
                <a:r>
                  <a:rPr lang="ja-JP" altLang="en-US" sz="500" dirty="0"/>
                  <a:t>・ソフトウェア製品の納入</a:t>
                </a:r>
              </a:p>
              <a:p>
                <a:pPr defTabSz="1279525"/>
                <a:r>
                  <a:rPr lang="ja-JP" altLang="en-US" sz="500" dirty="0"/>
                  <a:t>・取得者への教育訓練及び支援</a:t>
                </a:r>
              </a:p>
            </p:txBody>
          </p:sp>
        </p:grpSp>
        <p:grpSp>
          <p:nvGrpSpPr>
            <p:cNvPr id="63" name="Group 164"/>
            <p:cNvGrpSpPr>
              <a:grpSpLocks/>
            </p:cNvGrpSpPr>
            <p:nvPr userDrawn="1"/>
          </p:nvGrpSpPr>
          <p:grpSpPr bwMode="auto">
            <a:xfrm>
              <a:off x="7481888" y="5016500"/>
              <a:ext cx="1223962" cy="373063"/>
              <a:chOff x="1492" y="2253"/>
              <a:chExt cx="771" cy="196"/>
            </a:xfrm>
          </p:grpSpPr>
          <p:grpSp>
            <p:nvGrpSpPr>
              <p:cNvPr id="212" name="Group 165"/>
              <p:cNvGrpSpPr>
                <a:grpSpLocks/>
              </p:cNvGrpSpPr>
              <p:nvPr/>
            </p:nvGrpSpPr>
            <p:grpSpPr bwMode="auto">
              <a:xfrm>
                <a:off x="1492" y="2266"/>
                <a:ext cx="771" cy="168"/>
                <a:chOff x="1492" y="2266"/>
                <a:chExt cx="771" cy="168"/>
              </a:xfrm>
            </p:grpSpPr>
            <p:sp>
              <p:nvSpPr>
                <p:cNvPr id="215" name="AutoShape 166"/>
                <p:cNvSpPr>
                  <a:spLocks noChangeArrowheads="1"/>
                </p:cNvSpPr>
                <p:nvPr/>
              </p:nvSpPr>
              <p:spPr bwMode="auto">
                <a:xfrm>
                  <a:off x="1492" y="2266"/>
                  <a:ext cx="771" cy="16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99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79525"/>
                  <a:endParaRPr lang="ja-JP" altLang="ja-JP" sz="800"/>
                </a:p>
              </p:txBody>
            </p:sp>
            <p:sp>
              <p:nvSpPr>
                <p:cNvPr id="216" name="Line 167"/>
                <p:cNvSpPr>
                  <a:spLocks noChangeShapeType="1"/>
                </p:cNvSpPr>
                <p:nvPr/>
              </p:nvSpPr>
              <p:spPr bwMode="auto">
                <a:xfrm>
                  <a:off x="1492" y="2338"/>
                  <a:ext cx="771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213" name="Rectangle 168"/>
              <p:cNvSpPr>
                <a:spLocks noChangeArrowheads="1"/>
              </p:cNvSpPr>
              <p:nvPr/>
            </p:nvSpPr>
            <p:spPr bwMode="auto">
              <a:xfrm>
                <a:off x="1501" y="2253"/>
                <a:ext cx="683" cy="9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99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r>
                  <a:rPr lang="en-US" altLang="ja-JP" sz="500"/>
                  <a:t>2.4.8.1</a:t>
                </a:r>
                <a:r>
                  <a:rPr lang="ja-JP" altLang="en-US" sz="500"/>
                  <a:t>　ソフトウェア導入</a:t>
                </a:r>
              </a:p>
            </p:txBody>
          </p:sp>
          <p:sp>
            <p:nvSpPr>
              <p:cNvPr id="214" name="Rectangle 169"/>
              <p:cNvSpPr>
                <a:spLocks noChangeArrowheads="1"/>
              </p:cNvSpPr>
              <p:nvPr/>
            </p:nvSpPr>
            <p:spPr bwMode="auto">
              <a:xfrm>
                <a:off x="1492" y="2330"/>
                <a:ext cx="771" cy="11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99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28800" tIns="28800" rIns="28800" bIns="10800"/>
              <a:lstStyle/>
              <a:p>
                <a:pPr defTabSz="1279525"/>
                <a:r>
                  <a:rPr lang="ja-JP" altLang="en-US" sz="500" dirty="0"/>
                  <a:t>・ソフトウェア導入計画の作成</a:t>
                </a:r>
                <a:endParaRPr lang="en-US" altLang="ja-JP" sz="500" dirty="0"/>
              </a:p>
              <a:p>
                <a:pPr defTabSz="1279525"/>
                <a:r>
                  <a:rPr lang="ja-JP" altLang="en-US" sz="500" dirty="0" smtClean="0"/>
                  <a:t>・ソフトウェア導入</a:t>
                </a:r>
                <a:r>
                  <a:rPr lang="ja-JP" altLang="en-US" sz="500" dirty="0"/>
                  <a:t>の実施</a:t>
                </a:r>
              </a:p>
            </p:txBody>
          </p:sp>
        </p:grpSp>
        <p:grpSp>
          <p:nvGrpSpPr>
            <p:cNvPr id="64" name="Group 1233"/>
            <p:cNvGrpSpPr>
              <a:grpSpLocks/>
            </p:cNvGrpSpPr>
            <p:nvPr userDrawn="1"/>
          </p:nvGrpSpPr>
          <p:grpSpPr bwMode="auto">
            <a:xfrm>
              <a:off x="7105650" y="5599113"/>
              <a:ext cx="1581150" cy="641350"/>
              <a:chOff x="3618" y="2741"/>
              <a:chExt cx="435" cy="558"/>
            </a:xfrm>
          </p:grpSpPr>
          <p:grpSp>
            <p:nvGrpSpPr>
              <p:cNvPr id="207" name="Group 834"/>
              <p:cNvGrpSpPr>
                <a:grpSpLocks/>
              </p:cNvGrpSpPr>
              <p:nvPr userDrawn="1"/>
            </p:nvGrpSpPr>
            <p:grpSpPr bwMode="auto">
              <a:xfrm>
                <a:off x="3618" y="2741"/>
                <a:ext cx="419" cy="558"/>
                <a:chOff x="3667" y="3001"/>
                <a:chExt cx="399" cy="558"/>
              </a:xfrm>
            </p:grpSpPr>
            <p:sp>
              <p:nvSpPr>
                <p:cNvPr id="210" name="AutoShape 184"/>
                <p:cNvSpPr>
                  <a:spLocks noChangeArrowheads="1"/>
                </p:cNvSpPr>
                <p:nvPr userDrawn="1"/>
              </p:nvSpPr>
              <p:spPr bwMode="auto">
                <a:xfrm>
                  <a:off x="3667" y="3001"/>
                  <a:ext cx="399" cy="558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99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79525"/>
                  <a:endParaRPr lang="ja-JP" altLang="ja-JP" sz="800"/>
                </a:p>
              </p:txBody>
            </p:sp>
            <p:sp>
              <p:nvSpPr>
                <p:cNvPr id="211" name="Line 185"/>
                <p:cNvSpPr>
                  <a:spLocks noChangeShapeType="1"/>
                </p:cNvSpPr>
                <p:nvPr userDrawn="1"/>
              </p:nvSpPr>
              <p:spPr bwMode="auto">
                <a:xfrm>
                  <a:off x="3669" y="3095"/>
                  <a:ext cx="397" cy="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208" name="Rectangle 186"/>
              <p:cNvSpPr>
                <a:spLocks noChangeArrowheads="1"/>
              </p:cNvSpPr>
              <p:nvPr userDrawn="1"/>
            </p:nvSpPr>
            <p:spPr bwMode="auto">
              <a:xfrm>
                <a:off x="3624" y="2752"/>
                <a:ext cx="408" cy="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99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46800" tIns="10800" rIns="0" bIns="0" anchor="ctr"/>
              <a:lstStyle/>
              <a:p>
                <a:pPr defTabSz="1279525"/>
                <a:r>
                  <a:rPr lang="ja-JP" altLang="en-US" sz="500"/>
                  <a:t>　</a:t>
                </a:r>
                <a:r>
                  <a:rPr lang="en-US" altLang="ja-JP" sz="500"/>
                  <a:t>2.4.7.1</a:t>
                </a:r>
                <a:r>
                  <a:rPr lang="ja-JP" altLang="en-US" sz="500"/>
                  <a:t>　ソフトウェア適格性確認テスト</a:t>
                </a:r>
              </a:p>
            </p:txBody>
          </p:sp>
          <p:sp>
            <p:nvSpPr>
              <p:cNvPr id="209" name="Rectangle 187"/>
              <p:cNvSpPr>
                <a:spLocks noChangeArrowheads="1"/>
              </p:cNvSpPr>
              <p:nvPr userDrawn="1"/>
            </p:nvSpPr>
            <p:spPr bwMode="auto">
              <a:xfrm>
                <a:off x="3622" y="2847"/>
                <a:ext cx="431" cy="44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99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28800" tIns="14400" rIns="0" bIns="0"/>
              <a:lstStyle/>
              <a:p>
                <a:pPr defTabSz="1279525"/>
                <a:r>
                  <a:rPr lang="ja-JP" altLang="en-US" sz="500" dirty="0"/>
                  <a:t>・ソフトウェア適格性確認テストの実施</a:t>
                </a:r>
              </a:p>
              <a:p>
                <a:pPr defTabSz="1279525"/>
                <a:r>
                  <a:rPr lang="ja-JP" altLang="en-US" sz="500" dirty="0"/>
                  <a:t>・</a:t>
                </a:r>
                <a:r>
                  <a:rPr lang="ja-JP" altLang="en-US" sz="500" dirty="0" smtClean="0"/>
                  <a:t>利用者用文書</a:t>
                </a:r>
                <a:r>
                  <a:rPr lang="ja-JP" altLang="en-US" sz="500" dirty="0"/>
                  <a:t>の更新</a:t>
                </a:r>
              </a:p>
              <a:p>
                <a:pPr defTabSz="1279525"/>
                <a:r>
                  <a:rPr lang="ja-JP" altLang="en-US" sz="500" dirty="0"/>
                  <a:t>・ソフトウェア適格性確認テストの評価</a:t>
                </a:r>
              </a:p>
              <a:p>
                <a:pPr defTabSz="1279525"/>
                <a:r>
                  <a:rPr lang="ja-JP" altLang="en-US" sz="500" dirty="0"/>
                  <a:t>・ソフトウェア適格性確認テストの共同レビューの実施</a:t>
                </a:r>
              </a:p>
              <a:p>
                <a:pPr defTabSz="1279525"/>
                <a:r>
                  <a:rPr lang="ja-JP" altLang="en-US" sz="500" dirty="0"/>
                  <a:t>・監査の支援</a:t>
                </a:r>
              </a:p>
              <a:p>
                <a:pPr defTabSz="1279525"/>
                <a:r>
                  <a:rPr lang="ja-JP" altLang="en-US" sz="500" dirty="0"/>
                  <a:t>・納入ソフトウェア製品の準備</a:t>
                </a:r>
              </a:p>
            </p:txBody>
          </p:sp>
        </p:grpSp>
        <p:sp>
          <p:nvSpPr>
            <p:cNvPr id="65" name="AutoShape 196"/>
            <p:cNvSpPr>
              <a:spLocks noChangeArrowheads="1"/>
            </p:cNvSpPr>
            <p:nvPr userDrawn="1"/>
          </p:nvSpPr>
          <p:spPr bwMode="auto">
            <a:xfrm>
              <a:off x="2908300" y="6181725"/>
              <a:ext cx="1450975" cy="768350"/>
            </a:xfrm>
            <a:prstGeom prst="roundRect">
              <a:avLst>
                <a:gd name="adj" fmla="val 16667"/>
              </a:avLst>
            </a:pr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1279525"/>
              <a:endParaRPr lang="ja-JP" altLang="ja-JP" sz="800"/>
            </a:p>
          </p:txBody>
        </p:sp>
        <p:sp>
          <p:nvSpPr>
            <p:cNvPr id="66" name="Line 197"/>
            <p:cNvSpPr>
              <a:spLocks noChangeShapeType="1"/>
            </p:cNvSpPr>
            <p:nvPr userDrawn="1"/>
          </p:nvSpPr>
          <p:spPr bwMode="auto">
            <a:xfrm flipV="1">
              <a:off x="2908300" y="6311900"/>
              <a:ext cx="1450975" cy="79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7" name="Group 1195"/>
            <p:cNvGrpSpPr>
              <a:grpSpLocks/>
            </p:cNvGrpSpPr>
            <p:nvPr userDrawn="1"/>
          </p:nvGrpSpPr>
          <p:grpSpPr bwMode="auto">
            <a:xfrm>
              <a:off x="2924175" y="6156323"/>
              <a:ext cx="1460500" cy="793750"/>
              <a:chOff x="1951" y="2992"/>
              <a:chExt cx="509" cy="500"/>
            </a:xfrm>
          </p:grpSpPr>
          <p:sp>
            <p:nvSpPr>
              <p:cNvPr id="205" name="Rectangle 1193"/>
              <p:cNvSpPr>
                <a:spLocks noChangeArrowheads="1"/>
              </p:cNvSpPr>
              <p:nvPr userDrawn="1"/>
            </p:nvSpPr>
            <p:spPr bwMode="auto">
              <a:xfrm>
                <a:off x="1992" y="2992"/>
                <a:ext cx="468" cy="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99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18000" rIns="18000" anchor="ctr"/>
              <a:lstStyle/>
              <a:p>
                <a:pPr defTabSz="1279525"/>
                <a:r>
                  <a:rPr lang="en-US" altLang="ja-JP" sz="500"/>
                  <a:t>2.4.3.1</a:t>
                </a:r>
                <a:r>
                  <a:rPr lang="ja-JP" altLang="en-US" sz="500"/>
                  <a:t>　ソフトウェア方式設計</a:t>
                </a:r>
              </a:p>
            </p:txBody>
          </p:sp>
          <p:sp>
            <p:nvSpPr>
              <p:cNvPr id="206" name="Rectangle 199"/>
              <p:cNvSpPr>
                <a:spLocks noChangeArrowheads="1"/>
              </p:cNvSpPr>
              <p:nvPr userDrawn="1"/>
            </p:nvSpPr>
            <p:spPr bwMode="auto">
              <a:xfrm>
                <a:off x="1951" y="3100"/>
                <a:ext cx="500" cy="3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99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18000" tIns="28800" rIns="0" bIns="10800"/>
              <a:lstStyle/>
              <a:p>
                <a:pPr defTabSz="1279525"/>
                <a:r>
                  <a:rPr lang="ja-JP" altLang="en-US" sz="500" dirty="0"/>
                  <a:t>・ソフトウェア構造とコンポーネントの方式設計</a:t>
                </a:r>
              </a:p>
              <a:p>
                <a:pPr defTabSz="1279525"/>
                <a:r>
                  <a:rPr lang="ja-JP" altLang="en-US" sz="500" dirty="0"/>
                  <a:t>・各インタフェースの方式設計</a:t>
                </a:r>
              </a:p>
              <a:p>
                <a:pPr defTabSz="1279525"/>
                <a:r>
                  <a:rPr lang="ja-JP" altLang="en-US" sz="500" dirty="0"/>
                  <a:t>・データベースの最上位レベルの設計</a:t>
                </a:r>
              </a:p>
              <a:p>
                <a:pPr defTabSz="1279525"/>
                <a:r>
                  <a:rPr lang="ja-JP" altLang="en-US" sz="500" dirty="0"/>
                  <a:t>・</a:t>
                </a:r>
                <a:r>
                  <a:rPr lang="ja-JP" altLang="en-US" sz="500" dirty="0" smtClean="0"/>
                  <a:t>利用者用文書</a:t>
                </a:r>
                <a:r>
                  <a:rPr lang="ja-JP" altLang="en-US" sz="500" dirty="0"/>
                  <a:t>（暫定版）の作成</a:t>
                </a:r>
              </a:p>
              <a:p>
                <a:pPr defTabSz="1279525"/>
                <a:r>
                  <a:rPr lang="ja-JP" altLang="en-US" sz="500" dirty="0"/>
                  <a:t>・ソフトウェア結合のためのテスト</a:t>
                </a:r>
                <a:r>
                  <a:rPr lang="ja-JP" altLang="en-US" sz="500" dirty="0" smtClean="0"/>
                  <a:t>要</a:t>
                </a:r>
                <a:r>
                  <a:rPr lang="ja-JP" altLang="en-US" sz="500" dirty="0"/>
                  <a:t>件</a:t>
                </a:r>
                <a:r>
                  <a:rPr lang="ja-JP" altLang="en-US" sz="500" dirty="0" smtClean="0"/>
                  <a:t>の</a:t>
                </a:r>
                <a:r>
                  <a:rPr lang="ja-JP" altLang="en-US" sz="500" dirty="0"/>
                  <a:t>定義</a:t>
                </a:r>
              </a:p>
              <a:p>
                <a:pPr defTabSz="1279525"/>
                <a:r>
                  <a:rPr lang="ja-JP" altLang="en-US" sz="500" dirty="0"/>
                  <a:t>・ソフトウェア方式設計の評価</a:t>
                </a:r>
                <a:endParaRPr lang="en-US" altLang="ja-JP" sz="500" dirty="0"/>
              </a:p>
              <a:p>
                <a:pPr defTabSz="1279525"/>
                <a:r>
                  <a:rPr lang="ja-JP" altLang="en-US" sz="500" dirty="0"/>
                  <a:t>・ソフトウェア方式設計の共同レビューの実施</a:t>
                </a:r>
              </a:p>
            </p:txBody>
          </p:sp>
        </p:grpSp>
        <p:grpSp>
          <p:nvGrpSpPr>
            <p:cNvPr id="68" name="Group 1197"/>
            <p:cNvGrpSpPr>
              <a:grpSpLocks/>
            </p:cNvGrpSpPr>
            <p:nvPr userDrawn="1"/>
          </p:nvGrpSpPr>
          <p:grpSpPr bwMode="auto">
            <a:xfrm>
              <a:off x="4610100" y="6405563"/>
              <a:ext cx="1466850" cy="842962"/>
              <a:chOff x="2888" y="3092"/>
              <a:chExt cx="645" cy="613"/>
            </a:xfrm>
          </p:grpSpPr>
          <p:grpSp>
            <p:nvGrpSpPr>
              <p:cNvPr id="200" name="Group 1196"/>
              <p:cNvGrpSpPr>
                <a:grpSpLocks/>
              </p:cNvGrpSpPr>
              <p:nvPr userDrawn="1"/>
            </p:nvGrpSpPr>
            <p:grpSpPr bwMode="auto">
              <a:xfrm>
                <a:off x="2888" y="3092"/>
                <a:ext cx="635" cy="573"/>
                <a:chOff x="2888" y="3092"/>
                <a:chExt cx="635" cy="573"/>
              </a:xfrm>
            </p:grpSpPr>
            <p:sp>
              <p:nvSpPr>
                <p:cNvPr id="203" name="AutoShape 202"/>
                <p:cNvSpPr>
                  <a:spLocks noChangeArrowheads="1"/>
                </p:cNvSpPr>
                <p:nvPr userDrawn="1"/>
              </p:nvSpPr>
              <p:spPr bwMode="auto">
                <a:xfrm>
                  <a:off x="2888" y="3092"/>
                  <a:ext cx="635" cy="573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99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79525"/>
                  <a:endParaRPr lang="ja-JP" altLang="ja-JP" sz="800"/>
                </a:p>
              </p:txBody>
            </p:sp>
            <p:sp>
              <p:nvSpPr>
                <p:cNvPr id="204" name="Line 203"/>
                <p:cNvSpPr>
                  <a:spLocks noChangeShapeType="1"/>
                </p:cNvSpPr>
                <p:nvPr userDrawn="1"/>
              </p:nvSpPr>
              <p:spPr bwMode="auto">
                <a:xfrm>
                  <a:off x="2888" y="3183"/>
                  <a:ext cx="635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201" name="Rectangle 204"/>
              <p:cNvSpPr>
                <a:spLocks noChangeArrowheads="1"/>
              </p:cNvSpPr>
              <p:nvPr userDrawn="1"/>
            </p:nvSpPr>
            <p:spPr bwMode="auto">
              <a:xfrm>
                <a:off x="2900" y="3092"/>
                <a:ext cx="582" cy="6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99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r>
                  <a:rPr lang="en-US" altLang="ja-JP" sz="500"/>
                  <a:t>2.4.4.1</a:t>
                </a:r>
                <a:r>
                  <a:rPr lang="ja-JP" altLang="en-US" sz="500"/>
                  <a:t>　ソフトウェア詳細設計</a:t>
                </a:r>
              </a:p>
            </p:txBody>
          </p:sp>
          <p:sp>
            <p:nvSpPr>
              <p:cNvPr id="202" name="Rectangle 205"/>
              <p:cNvSpPr>
                <a:spLocks noChangeArrowheads="1"/>
              </p:cNvSpPr>
              <p:nvPr userDrawn="1"/>
            </p:nvSpPr>
            <p:spPr bwMode="auto">
              <a:xfrm>
                <a:off x="2899" y="3183"/>
                <a:ext cx="634" cy="52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99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10800" tIns="10800" rIns="0" bIns="10800"/>
              <a:lstStyle/>
              <a:p>
                <a:pPr defTabSz="1279525"/>
                <a:r>
                  <a:rPr lang="ja-JP" altLang="en-US" sz="500" dirty="0"/>
                  <a:t>・ソフトウェアコンポーネントの詳細設計</a:t>
                </a:r>
                <a:endParaRPr lang="en-US" altLang="ja-JP" sz="500" dirty="0"/>
              </a:p>
              <a:p>
                <a:pPr defTabSz="1279525"/>
                <a:r>
                  <a:rPr lang="ja-JP" altLang="en-US" sz="500" dirty="0"/>
                  <a:t>・ソフトウェアインタフェースの詳細設計</a:t>
                </a:r>
                <a:endParaRPr lang="en-US" altLang="ja-JP" sz="500" dirty="0"/>
              </a:p>
              <a:p>
                <a:pPr defTabSz="1279525"/>
                <a:r>
                  <a:rPr lang="ja-JP" altLang="en-US" sz="500" dirty="0"/>
                  <a:t>・データベースの詳細設計</a:t>
                </a:r>
              </a:p>
              <a:p>
                <a:pPr defTabSz="1279525"/>
                <a:r>
                  <a:rPr lang="ja-JP" altLang="en-US" sz="500" dirty="0"/>
                  <a:t>・</a:t>
                </a:r>
                <a:r>
                  <a:rPr lang="ja-JP" altLang="en-US" sz="500" dirty="0" smtClean="0"/>
                  <a:t>利用者用文書</a:t>
                </a:r>
                <a:r>
                  <a:rPr lang="ja-JP" altLang="en-US" sz="500" dirty="0"/>
                  <a:t>の更新</a:t>
                </a:r>
              </a:p>
              <a:p>
                <a:pPr defTabSz="1279525"/>
                <a:r>
                  <a:rPr lang="ja-JP" altLang="en-US" sz="500" dirty="0"/>
                  <a:t>・ソフトウェアユニットのテスト要件の定義</a:t>
                </a:r>
                <a:endParaRPr lang="en-US" altLang="ja-JP" sz="500" dirty="0"/>
              </a:p>
              <a:p>
                <a:pPr defTabSz="1279525"/>
                <a:r>
                  <a:rPr lang="ja-JP" altLang="en-US" sz="500" dirty="0"/>
                  <a:t>・ソフトウェア結合</a:t>
                </a:r>
                <a:r>
                  <a:rPr lang="ja-JP" altLang="en-US" sz="500" dirty="0" smtClean="0"/>
                  <a:t>のため</a:t>
                </a:r>
                <a:r>
                  <a:rPr lang="ja-JP" altLang="en-US" sz="500" dirty="0"/>
                  <a:t>のテスト要件の更新</a:t>
                </a:r>
              </a:p>
              <a:p>
                <a:pPr defTabSz="1279525"/>
                <a:r>
                  <a:rPr lang="ja-JP" altLang="en-US" sz="500" dirty="0"/>
                  <a:t>・ソフトウェア詳細設計及びテスト要件の評価</a:t>
                </a:r>
              </a:p>
              <a:p>
                <a:pPr defTabSz="1279525"/>
                <a:r>
                  <a:rPr lang="ja-JP" altLang="en-US" sz="500" dirty="0"/>
                  <a:t>・ソフトウェア詳細設計の共同レビューの実施</a:t>
                </a:r>
              </a:p>
            </p:txBody>
          </p:sp>
        </p:grpSp>
        <p:grpSp>
          <p:nvGrpSpPr>
            <p:cNvPr id="69" name="Group 832"/>
            <p:cNvGrpSpPr>
              <a:grpSpLocks/>
            </p:cNvGrpSpPr>
            <p:nvPr userDrawn="1"/>
          </p:nvGrpSpPr>
          <p:grpSpPr bwMode="auto">
            <a:xfrm>
              <a:off x="6437313" y="6500813"/>
              <a:ext cx="1390650" cy="855662"/>
              <a:chOff x="3179" y="3024"/>
              <a:chExt cx="491" cy="539"/>
            </a:xfrm>
          </p:grpSpPr>
          <p:grpSp>
            <p:nvGrpSpPr>
              <p:cNvPr id="195" name="Group 831"/>
              <p:cNvGrpSpPr>
                <a:grpSpLocks/>
              </p:cNvGrpSpPr>
              <p:nvPr userDrawn="1"/>
            </p:nvGrpSpPr>
            <p:grpSpPr bwMode="auto">
              <a:xfrm>
                <a:off x="3193" y="3024"/>
                <a:ext cx="477" cy="426"/>
                <a:chOff x="3193" y="3024"/>
                <a:chExt cx="477" cy="426"/>
              </a:xfrm>
            </p:grpSpPr>
            <p:sp>
              <p:nvSpPr>
                <p:cNvPr id="198" name="AutoShape 190"/>
                <p:cNvSpPr>
                  <a:spLocks noChangeArrowheads="1"/>
                </p:cNvSpPr>
                <p:nvPr userDrawn="1"/>
              </p:nvSpPr>
              <p:spPr bwMode="auto">
                <a:xfrm>
                  <a:off x="3193" y="3024"/>
                  <a:ext cx="477" cy="426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99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79525"/>
                  <a:endParaRPr lang="ja-JP" altLang="ja-JP" sz="800"/>
                </a:p>
              </p:txBody>
            </p:sp>
            <p:sp>
              <p:nvSpPr>
                <p:cNvPr id="199" name="Line 191"/>
                <p:cNvSpPr>
                  <a:spLocks noChangeShapeType="1"/>
                </p:cNvSpPr>
                <p:nvPr userDrawn="1"/>
              </p:nvSpPr>
              <p:spPr bwMode="auto">
                <a:xfrm>
                  <a:off x="3193" y="3110"/>
                  <a:ext cx="47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196" name="Rectangle 192"/>
              <p:cNvSpPr>
                <a:spLocks noChangeArrowheads="1"/>
              </p:cNvSpPr>
              <p:nvPr userDrawn="1"/>
            </p:nvSpPr>
            <p:spPr bwMode="auto">
              <a:xfrm>
                <a:off x="3179" y="3024"/>
                <a:ext cx="467" cy="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99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r>
                  <a:rPr lang="en-US" altLang="ja-JP" sz="500"/>
                  <a:t>2.4.6.1</a:t>
                </a:r>
                <a:r>
                  <a:rPr lang="ja-JP" altLang="en-US" sz="500"/>
                  <a:t>　ソフトウェア結合</a:t>
                </a:r>
              </a:p>
            </p:txBody>
          </p:sp>
          <p:sp>
            <p:nvSpPr>
              <p:cNvPr id="197" name="Rectangle 193"/>
              <p:cNvSpPr>
                <a:spLocks noChangeArrowheads="1"/>
              </p:cNvSpPr>
              <p:nvPr userDrawn="1"/>
            </p:nvSpPr>
            <p:spPr bwMode="auto">
              <a:xfrm>
                <a:off x="3193" y="3114"/>
                <a:ext cx="477" cy="44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99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28800" tIns="28800" rIns="28800" bIns="10800"/>
              <a:lstStyle/>
              <a:p>
                <a:pPr defTabSz="1279525"/>
                <a:r>
                  <a:rPr lang="ja-JP" altLang="en-US" sz="500" dirty="0"/>
                  <a:t>・ソフトウェア結合計画の作成</a:t>
                </a:r>
                <a:endParaRPr lang="en-US" altLang="ja-JP" sz="500" dirty="0"/>
              </a:p>
              <a:p>
                <a:pPr defTabSz="1279525"/>
                <a:r>
                  <a:rPr lang="ja-JP" altLang="en-US" sz="500" dirty="0"/>
                  <a:t>・ソフトウェア結合テストの実施</a:t>
                </a:r>
              </a:p>
              <a:p>
                <a:pPr defTabSz="1279525"/>
                <a:r>
                  <a:rPr lang="ja-JP" altLang="en-US" sz="500" dirty="0"/>
                  <a:t>・</a:t>
                </a:r>
                <a:r>
                  <a:rPr lang="ja-JP" altLang="en-US" sz="500" dirty="0" smtClean="0"/>
                  <a:t>利用者用文書</a:t>
                </a:r>
                <a:r>
                  <a:rPr lang="ja-JP" altLang="en-US" sz="500" dirty="0"/>
                  <a:t>の更新</a:t>
                </a:r>
              </a:p>
              <a:p>
                <a:pPr defTabSz="1279525"/>
                <a:r>
                  <a:rPr lang="ja-JP" altLang="en-US" sz="500" dirty="0"/>
                  <a:t>・ソフトウェア適格性確認テストの準備</a:t>
                </a:r>
                <a:endParaRPr lang="en-US" altLang="ja-JP" sz="500" dirty="0"/>
              </a:p>
              <a:p>
                <a:pPr defTabSz="1279525"/>
                <a:r>
                  <a:rPr lang="ja-JP" altLang="en-US" sz="500" dirty="0"/>
                  <a:t>・</a:t>
                </a:r>
                <a:r>
                  <a:rPr lang="ja-JP" altLang="en-US" sz="500" dirty="0" smtClean="0"/>
                  <a:t>ソフトウェア</a:t>
                </a:r>
                <a:r>
                  <a:rPr lang="ja-JP" altLang="en-US" sz="500" dirty="0"/>
                  <a:t>結合</a:t>
                </a:r>
                <a:r>
                  <a:rPr lang="ja-JP" altLang="en-US" sz="500" dirty="0" smtClean="0"/>
                  <a:t>の</a:t>
                </a:r>
                <a:r>
                  <a:rPr lang="ja-JP" altLang="en-US" sz="500" dirty="0"/>
                  <a:t>評価</a:t>
                </a:r>
              </a:p>
              <a:p>
                <a:pPr defTabSz="1279525"/>
                <a:r>
                  <a:rPr lang="ja-JP" altLang="en-US" sz="500" dirty="0"/>
                  <a:t>・ソフトウェア結合の共同レビュー実施</a:t>
                </a:r>
              </a:p>
            </p:txBody>
          </p:sp>
        </p:grpSp>
        <p:grpSp>
          <p:nvGrpSpPr>
            <p:cNvPr id="70" name="Group 206"/>
            <p:cNvGrpSpPr>
              <a:grpSpLocks/>
            </p:cNvGrpSpPr>
            <p:nvPr userDrawn="1"/>
          </p:nvGrpSpPr>
          <p:grpSpPr bwMode="auto">
            <a:xfrm>
              <a:off x="4960938" y="7392988"/>
              <a:ext cx="2628900" cy="569912"/>
              <a:chOff x="2762" y="3781"/>
              <a:chExt cx="771" cy="307"/>
            </a:xfrm>
          </p:grpSpPr>
          <p:grpSp>
            <p:nvGrpSpPr>
              <p:cNvPr id="190" name="Group 207"/>
              <p:cNvGrpSpPr>
                <a:grpSpLocks/>
              </p:cNvGrpSpPr>
              <p:nvPr/>
            </p:nvGrpSpPr>
            <p:grpSpPr bwMode="auto">
              <a:xfrm>
                <a:off x="2762" y="3801"/>
                <a:ext cx="771" cy="287"/>
                <a:chOff x="2762" y="3801"/>
                <a:chExt cx="771" cy="287"/>
              </a:xfrm>
            </p:grpSpPr>
            <p:sp>
              <p:nvSpPr>
                <p:cNvPr id="193" name="AutoShape 208"/>
                <p:cNvSpPr>
                  <a:spLocks noChangeArrowheads="1"/>
                </p:cNvSpPr>
                <p:nvPr/>
              </p:nvSpPr>
              <p:spPr bwMode="auto">
                <a:xfrm>
                  <a:off x="2762" y="3801"/>
                  <a:ext cx="771" cy="287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99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79525"/>
                  <a:endParaRPr lang="ja-JP" altLang="ja-JP" sz="800"/>
                </a:p>
              </p:txBody>
            </p:sp>
            <p:sp>
              <p:nvSpPr>
                <p:cNvPr id="194" name="Line 209"/>
                <p:cNvSpPr>
                  <a:spLocks noChangeShapeType="1"/>
                </p:cNvSpPr>
                <p:nvPr/>
              </p:nvSpPr>
              <p:spPr bwMode="auto">
                <a:xfrm>
                  <a:off x="2762" y="3859"/>
                  <a:ext cx="771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191" name="Rectangle 210"/>
              <p:cNvSpPr>
                <a:spLocks noChangeArrowheads="1"/>
              </p:cNvSpPr>
              <p:nvPr/>
            </p:nvSpPr>
            <p:spPr bwMode="auto">
              <a:xfrm>
                <a:off x="2771" y="3781"/>
                <a:ext cx="683" cy="9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99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r>
                  <a:rPr lang="en-US" altLang="ja-JP" sz="500"/>
                  <a:t>2.4.5.1</a:t>
                </a:r>
                <a:r>
                  <a:rPr lang="ja-JP" altLang="en-US" sz="500"/>
                  <a:t>　ソフトウェア構築</a:t>
                </a:r>
              </a:p>
            </p:txBody>
          </p:sp>
          <p:sp>
            <p:nvSpPr>
              <p:cNvPr id="192" name="Rectangle 211"/>
              <p:cNvSpPr>
                <a:spLocks noChangeArrowheads="1"/>
              </p:cNvSpPr>
              <p:nvPr/>
            </p:nvSpPr>
            <p:spPr bwMode="auto">
              <a:xfrm>
                <a:off x="2762" y="3859"/>
                <a:ext cx="771" cy="19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99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28800" tIns="28800" rIns="28800" bIns="10800"/>
              <a:lstStyle/>
              <a:p>
                <a:pPr defTabSz="1279525"/>
                <a:r>
                  <a:rPr lang="ja-JP" altLang="en-US" sz="500" dirty="0"/>
                  <a:t>・ソフトウェアユニットとデータベースの作成及びテスト手順とテストデータの作成</a:t>
                </a:r>
              </a:p>
              <a:p>
                <a:pPr defTabSz="1279525"/>
                <a:r>
                  <a:rPr lang="ja-JP" altLang="en-US" sz="500" dirty="0"/>
                  <a:t>・ソフトウェアユニットとデータベースのテストの実施</a:t>
                </a:r>
              </a:p>
              <a:p>
                <a:pPr defTabSz="1279525"/>
                <a:r>
                  <a:rPr lang="ja-JP" altLang="en-US" sz="500" dirty="0"/>
                  <a:t>・</a:t>
                </a:r>
                <a:r>
                  <a:rPr lang="ja-JP" altLang="en-US" sz="500" dirty="0" smtClean="0"/>
                  <a:t>利用者用文書</a:t>
                </a:r>
                <a:r>
                  <a:rPr lang="ja-JP" altLang="en-US" sz="500" dirty="0"/>
                  <a:t>の更新</a:t>
                </a:r>
                <a:endParaRPr lang="en-US" altLang="ja-JP" sz="500" dirty="0"/>
              </a:p>
              <a:p>
                <a:pPr defTabSz="1279525"/>
                <a:r>
                  <a:rPr lang="ja-JP" altLang="en-US" sz="500" dirty="0"/>
                  <a:t>・ソフトウェア結合テスト要件の更新</a:t>
                </a:r>
              </a:p>
              <a:p>
                <a:pPr defTabSz="1279525"/>
                <a:r>
                  <a:rPr lang="ja-JP" altLang="en-US" sz="500" dirty="0"/>
                  <a:t>・ソフトウェアコード及びテスト結果の評価</a:t>
                </a:r>
              </a:p>
            </p:txBody>
          </p:sp>
        </p:grpSp>
        <p:sp>
          <p:nvSpPr>
            <p:cNvPr id="71" name="Rectangle 670"/>
            <p:cNvSpPr>
              <a:spLocks noChangeArrowheads="1"/>
            </p:cNvSpPr>
            <p:nvPr userDrawn="1"/>
          </p:nvSpPr>
          <p:spPr bwMode="auto">
            <a:xfrm>
              <a:off x="2297113" y="8086725"/>
              <a:ext cx="8915400" cy="163513"/>
            </a:xfrm>
            <a:prstGeom prst="rect">
              <a:avLst/>
            </a:prstGeom>
            <a:solidFill>
              <a:schemeClr val="accent5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72" name="Text Box 782"/>
            <p:cNvSpPr txBox="1">
              <a:spLocks noChangeArrowheads="1"/>
            </p:cNvSpPr>
            <p:nvPr userDrawn="1"/>
          </p:nvSpPr>
          <p:spPr bwMode="auto">
            <a:xfrm>
              <a:off x="2273300" y="8040688"/>
              <a:ext cx="1824038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27952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27952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27952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27952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ja-JP" altLang="en-US" sz="800" dirty="0" smtClean="0"/>
                <a:t>２．５　ハードウェア実装プロセス</a:t>
              </a:r>
            </a:p>
          </p:txBody>
        </p:sp>
        <p:sp>
          <p:nvSpPr>
            <p:cNvPr id="73" name="Rectangle 585"/>
            <p:cNvSpPr>
              <a:spLocks noChangeArrowheads="1"/>
            </p:cNvSpPr>
            <p:nvPr userDrawn="1"/>
          </p:nvSpPr>
          <p:spPr bwMode="auto">
            <a:xfrm>
              <a:off x="10001250" y="731838"/>
              <a:ext cx="1116013" cy="7272337"/>
            </a:xfrm>
            <a:prstGeom prst="rect">
              <a:avLst/>
            </a:prstGeom>
            <a:solidFill>
              <a:srgbClr val="B8E6C7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4" name="Group 816"/>
            <p:cNvGrpSpPr>
              <a:grpSpLocks/>
            </p:cNvGrpSpPr>
            <p:nvPr userDrawn="1"/>
          </p:nvGrpSpPr>
          <p:grpSpPr bwMode="auto">
            <a:xfrm>
              <a:off x="10037763" y="2017713"/>
              <a:ext cx="981075" cy="658812"/>
              <a:chOff x="4308" y="3389"/>
              <a:chExt cx="524" cy="341"/>
            </a:xfrm>
          </p:grpSpPr>
          <p:grpSp>
            <p:nvGrpSpPr>
              <p:cNvPr id="185" name="Group 282"/>
              <p:cNvGrpSpPr>
                <a:grpSpLocks/>
              </p:cNvGrpSpPr>
              <p:nvPr userDrawn="1"/>
            </p:nvGrpSpPr>
            <p:grpSpPr bwMode="auto">
              <a:xfrm>
                <a:off x="4328" y="3389"/>
                <a:ext cx="500" cy="341"/>
                <a:chOff x="4881" y="2322"/>
                <a:chExt cx="500" cy="341"/>
              </a:xfrm>
            </p:grpSpPr>
            <p:sp>
              <p:nvSpPr>
                <p:cNvPr id="188" name="AutoShape 283"/>
                <p:cNvSpPr>
                  <a:spLocks noChangeArrowheads="1"/>
                </p:cNvSpPr>
                <p:nvPr/>
              </p:nvSpPr>
              <p:spPr bwMode="auto">
                <a:xfrm>
                  <a:off x="4882" y="2322"/>
                  <a:ext cx="499" cy="341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CCFF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79525"/>
                  <a:endParaRPr lang="ja-JP" altLang="ja-JP" sz="800"/>
                </a:p>
              </p:txBody>
            </p:sp>
            <p:sp>
              <p:nvSpPr>
                <p:cNvPr id="189" name="Line 284"/>
                <p:cNvSpPr>
                  <a:spLocks noChangeShapeType="1"/>
                </p:cNvSpPr>
                <p:nvPr/>
              </p:nvSpPr>
              <p:spPr bwMode="auto">
                <a:xfrm>
                  <a:off x="4881" y="2421"/>
                  <a:ext cx="499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186" name="Rectangle 285"/>
              <p:cNvSpPr>
                <a:spLocks noChangeArrowheads="1"/>
              </p:cNvSpPr>
              <p:nvPr userDrawn="1"/>
            </p:nvSpPr>
            <p:spPr bwMode="auto">
              <a:xfrm>
                <a:off x="4308" y="3391"/>
                <a:ext cx="491" cy="9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99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54000" anchor="ctr"/>
              <a:lstStyle/>
              <a:p>
                <a:pPr defTabSz="1279525"/>
                <a:r>
                  <a:rPr lang="en-US" altLang="ja-JP" sz="500"/>
                  <a:t>2.6.2</a:t>
                </a:r>
                <a:r>
                  <a:rPr lang="ja-JP" altLang="en-US" sz="500"/>
                  <a:t>　問題把握及び修正の分析</a:t>
                </a:r>
              </a:p>
            </p:txBody>
          </p:sp>
          <p:sp>
            <p:nvSpPr>
              <p:cNvPr id="187" name="Rectangle 286"/>
              <p:cNvSpPr>
                <a:spLocks noChangeArrowheads="1"/>
              </p:cNvSpPr>
              <p:nvPr userDrawn="1"/>
            </p:nvSpPr>
            <p:spPr bwMode="auto">
              <a:xfrm>
                <a:off x="4333" y="3488"/>
                <a:ext cx="499" cy="24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99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28800" tIns="28800" rIns="28800" bIns="10800"/>
              <a:lstStyle/>
              <a:p>
                <a:pPr defTabSz="1279525"/>
                <a:r>
                  <a:rPr lang="ja-JP" altLang="en-US" sz="500"/>
                  <a:t>・問題報告又は修正依頼の分析</a:t>
                </a:r>
              </a:p>
              <a:p>
                <a:pPr defTabSz="1279525"/>
                <a:r>
                  <a:rPr lang="ja-JP" altLang="en-US" sz="500"/>
                  <a:t>・問題の再現又は検証</a:t>
                </a:r>
              </a:p>
              <a:p>
                <a:pPr defTabSz="1279525"/>
                <a:r>
                  <a:rPr lang="ja-JP" altLang="en-US" sz="500"/>
                  <a:t>・修正実施の選択肢の用意</a:t>
                </a:r>
              </a:p>
              <a:p>
                <a:pPr defTabSz="1279525"/>
                <a:r>
                  <a:rPr lang="ja-JP" altLang="en-US" sz="500"/>
                  <a:t>・文書化</a:t>
                </a:r>
              </a:p>
              <a:p>
                <a:pPr defTabSz="1279525"/>
                <a:r>
                  <a:rPr lang="ja-JP" altLang="en-US" sz="500"/>
                  <a:t>・修正案の承認</a:t>
                </a:r>
              </a:p>
            </p:txBody>
          </p:sp>
        </p:grpSp>
        <p:sp>
          <p:nvSpPr>
            <p:cNvPr id="75" name="Rectangle 262"/>
            <p:cNvSpPr>
              <a:spLocks noChangeArrowheads="1"/>
            </p:cNvSpPr>
            <p:nvPr userDrawn="1"/>
          </p:nvSpPr>
          <p:spPr bwMode="auto">
            <a:xfrm>
              <a:off x="10075863" y="768350"/>
              <a:ext cx="973137" cy="1809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1279525"/>
              <a:r>
                <a:rPr lang="ja-JP" altLang="en-US" sz="800"/>
                <a:t>２．６　保守プロセス</a:t>
              </a:r>
            </a:p>
          </p:txBody>
        </p:sp>
        <p:grpSp>
          <p:nvGrpSpPr>
            <p:cNvPr id="76" name="Group 1054"/>
            <p:cNvGrpSpPr>
              <a:grpSpLocks/>
            </p:cNvGrpSpPr>
            <p:nvPr userDrawn="1"/>
          </p:nvGrpSpPr>
          <p:grpSpPr bwMode="auto">
            <a:xfrm>
              <a:off x="10074275" y="3057525"/>
              <a:ext cx="979488" cy="338138"/>
              <a:chOff x="4436" y="3855"/>
              <a:chExt cx="617" cy="213"/>
            </a:xfrm>
          </p:grpSpPr>
          <p:grpSp>
            <p:nvGrpSpPr>
              <p:cNvPr id="179" name="Group 294"/>
              <p:cNvGrpSpPr>
                <a:grpSpLocks/>
              </p:cNvGrpSpPr>
              <p:nvPr userDrawn="1"/>
            </p:nvGrpSpPr>
            <p:grpSpPr bwMode="auto">
              <a:xfrm>
                <a:off x="4436" y="3876"/>
                <a:ext cx="595" cy="192"/>
                <a:chOff x="4803" y="3990"/>
                <a:chExt cx="544" cy="192"/>
              </a:xfrm>
            </p:grpSpPr>
            <p:sp>
              <p:nvSpPr>
                <p:cNvPr id="183" name="AutoShape 295"/>
                <p:cNvSpPr>
                  <a:spLocks noChangeArrowheads="1"/>
                </p:cNvSpPr>
                <p:nvPr/>
              </p:nvSpPr>
              <p:spPr bwMode="auto">
                <a:xfrm>
                  <a:off x="4803" y="3990"/>
                  <a:ext cx="544" cy="192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CCFF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79525"/>
                  <a:endParaRPr lang="ja-JP" altLang="ja-JP" sz="800"/>
                </a:p>
              </p:txBody>
            </p:sp>
            <p:sp>
              <p:nvSpPr>
                <p:cNvPr id="184" name="Line 296"/>
                <p:cNvSpPr>
                  <a:spLocks noChangeShapeType="1"/>
                </p:cNvSpPr>
                <p:nvPr/>
              </p:nvSpPr>
              <p:spPr bwMode="auto">
                <a:xfrm>
                  <a:off x="4803" y="4062"/>
                  <a:ext cx="5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0" name="Group 815"/>
              <p:cNvGrpSpPr>
                <a:grpSpLocks/>
              </p:cNvGrpSpPr>
              <p:nvPr userDrawn="1"/>
            </p:nvGrpSpPr>
            <p:grpSpPr bwMode="auto">
              <a:xfrm>
                <a:off x="4440" y="3855"/>
                <a:ext cx="613" cy="205"/>
                <a:chOff x="4729" y="3792"/>
                <a:chExt cx="522" cy="201"/>
              </a:xfrm>
            </p:grpSpPr>
            <p:sp>
              <p:nvSpPr>
                <p:cNvPr id="181" name="Rectangle 297"/>
                <p:cNvSpPr>
                  <a:spLocks noChangeArrowheads="1"/>
                </p:cNvSpPr>
                <p:nvPr userDrawn="1"/>
              </p:nvSpPr>
              <p:spPr bwMode="auto">
                <a:xfrm>
                  <a:off x="4737" y="3792"/>
                  <a:ext cx="514" cy="9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99CC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79525"/>
                  <a:r>
                    <a:rPr lang="en-US" altLang="ja-JP" sz="500"/>
                    <a:t>2.6.3</a:t>
                  </a:r>
                  <a:r>
                    <a:rPr lang="ja-JP" altLang="en-US" sz="500"/>
                    <a:t>　修正の実施</a:t>
                  </a:r>
                </a:p>
              </p:txBody>
            </p:sp>
            <p:sp>
              <p:nvSpPr>
                <p:cNvPr id="182" name="Rectangle 298"/>
                <p:cNvSpPr>
                  <a:spLocks noChangeArrowheads="1"/>
                </p:cNvSpPr>
                <p:nvPr userDrawn="1"/>
              </p:nvSpPr>
              <p:spPr bwMode="auto">
                <a:xfrm>
                  <a:off x="4729" y="3869"/>
                  <a:ext cx="522" cy="12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99CC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28800" tIns="28800" rIns="28800" bIns="10800"/>
                <a:lstStyle/>
                <a:p>
                  <a:pPr defTabSz="1279525"/>
                  <a:r>
                    <a:rPr lang="ja-JP" altLang="en-US" sz="500" dirty="0"/>
                    <a:t>・分析と修正部分の決定</a:t>
                  </a:r>
                  <a:endParaRPr lang="en-US" altLang="ja-JP" sz="500" dirty="0"/>
                </a:p>
                <a:p>
                  <a:pPr defTabSz="1279525"/>
                  <a:r>
                    <a:rPr lang="ja-JP" altLang="en-US" sz="500" dirty="0" smtClean="0"/>
                    <a:t>・</a:t>
                  </a:r>
                  <a:r>
                    <a:rPr lang="ja-JP" altLang="en-US" sz="500" dirty="0"/>
                    <a:t>修正</a:t>
                  </a:r>
                  <a:r>
                    <a:rPr lang="ja-JP" altLang="en-US" sz="500" dirty="0" smtClean="0"/>
                    <a:t>の</a:t>
                  </a:r>
                  <a:r>
                    <a:rPr lang="ja-JP" altLang="en-US" sz="500" dirty="0"/>
                    <a:t>実施</a:t>
                  </a:r>
                </a:p>
              </p:txBody>
            </p:sp>
          </p:grpSp>
        </p:grpSp>
        <p:grpSp>
          <p:nvGrpSpPr>
            <p:cNvPr id="77" name="グループ化 9"/>
            <p:cNvGrpSpPr>
              <a:grpSpLocks/>
            </p:cNvGrpSpPr>
            <p:nvPr userDrawn="1"/>
          </p:nvGrpSpPr>
          <p:grpSpPr bwMode="auto">
            <a:xfrm>
              <a:off x="10067925" y="1092200"/>
              <a:ext cx="977900" cy="614363"/>
              <a:chOff x="9773117" y="1091910"/>
              <a:chExt cx="978354" cy="614364"/>
            </a:xfrm>
          </p:grpSpPr>
          <p:sp>
            <p:nvSpPr>
              <p:cNvPr id="173" name="AutoShape 271"/>
              <p:cNvSpPr>
                <a:spLocks noChangeArrowheads="1"/>
              </p:cNvSpPr>
              <p:nvPr userDrawn="1"/>
            </p:nvSpPr>
            <p:spPr bwMode="auto">
              <a:xfrm>
                <a:off x="9773117" y="1120230"/>
                <a:ext cx="978354" cy="581025"/>
              </a:xfrm>
              <a:prstGeom prst="roundRect">
                <a:avLst>
                  <a:gd name="adj" fmla="val 16667"/>
                </a:avLst>
              </a:prstGeom>
              <a:solidFill>
                <a:srgbClr val="CCFF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endParaRPr lang="ja-JP" altLang="ja-JP" sz="800"/>
              </a:p>
            </p:txBody>
          </p:sp>
          <p:grpSp>
            <p:nvGrpSpPr>
              <p:cNvPr id="174" name="グループ化 1"/>
              <p:cNvGrpSpPr>
                <a:grpSpLocks/>
              </p:cNvGrpSpPr>
              <p:nvPr userDrawn="1"/>
            </p:nvGrpSpPr>
            <p:grpSpPr bwMode="auto">
              <a:xfrm>
                <a:off x="9785176" y="1091910"/>
                <a:ext cx="966295" cy="614364"/>
                <a:chOff x="9040282" y="3230570"/>
                <a:chExt cx="966295" cy="614364"/>
              </a:xfrm>
            </p:grpSpPr>
            <p:sp>
              <p:nvSpPr>
                <p:cNvPr id="175" name="Line 272"/>
                <p:cNvSpPr>
                  <a:spLocks noChangeShapeType="1"/>
                </p:cNvSpPr>
                <p:nvPr userDrawn="1"/>
              </p:nvSpPr>
              <p:spPr bwMode="auto">
                <a:xfrm>
                  <a:off x="9040282" y="3410867"/>
                  <a:ext cx="966295" cy="659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grpSp>
              <p:nvGrpSpPr>
                <p:cNvPr id="176" name="Group 1107"/>
                <p:cNvGrpSpPr>
                  <a:grpSpLocks/>
                </p:cNvGrpSpPr>
                <p:nvPr userDrawn="1"/>
              </p:nvGrpSpPr>
              <p:grpSpPr bwMode="auto">
                <a:xfrm>
                  <a:off x="9065018" y="3230570"/>
                  <a:ext cx="839787" cy="614364"/>
                  <a:chOff x="4176" y="3079"/>
                  <a:chExt cx="529" cy="387"/>
                </a:xfrm>
              </p:grpSpPr>
              <p:sp>
                <p:nvSpPr>
                  <p:cNvPr id="177" name="Rectangle 267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4198" y="3079"/>
                    <a:ext cx="507" cy="13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99CC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28800" rIns="0" anchor="ctr"/>
                  <a:lstStyle/>
                  <a:p>
                    <a:pPr defTabSz="1279525"/>
                    <a:r>
                      <a:rPr lang="en-US" altLang="ja-JP" sz="500"/>
                      <a:t>2.6.1</a:t>
                    </a:r>
                    <a:r>
                      <a:rPr lang="ja-JP" altLang="en-US" sz="500"/>
                      <a:t>　プロセス開始の準備</a:t>
                    </a:r>
                  </a:p>
                </p:txBody>
              </p:sp>
              <p:sp>
                <p:nvSpPr>
                  <p:cNvPr id="178" name="Rectangle 268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4176" y="3193"/>
                    <a:ext cx="515" cy="273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99CC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28800" tIns="28800" rIns="0" bIns="10800"/>
                  <a:lstStyle/>
                  <a:p>
                    <a:pPr defTabSz="1279525"/>
                    <a:r>
                      <a:rPr lang="ja-JP" altLang="en-US" sz="500"/>
                      <a:t>・保守に必要な成果物の引き継ぎ</a:t>
                    </a:r>
                  </a:p>
                  <a:p>
                    <a:pPr defTabSz="1279525"/>
                    <a:r>
                      <a:rPr lang="ja-JP" altLang="en-US" sz="500"/>
                      <a:t>・計画及び手続きの作成</a:t>
                    </a:r>
                  </a:p>
                  <a:p>
                    <a:pPr defTabSz="1279525"/>
                    <a:r>
                      <a:rPr lang="ja-JP" altLang="en-US" sz="500"/>
                      <a:t>・問題管理手続きの確立</a:t>
                    </a:r>
                  </a:p>
                  <a:p>
                    <a:pPr defTabSz="1279525"/>
                    <a:r>
                      <a:rPr lang="ja-JP" altLang="en-US" sz="500"/>
                      <a:t>・修正作業の管理</a:t>
                    </a:r>
                  </a:p>
                  <a:p>
                    <a:pPr defTabSz="1279525"/>
                    <a:r>
                      <a:rPr lang="ja-JP" altLang="en-US" sz="500"/>
                      <a:t>・保守のための文書作成</a:t>
                    </a:r>
                  </a:p>
                </p:txBody>
              </p:sp>
            </p:grpSp>
          </p:grpSp>
        </p:grpSp>
        <p:grpSp>
          <p:nvGrpSpPr>
            <p:cNvPr id="78" name="グループ化 10"/>
            <p:cNvGrpSpPr>
              <a:grpSpLocks/>
            </p:cNvGrpSpPr>
            <p:nvPr userDrawn="1"/>
          </p:nvGrpSpPr>
          <p:grpSpPr bwMode="auto">
            <a:xfrm>
              <a:off x="10074275" y="3851275"/>
              <a:ext cx="968375" cy="696913"/>
              <a:chOff x="9774867" y="3851655"/>
              <a:chExt cx="968980" cy="696917"/>
            </a:xfrm>
          </p:grpSpPr>
          <p:grpSp>
            <p:nvGrpSpPr>
              <p:cNvPr id="167" name="Group 264"/>
              <p:cNvGrpSpPr>
                <a:grpSpLocks/>
              </p:cNvGrpSpPr>
              <p:nvPr userDrawn="1"/>
            </p:nvGrpSpPr>
            <p:grpSpPr bwMode="auto">
              <a:xfrm>
                <a:off x="9774867" y="3851655"/>
                <a:ext cx="968980" cy="696917"/>
                <a:chOff x="4304" y="2227"/>
                <a:chExt cx="548" cy="196"/>
              </a:xfrm>
            </p:grpSpPr>
            <p:sp>
              <p:nvSpPr>
                <p:cNvPr id="171" name="AutoShape 265"/>
                <p:cNvSpPr>
                  <a:spLocks noChangeArrowheads="1"/>
                </p:cNvSpPr>
                <p:nvPr/>
              </p:nvSpPr>
              <p:spPr bwMode="auto">
                <a:xfrm>
                  <a:off x="4304" y="2227"/>
                  <a:ext cx="548" cy="196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CCFF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79525"/>
                  <a:endParaRPr lang="ja-JP" altLang="ja-JP" sz="800"/>
                </a:p>
              </p:txBody>
            </p:sp>
            <p:sp>
              <p:nvSpPr>
                <p:cNvPr id="172" name="Line 266"/>
                <p:cNvSpPr>
                  <a:spLocks noChangeShapeType="1"/>
                </p:cNvSpPr>
                <p:nvPr/>
              </p:nvSpPr>
              <p:spPr bwMode="auto">
                <a:xfrm>
                  <a:off x="4304" y="2299"/>
                  <a:ext cx="5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68" name="Group 1151"/>
              <p:cNvGrpSpPr>
                <a:grpSpLocks/>
              </p:cNvGrpSpPr>
              <p:nvPr userDrawn="1"/>
            </p:nvGrpSpPr>
            <p:grpSpPr bwMode="auto">
              <a:xfrm>
                <a:off x="9792863" y="3863708"/>
                <a:ext cx="892413" cy="598488"/>
                <a:chOff x="4747" y="3117"/>
                <a:chExt cx="518" cy="377"/>
              </a:xfrm>
            </p:grpSpPr>
            <p:sp>
              <p:nvSpPr>
                <p:cNvPr id="169" name="Rectangle 273"/>
                <p:cNvSpPr>
                  <a:spLocks noChangeArrowheads="1"/>
                </p:cNvSpPr>
                <p:nvPr userDrawn="1"/>
              </p:nvSpPr>
              <p:spPr bwMode="auto">
                <a:xfrm>
                  <a:off x="4772" y="3117"/>
                  <a:ext cx="493" cy="14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99CC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72000" rIns="0" anchor="ctr"/>
                <a:lstStyle/>
                <a:p>
                  <a:pPr defTabSz="1279525"/>
                  <a:r>
                    <a:rPr lang="en-US" altLang="ja-JP" sz="500"/>
                    <a:t>2.6.4</a:t>
                  </a:r>
                </a:p>
                <a:p>
                  <a:pPr defTabSz="1279525"/>
                  <a:r>
                    <a:rPr lang="ja-JP" altLang="en-US" sz="500"/>
                    <a:t>保守レビュー及び／</a:t>
                  </a:r>
                  <a:endParaRPr lang="en-US" altLang="ja-JP" sz="500"/>
                </a:p>
                <a:p>
                  <a:pPr defTabSz="1279525"/>
                  <a:r>
                    <a:rPr lang="ja-JP" altLang="en-US" sz="500"/>
                    <a:t>又は受入れ</a:t>
                  </a:r>
                </a:p>
              </p:txBody>
            </p:sp>
            <p:sp>
              <p:nvSpPr>
                <p:cNvPr id="170" name="Rectangle 274"/>
                <p:cNvSpPr>
                  <a:spLocks noChangeArrowheads="1"/>
                </p:cNvSpPr>
                <p:nvPr userDrawn="1"/>
              </p:nvSpPr>
              <p:spPr bwMode="auto">
                <a:xfrm>
                  <a:off x="4747" y="3276"/>
                  <a:ext cx="518" cy="21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99CC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10800" tIns="28800" rIns="0" bIns="10800" anchor="ctr"/>
                <a:lstStyle/>
                <a:p>
                  <a:pPr defTabSz="1279525"/>
                  <a:r>
                    <a:rPr lang="ja-JP" altLang="en-US" sz="500"/>
                    <a:t>・修正システムのレビュー</a:t>
                  </a:r>
                </a:p>
                <a:p>
                  <a:pPr defTabSz="1279525"/>
                  <a:r>
                    <a:rPr lang="ja-JP" altLang="en-US" sz="500"/>
                    <a:t>・完了の承認</a:t>
                  </a:r>
                  <a:endParaRPr lang="en-US" altLang="ja-JP" sz="500"/>
                </a:p>
                <a:p>
                  <a:pPr defTabSz="1279525"/>
                  <a:r>
                    <a:rPr lang="ja-JP" altLang="en-US" sz="500"/>
                    <a:t>・保守のための文書の更新</a:t>
                  </a:r>
                  <a:endParaRPr lang="en-US" altLang="ja-JP" sz="500"/>
                </a:p>
              </p:txBody>
            </p:sp>
          </p:grpSp>
        </p:grpSp>
        <p:grpSp>
          <p:nvGrpSpPr>
            <p:cNvPr id="79" name="グループ化 11"/>
            <p:cNvGrpSpPr>
              <a:grpSpLocks/>
            </p:cNvGrpSpPr>
            <p:nvPr userDrawn="1"/>
          </p:nvGrpSpPr>
          <p:grpSpPr bwMode="auto">
            <a:xfrm>
              <a:off x="10037763" y="4902200"/>
              <a:ext cx="1008062" cy="517525"/>
              <a:chOff x="9748484" y="4902021"/>
              <a:chExt cx="1008800" cy="516991"/>
            </a:xfrm>
          </p:grpSpPr>
          <p:grpSp>
            <p:nvGrpSpPr>
              <p:cNvPr id="161" name="Group 288"/>
              <p:cNvGrpSpPr>
                <a:grpSpLocks/>
              </p:cNvGrpSpPr>
              <p:nvPr userDrawn="1"/>
            </p:nvGrpSpPr>
            <p:grpSpPr bwMode="auto">
              <a:xfrm>
                <a:off x="9773117" y="4902021"/>
                <a:ext cx="984167" cy="516991"/>
                <a:chOff x="5347" y="3704"/>
                <a:chExt cx="499" cy="240"/>
              </a:xfrm>
            </p:grpSpPr>
            <p:sp>
              <p:nvSpPr>
                <p:cNvPr id="165" name="AutoShape 289"/>
                <p:cNvSpPr>
                  <a:spLocks noChangeArrowheads="1"/>
                </p:cNvSpPr>
                <p:nvPr/>
              </p:nvSpPr>
              <p:spPr bwMode="auto">
                <a:xfrm>
                  <a:off x="5347" y="3704"/>
                  <a:ext cx="499" cy="24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CCFF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79525"/>
                  <a:endParaRPr lang="ja-JP" altLang="ja-JP" sz="800"/>
                </a:p>
              </p:txBody>
            </p:sp>
            <p:sp>
              <p:nvSpPr>
                <p:cNvPr id="166" name="Line 290"/>
                <p:cNvSpPr>
                  <a:spLocks noChangeShapeType="1"/>
                </p:cNvSpPr>
                <p:nvPr/>
              </p:nvSpPr>
              <p:spPr bwMode="auto">
                <a:xfrm>
                  <a:off x="5347" y="3777"/>
                  <a:ext cx="499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62" name="Group 1201"/>
              <p:cNvGrpSpPr>
                <a:grpSpLocks/>
              </p:cNvGrpSpPr>
              <p:nvPr userDrawn="1"/>
            </p:nvGrpSpPr>
            <p:grpSpPr bwMode="auto">
              <a:xfrm>
                <a:off x="9748484" y="4950872"/>
                <a:ext cx="995363" cy="420325"/>
                <a:chOff x="5284" y="3005"/>
                <a:chExt cx="627" cy="557"/>
              </a:xfrm>
            </p:grpSpPr>
            <p:sp>
              <p:nvSpPr>
                <p:cNvPr id="163" name="Rectangle 292"/>
                <p:cNvSpPr>
                  <a:spLocks noChangeArrowheads="1"/>
                </p:cNvSpPr>
                <p:nvPr userDrawn="1"/>
              </p:nvSpPr>
              <p:spPr bwMode="auto">
                <a:xfrm>
                  <a:off x="5309" y="3190"/>
                  <a:ext cx="602" cy="37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99CC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28800" tIns="28800" rIns="28800" bIns="10800"/>
                <a:lstStyle/>
                <a:p>
                  <a:pPr defTabSz="1279525"/>
                  <a:r>
                    <a:rPr lang="ja-JP" altLang="en-US" sz="500"/>
                    <a:t>・運用テストの実施支援</a:t>
                  </a:r>
                  <a:endParaRPr lang="en-US" altLang="ja-JP" sz="500"/>
                </a:p>
                <a:p>
                  <a:pPr defTabSz="1279525"/>
                  <a:r>
                    <a:rPr lang="ja-JP" altLang="en-US" sz="500"/>
                    <a:t>・移行の実施支援</a:t>
                  </a:r>
                </a:p>
              </p:txBody>
            </p:sp>
            <p:sp>
              <p:nvSpPr>
                <p:cNvPr id="164" name="Rectangle 291"/>
                <p:cNvSpPr>
                  <a:spLocks noChangeArrowheads="1"/>
                </p:cNvSpPr>
                <p:nvPr userDrawn="1"/>
              </p:nvSpPr>
              <p:spPr bwMode="auto">
                <a:xfrm>
                  <a:off x="5284" y="3005"/>
                  <a:ext cx="627" cy="8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99CC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54000" anchor="ctr"/>
                <a:lstStyle/>
                <a:p>
                  <a:pPr defTabSz="1279525"/>
                  <a:r>
                    <a:rPr lang="en-US" altLang="ja-JP" sz="500"/>
                    <a:t>2.6.5</a:t>
                  </a:r>
                  <a:r>
                    <a:rPr lang="ja-JP" altLang="en-US" sz="500"/>
                    <a:t>　運用テスト及び移行の支援</a:t>
                  </a:r>
                </a:p>
              </p:txBody>
            </p:sp>
          </p:grpSp>
        </p:grpSp>
        <p:grpSp>
          <p:nvGrpSpPr>
            <p:cNvPr id="80" name="グループ化 12"/>
            <p:cNvGrpSpPr>
              <a:grpSpLocks/>
            </p:cNvGrpSpPr>
            <p:nvPr userDrawn="1"/>
          </p:nvGrpSpPr>
          <p:grpSpPr bwMode="auto">
            <a:xfrm>
              <a:off x="2413000" y="1196975"/>
              <a:ext cx="1347788" cy="576263"/>
              <a:chOff x="2223774" y="1322180"/>
              <a:chExt cx="1347581" cy="576263"/>
            </a:xfrm>
          </p:grpSpPr>
          <p:grpSp>
            <p:nvGrpSpPr>
              <p:cNvPr id="154" name="Group 134"/>
              <p:cNvGrpSpPr>
                <a:grpSpLocks/>
              </p:cNvGrpSpPr>
              <p:nvPr userDrawn="1"/>
            </p:nvGrpSpPr>
            <p:grpSpPr bwMode="auto">
              <a:xfrm>
                <a:off x="2235180" y="1322180"/>
                <a:ext cx="1300130" cy="576262"/>
                <a:chOff x="313" y="1276"/>
                <a:chExt cx="776" cy="259"/>
              </a:xfrm>
            </p:grpSpPr>
            <p:sp>
              <p:nvSpPr>
                <p:cNvPr id="159" name="Line 136"/>
                <p:cNvSpPr>
                  <a:spLocks noChangeShapeType="1"/>
                </p:cNvSpPr>
                <p:nvPr/>
              </p:nvSpPr>
              <p:spPr bwMode="auto">
                <a:xfrm>
                  <a:off x="313" y="1319"/>
                  <a:ext cx="771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0" name="AutoShape 135"/>
                <p:cNvSpPr>
                  <a:spLocks noChangeArrowheads="1"/>
                </p:cNvSpPr>
                <p:nvPr userDrawn="1"/>
              </p:nvSpPr>
              <p:spPr bwMode="auto">
                <a:xfrm>
                  <a:off x="318" y="1276"/>
                  <a:ext cx="771" cy="259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99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79525"/>
                  <a:endParaRPr lang="ja-JP" altLang="ja-JP" sz="800"/>
                </a:p>
              </p:txBody>
            </p:sp>
          </p:grpSp>
          <p:grpSp>
            <p:nvGrpSpPr>
              <p:cNvPr id="155" name="Group 1191"/>
              <p:cNvGrpSpPr>
                <a:grpSpLocks/>
              </p:cNvGrpSpPr>
              <p:nvPr userDrawn="1"/>
            </p:nvGrpSpPr>
            <p:grpSpPr bwMode="auto">
              <a:xfrm>
                <a:off x="2223774" y="1333063"/>
                <a:ext cx="1347581" cy="565380"/>
                <a:chOff x="1325" y="1899"/>
                <a:chExt cx="1049" cy="356"/>
              </a:xfrm>
            </p:grpSpPr>
            <p:sp>
              <p:nvSpPr>
                <p:cNvPr id="157" name="Rectangle 138"/>
                <p:cNvSpPr>
                  <a:spLocks noChangeArrowheads="1"/>
                </p:cNvSpPr>
                <p:nvPr userDrawn="1"/>
              </p:nvSpPr>
              <p:spPr bwMode="auto">
                <a:xfrm>
                  <a:off x="1356" y="1981"/>
                  <a:ext cx="885" cy="27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99CC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28800" tIns="28800" rIns="28800" bIns="10800"/>
                <a:lstStyle/>
                <a:p>
                  <a:pPr defTabSz="1279525"/>
                  <a:r>
                    <a:rPr lang="ja-JP" altLang="en-US" sz="500" dirty="0"/>
                    <a:t>・開発作業の組立て</a:t>
                  </a:r>
                </a:p>
                <a:p>
                  <a:pPr defTabSz="1279525"/>
                  <a:r>
                    <a:rPr lang="ja-JP" altLang="en-US" sz="500" dirty="0"/>
                    <a:t>・必要なプロセスの組込み</a:t>
                  </a:r>
                </a:p>
                <a:p>
                  <a:pPr defTabSz="1279525"/>
                  <a:r>
                    <a:rPr lang="ja-JP" altLang="en-US" sz="500" dirty="0"/>
                    <a:t>・開発環境の準備</a:t>
                  </a:r>
                </a:p>
                <a:p>
                  <a:pPr defTabSz="1279525"/>
                  <a:r>
                    <a:rPr lang="ja-JP" altLang="en-US" sz="500" dirty="0" smtClean="0"/>
                    <a:t>・システム開発</a:t>
                  </a:r>
                  <a:r>
                    <a:rPr lang="ja-JP" altLang="en-US" sz="500" dirty="0"/>
                    <a:t>プロセス実施計画の作成</a:t>
                  </a:r>
                </a:p>
                <a:p>
                  <a:pPr defTabSz="1279525"/>
                  <a:r>
                    <a:rPr lang="ja-JP" altLang="en-US" sz="500" dirty="0"/>
                    <a:t>・非納入品目の使用の容認</a:t>
                  </a:r>
                </a:p>
              </p:txBody>
            </p:sp>
            <p:sp>
              <p:nvSpPr>
                <p:cNvPr id="158" name="Rectangle 137"/>
                <p:cNvSpPr>
                  <a:spLocks noChangeArrowheads="1"/>
                </p:cNvSpPr>
                <p:nvPr userDrawn="1"/>
              </p:nvSpPr>
              <p:spPr bwMode="auto">
                <a:xfrm>
                  <a:off x="1325" y="1899"/>
                  <a:ext cx="1049" cy="8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99CC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79525"/>
                  <a:r>
                    <a:rPr lang="en-US" altLang="ja-JP" sz="500"/>
                    <a:t>2.3.1.1</a:t>
                  </a:r>
                  <a:r>
                    <a:rPr lang="ja-JP" altLang="en-US" sz="500"/>
                    <a:t>　システム開発プロセス開始の準備</a:t>
                  </a:r>
                </a:p>
              </p:txBody>
            </p:sp>
          </p:grpSp>
          <p:sp>
            <p:nvSpPr>
              <p:cNvPr id="156" name="Line 143"/>
              <p:cNvSpPr>
                <a:spLocks noChangeShapeType="1"/>
              </p:cNvSpPr>
              <p:nvPr userDrawn="1"/>
            </p:nvSpPr>
            <p:spPr bwMode="auto">
              <a:xfrm>
                <a:off x="2242436" y="1449834"/>
                <a:ext cx="1293993" cy="770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81" name="Text Box 782"/>
            <p:cNvSpPr txBox="1">
              <a:spLocks noChangeArrowheads="1"/>
            </p:cNvSpPr>
            <p:nvPr userDrawn="1"/>
          </p:nvSpPr>
          <p:spPr bwMode="auto">
            <a:xfrm>
              <a:off x="2332038" y="944563"/>
              <a:ext cx="1543050" cy="2778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27952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27952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27952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27952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n-US" altLang="ja-JP" sz="600" dirty="0" smtClean="0"/>
                <a:t>2.3.1</a:t>
              </a:r>
              <a:r>
                <a:rPr lang="ja-JP" altLang="en-US" sz="600" dirty="0" smtClean="0"/>
                <a:t>　システム開発プロセス開始の準備プロセス</a:t>
              </a:r>
            </a:p>
          </p:txBody>
        </p:sp>
        <p:sp>
          <p:nvSpPr>
            <p:cNvPr id="82" name="Rectangle 776"/>
            <p:cNvSpPr>
              <a:spLocks noChangeArrowheads="1"/>
            </p:cNvSpPr>
            <p:nvPr userDrawn="1"/>
          </p:nvSpPr>
          <p:spPr bwMode="auto">
            <a:xfrm>
              <a:off x="2751138" y="1916113"/>
              <a:ext cx="1427162" cy="80645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" name="Rectangle 776"/>
            <p:cNvSpPr>
              <a:spLocks noChangeArrowheads="1"/>
            </p:cNvSpPr>
            <p:nvPr userDrawn="1"/>
          </p:nvSpPr>
          <p:spPr bwMode="auto">
            <a:xfrm>
              <a:off x="3282950" y="2784475"/>
              <a:ext cx="1425575" cy="8588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" name="Rectangle 776"/>
            <p:cNvSpPr>
              <a:spLocks noChangeArrowheads="1"/>
            </p:cNvSpPr>
            <p:nvPr userDrawn="1"/>
          </p:nvSpPr>
          <p:spPr bwMode="auto">
            <a:xfrm>
              <a:off x="5462588" y="2784475"/>
              <a:ext cx="1328737" cy="90011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" name="Rectangle 776"/>
            <p:cNvSpPr>
              <a:spLocks noChangeArrowheads="1"/>
            </p:cNvSpPr>
            <p:nvPr userDrawn="1"/>
          </p:nvSpPr>
          <p:spPr bwMode="auto">
            <a:xfrm>
              <a:off x="6869113" y="2170113"/>
              <a:ext cx="1479550" cy="89535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" name="Rectangle 776"/>
            <p:cNvSpPr>
              <a:spLocks noChangeArrowheads="1"/>
            </p:cNvSpPr>
            <p:nvPr userDrawn="1"/>
          </p:nvSpPr>
          <p:spPr bwMode="auto">
            <a:xfrm>
              <a:off x="7672388" y="1516063"/>
              <a:ext cx="1501775" cy="54292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" name="Text Box 782"/>
            <p:cNvSpPr txBox="1">
              <a:spLocks noChangeArrowheads="1"/>
            </p:cNvSpPr>
            <p:nvPr userDrawn="1"/>
          </p:nvSpPr>
          <p:spPr bwMode="auto">
            <a:xfrm>
              <a:off x="2692400" y="1884363"/>
              <a:ext cx="1543050" cy="184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27952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27952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27952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27952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n-US" altLang="ja-JP" sz="600" dirty="0" smtClean="0"/>
                <a:t>2.3.2</a:t>
              </a:r>
              <a:r>
                <a:rPr lang="ja-JP" altLang="en-US" sz="600" dirty="0" smtClean="0"/>
                <a:t>　システム要件定義プロセス</a:t>
              </a:r>
            </a:p>
          </p:txBody>
        </p:sp>
        <p:grpSp>
          <p:nvGrpSpPr>
            <p:cNvPr id="88" name="Group 823"/>
            <p:cNvGrpSpPr>
              <a:grpSpLocks/>
            </p:cNvGrpSpPr>
            <p:nvPr userDrawn="1"/>
          </p:nvGrpSpPr>
          <p:grpSpPr bwMode="auto">
            <a:xfrm>
              <a:off x="2778125" y="2363788"/>
              <a:ext cx="1317625" cy="304800"/>
              <a:chOff x="2433" y="1819"/>
              <a:chExt cx="656" cy="284"/>
            </a:xfrm>
          </p:grpSpPr>
          <p:grpSp>
            <p:nvGrpSpPr>
              <p:cNvPr id="149" name="Group 822"/>
              <p:cNvGrpSpPr>
                <a:grpSpLocks/>
              </p:cNvGrpSpPr>
              <p:nvPr userDrawn="1"/>
            </p:nvGrpSpPr>
            <p:grpSpPr bwMode="auto">
              <a:xfrm>
                <a:off x="2454" y="1822"/>
                <a:ext cx="635" cy="281"/>
                <a:chOff x="2454" y="1822"/>
                <a:chExt cx="635" cy="281"/>
              </a:xfrm>
            </p:grpSpPr>
            <p:sp>
              <p:nvSpPr>
                <p:cNvPr id="152" name="AutoShape 142"/>
                <p:cNvSpPr>
                  <a:spLocks noChangeArrowheads="1"/>
                </p:cNvSpPr>
                <p:nvPr userDrawn="1"/>
              </p:nvSpPr>
              <p:spPr bwMode="auto">
                <a:xfrm>
                  <a:off x="2454" y="1822"/>
                  <a:ext cx="635" cy="281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99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79525"/>
                  <a:endParaRPr lang="ja-JP" altLang="ja-JP" sz="800"/>
                </a:p>
              </p:txBody>
            </p:sp>
            <p:sp>
              <p:nvSpPr>
                <p:cNvPr id="153" name="Line 143"/>
                <p:cNvSpPr>
                  <a:spLocks noChangeShapeType="1"/>
                </p:cNvSpPr>
                <p:nvPr userDrawn="1"/>
              </p:nvSpPr>
              <p:spPr bwMode="auto">
                <a:xfrm>
                  <a:off x="2454" y="1910"/>
                  <a:ext cx="635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150" name="Rectangle 144"/>
              <p:cNvSpPr>
                <a:spLocks noChangeArrowheads="1"/>
              </p:cNvSpPr>
              <p:nvPr userDrawn="1"/>
            </p:nvSpPr>
            <p:spPr bwMode="auto">
              <a:xfrm>
                <a:off x="2433" y="1819"/>
                <a:ext cx="586" cy="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99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r>
                  <a:rPr lang="en-US" altLang="ja-JP" sz="500"/>
                  <a:t>2.3.2.2</a:t>
                </a:r>
                <a:r>
                  <a:rPr lang="ja-JP" altLang="en-US" sz="500"/>
                  <a:t>　システム要件の評価及びレビュー</a:t>
                </a:r>
              </a:p>
            </p:txBody>
          </p:sp>
          <p:sp>
            <p:nvSpPr>
              <p:cNvPr id="151" name="Rectangle 145"/>
              <p:cNvSpPr>
                <a:spLocks noChangeArrowheads="1"/>
              </p:cNvSpPr>
              <p:nvPr userDrawn="1"/>
            </p:nvSpPr>
            <p:spPr bwMode="auto">
              <a:xfrm>
                <a:off x="2454" y="1903"/>
                <a:ext cx="635" cy="1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99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28800" tIns="28800" rIns="28800" bIns="10800"/>
              <a:lstStyle/>
              <a:p>
                <a:pPr defTabSz="1279525"/>
                <a:r>
                  <a:rPr lang="ja-JP" altLang="en-US" sz="500"/>
                  <a:t>・システム要件の評価</a:t>
                </a:r>
              </a:p>
              <a:p>
                <a:pPr defTabSz="1279525"/>
                <a:r>
                  <a:rPr lang="ja-JP" altLang="en-US" sz="500"/>
                  <a:t>・システム要件の共同レビューの実施</a:t>
                </a:r>
              </a:p>
            </p:txBody>
          </p:sp>
        </p:grpSp>
        <p:sp>
          <p:nvSpPr>
            <p:cNvPr id="89" name="Text Box 782"/>
            <p:cNvSpPr txBox="1">
              <a:spLocks noChangeArrowheads="1"/>
            </p:cNvSpPr>
            <p:nvPr userDrawn="1"/>
          </p:nvSpPr>
          <p:spPr bwMode="auto">
            <a:xfrm>
              <a:off x="3232150" y="2747963"/>
              <a:ext cx="1543050" cy="1857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27952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27952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27952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27952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n-US" altLang="ja-JP" sz="600" dirty="0" smtClean="0"/>
                <a:t>2.3.3</a:t>
              </a:r>
              <a:r>
                <a:rPr lang="ja-JP" altLang="en-US" sz="600" dirty="0" smtClean="0"/>
                <a:t>　システム方式設計プロセス</a:t>
              </a:r>
            </a:p>
          </p:txBody>
        </p:sp>
        <p:grpSp>
          <p:nvGrpSpPr>
            <p:cNvPr id="90" name="Group 823"/>
            <p:cNvGrpSpPr>
              <a:grpSpLocks/>
            </p:cNvGrpSpPr>
            <p:nvPr userDrawn="1"/>
          </p:nvGrpSpPr>
          <p:grpSpPr bwMode="auto">
            <a:xfrm>
              <a:off x="3268663" y="3287713"/>
              <a:ext cx="1362075" cy="323850"/>
              <a:chOff x="2433" y="1819"/>
              <a:chExt cx="656" cy="300"/>
            </a:xfrm>
          </p:grpSpPr>
          <p:grpSp>
            <p:nvGrpSpPr>
              <p:cNvPr id="144" name="Group 822"/>
              <p:cNvGrpSpPr>
                <a:grpSpLocks/>
              </p:cNvGrpSpPr>
              <p:nvPr userDrawn="1"/>
            </p:nvGrpSpPr>
            <p:grpSpPr bwMode="auto">
              <a:xfrm>
                <a:off x="2454" y="1822"/>
                <a:ext cx="635" cy="281"/>
                <a:chOff x="2454" y="1822"/>
                <a:chExt cx="635" cy="281"/>
              </a:xfrm>
            </p:grpSpPr>
            <p:sp>
              <p:nvSpPr>
                <p:cNvPr id="147" name="AutoShape 142"/>
                <p:cNvSpPr>
                  <a:spLocks noChangeArrowheads="1"/>
                </p:cNvSpPr>
                <p:nvPr userDrawn="1"/>
              </p:nvSpPr>
              <p:spPr bwMode="auto">
                <a:xfrm>
                  <a:off x="2454" y="1822"/>
                  <a:ext cx="635" cy="281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99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79525"/>
                  <a:endParaRPr lang="ja-JP" altLang="ja-JP" sz="800"/>
                </a:p>
              </p:txBody>
            </p:sp>
            <p:sp>
              <p:nvSpPr>
                <p:cNvPr id="148" name="Line 143"/>
                <p:cNvSpPr>
                  <a:spLocks noChangeShapeType="1"/>
                </p:cNvSpPr>
                <p:nvPr userDrawn="1"/>
              </p:nvSpPr>
              <p:spPr bwMode="auto">
                <a:xfrm>
                  <a:off x="2454" y="1910"/>
                  <a:ext cx="635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145" name="Rectangle 144"/>
              <p:cNvSpPr>
                <a:spLocks noChangeArrowheads="1"/>
              </p:cNvSpPr>
              <p:nvPr userDrawn="1"/>
            </p:nvSpPr>
            <p:spPr bwMode="auto">
              <a:xfrm>
                <a:off x="2433" y="1819"/>
                <a:ext cx="586" cy="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99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r>
                  <a:rPr lang="en-US" altLang="ja-JP" sz="500" dirty="0"/>
                  <a:t>2.3.3.2</a:t>
                </a:r>
                <a:r>
                  <a:rPr lang="ja-JP" altLang="en-US" sz="500" dirty="0"/>
                  <a:t>　</a:t>
                </a:r>
                <a:r>
                  <a:rPr lang="ja-JP" altLang="en-US" sz="500" dirty="0" smtClean="0"/>
                  <a:t>システム</a:t>
                </a:r>
                <a:r>
                  <a:rPr lang="ja-JP" altLang="en-US" sz="500" dirty="0"/>
                  <a:t>方式</a:t>
                </a:r>
                <a:r>
                  <a:rPr lang="ja-JP" altLang="en-US" sz="500" dirty="0" smtClean="0"/>
                  <a:t>の</a:t>
                </a:r>
                <a:r>
                  <a:rPr lang="ja-JP" altLang="en-US" sz="500" dirty="0"/>
                  <a:t>評価及びレビュー</a:t>
                </a:r>
              </a:p>
            </p:txBody>
          </p:sp>
          <p:sp>
            <p:nvSpPr>
              <p:cNvPr id="146" name="Rectangle 145"/>
              <p:cNvSpPr>
                <a:spLocks noChangeArrowheads="1"/>
              </p:cNvSpPr>
              <p:nvPr userDrawn="1"/>
            </p:nvSpPr>
            <p:spPr bwMode="auto">
              <a:xfrm>
                <a:off x="2454" y="1903"/>
                <a:ext cx="635" cy="21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99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28800" tIns="28800" rIns="28800" bIns="10800"/>
              <a:lstStyle/>
              <a:p>
                <a:pPr defTabSz="1279525"/>
                <a:r>
                  <a:rPr lang="ja-JP" altLang="en-US" sz="500"/>
                  <a:t>・システム方式の評価</a:t>
                </a:r>
              </a:p>
              <a:p>
                <a:pPr defTabSz="1279525"/>
                <a:r>
                  <a:rPr lang="ja-JP" altLang="en-US" sz="500"/>
                  <a:t>・システム方式設計の共同レビューの実施</a:t>
                </a:r>
              </a:p>
            </p:txBody>
          </p:sp>
        </p:grpSp>
        <p:sp>
          <p:nvSpPr>
            <p:cNvPr id="91" name="Rectangle 776"/>
            <p:cNvSpPr>
              <a:spLocks noChangeArrowheads="1"/>
            </p:cNvSpPr>
            <p:nvPr userDrawn="1"/>
          </p:nvSpPr>
          <p:spPr bwMode="auto">
            <a:xfrm>
              <a:off x="4470400" y="3721100"/>
              <a:ext cx="1427163" cy="3000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" name="Text Box 782"/>
            <p:cNvSpPr txBox="1">
              <a:spLocks noChangeArrowheads="1"/>
            </p:cNvSpPr>
            <p:nvPr userDrawn="1"/>
          </p:nvSpPr>
          <p:spPr bwMode="auto">
            <a:xfrm>
              <a:off x="4462463" y="3732213"/>
              <a:ext cx="1543050" cy="184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27952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27952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27952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27952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n-US" altLang="ja-JP" sz="600" dirty="0" smtClean="0"/>
                <a:t>2.3.4</a:t>
              </a:r>
              <a:r>
                <a:rPr lang="ja-JP" altLang="en-US" sz="600" dirty="0" smtClean="0"/>
                <a:t>　実装プロセス</a:t>
              </a:r>
            </a:p>
          </p:txBody>
        </p:sp>
        <p:sp>
          <p:nvSpPr>
            <p:cNvPr id="93" name="Rectangle 776"/>
            <p:cNvSpPr>
              <a:spLocks noChangeArrowheads="1"/>
            </p:cNvSpPr>
            <p:nvPr userDrawn="1"/>
          </p:nvSpPr>
          <p:spPr bwMode="auto">
            <a:xfrm>
              <a:off x="2365375" y="944563"/>
              <a:ext cx="1425575" cy="90328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" name="Text Box 782"/>
            <p:cNvSpPr txBox="1">
              <a:spLocks noChangeArrowheads="1"/>
            </p:cNvSpPr>
            <p:nvPr userDrawn="1"/>
          </p:nvSpPr>
          <p:spPr bwMode="auto">
            <a:xfrm>
              <a:off x="2297113" y="731838"/>
              <a:ext cx="1543050" cy="215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27952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27952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27952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27952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ja-JP" altLang="en-US" sz="800" dirty="0" smtClean="0"/>
                <a:t>２．３　システム開発プロセス</a:t>
              </a:r>
            </a:p>
          </p:txBody>
        </p:sp>
        <p:sp>
          <p:nvSpPr>
            <p:cNvPr id="95" name="Text Box 782"/>
            <p:cNvSpPr txBox="1">
              <a:spLocks noChangeArrowheads="1"/>
            </p:cNvSpPr>
            <p:nvPr userDrawn="1"/>
          </p:nvSpPr>
          <p:spPr bwMode="auto">
            <a:xfrm>
              <a:off x="5459411" y="2759646"/>
              <a:ext cx="1146175" cy="184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27952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27952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27952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27952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n-US" altLang="ja-JP" sz="600" dirty="0" smtClean="0"/>
                <a:t>2.3.5</a:t>
              </a:r>
              <a:r>
                <a:rPr lang="ja-JP" altLang="en-US" sz="600" dirty="0" smtClean="0"/>
                <a:t>　システム結合プロセス</a:t>
              </a:r>
            </a:p>
          </p:txBody>
        </p:sp>
        <p:grpSp>
          <p:nvGrpSpPr>
            <p:cNvPr id="96" name="グループ化 17"/>
            <p:cNvGrpSpPr>
              <a:grpSpLocks/>
            </p:cNvGrpSpPr>
            <p:nvPr userDrawn="1"/>
          </p:nvGrpSpPr>
          <p:grpSpPr bwMode="auto">
            <a:xfrm>
              <a:off x="5494338" y="2899462"/>
              <a:ext cx="1296987" cy="363537"/>
              <a:chOff x="5134721" y="2898906"/>
              <a:chExt cx="1083086" cy="363666"/>
            </a:xfrm>
          </p:grpSpPr>
          <p:grpSp>
            <p:nvGrpSpPr>
              <p:cNvPr id="139" name="Group 177"/>
              <p:cNvGrpSpPr>
                <a:grpSpLocks/>
              </p:cNvGrpSpPr>
              <p:nvPr userDrawn="1"/>
            </p:nvGrpSpPr>
            <p:grpSpPr bwMode="auto">
              <a:xfrm>
                <a:off x="5134721" y="2898906"/>
                <a:ext cx="1057747" cy="363666"/>
                <a:chOff x="313" y="1226"/>
                <a:chExt cx="809" cy="259"/>
              </a:xfrm>
            </p:grpSpPr>
            <p:sp>
              <p:nvSpPr>
                <p:cNvPr id="142" name="AutoShape 178"/>
                <p:cNvSpPr>
                  <a:spLocks noChangeArrowheads="1"/>
                </p:cNvSpPr>
                <p:nvPr/>
              </p:nvSpPr>
              <p:spPr bwMode="auto">
                <a:xfrm>
                  <a:off x="313" y="1226"/>
                  <a:ext cx="809" cy="259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99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79525"/>
                  <a:endParaRPr lang="ja-JP" altLang="ja-JP" sz="800"/>
                </a:p>
              </p:txBody>
            </p:sp>
            <p:sp>
              <p:nvSpPr>
                <p:cNvPr id="143" name="Line 179"/>
                <p:cNvSpPr>
                  <a:spLocks noChangeShapeType="1"/>
                </p:cNvSpPr>
                <p:nvPr/>
              </p:nvSpPr>
              <p:spPr bwMode="auto">
                <a:xfrm flipV="1">
                  <a:off x="319" y="1287"/>
                  <a:ext cx="803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140" name="Rectangle 181"/>
              <p:cNvSpPr>
                <a:spLocks noChangeArrowheads="1"/>
              </p:cNvSpPr>
              <p:nvPr userDrawn="1"/>
            </p:nvSpPr>
            <p:spPr bwMode="auto">
              <a:xfrm>
                <a:off x="5140660" y="2984922"/>
                <a:ext cx="1077147" cy="26944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99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28800" tIns="28800" rIns="28800" bIns="10800"/>
              <a:lstStyle/>
              <a:p>
                <a:pPr defTabSz="1279525"/>
                <a:r>
                  <a:rPr lang="ja-JP" altLang="en-US" sz="500" dirty="0"/>
                  <a:t>・システム結合計画の作成</a:t>
                </a:r>
                <a:endParaRPr lang="en-US" altLang="ja-JP" sz="500" dirty="0"/>
              </a:p>
              <a:p>
                <a:pPr defTabSz="1279525"/>
                <a:r>
                  <a:rPr lang="ja-JP" altLang="en-US" sz="500" dirty="0"/>
                  <a:t>・システム結合テストの実施</a:t>
                </a:r>
              </a:p>
              <a:p>
                <a:pPr defTabSz="1279525"/>
                <a:r>
                  <a:rPr lang="ja-JP" altLang="en-US" sz="500" dirty="0"/>
                  <a:t>・</a:t>
                </a:r>
                <a:r>
                  <a:rPr lang="ja-JP" altLang="en-US" sz="500" dirty="0" smtClean="0"/>
                  <a:t>利用者用文書</a:t>
                </a:r>
                <a:r>
                  <a:rPr lang="ja-JP" altLang="en-US" sz="500" dirty="0"/>
                  <a:t>の更新</a:t>
                </a:r>
              </a:p>
            </p:txBody>
          </p:sp>
          <p:sp>
            <p:nvSpPr>
              <p:cNvPr id="141" name="Rectangle 174"/>
              <p:cNvSpPr>
                <a:spLocks noChangeArrowheads="1"/>
              </p:cNvSpPr>
              <p:nvPr userDrawn="1"/>
            </p:nvSpPr>
            <p:spPr bwMode="auto">
              <a:xfrm>
                <a:off x="5136888" y="2910203"/>
                <a:ext cx="1022350" cy="6610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99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r>
                  <a:rPr lang="en-US" altLang="ja-JP" sz="500" dirty="0"/>
                  <a:t>2.3.5.1</a:t>
                </a:r>
                <a:r>
                  <a:rPr lang="ja-JP" altLang="en-US" sz="500" dirty="0"/>
                  <a:t>　システム結合</a:t>
                </a:r>
              </a:p>
            </p:txBody>
          </p:sp>
        </p:grpSp>
        <p:grpSp>
          <p:nvGrpSpPr>
            <p:cNvPr id="97" name="Group 823"/>
            <p:cNvGrpSpPr>
              <a:grpSpLocks/>
            </p:cNvGrpSpPr>
            <p:nvPr userDrawn="1"/>
          </p:nvGrpSpPr>
          <p:grpSpPr bwMode="auto">
            <a:xfrm>
              <a:off x="5469787" y="3288217"/>
              <a:ext cx="1290877" cy="359857"/>
              <a:chOff x="2438" y="1790"/>
              <a:chExt cx="622" cy="334"/>
            </a:xfrm>
          </p:grpSpPr>
          <p:grpSp>
            <p:nvGrpSpPr>
              <p:cNvPr id="134" name="Group 822"/>
              <p:cNvGrpSpPr>
                <a:grpSpLocks/>
              </p:cNvGrpSpPr>
              <p:nvPr userDrawn="1"/>
            </p:nvGrpSpPr>
            <p:grpSpPr bwMode="auto">
              <a:xfrm>
                <a:off x="2454" y="1793"/>
                <a:ext cx="606" cy="331"/>
                <a:chOff x="2454" y="1793"/>
                <a:chExt cx="606" cy="331"/>
              </a:xfrm>
            </p:grpSpPr>
            <p:sp>
              <p:nvSpPr>
                <p:cNvPr id="137" name="AutoShape 142"/>
                <p:cNvSpPr>
                  <a:spLocks noChangeArrowheads="1"/>
                </p:cNvSpPr>
                <p:nvPr userDrawn="1"/>
              </p:nvSpPr>
              <p:spPr bwMode="auto">
                <a:xfrm>
                  <a:off x="2454" y="1793"/>
                  <a:ext cx="606" cy="331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99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79525"/>
                  <a:endParaRPr lang="ja-JP" altLang="ja-JP" sz="800"/>
                </a:p>
              </p:txBody>
            </p:sp>
            <p:sp>
              <p:nvSpPr>
                <p:cNvPr id="138" name="Line 143"/>
                <p:cNvSpPr>
                  <a:spLocks noChangeShapeType="1"/>
                </p:cNvSpPr>
                <p:nvPr userDrawn="1"/>
              </p:nvSpPr>
              <p:spPr bwMode="auto">
                <a:xfrm>
                  <a:off x="2454" y="1890"/>
                  <a:ext cx="603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135" name="Rectangle 144"/>
              <p:cNvSpPr>
                <a:spLocks noChangeArrowheads="1"/>
              </p:cNvSpPr>
              <p:nvPr userDrawn="1"/>
            </p:nvSpPr>
            <p:spPr bwMode="auto">
              <a:xfrm>
                <a:off x="2438" y="1790"/>
                <a:ext cx="586" cy="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99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r>
                  <a:rPr lang="en-US" altLang="ja-JP" sz="500" dirty="0"/>
                  <a:t>2.3.5.2</a:t>
                </a:r>
                <a:r>
                  <a:rPr lang="ja-JP" altLang="en-US" sz="500" dirty="0"/>
                  <a:t>　テスト準備及びシステム結合の評価</a:t>
                </a:r>
              </a:p>
            </p:txBody>
          </p:sp>
          <p:sp>
            <p:nvSpPr>
              <p:cNvPr id="136" name="Rectangle 145"/>
              <p:cNvSpPr>
                <a:spLocks noChangeArrowheads="1"/>
              </p:cNvSpPr>
              <p:nvPr userDrawn="1"/>
            </p:nvSpPr>
            <p:spPr bwMode="auto">
              <a:xfrm>
                <a:off x="2454" y="1874"/>
                <a:ext cx="594" cy="21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99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28800" tIns="28800" rIns="28800" bIns="10800"/>
              <a:lstStyle/>
              <a:p>
                <a:pPr defTabSz="1279525"/>
                <a:r>
                  <a:rPr lang="ja-JP" altLang="en-US" sz="500" dirty="0"/>
                  <a:t>・システム適格性確認テストの準備</a:t>
                </a:r>
                <a:endParaRPr lang="en-US" altLang="ja-JP" sz="500" dirty="0"/>
              </a:p>
              <a:p>
                <a:pPr defTabSz="1279525"/>
                <a:r>
                  <a:rPr lang="ja-JP" altLang="en-US" sz="500" dirty="0"/>
                  <a:t>・システム結合の評価</a:t>
                </a:r>
              </a:p>
              <a:p>
                <a:pPr defTabSz="1279525"/>
                <a:r>
                  <a:rPr lang="ja-JP" altLang="en-US" sz="500" dirty="0"/>
                  <a:t>・システム結合の共同レビュー実施</a:t>
                </a:r>
              </a:p>
            </p:txBody>
          </p:sp>
        </p:grpSp>
        <p:sp>
          <p:nvSpPr>
            <p:cNvPr id="98" name="Text Box 782"/>
            <p:cNvSpPr txBox="1">
              <a:spLocks noChangeArrowheads="1"/>
            </p:cNvSpPr>
            <p:nvPr userDrawn="1"/>
          </p:nvSpPr>
          <p:spPr bwMode="auto">
            <a:xfrm>
              <a:off x="6869113" y="2136775"/>
              <a:ext cx="1584325" cy="184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27952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27952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27952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27952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n-US" altLang="ja-JP" sz="600" dirty="0" smtClean="0"/>
                <a:t>2.3.6</a:t>
              </a:r>
              <a:r>
                <a:rPr lang="ja-JP" altLang="en-US" sz="600" dirty="0" smtClean="0"/>
                <a:t>　システム適格性確認テストプロセス</a:t>
              </a:r>
            </a:p>
          </p:txBody>
        </p:sp>
        <p:sp>
          <p:nvSpPr>
            <p:cNvPr id="99" name="Text Box 782"/>
            <p:cNvSpPr txBox="1">
              <a:spLocks noChangeArrowheads="1"/>
            </p:cNvSpPr>
            <p:nvPr userDrawn="1"/>
          </p:nvSpPr>
          <p:spPr bwMode="auto">
            <a:xfrm>
              <a:off x="7697788" y="1487488"/>
              <a:ext cx="1276350" cy="1857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27952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27952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27952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27952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n-US" altLang="ja-JP" sz="600" dirty="0" smtClean="0"/>
                <a:t>2.3.7</a:t>
              </a:r>
              <a:r>
                <a:rPr lang="ja-JP" altLang="en-US" sz="600" dirty="0" smtClean="0"/>
                <a:t>　システム導入プロセス</a:t>
              </a:r>
            </a:p>
          </p:txBody>
        </p:sp>
        <p:grpSp>
          <p:nvGrpSpPr>
            <p:cNvPr id="100" name="グループ化 22"/>
            <p:cNvGrpSpPr>
              <a:grpSpLocks/>
            </p:cNvGrpSpPr>
            <p:nvPr userDrawn="1"/>
          </p:nvGrpSpPr>
          <p:grpSpPr bwMode="auto">
            <a:xfrm>
              <a:off x="7732713" y="1631950"/>
              <a:ext cx="1441450" cy="355600"/>
              <a:chOff x="7963317" y="1060722"/>
              <a:chExt cx="1441452" cy="355502"/>
            </a:xfrm>
          </p:grpSpPr>
          <p:sp>
            <p:nvSpPr>
              <p:cNvPr id="128" name="AutoShape 172"/>
              <p:cNvSpPr>
                <a:spLocks noChangeArrowheads="1"/>
              </p:cNvSpPr>
              <p:nvPr userDrawn="1"/>
            </p:nvSpPr>
            <p:spPr bwMode="auto">
              <a:xfrm>
                <a:off x="7968892" y="1092188"/>
                <a:ext cx="1383160" cy="310369"/>
              </a:xfrm>
              <a:prstGeom prst="roundRect">
                <a:avLst>
                  <a:gd name="adj" fmla="val 16667"/>
                </a:avLst>
              </a:prstGeom>
              <a:solidFill>
                <a:srgbClr val="FF99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endParaRPr lang="ja-JP" altLang="ja-JP" sz="800"/>
              </a:p>
            </p:txBody>
          </p:sp>
          <p:grpSp>
            <p:nvGrpSpPr>
              <p:cNvPr id="129" name="グループ化 20"/>
              <p:cNvGrpSpPr>
                <a:grpSpLocks/>
              </p:cNvGrpSpPr>
              <p:nvPr userDrawn="1"/>
            </p:nvGrpSpPr>
            <p:grpSpPr bwMode="auto">
              <a:xfrm>
                <a:off x="7963317" y="1060722"/>
                <a:ext cx="1441452" cy="355502"/>
                <a:chOff x="7963317" y="984784"/>
                <a:chExt cx="1441452" cy="355502"/>
              </a:xfrm>
            </p:grpSpPr>
            <p:grpSp>
              <p:nvGrpSpPr>
                <p:cNvPr id="130" name="Group 1199"/>
                <p:cNvGrpSpPr>
                  <a:grpSpLocks/>
                </p:cNvGrpSpPr>
                <p:nvPr userDrawn="1"/>
              </p:nvGrpSpPr>
              <p:grpSpPr bwMode="auto">
                <a:xfrm>
                  <a:off x="7963317" y="984784"/>
                  <a:ext cx="1441452" cy="355502"/>
                  <a:chOff x="3139" y="2260"/>
                  <a:chExt cx="908" cy="162"/>
                </a:xfrm>
              </p:grpSpPr>
              <p:sp>
                <p:nvSpPr>
                  <p:cNvPr id="132" name="Rectangle 175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3160" y="2309"/>
                    <a:ext cx="887" cy="113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99CC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lIns="28800" tIns="28800" rIns="0" bIns="10800" anchor="ctr"/>
                  <a:lstStyle/>
                  <a:p>
                    <a:pPr defTabSz="1279525"/>
                    <a:r>
                      <a:rPr lang="ja-JP" altLang="en-US" sz="500"/>
                      <a:t>・システム導入計画の作成</a:t>
                    </a:r>
                    <a:endParaRPr lang="en-US" altLang="ja-JP" sz="500"/>
                  </a:p>
                  <a:p>
                    <a:pPr defTabSz="1279525"/>
                    <a:r>
                      <a:rPr lang="ja-JP" altLang="en-US" sz="500"/>
                      <a:t>・システム導入の実施</a:t>
                    </a:r>
                  </a:p>
                </p:txBody>
              </p:sp>
              <p:sp>
                <p:nvSpPr>
                  <p:cNvPr id="133" name="Rectangle 174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3139" y="2260"/>
                    <a:ext cx="644" cy="71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99CC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defTabSz="1279525"/>
                    <a:r>
                      <a:rPr lang="en-US" altLang="ja-JP" sz="500"/>
                      <a:t>2.3.7.1</a:t>
                    </a:r>
                    <a:r>
                      <a:rPr lang="ja-JP" altLang="en-US" sz="500"/>
                      <a:t>　システム導入</a:t>
                    </a:r>
                  </a:p>
                </p:txBody>
              </p:sp>
            </p:grpSp>
            <p:sp>
              <p:nvSpPr>
                <p:cNvPr id="131" name="Line 173"/>
                <p:cNvSpPr>
                  <a:spLocks noChangeShapeType="1"/>
                </p:cNvSpPr>
                <p:nvPr userDrawn="1"/>
              </p:nvSpPr>
              <p:spPr bwMode="auto">
                <a:xfrm>
                  <a:off x="7968892" y="1128192"/>
                  <a:ext cx="138316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01" name="Rectangle 776"/>
            <p:cNvSpPr>
              <a:spLocks noChangeArrowheads="1"/>
            </p:cNvSpPr>
            <p:nvPr userDrawn="1"/>
          </p:nvSpPr>
          <p:spPr bwMode="auto">
            <a:xfrm>
              <a:off x="8156575" y="839788"/>
              <a:ext cx="1501775" cy="54292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" name="Text Box 782"/>
            <p:cNvSpPr txBox="1">
              <a:spLocks noChangeArrowheads="1"/>
            </p:cNvSpPr>
            <p:nvPr userDrawn="1"/>
          </p:nvSpPr>
          <p:spPr bwMode="auto">
            <a:xfrm>
              <a:off x="8181975" y="811213"/>
              <a:ext cx="1584325" cy="184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27952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27952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27952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27952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n-US" altLang="ja-JP" sz="600" dirty="0" smtClean="0"/>
                <a:t>2.3.8</a:t>
              </a:r>
              <a:r>
                <a:rPr lang="ja-JP" altLang="en-US" sz="600" dirty="0" smtClean="0"/>
                <a:t>　システム受入れ支援プロセス</a:t>
              </a:r>
            </a:p>
          </p:txBody>
        </p:sp>
        <p:grpSp>
          <p:nvGrpSpPr>
            <p:cNvPr id="103" name="グループ化 619"/>
            <p:cNvGrpSpPr>
              <a:grpSpLocks/>
            </p:cNvGrpSpPr>
            <p:nvPr userDrawn="1"/>
          </p:nvGrpSpPr>
          <p:grpSpPr bwMode="auto">
            <a:xfrm>
              <a:off x="8216900" y="955675"/>
              <a:ext cx="1441450" cy="407988"/>
              <a:chOff x="7963317" y="1060722"/>
              <a:chExt cx="1441452" cy="408169"/>
            </a:xfrm>
          </p:grpSpPr>
          <p:sp>
            <p:nvSpPr>
              <p:cNvPr id="122" name="AutoShape 172"/>
              <p:cNvSpPr>
                <a:spLocks noChangeArrowheads="1"/>
              </p:cNvSpPr>
              <p:nvPr userDrawn="1"/>
            </p:nvSpPr>
            <p:spPr bwMode="auto">
              <a:xfrm>
                <a:off x="7968892" y="1092188"/>
                <a:ext cx="1383160" cy="376703"/>
              </a:xfrm>
              <a:prstGeom prst="roundRect">
                <a:avLst>
                  <a:gd name="adj" fmla="val 16667"/>
                </a:avLst>
              </a:prstGeom>
              <a:solidFill>
                <a:srgbClr val="FF99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endParaRPr lang="ja-JP" altLang="ja-JP" sz="800"/>
              </a:p>
            </p:txBody>
          </p:sp>
          <p:grpSp>
            <p:nvGrpSpPr>
              <p:cNvPr id="123" name="グループ化 621"/>
              <p:cNvGrpSpPr>
                <a:grpSpLocks/>
              </p:cNvGrpSpPr>
              <p:nvPr userDrawn="1"/>
            </p:nvGrpSpPr>
            <p:grpSpPr bwMode="auto">
              <a:xfrm>
                <a:off x="7963317" y="1060722"/>
                <a:ext cx="1441452" cy="408169"/>
                <a:chOff x="7963317" y="984784"/>
                <a:chExt cx="1441452" cy="408169"/>
              </a:xfrm>
            </p:grpSpPr>
            <p:grpSp>
              <p:nvGrpSpPr>
                <p:cNvPr id="124" name="Group 1199"/>
                <p:cNvGrpSpPr>
                  <a:grpSpLocks/>
                </p:cNvGrpSpPr>
                <p:nvPr userDrawn="1"/>
              </p:nvGrpSpPr>
              <p:grpSpPr bwMode="auto">
                <a:xfrm>
                  <a:off x="7963317" y="984784"/>
                  <a:ext cx="1441452" cy="408169"/>
                  <a:chOff x="3139" y="2260"/>
                  <a:chExt cx="908" cy="186"/>
                </a:xfrm>
              </p:grpSpPr>
              <p:sp>
                <p:nvSpPr>
                  <p:cNvPr id="126" name="Rectangle 175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3160" y="2309"/>
                    <a:ext cx="887" cy="137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99CC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lIns="28800" tIns="28800" rIns="0" bIns="10800" anchor="ctr"/>
                  <a:lstStyle/>
                  <a:p>
                    <a:pPr defTabSz="1279525"/>
                    <a:r>
                      <a:rPr lang="ja-JP" altLang="en-US" sz="500"/>
                      <a:t>・取得者の受入れレビューと受入れテストの支援</a:t>
                    </a:r>
                    <a:endParaRPr lang="en-US" altLang="ja-JP" sz="500"/>
                  </a:p>
                  <a:p>
                    <a:pPr defTabSz="1279525"/>
                    <a:r>
                      <a:rPr lang="ja-JP" altLang="en-US" sz="500"/>
                      <a:t>・システムの納入</a:t>
                    </a:r>
                    <a:endParaRPr lang="en-US" altLang="ja-JP" sz="500"/>
                  </a:p>
                  <a:p>
                    <a:pPr defTabSz="1279525"/>
                    <a:r>
                      <a:rPr lang="ja-JP" altLang="en-US" sz="500"/>
                      <a:t>・取得者への教育訓練及び支援</a:t>
                    </a:r>
                  </a:p>
                </p:txBody>
              </p:sp>
              <p:sp>
                <p:nvSpPr>
                  <p:cNvPr id="127" name="Rectangle 174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3139" y="2260"/>
                    <a:ext cx="644" cy="71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99CC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defTabSz="1279525"/>
                    <a:r>
                      <a:rPr lang="en-US" altLang="ja-JP" sz="500" dirty="0"/>
                      <a:t>2.3.8.1</a:t>
                    </a:r>
                    <a:r>
                      <a:rPr lang="ja-JP" altLang="en-US" sz="500"/>
                      <a:t>　システム</a:t>
                    </a:r>
                    <a:r>
                      <a:rPr lang="ja-JP" altLang="en-US" sz="500" smtClean="0"/>
                      <a:t>受入れ支援</a:t>
                    </a:r>
                    <a:endParaRPr lang="ja-JP" altLang="en-US" sz="500"/>
                  </a:p>
                </p:txBody>
              </p:sp>
            </p:grpSp>
            <p:sp>
              <p:nvSpPr>
                <p:cNvPr id="125" name="Line 173"/>
                <p:cNvSpPr>
                  <a:spLocks noChangeShapeType="1"/>
                </p:cNvSpPr>
                <p:nvPr userDrawn="1"/>
              </p:nvSpPr>
              <p:spPr bwMode="auto">
                <a:xfrm>
                  <a:off x="7968892" y="1128192"/>
                  <a:ext cx="138316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04" name="Text Box 782"/>
            <p:cNvSpPr txBox="1">
              <a:spLocks noChangeArrowheads="1"/>
            </p:cNvSpPr>
            <p:nvPr userDrawn="1"/>
          </p:nvSpPr>
          <p:spPr bwMode="auto">
            <a:xfrm>
              <a:off x="2338388" y="4368800"/>
              <a:ext cx="1543050" cy="2762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27952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27952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27952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27952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n-US" altLang="ja-JP" sz="600" dirty="0" smtClean="0"/>
                <a:t>2.4.1</a:t>
              </a:r>
              <a:r>
                <a:rPr lang="ja-JP" altLang="en-US" sz="600" dirty="0" smtClean="0"/>
                <a:t>　ソフトウェア実装プロセス開始の準備プロセス</a:t>
              </a:r>
            </a:p>
          </p:txBody>
        </p:sp>
        <p:sp>
          <p:nvSpPr>
            <p:cNvPr id="105" name="Rectangle 776"/>
            <p:cNvSpPr>
              <a:spLocks noChangeArrowheads="1"/>
            </p:cNvSpPr>
            <p:nvPr userDrawn="1"/>
          </p:nvSpPr>
          <p:spPr bwMode="auto">
            <a:xfrm>
              <a:off x="2371725" y="4394200"/>
              <a:ext cx="1425575" cy="83661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6" name="Rectangle 776"/>
            <p:cNvSpPr>
              <a:spLocks noChangeArrowheads="1"/>
            </p:cNvSpPr>
            <p:nvPr userDrawn="1"/>
          </p:nvSpPr>
          <p:spPr bwMode="auto">
            <a:xfrm>
              <a:off x="2633663" y="5302250"/>
              <a:ext cx="1425575" cy="66675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7" name="Text Box 782"/>
            <p:cNvSpPr txBox="1">
              <a:spLocks noChangeArrowheads="1"/>
            </p:cNvSpPr>
            <p:nvPr userDrawn="1"/>
          </p:nvSpPr>
          <p:spPr bwMode="auto">
            <a:xfrm>
              <a:off x="2574925" y="5280025"/>
              <a:ext cx="1543050" cy="184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27952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27952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27952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27952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n-US" altLang="ja-JP" sz="600" dirty="0" smtClean="0"/>
                <a:t>2.4.2</a:t>
              </a:r>
              <a:r>
                <a:rPr lang="ja-JP" altLang="en-US" sz="600" dirty="0" smtClean="0"/>
                <a:t>　ソフトウェア要件定義プロセス</a:t>
              </a:r>
            </a:p>
          </p:txBody>
        </p:sp>
        <p:sp>
          <p:nvSpPr>
            <p:cNvPr id="108" name="Rectangle 776"/>
            <p:cNvSpPr>
              <a:spLocks noChangeArrowheads="1"/>
            </p:cNvSpPr>
            <p:nvPr userDrawn="1"/>
          </p:nvSpPr>
          <p:spPr bwMode="auto">
            <a:xfrm>
              <a:off x="2876550" y="6042025"/>
              <a:ext cx="1582738" cy="9858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9" name="Text Box 782"/>
            <p:cNvSpPr txBox="1">
              <a:spLocks noChangeArrowheads="1"/>
            </p:cNvSpPr>
            <p:nvPr userDrawn="1"/>
          </p:nvSpPr>
          <p:spPr bwMode="auto">
            <a:xfrm>
              <a:off x="2841625" y="6024563"/>
              <a:ext cx="1543050" cy="184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27952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27952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27952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27952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n-US" altLang="ja-JP" sz="600" dirty="0" smtClean="0"/>
                <a:t>2.4.3</a:t>
              </a:r>
              <a:r>
                <a:rPr lang="ja-JP" altLang="en-US" sz="600" dirty="0" smtClean="0"/>
                <a:t>　ソフトウェア方式設計プロセス</a:t>
              </a:r>
            </a:p>
          </p:txBody>
        </p:sp>
        <p:sp>
          <p:nvSpPr>
            <p:cNvPr id="110" name="Rectangle 776"/>
            <p:cNvSpPr>
              <a:spLocks noChangeArrowheads="1"/>
            </p:cNvSpPr>
            <p:nvPr userDrawn="1"/>
          </p:nvSpPr>
          <p:spPr bwMode="auto">
            <a:xfrm>
              <a:off x="4567238" y="6240463"/>
              <a:ext cx="1584325" cy="100488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1" name="Text Box 782"/>
            <p:cNvSpPr txBox="1">
              <a:spLocks noChangeArrowheads="1"/>
            </p:cNvSpPr>
            <p:nvPr userDrawn="1"/>
          </p:nvSpPr>
          <p:spPr bwMode="auto">
            <a:xfrm>
              <a:off x="4529138" y="6235700"/>
              <a:ext cx="1543050" cy="1857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27952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27952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27952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27952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n-US" altLang="ja-JP" sz="600" dirty="0" smtClean="0"/>
                <a:t>2.4.4</a:t>
              </a:r>
              <a:r>
                <a:rPr lang="ja-JP" altLang="en-US" sz="600" dirty="0" smtClean="0"/>
                <a:t>　ソフトウェア詳細設計プロセス</a:t>
              </a:r>
            </a:p>
          </p:txBody>
        </p:sp>
        <p:sp>
          <p:nvSpPr>
            <p:cNvPr id="112" name="Rectangle 776"/>
            <p:cNvSpPr>
              <a:spLocks noChangeArrowheads="1"/>
            </p:cNvSpPr>
            <p:nvPr userDrawn="1"/>
          </p:nvSpPr>
          <p:spPr bwMode="auto">
            <a:xfrm>
              <a:off x="4822825" y="7278688"/>
              <a:ext cx="2873375" cy="72548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3" name="Text Box 782"/>
            <p:cNvSpPr txBox="1">
              <a:spLocks noChangeArrowheads="1"/>
            </p:cNvSpPr>
            <p:nvPr userDrawn="1"/>
          </p:nvSpPr>
          <p:spPr bwMode="auto">
            <a:xfrm>
              <a:off x="4822825" y="7278688"/>
              <a:ext cx="1543050" cy="1857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27952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27952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27952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27952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n-US" altLang="ja-JP" sz="600" dirty="0" smtClean="0"/>
                <a:t>2.4.5</a:t>
              </a:r>
              <a:r>
                <a:rPr lang="ja-JP" altLang="en-US" sz="600" dirty="0" smtClean="0"/>
                <a:t>　ソフトウェア構築プロセス</a:t>
              </a:r>
            </a:p>
          </p:txBody>
        </p:sp>
        <p:sp>
          <p:nvSpPr>
            <p:cNvPr id="114" name="Rectangle 776"/>
            <p:cNvSpPr>
              <a:spLocks noChangeArrowheads="1"/>
            </p:cNvSpPr>
            <p:nvPr userDrawn="1"/>
          </p:nvSpPr>
          <p:spPr bwMode="auto">
            <a:xfrm>
              <a:off x="6418263" y="6327775"/>
              <a:ext cx="1495425" cy="9017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5" name="Text Box 782"/>
            <p:cNvSpPr txBox="1">
              <a:spLocks noChangeArrowheads="1"/>
            </p:cNvSpPr>
            <p:nvPr userDrawn="1"/>
          </p:nvSpPr>
          <p:spPr bwMode="auto">
            <a:xfrm>
              <a:off x="6424613" y="6343650"/>
              <a:ext cx="1543050" cy="1857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27952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27952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27952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27952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n-US" altLang="ja-JP" sz="600" dirty="0" smtClean="0"/>
                <a:t>2.4.6</a:t>
              </a:r>
              <a:r>
                <a:rPr lang="ja-JP" altLang="en-US" sz="600" dirty="0" smtClean="0"/>
                <a:t>　ソフトウェア結合プロセス</a:t>
              </a:r>
            </a:p>
          </p:txBody>
        </p:sp>
        <p:sp>
          <p:nvSpPr>
            <p:cNvPr id="116" name="Rectangle 776"/>
            <p:cNvSpPr>
              <a:spLocks noChangeArrowheads="1"/>
            </p:cNvSpPr>
            <p:nvPr userDrawn="1"/>
          </p:nvSpPr>
          <p:spPr bwMode="auto">
            <a:xfrm>
              <a:off x="7043738" y="5443538"/>
              <a:ext cx="1662112" cy="8334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7" name="Text Box 782"/>
            <p:cNvSpPr txBox="1">
              <a:spLocks noChangeArrowheads="1"/>
            </p:cNvSpPr>
            <p:nvPr userDrawn="1"/>
          </p:nvSpPr>
          <p:spPr bwMode="auto">
            <a:xfrm>
              <a:off x="6999288" y="5443538"/>
              <a:ext cx="1641475" cy="1857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27952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27952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27952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27952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n-US" altLang="ja-JP" sz="600" dirty="0" smtClean="0"/>
                <a:t>2.4.7</a:t>
              </a:r>
              <a:r>
                <a:rPr lang="ja-JP" altLang="en-US" sz="600" dirty="0" smtClean="0"/>
                <a:t>　ソフトウェア適格性確認テストプロセス</a:t>
              </a:r>
            </a:p>
          </p:txBody>
        </p:sp>
        <p:sp>
          <p:nvSpPr>
            <p:cNvPr id="118" name="Rectangle 776"/>
            <p:cNvSpPr>
              <a:spLocks noChangeArrowheads="1"/>
            </p:cNvSpPr>
            <p:nvPr userDrawn="1"/>
          </p:nvSpPr>
          <p:spPr bwMode="auto">
            <a:xfrm>
              <a:off x="7391400" y="4895850"/>
              <a:ext cx="1422400" cy="4905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9" name="Text Box 782"/>
            <p:cNvSpPr txBox="1">
              <a:spLocks noChangeArrowheads="1"/>
            </p:cNvSpPr>
            <p:nvPr userDrawn="1"/>
          </p:nvSpPr>
          <p:spPr bwMode="auto">
            <a:xfrm>
              <a:off x="7337425" y="4872038"/>
              <a:ext cx="1641475" cy="1857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27952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27952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27952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27952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n-US" altLang="ja-JP" sz="600" dirty="0" smtClean="0"/>
                <a:t>2.4.8</a:t>
              </a:r>
              <a:r>
                <a:rPr lang="ja-JP" altLang="en-US" sz="600" dirty="0" smtClean="0"/>
                <a:t>　ソフトウェア導入プロセス</a:t>
              </a:r>
            </a:p>
          </p:txBody>
        </p:sp>
        <p:sp>
          <p:nvSpPr>
            <p:cNvPr id="120" name="Rectangle 776"/>
            <p:cNvSpPr>
              <a:spLocks noChangeArrowheads="1"/>
            </p:cNvSpPr>
            <p:nvPr userDrawn="1"/>
          </p:nvSpPr>
          <p:spPr bwMode="auto">
            <a:xfrm>
              <a:off x="8078788" y="4256088"/>
              <a:ext cx="1579562" cy="60325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1" name="Text Box 782"/>
            <p:cNvSpPr txBox="1">
              <a:spLocks noChangeArrowheads="1"/>
            </p:cNvSpPr>
            <p:nvPr userDrawn="1"/>
          </p:nvSpPr>
          <p:spPr bwMode="auto">
            <a:xfrm>
              <a:off x="8037513" y="4256088"/>
              <a:ext cx="1641475" cy="184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defTabSz="1279525"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defTabSz="127952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defTabSz="127952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defTabSz="127952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defTabSz="127952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n-US" altLang="ja-JP" sz="600" dirty="0" smtClean="0"/>
                <a:t>2.4.9</a:t>
              </a:r>
              <a:r>
                <a:rPr lang="ja-JP" altLang="en-US" sz="600" dirty="0" smtClean="0"/>
                <a:t>　ソフトウェア受入れ支援プロセス</a:t>
              </a:r>
            </a:p>
          </p:txBody>
        </p:sp>
      </p:grpSp>
      <p:sp>
        <p:nvSpPr>
          <p:cNvPr id="309" name="テキスト ボックス 308"/>
          <p:cNvSpPr txBox="1"/>
          <p:nvPr/>
        </p:nvSpPr>
        <p:spPr>
          <a:xfrm>
            <a:off x="12125436" y="9423657"/>
            <a:ext cx="324036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/>
              <a:t>©</a:t>
            </a:r>
            <a:r>
              <a:rPr lang="en-US" altLang="ja-JP" sz="800" dirty="0"/>
              <a:t>2013 IPA</a:t>
            </a:r>
            <a:endParaRPr kumimoji="1" lang="ja-JP" altLang="en-US" sz="800" dirty="0"/>
          </a:p>
        </p:txBody>
      </p:sp>
      <p:sp>
        <p:nvSpPr>
          <p:cNvPr id="314" name="AutoShape 109"/>
          <p:cNvSpPr>
            <a:spLocks noChangeArrowheads="1"/>
          </p:cNvSpPr>
          <p:nvPr/>
        </p:nvSpPr>
        <p:spPr bwMode="auto">
          <a:xfrm>
            <a:off x="338923" y="1295763"/>
            <a:ext cx="1470024" cy="478408"/>
          </a:xfrm>
          <a:prstGeom prst="roundRect">
            <a:avLst>
              <a:gd name="adj" fmla="val 16667"/>
            </a:avLst>
          </a:prstGeom>
          <a:solidFill>
            <a:srgbClr val="99CC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1279525"/>
            <a:endParaRPr lang="ja-JP" altLang="ja-JP" sz="800"/>
          </a:p>
        </p:txBody>
      </p:sp>
      <p:sp>
        <p:nvSpPr>
          <p:cNvPr id="315" name="Rectangle 111"/>
          <p:cNvSpPr>
            <a:spLocks noChangeArrowheads="1"/>
          </p:cNvSpPr>
          <p:nvPr/>
        </p:nvSpPr>
        <p:spPr bwMode="auto">
          <a:xfrm>
            <a:off x="332414" y="1270866"/>
            <a:ext cx="1302240" cy="166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99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1279525"/>
            <a:r>
              <a:rPr lang="en-US" altLang="ja-JP" sz="500" dirty="0" smtClean="0"/>
              <a:t>2.1.1.1</a:t>
            </a:r>
            <a:r>
              <a:rPr lang="ja-JP" altLang="en-US" sz="500" dirty="0"/>
              <a:t>　プロセス開始の準備</a:t>
            </a:r>
          </a:p>
        </p:txBody>
      </p:sp>
      <p:sp>
        <p:nvSpPr>
          <p:cNvPr id="316" name="Rectangle 112"/>
          <p:cNvSpPr>
            <a:spLocks noChangeArrowheads="1"/>
          </p:cNvSpPr>
          <p:nvPr/>
        </p:nvSpPr>
        <p:spPr bwMode="auto">
          <a:xfrm>
            <a:off x="362571" y="1413914"/>
            <a:ext cx="1470025" cy="360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99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28800" tIns="28800" rIns="28800" bIns="10800"/>
          <a:lstStyle/>
          <a:p>
            <a:pPr defTabSz="1279525"/>
            <a:r>
              <a:rPr lang="ja-JP" altLang="en-US" sz="500" dirty="0"/>
              <a:t>・企画作業の組立て</a:t>
            </a:r>
          </a:p>
          <a:p>
            <a:pPr defTabSz="1279525"/>
            <a:r>
              <a:rPr lang="ja-JP" altLang="en-US" sz="500" dirty="0"/>
              <a:t>・必要なプロセスの組込み</a:t>
            </a:r>
          </a:p>
          <a:p>
            <a:pPr defTabSz="1279525"/>
            <a:r>
              <a:rPr lang="ja-JP" altLang="en-US" sz="500" dirty="0"/>
              <a:t>・企画環境の準備</a:t>
            </a:r>
          </a:p>
          <a:p>
            <a:pPr defTabSz="1279525"/>
            <a:r>
              <a:rPr lang="ja-JP" altLang="en-US" sz="500" dirty="0"/>
              <a:t>・プロセスの実施計画の作成</a:t>
            </a:r>
          </a:p>
        </p:txBody>
      </p:sp>
      <p:sp>
        <p:nvSpPr>
          <p:cNvPr id="317" name="Line 110"/>
          <p:cNvSpPr>
            <a:spLocks noChangeShapeType="1"/>
          </p:cNvSpPr>
          <p:nvPr/>
        </p:nvSpPr>
        <p:spPr bwMode="auto">
          <a:xfrm>
            <a:off x="333719" y="1420337"/>
            <a:ext cx="14700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18" name="Line 110"/>
          <p:cNvSpPr>
            <a:spLocks noChangeShapeType="1"/>
          </p:cNvSpPr>
          <p:nvPr/>
        </p:nvSpPr>
        <p:spPr bwMode="auto">
          <a:xfrm>
            <a:off x="353531" y="3826754"/>
            <a:ext cx="141564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27952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27952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1114</Words>
  <Application>Microsoft Office PowerPoint</Application>
  <PresentationFormat>A3 297x420 mm</PresentationFormat>
  <Paragraphs>234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ＭＳ Ｐ明朝</vt:lpstr>
      <vt:lpstr>Arial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2014-02-18T07:08:26Z</dcterms:created>
  <dcterms:modified xsi:type="dcterms:W3CDTF">2014-12-12T07:59:06Z</dcterms:modified>
</cp:coreProperties>
</file>