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5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0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E6C7"/>
    <a:srgbClr val="0000FF"/>
    <a:srgbClr val="B2E5EC"/>
    <a:srgbClr val="E7EDB1"/>
    <a:srgbClr val="FFFF00"/>
    <a:srgbClr val="FF3300"/>
    <a:srgbClr val="CCE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 autoAdjust="0"/>
    <p:restoredTop sz="99828" autoAdjust="0"/>
  </p:normalViewPr>
  <p:slideViewPr>
    <p:cSldViewPr>
      <p:cViewPr>
        <p:scale>
          <a:sx n="200" d="100"/>
          <a:sy n="200" d="100"/>
        </p:scale>
        <p:origin x="4242" y="-7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6" d="100"/>
          <a:sy n="36" d="100"/>
        </p:scale>
        <p:origin x="-1890" y="-72"/>
      </p:cViewPr>
      <p:guideLst>
        <p:guide orient="horz" pos="3130"/>
        <p:guide pos="214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678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75" tIns="47838" rIns="95675" bIns="47838" numCol="1" anchor="t" anchorCtr="0" compatLnSpc="1">
            <a:prstTxWarp prst="textNoShape">
              <a:avLst/>
            </a:prstTxWarp>
          </a:bodyPr>
          <a:lstStyle>
            <a:lvl1pPr defTabSz="957166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436" y="0"/>
            <a:ext cx="2949677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75" tIns="47838" rIns="95675" bIns="47838" numCol="1" anchor="t" anchorCtr="0" compatLnSpc="1">
            <a:prstTxWarp prst="textNoShape">
              <a:avLst/>
            </a:prstTxWarp>
          </a:bodyPr>
          <a:lstStyle>
            <a:lvl1pPr algn="r" defTabSz="957166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0779"/>
            <a:ext cx="2949678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75" tIns="47838" rIns="95675" bIns="47838" numCol="1" anchor="b" anchorCtr="0" compatLnSpc="1">
            <a:prstTxWarp prst="textNoShape">
              <a:avLst/>
            </a:prstTxWarp>
          </a:bodyPr>
          <a:lstStyle>
            <a:lvl1pPr defTabSz="957166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436" y="9440779"/>
            <a:ext cx="2949677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675" tIns="47838" rIns="95675" bIns="47838" numCol="1" anchor="b" anchorCtr="0" compatLnSpc="1">
            <a:prstTxWarp prst="textNoShape">
              <a:avLst/>
            </a:prstTxWarp>
          </a:bodyPr>
          <a:lstStyle>
            <a:lvl1pPr algn="r" defTabSz="957166">
              <a:defRPr sz="1200"/>
            </a:lvl1pPr>
          </a:lstStyle>
          <a:p>
            <a:pPr>
              <a:defRPr/>
            </a:pPr>
            <a:fld id="{9CD5F155-9BA0-4ED0-8163-63A3E36F36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4881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678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436" y="0"/>
            <a:ext cx="2949677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699" y="4720939"/>
            <a:ext cx="5444890" cy="447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779"/>
            <a:ext cx="2949678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b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436" y="9440779"/>
            <a:ext cx="2949677" cy="49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3357" tIns="31678" rIns="63357" bIns="31678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09377B5F-38C7-4B4D-A2BD-45A01C4CE23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542698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47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279525" rtl="0" eaLnBrk="0" fontAlgn="base" hangingPunct="0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127952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127952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127952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1279525" rtl="0" fontAlgn="base">
        <a:spcBef>
          <a:spcPct val="0"/>
        </a:spcBef>
        <a:spcAft>
          <a:spcPct val="0"/>
        </a:spcAft>
        <a:defRPr kumimoji="1" sz="6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79425" indent="-479425" algn="l" defTabSz="1279525" rtl="0" eaLnBrk="0" fontAlgn="base" hangingPunct="0">
        <a:spcBef>
          <a:spcPct val="20000"/>
        </a:spcBef>
        <a:spcAft>
          <a:spcPct val="0"/>
        </a:spcAft>
        <a:buChar char="•"/>
        <a:defRPr kumimoji="1" sz="4500">
          <a:solidFill>
            <a:schemeClr val="tx1"/>
          </a:solidFill>
          <a:latin typeface="+mn-lt"/>
          <a:ea typeface="+mn-ea"/>
          <a:cs typeface="+mn-cs"/>
        </a:defRPr>
      </a:lvl1pPr>
      <a:lvl2pPr marL="1039813" indent="-400050" algn="l" defTabSz="1279525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2pPr>
      <a:lvl3pPr marL="1600200" indent="-320675" algn="l" defTabSz="1279525" rtl="0" eaLnBrk="0" fontAlgn="base" hangingPunct="0">
        <a:spcBef>
          <a:spcPct val="20000"/>
        </a:spcBef>
        <a:spcAft>
          <a:spcPct val="0"/>
        </a:spcAft>
        <a:buChar char="•"/>
        <a:defRPr kumimoji="1" sz="3400">
          <a:solidFill>
            <a:schemeClr val="tx1"/>
          </a:solidFill>
          <a:latin typeface="+mn-lt"/>
          <a:ea typeface="+mn-ea"/>
        </a:defRPr>
      </a:lvl3pPr>
      <a:lvl4pPr marL="2239963" indent="-319088" algn="l" defTabSz="1279525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4pPr>
      <a:lvl5pPr marL="2879725" indent="-319088" algn="l" defTabSz="1279525" rtl="0" eaLnBrk="0" fontAlgn="base" hangingPunct="0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5pPr>
      <a:lvl6pPr marL="3336925" indent="-319088" algn="l" defTabSz="1279525" rtl="0" fontAlgn="base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6pPr>
      <a:lvl7pPr marL="3794125" indent="-319088" algn="l" defTabSz="1279525" rtl="0" fontAlgn="base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7pPr>
      <a:lvl8pPr marL="4251325" indent="-319088" algn="l" defTabSz="1279525" rtl="0" fontAlgn="base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8pPr>
      <a:lvl9pPr marL="4708525" indent="-319088" algn="l" defTabSz="1279525" rtl="0" fontAlgn="base">
        <a:spcBef>
          <a:spcPct val="20000"/>
        </a:spcBef>
        <a:spcAft>
          <a:spcPct val="0"/>
        </a:spcAft>
        <a:buChar char="»"/>
        <a:defRPr kumimoji="1" sz="2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0"/>
          <p:cNvGrpSpPr>
            <a:grpSpLocks/>
          </p:cNvGrpSpPr>
          <p:nvPr/>
        </p:nvGrpSpPr>
        <p:grpSpPr bwMode="auto">
          <a:xfrm>
            <a:off x="0" y="0"/>
            <a:ext cx="12630150" cy="9588500"/>
            <a:chOff x="0" y="0"/>
            <a:chExt cx="12630150" cy="9588500"/>
          </a:xfrm>
        </p:grpSpPr>
        <p:sp>
          <p:nvSpPr>
            <p:cNvPr id="3" name="Rectangle 7"/>
            <p:cNvSpPr>
              <a:spLocks noChangeArrowheads="1"/>
            </p:cNvSpPr>
            <p:nvPr userDrawn="1"/>
          </p:nvSpPr>
          <p:spPr bwMode="auto">
            <a:xfrm>
              <a:off x="244475" y="1163638"/>
              <a:ext cx="12385675" cy="8424862"/>
            </a:xfrm>
            <a:prstGeom prst="rect">
              <a:avLst/>
            </a:prstGeom>
            <a:solidFill>
              <a:srgbClr val="F7D7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defTabSz="1279525"/>
              <a:endParaRPr lang="ja-JP" altLang="ja-JP"/>
            </a:p>
          </p:txBody>
        </p:sp>
        <p:sp>
          <p:nvSpPr>
            <p:cNvPr id="4" name="Rectangle 8"/>
            <p:cNvSpPr>
              <a:spLocks noChangeArrowheads="1"/>
            </p:cNvSpPr>
            <p:nvPr userDrawn="1"/>
          </p:nvSpPr>
          <p:spPr bwMode="auto">
            <a:xfrm>
              <a:off x="0" y="0"/>
              <a:ext cx="12549188" cy="908526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564"/>
            <p:cNvSpPr>
              <a:spLocks noChangeArrowheads="1"/>
            </p:cNvSpPr>
            <p:nvPr userDrawn="1"/>
          </p:nvSpPr>
          <p:spPr bwMode="auto">
            <a:xfrm>
              <a:off x="207963" y="9048750"/>
              <a:ext cx="936625" cy="241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８．テーラリング（修整）プロセス</a:t>
              </a:r>
            </a:p>
          </p:txBody>
        </p:sp>
        <p:grpSp>
          <p:nvGrpSpPr>
            <p:cNvPr id="6" name="Group 565"/>
            <p:cNvGrpSpPr>
              <a:grpSpLocks/>
            </p:cNvGrpSpPr>
            <p:nvPr userDrawn="1"/>
          </p:nvGrpSpPr>
          <p:grpSpPr bwMode="auto">
            <a:xfrm>
              <a:off x="1666875" y="9130489"/>
              <a:ext cx="2674938" cy="435784"/>
              <a:chOff x="6298" y="685"/>
              <a:chExt cx="551" cy="150"/>
            </a:xfrm>
          </p:grpSpPr>
          <p:sp>
            <p:nvSpPr>
              <p:cNvPr id="749" name="AutoShape 566"/>
              <p:cNvSpPr>
                <a:spLocks noChangeArrowheads="1"/>
              </p:cNvSpPr>
              <p:nvPr/>
            </p:nvSpPr>
            <p:spPr bwMode="auto">
              <a:xfrm>
                <a:off x="6300" y="685"/>
                <a:ext cx="544" cy="150"/>
              </a:xfrm>
              <a:prstGeom prst="roundRect">
                <a:avLst>
                  <a:gd name="adj" fmla="val 16667"/>
                </a:avLst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750" name="Line 567"/>
              <p:cNvSpPr>
                <a:spLocks noChangeShapeType="1"/>
              </p:cNvSpPr>
              <p:nvPr/>
            </p:nvSpPr>
            <p:spPr bwMode="auto">
              <a:xfrm>
                <a:off x="6299" y="719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1" name="Rectangle 568"/>
              <p:cNvSpPr>
                <a:spLocks noChangeArrowheads="1"/>
              </p:cNvSpPr>
              <p:nvPr/>
            </p:nvSpPr>
            <p:spPr bwMode="auto">
              <a:xfrm>
                <a:off x="6308" y="687"/>
                <a:ext cx="514" cy="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8.1</a:t>
                </a:r>
                <a:r>
                  <a:rPr lang="ja-JP" altLang="en-US" sz="500" dirty="0"/>
                  <a:t>　テーラリング</a:t>
                </a:r>
              </a:p>
            </p:txBody>
          </p:sp>
          <p:sp>
            <p:nvSpPr>
              <p:cNvPr id="752" name="Rectangle 569"/>
              <p:cNvSpPr>
                <a:spLocks noChangeArrowheads="1"/>
              </p:cNvSpPr>
              <p:nvPr/>
            </p:nvSpPr>
            <p:spPr bwMode="auto">
              <a:xfrm>
                <a:off x="6298" y="709"/>
                <a:ext cx="551" cy="1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・影響の識別　　　　　　　　　　　　　　　　　　　　　　　　　　　　　　・成果、アクティビティ、タスクの削除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・重大な特性に関連するライフサイクルの考慮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・当事者の</a:t>
                </a:r>
                <a:r>
                  <a:rPr lang="ja-JP" altLang="en-US" sz="500" dirty="0" smtClean="0"/>
                  <a:t>意見聴取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・テーラリングの決定</a:t>
                </a:r>
                <a:endParaRPr lang="en-US" altLang="ja-JP" sz="500" dirty="0"/>
              </a:p>
              <a:p>
                <a:pPr defTabSz="1279525"/>
                <a:endParaRPr lang="ja-JP" altLang="en-US" sz="500" dirty="0"/>
              </a:p>
            </p:txBody>
          </p:sp>
        </p:grpSp>
        <p:sp>
          <p:nvSpPr>
            <p:cNvPr id="7" name="Rectangle 24"/>
            <p:cNvSpPr>
              <a:spLocks noChangeArrowheads="1"/>
            </p:cNvSpPr>
            <p:nvPr userDrawn="1"/>
          </p:nvSpPr>
          <p:spPr bwMode="auto">
            <a:xfrm>
              <a:off x="52388" y="84138"/>
              <a:ext cx="9336087" cy="1716087"/>
            </a:xfrm>
            <a:prstGeom prst="rect">
              <a:avLst/>
            </a:prstGeom>
            <a:solidFill>
              <a:srgbClr val="D8E8C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Rectangle 25"/>
            <p:cNvSpPr>
              <a:spLocks noChangeArrowheads="1"/>
            </p:cNvSpPr>
            <p:nvPr userDrawn="1"/>
          </p:nvSpPr>
          <p:spPr bwMode="auto">
            <a:xfrm>
              <a:off x="315913" y="146050"/>
              <a:ext cx="7524750" cy="8207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Rectangle 26"/>
            <p:cNvSpPr>
              <a:spLocks noChangeArrowheads="1"/>
            </p:cNvSpPr>
            <p:nvPr userDrawn="1"/>
          </p:nvSpPr>
          <p:spPr bwMode="auto">
            <a:xfrm>
              <a:off x="315913" y="998538"/>
              <a:ext cx="7524750" cy="7207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" name="Rectangle 31"/>
            <p:cNvSpPr>
              <a:spLocks noChangeArrowheads="1"/>
            </p:cNvSpPr>
            <p:nvPr userDrawn="1"/>
          </p:nvSpPr>
          <p:spPr bwMode="auto">
            <a:xfrm>
              <a:off x="279400" y="239713"/>
              <a:ext cx="450850" cy="109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１．１　</a:t>
              </a:r>
            </a:p>
          </p:txBody>
        </p:sp>
        <p:grpSp>
          <p:nvGrpSpPr>
            <p:cNvPr id="11" name="Group 34"/>
            <p:cNvGrpSpPr>
              <a:grpSpLocks/>
            </p:cNvGrpSpPr>
            <p:nvPr userDrawn="1"/>
          </p:nvGrpSpPr>
          <p:grpSpPr bwMode="auto">
            <a:xfrm>
              <a:off x="606425" y="228600"/>
              <a:ext cx="2733675" cy="701675"/>
              <a:chOff x="301" y="591"/>
              <a:chExt cx="771" cy="333"/>
            </a:xfrm>
          </p:grpSpPr>
          <p:sp>
            <p:nvSpPr>
              <p:cNvPr id="747" name="AutoShape 35"/>
              <p:cNvSpPr>
                <a:spLocks noChangeArrowheads="1"/>
              </p:cNvSpPr>
              <p:nvPr/>
            </p:nvSpPr>
            <p:spPr bwMode="auto">
              <a:xfrm>
                <a:off x="301" y="591"/>
                <a:ext cx="771" cy="333"/>
              </a:xfrm>
              <a:prstGeom prst="roundRect">
                <a:avLst>
                  <a:gd name="adj" fmla="val 16667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748" name="Line 36"/>
              <p:cNvSpPr>
                <a:spLocks noChangeShapeType="1"/>
              </p:cNvSpPr>
              <p:nvPr/>
            </p:nvSpPr>
            <p:spPr bwMode="auto">
              <a:xfrm>
                <a:off x="301" y="654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2" name="Rectangle 37"/>
            <p:cNvSpPr>
              <a:spLocks noChangeArrowheads="1"/>
            </p:cNvSpPr>
            <p:nvPr userDrawn="1"/>
          </p:nvSpPr>
          <p:spPr bwMode="auto">
            <a:xfrm>
              <a:off x="708025" y="228600"/>
              <a:ext cx="2105025" cy="14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/>
                <a:t>1.1.1</a:t>
              </a:r>
              <a:r>
                <a:rPr lang="ja-JP" altLang="en-US" sz="500"/>
                <a:t>　取得の準備</a:t>
              </a:r>
            </a:p>
          </p:txBody>
        </p:sp>
        <p:sp>
          <p:nvSpPr>
            <p:cNvPr id="13" name="Rectangle 38"/>
            <p:cNvSpPr>
              <a:spLocks noChangeArrowheads="1"/>
            </p:cNvSpPr>
            <p:nvPr userDrawn="1"/>
          </p:nvSpPr>
          <p:spPr bwMode="auto">
            <a:xfrm>
              <a:off x="604838" y="423863"/>
              <a:ext cx="1008062" cy="488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8800" tIns="10800" rIns="0" bIns="10800"/>
            <a:lstStyle/>
            <a:p>
              <a:pPr defTabSz="1279525"/>
              <a:r>
                <a:rPr lang="ja-JP" altLang="en-US" sz="500" dirty="0"/>
                <a:t>・構想又はニーズの記述</a:t>
              </a:r>
            </a:p>
            <a:p>
              <a:pPr defTabSz="1279525"/>
              <a:r>
                <a:rPr lang="ja-JP" altLang="en-US" sz="500" dirty="0"/>
                <a:t>・システム要件、ソフトウェア要件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の定義と分析</a:t>
              </a:r>
            </a:p>
            <a:p>
              <a:pPr defTabSz="1279525"/>
              <a:r>
                <a:rPr lang="ja-JP" altLang="en-US" sz="500" dirty="0"/>
                <a:t>・システム要件、ソフトウェア要件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の定義と分析の委託</a:t>
              </a:r>
            </a:p>
            <a:p>
              <a:pPr defTabSz="1279525"/>
              <a:endParaRPr lang="ja-JP" altLang="en-US" sz="500" dirty="0"/>
            </a:p>
            <a:p>
              <a:pPr defTabSz="1279525"/>
              <a:endParaRPr lang="ja-JP" altLang="en-US" sz="500" dirty="0"/>
            </a:p>
          </p:txBody>
        </p:sp>
        <p:grpSp>
          <p:nvGrpSpPr>
            <p:cNvPr id="14" name="Group 39"/>
            <p:cNvGrpSpPr>
              <a:grpSpLocks/>
            </p:cNvGrpSpPr>
            <p:nvPr userDrawn="1"/>
          </p:nvGrpSpPr>
          <p:grpSpPr bwMode="auto">
            <a:xfrm>
              <a:off x="3379788" y="274638"/>
              <a:ext cx="800100" cy="271462"/>
              <a:chOff x="313" y="740"/>
              <a:chExt cx="771" cy="334"/>
            </a:xfrm>
          </p:grpSpPr>
          <p:grpSp>
            <p:nvGrpSpPr>
              <p:cNvPr id="742" name="Group 40"/>
              <p:cNvGrpSpPr>
                <a:grpSpLocks/>
              </p:cNvGrpSpPr>
              <p:nvPr/>
            </p:nvGrpSpPr>
            <p:grpSpPr bwMode="auto">
              <a:xfrm>
                <a:off x="313" y="756"/>
                <a:ext cx="771" cy="318"/>
                <a:chOff x="313" y="756"/>
                <a:chExt cx="771" cy="318"/>
              </a:xfrm>
            </p:grpSpPr>
            <p:sp>
              <p:nvSpPr>
                <p:cNvPr id="745" name="AutoShape 41"/>
                <p:cNvSpPr>
                  <a:spLocks noChangeArrowheads="1"/>
                </p:cNvSpPr>
                <p:nvPr/>
              </p:nvSpPr>
              <p:spPr bwMode="auto">
                <a:xfrm>
                  <a:off x="313" y="756"/>
                  <a:ext cx="771" cy="31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746" name="Line 42"/>
                <p:cNvSpPr>
                  <a:spLocks noChangeShapeType="1"/>
                </p:cNvSpPr>
                <p:nvPr/>
              </p:nvSpPr>
              <p:spPr bwMode="auto">
                <a:xfrm>
                  <a:off x="313" y="828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43" name="Rectangle 43"/>
              <p:cNvSpPr>
                <a:spLocks noChangeArrowheads="1"/>
              </p:cNvSpPr>
              <p:nvPr/>
            </p:nvSpPr>
            <p:spPr bwMode="auto">
              <a:xfrm>
                <a:off x="322" y="740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1.1.2</a:t>
                </a:r>
                <a:r>
                  <a:rPr lang="ja-JP" altLang="en-US" sz="500"/>
                  <a:t>　取得の通知</a:t>
                </a:r>
              </a:p>
            </p:txBody>
          </p:sp>
          <p:sp>
            <p:nvSpPr>
              <p:cNvPr id="744" name="Rectangle 44"/>
              <p:cNvSpPr>
                <a:spLocks noChangeArrowheads="1"/>
              </p:cNvSpPr>
              <p:nvPr/>
            </p:nvSpPr>
            <p:spPr bwMode="auto">
              <a:xfrm>
                <a:off x="313" y="820"/>
                <a:ext cx="771" cy="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・取得の通知</a:t>
                </a:r>
              </a:p>
            </p:txBody>
          </p:sp>
        </p:grpSp>
        <p:grpSp>
          <p:nvGrpSpPr>
            <p:cNvPr id="15" name="Group 46"/>
            <p:cNvGrpSpPr>
              <a:grpSpLocks/>
            </p:cNvGrpSpPr>
            <p:nvPr userDrawn="1"/>
          </p:nvGrpSpPr>
          <p:grpSpPr bwMode="auto">
            <a:xfrm>
              <a:off x="3365500" y="569913"/>
              <a:ext cx="830263" cy="334962"/>
              <a:chOff x="313" y="756"/>
              <a:chExt cx="771" cy="318"/>
            </a:xfrm>
          </p:grpSpPr>
          <p:sp>
            <p:nvSpPr>
              <p:cNvPr id="740" name="AutoShape 47"/>
              <p:cNvSpPr>
                <a:spLocks noChangeArrowheads="1"/>
              </p:cNvSpPr>
              <p:nvPr/>
            </p:nvSpPr>
            <p:spPr bwMode="auto">
              <a:xfrm>
                <a:off x="313" y="756"/>
                <a:ext cx="771" cy="318"/>
              </a:xfrm>
              <a:prstGeom prst="roundRect">
                <a:avLst>
                  <a:gd name="adj" fmla="val 16667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741" name="Line 48"/>
              <p:cNvSpPr>
                <a:spLocks noChangeShapeType="1"/>
              </p:cNvSpPr>
              <p:nvPr/>
            </p:nvSpPr>
            <p:spPr bwMode="auto">
              <a:xfrm>
                <a:off x="313" y="828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6" name="Rectangle 49"/>
            <p:cNvSpPr>
              <a:spLocks noChangeArrowheads="1"/>
            </p:cNvSpPr>
            <p:nvPr userDrawn="1"/>
          </p:nvSpPr>
          <p:spPr bwMode="auto">
            <a:xfrm>
              <a:off x="3316288" y="538163"/>
              <a:ext cx="1563687" cy="142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 dirty="0" smtClean="0"/>
                <a:t>1.1.3</a:t>
              </a:r>
              <a:r>
                <a:rPr lang="ja-JP" altLang="en-US" sz="500" dirty="0"/>
                <a:t>　供給者の選定</a:t>
              </a:r>
            </a:p>
          </p:txBody>
        </p:sp>
        <p:sp>
          <p:nvSpPr>
            <p:cNvPr id="17" name="Rectangle 50"/>
            <p:cNvSpPr>
              <a:spLocks noChangeArrowheads="1"/>
            </p:cNvSpPr>
            <p:nvPr userDrawn="1"/>
          </p:nvSpPr>
          <p:spPr bwMode="auto">
            <a:xfrm>
              <a:off x="3382963" y="660400"/>
              <a:ext cx="900112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8800" tIns="28800" rIns="28800" bIns="10800"/>
            <a:lstStyle/>
            <a:p>
              <a:pPr defTabSz="1279525"/>
              <a:r>
                <a:rPr lang="ja-JP" altLang="en-US" sz="500" dirty="0"/>
                <a:t>・</a:t>
              </a:r>
              <a:r>
                <a:rPr lang="ja-JP" altLang="en-US" sz="500" dirty="0" smtClean="0"/>
                <a:t>供給者選定手順</a:t>
              </a:r>
              <a:r>
                <a:rPr lang="ja-JP" altLang="en-US" sz="500" dirty="0"/>
                <a:t>の確立</a:t>
              </a:r>
            </a:p>
            <a:p>
              <a:pPr defTabSz="1279525"/>
              <a:r>
                <a:rPr lang="ja-JP" altLang="en-US" sz="500" dirty="0"/>
                <a:t>・供給</a:t>
              </a:r>
              <a:r>
                <a:rPr lang="ja-JP" altLang="en-US" sz="500" dirty="0" smtClean="0"/>
                <a:t>者の</a:t>
              </a:r>
              <a:r>
                <a:rPr lang="ja-JP" altLang="en-US" sz="500" dirty="0"/>
                <a:t>選定</a:t>
              </a:r>
            </a:p>
            <a:p>
              <a:pPr defTabSz="1279525"/>
              <a:endParaRPr lang="ja-JP" altLang="en-US" sz="500" dirty="0"/>
            </a:p>
          </p:txBody>
        </p:sp>
        <p:grpSp>
          <p:nvGrpSpPr>
            <p:cNvPr id="18" name="Group 51"/>
            <p:cNvGrpSpPr>
              <a:grpSpLocks/>
            </p:cNvGrpSpPr>
            <p:nvPr userDrawn="1"/>
          </p:nvGrpSpPr>
          <p:grpSpPr bwMode="auto">
            <a:xfrm>
              <a:off x="4273550" y="254000"/>
              <a:ext cx="974725" cy="650875"/>
              <a:chOff x="313" y="743"/>
              <a:chExt cx="771" cy="331"/>
            </a:xfrm>
          </p:grpSpPr>
          <p:grpSp>
            <p:nvGrpSpPr>
              <p:cNvPr id="735" name="Group 52"/>
              <p:cNvGrpSpPr>
                <a:grpSpLocks/>
              </p:cNvGrpSpPr>
              <p:nvPr/>
            </p:nvGrpSpPr>
            <p:grpSpPr bwMode="auto">
              <a:xfrm>
                <a:off x="313" y="756"/>
                <a:ext cx="771" cy="318"/>
                <a:chOff x="313" y="756"/>
                <a:chExt cx="771" cy="318"/>
              </a:xfrm>
            </p:grpSpPr>
            <p:sp>
              <p:nvSpPr>
                <p:cNvPr id="738" name="AutoShape 53"/>
                <p:cNvSpPr>
                  <a:spLocks noChangeArrowheads="1"/>
                </p:cNvSpPr>
                <p:nvPr/>
              </p:nvSpPr>
              <p:spPr bwMode="auto">
                <a:xfrm>
                  <a:off x="313" y="756"/>
                  <a:ext cx="771" cy="31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739" name="Line 54"/>
                <p:cNvSpPr>
                  <a:spLocks noChangeShapeType="1"/>
                </p:cNvSpPr>
                <p:nvPr/>
              </p:nvSpPr>
              <p:spPr bwMode="auto">
                <a:xfrm>
                  <a:off x="313" y="828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36" name="Rectangle 55"/>
              <p:cNvSpPr>
                <a:spLocks noChangeArrowheads="1"/>
              </p:cNvSpPr>
              <p:nvPr/>
            </p:nvSpPr>
            <p:spPr bwMode="auto">
              <a:xfrm>
                <a:off x="322" y="743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1.1. 4</a:t>
                </a:r>
                <a:r>
                  <a:rPr lang="ja-JP" altLang="en-US" sz="500"/>
                  <a:t>　契約の合意</a:t>
                </a:r>
              </a:p>
            </p:txBody>
          </p:sp>
          <p:sp>
            <p:nvSpPr>
              <p:cNvPr id="737" name="Rectangle 56"/>
              <p:cNvSpPr>
                <a:spLocks noChangeArrowheads="1"/>
              </p:cNvSpPr>
              <p:nvPr/>
            </p:nvSpPr>
            <p:spPr bwMode="auto">
              <a:xfrm>
                <a:off x="313" y="820"/>
                <a:ext cx="771" cy="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・テーラリングへの他者の参加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・供給者と契約準備及び交渉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・責任分担の決定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・供給者との契約締結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・契約変更の管理</a:t>
                </a:r>
              </a:p>
            </p:txBody>
          </p:sp>
        </p:grpSp>
        <p:grpSp>
          <p:nvGrpSpPr>
            <p:cNvPr id="19" name="Group 57"/>
            <p:cNvGrpSpPr>
              <a:grpSpLocks/>
            </p:cNvGrpSpPr>
            <p:nvPr userDrawn="1"/>
          </p:nvGrpSpPr>
          <p:grpSpPr bwMode="auto">
            <a:xfrm>
              <a:off x="6923088" y="274638"/>
              <a:ext cx="846137" cy="628650"/>
              <a:chOff x="261" y="743"/>
              <a:chExt cx="823" cy="331"/>
            </a:xfrm>
          </p:grpSpPr>
          <p:grpSp>
            <p:nvGrpSpPr>
              <p:cNvPr id="730" name="Group 58"/>
              <p:cNvGrpSpPr>
                <a:grpSpLocks/>
              </p:cNvGrpSpPr>
              <p:nvPr/>
            </p:nvGrpSpPr>
            <p:grpSpPr bwMode="auto">
              <a:xfrm>
                <a:off x="313" y="756"/>
                <a:ext cx="771" cy="318"/>
                <a:chOff x="313" y="756"/>
                <a:chExt cx="771" cy="318"/>
              </a:xfrm>
            </p:grpSpPr>
            <p:sp>
              <p:nvSpPr>
                <p:cNvPr id="733" name="AutoShape 59"/>
                <p:cNvSpPr>
                  <a:spLocks noChangeArrowheads="1"/>
                </p:cNvSpPr>
                <p:nvPr/>
              </p:nvSpPr>
              <p:spPr bwMode="auto">
                <a:xfrm>
                  <a:off x="313" y="756"/>
                  <a:ext cx="771" cy="31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734" name="Line 60"/>
                <p:cNvSpPr>
                  <a:spLocks noChangeShapeType="1"/>
                </p:cNvSpPr>
                <p:nvPr/>
              </p:nvSpPr>
              <p:spPr bwMode="auto">
                <a:xfrm>
                  <a:off x="313" y="828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31" name="Rectangle 61"/>
              <p:cNvSpPr>
                <a:spLocks noChangeArrowheads="1"/>
              </p:cNvSpPr>
              <p:nvPr/>
            </p:nvSpPr>
            <p:spPr bwMode="auto">
              <a:xfrm>
                <a:off x="261" y="743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1.1. 7</a:t>
                </a:r>
                <a:r>
                  <a:rPr lang="ja-JP" altLang="en-US" sz="500"/>
                  <a:t>　取得プロセスの終了</a:t>
                </a:r>
              </a:p>
            </p:txBody>
          </p:sp>
          <p:sp>
            <p:nvSpPr>
              <p:cNvPr id="732" name="Rectangle 62"/>
              <p:cNvSpPr>
                <a:spLocks noChangeArrowheads="1"/>
              </p:cNvSpPr>
              <p:nvPr/>
            </p:nvSpPr>
            <p:spPr bwMode="auto">
              <a:xfrm>
                <a:off x="313" y="820"/>
                <a:ext cx="771" cy="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・対価の支払い</a:t>
                </a:r>
              </a:p>
            </p:txBody>
          </p:sp>
        </p:grpSp>
        <p:grpSp>
          <p:nvGrpSpPr>
            <p:cNvPr id="20" name="Group 63"/>
            <p:cNvGrpSpPr>
              <a:grpSpLocks/>
            </p:cNvGrpSpPr>
            <p:nvPr userDrawn="1"/>
          </p:nvGrpSpPr>
          <p:grpSpPr bwMode="auto">
            <a:xfrm>
              <a:off x="604838" y="1020763"/>
              <a:ext cx="900112" cy="300037"/>
              <a:chOff x="313" y="1234"/>
              <a:chExt cx="771" cy="272"/>
            </a:xfrm>
          </p:grpSpPr>
          <p:grpSp>
            <p:nvGrpSpPr>
              <p:cNvPr id="725" name="Group 64"/>
              <p:cNvGrpSpPr>
                <a:grpSpLocks/>
              </p:cNvGrpSpPr>
              <p:nvPr/>
            </p:nvGrpSpPr>
            <p:grpSpPr bwMode="auto">
              <a:xfrm>
                <a:off x="313" y="1247"/>
                <a:ext cx="771" cy="259"/>
                <a:chOff x="313" y="1247"/>
                <a:chExt cx="771" cy="259"/>
              </a:xfrm>
            </p:grpSpPr>
            <p:sp>
              <p:nvSpPr>
                <p:cNvPr id="728" name="AutoShape 65"/>
                <p:cNvSpPr>
                  <a:spLocks noChangeArrowheads="1"/>
                </p:cNvSpPr>
                <p:nvPr/>
              </p:nvSpPr>
              <p:spPr bwMode="auto">
                <a:xfrm>
                  <a:off x="313" y="1247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729" name="Line 66"/>
                <p:cNvSpPr>
                  <a:spLocks noChangeShapeType="1"/>
                </p:cNvSpPr>
                <p:nvPr/>
              </p:nvSpPr>
              <p:spPr bwMode="auto">
                <a:xfrm>
                  <a:off x="313" y="131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26" name="Rectangle 67"/>
              <p:cNvSpPr>
                <a:spLocks noChangeArrowheads="1"/>
              </p:cNvSpPr>
              <p:nvPr/>
            </p:nvSpPr>
            <p:spPr bwMode="auto">
              <a:xfrm>
                <a:off x="322" y="1234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1.2.1</a:t>
                </a:r>
                <a:r>
                  <a:rPr lang="ja-JP" altLang="en-US" sz="500" dirty="0"/>
                  <a:t>　</a:t>
                </a:r>
                <a:r>
                  <a:rPr lang="ja-JP" altLang="en-US" sz="500" dirty="0" smtClean="0"/>
                  <a:t>供給の機会</a:t>
                </a:r>
                <a:r>
                  <a:rPr lang="ja-JP" altLang="en-US" sz="500" dirty="0"/>
                  <a:t>の判別</a:t>
                </a:r>
              </a:p>
            </p:txBody>
          </p:sp>
          <p:sp>
            <p:nvSpPr>
              <p:cNvPr id="727" name="Rectangle 68"/>
              <p:cNvSpPr>
                <a:spLocks noChangeArrowheads="1"/>
              </p:cNvSpPr>
              <p:nvPr/>
            </p:nvSpPr>
            <p:spPr bwMode="auto">
              <a:xfrm>
                <a:off x="313" y="1311"/>
                <a:ext cx="771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・供給機会の確認</a:t>
                </a:r>
              </a:p>
            </p:txBody>
          </p:sp>
        </p:grpSp>
        <p:grpSp>
          <p:nvGrpSpPr>
            <p:cNvPr id="21" name="Group 69"/>
            <p:cNvGrpSpPr>
              <a:grpSpLocks/>
            </p:cNvGrpSpPr>
            <p:nvPr userDrawn="1"/>
          </p:nvGrpSpPr>
          <p:grpSpPr bwMode="auto">
            <a:xfrm>
              <a:off x="604838" y="1344613"/>
              <a:ext cx="900112" cy="358775"/>
              <a:chOff x="313" y="1234"/>
              <a:chExt cx="771" cy="272"/>
            </a:xfrm>
          </p:grpSpPr>
          <p:grpSp>
            <p:nvGrpSpPr>
              <p:cNvPr id="720" name="Group 70"/>
              <p:cNvGrpSpPr>
                <a:grpSpLocks/>
              </p:cNvGrpSpPr>
              <p:nvPr/>
            </p:nvGrpSpPr>
            <p:grpSpPr bwMode="auto">
              <a:xfrm>
                <a:off x="313" y="1247"/>
                <a:ext cx="771" cy="259"/>
                <a:chOff x="313" y="1247"/>
                <a:chExt cx="771" cy="259"/>
              </a:xfrm>
            </p:grpSpPr>
            <p:sp>
              <p:nvSpPr>
                <p:cNvPr id="723" name="AutoShape 71"/>
                <p:cNvSpPr>
                  <a:spLocks noChangeArrowheads="1"/>
                </p:cNvSpPr>
                <p:nvPr/>
              </p:nvSpPr>
              <p:spPr bwMode="auto">
                <a:xfrm>
                  <a:off x="313" y="1247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724" name="Line 72"/>
                <p:cNvSpPr>
                  <a:spLocks noChangeShapeType="1"/>
                </p:cNvSpPr>
                <p:nvPr/>
              </p:nvSpPr>
              <p:spPr bwMode="auto">
                <a:xfrm>
                  <a:off x="313" y="131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21" name="Rectangle 73"/>
              <p:cNvSpPr>
                <a:spLocks noChangeArrowheads="1"/>
              </p:cNvSpPr>
              <p:nvPr/>
            </p:nvSpPr>
            <p:spPr bwMode="auto">
              <a:xfrm>
                <a:off x="322" y="1234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1.2.2</a:t>
                </a:r>
                <a:r>
                  <a:rPr lang="ja-JP" altLang="en-US" sz="500"/>
                  <a:t>　供給者の提案依頼</a:t>
                </a:r>
              </a:p>
            </p:txBody>
          </p:sp>
          <p:sp>
            <p:nvSpPr>
              <p:cNvPr id="722" name="Rectangle 74"/>
              <p:cNvSpPr>
                <a:spLocks noChangeArrowheads="1"/>
              </p:cNvSpPr>
              <p:nvPr/>
            </p:nvSpPr>
            <p:spPr bwMode="auto">
              <a:xfrm>
                <a:off x="313" y="1311"/>
                <a:ext cx="771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・提案依頼書の要件のレビュー</a:t>
                </a:r>
              </a:p>
              <a:p>
                <a:pPr defTabSz="1279525"/>
                <a:r>
                  <a:rPr lang="ja-JP" altLang="en-US" sz="500"/>
                  <a:t>・入札又は契約受入れの決定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・提案書の用意</a:t>
                </a:r>
              </a:p>
              <a:p>
                <a:pPr defTabSz="1279525"/>
                <a:endParaRPr lang="ja-JP" altLang="en-US" sz="500"/>
              </a:p>
            </p:txBody>
          </p:sp>
        </p:grpSp>
        <p:grpSp>
          <p:nvGrpSpPr>
            <p:cNvPr id="22" name="Group 75"/>
            <p:cNvGrpSpPr>
              <a:grpSpLocks/>
            </p:cNvGrpSpPr>
            <p:nvPr userDrawn="1"/>
          </p:nvGrpSpPr>
          <p:grpSpPr bwMode="auto">
            <a:xfrm>
              <a:off x="1554163" y="1017588"/>
              <a:ext cx="868362" cy="649287"/>
              <a:chOff x="313" y="1234"/>
              <a:chExt cx="771" cy="272"/>
            </a:xfrm>
          </p:grpSpPr>
          <p:grpSp>
            <p:nvGrpSpPr>
              <p:cNvPr id="715" name="Group 76"/>
              <p:cNvGrpSpPr>
                <a:grpSpLocks/>
              </p:cNvGrpSpPr>
              <p:nvPr/>
            </p:nvGrpSpPr>
            <p:grpSpPr bwMode="auto">
              <a:xfrm>
                <a:off x="313" y="1247"/>
                <a:ext cx="771" cy="259"/>
                <a:chOff x="313" y="1247"/>
                <a:chExt cx="771" cy="259"/>
              </a:xfrm>
            </p:grpSpPr>
            <p:sp>
              <p:nvSpPr>
                <p:cNvPr id="718" name="AutoShape 77"/>
                <p:cNvSpPr>
                  <a:spLocks noChangeArrowheads="1"/>
                </p:cNvSpPr>
                <p:nvPr/>
              </p:nvSpPr>
              <p:spPr bwMode="auto">
                <a:xfrm>
                  <a:off x="313" y="1247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719" name="Line 78"/>
                <p:cNvSpPr>
                  <a:spLocks noChangeShapeType="1"/>
                </p:cNvSpPr>
                <p:nvPr/>
              </p:nvSpPr>
              <p:spPr bwMode="auto">
                <a:xfrm>
                  <a:off x="313" y="131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16" name="Rectangle 79"/>
              <p:cNvSpPr>
                <a:spLocks noChangeArrowheads="1"/>
              </p:cNvSpPr>
              <p:nvPr/>
            </p:nvSpPr>
            <p:spPr bwMode="auto">
              <a:xfrm>
                <a:off x="322" y="1234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1.2.3</a:t>
                </a:r>
                <a:r>
                  <a:rPr lang="ja-JP" altLang="en-US" sz="500"/>
                  <a:t>　契約の合意</a:t>
                </a:r>
              </a:p>
            </p:txBody>
          </p:sp>
          <p:sp>
            <p:nvSpPr>
              <p:cNvPr id="717" name="Rectangle 80"/>
              <p:cNvSpPr>
                <a:spLocks noChangeArrowheads="1"/>
              </p:cNvSpPr>
              <p:nvPr/>
            </p:nvSpPr>
            <p:spPr bwMode="auto">
              <a:xfrm>
                <a:off x="313" y="1311"/>
                <a:ext cx="771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・契約内容の文書化</a:t>
                </a:r>
              </a:p>
              <a:p>
                <a:pPr defTabSz="1279525"/>
                <a:r>
                  <a:rPr lang="ja-JP" altLang="en-US" sz="500"/>
                  <a:t>・責任分担の決定</a:t>
                </a:r>
              </a:p>
              <a:p>
                <a:pPr defTabSz="1279525"/>
                <a:r>
                  <a:rPr lang="ja-JP" altLang="en-US" sz="500"/>
                  <a:t>・交渉と契約締結</a:t>
                </a:r>
              </a:p>
              <a:p>
                <a:pPr defTabSz="1279525"/>
                <a:r>
                  <a:rPr lang="ja-JP" altLang="en-US" sz="500"/>
                  <a:t>・契約変更の要請</a:t>
                </a:r>
              </a:p>
            </p:txBody>
          </p:sp>
        </p:grpSp>
        <p:grpSp>
          <p:nvGrpSpPr>
            <p:cNvPr id="23" name="Group 82"/>
            <p:cNvGrpSpPr>
              <a:grpSpLocks/>
            </p:cNvGrpSpPr>
            <p:nvPr/>
          </p:nvGrpSpPr>
          <p:grpSpPr bwMode="auto">
            <a:xfrm>
              <a:off x="2478088" y="1046163"/>
              <a:ext cx="3327400" cy="620712"/>
              <a:chOff x="313" y="1230"/>
              <a:chExt cx="771" cy="276"/>
            </a:xfrm>
          </p:grpSpPr>
          <p:sp>
            <p:nvSpPr>
              <p:cNvPr id="713" name="AutoShape 83"/>
              <p:cNvSpPr>
                <a:spLocks noChangeArrowheads="1"/>
              </p:cNvSpPr>
              <p:nvPr/>
            </p:nvSpPr>
            <p:spPr bwMode="auto">
              <a:xfrm>
                <a:off x="313" y="1230"/>
                <a:ext cx="771" cy="276"/>
              </a:xfrm>
              <a:prstGeom prst="roundRect">
                <a:avLst>
                  <a:gd name="adj" fmla="val 16667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714" name="Line 84"/>
              <p:cNvSpPr>
                <a:spLocks noChangeShapeType="1"/>
              </p:cNvSpPr>
              <p:nvPr/>
            </p:nvSpPr>
            <p:spPr bwMode="auto">
              <a:xfrm>
                <a:off x="313" y="1283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" name="Rectangle 85"/>
            <p:cNvSpPr>
              <a:spLocks noChangeArrowheads="1"/>
            </p:cNvSpPr>
            <p:nvPr/>
          </p:nvSpPr>
          <p:spPr bwMode="auto">
            <a:xfrm>
              <a:off x="2478088" y="990600"/>
              <a:ext cx="2709862" cy="20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/>
                <a:t>1.2.4</a:t>
              </a:r>
              <a:r>
                <a:rPr lang="ja-JP" altLang="en-US" sz="500"/>
                <a:t>　契約の実行</a:t>
              </a:r>
            </a:p>
          </p:txBody>
        </p:sp>
        <p:sp>
          <p:nvSpPr>
            <p:cNvPr id="25" name="Rectangle 86"/>
            <p:cNvSpPr>
              <a:spLocks noChangeArrowheads="1"/>
            </p:cNvSpPr>
            <p:nvPr/>
          </p:nvSpPr>
          <p:spPr bwMode="auto">
            <a:xfrm>
              <a:off x="2574925" y="1157288"/>
              <a:ext cx="1087438" cy="4397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8800" tIns="28800" rIns="28800" bIns="10800"/>
            <a:lstStyle/>
            <a:p>
              <a:pPr defTabSz="1279525"/>
              <a:r>
                <a:rPr lang="ja-JP" altLang="en-US" sz="500" dirty="0"/>
                <a:t>・取得要件のレビュー</a:t>
              </a:r>
            </a:p>
            <a:p>
              <a:pPr defTabSz="1279525"/>
              <a:r>
                <a:rPr lang="ja-JP" altLang="en-US" sz="500" dirty="0"/>
                <a:t>・ライフサイクルモデルの選択</a:t>
              </a:r>
            </a:p>
            <a:p>
              <a:pPr defTabSz="1279525"/>
              <a:r>
                <a:rPr lang="ja-JP" altLang="en-US" sz="500" dirty="0"/>
                <a:t>・計画に対する要件の確定</a:t>
              </a:r>
            </a:p>
            <a:p>
              <a:pPr defTabSz="1279525"/>
              <a:r>
                <a:rPr lang="ja-JP" altLang="en-US" sz="500" dirty="0"/>
                <a:t>・供給方法の選択肢の検討</a:t>
              </a:r>
            </a:p>
            <a:p>
              <a:pPr defTabSz="1279525"/>
              <a:r>
                <a:rPr lang="ja-JP" altLang="en-US" sz="500" dirty="0"/>
                <a:t>・プロジェクト管理計画の立案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・プロジェクト管理計画の具体化と実施</a:t>
              </a:r>
            </a:p>
            <a:p>
              <a:pPr defTabSz="1279525"/>
              <a:endParaRPr lang="ja-JP" altLang="en-US" sz="500" dirty="0"/>
            </a:p>
          </p:txBody>
        </p:sp>
        <p:sp>
          <p:nvSpPr>
            <p:cNvPr id="26" name="Rectangle 98"/>
            <p:cNvSpPr>
              <a:spLocks noChangeArrowheads="1"/>
            </p:cNvSpPr>
            <p:nvPr userDrawn="1"/>
          </p:nvSpPr>
          <p:spPr bwMode="auto">
            <a:xfrm>
              <a:off x="3721100" y="1163638"/>
              <a:ext cx="911225" cy="490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8800" tIns="28800" rIns="28800" bIns="10800"/>
            <a:lstStyle/>
            <a:p>
              <a:pPr defTabSz="1279525"/>
              <a:r>
                <a:rPr lang="ja-JP" altLang="en-US" sz="500"/>
                <a:t>・プロセスの実行</a:t>
              </a:r>
            </a:p>
            <a:p>
              <a:pPr defTabSz="1279525"/>
              <a:r>
                <a:rPr lang="ja-JP" altLang="en-US" sz="500"/>
                <a:t>・進捗及び品質の管理</a:t>
              </a:r>
            </a:p>
            <a:p>
              <a:pPr defTabSz="1279525"/>
              <a:r>
                <a:rPr lang="ja-JP" altLang="en-US" sz="500"/>
                <a:t>・外部委託先の管理</a:t>
              </a:r>
            </a:p>
            <a:p>
              <a:pPr defTabSz="1279525"/>
              <a:r>
                <a:rPr lang="ja-JP" altLang="en-US" sz="500"/>
                <a:t>・検証，妥当性確認又はテストの代行者との協調</a:t>
              </a:r>
              <a:endParaRPr lang="en-US" altLang="ja-JP" sz="500"/>
            </a:p>
            <a:p>
              <a:pPr defTabSz="1279525"/>
              <a:r>
                <a:rPr lang="ja-JP" altLang="en-US" sz="500"/>
                <a:t>・他の関係者との協調</a:t>
              </a:r>
            </a:p>
            <a:p>
              <a:pPr defTabSz="1279525"/>
              <a:endParaRPr lang="ja-JP" altLang="en-US" sz="500"/>
            </a:p>
          </p:txBody>
        </p:sp>
        <p:grpSp>
          <p:nvGrpSpPr>
            <p:cNvPr id="27" name="Group 99"/>
            <p:cNvGrpSpPr>
              <a:grpSpLocks/>
            </p:cNvGrpSpPr>
            <p:nvPr userDrawn="1"/>
          </p:nvGrpSpPr>
          <p:grpSpPr bwMode="auto">
            <a:xfrm>
              <a:off x="6923088" y="1030288"/>
              <a:ext cx="858837" cy="636587"/>
              <a:chOff x="248" y="1234"/>
              <a:chExt cx="836" cy="272"/>
            </a:xfrm>
          </p:grpSpPr>
          <p:grpSp>
            <p:nvGrpSpPr>
              <p:cNvPr id="708" name="Group 100"/>
              <p:cNvGrpSpPr>
                <a:grpSpLocks/>
              </p:cNvGrpSpPr>
              <p:nvPr/>
            </p:nvGrpSpPr>
            <p:grpSpPr bwMode="auto">
              <a:xfrm>
                <a:off x="313" y="1247"/>
                <a:ext cx="771" cy="259"/>
                <a:chOff x="313" y="1247"/>
                <a:chExt cx="771" cy="259"/>
              </a:xfrm>
            </p:grpSpPr>
            <p:sp>
              <p:nvSpPr>
                <p:cNvPr id="711" name="AutoShape 101"/>
                <p:cNvSpPr>
                  <a:spLocks noChangeArrowheads="1"/>
                </p:cNvSpPr>
                <p:nvPr/>
              </p:nvSpPr>
              <p:spPr bwMode="auto">
                <a:xfrm>
                  <a:off x="313" y="1247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712" name="Line 102"/>
                <p:cNvSpPr>
                  <a:spLocks noChangeShapeType="1"/>
                </p:cNvSpPr>
                <p:nvPr/>
              </p:nvSpPr>
              <p:spPr bwMode="auto">
                <a:xfrm>
                  <a:off x="313" y="131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09" name="Rectangle 103"/>
              <p:cNvSpPr>
                <a:spLocks noChangeArrowheads="1"/>
              </p:cNvSpPr>
              <p:nvPr/>
            </p:nvSpPr>
            <p:spPr bwMode="auto">
              <a:xfrm>
                <a:off x="248" y="1234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1.2.6</a:t>
                </a:r>
                <a:r>
                  <a:rPr lang="ja-JP" altLang="en-US" sz="500"/>
                  <a:t>　供給プロセスの終了</a:t>
                </a:r>
              </a:p>
            </p:txBody>
          </p:sp>
          <p:sp>
            <p:nvSpPr>
              <p:cNvPr id="710" name="Rectangle 104"/>
              <p:cNvSpPr>
                <a:spLocks noChangeArrowheads="1"/>
              </p:cNvSpPr>
              <p:nvPr/>
            </p:nvSpPr>
            <p:spPr bwMode="auto">
              <a:xfrm>
                <a:off x="313" y="1311"/>
                <a:ext cx="771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・対価の受領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供給の責務</a:t>
                </a:r>
                <a:r>
                  <a:rPr lang="ja-JP" altLang="en-US" sz="500" dirty="0"/>
                  <a:t>の終了</a:t>
                </a:r>
              </a:p>
              <a:p>
                <a:pPr defTabSz="1279525"/>
                <a:endParaRPr lang="en-US" altLang="ja-JP" sz="500" dirty="0"/>
              </a:p>
            </p:txBody>
          </p:sp>
        </p:grpSp>
        <p:sp>
          <p:nvSpPr>
            <p:cNvPr id="28" name="Rectangle 23"/>
            <p:cNvSpPr>
              <a:spLocks noChangeArrowheads="1"/>
            </p:cNvSpPr>
            <p:nvPr userDrawn="1"/>
          </p:nvSpPr>
          <p:spPr bwMode="auto">
            <a:xfrm>
              <a:off x="52388" y="6598791"/>
              <a:ext cx="12290425" cy="2422525"/>
            </a:xfrm>
            <a:prstGeom prst="rect">
              <a:avLst/>
            </a:prstGeom>
            <a:solidFill>
              <a:srgbClr val="F8FCCE"/>
            </a:solidFill>
            <a:ln w="127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Rectangle 444"/>
            <p:cNvSpPr>
              <a:spLocks noChangeArrowheads="1"/>
            </p:cNvSpPr>
            <p:nvPr userDrawn="1"/>
          </p:nvSpPr>
          <p:spPr bwMode="auto">
            <a:xfrm>
              <a:off x="28575" y="6600825"/>
              <a:ext cx="2292350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900"/>
                <a:t>６．組織のプロジェクトイネーブリングプロセス</a:t>
              </a:r>
            </a:p>
          </p:txBody>
        </p:sp>
        <p:sp>
          <p:nvSpPr>
            <p:cNvPr id="30" name="Rectangle 475"/>
            <p:cNvSpPr>
              <a:spLocks noChangeArrowheads="1"/>
            </p:cNvSpPr>
            <p:nvPr userDrawn="1"/>
          </p:nvSpPr>
          <p:spPr bwMode="auto">
            <a:xfrm>
              <a:off x="1289050" y="6745288"/>
              <a:ext cx="1189038" cy="252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 dirty="0"/>
                <a:t>６．２ インフラストラクチャ</a:t>
              </a:r>
              <a:endParaRPr lang="en-US" altLang="ja-JP" sz="800" dirty="0"/>
            </a:p>
            <a:p>
              <a:pPr defTabSz="1279525"/>
              <a:r>
                <a:rPr lang="ja-JP" altLang="en-US" sz="800" dirty="0"/>
                <a:t>管理プロセス</a:t>
              </a:r>
            </a:p>
          </p:txBody>
        </p:sp>
        <p:grpSp>
          <p:nvGrpSpPr>
            <p:cNvPr id="31" name="グループ化 12"/>
            <p:cNvGrpSpPr>
              <a:grpSpLocks/>
            </p:cNvGrpSpPr>
            <p:nvPr userDrawn="1"/>
          </p:nvGrpSpPr>
          <p:grpSpPr bwMode="auto">
            <a:xfrm>
              <a:off x="134938" y="7318375"/>
              <a:ext cx="1128712" cy="290513"/>
              <a:chOff x="134404" y="7318176"/>
              <a:chExt cx="1129955" cy="290736"/>
            </a:xfrm>
          </p:grpSpPr>
          <p:sp>
            <p:nvSpPr>
              <p:cNvPr id="704" name="AutoShape 498"/>
              <p:cNvSpPr>
                <a:spLocks noChangeArrowheads="1"/>
              </p:cNvSpPr>
              <p:nvPr/>
            </p:nvSpPr>
            <p:spPr bwMode="auto">
              <a:xfrm>
                <a:off x="134404" y="7338943"/>
                <a:ext cx="1129955" cy="269969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705" name="Line 499"/>
              <p:cNvSpPr>
                <a:spLocks noChangeShapeType="1"/>
              </p:cNvSpPr>
              <p:nvPr/>
            </p:nvSpPr>
            <p:spPr bwMode="auto">
              <a:xfrm>
                <a:off x="134404" y="7423608"/>
                <a:ext cx="112995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6" name="Rectangle 500"/>
              <p:cNvSpPr>
                <a:spLocks noChangeArrowheads="1"/>
              </p:cNvSpPr>
              <p:nvPr/>
            </p:nvSpPr>
            <p:spPr bwMode="auto">
              <a:xfrm>
                <a:off x="151021" y="7318176"/>
                <a:ext cx="1067642" cy="1437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6.1.2</a:t>
                </a:r>
                <a:r>
                  <a:rPr lang="ja-JP" altLang="en-US" sz="500"/>
                  <a:t>　プロセスのアセスメント</a:t>
                </a:r>
              </a:p>
            </p:txBody>
          </p:sp>
          <p:sp>
            <p:nvSpPr>
              <p:cNvPr id="707" name="Rectangle 501"/>
              <p:cNvSpPr>
                <a:spLocks noChangeArrowheads="1"/>
              </p:cNvSpPr>
              <p:nvPr/>
            </p:nvSpPr>
            <p:spPr bwMode="auto">
              <a:xfrm>
                <a:off x="151021" y="7425810"/>
                <a:ext cx="1084258" cy="1443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10800" bIns="10800"/>
              <a:lstStyle/>
              <a:p>
                <a:pPr defTabSz="1279525"/>
                <a:r>
                  <a:rPr lang="ja-JP" altLang="en-US" sz="500"/>
                  <a:t>・アセスメント手順の開発と適用</a:t>
                </a:r>
              </a:p>
              <a:p>
                <a:pPr defTabSz="1279525"/>
                <a:r>
                  <a:rPr lang="ja-JP" altLang="en-US" sz="500"/>
                  <a:t>・プロセスのレビュー</a:t>
                </a:r>
              </a:p>
            </p:txBody>
          </p:sp>
        </p:grpSp>
        <p:sp>
          <p:nvSpPr>
            <p:cNvPr id="32" name="Rectangle 507"/>
            <p:cNvSpPr>
              <a:spLocks noChangeArrowheads="1"/>
            </p:cNvSpPr>
            <p:nvPr userDrawn="1"/>
          </p:nvSpPr>
          <p:spPr bwMode="auto">
            <a:xfrm>
              <a:off x="2476500" y="6818796"/>
              <a:ext cx="1296988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 dirty="0"/>
                <a:t>６．４　人的</a:t>
              </a:r>
              <a:r>
                <a:rPr lang="ja-JP" altLang="en-US" sz="800" dirty="0" smtClean="0"/>
                <a:t>資源管理</a:t>
              </a:r>
              <a:endParaRPr lang="en-US" altLang="ja-JP" sz="800" dirty="0" smtClean="0"/>
            </a:p>
            <a:p>
              <a:pPr defTabSz="1279525"/>
              <a:r>
                <a:rPr lang="ja-JP" altLang="en-US" sz="800" dirty="0" smtClean="0"/>
                <a:t>プロセス</a:t>
              </a:r>
              <a:endParaRPr lang="ja-JP" altLang="en-US" sz="800" dirty="0"/>
            </a:p>
          </p:txBody>
        </p:sp>
        <p:sp>
          <p:nvSpPr>
            <p:cNvPr id="33" name="Rectangle 445"/>
            <p:cNvSpPr>
              <a:spLocks noChangeArrowheads="1"/>
            </p:cNvSpPr>
            <p:nvPr userDrawn="1"/>
          </p:nvSpPr>
          <p:spPr bwMode="auto">
            <a:xfrm>
              <a:off x="100013" y="6745288"/>
              <a:ext cx="1189037" cy="13890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Rectangle 446"/>
            <p:cNvSpPr>
              <a:spLocks noChangeArrowheads="1"/>
            </p:cNvSpPr>
            <p:nvPr userDrawn="1"/>
          </p:nvSpPr>
          <p:spPr bwMode="auto">
            <a:xfrm>
              <a:off x="1314450" y="6757988"/>
              <a:ext cx="1131888" cy="13779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" name="Rectangle 459"/>
            <p:cNvSpPr>
              <a:spLocks noChangeArrowheads="1"/>
            </p:cNvSpPr>
            <p:nvPr userDrawn="1"/>
          </p:nvSpPr>
          <p:spPr bwMode="auto">
            <a:xfrm>
              <a:off x="100013" y="6731000"/>
              <a:ext cx="1116012" cy="265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６．１　ライフサイクル</a:t>
              </a:r>
              <a:endParaRPr lang="en-US" altLang="ja-JP" sz="800"/>
            </a:p>
            <a:p>
              <a:pPr defTabSz="1279525"/>
              <a:r>
                <a:rPr lang="ja-JP" altLang="en-US" sz="800"/>
                <a:t>モデル管理プロセス</a:t>
              </a:r>
            </a:p>
          </p:txBody>
        </p:sp>
        <p:sp>
          <p:nvSpPr>
            <p:cNvPr id="36" name="AutoShape 482"/>
            <p:cNvSpPr>
              <a:spLocks noChangeArrowheads="1"/>
            </p:cNvSpPr>
            <p:nvPr userDrawn="1"/>
          </p:nvSpPr>
          <p:spPr bwMode="auto">
            <a:xfrm>
              <a:off x="1350963" y="7915275"/>
              <a:ext cx="1054100" cy="19843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endParaRPr lang="ja-JP" altLang="ja-JP" sz="800"/>
            </a:p>
          </p:txBody>
        </p:sp>
        <p:sp>
          <p:nvSpPr>
            <p:cNvPr id="37" name="Line 483"/>
            <p:cNvSpPr>
              <a:spLocks noChangeShapeType="1"/>
            </p:cNvSpPr>
            <p:nvPr userDrawn="1"/>
          </p:nvSpPr>
          <p:spPr bwMode="auto">
            <a:xfrm>
              <a:off x="1350963" y="7994232"/>
              <a:ext cx="1054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8" name="Rectangle 484"/>
            <p:cNvSpPr>
              <a:spLocks noChangeArrowheads="1"/>
            </p:cNvSpPr>
            <p:nvPr userDrawn="1"/>
          </p:nvSpPr>
          <p:spPr bwMode="auto">
            <a:xfrm>
              <a:off x="1323975" y="7897813"/>
              <a:ext cx="996950" cy="123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 dirty="0"/>
                <a:t>6</a:t>
              </a:r>
              <a:r>
                <a:rPr lang="en-US" altLang="ja-JP" sz="500" dirty="0" smtClean="0"/>
                <a:t>.2.3</a:t>
              </a:r>
              <a:r>
                <a:rPr lang="ja-JP" altLang="en-US" sz="500" dirty="0"/>
                <a:t>　インフラストラクチャの保守</a:t>
              </a:r>
            </a:p>
          </p:txBody>
        </p:sp>
        <p:sp>
          <p:nvSpPr>
            <p:cNvPr id="39" name="Rectangle 485"/>
            <p:cNvSpPr>
              <a:spLocks noChangeArrowheads="1"/>
            </p:cNvSpPr>
            <p:nvPr userDrawn="1"/>
          </p:nvSpPr>
          <p:spPr bwMode="auto">
            <a:xfrm>
              <a:off x="1350963" y="8004175"/>
              <a:ext cx="1011237" cy="809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8800" tIns="28800" rIns="28800" bIns="10800" anchor="ctr"/>
            <a:lstStyle/>
            <a:p>
              <a:pPr defTabSz="1279525"/>
              <a:r>
                <a:rPr lang="ja-JP" altLang="en-US" sz="500"/>
                <a:t>・インフラストラクチャの保守</a:t>
              </a:r>
            </a:p>
          </p:txBody>
        </p:sp>
        <p:sp>
          <p:nvSpPr>
            <p:cNvPr id="40" name="AutoShape 487"/>
            <p:cNvSpPr>
              <a:spLocks noChangeArrowheads="1"/>
            </p:cNvSpPr>
            <p:nvPr userDrawn="1"/>
          </p:nvSpPr>
          <p:spPr bwMode="auto">
            <a:xfrm>
              <a:off x="1350963" y="7464425"/>
              <a:ext cx="1054100" cy="420797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endParaRPr lang="ja-JP" altLang="ja-JP" sz="800"/>
            </a:p>
          </p:txBody>
        </p:sp>
        <p:sp>
          <p:nvSpPr>
            <p:cNvPr id="41" name="Line 488"/>
            <p:cNvSpPr>
              <a:spLocks noChangeShapeType="1"/>
            </p:cNvSpPr>
            <p:nvPr userDrawn="1"/>
          </p:nvSpPr>
          <p:spPr bwMode="auto">
            <a:xfrm>
              <a:off x="1350963" y="7555954"/>
              <a:ext cx="1054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2" name="Rectangle 489"/>
            <p:cNvSpPr>
              <a:spLocks noChangeArrowheads="1"/>
            </p:cNvSpPr>
            <p:nvPr userDrawn="1"/>
          </p:nvSpPr>
          <p:spPr bwMode="auto">
            <a:xfrm>
              <a:off x="1335983" y="7423150"/>
              <a:ext cx="950913" cy="160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 dirty="0"/>
                <a:t>6</a:t>
              </a:r>
              <a:r>
                <a:rPr lang="en-US" altLang="ja-JP" sz="500" dirty="0" smtClean="0"/>
                <a:t>.2.2</a:t>
              </a:r>
              <a:r>
                <a:rPr lang="ja-JP" altLang="en-US" sz="500" dirty="0"/>
                <a:t>　インフラストラクチャの確立</a:t>
              </a:r>
            </a:p>
          </p:txBody>
        </p:sp>
        <p:sp>
          <p:nvSpPr>
            <p:cNvPr id="43" name="Rectangle 490"/>
            <p:cNvSpPr>
              <a:spLocks noChangeArrowheads="1"/>
            </p:cNvSpPr>
            <p:nvPr userDrawn="1"/>
          </p:nvSpPr>
          <p:spPr bwMode="auto">
            <a:xfrm>
              <a:off x="1346200" y="7562538"/>
              <a:ext cx="1054100" cy="2936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8800" tIns="28800" rIns="10800" bIns="10800" anchor="ctr"/>
            <a:lstStyle/>
            <a:p>
              <a:pPr defTabSz="1279525"/>
              <a:r>
                <a:rPr lang="ja-JP" altLang="en-US" sz="500" dirty="0"/>
                <a:t>・インフラストラクチャ構成計画の策定　</a:t>
              </a:r>
              <a:endParaRPr lang="en-US" altLang="ja-JP" sz="500" dirty="0"/>
            </a:p>
            <a:p>
              <a:pPr defTabSz="1279525"/>
              <a:r>
                <a:rPr lang="ja-JP" altLang="en-US" sz="500" dirty="0" smtClean="0"/>
                <a:t>・インフラストラクチャ構成</a:t>
              </a:r>
              <a:r>
                <a:rPr lang="ja-JP" altLang="en-US" sz="500" dirty="0"/>
                <a:t>計画</a:t>
              </a:r>
              <a:r>
                <a:rPr lang="ja-JP" altLang="en-US" sz="500" dirty="0" smtClean="0"/>
                <a:t>の</a:t>
              </a:r>
              <a:endParaRPr lang="en-US" altLang="ja-JP" sz="500" dirty="0" smtClean="0"/>
            </a:p>
            <a:p>
              <a:pPr defTabSz="1279525"/>
              <a:r>
                <a:rPr lang="ja-JP" altLang="en-US" sz="500" dirty="0" smtClean="0"/>
                <a:t>共同</a:t>
              </a:r>
              <a:r>
                <a:rPr lang="ja-JP" altLang="en-US" sz="500" dirty="0"/>
                <a:t>レビューの実施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・インフラストラクチャの導入</a:t>
              </a:r>
            </a:p>
          </p:txBody>
        </p:sp>
        <p:sp>
          <p:nvSpPr>
            <p:cNvPr id="44" name="Rectangle 21"/>
            <p:cNvSpPr>
              <a:spLocks noChangeArrowheads="1"/>
            </p:cNvSpPr>
            <p:nvPr userDrawn="1"/>
          </p:nvSpPr>
          <p:spPr bwMode="auto">
            <a:xfrm>
              <a:off x="9498013" y="84138"/>
              <a:ext cx="2916237" cy="5724525"/>
            </a:xfrm>
            <a:prstGeom prst="rect">
              <a:avLst/>
            </a:prstGeom>
            <a:solidFill>
              <a:srgbClr val="EDD0BB"/>
            </a:solidFill>
            <a:ln w="12700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299"/>
            <p:cNvSpPr>
              <a:spLocks noChangeArrowheads="1"/>
            </p:cNvSpPr>
            <p:nvPr userDrawn="1"/>
          </p:nvSpPr>
          <p:spPr bwMode="auto">
            <a:xfrm>
              <a:off x="9424988" y="155575"/>
              <a:ext cx="1944687" cy="217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900"/>
                <a:t>４．支援プロセス</a:t>
              </a:r>
            </a:p>
          </p:txBody>
        </p:sp>
        <p:sp>
          <p:nvSpPr>
            <p:cNvPr id="46" name="Rectangle 300"/>
            <p:cNvSpPr>
              <a:spLocks noChangeArrowheads="1"/>
            </p:cNvSpPr>
            <p:nvPr userDrawn="1"/>
          </p:nvSpPr>
          <p:spPr bwMode="auto">
            <a:xfrm>
              <a:off x="9532938" y="336550"/>
              <a:ext cx="2736850" cy="7731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Rectangle 301"/>
            <p:cNvSpPr>
              <a:spLocks noChangeArrowheads="1"/>
            </p:cNvSpPr>
            <p:nvPr userDrawn="1"/>
          </p:nvSpPr>
          <p:spPr bwMode="auto">
            <a:xfrm>
              <a:off x="9532938" y="3817938"/>
              <a:ext cx="2736850" cy="757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" name="Rectangle 302"/>
            <p:cNvSpPr>
              <a:spLocks noChangeArrowheads="1"/>
            </p:cNvSpPr>
            <p:nvPr userDrawn="1"/>
          </p:nvSpPr>
          <p:spPr bwMode="auto">
            <a:xfrm>
              <a:off x="9547225" y="4654550"/>
              <a:ext cx="2736850" cy="6842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Rectangle 303"/>
            <p:cNvSpPr>
              <a:spLocks noChangeArrowheads="1"/>
            </p:cNvSpPr>
            <p:nvPr userDrawn="1"/>
          </p:nvSpPr>
          <p:spPr bwMode="auto">
            <a:xfrm>
              <a:off x="9567863" y="5381625"/>
              <a:ext cx="2738437" cy="35718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Rectangle 304"/>
            <p:cNvSpPr>
              <a:spLocks noChangeArrowheads="1"/>
            </p:cNvSpPr>
            <p:nvPr userDrawn="1"/>
          </p:nvSpPr>
          <p:spPr bwMode="auto">
            <a:xfrm>
              <a:off x="9525000" y="2366963"/>
              <a:ext cx="2736850" cy="6413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" name="Rectangle 305"/>
            <p:cNvSpPr>
              <a:spLocks noChangeArrowheads="1"/>
            </p:cNvSpPr>
            <p:nvPr userDrawn="1"/>
          </p:nvSpPr>
          <p:spPr bwMode="auto">
            <a:xfrm>
              <a:off x="9539288" y="3082925"/>
              <a:ext cx="2736850" cy="6477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Rectangle 307"/>
            <p:cNvSpPr>
              <a:spLocks noChangeArrowheads="1"/>
            </p:cNvSpPr>
            <p:nvPr userDrawn="1"/>
          </p:nvSpPr>
          <p:spPr bwMode="auto">
            <a:xfrm>
              <a:off x="9539288" y="1157288"/>
              <a:ext cx="2722562" cy="1143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3" name="Group 308"/>
            <p:cNvGrpSpPr>
              <a:grpSpLocks/>
            </p:cNvGrpSpPr>
            <p:nvPr userDrawn="1"/>
          </p:nvGrpSpPr>
          <p:grpSpPr bwMode="auto">
            <a:xfrm>
              <a:off x="9604375" y="479425"/>
              <a:ext cx="1223963" cy="247650"/>
              <a:chOff x="6300" y="679"/>
              <a:chExt cx="544" cy="156"/>
            </a:xfrm>
          </p:grpSpPr>
          <p:sp>
            <p:nvSpPr>
              <p:cNvPr id="700" name="AutoShape 309"/>
              <p:cNvSpPr>
                <a:spLocks noChangeArrowheads="1"/>
              </p:cNvSpPr>
              <p:nvPr/>
            </p:nvSpPr>
            <p:spPr bwMode="auto">
              <a:xfrm>
                <a:off x="6300" y="692"/>
                <a:ext cx="544" cy="14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701" name="Line 310"/>
              <p:cNvSpPr>
                <a:spLocks noChangeShapeType="1"/>
              </p:cNvSpPr>
              <p:nvPr/>
            </p:nvSpPr>
            <p:spPr bwMode="auto">
              <a:xfrm>
                <a:off x="6300" y="764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2" name="Rectangle 311"/>
              <p:cNvSpPr>
                <a:spLocks noChangeArrowheads="1"/>
              </p:cNvSpPr>
              <p:nvPr/>
            </p:nvSpPr>
            <p:spPr bwMode="auto">
              <a:xfrm>
                <a:off x="6308" y="679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4.1.1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703" name="Rectangle 312"/>
              <p:cNvSpPr>
                <a:spLocks noChangeArrowheads="1"/>
              </p:cNvSpPr>
              <p:nvPr/>
            </p:nvSpPr>
            <p:spPr bwMode="auto">
              <a:xfrm>
                <a:off x="6300" y="756"/>
                <a:ext cx="522" cy="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・文書計画の立案</a:t>
                </a:r>
              </a:p>
            </p:txBody>
          </p:sp>
        </p:grpSp>
        <p:sp>
          <p:nvSpPr>
            <p:cNvPr id="54" name="Rectangle 313"/>
            <p:cNvSpPr>
              <a:spLocks noChangeArrowheads="1"/>
            </p:cNvSpPr>
            <p:nvPr userDrawn="1"/>
          </p:nvSpPr>
          <p:spPr bwMode="auto">
            <a:xfrm>
              <a:off x="9496425" y="336550"/>
              <a:ext cx="936625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700"/>
                <a:t>４．１　文書化管理プロセス</a:t>
              </a:r>
            </a:p>
          </p:txBody>
        </p:sp>
        <p:sp>
          <p:nvSpPr>
            <p:cNvPr id="55" name="Rectangle 314"/>
            <p:cNvSpPr>
              <a:spLocks noChangeArrowheads="1"/>
            </p:cNvSpPr>
            <p:nvPr userDrawn="1"/>
          </p:nvSpPr>
          <p:spPr bwMode="auto">
            <a:xfrm>
              <a:off x="9532938" y="5384800"/>
              <a:ext cx="936625" cy="95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36000" anchor="ctr"/>
            <a:lstStyle/>
            <a:p>
              <a:pPr defTabSz="1279525"/>
              <a:r>
                <a:rPr lang="ja-JP" altLang="en-US" sz="800">
                  <a:latin typeface="ＭＳ Ｐゴシック" pitchFamily="50" charset="-128"/>
                </a:rPr>
                <a:t>４．７　問題解決プロセス</a:t>
              </a:r>
            </a:p>
          </p:txBody>
        </p:sp>
        <p:grpSp>
          <p:nvGrpSpPr>
            <p:cNvPr id="56" name="Group 326"/>
            <p:cNvGrpSpPr>
              <a:grpSpLocks/>
            </p:cNvGrpSpPr>
            <p:nvPr userDrawn="1"/>
          </p:nvGrpSpPr>
          <p:grpSpPr bwMode="auto">
            <a:xfrm>
              <a:off x="11009313" y="804863"/>
              <a:ext cx="1187450" cy="250825"/>
              <a:chOff x="6300" y="677"/>
              <a:chExt cx="544" cy="158"/>
            </a:xfrm>
          </p:grpSpPr>
          <p:sp>
            <p:nvSpPr>
              <p:cNvPr id="696" name="AutoShape 327"/>
              <p:cNvSpPr>
                <a:spLocks noChangeArrowheads="1"/>
              </p:cNvSpPr>
              <p:nvPr/>
            </p:nvSpPr>
            <p:spPr bwMode="auto">
              <a:xfrm>
                <a:off x="6300" y="692"/>
                <a:ext cx="544" cy="14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97" name="Line 328"/>
              <p:cNvSpPr>
                <a:spLocks noChangeShapeType="1"/>
              </p:cNvSpPr>
              <p:nvPr/>
            </p:nvSpPr>
            <p:spPr bwMode="auto">
              <a:xfrm>
                <a:off x="6300" y="764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8" name="Rectangle 329"/>
              <p:cNvSpPr>
                <a:spLocks noChangeArrowheads="1"/>
              </p:cNvSpPr>
              <p:nvPr/>
            </p:nvSpPr>
            <p:spPr bwMode="auto">
              <a:xfrm>
                <a:off x="6308" y="677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4.1.4</a:t>
                </a:r>
                <a:r>
                  <a:rPr lang="ja-JP" altLang="en-US" sz="500"/>
                  <a:t>　保守</a:t>
                </a:r>
              </a:p>
            </p:txBody>
          </p:sp>
          <p:sp>
            <p:nvSpPr>
              <p:cNvPr id="699" name="Rectangle 330"/>
              <p:cNvSpPr>
                <a:spLocks noChangeArrowheads="1"/>
              </p:cNvSpPr>
              <p:nvPr/>
            </p:nvSpPr>
            <p:spPr bwMode="auto">
              <a:xfrm>
                <a:off x="6300" y="756"/>
                <a:ext cx="522" cy="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・文書修正</a:t>
                </a:r>
              </a:p>
            </p:txBody>
          </p:sp>
        </p:grpSp>
        <p:sp>
          <p:nvSpPr>
            <p:cNvPr id="57" name="Rectangle 363"/>
            <p:cNvSpPr>
              <a:spLocks noChangeArrowheads="1"/>
            </p:cNvSpPr>
            <p:nvPr userDrawn="1"/>
          </p:nvSpPr>
          <p:spPr bwMode="auto">
            <a:xfrm>
              <a:off x="9496425" y="1201738"/>
              <a:ext cx="962025" cy="90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４．２　品質保証プロセス</a:t>
              </a:r>
            </a:p>
          </p:txBody>
        </p:sp>
        <p:grpSp>
          <p:nvGrpSpPr>
            <p:cNvPr id="58" name="Group 365"/>
            <p:cNvGrpSpPr>
              <a:grpSpLocks/>
            </p:cNvGrpSpPr>
            <p:nvPr userDrawn="1"/>
          </p:nvGrpSpPr>
          <p:grpSpPr bwMode="auto">
            <a:xfrm>
              <a:off x="9604375" y="1308100"/>
              <a:ext cx="1223963" cy="544513"/>
              <a:chOff x="6294" y="1811"/>
              <a:chExt cx="544" cy="345"/>
            </a:xfrm>
          </p:grpSpPr>
          <p:sp>
            <p:nvSpPr>
              <p:cNvPr id="692" name="AutoShape 366"/>
              <p:cNvSpPr>
                <a:spLocks noChangeArrowheads="1"/>
              </p:cNvSpPr>
              <p:nvPr/>
            </p:nvSpPr>
            <p:spPr bwMode="auto">
              <a:xfrm>
                <a:off x="6294" y="1824"/>
                <a:ext cx="544" cy="329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93" name="Line 367"/>
              <p:cNvSpPr>
                <a:spLocks noChangeShapeType="1"/>
              </p:cNvSpPr>
              <p:nvPr/>
            </p:nvSpPr>
            <p:spPr bwMode="auto">
              <a:xfrm>
                <a:off x="6294" y="1896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4" name="Rectangle 368"/>
              <p:cNvSpPr>
                <a:spLocks noChangeArrowheads="1"/>
              </p:cNvSpPr>
              <p:nvPr/>
            </p:nvSpPr>
            <p:spPr bwMode="auto">
              <a:xfrm>
                <a:off x="6302" y="1811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4.2.1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695" name="Rectangle 369"/>
              <p:cNvSpPr>
                <a:spLocks noChangeArrowheads="1"/>
              </p:cNvSpPr>
              <p:nvPr/>
            </p:nvSpPr>
            <p:spPr bwMode="auto">
              <a:xfrm>
                <a:off x="6294" y="1888"/>
                <a:ext cx="522" cy="2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・品質保証プロセスのテーラリング</a:t>
                </a:r>
              </a:p>
              <a:p>
                <a:pPr defTabSz="1279525"/>
                <a:r>
                  <a:rPr lang="ja-JP" altLang="en-US" sz="500"/>
                  <a:t>・関連プロセスとの調整</a:t>
                </a:r>
              </a:p>
              <a:p>
                <a:pPr defTabSz="1279525"/>
                <a:r>
                  <a:rPr lang="ja-JP" altLang="en-US" sz="500"/>
                  <a:t>・実施計画の策定，実行</a:t>
                </a:r>
              </a:p>
              <a:p>
                <a:pPr defTabSz="1279525"/>
                <a:r>
                  <a:rPr lang="ja-JP" altLang="en-US" sz="500"/>
                  <a:t>・取得者による記録の利用</a:t>
                </a:r>
              </a:p>
              <a:p>
                <a:pPr defTabSz="1279525"/>
                <a:r>
                  <a:rPr lang="ja-JP" altLang="en-US" sz="500"/>
                  <a:t>・責任者の権限</a:t>
                </a:r>
              </a:p>
            </p:txBody>
          </p:sp>
        </p:grpSp>
        <p:grpSp>
          <p:nvGrpSpPr>
            <p:cNvPr id="59" name="Group 375"/>
            <p:cNvGrpSpPr>
              <a:grpSpLocks/>
            </p:cNvGrpSpPr>
            <p:nvPr userDrawn="1"/>
          </p:nvGrpSpPr>
          <p:grpSpPr bwMode="auto">
            <a:xfrm>
              <a:off x="9605963" y="1889125"/>
              <a:ext cx="1222375" cy="393700"/>
              <a:chOff x="4735" y="3977"/>
              <a:chExt cx="562" cy="215"/>
            </a:xfrm>
          </p:grpSpPr>
          <p:grpSp>
            <p:nvGrpSpPr>
              <p:cNvPr id="687" name="Group 376"/>
              <p:cNvGrpSpPr>
                <a:grpSpLocks/>
              </p:cNvGrpSpPr>
              <p:nvPr/>
            </p:nvGrpSpPr>
            <p:grpSpPr bwMode="auto">
              <a:xfrm>
                <a:off x="4753" y="3990"/>
                <a:ext cx="544" cy="202"/>
                <a:chOff x="4753" y="3990"/>
                <a:chExt cx="544" cy="202"/>
              </a:xfrm>
            </p:grpSpPr>
            <p:sp>
              <p:nvSpPr>
                <p:cNvPr id="690" name="AutoShape 377"/>
                <p:cNvSpPr>
                  <a:spLocks noChangeArrowheads="1"/>
                </p:cNvSpPr>
                <p:nvPr/>
              </p:nvSpPr>
              <p:spPr bwMode="auto">
                <a:xfrm>
                  <a:off x="4753" y="3990"/>
                  <a:ext cx="544" cy="20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691" name="Line 378"/>
                <p:cNvSpPr>
                  <a:spLocks noChangeShapeType="1"/>
                </p:cNvSpPr>
                <p:nvPr/>
              </p:nvSpPr>
              <p:spPr bwMode="auto">
                <a:xfrm>
                  <a:off x="4753" y="4053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88" name="Rectangle 379"/>
              <p:cNvSpPr>
                <a:spLocks noChangeArrowheads="1"/>
              </p:cNvSpPr>
              <p:nvPr/>
            </p:nvSpPr>
            <p:spPr bwMode="auto">
              <a:xfrm>
                <a:off x="4735" y="3977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4.2.2</a:t>
                </a:r>
                <a:r>
                  <a:rPr lang="ja-JP" altLang="en-US" sz="500"/>
                  <a:t>　製品の保証</a:t>
                </a:r>
              </a:p>
            </p:txBody>
          </p:sp>
          <p:sp>
            <p:nvSpPr>
              <p:cNvPr id="689" name="Rectangle 380"/>
              <p:cNvSpPr>
                <a:spLocks noChangeArrowheads="1"/>
              </p:cNvSpPr>
              <p:nvPr/>
            </p:nvSpPr>
            <p:spPr bwMode="auto">
              <a:xfrm>
                <a:off x="4771" y="4054"/>
                <a:ext cx="522" cy="1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18000" rIns="10800" bIns="10800"/>
              <a:lstStyle/>
              <a:p>
                <a:pPr defTabSz="1279525"/>
                <a:r>
                  <a:rPr lang="ja-JP" altLang="en-US" sz="500"/>
                  <a:t>・計画の実行</a:t>
                </a:r>
              </a:p>
              <a:p>
                <a:pPr defTabSz="1279525"/>
                <a:r>
                  <a:rPr lang="ja-JP" altLang="en-US" sz="500"/>
                  <a:t>・製品及び関連文書の保証</a:t>
                </a:r>
              </a:p>
              <a:p>
                <a:pPr defTabSz="1279525"/>
                <a:r>
                  <a:rPr lang="ja-JP" altLang="en-US" sz="500"/>
                  <a:t>・契約要件の保証</a:t>
                </a:r>
              </a:p>
            </p:txBody>
          </p:sp>
        </p:grpSp>
        <p:grpSp>
          <p:nvGrpSpPr>
            <p:cNvPr id="60" name="Group 381"/>
            <p:cNvGrpSpPr>
              <a:grpSpLocks/>
            </p:cNvGrpSpPr>
            <p:nvPr userDrawn="1"/>
          </p:nvGrpSpPr>
          <p:grpSpPr bwMode="auto">
            <a:xfrm>
              <a:off x="10929938" y="1982788"/>
              <a:ext cx="1258887" cy="280987"/>
              <a:chOff x="6300" y="679"/>
              <a:chExt cx="544" cy="156"/>
            </a:xfrm>
          </p:grpSpPr>
          <p:sp>
            <p:nvSpPr>
              <p:cNvPr id="683" name="AutoShape 382"/>
              <p:cNvSpPr>
                <a:spLocks noChangeArrowheads="1"/>
              </p:cNvSpPr>
              <p:nvPr/>
            </p:nvSpPr>
            <p:spPr bwMode="auto">
              <a:xfrm>
                <a:off x="6300" y="692"/>
                <a:ext cx="544" cy="14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84" name="Line 383"/>
              <p:cNvSpPr>
                <a:spLocks noChangeShapeType="1"/>
              </p:cNvSpPr>
              <p:nvPr/>
            </p:nvSpPr>
            <p:spPr bwMode="auto">
              <a:xfrm>
                <a:off x="6300" y="764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" name="Rectangle 384"/>
              <p:cNvSpPr>
                <a:spLocks noChangeArrowheads="1"/>
              </p:cNvSpPr>
              <p:nvPr/>
            </p:nvSpPr>
            <p:spPr bwMode="auto">
              <a:xfrm>
                <a:off x="6308" y="679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4.2.4</a:t>
                </a:r>
                <a:r>
                  <a:rPr lang="ja-JP" altLang="en-US" sz="500"/>
                  <a:t>　品質システムの保証</a:t>
                </a:r>
              </a:p>
            </p:txBody>
          </p:sp>
          <p:sp>
            <p:nvSpPr>
              <p:cNvPr id="686" name="Rectangle 385"/>
              <p:cNvSpPr>
                <a:spLocks noChangeArrowheads="1"/>
              </p:cNvSpPr>
              <p:nvPr/>
            </p:nvSpPr>
            <p:spPr bwMode="auto">
              <a:xfrm>
                <a:off x="6300" y="756"/>
                <a:ext cx="522" cy="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</a:t>
                </a:r>
                <a:r>
                  <a:rPr lang="en-US" altLang="ja-JP" sz="500"/>
                  <a:t>JIS Q 9001 ( ISO 9001 )  </a:t>
                </a:r>
                <a:r>
                  <a:rPr lang="ja-JP" altLang="en-US" sz="500"/>
                  <a:t>の適用</a:t>
                </a:r>
              </a:p>
            </p:txBody>
          </p:sp>
        </p:grpSp>
        <p:sp>
          <p:nvSpPr>
            <p:cNvPr id="61" name="Rectangle 386"/>
            <p:cNvSpPr>
              <a:spLocks noChangeArrowheads="1"/>
            </p:cNvSpPr>
            <p:nvPr userDrawn="1"/>
          </p:nvSpPr>
          <p:spPr bwMode="auto">
            <a:xfrm>
              <a:off x="9490075" y="2359025"/>
              <a:ext cx="827088" cy="109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28800" anchor="ctr"/>
            <a:lstStyle/>
            <a:p>
              <a:pPr defTabSz="1279525"/>
              <a:r>
                <a:rPr lang="ja-JP" altLang="en-US" sz="800">
                  <a:latin typeface="ＭＳ Ｐゴシック" pitchFamily="50" charset="-128"/>
                </a:rPr>
                <a:t>４．３　検証プロセス</a:t>
              </a:r>
            </a:p>
          </p:txBody>
        </p:sp>
        <p:sp>
          <p:nvSpPr>
            <p:cNvPr id="62" name="AutoShape 388"/>
            <p:cNvSpPr>
              <a:spLocks noChangeArrowheads="1"/>
            </p:cNvSpPr>
            <p:nvPr userDrawn="1"/>
          </p:nvSpPr>
          <p:spPr bwMode="auto">
            <a:xfrm>
              <a:off x="9632950" y="2487613"/>
              <a:ext cx="1512888" cy="484187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endParaRPr lang="ja-JP" altLang="ja-JP" sz="800"/>
            </a:p>
          </p:txBody>
        </p:sp>
        <p:sp>
          <p:nvSpPr>
            <p:cNvPr id="63" name="Line 389"/>
            <p:cNvSpPr>
              <a:spLocks noChangeShapeType="1"/>
            </p:cNvSpPr>
            <p:nvPr userDrawn="1"/>
          </p:nvSpPr>
          <p:spPr bwMode="auto">
            <a:xfrm>
              <a:off x="9632950" y="2619375"/>
              <a:ext cx="15128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4" name="Group 1158"/>
            <p:cNvGrpSpPr>
              <a:grpSpLocks/>
            </p:cNvGrpSpPr>
            <p:nvPr userDrawn="1"/>
          </p:nvGrpSpPr>
          <p:grpSpPr bwMode="auto">
            <a:xfrm>
              <a:off x="9625013" y="2490788"/>
              <a:ext cx="1512887" cy="501650"/>
              <a:chOff x="6073" y="2207"/>
              <a:chExt cx="953" cy="316"/>
            </a:xfrm>
          </p:grpSpPr>
          <p:sp>
            <p:nvSpPr>
              <p:cNvPr id="681" name="Rectangle 390"/>
              <p:cNvSpPr>
                <a:spLocks noChangeArrowheads="1"/>
              </p:cNvSpPr>
              <p:nvPr userDrawn="1"/>
            </p:nvSpPr>
            <p:spPr bwMode="auto">
              <a:xfrm>
                <a:off x="6087" y="2207"/>
                <a:ext cx="900" cy="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4.3.1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682" name="Rectangle 391"/>
              <p:cNvSpPr>
                <a:spLocks noChangeArrowheads="1"/>
              </p:cNvSpPr>
              <p:nvPr userDrawn="1"/>
            </p:nvSpPr>
            <p:spPr bwMode="auto">
              <a:xfrm>
                <a:off x="6073" y="2281"/>
                <a:ext cx="953" cy="2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0" bIns="10800"/>
              <a:lstStyle/>
              <a:p>
                <a:pPr defTabSz="1279525"/>
                <a:r>
                  <a:rPr lang="ja-JP" altLang="en-US" sz="500"/>
                  <a:t>・検証作業のレベル設定とプロジェクトの重大性評価</a:t>
                </a:r>
              </a:p>
              <a:p>
                <a:pPr defTabSz="1279525"/>
                <a:r>
                  <a:rPr lang="ja-JP" altLang="en-US" sz="500"/>
                  <a:t>・検証プロセスの確立，検証組織の選択と権限の付与</a:t>
                </a:r>
              </a:p>
              <a:p>
                <a:pPr defTabSz="1279525"/>
                <a:r>
                  <a:rPr lang="ja-JP" altLang="en-US" sz="500"/>
                  <a:t>・検証対象と検証活動の決定</a:t>
                </a:r>
              </a:p>
              <a:p>
                <a:pPr defTabSz="1279525"/>
                <a:r>
                  <a:rPr lang="ja-JP" altLang="en-US" sz="500"/>
                  <a:t>・検証計画の作成、実行</a:t>
                </a:r>
              </a:p>
            </p:txBody>
          </p:sp>
        </p:grpSp>
        <p:sp>
          <p:nvSpPr>
            <p:cNvPr id="65" name="AutoShape 393"/>
            <p:cNvSpPr>
              <a:spLocks noChangeArrowheads="1"/>
            </p:cNvSpPr>
            <p:nvPr userDrawn="1"/>
          </p:nvSpPr>
          <p:spPr bwMode="auto">
            <a:xfrm>
              <a:off x="11217275" y="2497138"/>
              <a:ext cx="971550" cy="474662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endParaRPr lang="ja-JP" altLang="ja-JP" sz="800"/>
            </a:p>
          </p:txBody>
        </p:sp>
        <p:sp>
          <p:nvSpPr>
            <p:cNvPr id="66" name="Line 394"/>
            <p:cNvSpPr>
              <a:spLocks noChangeShapeType="1"/>
            </p:cNvSpPr>
            <p:nvPr userDrawn="1"/>
          </p:nvSpPr>
          <p:spPr bwMode="auto">
            <a:xfrm>
              <a:off x="11212513" y="2628900"/>
              <a:ext cx="971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7" name="Group 1161"/>
            <p:cNvGrpSpPr>
              <a:grpSpLocks/>
            </p:cNvGrpSpPr>
            <p:nvPr userDrawn="1"/>
          </p:nvGrpSpPr>
          <p:grpSpPr bwMode="auto">
            <a:xfrm>
              <a:off x="11231563" y="2465388"/>
              <a:ext cx="931862" cy="477837"/>
              <a:chOff x="7071" y="2177"/>
              <a:chExt cx="587" cy="301"/>
            </a:xfrm>
          </p:grpSpPr>
          <p:sp>
            <p:nvSpPr>
              <p:cNvPr id="679" name="Rectangle 395"/>
              <p:cNvSpPr>
                <a:spLocks noChangeArrowheads="1"/>
              </p:cNvSpPr>
              <p:nvPr userDrawn="1"/>
            </p:nvSpPr>
            <p:spPr bwMode="auto">
              <a:xfrm>
                <a:off x="7080" y="2177"/>
                <a:ext cx="578" cy="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4.3.2</a:t>
                </a:r>
                <a:r>
                  <a:rPr lang="ja-JP" altLang="en-US" sz="500"/>
                  <a:t>　検証</a:t>
                </a:r>
              </a:p>
            </p:txBody>
          </p:sp>
          <p:sp>
            <p:nvSpPr>
              <p:cNvPr id="680" name="Rectangle 396"/>
              <p:cNvSpPr>
                <a:spLocks noChangeArrowheads="1"/>
              </p:cNvSpPr>
              <p:nvPr userDrawn="1"/>
            </p:nvSpPr>
            <p:spPr bwMode="auto">
              <a:xfrm>
                <a:off x="7071" y="2297"/>
                <a:ext cx="587" cy="1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0" bIns="10800" anchor="ctr"/>
              <a:lstStyle/>
              <a:p>
                <a:pPr defTabSz="1279525"/>
                <a:r>
                  <a:rPr lang="ja-JP" altLang="en-US" sz="500"/>
                  <a:t>・契約，プロセス，要件，</a:t>
                </a:r>
              </a:p>
              <a:p>
                <a:pPr defTabSz="1279525"/>
                <a:r>
                  <a:rPr lang="ja-JP" altLang="en-US" sz="500"/>
                  <a:t> 設計，コード，結合，文書の</a:t>
                </a:r>
              </a:p>
              <a:p>
                <a:pPr defTabSz="1279525"/>
                <a:r>
                  <a:rPr lang="ja-JP" altLang="en-US" sz="500"/>
                  <a:t> 検証</a:t>
                </a:r>
              </a:p>
            </p:txBody>
          </p:sp>
        </p:grpSp>
        <p:sp>
          <p:nvSpPr>
            <p:cNvPr id="68" name="Rectangle 397"/>
            <p:cNvSpPr>
              <a:spLocks noChangeArrowheads="1"/>
            </p:cNvSpPr>
            <p:nvPr userDrawn="1"/>
          </p:nvSpPr>
          <p:spPr bwMode="auto">
            <a:xfrm>
              <a:off x="9504363" y="3082925"/>
              <a:ext cx="971550" cy="139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４．４　妥当性確認プロセス</a:t>
              </a:r>
            </a:p>
          </p:txBody>
        </p:sp>
        <p:grpSp>
          <p:nvGrpSpPr>
            <p:cNvPr id="69" name="Group 398"/>
            <p:cNvGrpSpPr>
              <a:grpSpLocks/>
            </p:cNvGrpSpPr>
            <p:nvPr userDrawn="1"/>
          </p:nvGrpSpPr>
          <p:grpSpPr bwMode="auto">
            <a:xfrm>
              <a:off x="9647238" y="3190875"/>
              <a:ext cx="1512887" cy="503238"/>
              <a:chOff x="6313" y="2898"/>
              <a:chExt cx="544" cy="262"/>
            </a:xfrm>
          </p:grpSpPr>
          <p:sp>
            <p:nvSpPr>
              <p:cNvPr id="675" name="AutoShape 399"/>
              <p:cNvSpPr>
                <a:spLocks noChangeArrowheads="1"/>
              </p:cNvSpPr>
              <p:nvPr/>
            </p:nvSpPr>
            <p:spPr bwMode="auto">
              <a:xfrm>
                <a:off x="6313" y="2911"/>
                <a:ext cx="544" cy="249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76" name="Line 400"/>
              <p:cNvSpPr>
                <a:spLocks noChangeShapeType="1"/>
              </p:cNvSpPr>
              <p:nvPr/>
            </p:nvSpPr>
            <p:spPr bwMode="auto">
              <a:xfrm>
                <a:off x="6313" y="2983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" name="Rectangle 401"/>
              <p:cNvSpPr>
                <a:spLocks noChangeArrowheads="1"/>
              </p:cNvSpPr>
              <p:nvPr/>
            </p:nvSpPr>
            <p:spPr bwMode="auto">
              <a:xfrm>
                <a:off x="6321" y="2898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4.4.1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678" name="Rectangle 402"/>
              <p:cNvSpPr>
                <a:spLocks noChangeArrowheads="1"/>
              </p:cNvSpPr>
              <p:nvPr/>
            </p:nvSpPr>
            <p:spPr bwMode="auto">
              <a:xfrm>
                <a:off x="6313" y="2975"/>
                <a:ext cx="522" cy="1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・妥当性確認作業の必要性判断</a:t>
                </a:r>
              </a:p>
              <a:p>
                <a:pPr defTabSz="1279525"/>
                <a:r>
                  <a:rPr lang="ja-JP" altLang="en-US" sz="500"/>
                  <a:t>・妥当性確認プロセスの確立</a:t>
                </a:r>
              </a:p>
              <a:p>
                <a:pPr defTabSz="1279525"/>
                <a:r>
                  <a:rPr lang="ja-JP" altLang="en-US" sz="500"/>
                  <a:t>・妥当性確認組織の選択</a:t>
                </a:r>
              </a:p>
              <a:p>
                <a:pPr defTabSz="1279525"/>
                <a:r>
                  <a:rPr lang="ja-JP" altLang="en-US" sz="500"/>
                  <a:t>・妥当性確認計画の作成，実行</a:t>
                </a:r>
              </a:p>
            </p:txBody>
          </p:sp>
        </p:grpSp>
        <p:grpSp>
          <p:nvGrpSpPr>
            <p:cNvPr id="70" name="Group 403"/>
            <p:cNvGrpSpPr>
              <a:grpSpLocks/>
            </p:cNvGrpSpPr>
            <p:nvPr userDrawn="1"/>
          </p:nvGrpSpPr>
          <p:grpSpPr bwMode="auto">
            <a:xfrm>
              <a:off x="11231563" y="3117850"/>
              <a:ext cx="971550" cy="558800"/>
              <a:chOff x="6294" y="1811"/>
              <a:chExt cx="544" cy="306"/>
            </a:xfrm>
          </p:grpSpPr>
          <p:sp>
            <p:nvSpPr>
              <p:cNvPr id="671" name="AutoShape 404"/>
              <p:cNvSpPr>
                <a:spLocks noChangeArrowheads="1"/>
              </p:cNvSpPr>
              <p:nvPr/>
            </p:nvSpPr>
            <p:spPr bwMode="auto">
              <a:xfrm>
                <a:off x="6294" y="1824"/>
                <a:ext cx="544" cy="29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72" name="Line 405"/>
              <p:cNvSpPr>
                <a:spLocks noChangeShapeType="1"/>
              </p:cNvSpPr>
              <p:nvPr/>
            </p:nvSpPr>
            <p:spPr bwMode="auto">
              <a:xfrm>
                <a:off x="6294" y="1896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3" name="Rectangle 406"/>
              <p:cNvSpPr>
                <a:spLocks noChangeArrowheads="1"/>
              </p:cNvSpPr>
              <p:nvPr/>
            </p:nvSpPr>
            <p:spPr bwMode="auto">
              <a:xfrm>
                <a:off x="6302" y="1811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4.4.2</a:t>
                </a:r>
                <a:r>
                  <a:rPr lang="ja-JP" altLang="en-US" sz="500"/>
                  <a:t>　妥当性確認</a:t>
                </a:r>
              </a:p>
            </p:txBody>
          </p:sp>
          <p:sp>
            <p:nvSpPr>
              <p:cNvPr id="674" name="Rectangle 407"/>
              <p:cNvSpPr>
                <a:spLocks noChangeArrowheads="1"/>
              </p:cNvSpPr>
              <p:nvPr/>
            </p:nvSpPr>
            <p:spPr bwMode="auto">
              <a:xfrm>
                <a:off x="6294" y="1888"/>
                <a:ext cx="522" cy="2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・資料の準備</a:t>
                </a:r>
              </a:p>
              <a:p>
                <a:pPr defTabSz="1279525"/>
                <a:r>
                  <a:rPr lang="ja-JP" altLang="en-US" sz="500" dirty="0"/>
                  <a:t>・テスト内容の適切性確認</a:t>
                </a:r>
              </a:p>
              <a:p>
                <a:pPr defTabSz="1279525"/>
                <a:r>
                  <a:rPr lang="ja-JP" altLang="en-US" sz="500" dirty="0"/>
                  <a:t>・テストの実施</a:t>
                </a:r>
              </a:p>
              <a:p>
                <a:pPr defTabSz="1279525"/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妥当性の確認</a:t>
                </a:r>
                <a:endParaRPr lang="ja-JP" altLang="en-US" sz="500" dirty="0"/>
              </a:p>
              <a:p>
                <a:pPr defTabSz="1279525"/>
                <a:r>
                  <a:rPr lang="ja-JP" altLang="en-US" sz="500" dirty="0"/>
                  <a:t>・実環境でのテスト</a:t>
                </a:r>
              </a:p>
            </p:txBody>
          </p:sp>
        </p:grpSp>
        <p:sp>
          <p:nvSpPr>
            <p:cNvPr id="71" name="Rectangle 408"/>
            <p:cNvSpPr>
              <a:spLocks noChangeArrowheads="1"/>
            </p:cNvSpPr>
            <p:nvPr userDrawn="1"/>
          </p:nvSpPr>
          <p:spPr bwMode="auto">
            <a:xfrm>
              <a:off x="9475788" y="3783013"/>
              <a:ext cx="1065212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bIns="28800" anchor="ctr"/>
            <a:lstStyle/>
            <a:p>
              <a:pPr defTabSz="1279525"/>
              <a:r>
                <a:rPr lang="ja-JP" altLang="en-US" sz="800">
                  <a:latin typeface="ＭＳ Ｐゴシック" pitchFamily="50" charset="-128"/>
                </a:rPr>
                <a:t>４．５　共同レビュープロセス</a:t>
              </a:r>
            </a:p>
          </p:txBody>
        </p:sp>
        <p:grpSp>
          <p:nvGrpSpPr>
            <p:cNvPr id="72" name="Group 409"/>
            <p:cNvGrpSpPr>
              <a:grpSpLocks/>
            </p:cNvGrpSpPr>
            <p:nvPr userDrawn="1"/>
          </p:nvGrpSpPr>
          <p:grpSpPr bwMode="auto">
            <a:xfrm>
              <a:off x="9640888" y="3890963"/>
              <a:ext cx="1512887" cy="647700"/>
              <a:chOff x="6313" y="2450"/>
              <a:chExt cx="544" cy="329"/>
            </a:xfrm>
          </p:grpSpPr>
          <p:sp>
            <p:nvSpPr>
              <p:cNvPr id="667" name="AutoShape 410"/>
              <p:cNvSpPr>
                <a:spLocks noChangeArrowheads="1"/>
              </p:cNvSpPr>
              <p:nvPr/>
            </p:nvSpPr>
            <p:spPr bwMode="auto">
              <a:xfrm>
                <a:off x="6313" y="2463"/>
                <a:ext cx="544" cy="316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68" name="Line 411"/>
              <p:cNvSpPr>
                <a:spLocks noChangeShapeType="1"/>
              </p:cNvSpPr>
              <p:nvPr/>
            </p:nvSpPr>
            <p:spPr bwMode="auto">
              <a:xfrm>
                <a:off x="6313" y="2535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9" name="Rectangle 412"/>
              <p:cNvSpPr>
                <a:spLocks noChangeArrowheads="1"/>
              </p:cNvSpPr>
              <p:nvPr/>
            </p:nvSpPr>
            <p:spPr bwMode="auto">
              <a:xfrm>
                <a:off x="6321" y="2450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4.5.1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670" name="Rectangle 413"/>
              <p:cNvSpPr>
                <a:spLocks noChangeArrowheads="1"/>
              </p:cNvSpPr>
              <p:nvPr/>
            </p:nvSpPr>
            <p:spPr bwMode="auto">
              <a:xfrm>
                <a:off x="6313" y="2527"/>
                <a:ext cx="522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10800" bIns="10800"/>
              <a:lstStyle/>
              <a:p>
                <a:pPr defTabSz="1279525"/>
                <a:r>
                  <a:rPr lang="ja-JP" altLang="en-US" sz="500"/>
                  <a:t>・レビューの実施時期の設定</a:t>
                </a:r>
              </a:p>
              <a:p>
                <a:pPr defTabSz="1279525"/>
                <a:r>
                  <a:rPr lang="ja-JP" altLang="en-US" sz="500"/>
                  <a:t>・レビュー実施の資源の合意</a:t>
                </a:r>
              </a:p>
              <a:p>
                <a:pPr defTabSz="1279525"/>
                <a:r>
                  <a:rPr lang="ja-JP" altLang="en-US" sz="500"/>
                  <a:t>・レビュー事項の合意</a:t>
                </a:r>
              </a:p>
              <a:p>
                <a:pPr defTabSz="1279525"/>
                <a:r>
                  <a:rPr lang="ja-JP" altLang="en-US" sz="500"/>
                  <a:t>・問題点の記録と解決</a:t>
                </a:r>
              </a:p>
              <a:p>
                <a:pPr defTabSz="1279525"/>
                <a:r>
                  <a:rPr lang="ja-JP" altLang="en-US" sz="500"/>
                  <a:t>・レビュー結果の配布</a:t>
                </a:r>
              </a:p>
              <a:p>
                <a:pPr defTabSz="1279525"/>
                <a:r>
                  <a:rPr lang="ja-JP" altLang="en-US" sz="500"/>
                  <a:t>・対処項目の責任と終了基準の合意</a:t>
                </a:r>
              </a:p>
            </p:txBody>
          </p:sp>
        </p:grpSp>
        <p:grpSp>
          <p:nvGrpSpPr>
            <p:cNvPr id="73" name="Group 414"/>
            <p:cNvGrpSpPr>
              <a:grpSpLocks/>
            </p:cNvGrpSpPr>
            <p:nvPr userDrawn="1"/>
          </p:nvGrpSpPr>
          <p:grpSpPr bwMode="auto">
            <a:xfrm>
              <a:off x="11225213" y="3925888"/>
              <a:ext cx="971550" cy="247650"/>
              <a:chOff x="6300" y="679"/>
              <a:chExt cx="544" cy="156"/>
            </a:xfrm>
          </p:grpSpPr>
          <p:sp>
            <p:nvSpPr>
              <p:cNvPr id="663" name="AutoShape 415"/>
              <p:cNvSpPr>
                <a:spLocks noChangeArrowheads="1"/>
              </p:cNvSpPr>
              <p:nvPr/>
            </p:nvSpPr>
            <p:spPr bwMode="auto">
              <a:xfrm>
                <a:off x="6300" y="692"/>
                <a:ext cx="544" cy="14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64" name="Line 416"/>
              <p:cNvSpPr>
                <a:spLocks noChangeShapeType="1"/>
              </p:cNvSpPr>
              <p:nvPr/>
            </p:nvSpPr>
            <p:spPr bwMode="auto">
              <a:xfrm>
                <a:off x="6300" y="764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5" name="Rectangle 417"/>
              <p:cNvSpPr>
                <a:spLocks noChangeArrowheads="1"/>
              </p:cNvSpPr>
              <p:nvPr/>
            </p:nvSpPr>
            <p:spPr bwMode="auto">
              <a:xfrm>
                <a:off x="6308" y="679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4.5.2</a:t>
                </a:r>
                <a:r>
                  <a:rPr lang="ja-JP" altLang="en-US" sz="500"/>
                  <a:t>　プロジェクト管理レビュー</a:t>
                </a:r>
              </a:p>
            </p:txBody>
          </p:sp>
          <p:sp>
            <p:nvSpPr>
              <p:cNvPr id="666" name="Rectangle 418"/>
              <p:cNvSpPr>
                <a:spLocks noChangeArrowheads="1"/>
              </p:cNvSpPr>
              <p:nvPr/>
            </p:nvSpPr>
            <p:spPr bwMode="auto">
              <a:xfrm>
                <a:off x="6300" y="756"/>
                <a:ext cx="522" cy="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・プロジェクト状況の評価</a:t>
                </a:r>
              </a:p>
            </p:txBody>
          </p:sp>
        </p:grpSp>
        <p:grpSp>
          <p:nvGrpSpPr>
            <p:cNvPr id="74" name="Group 419"/>
            <p:cNvGrpSpPr>
              <a:grpSpLocks/>
            </p:cNvGrpSpPr>
            <p:nvPr userDrawn="1"/>
          </p:nvGrpSpPr>
          <p:grpSpPr bwMode="auto">
            <a:xfrm>
              <a:off x="11225213" y="4268788"/>
              <a:ext cx="971550" cy="247650"/>
              <a:chOff x="6300" y="679"/>
              <a:chExt cx="544" cy="156"/>
            </a:xfrm>
          </p:grpSpPr>
          <p:sp>
            <p:nvSpPr>
              <p:cNvPr id="659" name="AutoShape 420"/>
              <p:cNvSpPr>
                <a:spLocks noChangeArrowheads="1"/>
              </p:cNvSpPr>
              <p:nvPr/>
            </p:nvSpPr>
            <p:spPr bwMode="auto">
              <a:xfrm>
                <a:off x="6300" y="692"/>
                <a:ext cx="544" cy="14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60" name="Line 421"/>
              <p:cNvSpPr>
                <a:spLocks noChangeShapeType="1"/>
              </p:cNvSpPr>
              <p:nvPr/>
            </p:nvSpPr>
            <p:spPr bwMode="auto">
              <a:xfrm>
                <a:off x="6300" y="764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1" name="Rectangle 422"/>
              <p:cNvSpPr>
                <a:spLocks noChangeArrowheads="1"/>
              </p:cNvSpPr>
              <p:nvPr/>
            </p:nvSpPr>
            <p:spPr bwMode="auto">
              <a:xfrm>
                <a:off x="6308" y="679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4.5.3</a:t>
                </a:r>
                <a:r>
                  <a:rPr lang="ja-JP" altLang="en-US" sz="500"/>
                  <a:t>　技術レビュー</a:t>
                </a:r>
              </a:p>
            </p:txBody>
          </p:sp>
          <p:sp>
            <p:nvSpPr>
              <p:cNvPr id="662" name="Rectangle 423"/>
              <p:cNvSpPr>
                <a:spLocks noChangeArrowheads="1"/>
              </p:cNvSpPr>
              <p:nvPr/>
            </p:nvSpPr>
            <p:spPr bwMode="auto">
              <a:xfrm>
                <a:off x="6300" y="756"/>
                <a:ext cx="522" cy="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・技術</a:t>
                </a:r>
                <a:r>
                  <a:rPr lang="ja-JP" altLang="en-US" sz="500" dirty="0" smtClean="0"/>
                  <a:t>レビュー</a:t>
                </a:r>
                <a:endParaRPr lang="ja-JP" altLang="en-US" sz="500" dirty="0"/>
              </a:p>
            </p:txBody>
          </p:sp>
        </p:grpSp>
        <p:sp>
          <p:nvSpPr>
            <p:cNvPr id="75" name="Rectangle 424"/>
            <p:cNvSpPr>
              <a:spLocks noChangeArrowheads="1"/>
            </p:cNvSpPr>
            <p:nvPr userDrawn="1"/>
          </p:nvSpPr>
          <p:spPr bwMode="auto">
            <a:xfrm>
              <a:off x="9510713" y="4660900"/>
              <a:ext cx="757237" cy="101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>
                  <a:latin typeface="ＭＳ Ｐゴシック" pitchFamily="50" charset="-128"/>
                </a:rPr>
                <a:t>４．６　監査プロセス</a:t>
              </a:r>
            </a:p>
          </p:txBody>
        </p:sp>
        <p:grpSp>
          <p:nvGrpSpPr>
            <p:cNvPr id="76" name="Group 960"/>
            <p:cNvGrpSpPr>
              <a:grpSpLocks/>
            </p:cNvGrpSpPr>
            <p:nvPr userDrawn="1"/>
          </p:nvGrpSpPr>
          <p:grpSpPr bwMode="auto">
            <a:xfrm>
              <a:off x="9655175" y="4762500"/>
              <a:ext cx="1493838" cy="539750"/>
              <a:chOff x="6164" y="3500"/>
              <a:chExt cx="635" cy="340"/>
            </a:xfrm>
          </p:grpSpPr>
          <p:sp>
            <p:nvSpPr>
              <p:cNvPr id="657" name="AutoShape 425"/>
              <p:cNvSpPr>
                <a:spLocks noChangeArrowheads="1"/>
              </p:cNvSpPr>
              <p:nvPr userDrawn="1"/>
            </p:nvSpPr>
            <p:spPr bwMode="auto">
              <a:xfrm>
                <a:off x="6164" y="3500"/>
                <a:ext cx="635" cy="340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58" name="Line 426"/>
              <p:cNvSpPr>
                <a:spLocks noChangeShapeType="1"/>
              </p:cNvSpPr>
              <p:nvPr userDrawn="1"/>
            </p:nvSpPr>
            <p:spPr bwMode="auto">
              <a:xfrm>
                <a:off x="6164" y="3568"/>
                <a:ext cx="63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7" name="Group 1159"/>
            <p:cNvGrpSpPr>
              <a:grpSpLocks/>
            </p:cNvGrpSpPr>
            <p:nvPr userDrawn="1"/>
          </p:nvGrpSpPr>
          <p:grpSpPr bwMode="auto">
            <a:xfrm>
              <a:off x="9642475" y="4775200"/>
              <a:ext cx="1546225" cy="504825"/>
              <a:chOff x="6077" y="3568"/>
              <a:chExt cx="951" cy="318"/>
            </a:xfrm>
          </p:grpSpPr>
          <p:sp>
            <p:nvSpPr>
              <p:cNvPr id="655" name="Rectangle 427"/>
              <p:cNvSpPr>
                <a:spLocks noChangeArrowheads="1"/>
              </p:cNvSpPr>
              <p:nvPr userDrawn="1"/>
            </p:nvSpPr>
            <p:spPr bwMode="auto">
              <a:xfrm>
                <a:off x="6077" y="3568"/>
                <a:ext cx="761" cy="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4.6.1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656" name="Rectangle 428"/>
              <p:cNvSpPr>
                <a:spLocks noChangeArrowheads="1"/>
              </p:cNvSpPr>
              <p:nvPr userDrawn="1"/>
            </p:nvSpPr>
            <p:spPr bwMode="auto">
              <a:xfrm>
                <a:off x="6098" y="3636"/>
                <a:ext cx="93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0" bIns="10800" anchor="ctr"/>
              <a:lstStyle/>
              <a:p>
                <a:pPr defTabSz="1279525"/>
                <a:r>
                  <a:rPr lang="ja-JP" altLang="en-US" sz="500"/>
                  <a:t>・監査の実施時期の設定</a:t>
                </a:r>
              </a:p>
              <a:p>
                <a:pPr defTabSz="1279525"/>
                <a:r>
                  <a:rPr lang="ja-JP" altLang="en-US" sz="500"/>
                  <a:t>・監査者の選任と独立性の確保</a:t>
                </a:r>
              </a:p>
              <a:p>
                <a:pPr defTabSz="1279525"/>
                <a:r>
                  <a:rPr lang="ja-JP" altLang="en-US" sz="500"/>
                  <a:t>・監査資源の合意，監査計画の合意</a:t>
                </a:r>
              </a:p>
              <a:p>
                <a:pPr defTabSz="1279525"/>
                <a:r>
                  <a:rPr lang="ja-JP" altLang="en-US" sz="500"/>
                  <a:t>・問題点の記録と解決</a:t>
                </a:r>
              </a:p>
              <a:p>
                <a:pPr defTabSz="1279525"/>
                <a:r>
                  <a:rPr lang="ja-JP" altLang="en-US" sz="500"/>
                  <a:t>・監査結果と対応策の報告，合意</a:t>
                </a:r>
              </a:p>
            </p:txBody>
          </p:sp>
        </p:grpSp>
        <p:sp>
          <p:nvSpPr>
            <p:cNvPr id="78" name="AutoShape 430"/>
            <p:cNvSpPr>
              <a:spLocks noChangeArrowheads="1"/>
            </p:cNvSpPr>
            <p:nvPr userDrawn="1"/>
          </p:nvSpPr>
          <p:spPr bwMode="auto">
            <a:xfrm>
              <a:off x="11198225" y="4875213"/>
              <a:ext cx="971550" cy="361950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endParaRPr lang="ja-JP" altLang="ja-JP" sz="800"/>
            </a:p>
          </p:txBody>
        </p:sp>
        <p:sp>
          <p:nvSpPr>
            <p:cNvPr id="79" name="Line 431"/>
            <p:cNvSpPr>
              <a:spLocks noChangeShapeType="1"/>
            </p:cNvSpPr>
            <p:nvPr userDrawn="1"/>
          </p:nvSpPr>
          <p:spPr bwMode="auto">
            <a:xfrm>
              <a:off x="11190288" y="4995863"/>
              <a:ext cx="971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0" name="Group 1160"/>
            <p:cNvGrpSpPr>
              <a:grpSpLocks/>
            </p:cNvGrpSpPr>
            <p:nvPr userDrawn="1"/>
          </p:nvGrpSpPr>
          <p:grpSpPr bwMode="auto">
            <a:xfrm>
              <a:off x="11239500" y="4835525"/>
              <a:ext cx="931863" cy="344488"/>
              <a:chOff x="7071" y="3614"/>
              <a:chExt cx="587" cy="217"/>
            </a:xfrm>
          </p:grpSpPr>
          <p:sp>
            <p:nvSpPr>
              <p:cNvPr id="653" name="Rectangle 432"/>
              <p:cNvSpPr>
                <a:spLocks noChangeArrowheads="1"/>
              </p:cNvSpPr>
              <p:nvPr userDrawn="1"/>
            </p:nvSpPr>
            <p:spPr bwMode="auto">
              <a:xfrm>
                <a:off x="7080" y="3614"/>
                <a:ext cx="578" cy="14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4.6.2</a:t>
                </a:r>
                <a:r>
                  <a:rPr lang="ja-JP" altLang="en-US" sz="500"/>
                  <a:t>　監査</a:t>
                </a:r>
              </a:p>
            </p:txBody>
          </p:sp>
          <p:sp>
            <p:nvSpPr>
              <p:cNvPr id="654" name="Rectangle 433"/>
              <p:cNvSpPr>
                <a:spLocks noChangeArrowheads="1"/>
              </p:cNvSpPr>
              <p:nvPr userDrawn="1"/>
            </p:nvSpPr>
            <p:spPr bwMode="auto">
              <a:xfrm>
                <a:off x="7071" y="3750"/>
                <a:ext cx="587" cy="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28800" bIns="10800" anchor="ctr"/>
              <a:lstStyle/>
              <a:p>
                <a:pPr defTabSz="1279525"/>
                <a:r>
                  <a:rPr lang="ja-JP" altLang="en-US" sz="500"/>
                  <a:t>・監査の実施</a:t>
                </a:r>
              </a:p>
            </p:txBody>
          </p:sp>
        </p:grpSp>
        <p:grpSp>
          <p:nvGrpSpPr>
            <p:cNvPr id="81" name="Group 434"/>
            <p:cNvGrpSpPr>
              <a:grpSpLocks/>
            </p:cNvGrpSpPr>
            <p:nvPr userDrawn="1"/>
          </p:nvGrpSpPr>
          <p:grpSpPr bwMode="auto">
            <a:xfrm>
              <a:off x="9604375" y="5489575"/>
              <a:ext cx="1404938" cy="223838"/>
              <a:chOff x="6300" y="679"/>
              <a:chExt cx="544" cy="156"/>
            </a:xfrm>
          </p:grpSpPr>
          <p:sp>
            <p:nvSpPr>
              <p:cNvPr id="649" name="AutoShape 435"/>
              <p:cNvSpPr>
                <a:spLocks noChangeArrowheads="1"/>
              </p:cNvSpPr>
              <p:nvPr/>
            </p:nvSpPr>
            <p:spPr bwMode="auto">
              <a:xfrm>
                <a:off x="6300" y="692"/>
                <a:ext cx="544" cy="14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50" name="Line 436"/>
              <p:cNvSpPr>
                <a:spLocks noChangeShapeType="1"/>
              </p:cNvSpPr>
              <p:nvPr/>
            </p:nvSpPr>
            <p:spPr bwMode="auto">
              <a:xfrm>
                <a:off x="6300" y="764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1" name="Rectangle 437"/>
              <p:cNvSpPr>
                <a:spLocks noChangeArrowheads="1"/>
              </p:cNvSpPr>
              <p:nvPr/>
            </p:nvSpPr>
            <p:spPr bwMode="auto">
              <a:xfrm>
                <a:off x="6308" y="679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4.7.1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652" name="Rectangle 438"/>
              <p:cNvSpPr>
                <a:spLocks noChangeArrowheads="1"/>
              </p:cNvSpPr>
              <p:nvPr/>
            </p:nvSpPr>
            <p:spPr bwMode="auto">
              <a:xfrm>
                <a:off x="6300" y="756"/>
                <a:ext cx="522" cy="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・問題解決プロセスの確立</a:t>
                </a:r>
              </a:p>
            </p:txBody>
          </p:sp>
        </p:grpSp>
        <p:grpSp>
          <p:nvGrpSpPr>
            <p:cNvPr id="82" name="Group 439"/>
            <p:cNvGrpSpPr>
              <a:grpSpLocks/>
            </p:cNvGrpSpPr>
            <p:nvPr userDrawn="1"/>
          </p:nvGrpSpPr>
          <p:grpSpPr bwMode="auto">
            <a:xfrm>
              <a:off x="11082338" y="5489575"/>
              <a:ext cx="1150937" cy="223838"/>
              <a:chOff x="6300" y="679"/>
              <a:chExt cx="544" cy="156"/>
            </a:xfrm>
          </p:grpSpPr>
          <p:sp>
            <p:nvSpPr>
              <p:cNvPr id="645" name="AutoShape 440"/>
              <p:cNvSpPr>
                <a:spLocks noChangeArrowheads="1"/>
              </p:cNvSpPr>
              <p:nvPr/>
            </p:nvSpPr>
            <p:spPr bwMode="auto">
              <a:xfrm>
                <a:off x="6300" y="692"/>
                <a:ext cx="544" cy="14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46" name="Line 441"/>
              <p:cNvSpPr>
                <a:spLocks noChangeShapeType="1"/>
              </p:cNvSpPr>
              <p:nvPr/>
            </p:nvSpPr>
            <p:spPr bwMode="auto">
              <a:xfrm>
                <a:off x="6300" y="764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7" name="Rectangle 442"/>
              <p:cNvSpPr>
                <a:spLocks noChangeArrowheads="1"/>
              </p:cNvSpPr>
              <p:nvPr/>
            </p:nvSpPr>
            <p:spPr bwMode="auto">
              <a:xfrm>
                <a:off x="6308" y="679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4.7.2</a:t>
                </a:r>
                <a:r>
                  <a:rPr lang="ja-JP" altLang="en-US" sz="500"/>
                  <a:t>　問題解決</a:t>
                </a:r>
              </a:p>
            </p:txBody>
          </p:sp>
          <p:sp>
            <p:nvSpPr>
              <p:cNvPr id="648" name="Rectangle 443"/>
              <p:cNvSpPr>
                <a:spLocks noChangeArrowheads="1"/>
              </p:cNvSpPr>
              <p:nvPr/>
            </p:nvSpPr>
            <p:spPr bwMode="auto">
              <a:xfrm>
                <a:off x="6300" y="756"/>
                <a:ext cx="522" cy="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・問題の解決</a:t>
                </a:r>
              </a:p>
            </p:txBody>
          </p:sp>
        </p:grpSp>
        <p:sp>
          <p:nvSpPr>
            <p:cNvPr id="83" name="Rectangle 670"/>
            <p:cNvSpPr>
              <a:spLocks noChangeArrowheads="1"/>
            </p:cNvSpPr>
            <p:nvPr userDrawn="1"/>
          </p:nvSpPr>
          <p:spPr bwMode="auto">
            <a:xfrm>
              <a:off x="9496425" y="5845175"/>
              <a:ext cx="2917825" cy="700088"/>
            </a:xfrm>
            <a:prstGeom prst="rect">
              <a:avLst/>
            </a:prstGeom>
            <a:solidFill>
              <a:schemeClr val="accent3">
                <a:lumMod val="8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chemeClr val="accent1"/>
                </a:solidFill>
              </a:endParaRPr>
            </a:p>
          </p:txBody>
        </p:sp>
        <p:sp>
          <p:nvSpPr>
            <p:cNvPr id="84" name="Rectangle 681"/>
            <p:cNvSpPr>
              <a:spLocks noChangeArrowheads="1"/>
            </p:cNvSpPr>
            <p:nvPr userDrawn="1"/>
          </p:nvSpPr>
          <p:spPr bwMode="auto">
            <a:xfrm>
              <a:off x="9424988" y="5880100"/>
              <a:ext cx="1512887" cy="1031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36000" bIns="43200" anchor="ctr"/>
            <a:lstStyle/>
            <a:p>
              <a:pPr defTabSz="1279525"/>
              <a:r>
                <a:rPr lang="ja-JP" altLang="en-US" sz="800"/>
                <a:t>７．プロセスビュー</a:t>
              </a:r>
              <a:endParaRPr lang="ja-JP" altLang="en-US" sz="600"/>
            </a:p>
          </p:txBody>
        </p:sp>
        <p:sp>
          <p:nvSpPr>
            <p:cNvPr id="85" name="Rectangle 591"/>
            <p:cNvSpPr>
              <a:spLocks noChangeArrowheads="1"/>
            </p:cNvSpPr>
            <p:nvPr userDrawn="1"/>
          </p:nvSpPr>
          <p:spPr bwMode="auto">
            <a:xfrm>
              <a:off x="5056188" y="6791325"/>
              <a:ext cx="1933575" cy="21240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" name="Group 594"/>
            <p:cNvGrpSpPr>
              <a:grpSpLocks/>
            </p:cNvGrpSpPr>
            <p:nvPr userDrawn="1"/>
          </p:nvGrpSpPr>
          <p:grpSpPr bwMode="auto">
            <a:xfrm>
              <a:off x="7192963" y="6981825"/>
              <a:ext cx="1187450" cy="433388"/>
              <a:chOff x="3578" y="5111"/>
              <a:chExt cx="544" cy="226"/>
            </a:xfrm>
          </p:grpSpPr>
          <p:sp>
            <p:nvSpPr>
              <p:cNvPr id="641" name="AutoShape 595"/>
              <p:cNvSpPr>
                <a:spLocks noChangeArrowheads="1"/>
              </p:cNvSpPr>
              <p:nvPr/>
            </p:nvSpPr>
            <p:spPr bwMode="auto">
              <a:xfrm>
                <a:off x="3578" y="5124"/>
                <a:ext cx="544" cy="213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42" name="Line 596"/>
              <p:cNvSpPr>
                <a:spLocks noChangeShapeType="1"/>
              </p:cNvSpPr>
              <p:nvPr/>
            </p:nvSpPr>
            <p:spPr bwMode="auto">
              <a:xfrm>
                <a:off x="3578" y="5196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3" name="Rectangle 597"/>
              <p:cNvSpPr>
                <a:spLocks noChangeArrowheads="1"/>
              </p:cNvSpPr>
              <p:nvPr/>
            </p:nvSpPr>
            <p:spPr bwMode="auto">
              <a:xfrm>
                <a:off x="3586" y="5111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6.7.2.1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644" name="Rectangle 598"/>
              <p:cNvSpPr>
                <a:spLocks noChangeArrowheads="1"/>
              </p:cNvSpPr>
              <p:nvPr/>
            </p:nvSpPr>
            <p:spPr bwMode="auto">
              <a:xfrm>
                <a:off x="3578" y="5188"/>
                <a:ext cx="522" cy="1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10800" bIns="10800"/>
              <a:lstStyle/>
              <a:p>
                <a:pPr defTabSz="1279525"/>
                <a:r>
                  <a:rPr lang="ja-JP" altLang="en-US" sz="500"/>
                  <a:t>・資産管理計画の作成</a:t>
                </a:r>
              </a:p>
              <a:p>
                <a:pPr defTabSz="1279525"/>
                <a:r>
                  <a:rPr lang="ja-JP" altLang="en-US" sz="500"/>
                  <a:t>・資産管理計画の実行</a:t>
                </a:r>
              </a:p>
              <a:p>
                <a:pPr defTabSz="1279525"/>
                <a:r>
                  <a:rPr lang="ja-JP" altLang="en-US" sz="500"/>
                  <a:t>・資産管理計画の共同レビューの実施</a:t>
                </a:r>
              </a:p>
            </p:txBody>
          </p:sp>
        </p:grpSp>
        <p:grpSp>
          <p:nvGrpSpPr>
            <p:cNvPr id="87" name="Group 1239"/>
            <p:cNvGrpSpPr>
              <a:grpSpLocks/>
            </p:cNvGrpSpPr>
            <p:nvPr userDrawn="1"/>
          </p:nvGrpSpPr>
          <p:grpSpPr bwMode="auto">
            <a:xfrm>
              <a:off x="7156450" y="7464425"/>
              <a:ext cx="1223963" cy="395288"/>
              <a:chOff x="2853" y="4748"/>
              <a:chExt cx="771" cy="249"/>
            </a:xfrm>
          </p:grpSpPr>
          <p:grpSp>
            <p:nvGrpSpPr>
              <p:cNvPr id="636" name="Group 929"/>
              <p:cNvGrpSpPr>
                <a:grpSpLocks/>
              </p:cNvGrpSpPr>
              <p:nvPr userDrawn="1"/>
            </p:nvGrpSpPr>
            <p:grpSpPr bwMode="auto">
              <a:xfrm>
                <a:off x="2877" y="4748"/>
                <a:ext cx="747" cy="249"/>
                <a:chOff x="2876" y="4746"/>
                <a:chExt cx="702" cy="274"/>
              </a:xfrm>
            </p:grpSpPr>
            <p:sp>
              <p:nvSpPr>
                <p:cNvPr id="639" name="AutoShape 600"/>
                <p:cNvSpPr>
                  <a:spLocks noChangeArrowheads="1"/>
                </p:cNvSpPr>
                <p:nvPr userDrawn="1"/>
              </p:nvSpPr>
              <p:spPr bwMode="auto">
                <a:xfrm>
                  <a:off x="2876" y="4746"/>
                  <a:ext cx="702" cy="27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640" name="Line 601"/>
                <p:cNvSpPr>
                  <a:spLocks noChangeShapeType="1"/>
                </p:cNvSpPr>
                <p:nvPr userDrawn="1"/>
              </p:nvSpPr>
              <p:spPr bwMode="auto">
                <a:xfrm>
                  <a:off x="2876" y="4838"/>
                  <a:ext cx="70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37" name="Rectangle 602"/>
              <p:cNvSpPr>
                <a:spLocks noChangeArrowheads="1"/>
              </p:cNvSpPr>
              <p:nvPr userDrawn="1"/>
            </p:nvSpPr>
            <p:spPr bwMode="auto">
              <a:xfrm>
                <a:off x="2853" y="4748"/>
                <a:ext cx="725" cy="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ja-JP" altLang="en-US" sz="500"/>
                  <a:t>　</a:t>
                </a:r>
                <a:r>
                  <a:rPr lang="en-US" altLang="ja-JP" sz="500"/>
                  <a:t>6.7.2.2</a:t>
                </a:r>
                <a:r>
                  <a:rPr lang="ja-JP" altLang="en-US" sz="500"/>
                  <a:t>　資産の保管及び検索の定義</a:t>
                </a:r>
              </a:p>
            </p:txBody>
          </p:sp>
          <p:sp>
            <p:nvSpPr>
              <p:cNvPr id="638" name="Rectangle 603"/>
              <p:cNvSpPr>
                <a:spLocks noChangeArrowheads="1"/>
              </p:cNvSpPr>
              <p:nvPr userDrawn="1"/>
            </p:nvSpPr>
            <p:spPr bwMode="auto">
              <a:xfrm>
                <a:off x="2876" y="4838"/>
                <a:ext cx="748" cy="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10800" rIns="10800" bIns="0"/>
              <a:lstStyle/>
              <a:p>
                <a:pPr defTabSz="1279525"/>
                <a:r>
                  <a:rPr lang="ja-JP" altLang="en-US" sz="500"/>
                  <a:t>・資産管理の仕組みの維持</a:t>
                </a:r>
              </a:p>
              <a:p>
                <a:pPr defTabSz="1279525"/>
                <a:r>
                  <a:rPr lang="ja-JP" altLang="en-US" sz="500"/>
                  <a:t>・資産分類体系の作成</a:t>
                </a:r>
              </a:p>
              <a:p>
                <a:pPr defTabSz="1279525"/>
                <a:r>
                  <a:rPr lang="ja-JP" altLang="en-US" sz="500"/>
                  <a:t>・資産管理の仕組みの共同レビューの実施</a:t>
                </a:r>
              </a:p>
            </p:txBody>
          </p:sp>
        </p:grpSp>
        <p:grpSp>
          <p:nvGrpSpPr>
            <p:cNvPr id="88" name="Group 931"/>
            <p:cNvGrpSpPr>
              <a:grpSpLocks/>
            </p:cNvGrpSpPr>
            <p:nvPr userDrawn="1"/>
          </p:nvGrpSpPr>
          <p:grpSpPr bwMode="auto">
            <a:xfrm>
              <a:off x="7189788" y="7896225"/>
              <a:ext cx="1212850" cy="973138"/>
              <a:chOff x="2875" y="5042"/>
              <a:chExt cx="726" cy="613"/>
            </a:xfrm>
          </p:grpSpPr>
          <p:sp>
            <p:nvSpPr>
              <p:cNvPr id="634" name="AutoShape 605"/>
              <p:cNvSpPr>
                <a:spLocks noChangeArrowheads="1"/>
              </p:cNvSpPr>
              <p:nvPr userDrawn="1"/>
            </p:nvSpPr>
            <p:spPr bwMode="auto">
              <a:xfrm>
                <a:off x="2876" y="5042"/>
                <a:ext cx="725" cy="613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35" name="Line 606"/>
              <p:cNvSpPr>
                <a:spLocks noChangeShapeType="1"/>
              </p:cNvSpPr>
              <p:nvPr userDrawn="1"/>
            </p:nvSpPr>
            <p:spPr bwMode="auto">
              <a:xfrm>
                <a:off x="2875" y="5156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9" name="Group 1126"/>
            <p:cNvGrpSpPr>
              <a:grpSpLocks/>
            </p:cNvGrpSpPr>
            <p:nvPr userDrawn="1"/>
          </p:nvGrpSpPr>
          <p:grpSpPr bwMode="auto">
            <a:xfrm>
              <a:off x="7251700" y="7932738"/>
              <a:ext cx="1189038" cy="900112"/>
              <a:chOff x="2875" y="5019"/>
              <a:chExt cx="749" cy="567"/>
            </a:xfrm>
          </p:grpSpPr>
          <p:sp>
            <p:nvSpPr>
              <p:cNvPr id="632" name="Rectangle 607"/>
              <p:cNvSpPr>
                <a:spLocks noChangeArrowheads="1"/>
              </p:cNvSpPr>
              <p:nvPr userDrawn="1"/>
            </p:nvSpPr>
            <p:spPr bwMode="auto">
              <a:xfrm>
                <a:off x="2875" y="5019"/>
                <a:ext cx="703" cy="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 6.7.2.3</a:t>
                </a:r>
                <a:r>
                  <a:rPr lang="ja-JP" altLang="en-US" sz="500"/>
                  <a:t>　資産管理及び制御</a:t>
                </a:r>
              </a:p>
            </p:txBody>
          </p:sp>
          <p:sp>
            <p:nvSpPr>
              <p:cNvPr id="633" name="Rectangle 608"/>
              <p:cNvSpPr>
                <a:spLocks noChangeArrowheads="1"/>
              </p:cNvSpPr>
              <p:nvPr userDrawn="1"/>
            </p:nvSpPr>
            <p:spPr bwMode="auto">
              <a:xfrm>
                <a:off x="2875" y="5110"/>
                <a:ext cx="749" cy="4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/>
                  <a:t>・資産の評価</a:t>
                </a:r>
              </a:p>
              <a:p>
                <a:pPr defTabSz="1279525"/>
                <a:r>
                  <a:rPr lang="ja-JP" altLang="en-US" sz="500"/>
                  <a:t>・資産の再利用</a:t>
                </a:r>
              </a:p>
              <a:p>
                <a:pPr defTabSz="1279525"/>
                <a:r>
                  <a:rPr lang="ja-JP" altLang="en-US" sz="500"/>
                  <a:t>・資産の分類</a:t>
                </a:r>
              </a:p>
              <a:p>
                <a:pPr defTabSz="1279525"/>
                <a:r>
                  <a:rPr lang="ja-JP" altLang="en-US" sz="500"/>
                  <a:t>・資産の構成管理</a:t>
                </a:r>
              </a:p>
              <a:p>
                <a:pPr defTabSz="1279525"/>
                <a:r>
                  <a:rPr lang="ja-JP" altLang="en-US" sz="500"/>
                  <a:t>・資産再利用の報告</a:t>
                </a:r>
              </a:p>
              <a:p>
                <a:pPr defTabSz="1279525"/>
                <a:r>
                  <a:rPr lang="ja-JP" altLang="en-US" sz="500"/>
                  <a:t>・資産の修正</a:t>
                </a:r>
              </a:p>
              <a:p>
                <a:pPr defTabSz="1279525"/>
                <a:r>
                  <a:rPr lang="ja-JP" altLang="en-US" sz="500"/>
                  <a:t>・資産変更の監視と記録</a:t>
                </a:r>
              </a:p>
              <a:p>
                <a:pPr defTabSz="1279525"/>
                <a:r>
                  <a:rPr lang="ja-JP" altLang="en-US" sz="500"/>
                  <a:t>・資産変更内容の通知</a:t>
                </a:r>
              </a:p>
              <a:p>
                <a:pPr defTabSz="1279525"/>
                <a:r>
                  <a:rPr lang="ja-JP" altLang="en-US" sz="500"/>
                  <a:t>・資産の廃棄</a:t>
                </a:r>
              </a:p>
            </p:txBody>
          </p:sp>
        </p:grpSp>
        <p:sp>
          <p:nvSpPr>
            <p:cNvPr id="90" name="Rectangle 695"/>
            <p:cNvSpPr>
              <a:spLocks noChangeArrowheads="1"/>
            </p:cNvSpPr>
            <p:nvPr userDrawn="1"/>
          </p:nvSpPr>
          <p:spPr bwMode="auto">
            <a:xfrm>
              <a:off x="5019675" y="6780213"/>
              <a:ext cx="1885950" cy="161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anchor="ctr"/>
            <a:lstStyle/>
            <a:p>
              <a:pPr defTabSz="1279525"/>
              <a:r>
                <a:rPr lang="ja-JP" altLang="en-US" sz="800"/>
                <a:t>６．７．１　ドメインエンジニアリングプロセス</a:t>
              </a:r>
            </a:p>
          </p:txBody>
        </p:sp>
        <p:sp>
          <p:nvSpPr>
            <p:cNvPr id="91" name="Rectangle 592"/>
            <p:cNvSpPr>
              <a:spLocks noChangeArrowheads="1"/>
            </p:cNvSpPr>
            <p:nvPr userDrawn="1"/>
          </p:nvSpPr>
          <p:spPr bwMode="auto">
            <a:xfrm>
              <a:off x="8758238" y="6784975"/>
              <a:ext cx="2044700" cy="21320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2" name="グループ化 18"/>
            <p:cNvGrpSpPr>
              <a:grpSpLocks/>
            </p:cNvGrpSpPr>
            <p:nvPr userDrawn="1"/>
          </p:nvGrpSpPr>
          <p:grpSpPr bwMode="auto">
            <a:xfrm>
              <a:off x="8780463" y="7572375"/>
              <a:ext cx="936625" cy="531813"/>
              <a:chOff x="8780081" y="7475810"/>
              <a:chExt cx="936625" cy="531061"/>
            </a:xfrm>
          </p:grpSpPr>
          <p:grpSp>
            <p:nvGrpSpPr>
              <p:cNvPr id="627" name="Group 1063"/>
              <p:cNvGrpSpPr>
                <a:grpSpLocks/>
              </p:cNvGrpSpPr>
              <p:nvPr userDrawn="1"/>
            </p:nvGrpSpPr>
            <p:grpSpPr bwMode="auto">
              <a:xfrm>
                <a:off x="8780081" y="7475810"/>
                <a:ext cx="936625" cy="531061"/>
                <a:chOff x="3714" y="4742"/>
                <a:chExt cx="636" cy="361"/>
              </a:xfrm>
            </p:grpSpPr>
            <p:sp>
              <p:nvSpPr>
                <p:cNvPr id="630" name="AutoShape 615"/>
                <p:cNvSpPr>
                  <a:spLocks noChangeArrowheads="1"/>
                </p:cNvSpPr>
                <p:nvPr userDrawn="1"/>
              </p:nvSpPr>
              <p:spPr bwMode="auto">
                <a:xfrm>
                  <a:off x="3714" y="4742"/>
                  <a:ext cx="636" cy="36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631" name="Line 616"/>
                <p:cNvSpPr>
                  <a:spLocks noChangeShapeType="1"/>
                </p:cNvSpPr>
                <p:nvPr userDrawn="1"/>
              </p:nvSpPr>
              <p:spPr bwMode="auto">
                <a:xfrm>
                  <a:off x="3714" y="4816"/>
                  <a:ext cx="6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28" name="Rectangle 617"/>
              <p:cNvSpPr>
                <a:spLocks noChangeArrowheads="1"/>
              </p:cNvSpPr>
              <p:nvPr userDrawn="1"/>
            </p:nvSpPr>
            <p:spPr bwMode="auto">
              <a:xfrm>
                <a:off x="8818181" y="7484550"/>
                <a:ext cx="884238" cy="1016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6.7.3.2</a:t>
                </a:r>
                <a:r>
                  <a:rPr lang="ja-JP" altLang="en-US" sz="500"/>
                  <a:t>　ドメインの識別</a:t>
                </a:r>
              </a:p>
            </p:txBody>
          </p:sp>
          <p:sp>
            <p:nvSpPr>
              <p:cNvPr id="629" name="Rectangle 618"/>
              <p:cNvSpPr>
                <a:spLocks noChangeArrowheads="1"/>
              </p:cNvSpPr>
              <p:nvPr userDrawn="1"/>
            </p:nvSpPr>
            <p:spPr bwMode="auto">
              <a:xfrm>
                <a:off x="8818181" y="7567100"/>
                <a:ext cx="898525" cy="4018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/>
                  <a:t>・ドメインの識別</a:t>
                </a:r>
              </a:p>
              <a:p>
                <a:pPr defTabSz="1279525"/>
                <a:r>
                  <a:rPr lang="ja-JP" altLang="en-US" sz="500" dirty="0"/>
                  <a:t>・ドメインの評価</a:t>
                </a:r>
              </a:p>
              <a:p>
                <a:pPr defTabSz="1279525"/>
                <a:r>
                  <a:rPr lang="ja-JP" altLang="en-US" sz="500" dirty="0"/>
                  <a:t>・ドメイン評価結果の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共同</a:t>
                </a:r>
                <a:r>
                  <a:rPr lang="ja-JP" altLang="en-US" sz="500" dirty="0" smtClean="0"/>
                  <a:t>レビューの実施</a:t>
                </a:r>
                <a:endParaRPr lang="ja-JP" altLang="en-US" sz="500" dirty="0"/>
              </a:p>
              <a:p>
                <a:pPr defTabSz="1279525"/>
                <a:r>
                  <a:rPr lang="ja-JP" altLang="en-US" sz="500" dirty="0"/>
                  <a:t>・ドメインの見直し</a:t>
                </a:r>
              </a:p>
            </p:txBody>
          </p:sp>
        </p:grpSp>
        <p:grpSp>
          <p:nvGrpSpPr>
            <p:cNvPr id="93" name="グループ化 16"/>
            <p:cNvGrpSpPr>
              <a:grpSpLocks/>
            </p:cNvGrpSpPr>
            <p:nvPr userDrawn="1"/>
          </p:nvGrpSpPr>
          <p:grpSpPr bwMode="auto">
            <a:xfrm>
              <a:off x="8796338" y="8221663"/>
              <a:ext cx="936625" cy="503237"/>
              <a:chOff x="8796750" y="7969770"/>
              <a:chExt cx="936625" cy="503238"/>
            </a:xfrm>
          </p:grpSpPr>
          <p:grpSp>
            <p:nvGrpSpPr>
              <p:cNvPr id="622" name="Group 1065"/>
              <p:cNvGrpSpPr>
                <a:grpSpLocks/>
              </p:cNvGrpSpPr>
              <p:nvPr userDrawn="1"/>
            </p:nvGrpSpPr>
            <p:grpSpPr bwMode="auto">
              <a:xfrm>
                <a:off x="8796750" y="7969770"/>
                <a:ext cx="936625" cy="503238"/>
                <a:chOff x="3714" y="5020"/>
                <a:chExt cx="636" cy="317"/>
              </a:xfrm>
            </p:grpSpPr>
            <p:sp>
              <p:nvSpPr>
                <p:cNvPr id="625" name="AutoShape 620"/>
                <p:cNvSpPr>
                  <a:spLocks noChangeArrowheads="1"/>
                </p:cNvSpPr>
                <p:nvPr userDrawn="1"/>
              </p:nvSpPr>
              <p:spPr bwMode="auto">
                <a:xfrm>
                  <a:off x="3714" y="5020"/>
                  <a:ext cx="636" cy="31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626" name="Line 621"/>
                <p:cNvSpPr>
                  <a:spLocks noChangeShapeType="1"/>
                </p:cNvSpPr>
                <p:nvPr userDrawn="1"/>
              </p:nvSpPr>
              <p:spPr bwMode="auto">
                <a:xfrm>
                  <a:off x="3714" y="5111"/>
                  <a:ext cx="63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23" name="Rectangle 622"/>
              <p:cNvSpPr>
                <a:spLocks noChangeArrowheads="1"/>
              </p:cNvSpPr>
              <p:nvPr userDrawn="1"/>
            </p:nvSpPr>
            <p:spPr bwMode="auto">
              <a:xfrm>
                <a:off x="8823736" y="7984029"/>
                <a:ext cx="885825" cy="136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6.7.3.3</a:t>
                </a:r>
                <a:r>
                  <a:rPr lang="ja-JP" altLang="en-US" sz="500"/>
                  <a:t>　再利用アセスメント</a:t>
                </a:r>
              </a:p>
            </p:txBody>
          </p:sp>
          <p:sp>
            <p:nvSpPr>
              <p:cNvPr id="624" name="Rectangle 623"/>
              <p:cNvSpPr>
                <a:spLocks noChangeArrowheads="1"/>
              </p:cNvSpPr>
              <p:nvPr userDrawn="1"/>
            </p:nvSpPr>
            <p:spPr bwMode="auto">
              <a:xfrm>
                <a:off x="8823736" y="8120554"/>
                <a:ext cx="898525" cy="3127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/>
                  <a:t>・再利用能力のアセスメント</a:t>
                </a:r>
              </a:p>
              <a:p>
                <a:pPr defTabSz="1279525"/>
                <a:r>
                  <a:rPr lang="ja-JP" altLang="en-US" sz="500"/>
                  <a:t>・再利用可能性のアセスメント</a:t>
                </a:r>
              </a:p>
              <a:p>
                <a:pPr defTabSz="1279525"/>
                <a:r>
                  <a:rPr lang="ja-JP" altLang="en-US" sz="500"/>
                  <a:t>・再利用アセスメント結果の勧告</a:t>
                </a:r>
              </a:p>
              <a:p>
                <a:pPr defTabSz="1279525"/>
                <a:r>
                  <a:rPr lang="ja-JP" altLang="en-US" sz="500"/>
                  <a:t>・再利用環境の改善</a:t>
                </a:r>
              </a:p>
            </p:txBody>
          </p:sp>
        </p:grpSp>
        <p:grpSp>
          <p:nvGrpSpPr>
            <p:cNvPr id="94" name="Group 1067"/>
            <p:cNvGrpSpPr>
              <a:grpSpLocks/>
            </p:cNvGrpSpPr>
            <p:nvPr userDrawn="1"/>
          </p:nvGrpSpPr>
          <p:grpSpPr bwMode="auto">
            <a:xfrm>
              <a:off x="9810750" y="6970720"/>
              <a:ext cx="936625" cy="598488"/>
              <a:chOff x="3714" y="5360"/>
              <a:chExt cx="636" cy="377"/>
            </a:xfrm>
          </p:grpSpPr>
          <p:sp>
            <p:nvSpPr>
              <p:cNvPr id="620" name="AutoShape 625"/>
              <p:cNvSpPr>
                <a:spLocks noChangeArrowheads="1"/>
              </p:cNvSpPr>
              <p:nvPr userDrawn="1"/>
            </p:nvSpPr>
            <p:spPr bwMode="auto">
              <a:xfrm>
                <a:off x="3714" y="5360"/>
                <a:ext cx="636" cy="377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21" name="Line 626"/>
              <p:cNvSpPr>
                <a:spLocks noChangeShapeType="1"/>
              </p:cNvSpPr>
              <p:nvPr userDrawn="1"/>
            </p:nvSpPr>
            <p:spPr bwMode="auto">
              <a:xfrm>
                <a:off x="3714" y="5445"/>
                <a:ext cx="6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5" name="Group 1130"/>
            <p:cNvGrpSpPr>
              <a:grpSpLocks/>
            </p:cNvGrpSpPr>
            <p:nvPr userDrawn="1"/>
          </p:nvGrpSpPr>
          <p:grpSpPr bwMode="auto">
            <a:xfrm>
              <a:off x="9856788" y="6996105"/>
              <a:ext cx="898525" cy="520699"/>
              <a:chOff x="3730" y="5393"/>
              <a:chExt cx="566" cy="328"/>
            </a:xfrm>
          </p:grpSpPr>
          <p:sp>
            <p:nvSpPr>
              <p:cNvPr id="618" name="Rectangle 627"/>
              <p:cNvSpPr>
                <a:spLocks noChangeArrowheads="1"/>
              </p:cNvSpPr>
              <p:nvPr userDrawn="1"/>
            </p:nvSpPr>
            <p:spPr bwMode="auto">
              <a:xfrm>
                <a:off x="3735" y="5393"/>
                <a:ext cx="437" cy="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6.7.3.4</a:t>
                </a:r>
                <a:r>
                  <a:rPr lang="ja-JP" altLang="en-US" sz="500"/>
                  <a:t>　計画</a:t>
                </a:r>
              </a:p>
            </p:txBody>
          </p:sp>
          <p:sp>
            <p:nvSpPr>
              <p:cNvPr id="619" name="Rectangle 628"/>
              <p:cNvSpPr>
                <a:spLocks noChangeArrowheads="1"/>
              </p:cNvSpPr>
              <p:nvPr userDrawn="1"/>
            </p:nvSpPr>
            <p:spPr bwMode="auto">
              <a:xfrm>
                <a:off x="3730" y="5478"/>
                <a:ext cx="566" cy="2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/>
                  <a:t>・再利用計画の立案</a:t>
                </a:r>
              </a:p>
              <a:p>
                <a:pPr defTabSz="1279525"/>
                <a:r>
                  <a:rPr lang="ja-JP" altLang="en-US" sz="500" dirty="0"/>
                  <a:t>・再利用計画の評価</a:t>
                </a:r>
              </a:p>
              <a:p>
                <a:pPr defTabSz="1279525"/>
                <a:r>
                  <a:rPr lang="ja-JP" altLang="en-US" sz="500" dirty="0"/>
                  <a:t>・再利用計画の承認</a:t>
                </a:r>
              </a:p>
              <a:p>
                <a:pPr defTabSz="1279525"/>
                <a:r>
                  <a:rPr lang="ja-JP" altLang="en-US" sz="500" dirty="0"/>
                  <a:t>・再利用計画の共同</a:t>
                </a:r>
                <a:r>
                  <a:rPr lang="ja-JP" altLang="en-US" sz="500" dirty="0" smtClean="0"/>
                  <a:t>レビュー</a:t>
                </a:r>
                <a:endParaRPr lang="en-US" altLang="ja-JP" sz="500" dirty="0" smtClean="0"/>
              </a:p>
              <a:p>
                <a:pPr defTabSz="1279525"/>
                <a:r>
                  <a:rPr lang="ja-JP" altLang="en-US" sz="500" dirty="0" smtClean="0"/>
                  <a:t>の実施</a:t>
                </a:r>
                <a:endParaRPr lang="ja-JP" altLang="en-US" sz="500" dirty="0"/>
              </a:p>
            </p:txBody>
          </p:sp>
        </p:grpSp>
        <p:grpSp>
          <p:nvGrpSpPr>
            <p:cNvPr id="96" name="Group 925"/>
            <p:cNvGrpSpPr>
              <a:grpSpLocks/>
            </p:cNvGrpSpPr>
            <p:nvPr userDrawn="1"/>
          </p:nvGrpSpPr>
          <p:grpSpPr bwMode="auto">
            <a:xfrm>
              <a:off x="9807575" y="8216900"/>
              <a:ext cx="927100" cy="544513"/>
              <a:chOff x="4302" y="5020"/>
              <a:chExt cx="610" cy="436"/>
            </a:xfrm>
          </p:grpSpPr>
          <p:grpSp>
            <p:nvGrpSpPr>
              <p:cNvPr id="613" name="Group 924"/>
              <p:cNvGrpSpPr>
                <a:grpSpLocks/>
              </p:cNvGrpSpPr>
              <p:nvPr userDrawn="1"/>
            </p:nvGrpSpPr>
            <p:grpSpPr bwMode="auto">
              <a:xfrm>
                <a:off x="4302" y="5020"/>
                <a:ext cx="610" cy="436"/>
                <a:chOff x="4308" y="5020"/>
                <a:chExt cx="582" cy="436"/>
              </a:xfrm>
            </p:grpSpPr>
            <p:sp>
              <p:nvSpPr>
                <p:cNvPr id="616" name="AutoShape 630"/>
                <p:cNvSpPr>
                  <a:spLocks noChangeArrowheads="1"/>
                </p:cNvSpPr>
                <p:nvPr userDrawn="1"/>
              </p:nvSpPr>
              <p:spPr bwMode="auto">
                <a:xfrm>
                  <a:off x="4308" y="5020"/>
                  <a:ext cx="582" cy="43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617" name="Line 631"/>
                <p:cNvSpPr>
                  <a:spLocks noChangeShapeType="1"/>
                </p:cNvSpPr>
                <p:nvPr userDrawn="1"/>
              </p:nvSpPr>
              <p:spPr bwMode="auto">
                <a:xfrm>
                  <a:off x="4312" y="5111"/>
                  <a:ext cx="5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614" name="Rectangle 632"/>
              <p:cNvSpPr>
                <a:spLocks noChangeArrowheads="1"/>
              </p:cNvSpPr>
              <p:nvPr userDrawn="1"/>
            </p:nvSpPr>
            <p:spPr bwMode="auto">
              <a:xfrm>
                <a:off x="4322" y="5035"/>
                <a:ext cx="498" cy="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6.7.3.6</a:t>
                </a:r>
                <a:r>
                  <a:rPr lang="ja-JP" altLang="en-US" sz="500" dirty="0"/>
                  <a:t>　レビュー及び評価</a:t>
                </a:r>
              </a:p>
            </p:txBody>
          </p:sp>
          <p:sp>
            <p:nvSpPr>
              <p:cNvPr id="615" name="Rectangle 633"/>
              <p:cNvSpPr>
                <a:spLocks noChangeArrowheads="1"/>
              </p:cNvSpPr>
              <p:nvPr userDrawn="1"/>
            </p:nvSpPr>
            <p:spPr bwMode="auto">
              <a:xfrm>
                <a:off x="4316" y="5106"/>
                <a:ext cx="589" cy="3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10800" bIns="10800"/>
              <a:lstStyle/>
              <a:p>
                <a:pPr defTabSz="1279525"/>
                <a:r>
                  <a:rPr lang="ja-JP" altLang="en-US" sz="500" dirty="0"/>
                  <a:t>・再利用戦略の</a:t>
                </a:r>
                <a:r>
                  <a:rPr lang="ja-JP" altLang="en-US" sz="500" dirty="0" smtClean="0"/>
                  <a:t>達成度と</a:t>
                </a:r>
                <a:r>
                  <a:rPr lang="ja-JP" altLang="en-US" sz="500" dirty="0"/>
                  <a:t>効果の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アセスメント</a:t>
                </a:r>
              </a:p>
              <a:p>
                <a:pPr defTabSz="1279525"/>
                <a:r>
                  <a:rPr lang="ja-JP" altLang="en-US" sz="500" dirty="0"/>
                  <a:t>・アセスメント結果の提供</a:t>
                </a:r>
              </a:p>
              <a:p>
                <a:pPr defTabSz="1279525"/>
                <a:r>
                  <a:rPr lang="ja-JP" altLang="en-US" sz="500" dirty="0"/>
                  <a:t>・アセスメント結果の反映による改善</a:t>
                </a:r>
              </a:p>
            </p:txBody>
          </p:sp>
        </p:grpSp>
        <p:grpSp>
          <p:nvGrpSpPr>
            <p:cNvPr id="97" name="Group 926"/>
            <p:cNvGrpSpPr>
              <a:grpSpLocks/>
            </p:cNvGrpSpPr>
            <p:nvPr userDrawn="1"/>
          </p:nvGrpSpPr>
          <p:grpSpPr bwMode="auto">
            <a:xfrm>
              <a:off x="9806826" y="7645760"/>
              <a:ext cx="938589" cy="504825"/>
              <a:chOff x="4392" y="4414"/>
              <a:chExt cx="478" cy="626"/>
            </a:xfrm>
          </p:grpSpPr>
          <p:sp>
            <p:nvSpPr>
              <p:cNvPr id="611" name="AutoShape 635"/>
              <p:cNvSpPr>
                <a:spLocks noChangeArrowheads="1"/>
              </p:cNvSpPr>
              <p:nvPr userDrawn="1"/>
            </p:nvSpPr>
            <p:spPr bwMode="auto">
              <a:xfrm>
                <a:off x="4393" y="4414"/>
                <a:ext cx="477" cy="626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12" name="Line 636"/>
              <p:cNvSpPr>
                <a:spLocks noChangeShapeType="1"/>
              </p:cNvSpPr>
              <p:nvPr userDrawn="1"/>
            </p:nvSpPr>
            <p:spPr bwMode="auto">
              <a:xfrm>
                <a:off x="4392" y="4555"/>
                <a:ext cx="4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8" name="Group 1131"/>
            <p:cNvGrpSpPr>
              <a:grpSpLocks/>
            </p:cNvGrpSpPr>
            <p:nvPr userDrawn="1"/>
          </p:nvGrpSpPr>
          <p:grpSpPr bwMode="auto">
            <a:xfrm>
              <a:off x="9805988" y="7681467"/>
              <a:ext cx="923925" cy="454134"/>
              <a:chOff x="4284" y="4636"/>
              <a:chExt cx="582" cy="244"/>
            </a:xfrm>
          </p:grpSpPr>
          <p:sp>
            <p:nvSpPr>
              <p:cNvPr id="609" name="Rectangle 637"/>
              <p:cNvSpPr>
                <a:spLocks noChangeArrowheads="1"/>
              </p:cNvSpPr>
              <p:nvPr userDrawn="1"/>
            </p:nvSpPr>
            <p:spPr bwMode="auto">
              <a:xfrm>
                <a:off x="4306" y="4636"/>
                <a:ext cx="412" cy="2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6.7.3.5</a:t>
                </a:r>
                <a:r>
                  <a:rPr lang="ja-JP" altLang="en-US" sz="500" dirty="0"/>
                  <a:t>　実行及び制御</a:t>
                </a:r>
              </a:p>
            </p:txBody>
          </p:sp>
          <p:sp>
            <p:nvSpPr>
              <p:cNvPr id="610" name="Rectangle 638"/>
              <p:cNvSpPr>
                <a:spLocks noChangeArrowheads="1"/>
              </p:cNvSpPr>
              <p:nvPr userDrawn="1"/>
            </p:nvSpPr>
            <p:spPr bwMode="auto">
              <a:xfrm>
                <a:off x="4284" y="4667"/>
                <a:ext cx="582" cy="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/>
                  <a:t>・再利用の実行</a:t>
                </a:r>
              </a:p>
              <a:p>
                <a:pPr defTabSz="1279525"/>
                <a:r>
                  <a:rPr lang="ja-JP" altLang="en-US" sz="500" dirty="0"/>
                  <a:t>・進捗の監視</a:t>
                </a:r>
              </a:p>
              <a:p>
                <a:pPr defTabSz="1279525"/>
                <a:r>
                  <a:rPr lang="ja-JP" altLang="en-US" sz="500" dirty="0"/>
                  <a:t>・問題の解決</a:t>
                </a:r>
              </a:p>
              <a:p>
                <a:pPr defTabSz="1279525"/>
                <a:r>
                  <a:rPr lang="ja-JP" altLang="en-US" sz="500" dirty="0"/>
                  <a:t>・マネジメントによる支援の確認</a:t>
                </a:r>
              </a:p>
            </p:txBody>
          </p:sp>
        </p:grpSp>
        <p:sp>
          <p:nvSpPr>
            <p:cNvPr id="99" name="Rectangle 696"/>
            <p:cNvSpPr>
              <a:spLocks noChangeArrowheads="1"/>
            </p:cNvSpPr>
            <p:nvPr userDrawn="1"/>
          </p:nvSpPr>
          <p:spPr bwMode="auto">
            <a:xfrm>
              <a:off x="8721725" y="6789738"/>
              <a:ext cx="1838325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 dirty="0"/>
                <a:t>６．７．３　再利用施策管理プロセス</a:t>
              </a:r>
            </a:p>
          </p:txBody>
        </p:sp>
        <p:sp>
          <p:nvSpPr>
            <p:cNvPr id="100" name="Rectangle 447"/>
            <p:cNvSpPr>
              <a:spLocks noChangeArrowheads="1"/>
            </p:cNvSpPr>
            <p:nvPr userDrawn="1"/>
          </p:nvSpPr>
          <p:spPr bwMode="auto">
            <a:xfrm>
              <a:off x="2495550" y="6757988"/>
              <a:ext cx="1196975" cy="22161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1" name="グループ化 13"/>
            <p:cNvGrpSpPr>
              <a:grpSpLocks/>
            </p:cNvGrpSpPr>
            <p:nvPr userDrawn="1"/>
          </p:nvGrpSpPr>
          <p:grpSpPr bwMode="auto">
            <a:xfrm>
              <a:off x="2524126" y="7405018"/>
              <a:ext cx="1133992" cy="477773"/>
              <a:chOff x="2524710" y="7358632"/>
              <a:chExt cx="1133475" cy="354012"/>
            </a:xfrm>
          </p:grpSpPr>
          <p:grpSp>
            <p:nvGrpSpPr>
              <p:cNvPr id="603" name="Group 935"/>
              <p:cNvGrpSpPr>
                <a:grpSpLocks/>
              </p:cNvGrpSpPr>
              <p:nvPr userDrawn="1"/>
            </p:nvGrpSpPr>
            <p:grpSpPr bwMode="auto">
              <a:xfrm>
                <a:off x="2524710" y="7358632"/>
                <a:ext cx="1133475" cy="354012"/>
                <a:chOff x="1968" y="4593"/>
                <a:chExt cx="817" cy="223"/>
              </a:xfrm>
            </p:grpSpPr>
            <p:sp>
              <p:nvSpPr>
                <p:cNvPr id="607" name="AutoShape 514"/>
                <p:cNvSpPr>
                  <a:spLocks noChangeArrowheads="1"/>
                </p:cNvSpPr>
                <p:nvPr userDrawn="1"/>
              </p:nvSpPr>
              <p:spPr bwMode="auto">
                <a:xfrm>
                  <a:off x="1968" y="4593"/>
                  <a:ext cx="817" cy="22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608" name="Line 515"/>
                <p:cNvSpPr>
                  <a:spLocks noChangeShapeType="1"/>
                </p:cNvSpPr>
                <p:nvPr userDrawn="1"/>
              </p:nvSpPr>
              <p:spPr bwMode="auto">
                <a:xfrm>
                  <a:off x="1968" y="4643"/>
                  <a:ext cx="8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04" name="Group 1205"/>
              <p:cNvGrpSpPr>
                <a:grpSpLocks/>
              </p:cNvGrpSpPr>
              <p:nvPr userDrawn="1"/>
            </p:nvGrpSpPr>
            <p:grpSpPr bwMode="auto">
              <a:xfrm>
                <a:off x="2547938" y="7363392"/>
                <a:ext cx="1095375" cy="325438"/>
                <a:chOff x="2001" y="4613"/>
                <a:chExt cx="690" cy="205"/>
              </a:xfrm>
            </p:grpSpPr>
            <p:sp>
              <p:nvSpPr>
                <p:cNvPr id="605" name="Rectangle 516"/>
                <p:cNvSpPr>
                  <a:spLocks noChangeArrowheads="1"/>
                </p:cNvSpPr>
                <p:nvPr userDrawn="1"/>
              </p:nvSpPr>
              <p:spPr bwMode="auto">
                <a:xfrm>
                  <a:off x="2005" y="4613"/>
                  <a:ext cx="677" cy="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/>
                    <a:t>6.4.2</a:t>
                  </a:r>
                  <a:r>
                    <a:rPr lang="ja-JP" altLang="en-US" sz="500"/>
                    <a:t>　スキルの開発</a:t>
                  </a:r>
                </a:p>
              </p:txBody>
            </p:sp>
            <p:sp>
              <p:nvSpPr>
                <p:cNvPr id="606" name="Rectangle 517"/>
                <p:cNvSpPr>
                  <a:spLocks noChangeArrowheads="1"/>
                </p:cNvSpPr>
                <p:nvPr userDrawn="1"/>
              </p:nvSpPr>
              <p:spPr bwMode="auto">
                <a:xfrm>
                  <a:off x="2001" y="4662"/>
                  <a:ext cx="690" cy="15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8800" tIns="28800" rIns="0" bIns="10800" anchor="ctr"/>
                <a:lstStyle/>
                <a:p>
                  <a:pPr defTabSz="1279525"/>
                  <a:r>
                    <a:rPr lang="ja-JP" altLang="en-US" sz="500" dirty="0"/>
                    <a:t>・教育訓練計画</a:t>
                  </a:r>
                  <a:r>
                    <a:rPr lang="ja-JP" altLang="en-US" sz="500" dirty="0" smtClean="0"/>
                    <a:t>の</a:t>
                  </a:r>
                  <a:r>
                    <a:rPr lang="ja-JP" altLang="en-US" sz="500" dirty="0"/>
                    <a:t>作成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・教育訓練計画の共同レビューの実施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・教育訓練ﾏﾆｭｱﾙ</a:t>
                  </a:r>
                  <a:r>
                    <a:rPr lang="ja-JP" altLang="en-US" sz="500" dirty="0" smtClean="0"/>
                    <a:t>の</a:t>
                  </a:r>
                  <a:r>
                    <a:rPr lang="ja-JP" altLang="en-US" sz="500" dirty="0"/>
                    <a:t>準備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・教育訓練の実施</a:t>
                  </a:r>
                </a:p>
              </p:txBody>
            </p:sp>
          </p:grpSp>
        </p:grpSp>
        <p:grpSp>
          <p:nvGrpSpPr>
            <p:cNvPr id="102" name="Group 933"/>
            <p:cNvGrpSpPr>
              <a:grpSpLocks/>
            </p:cNvGrpSpPr>
            <p:nvPr userDrawn="1"/>
          </p:nvGrpSpPr>
          <p:grpSpPr bwMode="auto">
            <a:xfrm>
              <a:off x="2530476" y="7018339"/>
              <a:ext cx="1136250" cy="365125"/>
              <a:chOff x="1968" y="4467"/>
              <a:chExt cx="819" cy="230"/>
            </a:xfrm>
          </p:grpSpPr>
          <p:sp>
            <p:nvSpPr>
              <p:cNvPr id="601" name="AutoShape 519"/>
              <p:cNvSpPr>
                <a:spLocks noChangeArrowheads="1"/>
              </p:cNvSpPr>
              <p:nvPr userDrawn="1"/>
            </p:nvSpPr>
            <p:spPr bwMode="auto">
              <a:xfrm>
                <a:off x="1968" y="4467"/>
                <a:ext cx="817" cy="23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602" name="Line 520"/>
              <p:cNvSpPr>
                <a:spLocks noChangeShapeType="1"/>
              </p:cNvSpPr>
              <p:nvPr userDrawn="1"/>
            </p:nvSpPr>
            <p:spPr bwMode="auto">
              <a:xfrm>
                <a:off x="1970" y="4535"/>
                <a:ext cx="81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3" name="Group 1175"/>
            <p:cNvGrpSpPr>
              <a:grpSpLocks/>
            </p:cNvGrpSpPr>
            <p:nvPr userDrawn="1"/>
          </p:nvGrpSpPr>
          <p:grpSpPr bwMode="auto">
            <a:xfrm>
              <a:off x="2533650" y="7018490"/>
              <a:ext cx="1128713" cy="288890"/>
              <a:chOff x="1968" y="4449"/>
              <a:chExt cx="794" cy="92"/>
            </a:xfrm>
          </p:grpSpPr>
          <p:sp>
            <p:nvSpPr>
              <p:cNvPr id="599" name="Rectangle 521"/>
              <p:cNvSpPr>
                <a:spLocks noChangeArrowheads="1"/>
              </p:cNvSpPr>
              <p:nvPr userDrawn="1"/>
            </p:nvSpPr>
            <p:spPr bwMode="auto">
              <a:xfrm>
                <a:off x="1992" y="4449"/>
                <a:ext cx="521" cy="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6.4.1</a:t>
                </a:r>
                <a:r>
                  <a:rPr lang="ja-JP" altLang="en-US" sz="500" dirty="0"/>
                  <a:t>　スキルの識別</a:t>
                </a:r>
              </a:p>
            </p:txBody>
          </p:sp>
          <p:sp>
            <p:nvSpPr>
              <p:cNvPr id="600" name="Rectangle 522"/>
              <p:cNvSpPr>
                <a:spLocks noChangeArrowheads="1"/>
              </p:cNvSpPr>
              <p:nvPr userDrawn="1"/>
            </p:nvSpPr>
            <p:spPr bwMode="auto">
              <a:xfrm>
                <a:off x="1968" y="4496"/>
                <a:ext cx="794" cy="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/>
                  <a:t>・人的資源要求の定義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・人的資源要求の共同レビューの実施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・教育訓練及び知識の種類と水準の決定</a:t>
                </a:r>
              </a:p>
            </p:txBody>
          </p:sp>
        </p:grpSp>
        <p:grpSp>
          <p:nvGrpSpPr>
            <p:cNvPr id="104" name="グループ化 14"/>
            <p:cNvGrpSpPr>
              <a:grpSpLocks/>
            </p:cNvGrpSpPr>
            <p:nvPr userDrawn="1"/>
          </p:nvGrpSpPr>
          <p:grpSpPr bwMode="auto">
            <a:xfrm>
              <a:off x="3781425" y="8040688"/>
              <a:ext cx="1117600" cy="363537"/>
              <a:chOff x="3781500" y="8040688"/>
              <a:chExt cx="1062980" cy="363820"/>
            </a:xfrm>
          </p:grpSpPr>
          <p:sp>
            <p:nvSpPr>
              <p:cNvPr id="597" name="AutoShape 704"/>
              <p:cNvSpPr>
                <a:spLocks noChangeArrowheads="1"/>
              </p:cNvSpPr>
              <p:nvPr userDrawn="1"/>
            </p:nvSpPr>
            <p:spPr bwMode="auto">
              <a:xfrm>
                <a:off x="3781500" y="8040688"/>
                <a:ext cx="1062980" cy="363820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98" name="Line 705"/>
              <p:cNvSpPr>
                <a:spLocks noChangeShapeType="1"/>
              </p:cNvSpPr>
              <p:nvPr userDrawn="1"/>
            </p:nvSpPr>
            <p:spPr bwMode="auto">
              <a:xfrm>
                <a:off x="3781500" y="8138474"/>
                <a:ext cx="106298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05" name="Rectangle 706"/>
            <p:cNvSpPr>
              <a:spLocks noChangeArrowheads="1"/>
            </p:cNvSpPr>
            <p:nvPr userDrawn="1"/>
          </p:nvSpPr>
          <p:spPr bwMode="auto">
            <a:xfrm>
              <a:off x="3843659" y="8025509"/>
              <a:ext cx="671512" cy="125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 dirty="0"/>
                <a:t>6.6.1</a:t>
              </a:r>
              <a:r>
                <a:rPr lang="ja-JP" altLang="en-US" sz="500" dirty="0"/>
                <a:t>　知識管理計画</a:t>
              </a:r>
            </a:p>
          </p:txBody>
        </p:sp>
        <p:sp>
          <p:nvSpPr>
            <p:cNvPr id="106" name="Rectangle 707"/>
            <p:cNvSpPr>
              <a:spLocks noChangeArrowheads="1"/>
            </p:cNvSpPr>
            <p:nvPr userDrawn="1"/>
          </p:nvSpPr>
          <p:spPr bwMode="auto">
            <a:xfrm>
              <a:off x="3824288" y="8186738"/>
              <a:ext cx="992187" cy="165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8800" tIns="28800" rIns="10800" bIns="10800" anchor="ctr"/>
            <a:lstStyle/>
            <a:p>
              <a:pPr defTabSz="1279525"/>
              <a:r>
                <a:rPr lang="ja-JP" altLang="en-US" sz="500" dirty="0"/>
                <a:t>・知識資産管理計画の立案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・知識資産管理計画</a:t>
              </a:r>
              <a:r>
                <a:rPr lang="ja-JP" altLang="en-US" sz="500" dirty="0" smtClean="0"/>
                <a:t>の共同</a:t>
              </a:r>
              <a:r>
                <a:rPr lang="ja-JP" altLang="en-US" sz="500" dirty="0"/>
                <a:t>レビュー</a:t>
              </a:r>
              <a:r>
                <a:rPr lang="ja-JP" altLang="en-US" sz="500" dirty="0" smtClean="0"/>
                <a:t>の</a:t>
              </a:r>
              <a:endParaRPr lang="en-US" altLang="ja-JP" sz="500" dirty="0" smtClean="0"/>
            </a:p>
            <a:p>
              <a:pPr defTabSz="1279525"/>
              <a:r>
                <a:rPr lang="ja-JP" altLang="en-US" sz="500" dirty="0" smtClean="0"/>
                <a:t>実施</a:t>
              </a:r>
              <a:endParaRPr lang="ja-JP" altLang="en-US" sz="500" dirty="0"/>
            </a:p>
          </p:txBody>
        </p:sp>
        <p:grpSp>
          <p:nvGrpSpPr>
            <p:cNvPr id="107" name="Group 940"/>
            <p:cNvGrpSpPr>
              <a:grpSpLocks/>
            </p:cNvGrpSpPr>
            <p:nvPr userDrawn="1"/>
          </p:nvGrpSpPr>
          <p:grpSpPr bwMode="auto">
            <a:xfrm>
              <a:off x="2530473" y="7901877"/>
              <a:ext cx="1162609" cy="1038917"/>
              <a:chOff x="1968" y="4939"/>
              <a:chExt cx="838" cy="256"/>
            </a:xfrm>
          </p:grpSpPr>
          <p:grpSp>
            <p:nvGrpSpPr>
              <p:cNvPr id="592" name="Group 939"/>
              <p:cNvGrpSpPr>
                <a:grpSpLocks/>
              </p:cNvGrpSpPr>
              <p:nvPr userDrawn="1"/>
            </p:nvGrpSpPr>
            <p:grpSpPr bwMode="auto">
              <a:xfrm>
                <a:off x="1968" y="4939"/>
                <a:ext cx="817" cy="256"/>
                <a:chOff x="1968" y="4939"/>
                <a:chExt cx="817" cy="256"/>
              </a:xfrm>
            </p:grpSpPr>
            <p:sp>
              <p:nvSpPr>
                <p:cNvPr id="595" name="AutoShape 509"/>
                <p:cNvSpPr>
                  <a:spLocks noChangeArrowheads="1"/>
                </p:cNvSpPr>
                <p:nvPr userDrawn="1"/>
              </p:nvSpPr>
              <p:spPr bwMode="auto">
                <a:xfrm>
                  <a:off x="1968" y="4939"/>
                  <a:ext cx="817" cy="25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96" name="Line 510"/>
                <p:cNvSpPr>
                  <a:spLocks noChangeShapeType="1"/>
                </p:cNvSpPr>
                <p:nvPr userDrawn="1"/>
              </p:nvSpPr>
              <p:spPr bwMode="auto">
                <a:xfrm>
                  <a:off x="1968" y="4972"/>
                  <a:ext cx="8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93" name="Rectangle 511"/>
              <p:cNvSpPr>
                <a:spLocks noChangeArrowheads="1"/>
              </p:cNvSpPr>
              <p:nvPr userDrawn="1"/>
            </p:nvSpPr>
            <p:spPr bwMode="auto">
              <a:xfrm>
                <a:off x="2014" y="4941"/>
                <a:ext cx="663" cy="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6.4.3</a:t>
                </a:r>
                <a:r>
                  <a:rPr lang="ja-JP" altLang="en-US" sz="500" dirty="0"/>
                  <a:t>　スキルの取得及び提供</a:t>
                </a:r>
              </a:p>
            </p:txBody>
          </p:sp>
          <p:sp>
            <p:nvSpPr>
              <p:cNvPr id="594" name="Rectangle 512"/>
              <p:cNvSpPr>
                <a:spLocks noChangeArrowheads="1"/>
              </p:cNvSpPr>
              <p:nvPr userDrawn="1"/>
            </p:nvSpPr>
            <p:spPr bwMode="auto">
              <a:xfrm>
                <a:off x="1989" y="4982"/>
                <a:ext cx="817" cy="2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28800" bIns="10800" anchor="ctr"/>
              <a:lstStyle/>
              <a:p>
                <a:pPr defTabSz="1279525"/>
                <a:r>
                  <a:rPr lang="ja-JP" altLang="en-US" sz="500" dirty="0"/>
                  <a:t>・採用施策の確立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・採用施策の共同レビューの実施</a:t>
                </a:r>
              </a:p>
              <a:p>
                <a:pPr defTabSz="1279525"/>
                <a:r>
                  <a:rPr lang="ja-JP" altLang="en-US" sz="500" dirty="0"/>
                  <a:t>・業績評価基準の設定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 smtClean="0"/>
                  <a:t>・要員業績</a:t>
                </a:r>
                <a:r>
                  <a:rPr lang="ja-JP" altLang="en-US" sz="500" dirty="0"/>
                  <a:t>評価基準の共同レビュー</a:t>
                </a:r>
                <a:r>
                  <a:rPr lang="ja-JP" altLang="en-US" sz="500" dirty="0" smtClean="0"/>
                  <a:t>の</a:t>
                </a:r>
                <a:endParaRPr lang="en-US" altLang="ja-JP" sz="500" dirty="0" smtClean="0"/>
              </a:p>
              <a:p>
                <a:pPr defTabSz="1279525"/>
                <a:r>
                  <a:rPr lang="ja-JP" altLang="en-US" sz="500" dirty="0" smtClean="0"/>
                  <a:t>実施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・業績評価の実施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・評価結果のフィードバック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・記録の作成と保守</a:t>
                </a:r>
              </a:p>
              <a:p>
                <a:pPr defTabSz="1279525"/>
                <a:r>
                  <a:rPr lang="ja-JP" altLang="en-US" sz="500" dirty="0"/>
                  <a:t>・プロジェクトチーム要件の定義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・プロジェクトチーム形成の実施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・要員編成の準備</a:t>
                </a:r>
              </a:p>
              <a:p>
                <a:pPr defTabSz="1279525"/>
                <a:endParaRPr lang="ja-JP" altLang="en-US" sz="500" dirty="0"/>
              </a:p>
            </p:txBody>
          </p:sp>
        </p:grpSp>
        <p:sp>
          <p:nvSpPr>
            <p:cNvPr id="108" name="Rectangle 868"/>
            <p:cNvSpPr>
              <a:spLocks noChangeArrowheads="1"/>
            </p:cNvSpPr>
            <p:nvPr userDrawn="1"/>
          </p:nvSpPr>
          <p:spPr bwMode="auto">
            <a:xfrm>
              <a:off x="7077075" y="6780213"/>
              <a:ext cx="1592263" cy="21367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9" name="Group 1071"/>
            <p:cNvGrpSpPr>
              <a:grpSpLocks/>
            </p:cNvGrpSpPr>
            <p:nvPr userDrawn="1"/>
          </p:nvGrpSpPr>
          <p:grpSpPr bwMode="auto">
            <a:xfrm>
              <a:off x="5122863" y="7939665"/>
              <a:ext cx="942975" cy="893598"/>
              <a:chOff x="4906" y="5034"/>
              <a:chExt cx="594" cy="616"/>
            </a:xfrm>
          </p:grpSpPr>
          <p:sp>
            <p:nvSpPr>
              <p:cNvPr id="590" name="AutoShape 874"/>
              <p:cNvSpPr>
                <a:spLocks noChangeArrowheads="1"/>
              </p:cNvSpPr>
              <p:nvPr userDrawn="1"/>
            </p:nvSpPr>
            <p:spPr bwMode="auto">
              <a:xfrm>
                <a:off x="4906" y="5034"/>
                <a:ext cx="590" cy="616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91" name="Line 875"/>
              <p:cNvSpPr>
                <a:spLocks noChangeShapeType="1"/>
              </p:cNvSpPr>
              <p:nvPr userDrawn="1"/>
            </p:nvSpPr>
            <p:spPr bwMode="auto">
              <a:xfrm>
                <a:off x="4910" y="5136"/>
                <a:ext cx="59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0" name="Group 1133"/>
            <p:cNvGrpSpPr>
              <a:grpSpLocks/>
            </p:cNvGrpSpPr>
            <p:nvPr userDrawn="1"/>
          </p:nvGrpSpPr>
          <p:grpSpPr bwMode="auto">
            <a:xfrm>
              <a:off x="5141913" y="7982632"/>
              <a:ext cx="898525" cy="767242"/>
              <a:chOff x="4883" y="5010"/>
              <a:chExt cx="566" cy="575"/>
            </a:xfrm>
          </p:grpSpPr>
          <p:sp>
            <p:nvSpPr>
              <p:cNvPr id="588" name="Rectangle 876"/>
              <p:cNvSpPr>
                <a:spLocks noChangeArrowheads="1"/>
              </p:cNvSpPr>
              <p:nvPr userDrawn="1"/>
            </p:nvSpPr>
            <p:spPr bwMode="auto">
              <a:xfrm>
                <a:off x="4883" y="5010"/>
                <a:ext cx="557" cy="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6.7.1.2</a:t>
                </a:r>
                <a:r>
                  <a:rPr lang="ja-JP" altLang="en-US" sz="500" dirty="0"/>
                  <a:t>　ドメインの分析</a:t>
                </a:r>
              </a:p>
            </p:txBody>
          </p:sp>
          <p:sp>
            <p:nvSpPr>
              <p:cNvPr id="589" name="Rectangle 877"/>
              <p:cNvSpPr>
                <a:spLocks noChangeArrowheads="1"/>
              </p:cNvSpPr>
              <p:nvPr userDrawn="1"/>
            </p:nvSpPr>
            <p:spPr bwMode="auto">
              <a:xfrm>
                <a:off x="4883" y="5133"/>
                <a:ext cx="566" cy="4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/>
                  <a:t>・ドメイン境界の定義</a:t>
                </a:r>
              </a:p>
              <a:p>
                <a:pPr defTabSz="1279525"/>
                <a:r>
                  <a:rPr lang="ja-JP" altLang="en-US" sz="500" dirty="0"/>
                  <a:t>・ニーズの識別</a:t>
                </a:r>
              </a:p>
              <a:p>
                <a:pPr defTabSz="1279525"/>
                <a:r>
                  <a:rPr lang="ja-JP" altLang="en-US" sz="500" dirty="0"/>
                  <a:t>・ドメインモデルの構築</a:t>
                </a:r>
              </a:p>
              <a:p>
                <a:pPr defTabSz="1279525"/>
                <a:r>
                  <a:rPr lang="ja-JP" altLang="en-US" sz="500" dirty="0"/>
                  <a:t>・用語集の作成</a:t>
                </a:r>
              </a:p>
              <a:p>
                <a:pPr defTabSz="1279525"/>
                <a:r>
                  <a:rPr lang="ja-JP" altLang="en-US" sz="500" dirty="0"/>
                  <a:t>・ドメインモデルの分類</a:t>
                </a:r>
              </a:p>
              <a:p>
                <a:pPr defTabSz="1279525"/>
                <a:r>
                  <a:rPr lang="ja-JP" altLang="en-US" sz="500" dirty="0"/>
                  <a:t>・ドメインモデルと用語集の評価</a:t>
                </a:r>
              </a:p>
              <a:p>
                <a:pPr defTabSz="1279525"/>
                <a:r>
                  <a:rPr lang="ja-JP" altLang="en-US" sz="500" dirty="0"/>
                  <a:t>・ドメイン分析の共同</a:t>
                </a:r>
                <a:r>
                  <a:rPr lang="ja-JP" altLang="en-US" sz="500" dirty="0" smtClean="0"/>
                  <a:t>レビュー</a:t>
                </a:r>
                <a:endParaRPr lang="en-US" altLang="ja-JP" sz="500" dirty="0" smtClean="0"/>
              </a:p>
              <a:p>
                <a:pPr defTabSz="1279525"/>
                <a:r>
                  <a:rPr lang="ja-JP" altLang="en-US" sz="500" dirty="0" smtClean="0"/>
                  <a:t>の実施</a:t>
                </a:r>
                <a:endParaRPr lang="ja-JP" altLang="en-US" sz="500" dirty="0"/>
              </a:p>
              <a:p>
                <a:pPr defTabSz="1279525"/>
                <a:r>
                  <a:rPr lang="ja-JP" altLang="en-US" sz="500" dirty="0"/>
                  <a:t>・ドメインモデルの提出</a:t>
                </a:r>
              </a:p>
            </p:txBody>
          </p:sp>
        </p:grpSp>
        <p:grpSp>
          <p:nvGrpSpPr>
            <p:cNvPr id="111" name="Group 1073"/>
            <p:cNvGrpSpPr>
              <a:grpSpLocks/>
            </p:cNvGrpSpPr>
            <p:nvPr userDrawn="1"/>
          </p:nvGrpSpPr>
          <p:grpSpPr bwMode="auto">
            <a:xfrm>
              <a:off x="6097379" y="7032317"/>
              <a:ext cx="829252" cy="761190"/>
              <a:chOff x="5507" y="4435"/>
              <a:chExt cx="502" cy="508"/>
            </a:xfrm>
          </p:grpSpPr>
          <p:sp>
            <p:nvSpPr>
              <p:cNvPr id="586" name="AutoShape 878"/>
              <p:cNvSpPr>
                <a:spLocks noChangeArrowheads="1"/>
              </p:cNvSpPr>
              <p:nvPr userDrawn="1"/>
            </p:nvSpPr>
            <p:spPr bwMode="auto">
              <a:xfrm>
                <a:off x="5507" y="4435"/>
                <a:ext cx="502" cy="508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87" name="Line 879"/>
              <p:cNvSpPr>
                <a:spLocks noChangeShapeType="1"/>
              </p:cNvSpPr>
              <p:nvPr userDrawn="1"/>
            </p:nvSpPr>
            <p:spPr bwMode="auto">
              <a:xfrm>
                <a:off x="5508" y="4534"/>
                <a:ext cx="50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2" name="Group 1138"/>
            <p:cNvGrpSpPr>
              <a:grpSpLocks/>
            </p:cNvGrpSpPr>
            <p:nvPr userDrawn="1"/>
          </p:nvGrpSpPr>
          <p:grpSpPr bwMode="auto">
            <a:xfrm>
              <a:off x="6116643" y="7073464"/>
              <a:ext cx="823913" cy="601182"/>
              <a:chOff x="5497" y="4497"/>
              <a:chExt cx="519" cy="382"/>
            </a:xfrm>
          </p:grpSpPr>
          <p:sp>
            <p:nvSpPr>
              <p:cNvPr id="584" name="Rectangle 880"/>
              <p:cNvSpPr>
                <a:spLocks noChangeArrowheads="1"/>
              </p:cNvSpPr>
              <p:nvPr userDrawn="1"/>
            </p:nvSpPr>
            <p:spPr bwMode="auto">
              <a:xfrm>
                <a:off x="5517" y="4497"/>
                <a:ext cx="499" cy="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54000" rIns="18000" anchor="ctr"/>
              <a:lstStyle/>
              <a:p>
                <a:pPr defTabSz="1279525"/>
                <a:r>
                  <a:rPr lang="en-US" altLang="ja-JP" sz="500" dirty="0"/>
                  <a:t>6.7.1.3</a:t>
                </a:r>
                <a:r>
                  <a:rPr lang="ja-JP" altLang="en-US" sz="500" dirty="0"/>
                  <a:t>　ドメインの設計</a:t>
                </a:r>
              </a:p>
            </p:txBody>
          </p:sp>
          <p:sp>
            <p:nvSpPr>
              <p:cNvPr id="585" name="Rectangle 881"/>
              <p:cNvSpPr>
                <a:spLocks noChangeArrowheads="1"/>
              </p:cNvSpPr>
              <p:nvPr userDrawn="1"/>
            </p:nvSpPr>
            <p:spPr bwMode="auto">
              <a:xfrm>
                <a:off x="5497" y="4597"/>
                <a:ext cx="503" cy="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/>
                  <a:t>・ドメインの基本構造の作成</a:t>
                </a:r>
              </a:p>
              <a:p>
                <a:pPr defTabSz="1279525"/>
                <a:r>
                  <a:rPr lang="ja-JP" altLang="en-US" sz="500" dirty="0"/>
                  <a:t>・ドメインの基本構造の評価</a:t>
                </a:r>
              </a:p>
              <a:p>
                <a:pPr defTabSz="1279525"/>
                <a:r>
                  <a:rPr lang="ja-JP" altLang="en-US" sz="500" dirty="0"/>
                  <a:t>・資産の仕様書の作成</a:t>
                </a:r>
              </a:p>
              <a:p>
                <a:pPr defTabSz="1279525"/>
                <a:r>
                  <a:rPr lang="ja-JP" altLang="en-US" sz="500" dirty="0"/>
                  <a:t>・資産の仕様の評価</a:t>
                </a:r>
              </a:p>
              <a:p>
                <a:pPr defTabSz="1279525"/>
                <a:r>
                  <a:rPr lang="ja-JP" altLang="en-US" sz="500" dirty="0"/>
                  <a:t>・ドメイン設計の共同</a:t>
                </a:r>
                <a:r>
                  <a:rPr lang="ja-JP" altLang="en-US" sz="500" dirty="0" smtClean="0"/>
                  <a:t>レビュー</a:t>
                </a:r>
                <a:endParaRPr lang="en-US" altLang="ja-JP" sz="500" dirty="0" smtClean="0"/>
              </a:p>
              <a:p>
                <a:pPr defTabSz="1279525"/>
                <a:r>
                  <a:rPr lang="ja-JP" altLang="en-US" sz="500" dirty="0" smtClean="0"/>
                  <a:t>の実施</a:t>
                </a:r>
                <a:endParaRPr lang="ja-JP" altLang="en-US" sz="500" dirty="0"/>
              </a:p>
              <a:p>
                <a:pPr defTabSz="1279525"/>
                <a:r>
                  <a:rPr lang="ja-JP" altLang="en-US" sz="500" dirty="0"/>
                  <a:t>・ドメインの基本構造の提出</a:t>
                </a:r>
              </a:p>
            </p:txBody>
          </p:sp>
        </p:grpSp>
        <p:grpSp>
          <p:nvGrpSpPr>
            <p:cNvPr id="113" name="Group 908"/>
            <p:cNvGrpSpPr>
              <a:grpSpLocks/>
            </p:cNvGrpSpPr>
            <p:nvPr userDrawn="1"/>
          </p:nvGrpSpPr>
          <p:grpSpPr bwMode="auto">
            <a:xfrm>
              <a:off x="6109548" y="7854742"/>
              <a:ext cx="814121" cy="654050"/>
              <a:chOff x="5509" y="5019"/>
              <a:chExt cx="361" cy="435"/>
            </a:xfrm>
          </p:grpSpPr>
          <p:sp>
            <p:nvSpPr>
              <p:cNvPr id="582" name="AutoShape 885"/>
              <p:cNvSpPr>
                <a:spLocks noChangeArrowheads="1"/>
              </p:cNvSpPr>
              <p:nvPr userDrawn="1"/>
            </p:nvSpPr>
            <p:spPr bwMode="auto">
              <a:xfrm>
                <a:off x="5511" y="5019"/>
                <a:ext cx="355" cy="435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83" name="Line 886"/>
              <p:cNvSpPr>
                <a:spLocks noChangeShapeType="1"/>
              </p:cNvSpPr>
              <p:nvPr userDrawn="1"/>
            </p:nvSpPr>
            <p:spPr bwMode="auto">
              <a:xfrm flipV="1">
                <a:off x="5509" y="5124"/>
                <a:ext cx="36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4" name="Group 1181"/>
            <p:cNvGrpSpPr>
              <a:grpSpLocks/>
            </p:cNvGrpSpPr>
            <p:nvPr userDrawn="1"/>
          </p:nvGrpSpPr>
          <p:grpSpPr bwMode="auto">
            <a:xfrm>
              <a:off x="6130925" y="7877177"/>
              <a:ext cx="774700" cy="614362"/>
              <a:chOff x="5505" y="5089"/>
              <a:chExt cx="407" cy="387"/>
            </a:xfrm>
          </p:grpSpPr>
          <p:sp>
            <p:nvSpPr>
              <p:cNvPr id="580" name="Rectangle 887"/>
              <p:cNvSpPr>
                <a:spLocks noChangeArrowheads="1"/>
              </p:cNvSpPr>
              <p:nvPr userDrawn="1"/>
            </p:nvSpPr>
            <p:spPr bwMode="auto">
              <a:xfrm>
                <a:off x="5533" y="5089"/>
                <a:ext cx="379" cy="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8000" rIns="18000" anchor="ctr"/>
              <a:lstStyle/>
              <a:p>
                <a:pPr defTabSz="1279525"/>
                <a:r>
                  <a:rPr lang="en-US" altLang="ja-JP" sz="500"/>
                  <a:t>6.7.1.4</a:t>
                </a:r>
                <a:r>
                  <a:rPr lang="ja-JP" altLang="en-US" sz="500"/>
                  <a:t>　資産の準備</a:t>
                </a:r>
              </a:p>
            </p:txBody>
          </p:sp>
          <p:sp>
            <p:nvSpPr>
              <p:cNvPr id="581" name="Rectangle 888"/>
              <p:cNvSpPr>
                <a:spLocks noChangeArrowheads="1"/>
              </p:cNvSpPr>
              <p:nvPr userDrawn="1"/>
            </p:nvSpPr>
            <p:spPr bwMode="auto">
              <a:xfrm>
                <a:off x="5505" y="5188"/>
                <a:ext cx="405" cy="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0" bIns="10800"/>
              <a:lstStyle/>
              <a:p>
                <a:pPr defTabSz="1279525"/>
                <a:r>
                  <a:rPr lang="ja-JP" altLang="en-US" sz="500" dirty="0"/>
                  <a:t>・資産</a:t>
                </a:r>
                <a:r>
                  <a:rPr lang="ja-JP" altLang="en-US" sz="500" dirty="0" smtClean="0"/>
                  <a:t>の</a:t>
                </a:r>
                <a:r>
                  <a:rPr lang="ja-JP" altLang="en-US" sz="500" dirty="0"/>
                  <a:t>入手</a:t>
                </a:r>
              </a:p>
              <a:p>
                <a:pPr defTabSz="1279525"/>
                <a:r>
                  <a:rPr lang="ja-JP" altLang="en-US" sz="500" dirty="0"/>
                  <a:t>・資産の文書化</a:t>
                </a:r>
              </a:p>
              <a:p>
                <a:pPr defTabSz="1279525"/>
                <a:r>
                  <a:rPr lang="ja-JP" altLang="en-US" sz="500" dirty="0"/>
                  <a:t>・資産の評価</a:t>
                </a:r>
              </a:p>
              <a:p>
                <a:pPr defTabSz="1279525"/>
                <a:r>
                  <a:rPr lang="ja-JP" altLang="en-US" sz="500" dirty="0"/>
                  <a:t>・資産の共同</a:t>
                </a:r>
                <a:r>
                  <a:rPr lang="ja-JP" altLang="en-US" sz="500" dirty="0" smtClean="0"/>
                  <a:t>レビューの実施</a:t>
                </a:r>
                <a:endParaRPr lang="ja-JP" altLang="en-US" sz="500" dirty="0"/>
              </a:p>
              <a:p>
                <a:pPr defTabSz="1279525"/>
                <a:r>
                  <a:rPr lang="ja-JP" altLang="en-US" sz="500" dirty="0"/>
                  <a:t>・資産の提出</a:t>
                </a:r>
              </a:p>
            </p:txBody>
          </p:sp>
        </p:grpSp>
        <p:sp>
          <p:nvSpPr>
            <p:cNvPr id="115" name="Rectangle 889"/>
            <p:cNvSpPr>
              <a:spLocks noChangeArrowheads="1"/>
            </p:cNvSpPr>
            <p:nvPr userDrawn="1"/>
          </p:nvSpPr>
          <p:spPr bwMode="auto">
            <a:xfrm>
              <a:off x="7048500" y="6816725"/>
              <a:ext cx="1296988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６．７．２　再利用資産管理プロセス</a:t>
              </a:r>
            </a:p>
          </p:txBody>
        </p:sp>
        <p:grpSp>
          <p:nvGrpSpPr>
            <p:cNvPr id="116" name="Group 910"/>
            <p:cNvGrpSpPr>
              <a:grpSpLocks/>
            </p:cNvGrpSpPr>
            <p:nvPr userDrawn="1"/>
          </p:nvGrpSpPr>
          <p:grpSpPr bwMode="auto">
            <a:xfrm>
              <a:off x="6136152" y="8566468"/>
              <a:ext cx="760413" cy="295275"/>
              <a:chOff x="5510" y="6109"/>
              <a:chExt cx="362" cy="485"/>
            </a:xfrm>
          </p:grpSpPr>
          <p:sp>
            <p:nvSpPr>
              <p:cNvPr id="578" name="AutoShape 882"/>
              <p:cNvSpPr>
                <a:spLocks noChangeArrowheads="1"/>
              </p:cNvSpPr>
              <p:nvPr userDrawn="1"/>
            </p:nvSpPr>
            <p:spPr bwMode="auto">
              <a:xfrm>
                <a:off x="5510" y="6109"/>
                <a:ext cx="362" cy="485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79" name="Line 883"/>
              <p:cNvSpPr>
                <a:spLocks noChangeShapeType="1"/>
              </p:cNvSpPr>
              <p:nvPr userDrawn="1"/>
            </p:nvSpPr>
            <p:spPr bwMode="auto">
              <a:xfrm>
                <a:off x="5510" y="6305"/>
                <a:ext cx="3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7" name="Group 1137"/>
            <p:cNvGrpSpPr>
              <a:grpSpLocks/>
            </p:cNvGrpSpPr>
            <p:nvPr userDrawn="1"/>
          </p:nvGrpSpPr>
          <p:grpSpPr bwMode="auto">
            <a:xfrm>
              <a:off x="6165850" y="8558214"/>
              <a:ext cx="601662" cy="280988"/>
              <a:chOff x="5473" y="5475"/>
              <a:chExt cx="379" cy="177"/>
            </a:xfrm>
          </p:grpSpPr>
          <p:sp>
            <p:nvSpPr>
              <p:cNvPr id="576" name="Rectangle 884"/>
              <p:cNvSpPr>
                <a:spLocks noChangeArrowheads="1"/>
              </p:cNvSpPr>
              <p:nvPr userDrawn="1"/>
            </p:nvSpPr>
            <p:spPr bwMode="auto">
              <a:xfrm>
                <a:off x="5494" y="5475"/>
                <a:ext cx="338" cy="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8000" rIns="18000" anchor="ctr"/>
              <a:lstStyle/>
              <a:p>
                <a:pPr defTabSz="1279525"/>
                <a:r>
                  <a:rPr lang="en-US" altLang="ja-JP" sz="500" dirty="0"/>
                  <a:t>6.7.1.5</a:t>
                </a:r>
                <a:r>
                  <a:rPr lang="ja-JP" altLang="en-US" sz="500" dirty="0"/>
                  <a:t>　資産の保守</a:t>
                </a:r>
              </a:p>
            </p:txBody>
          </p:sp>
          <p:sp>
            <p:nvSpPr>
              <p:cNvPr id="577" name="Rectangle 890"/>
              <p:cNvSpPr>
                <a:spLocks noChangeArrowheads="1"/>
              </p:cNvSpPr>
              <p:nvPr userDrawn="1"/>
            </p:nvSpPr>
            <p:spPr bwMode="auto">
              <a:xfrm>
                <a:off x="5473" y="5567"/>
                <a:ext cx="379" cy="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0" bIns="10800" anchor="ctr"/>
              <a:lstStyle/>
              <a:p>
                <a:pPr defTabSz="1279525"/>
                <a:r>
                  <a:rPr lang="ja-JP" altLang="en-US" sz="500" dirty="0"/>
                  <a:t>・資産修正要件の分析</a:t>
                </a:r>
              </a:p>
            </p:txBody>
          </p:sp>
        </p:grpSp>
        <p:grpSp>
          <p:nvGrpSpPr>
            <p:cNvPr id="118" name="Group 906"/>
            <p:cNvGrpSpPr>
              <a:grpSpLocks/>
            </p:cNvGrpSpPr>
            <p:nvPr userDrawn="1"/>
          </p:nvGrpSpPr>
          <p:grpSpPr bwMode="auto">
            <a:xfrm>
              <a:off x="5104889" y="7224295"/>
              <a:ext cx="938347" cy="536575"/>
              <a:chOff x="4970" y="4581"/>
              <a:chExt cx="545" cy="274"/>
            </a:xfrm>
          </p:grpSpPr>
          <p:sp>
            <p:nvSpPr>
              <p:cNvPr id="574" name="AutoShape 870"/>
              <p:cNvSpPr>
                <a:spLocks noChangeArrowheads="1"/>
              </p:cNvSpPr>
              <p:nvPr userDrawn="1"/>
            </p:nvSpPr>
            <p:spPr bwMode="auto">
              <a:xfrm>
                <a:off x="4970" y="4581"/>
                <a:ext cx="544" cy="274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75" name="Line 905"/>
              <p:cNvSpPr>
                <a:spLocks noChangeShapeType="1"/>
              </p:cNvSpPr>
              <p:nvPr userDrawn="1"/>
            </p:nvSpPr>
            <p:spPr bwMode="auto">
              <a:xfrm>
                <a:off x="4971" y="4640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9" name="Group 1132"/>
            <p:cNvGrpSpPr>
              <a:grpSpLocks/>
            </p:cNvGrpSpPr>
            <p:nvPr userDrawn="1"/>
          </p:nvGrpSpPr>
          <p:grpSpPr bwMode="auto">
            <a:xfrm>
              <a:off x="5099059" y="7224704"/>
              <a:ext cx="919163" cy="498475"/>
              <a:chOff x="4852" y="4536"/>
              <a:chExt cx="579" cy="211"/>
            </a:xfrm>
          </p:grpSpPr>
          <p:sp>
            <p:nvSpPr>
              <p:cNvPr id="572" name="Rectangle 873"/>
              <p:cNvSpPr>
                <a:spLocks noChangeArrowheads="1"/>
              </p:cNvSpPr>
              <p:nvPr userDrawn="1"/>
            </p:nvSpPr>
            <p:spPr bwMode="auto">
              <a:xfrm>
                <a:off x="4865" y="4597"/>
                <a:ext cx="566" cy="1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/>
                  <a:t>・ドメインエンジニアリング計画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の作成</a:t>
                </a:r>
              </a:p>
              <a:p>
                <a:pPr defTabSz="1279525"/>
                <a:r>
                  <a:rPr lang="ja-JP" altLang="en-US" sz="500" dirty="0"/>
                  <a:t>・表現形式の選択</a:t>
                </a:r>
              </a:p>
              <a:p>
                <a:pPr defTabSz="1279525"/>
                <a:r>
                  <a:rPr lang="ja-JP" altLang="en-US" sz="500" dirty="0" smtClean="0"/>
                  <a:t>・資産管理者</a:t>
                </a:r>
                <a:r>
                  <a:rPr lang="ja-JP" altLang="en-US" sz="500" dirty="0"/>
                  <a:t>への</a:t>
                </a:r>
                <a:r>
                  <a:rPr lang="ja-JP" altLang="en-US" sz="500" dirty="0" smtClean="0"/>
                  <a:t>フィードバック</a:t>
                </a:r>
                <a:endParaRPr lang="en-US" altLang="ja-JP" sz="500" dirty="0" smtClean="0"/>
              </a:p>
              <a:p>
                <a:pPr defTabSz="1279525"/>
                <a:r>
                  <a:rPr lang="ja-JP" altLang="en-US" sz="500" dirty="0" smtClean="0"/>
                  <a:t>手順の</a:t>
                </a:r>
                <a:r>
                  <a:rPr lang="ja-JP" altLang="en-US" sz="500" dirty="0"/>
                  <a:t>確立</a:t>
                </a:r>
              </a:p>
            </p:txBody>
          </p:sp>
          <p:sp>
            <p:nvSpPr>
              <p:cNvPr id="573" name="Rectangle 872"/>
              <p:cNvSpPr>
                <a:spLocks noChangeArrowheads="1"/>
              </p:cNvSpPr>
              <p:nvPr userDrawn="1"/>
            </p:nvSpPr>
            <p:spPr bwMode="auto">
              <a:xfrm>
                <a:off x="4852" y="4536"/>
                <a:ext cx="557" cy="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6.7.1.1</a:t>
                </a:r>
                <a:r>
                  <a:rPr lang="ja-JP" altLang="en-US" sz="500"/>
                  <a:t>　プロセス開始の準備</a:t>
                </a:r>
              </a:p>
            </p:txBody>
          </p:sp>
        </p:grpSp>
        <p:grpSp>
          <p:nvGrpSpPr>
            <p:cNvPr id="120" name="グループ化 19"/>
            <p:cNvGrpSpPr>
              <a:grpSpLocks/>
            </p:cNvGrpSpPr>
            <p:nvPr userDrawn="1"/>
          </p:nvGrpSpPr>
          <p:grpSpPr bwMode="auto">
            <a:xfrm>
              <a:off x="8777288" y="6985000"/>
              <a:ext cx="936625" cy="515938"/>
              <a:chOff x="8777699" y="6927140"/>
              <a:chExt cx="936625" cy="515143"/>
            </a:xfrm>
          </p:grpSpPr>
          <p:grpSp>
            <p:nvGrpSpPr>
              <p:cNvPr id="567" name="Group 913"/>
              <p:cNvGrpSpPr>
                <a:grpSpLocks/>
              </p:cNvGrpSpPr>
              <p:nvPr userDrawn="1"/>
            </p:nvGrpSpPr>
            <p:grpSpPr bwMode="auto">
              <a:xfrm>
                <a:off x="8777699" y="6927140"/>
                <a:ext cx="936625" cy="515143"/>
                <a:chOff x="3714" y="4420"/>
                <a:chExt cx="590" cy="385"/>
              </a:xfrm>
            </p:grpSpPr>
            <p:sp>
              <p:nvSpPr>
                <p:cNvPr id="570" name="AutoShape 610"/>
                <p:cNvSpPr>
                  <a:spLocks noChangeArrowheads="1"/>
                </p:cNvSpPr>
                <p:nvPr userDrawn="1"/>
              </p:nvSpPr>
              <p:spPr bwMode="auto">
                <a:xfrm>
                  <a:off x="3714" y="4420"/>
                  <a:ext cx="590" cy="385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71" name="Line 611"/>
                <p:cNvSpPr>
                  <a:spLocks noChangeShapeType="1"/>
                </p:cNvSpPr>
                <p:nvPr userDrawn="1"/>
              </p:nvSpPr>
              <p:spPr bwMode="auto">
                <a:xfrm>
                  <a:off x="3714" y="4499"/>
                  <a:ext cx="5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68" name="Rectangle 613"/>
              <p:cNvSpPr>
                <a:spLocks noChangeArrowheads="1"/>
              </p:cNvSpPr>
              <p:nvPr userDrawn="1"/>
            </p:nvSpPr>
            <p:spPr bwMode="auto">
              <a:xfrm>
                <a:off x="8796750" y="7032907"/>
                <a:ext cx="898525" cy="3674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/>
                  <a:t>・再利用戦略の確立</a:t>
                </a:r>
              </a:p>
              <a:p>
                <a:pPr defTabSz="1279525"/>
                <a:r>
                  <a:rPr lang="ja-JP" altLang="en-US" sz="500"/>
                  <a:t>・後援者の指名</a:t>
                </a:r>
              </a:p>
              <a:p>
                <a:pPr defTabSz="1279525"/>
                <a:r>
                  <a:rPr lang="ja-JP" altLang="en-US" sz="500"/>
                  <a:t>・関与者の識別と役割の明確化</a:t>
                </a:r>
              </a:p>
              <a:p>
                <a:pPr defTabSz="1279525"/>
                <a:r>
                  <a:rPr lang="ja-JP" altLang="en-US" sz="500"/>
                  <a:t>・再利用運用部門の設立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・再利用施策支援部門の設立</a:t>
                </a:r>
              </a:p>
            </p:txBody>
          </p:sp>
          <p:sp>
            <p:nvSpPr>
              <p:cNvPr id="569" name="Rectangle 612"/>
              <p:cNvSpPr>
                <a:spLocks noChangeArrowheads="1"/>
              </p:cNvSpPr>
              <p:nvPr userDrawn="1"/>
            </p:nvSpPr>
            <p:spPr bwMode="auto">
              <a:xfrm>
                <a:off x="8796750" y="6934282"/>
                <a:ext cx="828675" cy="812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 smtClean="0"/>
                  <a:t>6.7.3.1</a:t>
                </a:r>
                <a:r>
                  <a:rPr lang="ja-JP" altLang="en-US" sz="500" dirty="0"/>
                  <a:t>　開始</a:t>
                </a:r>
              </a:p>
            </p:txBody>
          </p:sp>
        </p:grpSp>
        <p:sp>
          <p:nvSpPr>
            <p:cNvPr id="121" name="Rectangle 963"/>
            <p:cNvSpPr>
              <a:spLocks noChangeArrowheads="1"/>
            </p:cNvSpPr>
            <p:nvPr userDrawn="1"/>
          </p:nvSpPr>
          <p:spPr bwMode="auto">
            <a:xfrm>
              <a:off x="8164513" y="158750"/>
              <a:ext cx="1185862" cy="160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2" name="Group 967"/>
            <p:cNvGrpSpPr>
              <a:grpSpLocks/>
            </p:cNvGrpSpPr>
            <p:nvPr userDrawn="1"/>
          </p:nvGrpSpPr>
          <p:grpSpPr bwMode="auto">
            <a:xfrm>
              <a:off x="8189913" y="193675"/>
              <a:ext cx="1133475" cy="322263"/>
              <a:chOff x="313" y="1177"/>
              <a:chExt cx="810" cy="259"/>
            </a:xfrm>
          </p:grpSpPr>
          <p:sp>
            <p:nvSpPr>
              <p:cNvPr id="565" name="AutoShape 968"/>
              <p:cNvSpPr>
                <a:spLocks noChangeArrowheads="1"/>
              </p:cNvSpPr>
              <p:nvPr/>
            </p:nvSpPr>
            <p:spPr bwMode="auto">
              <a:xfrm>
                <a:off x="313" y="1177"/>
                <a:ext cx="810" cy="259"/>
              </a:xfrm>
              <a:prstGeom prst="roundRect">
                <a:avLst>
                  <a:gd name="adj" fmla="val 16667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66" name="Line 969"/>
              <p:cNvSpPr>
                <a:spLocks noChangeShapeType="1"/>
              </p:cNvSpPr>
              <p:nvPr/>
            </p:nvSpPr>
            <p:spPr bwMode="auto">
              <a:xfrm>
                <a:off x="313" y="1233"/>
                <a:ext cx="8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3" name="Group 1188"/>
            <p:cNvGrpSpPr>
              <a:grpSpLocks/>
            </p:cNvGrpSpPr>
            <p:nvPr userDrawn="1"/>
          </p:nvGrpSpPr>
          <p:grpSpPr bwMode="auto">
            <a:xfrm>
              <a:off x="8239125" y="192088"/>
              <a:ext cx="1222375" cy="265112"/>
              <a:chOff x="5118" y="386"/>
              <a:chExt cx="639" cy="167"/>
            </a:xfrm>
          </p:grpSpPr>
          <p:sp>
            <p:nvSpPr>
              <p:cNvPr id="563" name="Rectangle 970"/>
              <p:cNvSpPr>
                <a:spLocks noChangeArrowheads="1"/>
              </p:cNvSpPr>
              <p:nvPr userDrawn="1"/>
            </p:nvSpPr>
            <p:spPr bwMode="auto">
              <a:xfrm>
                <a:off x="5118" y="386"/>
                <a:ext cx="583" cy="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1.3.1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564" name="Rectangle 971"/>
              <p:cNvSpPr>
                <a:spLocks noChangeArrowheads="1"/>
              </p:cNvSpPr>
              <p:nvPr userDrawn="1"/>
            </p:nvSpPr>
            <p:spPr bwMode="auto">
              <a:xfrm>
                <a:off x="5133" y="423"/>
                <a:ext cx="624" cy="1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0800" tIns="28800" rIns="0" bIns="10800"/>
              <a:lstStyle/>
              <a:p>
                <a:pPr defTabSz="1279525"/>
                <a:r>
                  <a:rPr lang="ja-JP" altLang="en-US" sz="500" dirty="0"/>
                  <a:t>・契約の変更管理</a:t>
                </a:r>
                <a:r>
                  <a:rPr lang="ja-JP" altLang="en-US" sz="500" dirty="0" smtClean="0"/>
                  <a:t>に係る協議</a:t>
                </a:r>
                <a:r>
                  <a:rPr lang="ja-JP" altLang="en-US" sz="500" dirty="0"/>
                  <a:t>の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場の設置</a:t>
                </a:r>
              </a:p>
              <a:p>
                <a:pPr defTabSz="1279525"/>
                <a:r>
                  <a:rPr lang="ja-JP" altLang="en-US" sz="500" dirty="0"/>
                  <a:t>・契約の変更管理手続きの制定</a:t>
                </a:r>
              </a:p>
            </p:txBody>
          </p:sp>
        </p:grpSp>
        <p:grpSp>
          <p:nvGrpSpPr>
            <p:cNvPr id="124" name="Group 989"/>
            <p:cNvGrpSpPr>
              <a:grpSpLocks/>
            </p:cNvGrpSpPr>
            <p:nvPr userDrawn="1"/>
          </p:nvGrpSpPr>
          <p:grpSpPr bwMode="auto">
            <a:xfrm>
              <a:off x="8201025" y="550863"/>
              <a:ext cx="1116013" cy="228600"/>
              <a:chOff x="313" y="1142"/>
              <a:chExt cx="773" cy="287"/>
            </a:xfrm>
          </p:grpSpPr>
          <p:grpSp>
            <p:nvGrpSpPr>
              <p:cNvPr id="558" name="Group 990"/>
              <p:cNvGrpSpPr>
                <a:grpSpLocks/>
              </p:cNvGrpSpPr>
              <p:nvPr/>
            </p:nvGrpSpPr>
            <p:grpSpPr bwMode="auto">
              <a:xfrm>
                <a:off x="313" y="1143"/>
                <a:ext cx="771" cy="259"/>
                <a:chOff x="313" y="1143"/>
                <a:chExt cx="771" cy="259"/>
              </a:xfrm>
            </p:grpSpPr>
            <p:sp>
              <p:nvSpPr>
                <p:cNvPr id="561" name="AutoShape 991"/>
                <p:cNvSpPr>
                  <a:spLocks noChangeArrowheads="1"/>
                </p:cNvSpPr>
                <p:nvPr/>
              </p:nvSpPr>
              <p:spPr bwMode="auto">
                <a:xfrm>
                  <a:off x="313" y="1143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62" name="Line 992"/>
                <p:cNvSpPr>
                  <a:spLocks noChangeShapeType="1"/>
                </p:cNvSpPr>
                <p:nvPr/>
              </p:nvSpPr>
              <p:spPr bwMode="auto">
                <a:xfrm>
                  <a:off x="313" y="1240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59" name="Rectangle 993"/>
              <p:cNvSpPr>
                <a:spLocks noChangeArrowheads="1"/>
              </p:cNvSpPr>
              <p:nvPr/>
            </p:nvSpPr>
            <p:spPr bwMode="auto">
              <a:xfrm>
                <a:off x="322" y="1142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1.3.2</a:t>
                </a:r>
                <a:r>
                  <a:rPr lang="ja-JP" altLang="en-US" sz="500" dirty="0"/>
                  <a:t>　</a:t>
                </a:r>
                <a:r>
                  <a:rPr lang="ja-JP" altLang="en-US" sz="500" dirty="0" smtClean="0"/>
                  <a:t>契約変更</a:t>
                </a:r>
                <a:r>
                  <a:rPr lang="ja-JP" altLang="en-US" sz="500" dirty="0"/>
                  <a:t>依頼</a:t>
                </a:r>
              </a:p>
            </p:txBody>
          </p:sp>
          <p:sp>
            <p:nvSpPr>
              <p:cNvPr id="560" name="Rectangle 994"/>
              <p:cNvSpPr>
                <a:spLocks noChangeArrowheads="1"/>
              </p:cNvSpPr>
              <p:nvPr/>
            </p:nvSpPr>
            <p:spPr bwMode="auto">
              <a:xfrm>
                <a:off x="315" y="1234"/>
                <a:ext cx="771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・契約の変更要求の文書化と提示</a:t>
                </a:r>
              </a:p>
            </p:txBody>
          </p:sp>
        </p:grpSp>
        <p:grpSp>
          <p:nvGrpSpPr>
            <p:cNvPr id="125" name="Group 995"/>
            <p:cNvGrpSpPr>
              <a:grpSpLocks/>
            </p:cNvGrpSpPr>
            <p:nvPr userDrawn="1"/>
          </p:nvGrpSpPr>
          <p:grpSpPr bwMode="auto">
            <a:xfrm>
              <a:off x="8201025" y="768350"/>
              <a:ext cx="1116013" cy="215900"/>
              <a:chOff x="313" y="1234"/>
              <a:chExt cx="771" cy="272"/>
            </a:xfrm>
          </p:grpSpPr>
          <p:grpSp>
            <p:nvGrpSpPr>
              <p:cNvPr id="553" name="Group 996"/>
              <p:cNvGrpSpPr>
                <a:grpSpLocks/>
              </p:cNvGrpSpPr>
              <p:nvPr/>
            </p:nvGrpSpPr>
            <p:grpSpPr bwMode="auto">
              <a:xfrm>
                <a:off x="313" y="1247"/>
                <a:ext cx="771" cy="259"/>
                <a:chOff x="313" y="1247"/>
                <a:chExt cx="771" cy="259"/>
              </a:xfrm>
            </p:grpSpPr>
            <p:sp>
              <p:nvSpPr>
                <p:cNvPr id="556" name="AutoShape 997"/>
                <p:cNvSpPr>
                  <a:spLocks noChangeArrowheads="1"/>
                </p:cNvSpPr>
                <p:nvPr/>
              </p:nvSpPr>
              <p:spPr bwMode="auto">
                <a:xfrm>
                  <a:off x="313" y="1247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57" name="Line 998"/>
                <p:cNvSpPr>
                  <a:spLocks noChangeShapeType="1"/>
                </p:cNvSpPr>
                <p:nvPr/>
              </p:nvSpPr>
              <p:spPr bwMode="auto">
                <a:xfrm>
                  <a:off x="313" y="131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54" name="Rectangle 999"/>
              <p:cNvSpPr>
                <a:spLocks noChangeArrowheads="1"/>
              </p:cNvSpPr>
              <p:nvPr/>
            </p:nvSpPr>
            <p:spPr bwMode="auto">
              <a:xfrm>
                <a:off x="322" y="1234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1.3.3</a:t>
                </a:r>
                <a:r>
                  <a:rPr lang="ja-JP" altLang="en-US" sz="500" dirty="0"/>
                  <a:t>　</a:t>
                </a:r>
                <a:r>
                  <a:rPr lang="ja-JP" altLang="en-US" sz="500" dirty="0" smtClean="0"/>
                  <a:t>変更の影響</a:t>
                </a:r>
                <a:r>
                  <a:rPr lang="ja-JP" altLang="en-US" sz="500" dirty="0"/>
                  <a:t>の調査及び分析</a:t>
                </a:r>
              </a:p>
            </p:txBody>
          </p:sp>
          <p:sp>
            <p:nvSpPr>
              <p:cNvPr id="555" name="Rectangle 1000"/>
              <p:cNvSpPr>
                <a:spLocks noChangeArrowheads="1"/>
              </p:cNvSpPr>
              <p:nvPr/>
            </p:nvSpPr>
            <p:spPr bwMode="auto">
              <a:xfrm>
                <a:off x="313" y="1311"/>
                <a:ext cx="771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600"/>
                  <a:t>・</a:t>
                </a:r>
                <a:r>
                  <a:rPr lang="ja-JP" altLang="en-US" sz="500"/>
                  <a:t>影響の調査分析の根拠</a:t>
                </a:r>
              </a:p>
            </p:txBody>
          </p:sp>
        </p:grpSp>
        <p:grpSp>
          <p:nvGrpSpPr>
            <p:cNvPr id="126" name="Group 1002"/>
            <p:cNvGrpSpPr>
              <a:grpSpLocks/>
            </p:cNvGrpSpPr>
            <p:nvPr userDrawn="1"/>
          </p:nvGrpSpPr>
          <p:grpSpPr bwMode="auto">
            <a:xfrm>
              <a:off x="8201025" y="1003300"/>
              <a:ext cx="1112838" cy="376238"/>
              <a:chOff x="313" y="1247"/>
              <a:chExt cx="771" cy="259"/>
            </a:xfrm>
          </p:grpSpPr>
          <p:sp>
            <p:nvSpPr>
              <p:cNvPr id="551" name="AutoShape 1003"/>
              <p:cNvSpPr>
                <a:spLocks noChangeArrowheads="1"/>
              </p:cNvSpPr>
              <p:nvPr/>
            </p:nvSpPr>
            <p:spPr bwMode="auto">
              <a:xfrm>
                <a:off x="313" y="1247"/>
                <a:ext cx="771" cy="259"/>
              </a:xfrm>
              <a:prstGeom prst="roundRect">
                <a:avLst>
                  <a:gd name="adj" fmla="val 16667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52" name="Line 1004"/>
              <p:cNvSpPr>
                <a:spLocks noChangeShapeType="1"/>
              </p:cNvSpPr>
              <p:nvPr/>
            </p:nvSpPr>
            <p:spPr bwMode="auto">
              <a:xfrm>
                <a:off x="313" y="1319"/>
                <a:ext cx="7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27" name="Group 1171"/>
            <p:cNvGrpSpPr>
              <a:grpSpLocks/>
            </p:cNvGrpSpPr>
            <p:nvPr userDrawn="1"/>
          </p:nvGrpSpPr>
          <p:grpSpPr bwMode="auto">
            <a:xfrm>
              <a:off x="8164513" y="984250"/>
              <a:ext cx="1081087" cy="392113"/>
              <a:chOff x="5143" y="832"/>
              <a:chExt cx="681" cy="247"/>
            </a:xfrm>
          </p:grpSpPr>
          <p:sp>
            <p:nvSpPr>
              <p:cNvPr id="549" name="Rectangle 1005"/>
              <p:cNvSpPr>
                <a:spLocks noChangeArrowheads="1"/>
              </p:cNvSpPr>
              <p:nvPr userDrawn="1"/>
            </p:nvSpPr>
            <p:spPr bwMode="auto">
              <a:xfrm>
                <a:off x="5143" y="832"/>
                <a:ext cx="635" cy="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1.3.4</a:t>
                </a:r>
                <a:r>
                  <a:rPr lang="ja-JP" altLang="en-US" sz="500" dirty="0"/>
                  <a:t>　協議の</a:t>
                </a:r>
                <a:r>
                  <a:rPr lang="ja-JP" altLang="en-US" sz="500" dirty="0" smtClean="0"/>
                  <a:t>実施及び合意</a:t>
                </a:r>
                <a:r>
                  <a:rPr lang="ja-JP" altLang="en-US" sz="500" dirty="0"/>
                  <a:t>の形成</a:t>
                </a:r>
              </a:p>
            </p:txBody>
          </p:sp>
          <p:sp>
            <p:nvSpPr>
              <p:cNvPr id="550" name="Rectangle 1006"/>
              <p:cNvSpPr>
                <a:spLocks noChangeArrowheads="1"/>
              </p:cNvSpPr>
              <p:nvPr userDrawn="1"/>
            </p:nvSpPr>
            <p:spPr bwMode="auto">
              <a:xfrm>
                <a:off x="5189" y="900"/>
                <a:ext cx="635" cy="17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28800" rIns="0" bIns="10800"/>
              <a:lstStyle/>
              <a:p>
                <a:pPr defTabSz="1279525"/>
                <a:r>
                  <a:rPr lang="ja-JP" altLang="en-US" sz="500"/>
                  <a:t>・協議の実施</a:t>
                </a:r>
              </a:p>
              <a:p>
                <a:pPr defTabSz="1279525"/>
                <a:r>
                  <a:rPr lang="ja-JP" altLang="en-US" sz="500"/>
                  <a:t>・承認レベルのエスカレーションと</a:t>
                </a:r>
              </a:p>
              <a:p>
                <a:pPr defTabSz="1279525"/>
                <a:r>
                  <a:rPr lang="ja-JP" altLang="en-US" sz="500"/>
                  <a:t> 合意の形成</a:t>
                </a:r>
              </a:p>
            </p:txBody>
          </p:sp>
        </p:grpSp>
        <p:grpSp>
          <p:nvGrpSpPr>
            <p:cNvPr id="128" name="Group 1208"/>
            <p:cNvGrpSpPr>
              <a:grpSpLocks/>
            </p:cNvGrpSpPr>
            <p:nvPr userDrawn="1"/>
          </p:nvGrpSpPr>
          <p:grpSpPr bwMode="auto">
            <a:xfrm>
              <a:off x="8201025" y="1416050"/>
              <a:ext cx="1127125" cy="322263"/>
              <a:chOff x="5166" y="1164"/>
              <a:chExt cx="666" cy="203"/>
            </a:xfrm>
          </p:grpSpPr>
          <p:grpSp>
            <p:nvGrpSpPr>
              <p:cNvPr id="544" name="Group 1008"/>
              <p:cNvGrpSpPr>
                <a:grpSpLocks/>
              </p:cNvGrpSpPr>
              <p:nvPr userDrawn="1"/>
            </p:nvGrpSpPr>
            <p:grpSpPr bwMode="auto">
              <a:xfrm>
                <a:off x="5166" y="1164"/>
                <a:ext cx="658" cy="203"/>
                <a:chOff x="313" y="1155"/>
                <a:chExt cx="771" cy="351"/>
              </a:xfrm>
            </p:grpSpPr>
            <p:sp>
              <p:nvSpPr>
                <p:cNvPr id="547" name="AutoShape 1009"/>
                <p:cNvSpPr>
                  <a:spLocks noChangeArrowheads="1"/>
                </p:cNvSpPr>
                <p:nvPr/>
              </p:nvSpPr>
              <p:spPr bwMode="auto">
                <a:xfrm>
                  <a:off x="313" y="1155"/>
                  <a:ext cx="771" cy="351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48" name="Line 1010"/>
                <p:cNvSpPr>
                  <a:spLocks noChangeShapeType="1"/>
                </p:cNvSpPr>
                <p:nvPr/>
              </p:nvSpPr>
              <p:spPr bwMode="auto">
                <a:xfrm>
                  <a:off x="313" y="1234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45" name="Rectangle 1011"/>
              <p:cNvSpPr>
                <a:spLocks noChangeArrowheads="1"/>
              </p:cNvSpPr>
              <p:nvPr userDrawn="1"/>
            </p:nvSpPr>
            <p:spPr bwMode="auto">
              <a:xfrm>
                <a:off x="5174" y="1164"/>
                <a:ext cx="583" cy="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1.3.5</a:t>
                </a:r>
                <a:r>
                  <a:rPr lang="ja-JP" altLang="en-US" sz="500"/>
                  <a:t>　契約の修正</a:t>
                </a:r>
              </a:p>
            </p:txBody>
          </p:sp>
          <p:sp>
            <p:nvSpPr>
              <p:cNvPr id="546" name="Rectangle 1012"/>
              <p:cNvSpPr>
                <a:spLocks noChangeArrowheads="1"/>
              </p:cNvSpPr>
              <p:nvPr userDrawn="1"/>
            </p:nvSpPr>
            <p:spPr bwMode="auto">
              <a:xfrm>
                <a:off x="5174" y="1215"/>
                <a:ext cx="658" cy="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14400" rIns="28800" bIns="10800"/>
              <a:lstStyle/>
              <a:p>
                <a:pPr defTabSz="1279525"/>
                <a:r>
                  <a:rPr lang="ja-JP" altLang="en-US" sz="500"/>
                  <a:t>・契約の変更　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・ベースラインの変更</a:t>
                </a:r>
              </a:p>
              <a:p>
                <a:pPr defTabSz="1279525"/>
                <a:r>
                  <a:rPr lang="ja-JP" altLang="en-US" sz="500"/>
                  <a:t>・関係者への周知徹底</a:t>
                </a:r>
              </a:p>
            </p:txBody>
          </p:sp>
        </p:grpSp>
        <p:grpSp>
          <p:nvGrpSpPr>
            <p:cNvPr id="129" name="Group 1085"/>
            <p:cNvGrpSpPr>
              <a:grpSpLocks/>
            </p:cNvGrpSpPr>
            <p:nvPr userDrawn="1"/>
          </p:nvGrpSpPr>
          <p:grpSpPr bwMode="auto">
            <a:xfrm>
              <a:off x="5895975" y="1033463"/>
              <a:ext cx="979488" cy="644525"/>
              <a:chOff x="287" y="1240"/>
              <a:chExt cx="797" cy="266"/>
            </a:xfrm>
          </p:grpSpPr>
          <p:grpSp>
            <p:nvGrpSpPr>
              <p:cNvPr id="539" name="Group 1086"/>
              <p:cNvGrpSpPr>
                <a:grpSpLocks/>
              </p:cNvGrpSpPr>
              <p:nvPr/>
            </p:nvGrpSpPr>
            <p:grpSpPr bwMode="auto">
              <a:xfrm>
                <a:off x="306" y="1247"/>
                <a:ext cx="771" cy="259"/>
                <a:chOff x="306" y="1247"/>
                <a:chExt cx="771" cy="259"/>
              </a:xfrm>
            </p:grpSpPr>
            <p:sp>
              <p:nvSpPr>
                <p:cNvPr id="542" name="AutoShape 1087"/>
                <p:cNvSpPr>
                  <a:spLocks noChangeArrowheads="1"/>
                </p:cNvSpPr>
                <p:nvPr/>
              </p:nvSpPr>
              <p:spPr bwMode="auto">
                <a:xfrm>
                  <a:off x="306" y="1247"/>
                  <a:ext cx="771" cy="259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43" name="Line 1088"/>
                <p:cNvSpPr>
                  <a:spLocks noChangeShapeType="1"/>
                </p:cNvSpPr>
                <p:nvPr/>
              </p:nvSpPr>
              <p:spPr bwMode="auto">
                <a:xfrm>
                  <a:off x="306" y="1319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40" name="Rectangle 1089"/>
              <p:cNvSpPr>
                <a:spLocks noChangeArrowheads="1"/>
              </p:cNvSpPr>
              <p:nvPr/>
            </p:nvSpPr>
            <p:spPr bwMode="auto">
              <a:xfrm>
                <a:off x="287" y="1240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1.2.5</a:t>
                </a:r>
                <a:r>
                  <a:rPr lang="ja-JP" altLang="en-US" sz="500"/>
                  <a:t>　製品・サービスの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納入及び支援</a:t>
                </a:r>
              </a:p>
            </p:txBody>
          </p:sp>
          <p:sp>
            <p:nvSpPr>
              <p:cNvPr id="541" name="Rectangle 1090"/>
              <p:cNvSpPr>
                <a:spLocks noChangeArrowheads="1"/>
              </p:cNvSpPr>
              <p:nvPr/>
            </p:nvSpPr>
            <p:spPr bwMode="auto">
              <a:xfrm>
                <a:off x="313" y="1311"/>
                <a:ext cx="771" cy="1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・納入</a:t>
                </a:r>
              </a:p>
              <a:p>
                <a:pPr defTabSz="1279525"/>
                <a:r>
                  <a:rPr lang="ja-JP" altLang="en-US" sz="500"/>
                  <a:t>・取得者への支援</a:t>
                </a:r>
              </a:p>
              <a:p>
                <a:pPr defTabSz="1279525"/>
                <a:endParaRPr lang="ja-JP" altLang="en-US" sz="500"/>
              </a:p>
            </p:txBody>
          </p:sp>
        </p:grpSp>
        <p:sp>
          <p:nvSpPr>
            <p:cNvPr id="130" name="Rectangle 1186"/>
            <p:cNvSpPr>
              <a:spLocks noChangeArrowheads="1"/>
            </p:cNvSpPr>
            <p:nvPr userDrawn="1"/>
          </p:nvSpPr>
          <p:spPr bwMode="auto">
            <a:xfrm>
              <a:off x="1612900" y="401638"/>
              <a:ext cx="898525" cy="5000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8800" tIns="28800" rIns="0" bIns="10800" anchor="ctr"/>
            <a:lstStyle/>
            <a:p>
              <a:pPr defTabSz="1279525"/>
              <a:r>
                <a:rPr lang="ja-JP" altLang="en-US" sz="500"/>
                <a:t>・システム要件、ソフトウェア</a:t>
              </a:r>
              <a:endParaRPr lang="en-US" altLang="ja-JP" sz="500"/>
            </a:p>
            <a:p>
              <a:pPr defTabSz="1279525"/>
              <a:r>
                <a:rPr lang="ja-JP" altLang="en-US" sz="500"/>
                <a:t>要件の承認権限</a:t>
              </a:r>
              <a:endParaRPr lang="en-US" altLang="ja-JP" sz="500"/>
            </a:p>
            <a:p>
              <a:pPr defTabSz="1279525"/>
              <a:r>
                <a:rPr lang="ja-JP" altLang="en-US" sz="500"/>
                <a:t>・テクニカルプロセスの使用</a:t>
              </a:r>
              <a:endParaRPr lang="en-US" altLang="ja-JP" sz="500"/>
            </a:p>
            <a:p>
              <a:pPr defTabSz="1279525"/>
              <a:r>
                <a:rPr lang="ja-JP" altLang="en-US" sz="500"/>
                <a:t>・選択肢の検討</a:t>
              </a:r>
            </a:p>
            <a:p>
              <a:pPr defTabSz="1279525"/>
              <a:r>
                <a:rPr lang="ja-JP" altLang="en-US" sz="500"/>
                <a:t>・取得条件の確認</a:t>
              </a:r>
              <a:endParaRPr lang="en-US" altLang="ja-JP" sz="500"/>
            </a:p>
            <a:p>
              <a:pPr defTabSz="1279525"/>
              <a:r>
                <a:rPr lang="ja-JP" altLang="en-US" sz="500"/>
                <a:t>・取得計画の作成と実行</a:t>
              </a:r>
            </a:p>
            <a:p>
              <a:pPr defTabSz="1279525"/>
              <a:r>
                <a:rPr lang="ja-JP" altLang="en-US" sz="500"/>
                <a:t>・受入れ戦略及び条件の定義</a:t>
              </a:r>
              <a:endParaRPr lang="en-US" altLang="ja-JP" sz="500"/>
            </a:p>
          </p:txBody>
        </p:sp>
        <p:grpSp>
          <p:nvGrpSpPr>
            <p:cNvPr id="131" name="Group 1218"/>
            <p:cNvGrpSpPr>
              <a:grpSpLocks/>
            </p:cNvGrpSpPr>
            <p:nvPr userDrawn="1"/>
          </p:nvGrpSpPr>
          <p:grpSpPr bwMode="auto">
            <a:xfrm>
              <a:off x="9604375" y="766763"/>
              <a:ext cx="1223963" cy="325437"/>
              <a:chOff x="6073" y="524"/>
              <a:chExt cx="771" cy="205"/>
            </a:xfrm>
          </p:grpSpPr>
          <p:grpSp>
            <p:nvGrpSpPr>
              <p:cNvPr id="533" name="Group 316"/>
              <p:cNvGrpSpPr>
                <a:grpSpLocks/>
              </p:cNvGrpSpPr>
              <p:nvPr userDrawn="1"/>
            </p:nvGrpSpPr>
            <p:grpSpPr bwMode="auto">
              <a:xfrm>
                <a:off x="6073" y="537"/>
                <a:ext cx="771" cy="192"/>
                <a:chOff x="4803" y="3990"/>
                <a:chExt cx="544" cy="192"/>
              </a:xfrm>
            </p:grpSpPr>
            <p:sp>
              <p:nvSpPr>
                <p:cNvPr id="537" name="AutoShape 317"/>
                <p:cNvSpPr>
                  <a:spLocks noChangeArrowheads="1"/>
                </p:cNvSpPr>
                <p:nvPr/>
              </p:nvSpPr>
              <p:spPr bwMode="auto">
                <a:xfrm>
                  <a:off x="4803" y="3990"/>
                  <a:ext cx="544" cy="19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38" name="Line 318"/>
                <p:cNvSpPr>
                  <a:spLocks noChangeShapeType="1"/>
                </p:cNvSpPr>
                <p:nvPr/>
              </p:nvSpPr>
              <p:spPr bwMode="auto">
                <a:xfrm>
                  <a:off x="4803" y="4062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34" name="Rectangle 319"/>
              <p:cNvSpPr>
                <a:spLocks noChangeArrowheads="1"/>
              </p:cNvSpPr>
              <p:nvPr userDrawn="1"/>
            </p:nvSpPr>
            <p:spPr bwMode="auto">
              <a:xfrm>
                <a:off x="6084" y="524"/>
                <a:ext cx="729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4.1.2</a:t>
                </a:r>
                <a:r>
                  <a:rPr lang="ja-JP" altLang="en-US" sz="500"/>
                  <a:t>　設計及び作成</a:t>
                </a:r>
              </a:p>
            </p:txBody>
          </p:sp>
          <p:sp>
            <p:nvSpPr>
              <p:cNvPr id="535" name="Rectangle 320"/>
              <p:cNvSpPr>
                <a:spLocks noChangeArrowheads="1"/>
              </p:cNvSpPr>
              <p:nvPr userDrawn="1"/>
            </p:nvSpPr>
            <p:spPr bwMode="auto">
              <a:xfrm>
                <a:off x="6073" y="597"/>
                <a:ext cx="386" cy="1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0" bIns="10800"/>
              <a:lstStyle/>
              <a:p>
                <a:pPr defTabSz="1279525"/>
                <a:r>
                  <a:rPr lang="ja-JP" altLang="en-US" sz="500"/>
                  <a:t>・文書設計</a:t>
                </a:r>
              </a:p>
              <a:p>
                <a:pPr defTabSz="1279525"/>
                <a:r>
                  <a:rPr lang="ja-JP" altLang="en-US" sz="500"/>
                  <a:t>・文書データの確認</a:t>
                </a:r>
              </a:p>
            </p:txBody>
          </p:sp>
          <p:sp>
            <p:nvSpPr>
              <p:cNvPr id="536" name="Rectangle 1217"/>
              <p:cNvSpPr>
                <a:spLocks noChangeArrowheads="1"/>
              </p:cNvSpPr>
              <p:nvPr userDrawn="1"/>
            </p:nvSpPr>
            <p:spPr bwMode="auto">
              <a:xfrm>
                <a:off x="6481" y="597"/>
                <a:ext cx="332" cy="1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0" bIns="10800"/>
              <a:lstStyle/>
              <a:p>
                <a:pPr defTabSz="1279525"/>
                <a:r>
                  <a:rPr lang="ja-JP" altLang="en-US" sz="500"/>
                  <a:t>・作成した文書の</a:t>
                </a:r>
              </a:p>
              <a:p>
                <a:pPr defTabSz="1279525"/>
                <a:r>
                  <a:rPr lang="ja-JP" altLang="en-US" sz="500"/>
                  <a:t> レビュー</a:t>
                </a:r>
              </a:p>
            </p:txBody>
          </p:sp>
        </p:grpSp>
        <p:grpSp>
          <p:nvGrpSpPr>
            <p:cNvPr id="132" name="Group 1221"/>
            <p:cNvGrpSpPr>
              <a:grpSpLocks/>
            </p:cNvGrpSpPr>
            <p:nvPr userDrawn="1"/>
          </p:nvGrpSpPr>
          <p:grpSpPr bwMode="auto">
            <a:xfrm>
              <a:off x="11009313" y="479425"/>
              <a:ext cx="1187450" cy="247650"/>
              <a:chOff x="6935" y="370"/>
              <a:chExt cx="748" cy="156"/>
            </a:xfrm>
          </p:grpSpPr>
          <p:sp>
            <p:nvSpPr>
              <p:cNvPr id="528" name="AutoShape 322"/>
              <p:cNvSpPr>
                <a:spLocks noChangeArrowheads="1"/>
              </p:cNvSpPr>
              <p:nvPr userDrawn="1"/>
            </p:nvSpPr>
            <p:spPr bwMode="auto">
              <a:xfrm>
                <a:off x="6935" y="383"/>
                <a:ext cx="748" cy="143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29" name="Rectangle 324"/>
              <p:cNvSpPr>
                <a:spLocks noChangeArrowheads="1"/>
              </p:cNvSpPr>
              <p:nvPr userDrawn="1"/>
            </p:nvSpPr>
            <p:spPr bwMode="auto">
              <a:xfrm>
                <a:off x="6946" y="370"/>
                <a:ext cx="488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4.1.3</a:t>
                </a:r>
                <a:r>
                  <a:rPr lang="ja-JP" altLang="en-US" sz="500"/>
                  <a:t>　文書発行</a:t>
                </a:r>
              </a:p>
            </p:txBody>
          </p:sp>
          <p:sp>
            <p:nvSpPr>
              <p:cNvPr id="530" name="Rectangle 325"/>
              <p:cNvSpPr>
                <a:spLocks noChangeArrowheads="1"/>
              </p:cNvSpPr>
              <p:nvPr userDrawn="1"/>
            </p:nvSpPr>
            <p:spPr bwMode="auto">
              <a:xfrm>
                <a:off x="6935" y="447"/>
                <a:ext cx="454" cy="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・文書の発行及び配布</a:t>
                </a:r>
              </a:p>
            </p:txBody>
          </p:sp>
          <p:sp>
            <p:nvSpPr>
              <p:cNvPr id="531" name="Rectangle 1219"/>
              <p:cNvSpPr>
                <a:spLocks noChangeArrowheads="1"/>
              </p:cNvSpPr>
              <p:nvPr userDrawn="1"/>
            </p:nvSpPr>
            <p:spPr bwMode="auto">
              <a:xfrm>
                <a:off x="7366" y="444"/>
                <a:ext cx="250" cy="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・文書管理</a:t>
                </a:r>
              </a:p>
            </p:txBody>
          </p:sp>
          <p:sp>
            <p:nvSpPr>
              <p:cNvPr id="532" name="Line 323"/>
              <p:cNvSpPr>
                <a:spLocks noChangeShapeType="1"/>
              </p:cNvSpPr>
              <p:nvPr userDrawn="1"/>
            </p:nvSpPr>
            <p:spPr bwMode="auto">
              <a:xfrm>
                <a:off x="6935" y="455"/>
                <a:ext cx="7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3" name="Group 1223"/>
            <p:cNvGrpSpPr>
              <a:grpSpLocks/>
            </p:cNvGrpSpPr>
            <p:nvPr userDrawn="1"/>
          </p:nvGrpSpPr>
          <p:grpSpPr bwMode="auto">
            <a:xfrm>
              <a:off x="10928350" y="1271588"/>
              <a:ext cx="1260475" cy="665162"/>
              <a:chOff x="6889" y="1459"/>
              <a:chExt cx="794" cy="431"/>
            </a:xfrm>
          </p:grpSpPr>
          <p:sp>
            <p:nvSpPr>
              <p:cNvPr id="524" name="AutoShape 371"/>
              <p:cNvSpPr>
                <a:spLocks noChangeArrowheads="1"/>
              </p:cNvSpPr>
              <p:nvPr userDrawn="1"/>
            </p:nvSpPr>
            <p:spPr bwMode="auto">
              <a:xfrm>
                <a:off x="6889" y="1474"/>
                <a:ext cx="794" cy="416"/>
              </a:xfrm>
              <a:prstGeom prst="roundRect">
                <a:avLst>
                  <a:gd name="adj" fmla="val 16667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525" name="Rectangle 373"/>
              <p:cNvSpPr>
                <a:spLocks noChangeArrowheads="1"/>
              </p:cNvSpPr>
              <p:nvPr userDrawn="1"/>
            </p:nvSpPr>
            <p:spPr bwMode="auto">
              <a:xfrm>
                <a:off x="6901" y="1459"/>
                <a:ext cx="578" cy="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4.2.3</a:t>
                </a:r>
                <a:r>
                  <a:rPr lang="ja-JP" altLang="en-US" sz="500"/>
                  <a:t>　プロセスの保証</a:t>
                </a:r>
              </a:p>
            </p:txBody>
          </p:sp>
          <p:sp>
            <p:nvSpPr>
              <p:cNvPr id="526" name="Rectangle 374"/>
              <p:cNvSpPr>
                <a:spLocks noChangeArrowheads="1"/>
              </p:cNvSpPr>
              <p:nvPr userDrawn="1"/>
            </p:nvSpPr>
            <p:spPr bwMode="auto">
              <a:xfrm>
                <a:off x="6889" y="1550"/>
                <a:ext cx="762" cy="3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CC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0" bIns="10800"/>
              <a:lstStyle/>
              <a:p>
                <a:pPr defTabSz="1279525"/>
                <a:r>
                  <a:rPr lang="ja-JP" altLang="en-US" sz="500"/>
                  <a:t>・ライフサイクルプロセスの保証</a:t>
                </a:r>
              </a:p>
              <a:p>
                <a:pPr defTabSz="1279525"/>
                <a:r>
                  <a:rPr lang="ja-JP" altLang="en-US" sz="500"/>
                  <a:t>・開発環境，ライブラリの保証</a:t>
                </a:r>
              </a:p>
              <a:p>
                <a:pPr defTabSz="1279525"/>
                <a:r>
                  <a:rPr lang="ja-JP" altLang="en-US" sz="500"/>
                  <a:t>・要件の外部委託先への引き継ぎ保証</a:t>
                </a:r>
              </a:p>
              <a:p>
                <a:pPr defTabSz="1279525"/>
                <a:r>
                  <a:rPr lang="ja-JP" altLang="en-US" sz="500"/>
                  <a:t>・取得者への支援及び協力の保証</a:t>
                </a:r>
              </a:p>
              <a:p>
                <a:pPr defTabSz="1279525"/>
                <a:r>
                  <a:rPr lang="ja-JP" altLang="en-US" sz="500"/>
                  <a:t>・製品及びプロセスの測定方法の保証</a:t>
                </a:r>
              </a:p>
              <a:p>
                <a:pPr defTabSz="1279525"/>
                <a:r>
                  <a:rPr lang="ja-JP" altLang="en-US" sz="500"/>
                  <a:t>・要員の技術及び知識と教育訓練の保証</a:t>
                </a:r>
              </a:p>
            </p:txBody>
          </p:sp>
          <p:sp>
            <p:nvSpPr>
              <p:cNvPr id="527" name="Line 372"/>
              <p:cNvSpPr>
                <a:spLocks noChangeShapeType="1"/>
              </p:cNvSpPr>
              <p:nvPr userDrawn="1"/>
            </p:nvSpPr>
            <p:spPr bwMode="auto">
              <a:xfrm>
                <a:off x="6889" y="1560"/>
                <a:ext cx="79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34" name="テキスト ボックス 3"/>
            <p:cNvSpPr txBox="1">
              <a:spLocks noChangeArrowheads="1"/>
            </p:cNvSpPr>
            <p:nvPr userDrawn="1"/>
          </p:nvSpPr>
          <p:spPr bwMode="auto">
            <a:xfrm>
              <a:off x="28575" y="276225"/>
              <a:ext cx="322263" cy="1349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900" dirty="0" smtClean="0"/>
                <a:t>１．合意プロセス</a:t>
              </a:r>
            </a:p>
          </p:txBody>
        </p:sp>
        <p:sp>
          <p:nvSpPr>
            <p:cNvPr id="135" name="テキスト ボックス 4"/>
            <p:cNvSpPr txBox="1">
              <a:spLocks noChangeArrowheads="1"/>
            </p:cNvSpPr>
            <p:nvPr userDrawn="1"/>
          </p:nvSpPr>
          <p:spPr bwMode="auto">
            <a:xfrm>
              <a:off x="279400" y="296863"/>
              <a:ext cx="307975" cy="808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取得プロセス</a:t>
              </a:r>
            </a:p>
          </p:txBody>
        </p:sp>
        <p:sp>
          <p:nvSpPr>
            <p:cNvPr id="136" name="Rectangle 1186"/>
            <p:cNvSpPr>
              <a:spLocks noChangeArrowheads="1"/>
            </p:cNvSpPr>
            <p:nvPr userDrawn="1"/>
          </p:nvSpPr>
          <p:spPr bwMode="auto">
            <a:xfrm>
              <a:off x="2451100" y="430213"/>
              <a:ext cx="898525" cy="4143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8800" tIns="28800" rIns="0" bIns="10800" anchor="ctr"/>
            <a:lstStyle/>
            <a:p>
              <a:pPr defTabSz="1279525"/>
              <a:r>
                <a:rPr lang="ja-JP" altLang="en-US" sz="500" dirty="0"/>
                <a:t>・要件の文書化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・対象プロセスの決定と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　テーラリング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・レビュー及び監査実施時期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　</a:t>
              </a:r>
              <a:r>
                <a:rPr lang="ja-JP" altLang="en-US" sz="500" dirty="0" smtClean="0"/>
                <a:t>の</a:t>
              </a:r>
              <a:r>
                <a:rPr lang="ja-JP" altLang="en-US" sz="500" dirty="0"/>
                <a:t>設定</a:t>
              </a:r>
              <a:endParaRPr lang="en-US" altLang="ja-JP" sz="500" dirty="0"/>
            </a:p>
            <a:p>
              <a:pPr defTabSz="1279525"/>
              <a:r>
                <a:rPr lang="ja-JP" altLang="en-US" sz="500" dirty="0"/>
                <a:t>・要件の提示</a:t>
              </a:r>
            </a:p>
          </p:txBody>
        </p:sp>
        <p:grpSp>
          <p:nvGrpSpPr>
            <p:cNvPr id="137" name="Group 57"/>
            <p:cNvGrpSpPr>
              <a:grpSpLocks/>
            </p:cNvGrpSpPr>
            <p:nvPr userDrawn="1"/>
          </p:nvGrpSpPr>
          <p:grpSpPr bwMode="auto">
            <a:xfrm>
              <a:off x="6130925" y="263525"/>
              <a:ext cx="792163" cy="639763"/>
              <a:chOff x="313" y="743"/>
              <a:chExt cx="771" cy="331"/>
            </a:xfrm>
          </p:grpSpPr>
          <p:grpSp>
            <p:nvGrpSpPr>
              <p:cNvPr id="519" name="Group 58"/>
              <p:cNvGrpSpPr>
                <a:grpSpLocks/>
              </p:cNvGrpSpPr>
              <p:nvPr/>
            </p:nvGrpSpPr>
            <p:grpSpPr bwMode="auto">
              <a:xfrm>
                <a:off x="313" y="756"/>
                <a:ext cx="771" cy="318"/>
                <a:chOff x="313" y="756"/>
                <a:chExt cx="771" cy="318"/>
              </a:xfrm>
            </p:grpSpPr>
            <p:sp>
              <p:nvSpPr>
                <p:cNvPr id="522" name="AutoShape 59"/>
                <p:cNvSpPr>
                  <a:spLocks noChangeArrowheads="1"/>
                </p:cNvSpPr>
                <p:nvPr/>
              </p:nvSpPr>
              <p:spPr bwMode="auto">
                <a:xfrm>
                  <a:off x="313" y="756"/>
                  <a:ext cx="771" cy="31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23" name="Line 60"/>
                <p:cNvSpPr>
                  <a:spLocks noChangeShapeType="1"/>
                </p:cNvSpPr>
                <p:nvPr/>
              </p:nvSpPr>
              <p:spPr bwMode="auto">
                <a:xfrm>
                  <a:off x="313" y="828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20" name="Rectangle 61"/>
              <p:cNvSpPr>
                <a:spLocks noChangeArrowheads="1"/>
              </p:cNvSpPr>
              <p:nvPr/>
            </p:nvSpPr>
            <p:spPr bwMode="auto">
              <a:xfrm>
                <a:off x="322" y="743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1.1. 6</a:t>
                </a:r>
                <a:r>
                  <a:rPr lang="ja-JP" altLang="en-US" sz="500"/>
                  <a:t>　取得者の受入れ</a:t>
                </a:r>
              </a:p>
            </p:txBody>
          </p:sp>
          <p:sp>
            <p:nvSpPr>
              <p:cNvPr id="521" name="Rectangle 62"/>
              <p:cNvSpPr>
                <a:spLocks noChangeArrowheads="1"/>
              </p:cNvSpPr>
              <p:nvPr/>
            </p:nvSpPr>
            <p:spPr bwMode="auto">
              <a:xfrm>
                <a:off x="313" y="820"/>
                <a:ext cx="771" cy="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・受入れの準備</a:t>
                </a:r>
              </a:p>
              <a:p>
                <a:pPr defTabSz="1279525"/>
                <a:r>
                  <a:rPr lang="ja-JP" altLang="en-US" sz="500"/>
                  <a:t>・受入れ</a:t>
                </a:r>
              </a:p>
              <a:p>
                <a:pPr defTabSz="1279525"/>
                <a:r>
                  <a:rPr lang="ja-JP" altLang="en-US" sz="500"/>
                  <a:t>・受入れの終了</a:t>
                </a:r>
              </a:p>
              <a:p>
                <a:pPr defTabSz="1279525"/>
                <a:r>
                  <a:rPr lang="ja-JP" altLang="en-US" sz="500"/>
                  <a:t>・受入れ後の構成管理</a:t>
                </a:r>
              </a:p>
            </p:txBody>
          </p:sp>
        </p:grpSp>
        <p:grpSp>
          <p:nvGrpSpPr>
            <p:cNvPr id="138" name="Group 57"/>
            <p:cNvGrpSpPr>
              <a:grpSpLocks/>
            </p:cNvGrpSpPr>
            <p:nvPr userDrawn="1"/>
          </p:nvGrpSpPr>
          <p:grpSpPr bwMode="auto">
            <a:xfrm>
              <a:off x="5289550" y="263525"/>
              <a:ext cx="792163" cy="639763"/>
              <a:chOff x="313" y="743"/>
              <a:chExt cx="771" cy="331"/>
            </a:xfrm>
          </p:grpSpPr>
          <p:grpSp>
            <p:nvGrpSpPr>
              <p:cNvPr id="514" name="Group 58"/>
              <p:cNvGrpSpPr>
                <a:grpSpLocks/>
              </p:cNvGrpSpPr>
              <p:nvPr/>
            </p:nvGrpSpPr>
            <p:grpSpPr bwMode="auto">
              <a:xfrm>
                <a:off x="313" y="756"/>
                <a:ext cx="771" cy="318"/>
                <a:chOff x="313" y="756"/>
                <a:chExt cx="771" cy="318"/>
              </a:xfrm>
            </p:grpSpPr>
            <p:sp>
              <p:nvSpPr>
                <p:cNvPr id="517" name="AutoShape 59"/>
                <p:cNvSpPr>
                  <a:spLocks noChangeArrowheads="1"/>
                </p:cNvSpPr>
                <p:nvPr/>
              </p:nvSpPr>
              <p:spPr bwMode="auto">
                <a:xfrm>
                  <a:off x="313" y="756"/>
                  <a:ext cx="771" cy="318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folHlink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18" name="Line 60"/>
                <p:cNvSpPr>
                  <a:spLocks noChangeShapeType="1"/>
                </p:cNvSpPr>
                <p:nvPr/>
              </p:nvSpPr>
              <p:spPr bwMode="auto">
                <a:xfrm>
                  <a:off x="313" y="828"/>
                  <a:ext cx="77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15" name="Rectangle 61"/>
              <p:cNvSpPr>
                <a:spLocks noChangeArrowheads="1"/>
              </p:cNvSpPr>
              <p:nvPr/>
            </p:nvSpPr>
            <p:spPr bwMode="auto">
              <a:xfrm>
                <a:off x="322" y="743"/>
                <a:ext cx="683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1.1. 5</a:t>
                </a:r>
                <a:r>
                  <a:rPr lang="ja-JP" altLang="en-US" sz="500"/>
                  <a:t>　合意の監視</a:t>
                </a:r>
              </a:p>
            </p:txBody>
          </p:sp>
          <p:sp>
            <p:nvSpPr>
              <p:cNvPr id="516" name="Rectangle 62"/>
              <p:cNvSpPr>
                <a:spLocks noChangeArrowheads="1"/>
              </p:cNvSpPr>
              <p:nvPr/>
            </p:nvSpPr>
            <p:spPr bwMode="auto">
              <a:xfrm>
                <a:off x="313" y="820"/>
                <a:ext cx="771" cy="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folHlink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 smtClean="0"/>
                  <a:t>・共同レビュー</a:t>
                </a:r>
                <a:r>
                  <a:rPr lang="ja-JP" altLang="en-US" sz="500" dirty="0"/>
                  <a:t>と監査による監視</a:t>
                </a:r>
              </a:p>
              <a:p>
                <a:pPr defTabSz="1279525"/>
                <a:r>
                  <a:rPr lang="ja-JP" altLang="en-US" sz="500" dirty="0"/>
                  <a:t>・供給者への協力</a:t>
                </a:r>
              </a:p>
              <a:p>
                <a:pPr defTabSz="1279525"/>
                <a:endParaRPr lang="ja-JP" altLang="en-US" sz="500" dirty="0"/>
              </a:p>
              <a:p>
                <a:pPr defTabSz="1279525"/>
                <a:endParaRPr lang="ja-JP" altLang="en-US" sz="500" dirty="0"/>
              </a:p>
            </p:txBody>
          </p:sp>
        </p:grpSp>
        <p:sp>
          <p:nvSpPr>
            <p:cNvPr id="139" name="テキスト ボックス 817"/>
            <p:cNvSpPr txBox="1">
              <a:spLocks noChangeArrowheads="1"/>
            </p:cNvSpPr>
            <p:nvPr userDrawn="1"/>
          </p:nvSpPr>
          <p:spPr bwMode="auto">
            <a:xfrm>
              <a:off x="260350" y="1112838"/>
              <a:ext cx="307975" cy="808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供給プロセス</a:t>
              </a:r>
            </a:p>
          </p:txBody>
        </p:sp>
        <p:sp>
          <p:nvSpPr>
            <p:cNvPr id="140" name="Rectangle 31"/>
            <p:cNvSpPr>
              <a:spLocks noChangeArrowheads="1"/>
            </p:cNvSpPr>
            <p:nvPr userDrawn="1"/>
          </p:nvSpPr>
          <p:spPr bwMode="auto">
            <a:xfrm>
              <a:off x="244475" y="1014413"/>
              <a:ext cx="450850" cy="1079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１．２　</a:t>
              </a:r>
            </a:p>
          </p:txBody>
        </p:sp>
        <p:sp>
          <p:nvSpPr>
            <p:cNvPr id="141" name="Rectangle 98"/>
            <p:cNvSpPr>
              <a:spLocks noChangeArrowheads="1"/>
            </p:cNvSpPr>
            <p:nvPr userDrawn="1"/>
          </p:nvSpPr>
          <p:spPr bwMode="auto">
            <a:xfrm>
              <a:off x="4708525" y="1171575"/>
              <a:ext cx="960438" cy="490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28800" tIns="28800" rIns="28800" bIns="10800"/>
            <a:lstStyle/>
            <a:p>
              <a:pPr defTabSz="1279525"/>
              <a:r>
                <a:rPr lang="ja-JP" altLang="en-US" sz="500" dirty="0"/>
                <a:t>・取得者との調整</a:t>
              </a:r>
            </a:p>
            <a:p>
              <a:pPr defTabSz="1279525"/>
              <a:r>
                <a:rPr lang="ja-JP" altLang="en-US" sz="500" dirty="0"/>
                <a:t>・取得者への支援</a:t>
              </a:r>
            </a:p>
            <a:p>
              <a:pPr defTabSz="1279525"/>
              <a:r>
                <a:rPr lang="ja-JP" altLang="en-US" sz="500" dirty="0"/>
                <a:t>・検証及び妥当性確認の実施</a:t>
              </a:r>
            </a:p>
            <a:p>
              <a:pPr defTabSz="1279525"/>
              <a:r>
                <a:rPr lang="ja-JP" altLang="en-US" sz="500" dirty="0"/>
                <a:t>・取得者への報告の準備</a:t>
              </a:r>
            </a:p>
            <a:p>
              <a:pPr defTabSz="1279525"/>
              <a:r>
                <a:rPr lang="ja-JP" altLang="en-US" sz="500" dirty="0"/>
                <a:t>・取得者の設備視察の容認</a:t>
              </a:r>
            </a:p>
            <a:p>
              <a:pPr defTabSz="1279525"/>
              <a:r>
                <a:rPr lang="ja-JP" altLang="en-US" sz="500" dirty="0"/>
                <a:t>・品質保証活動の実施</a:t>
              </a:r>
            </a:p>
          </p:txBody>
        </p:sp>
        <p:sp>
          <p:nvSpPr>
            <p:cNvPr id="142" name="テキスト ボックス 820"/>
            <p:cNvSpPr txBox="1">
              <a:spLocks noChangeArrowheads="1"/>
            </p:cNvSpPr>
            <p:nvPr userDrawn="1"/>
          </p:nvSpPr>
          <p:spPr bwMode="auto">
            <a:xfrm>
              <a:off x="7893050" y="336550"/>
              <a:ext cx="307975" cy="142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合意・契約の変更管理プロセス</a:t>
              </a:r>
            </a:p>
          </p:txBody>
        </p:sp>
        <p:sp>
          <p:nvSpPr>
            <p:cNvPr id="143" name="Rectangle 31"/>
            <p:cNvSpPr>
              <a:spLocks noChangeArrowheads="1"/>
            </p:cNvSpPr>
            <p:nvPr userDrawn="1"/>
          </p:nvSpPr>
          <p:spPr bwMode="auto">
            <a:xfrm>
              <a:off x="7840663" y="265113"/>
              <a:ext cx="450850" cy="109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１．３　</a:t>
              </a:r>
            </a:p>
          </p:txBody>
        </p:sp>
        <p:sp>
          <p:nvSpPr>
            <p:cNvPr id="144" name="Rectangle 776"/>
            <p:cNvSpPr>
              <a:spLocks noChangeArrowheads="1"/>
            </p:cNvSpPr>
            <p:nvPr userDrawn="1"/>
          </p:nvSpPr>
          <p:spPr bwMode="auto">
            <a:xfrm>
              <a:off x="2814638" y="1852613"/>
              <a:ext cx="6573837" cy="2482850"/>
            </a:xfrm>
            <a:prstGeom prst="rect">
              <a:avLst/>
            </a:prstGeom>
            <a:solidFill>
              <a:srgbClr val="E7EDB1"/>
            </a:solidFill>
            <a:ln w="9525">
              <a:solidFill>
                <a:srgbClr val="92D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Rectangle 139"/>
            <p:cNvSpPr>
              <a:spLocks noChangeArrowheads="1"/>
            </p:cNvSpPr>
            <p:nvPr userDrawn="1"/>
          </p:nvSpPr>
          <p:spPr bwMode="auto">
            <a:xfrm>
              <a:off x="52388" y="1847850"/>
              <a:ext cx="2676525" cy="2487613"/>
            </a:xfrm>
            <a:prstGeom prst="rect">
              <a:avLst/>
            </a:prstGeom>
            <a:solidFill>
              <a:srgbClr val="B2E5EC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テキスト ボックス 1"/>
            <p:cNvSpPr txBox="1">
              <a:spLocks noChangeArrowheads="1"/>
            </p:cNvSpPr>
            <p:nvPr userDrawn="1"/>
          </p:nvSpPr>
          <p:spPr bwMode="auto">
            <a:xfrm>
              <a:off x="28575" y="1936750"/>
              <a:ext cx="322263" cy="173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900" dirty="0" smtClean="0"/>
                <a:t>２．テクニカルプロセス</a:t>
              </a:r>
            </a:p>
          </p:txBody>
        </p:sp>
        <p:sp>
          <p:nvSpPr>
            <p:cNvPr id="147" name="正方形/長方形 9"/>
            <p:cNvSpPr>
              <a:spLocks noChangeArrowheads="1"/>
            </p:cNvSpPr>
            <p:nvPr userDrawn="1"/>
          </p:nvSpPr>
          <p:spPr bwMode="auto">
            <a:xfrm>
              <a:off x="3011488" y="1900238"/>
              <a:ext cx="2781300" cy="2379662"/>
            </a:xfrm>
            <a:prstGeom prst="rect">
              <a:avLst/>
            </a:prstGeom>
            <a:solidFill>
              <a:srgbClr val="E7EDB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ja-JP" altLang="en-US"/>
            </a:p>
          </p:txBody>
        </p:sp>
        <p:sp>
          <p:nvSpPr>
            <p:cNvPr id="148" name="Rectangle 225"/>
            <p:cNvSpPr>
              <a:spLocks noChangeArrowheads="1"/>
            </p:cNvSpPr>
            <p:nvPr userDrawn="1"/>
          </p:nvSpPr>
          <p:spPr bwMode="auto">
            <a:xfrm>
              <a:off x="3016250" y="195103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３．１　運用プロセス</a:t>
              </a:r>
            </a:p>
          </p:txBody>
        </p:sp>
        <p:grpSp>
          <p:nvGrpSpPr>
            <p:cNvPr id="149" name="Group 1051"/>
            <p:cNvGrpSpPr>
              <a:grpSpLocks/>
            </p:cNvGrpSpPr>
            <p:nvPr userDrawn="1"/>
          </p:nvGrpSpPr>
          <p:grpSpPr bwMode="auto">
            <a:xfrm>
              <a:off x="3084513" y="2124075"/>
              <a:ext cx="1443037" cy="863600"/>
              <a:chOff x="4213" y="1656"/>
              <a:chExt cx="751" cy="506"/>
            </a:xfrm>
          </p:grpSpPr>
          <p:grpSp>
            <p:nvGrpSpPr>
              <p:cNvPr id="509" name="Group 1050"/>
              <p:cNvGrpSpPr>
                <a:grpSpLocks/>
              </p:cNvGrpSpPr>
              <p:nvPr userDrawn="1"/>
            </p:nvGrpSpPr>
            <p:grpSpPr bwMode="auto">
              <a:xfrm>
                <a:off x="4214" y="1656"/>
                <a:ext cx="750" cy="506"/>
                <a:chOff x="4214" y="1701"/>
                <a:chExt cx="750" cy="461"/>
              </a:xfrm>
            </p:grpSpPr>
            <p:sp>
              <p:nvSpPr>
                <p:cNvPr id="511" name="AutoShape 220"/>
                <p:cNvSpPr>
                  <a:spLocks noChangeArrowheads="1"/>
                </p:cNvSpPr>
                <p:nvPr userDrawn="1"/>
              </p:nvSpPr>
              <p:spPr bwMode="auto">
                <a:xfrm>
                  <a:off x="4214" y="1701"/>
                  <a:ext cx="748" cy="46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12" name="Line 221"/>
                <p:cNvSpPr>
                  <a:spLocks noChangeShapeType="1"/>
                </p:cNvSpPr>
                <p:nvPr userDrawn="1"/>
              </p:nvSpPr>
              <p:spPr bwMode="auto">
                <a:xfrm flipV="1">
                  <a:off x="4225" y="1754"/>
                  <a:ext cx="73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3" name="Rectangle 222"/>
                <p:cNvSpPr>
                  <a:spLocks noChangeArrowheads="1"/>
                </p:cNvSpPr>
                <p:nvPr userDrawn="1"/>
              </p:nvSpPr>
              <p:spPr bwMode="auto">
                <a:xfrm>
                  <a:off x="4237" y="1709"/>
                  <a:ext cx="645" cy="4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/>
                    <a:t>3.1.1</a:t>
                  </a:r>
                  <a:r>
                    <a:rPr lang="ja-JP" altLang="en-US" sz="500"/>
                    <a:t>　運用の準備</a:t>
                  </a:r>
                </a:p>
              </p:txBody>
            </p:sp>
          </p:grpSp>
          <p:sp>
            <p:nvSpPr>
              <p:cNvPr id="510" name="Rectangle 223"/>
              <p:cNvSpPr>
                <a:spLocks noChangeArrowheads="1"/>
              </p:cNvSpPr>
              <p:nvPr userDrawn="1"/>
            </p:nvSpPr>
            <p:spPr bwMode="auto">
              <a:xfrm>
                <a:off x="4213" y="1720"/>
                <a:ext cx="726" cy="4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・運用プロセス実施計画の作成</a:t>
                </a:r>
              </a:p>
              <a:p>
                <a:pPr defTabSz="1279525"/>
                <a:r>
                  <a:rPr lang="ja-JP" altLang="en-US" sz="500"/>
                  <a:t>・運用のための資産の引き継ぎ</a:t>
                </a:r>
              </a:p>
              <a:p>
                <a:pPr defTabSz="1279525"/>
                <a:r>
                  <a:rPr lang="ja-JP" altLang="en-US" sz="500"/>
                  <a:t>・問題管理手続きの確立</a:t>
                </a:r>
              </a:p>
              <a:p>
                <a:pPr defTabSz="1279525"/>
                <a:r>
                  <a:rPr lang="ja-JP" altLang="en-US" sz="500"/>
                  <a:t>・システム運用に係る事前調整，作業手順の確立</a:t>
                </a:r>
              </a:p>
              <a:p>
                <a:pPr defTabSz="1279525"/>
                <a:r>
                  <a:rPr lang="ja-JP" altLang="en-US" sz="500"/>
                  <a:t>・システム運用評価基準の設定</a:t>
                </a:r>
              </a:p>
              <a:p>
                <a:pPr defTabSz="1279525"/>
                <a:r>
                  <a:rPr lang="ja-JP" altLang="en-US" sz="500"/>
                  <a:t>・業務運用に係る事前調整，作業手順の確立</a:t>
                </a:r>
              </a:p>
              <a:p>
                <a:pPr defTabSz="1279525"/>
                <a:r>
                  <a:rPr lang="ja-JP" altLang="en-US" sz="500"/>
                  <a:t>・業務運用評価基準の設定</a:t>
                </a:r>
              </a:p>
              <a:p>
                <a:pPr defTabSz="1279525"/>
                <a:r>
                  <a:rPr lang="ja-JP" altLang="en-US" sz="500"/>
                  <a:t>・運用テスト計画の作成</a:t>
                </a:r>
              </a:p>
              <a:p>
                <a:pPr defTabSz="1279525"/>
                <a:r>
                  <a:rPr lang="ja-JP" altLang="en-US" sz="500"/>
                  <a:t>・プロセス開始のためのレビュー実施</a:t>
                </a:r>
              </a:p>
            </p:txBody>
          </p:sp>
        </p:grpSp>
        <p:sp>
          <p:nvSpPr>
            <p:cNvPr id="150" name="テキスト ボックス 1"/>
            <p:cNvSpPr txBox="1">
              <a:spLocks noChangeArrowheads="1"/>
            </p:cNvSpPr>
            <p:nvPr userDrawn="1"/>
          </p:nvSpPr>
          <p:spPr bwMode="auto">
            <a:xfrm>
              <a:off x="2760663" y="1993900"/>
              <a:ext cx="323850" cy="173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900" dirty="0" smtClean="0"/>
                <a:t>３．運用・サービスプロセス</a:t>
              </a:r>
            </a:p>
          </p:txBody>
        </p:sp>
        <p:grpSp>
          <p:nvGrpSpPr>
            <p:cNvPr id="151" name="グループ化 11"/>
            <p:cNvGrpSpPr>
              <a:grpSpLocks/>
            </p:cNvGrpSpPr>
            <p:nvPr userDrawn="1"/>
          </p:nvGrpSpPr>
          <p:grpSpPr bwMode="auto">
            <a:xfrm>
              <a:off x="4592638" y="2111375"/>
              <a:ext cx="1049337" cy="241300"/>
              <a:chOff x="3119887" y="4216088"/>
              <a:chExt cx="1047456" cy="242280"/>
            </a:xfrm>
          </p:grpSpPr>
          <p:grpSp>
            <p:nvGrpSpPr>
              <p:cNvPr id="504" name="Group 245"/>
              <p:cNvGrpSpPr>
                <a:grpSpLocks/>
              </p:cNvGrpSpPr>
              <p:nvPr userDrawn="1"/>
            </p:nvGrpSpPr>
            <p:grpSpPr bwMode="auto">
              <a:xfrm>
                <a:off x="3119887" y="4217814"/>
                <a:ext cx="1042988" cy="240554"/>
                <a:chOff x="4874" y="2402"/>
                <a:chExt cx="499" cy="142"/>
              </a:xfrm>
            </p:grpSpPr>
            <p:sp>
              <p:nvSpPr>
                <p:cNvPr id="507" name="AutoShape 246"/>
                <p:cNvSpPr>
                  <a:spLocks noChangeArrowheads="1"/>
                </p:cNvSpPr>
                <p:nvPr/>
              </p:nvSpPr>
              <p:spPr bwMode="auto">
                <a:xfrm>
                  <a:off x="4874" y="2402"/>
                  <a:ext cx="499" cy="14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08" name="Line 247"/>
                <p:cNvSpPr>
                  <a:spLocks noChangeShapeType="1"/>
                </p:cNvSpPr>
                <p:nvPr/>
              </p:nvSpPr>
              <p:spPr bwMode="auto">
                <a:xfrm>
                  <a:off x="4874" y="2470"/>
                  <a:ext cx="4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05" name="Rectangle 248"/>
              <p:cNvSpPr>
                <a:spLocks noChangeArrowheads="1"/>
              </p:cNvSpPr>
              <p:nvPr userDrawn="1"/>
            </p:nvSpPr>
            <p:spPr bwMode="auto">
              <a:xfrm>
                <a:off x="3136608" y="4216088"/>
                <a:ext cx="1026267" cy="152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3.1.4</a:t>
                </a:r>
                <a:r>
                  <a:rPr lang="ja-JP" altLang="en-US" sz="500"/>
                  <a:t>　システム運用</a:t>
                </a:r>
              </a:p>
            </p:txBody>
          </p:sp>
          <p:sp>
            <p:nvSpPr>
              <p:cNvPr id="506" name="Rectangle 249"/>
              <p:cNvSpPr>
                <a:spLocks noChangeArrowheads="1"/>
              </p:cNvSpPr>
              <p:nvPr userDrawn="1"/>
            </p:nvSpPr>
            <p:spPr bwMode="auto">
              <a:xfrm>
                <a:off x="3124355" y="4332548"/>
                <a:ext cx="1042988" cy="1096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・システムの運用</a:t>
                </a:r>
              </a:p>
              <a:p>
                <a:pPr defTabSz="1279525"/>
                <a:endParaRPr lang="ja-JP" altLang="en-US" sz="500"/>
              </a:p>
            </p:txBody>
          </p:sp>
        </p:grpSp>
        <p:grpSp>
          <p:nvGrpSpPr>
            <p:cNvPr id="152" name="Group 1034"/>
            <p:cNvGrpSpPr>
              <a:grpSpLocks/>
            </p:cNvGrpSpPr>
            <p:nvPr userDrawn="1"/>
          </p:nvGrpSpPr>
          <p:grpSpPr bwMode="auto">
            <a:xfrm>
              <a:off x="4587875" y="2387600"/>
              <a:ext cx="1046163" cy="431800"/>
              <a:chOff x="5393" y="1754"/>
              <a:chExt cx="499" cy="266"/>
            </a:xfrm>
          </p:grpSpPr>
          <p:grpSp>
            <p:nvGrpSpPr>
              <p:cNvPr id="499" name="Group 1035"/>
              <p:cNvGrpSpPr>
                <a:grpSpLocks/>
              </p:cNvGrpSpPr>
              <p:nvPr userDrawn="1"/>
            </p:nvGrpSpPr>
            <p:grpSpPr bwMode="auto">
              <a:xfrm>
                <a:off x="5393" y="1767"/>
                <a:ext cx="499" cy="229"/>
                <a:chOff x="4894" y="2039"/>
                <a:chExt cx="499" cy="229"/>
              </a:xfrm>
            </p:grpSpPr>
            <p:sp>
              <p:nvSpPr>
                <p:cNvPr id="502" name="AutoShape 1036"/>
                <p:cNvSpPr>
                  <a:spLocks noChangeArrowheads="1"/>
                </p:cNvSpPr>
                <p:nvPr/>
              </p:nvSpPr>
              <p:spPr bwMode="auto">
                <a:xfrm>
                  <a:off x="4894" y="2039"/>
                  <a:ext cx="499" cy="22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503" name="Line 1037"/>
                <p:cNvSpPr>
                  <a:spLocks noChangeShapeType="1"/>
                </p:cNvSpPr>
                <p:nvPr/>
              </p:nvSpPr>
              <p:spPr bwMode="auto">
                <a:xfrm>
                  <a:off x="4894" y="2111"/>
                  <a:ext cx="4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00" name="Rectangle 1038"/>
              <p:cNvSpPr>
                <a:spLocks noChangeArrowheads="1"/>
              </p:cNvSpPr>
              <p:nvPr userDrawn="1"/>
            </p:nvSpPr>
            <p:spPr bwMode="auto">
              <a:xfrm>
                <a:off x="5401" y="1754"/>
                <a:ext cx="491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3.1.5</a:t>
                </a:r>
                <a:r>
                  <a:rPr lang="ja-JP" altLang="en-US" sz="500"/>
                  <a:t>　利用者教育</a:t>
                </a:r>
              </a:p>
            </p:txBody>
          </p:sp>
          <p:sp>
            <p:nvSpPr>
              <p:cNvPr id="501" name="Rectangle 1039"/>
              <p:cNvSpPr>
                <a:spLocks noChangeArrowheads="1"/>
              </p:cNvSpPr>
              <p:nvPr userDrawn="1"/>
            </p:nvSpPr>
            <p:spPr bwMode="auto">
              <a:xfrm>
                <a:off x="5393" y="1831"/>
                <a:ext cx="499" cy="1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・システム利用教育環境の構築</a:t>
                </a:r>
              </a:p>
              <a:p>
                <a:pPr defTabSz="1279525"/>
                <a:r>
                  <a:rPr lang="ja-JP" altLang="en-US" sz="500"/>
                  <a:t>・利用者への周知</a:t>
                </a:r>
              </a:p>
              <a:p>
                <a:pPr defTabSz="1279525"/>
                <a:r>
                  <a:rPr lang="ja-JP" altLang="en-US" sz="500"/>
                  <a:t>・利用者の教育</a:t>
                </a:r>
              </a:p>
            </p:txBody>
          </p:sp>
        </p:grpSp>
        <p:grpSp>
          <p:nvGrpSpPr>
            <p:cNvPr id="153" name="グループ化 10"/>
            <p:cNvGrpSpPr>
              <a:grpSpLocks/>
            </p:cNvGrpSpPr>
            <p:nvPr userDrawn="1"/>
          </p:nvGrpSpPr>
          <p:grpSpPr bwMode="auto">
            <a:xfrm>
              <a:off x="4564063" y="2819436"/>
              <a:ext cx="1082675" cy="518807"/>
              <a:chOff x="4923571" y="3931529"/>
              <a:chExt cx="1082675" cy="518807"/>
            </a:xfrm>
          </p:grpSpPr>
          <p:grpSp>
            <p:nvGrpSpPr>
              <p:cNvPr id="494" name="Group 840"/>
              <p:cNvGrpSpPr>
                <a:grpSpLocks/>
              </p:cNvGrpSpPr>
              <p:nvPr userDrawn="1"/>
            </p:nvGrpSpPr>
            <p:grpSpPr bwMode="auto">
              <a:xfrm>
                <a:off x="4964427" y="3931529"/>
                <a:ext cx="1041819" cy="518807"/>
                <a:chOff x="5075" y="1698"/>
                <a:chExt cx="590" cy="296"/>
              </a:xfrm>
            </p:grpSpPr>
            <p:sp>
              <p:nvSpPr>
                <p:cNvPr id="497" name="AutoShape 240"/>
                <p:cNvSpPr>
                  <a:spLocks noChangeArrowheads="1"/>
                </p:cNvSpPr>
                <p:nvPr userDrawn="1"/>
              </p:nvSpPr>
              <p:spPr bwMode="auto">
                <a:xfrm>
                  <a:off x="5075" y="1698"/>
                  <a:ext cx="590" cy="29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98" name="Line 839"/>
                <p:cNvSpPr>
                  <a:spLocks noChangeShapeType="1"/>
                </p:cNvSpPr>
                <p:nvPr userDrawn="1"/>
              </p:nvSpPr>
              <p:spPr bwMode="auto">
                <a:xfrm>
                  <a:off x="5075" y="1777"/>
                  <a:ext cx="59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95" name="Rectangle 242"/>
              <p:cNvSpPr>
                <a:spLocks noChangeArrowheads="1"/>
              </p:cNvSpPr>
              <p:nvPr userDrawn="1"/>
            </p:nvSpPr>
            <p:spPr bwMode="auto">
              <a:xfrm>
                <a:off x="4923571" y="3933081"/>
                <a:ext cx="1011178" cy="1329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3.1.6</a:t>
                </a:r>
                <a:r>
                  <a:rPr lang="ja-JP" altLang="en-US" sz="500" dirty="0"/>
                  <a:t>　業務運用と利用者支援</a:t>
                </a:r>
              </a:p>
            </p:txBody>
          </p:sp>
          <p:sp>
            <p:nvSpPr>
              <p:cNvPr id="496" name="Rectangle 243"/>
              <p:cNvSpPr>
                <a:spLocks noChangeArrowheads="1"/>
              </p:cNvSpPr>
              <p:nvPr userDrawn="1"/>
            </p:nvSpPr>
            <p:spPr bwMode="auto">
              <a:xfrm>
                <a:off x="4964427" y="4055899"/>
                <a:ext cx="961810" cy="26842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・業務の運用，利用者の</a:t>
                </a:r>
                <a:r>
                  <a:rPr lang="ja-JP" altLang="en-US" sz="500" dirty="0" smtClean="0"/>
                  <a:t>支援</a:t>
                </a:r>
                <a:endParaRPr lang="en-US" altLang="ja-JP" sz="500" dirty="0" smtClean="0"/>
              </a:p>
              <a:p>
                <a:pPr defTabSz="1279525"/>
                <a:r>
                  <a:rPr lang="ja-JP" altLang="en-US" sz="500" dirty="0" smtClean="0"/>
                  <a:t>・</a:t>
                </a:r>
                <a:r>
                  <a:rPr lang="ja-JP" altLang="en-US" sz="500" dirty="0"/>
                  <a:t>保守プロセスへの</a:t>
                </a:r>
                <a:r>
                  <a:rPr lang="ja-JP" altLang="en-US" sz="500" dirty="0" smtClean="0"/>
                  <a:t>引き継ぎ</a:t>
                </a:r>
                <a:endParaRPr lang="en-US" altLang="ja-JP" sz="500" dirty="0" smtClean="0"/>
              </a:p>
              <a:p>
                <a:pPr defTabSz="1279525"/>
                <a:r>
                  <a:rPr lang="ja-JP" altLang="en-US" sz="500" dirty="0"/>
                  <a:t>・問題解決プロセスへの</a:t>
                </a:r>
                <a:r>
                  <a:rPr lang="ja-JP" altLang="en-US" sz="500" dirty="0" smtClean="0"/>
                  <a:t>引き継ぎ</a:t>
                </a:r>
                <a:endParaRPr lang="ja-JP" altLang="en-US" sz="500" dirty="0"/>
              </a:p>
              <a:p>
                <a:pPr defTabSz="1279525"/>
                <a:r>
                  <a:rPr lang="ja-JP" altLang="en-US" sz="500" dirty="0"/>
                  <a:t>・回避策の提供</a:t>
                </a:r>
              </a:p>
            </p:txBody>
          </p:sp>
        </p:grpSp>
        <p:grpSp>
          <p:nvGrpSpPr>
            <p:cNvPr id="154" name="Group 792"/>
            <p:cNvGrpSpPr>
              <a:grpSpLocks/>
            </p:cNvGrpSpPr>
            <p:nvPr userDrawn="1"/>
          </p:nvGrpSpPr>
          <p:grpSpPr bwMode="auto">
            <a:xfrm>
              <a:off x="3086100" y="3000375"/>
              <a:ext cx="1439863" cy="468313"/>
              <a:chOff x="4304" y="2078"/>
              <a:chExt cx="544" cy="251"/>
            </a:xfrm>
          </p:grpSpPr>
          <p:grpSp>
            <p:nvGrpSpPr>
              <p:cNvPr id="489" name="Group 227"/>
              <p:cNvGrpSpPr>
                <a:grpSpLocks/>
              </p:cNvGrpSpPr>
              <p:nvPr userDrawn="1"/>
            </p:nvGrpSpPr>
            <p:grpSpPr bwMode="auto">
              <a:xfrm>
                <a:off x="4304" y="2095"/>
                <a:ext cx="544" cy="234"/>
                <a:chOff x="4304" y="2216"/>
                <a:chExt cx="520" cy="234"/>
              </a:xfrm>
            </p:grpSpPr>
            <p:sp>
              <p:nvSpPr>
                <p:cNvPr id="492" name="AutoShape 228"/>
                <p:cNvSpPr>
                  <a:spLocks noChangeArrowheads="1"/>
                </p:cNvSpPr>
                <p:nvPr/>
              </p:nvSpPr>
              <p:spPr bwMode="auto">
                <a:xfrm>
                  <a:off x="4305" y="2216"/>
                  <a:ext cx="519" cy="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93" name="Line 229"/>
                <p:cNvSpPr>
                  <a:spLocks noChangeShapeType="1"/>
                </p:cNvSpPr>
                <p:nvPr/>
              </p:nvSpPr>
              <p:spPr bwMode="auto">
                <a:xfrm>
                  <a:off x="4304" y="2276"/>
                  <a:ext cx="52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90" name="Rectangle 230"/>
              <p:cNvSpPr>
                <a:spLocks noChangeArrowheads="1"/>
              </p:cNvSpPr>
              <p:nvPr userDrawn="1"/>
            </p:nvSpPr>
            <p:spPr bwMode="auto">
              <a:xfrm>
                <a:off x="4312" y="2078"/>
                <a:ext cx="514" cy="9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3.1.2</a:t>
                </a:r>
                <a:r>
                  <a:rPr lang="ja-JP" altLang="en-US" sz="500"/>
                  <a:t>　運用テスト及びサービスの提供開始</a:t>
                </a:r>
              </a:p>
            </p:txBody>
          </p:sp>
          <p:sp>
            <p:nvSpPr>
              <p:cNvPr id="491" name="Rectangle 231"/>
              <p:cNvSpPr>
                <a:spLocks noChangeArrowheads="1"/>
              </p:cNvSpPr>
              <p:nvPr userDrawn="1"/>
            </p:nvSpPr>
            <p:spPr bwMode="auto">
              <a:xfrm>
                <a:off x="4314" y="2140"/>
                <a:ext cx="522" cy="1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・運用テストの準備，実施</a:t>
                </a:r>
              </a:p>
              <a:p>
                <a:pPr defTabSz="1279525"/>
                <a:r>
                  <a:rPr lang="ja-JP" altLang="en-US" sz="500"/>
                  <a:t>・運用テスト結果の確認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・運用サービスの提供開始</a:t>
                </a:r>
              </a:p>
              <a:p>
                <a:pPr defTabSz="1279525"/>
                <a:r>
                  <a:rPr lang="ja-JP" altLang="en-US" sz="500"/>
                  <a:t>・システム運用の訓練</a:t>
                </a:r>
              </a:p>
            </p:txBody>
          </p:sp>
        </p:grpSp>
        <p:grpSp>
          <p:nvGrpSpPr>
            <p:cNvPr id="155" name="Group 1052"/>
            <p:cNvGrpSpPr>
              <a:grpSpLocks/>
            </p:cNvGrpSpPr>
            <p:nvPr userDrawn="1"/>
          </p:nvGrpSpPr>
          <p:grpSpPr bwMode="auto">
            <a:xfrm>
              <a:off x="3106738" y="3492500"/>
              <a:ext cx="1439862" cy="720725"/>
              <a:chOff x="4236" y="2457"/>
              <a:chExt cx="726" cy="493"/>
            </a:xfrm>
          </p:grpSpPr>
          <p:sp>
            <p:nvSpPr>
              <p:cNvPr id="485" name="AutoShape 234"/>
              <p:cNvSpPr>
                <a:spLocks noChangeArrowheads="1"/>
              </p:cNvSpPr>
              <p:nvPr userDrawn="1"/>
            </p:nvSpPr>
            <p:spPr bwMode="auto">
              <a:xfrm>
                <a:off x="4236" y="2457"/>
                <a:ext cx="726" cy="493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486" name="Rectangle 237"/>
              <p:cNvSpPr>
                <a:spLocks noChangeArrowheads="1"/>
              </p:cNvSpPr>
              <p:nvPr userDrawn="1"/>
            </p:nvSpPr>
            <p:spPr bwMode="auto">
              <a:xfrm>
                <a:off x="4236" y="2548"/>
                <a:ext cx="726" cy="3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・移行のためのソフトウェア及びデータの作成</a:t>
                </a:r>
              </a:p>
              <a:p>
                <a:pPr defTabSz="1279525"/>
                <a:r>
                  <a:rPr lang="ja-JP" altLang="en-US" sz="500" dirty="0"/>
                  <a:t>・移行計画の文書化と検証</a:t>
                </a:r>
              </a:p>
              <a:p>
                <a:pPr defTabSz="1279525"/>
                <a:r>
                  <a:rPr lang="ja-JP" altLang="en-US" sz="500" dirty="0"/>
                  <a:t>・関係者全員への移行計画等の通知</a:t>
                </a:r>
              </a:p>
              <a:p>
                <a:pPr defTabSz="1279525"/>
                <a:r>
                  <a:rPr lang="ja-JP" altLang="en-US" sz="500" dirty="0"/>
                  <a:t>・新旧環境の並行運用と旧環境の停止</a:t>
                </a:r>
              </a:p>
              <a:p>
                <a:pPr defTabSz="1279525"/>
                <a:r>
                  <a:rPr lang="ja-JP" altLang="en-US" sz="500" dirty="0"/>
                  <a:t>・関係者全員への移行の通知</a:t>
                </a:r>
              </a:p>
              <a:p>
                <a:pPr defTabSz="1279525"/>
                <a:r>
                  <a:rPr lang="ja-JP" altLang="en-US" sz="500" dirty="0"/>
                  <a:t>・移行評価のためのレビュー</a:t>
                </a:r>
              </a:p>
              <a:p>
                <a:pPr defTabSz="1279525"/>
                <a:r>
                  <a:rPr lang="ja-JP" altLang="en-US" sz="500" dirty="0"/>
                  <a:t>・旧環境関連データの保持と安全性確保</a:t>
                </a:r>
              </a:p>
            </p:txBody>
          </p:sp>
          <p:sp>
            <p:nvSpPr>
              <p:cNvPr id="487" name="Line 235"/>
              <p:cNvSpPr>
                <a:spLocks noChangeShapeType="1"/>
              </p:cNvSpPr>
              <p:nvPr userDrawn="1"/>
            </p:nvSpPr>
            <p:spPr bwMode="auto">
              <a:xfrm>
                <a:off x="4236" y="2548"/>
                <a:ext cx="7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8" name="Rectangle 236"/>
              <p:cNvSpPr>
                <a:spLocks noChangeArrowheads="1"/>
              </p:cNvSpPr>
              <p:nvPr userDrawn="1"/>
            </p:nvSpPr>
            <p:spPr bwMode="auto">
              <a:xfrm>
                <a:off x="4236" y="2457"/>
                <a:ext cx="654" cy="1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3.1.3</a:t>
                </a:r>
                <a:r>
                  <a:rPr lang="ja-JP" altLang="en-US" sz="500"/>
                  <a:t>　業務及びシステムの移行</a:t>
                </a:r>
              </a:p>
            </p:txBody>
          </p:sp>
        </p:grpSp>
        <p:grpSp>
          <p:nvGrpSpPr>
            <p:cNvPr id="156" name="グループ化 12"/>
            <p:cNvGrpSpPr>
              <a:grpSpLocks/>
            </p:cNvGrpSpPr>
            <p:nvPr userDrawn="1"/>
          </p:nvGrpSpPr>
          <p:grpSpPr bwMode="auto">
            <a:xfrm>
              <a:off x="4564063" y="3396458"/>
              <a:ext cx="1077912" cy="252015"/>
              <a:chOff x="4600403" y="3140161"/>
              <a:chExt cx="1076704" cy="252412"/>
            </a:xfrm>
          </p:grpSpPr>
          <p:sp>
            <p:nvSpPr>
              <p:cNvPr id="479" name="AutoShape 258"/>
              <p:cNvSpPr>
                <a:spLocks noChangeArrowheads="1"/>
              </p:cNvSpPr>
              <p:nvPr userDrawn="1"/>
            </p:nvSpPr>
            <p:spPr bwMode="auto">
              <a:xfrm>
                <a:off x="4635707" y="3140161"/>
                <a:ext cx="1041400" cy="252412"/>
              </a:xfrm>
              <a:prstGeom prst="roundRect">
                <a:avLst>
                  <a:gd name="adj" fmla="val 16667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grpSp>
            <p:nvGrpSpPr>
              <p:cNvPr id="480" name="グループ化 5"/>
              <p:cNvGrpSpPr>
                <a:grpSpLocks/>
              </p:cNvGrpSpPr>
              <p:nvPr userDrawn="1"/>
            </p:nvGrpSpPr>
            <p:grpSpPr bwMode="auto">
              <a:xfrm>
                <a:off x="4600403" y="3140780"/>
                <a:ext cx="1068697" cy="231776"/>
                <a:chOff x="5086765" y="3602759"/>
                <a:chExt cx="1068697" cy="231776"/>
              </a:xfrm>
            </p:grpSpPr>
            <p:sp>
              <p:nvSpPr>
                <p:cNvPr id="481" name="Line 798"/>
                <p:cNvSpPr>
                  <a:spLocks noChangeShapeType="1"/>
                </p:cNvSpPr>
                <p:nvPr userDrawn="1"/>
              </p:nvSpPr>
              <p:spPr bwMode="auto">
                <a:xfrm>
                  <a:off x="5114062" y="3699265"/>
                  <a:ext cx="10414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482" name="Group 1179"/>
                <p:cNvGrpSpPr>
                  <a:grpSpLocks/>
                </p:cNvGrpSpPr>
                <p:nvPr userDrawn="1"/>
              </p:nvGrpSpPr>
              <p:grpSpPr bwMode="auto">
                <a:xfrm>
                  <a:off x="5086765" y="3602759"/>
                  <a:ext cx="993775" cy="231776"/>
                  <a:chOff x="5164" y="1932"/>
                  <a:chExt cx="626" cy="146"/>
                </a:xfrm>
              </p:grpSpPr>
              <p:sp>
                <p:nvSpPr>
                  <p:cNvPr id="483" name="Rectangle 26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164" y="1932"/>
                    <a:ext cx="583" cy="6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99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tIns="36000" anchor="ctr"/>
                  <a:lstStyle/>
                  <a:p>
                    <a:pPr defTabSz="1279525"/>
                    <a:r>
                      <a:rPr lang="en-US" altLang="ja-JP" sz="500" dirty="0" smtClean="0"/>
                      <a:t> 3.1.7</a:t>
                    </a:r>
                    <a:r>
                      <a:rPr lang="ja-JP" altLang="en-US" sz="500" dirty="0"/>
                      <a:t>　システム運用の評価</a:t>
                    </a:r>
                  </a:p>
                </p:txBody>
              </p:sp>
              <p:sp>
                <p:nvSpPr>
                  <p:cNvPr id="484" name="Rectangle 26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5200" y="2010"/>
                    <a:ext cx="590" cy="6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99CC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28800" tIns="28800" rIns="28800" bIns="10800" anchor="ctr"/>
                  <a:lstStyle/>
                  <a:p>
                    <a:pPr defTabSz="1279525"/>
                    <a:r>
                      <a:rPr lang="ja-JP" altLang="en-US" sz="500"/>
                      <a:t>・システム運用の評価</a:t>
                    </a:r>
                  </a:p>
                </p:txBody>
              </p:sp>
            </p:grpSp>
          </p:grpSp>
        </p:grpSp>
        <p:grpSp>
          <p:nvGrpSpPr>
            <p:cNvPr id="157" name="グループ化 14"/>
            <p:cNvGrpSpPr>
              <a:grpSpLocks/>
            </p:cNvGrpSpPr>
            <p:nvPr userDrawn="1"/>
          </p:nvGrpSpPr>
          <p:grpSpPr bwMode="auto">
            <a:xfrm>
              <a:off x="4570420" y="3684229"/>
              <a:ext cx="1074147" cy="288775"/>
              <a:chOff x="4618419" y="3483406"/>
              <a:chExt cx="1074148" cy="290052"/>
            </a:xfrm>
          </p:grpSpPr>
          <p:grpSp>
            <p:nvGrpSpPr>
              <p:cNvPr id="473" name="Group 251"/>
              <p:cNvGrpSpPr>
                <a:grpSpLocks/>
              </p:cNvGrpSpPr>
              <p:nvPr userDrawn="1"/>
            </p:nvGrpSpPr>
            <p:grpSpPr bwMode="auto">
              <a:xfrm>
                <a:off x="4643806" y="3483406"/>
                <a:ext cx="1048761" cy="269875"/>
                <a:chOff x="4894" y="2098"/>
                <a:chExt cx="501" cy="229"/>
              </a:xfrm>
            </p:grpSpPr>
            <p:sp>
              <p:nvSpPr>
                <p:cNvPr id="477" name="AutoShape 252"/>
                <p:cNvSpPr>
                  <a:spLocks noChangeArrowheads="1"/>
                </p:cNvSpPr>
                <p:nvPr/>
              </p:nvSpPr>
              <p:spPr bwMode="auto">
                <a:xfrm>
                  <a:off x="4896" y="2098"/>
                  <a:ext cx="499" cy="22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78" name="Line 253"/>
                <p:cNvSpPr>
                  <a:spLocks noChangeShapeType="1"/>
                </p:cNvSpPr>
                <p:nvPr/>
              </p:nvSpPr>
              <p:spPr bwMode="auto">
                <a:xfrm>
                  <a:off x="4894" y="2221"/>
                  <a:ext cx="4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4" name="Group 1200"/>
              <p:cNvGrpSpPr>
                <a:grpSpLocks/>
              </p:cNvGrpSpPr>
              <p:nvPr userDrawn="1"/>
            </p:nvGrpSpPr>
            <p:grpSpPr bwMode="auto">
              <a:xfrm>
                <a:off x="4618419" y="3513107"/>
                <a:ext cx="1069976" cy="260351"/>
                <a:chOff x="5195" y="1731"/>
                <a:chExt cx="674" cy="164"/>
              </a:xfrm>
            </p:grpSpPr>
            <p:sp>
              <p:nvSpPr>
                <p:cNvPr id="475" name="Rectangle 254"/>
                <p:cNvSpPr>
                  <a:spLocks noChangeArrowheads="1"/>
                </p:cNvSpPr>
                <p:nvPr userDrawn="1"/>
              </p:nvSpPr>
              <p:spPr bwMode="auto">
                <a:xfrm>
                  <a:off x="5195" y="1731"/>
                  <a:ext cx="647" cy="6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 dirty="0"/>
                    <a:t>3.1.8  </a:t>
                  </a:r>
                  <a:r>
                    <a:rPr lang="ja-JP" altLang="en-US" sz="500" dirty="0"/>
                    <a:t>業務運用の評価</a:t>
                  </a:r>
                </a:p>
              </p:txBody>
            </p:sp>
            <p:sp>
              <p:nvSpPr>
                <p:cNvPr id="476" name="Rectangle 255"/>
                <p:cNvSpPr>
                  <a:spLocks noChangeArrowheads="1"/>
                </p:cNvSpPr>
                <p:nvPr userDrawn="1"/>
              </p:nvSpPr>
              <p:spPr bwMode="auto">
                <a:xfrm>
                  <a:off x="5211" y="1799"/>
                  <a:ext cx="658" cy="9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99CC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8800" tIns="28800" rIns="28800" bIns="10800" anchor="ctr"/>
                <a:lstStyle/>
                <a:p>
                  <a:pPr defTabSz="1279525"/>
                  <a:r>
                    <a:rPr lang="ja-JP" altLang="en-US" sz="500"/>
                    <a:t>・業務運用の評価</a:t>
                  </a:r>
                </a:p>
              </p:txBody>
            </p:sp>
          </p:grpSp>
        </p:grpSp>
        <p:grpSp>
          <p:nvGrpSpPr>
            <p:cNvPr id="158" name="グループ化 15"/>
            <p:cNvGrpSpPr>
              <a:grpSpLocks/>
            </p:cNvGrpSpPr>
            <p:nvPr userDrawn="1"/>
          </p:nvGrpSpPr>
          <p:grpSpPr bwMode="auto">
            <a:xfrm>
              <a:off x="4529418" y="3972507"/>
              <a:ext cx="1124406" cy="261342"/>
              <a:chOff x="4564880" y="3754890"/>
              <a:chExt cx="1125130" cy="260945"/>
            </a:xfrm>
          </p:grpSpPr>
          <p:grpSp>
            <p:nvGrpSpPr>
              <p:cNvPr id="468" name="グループ化 8"/>
              <p:cNvGrpSpPr>
                <a:grpSpLocks/>
              </p:cNvGrpSpPr>
              <p:nvPr userDrawn="1"/>
            </p:nvGrpSpPr>
            <p:grpSpPr bwMode="auto">
              <a:xfrm>
                <a:off x="4636106" y="3761924"/>
                <a:ext cx="1053904" cy="253911"/>
                <a:chOff x="5110962" y="4197830"/>
                <a:chExt cx="1053904" cy="183789"/>
              </a:xfrm>
            </p:grpSpPr>
            <p:sp>
              <p:nvSpPr>
                <p:cNvPr id="471" name="AutoShape 1043"/>
                <p:cNvSpPr>
                  <a:spLocks noChangeArrowheads="1"/>
                </p:cNvSpPr>
                <p:nvPr userDrawn="1"/>
              </p:nvSpPr>
              <p:spPr bwMode="auto">
                <a:xfrm>
                  <a:off x="5113941" y="4197830"/>
                  <a:ext cx="1050925" cy="183789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72" name="Line 1044"/>
                <p:cNvSpPr>
                  <a:spLocks noChangeShapeType="1"/>
                </p:cNvSpPr>
                <p:nvPr userDrawn="1"/>
              </p:nvSpPr>
              <p:spPr bwMode="auto">
                <a:xfrm>
                  <a:off x="5110962" y="4296820"/>
                  <a:ext cx="10509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69" name="Rectangle 1045"/>
              <p:cNvSpPr>
                <a:spLocks noChangeArrowheads="1"/>
              </p:cNvSpPr>
              <p:nvPr userDrawn="1"/>
            </p:nvSpPr>
            <p:spPr bwMode="auto">
              <a:xfrm>
                <a:off x="4564880" y="3754890"/>
                <a:ext cx="1116013" cy="1598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 smtClean="0"/>
                  <a:t>  3.1.9 </a:t>
                </a:r>
                <a:r>
                  <a:rPr lang="ja-JP" altLang="en-US" sz="500" dirty="0"/>
                  <a:t>投資効果及び業務効果の評価</a:t>
                </a:r>
              </a:p>
            </p:txBody>
          </p:sp>
          <p:sp>
            <p:nvSpPr>
              <p:cNvPr id="470" name="Rectangle 1046"/>
              <p:cNvSpPr>
                <a:spLocks noChangeArrowheads="1"/>
              </p:cNvSpPr>
              <p:nvPr userDrawn="1"/>
            </p:nvSpPr>
            <p:spPr bwMode="auto">
              <a:xfrm>
                <a:off x="4636034" y="3872538"/>
                <a:ext cx="1011238" cy="1339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28800" bIns="10800" anchor="ctr"/>
              <a:lstStyle/>
              <a:p>
                <a:pPr defTabSz="1279525"/>
                <a:r>
                  <a:rPr lang="ja-JP" altLang="en-US" sz="500" dirty="0"/>
                  <a:t>・投資効果及び業務効果の評価</a:t>
                </a:r>
              </a:p>
            </p:txBody>
          </p:sp>
        </p:grpSp>
        <p:sp>
          <p:nvSpPr>
            <p:cNvPr id="159" name="正方形/長方形 16"/>
            <p:cNvSpPr>
              <a:spLocks noChangeArrowheads="1"/>
            </p:cNvSpPr>
            <p:nvPr userDrawn="1"/>
          </p:nvSpPr>
          <p:spPr bwMode="auto">
            <a:xfrm>
              <a:off x="5929313" y="1900238"/>
              <a:ext cx="1457325" cy="2379662"/>
            </a:xfrm>
            <a:prstGeom prst="rect">
              <a:avLst/>
            </a:prstGeom>
            <a:solidFill>
              <a:srgbClr val="E7EDB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ja-JP" altLang="en-US"/>
            </a:p>
          </p:txBody>
        </p:sp>
        <p:sp>
          <p:nvSpPr>
            <p:cNvPr id="160" name="テキスト ボックス 17"/>
            <p:cNvSpPr txBox="1">
              <a:spLocks noChangeArrowheads="1"/>
            </p:cNvSpPr>
            <p:nvPr userDrawn="1"/>
          </p:nvSpPr>
          <p:spPr bwMode="auto">
            <a:xfrm>
              <a:off x="5895975" y="1955800"/>
              <a:ext cx="10937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３．２　廃棄プロセス</a:t>
              </a:r>
            </a:p>
          </p:txBody>
        </p:sp>
        <p:grpSp>
          <p:nvGrpSpPr>
            <p:cNvPr id="161" name="グループ化 19"/>
            <p:cNvGrpSpPr>
              <a:grpSpLocks/>
            </p:cNvGrpSpPr>
            <p:nvPr userDrawn="1"/>
          </p:nvGrpSpPr>
          <p:grpSpPr bwMode="auto">
            <a:xfrm>
              <a:off x="5969000" y="2460625"/>
              <a:ext cx="1381125" cy="593725"/>
              <a:chOff x="5956977" y="2559244"/>
              <a:chExt cx="1439863" cy="593279"/>
            </a:xfrm>
          </p:grpSpPr>
          <p:grpSp>
            <p:nvGrpSpPr>
              <p:cNvPr id="463" name="Group 227"/>
              <p:cNvGrpSpPr>
                <a:grpSpLocks/>
              </p:cNvGrpSpPr>
              <p:nvPr userDrawn="1"/>
            </p:nvGrpSpPr>
            <p:grpSpPr bwMode="auto">
              <a:xfrm>
                <a:off x="5956977" y="2598835"/>
                <a:ext cx="1439863" cy="544953"/>
                <a:chOff x="4304" y="2216"/>
                <a:chExt cx="520" cy="234"/>
              </a:xfrm>
            </p:grpSpPr>
            <p:sp>
              <p:nvSpPr>
                <p:cNvPr id="466" name="AutoShape 228"/>
                <p:cNvSpPr>
                  <a:spLocks noChangeArrowheads="1"/>
                </p:cNvSpPr>
                <p:nvPr/>
              </p:nvSpPr>
              <p:spPr bwMode="auto">
                <a:xfrm>
                  <a:off x="4305" y="2216"/>
                  <a:ext cx="519" cy="2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67" name="Line 229"/>
                <p:cNvSpPr>
                  <a:spLocks noChangeShapeType="1"/>
                </p:cNvSpPr>
                <p:nvPr/>
              </p:nvSpPr>
              <p:spPr bwMode="auto">
                <a:xfrm>
                  <a:off x="4304" y="2265"/>
                  <a:ext cx="52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64" name="Rectangle 230"/>
              <p:cNvSpPr>
                <a:spLocks noChangeArrowheads="1"/>
              </p:cNvSpPr>
              <p:nvPr userDrawn="1"/>
            </p:nvSpPr>
            <p:spPr bwMode="auto">
              <a:xfrm>
                <a:off x="5978151" y="2559244"/>
                <a:ext cx="1360459" cy="2095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3.2.2</a:t>
                </a:r>
                <a:r>
                  <a:rPr lang="ja-JP" altLang="en-US" sz="500"/>
                  <a:t>　廃棄の実行</a:t>
                </a:r>
              </a:p>
            </p:txBody>
          </p:sp>
          <p:sp>
            <p:nvSpPr>
              <p:cNvPr id="465" name="Rectangle 231"/>
              <p:cNvSpPr>
                <a:spLocks noChangeArrowheads="1"/>
              </p:cNvSpPr>
              <p:nvPr userDrawn="1"/>
            </p:nvSpPr>
            <p:spPr bwMode="auto">
              <a:xfrm>
                <a:off x="5983445" y="2712368"/>
                <a:ext cx="1381633" cy="440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 dirty="0"/>
                  <a:t>・廃棄計画の実行</a:t>
                </a:r>
              </a:p>
              <a:p>
                <a:pPr defTabSz="1279525"/>
                <a:r>
                  <a:rPr lang="ja-JP" altLang="en-US" sz="500" dirty="0"/>
                  <a:t>・廃棄計画等の利用者への通知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・新旧環境の並行運用と利用者の教育訓練</a:t>
                </a:r>
              </a:p>
              <a:p>
                <a:pPr defTabSz="1279525"/>
                <a:r>
                  <a:rPr lang="ja-JP" altLang="en-US" sz="500" dirty="0"/>
                  <a:t>・関係者全員への廃棄の通知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・廃棄関連データの保持と</a:t>
                </a:r>
                <a:r>
                  <a:rPr lang="ja-JP" altLang="en-US" sz="500" dirty="0" smtClean="0"/>
                  <a:t>安全性</a:t>
                </a:r>
                <a:r>
                  <a:rPr lang="ja-JP" altLang="en-US" sz="500" dirty="0"/>
                  <a:t>確保</a:t>
                </a:r>
              </a:p>
            </p:txBody>
          </p:sp>
        </p:grpSp>
        <p:grpSp>
          <p:nvGrpSpPr>
            <p:cNvPr id="162" name="グループ化 643"/>
            <p:cNvGrpSpPr>
              <a:grpSpLocks/>
            </p:cNvGrpSpPr>
            <p:nvPr userDrawn="1"/>
          </p:nvGrpSpPr>
          <p:grpSpPr bwMode="auto">
            <a:xfrm>
              <a:off x="5969000" y="2195513"/>
              <a:ext cx="1381125" cy="241300"/>
              <a:chOff x="3094935" y="4216088"/>
              <a:chExt cx="1072408" cy="242280"/>
            </a:xfrm>
          </p:grpSpPr>
          <p:grpSp>
            <p:nvGrpSpPr>
              <p:cNvPr id="458" name="Group 245"/>
              <p:cNvGrpSpPr>
                <a:grpSpLocks/>
              </p:cNvGrpSpPr>
              <p:nvPr userDrawn="1"/>
            </p:nvGrpSpPr>
            <p:grpSpPr bwMode="auto">
              <a:xfrm>
                <a:off x="3119887" y="4217814"/>
                <a:ext cx="1042988" cy="240554"/>
                <a:chOff x="4874" y="2402"/>
                <a:chExt cx="499" cy="142"/>
              </a:xfrm>
            </p:grpSpPr>
            <p:sp>
              <p:nvSpPr>
                <p:cNvPr id="461" name="AutoShape 246"/>
                <p:cNvSpPr>
                  <a:spLocks noChangeArrowheads="1"/>
                </p:cNvSpPr>
                <p:nvPr/>
              </p:nvSpPr>
              <p:spPr bwMode="auto">
                <a:xfrm>
                  <a:off x="4874" y="2402"/>
                  <a:ext cx="499" cy="14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62" name="Line 247"/>
                <p:cNvSpPr>
                  <a:spLocks noChangeShapeType="1"/>
                </p:cNvSpPr>
                <p:nvPr/>
              </p:nvSpPr>
              <p:spPr bwMode="auto">
                <a:xfrm>
                  <a:off x="4874" y="2470"/>
                  <a:ext cx="4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59" name="Rectangle 248"/>
              <p:cNvSpPr>
                <a:spLocks noChangeArrowheads="1"/>
              </p:cNvSpPr>
              <p:nvPr userDrawn="1"/>
            </p:nvSpPr>
            <p:spPr bwMode="auto">
              <a:xfrm>
                <a:off x="3094935" y="4216088"/>
                <a:ext cx="1026267" cy="152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3.2.1</a:t>
                </a:r>
                <a:r>
                  <a:rPr lang="ja-JP" altLang="en-US" sz="500"/>
                  <a:t>　システム又はソフトウェア廃棄計画</a:t>
                </a:r>
              </a:p>
            </p:txBody>
          </p:sp>
          <p:sp>
            <p:nvSpPr>
              <p:cNvPr id="460" name="Rectangle 249"/>
              <p:cNvSpPr>
                <a:spLocks noChangeArrowheads="1"/>
              </p:cNvSpPr>
              <p:nvPr userDrawn="1"/>
            </p:nvSpPr>
            <p:spPr bwMode="auto">
              <a:xfrm>
                <a:off x="3124355" y="4332548"/>
                <a:ext cx="1042988" cy="1096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・廃棄計画の立案</a:t>
                </a:r>
              </a:p>
              <a:p>
                <a:pPr defTabSz="1279525"/>
                <a:endParaRPr lang="ja-JP" altLang="en-US" sz="500"/>
              </a:p>
            </p:txBody>
          </p:sp>
        </p:grpSp>
        <p:sp>
          <p:nvSpPr>
            <p:cNvPr id="163" name="正方形/長方形 651"/>
            <p:cNvSpPr>
              <a:spLocks noChangeArrowheads="1"/>
            </p:cNvSpPr>
            <p:nvPr userDrawn="1"/>
          </p:nvSpPr>
          <p:spPr bwMode="auto">
            <a:xfrm>
              <a:off x="7534275" y="1920875"/>
              <a:ext cx="1779588" cy="2378075"/>
            </a:xfrm>
            <a:prstGeom prst="rect">
              <a:avLst/>
            </a:prstGeom>
            <a:solidFill>
              <a:srgbClr val="E7EDB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ja-JP" altLang="en-US"/>
            </a:p>
          </p:txBody>
        </p:sp>
        <p:sp>
          <p:nvSpPr>
            <p:cNvPr id="164" name="テキスト ボックス 652"/>
            <p:cNvSpPr txBox="1">
              <a:spLocks noChangeArrowheads="1"/>
            </p:cNvSpPr>
            <p:nvPr userDrawn="1"/>
          </p:nvSpPr>
          <p:spPr bwMode="auto">
            <a:xfrm>
              <a:off x="7585075" y="1971675"/>
              <a:ext cx="172878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>
                  <a:latin typeface="ＭＳ Ｐゴシック" pitchFamily="50" charset="-128"/>
                </a:rPr>
                <a:t>３．３　サービスマネジメントプロセス</a:t>
              </a:r>
            </a:p>
          </p:txBody>
        </p:sp>
        <p:grpSp>
          <p:nvGrpSpPr>
            <p:cNvPr id="165" name="グループ化 23"/>
            <p:cNvGrpSpPr>
              <a:grpSpLocks/>
            </p:cNvGrpSpPr>
            <p:nvPr userDrawn="1"/>
          </p:nvGrpSpPr>
          <p:grpSpPr bwMode="auto">
            <a:xfrm>
              <a:off x="7602538" y="2136775"/>
              <a:ext cx="1382712" cy="701675"/>
              <a:chOff x="7602912" y="2136304"/>
              <a:chExt cx="1381633" cy="702697"/>
            </a:xfrm>
          </p:grpSpPr>
          <p:grpSp>
            <p:nvGrpSpPr>
              <p:cNvPr id="453" name="Group 227"/>
              <p:cNvGrpSpPr>
                <a:grpSpLocks/>
              </p:cNvGrpSpPr>
              <p:nvPr userDrawn="1"/>
            </p:nvGrpSpPr>
            <p:grpSpPr bwMode="auto">
              <a:xfrm>
                <a:off x="7602912" y="2173539"/>
                <a:ext cx="1381633" cy="665462"/>
                <a:chOff x="4304" y="2188"/>
                <a:chExt cx="520" cy="246"/>
              </a:xfrm>
            </p:grpSpPr>
            <p:sp>
              <p:nvSpPr>
                <p:cNvPr id="456" name="AutoShape 228"/>
                <p:cNvSpPr>
                  <a:spLocks noChangeArrowheads="1"/>
                </p:cNvSpPr>
                <p:nvPr/>
              </p:nvSpPr>
              <p:spPr bwMode="auto">
                <a:xfrm>
                  <a:off x="4305" y="2188"/>
                  <a:ext cx="519" cy="24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57" name="Line 229"/>
                <p:cNvSpPr>
                  <a:spLocks noChangeShapeType="1"/>
                </p:cNvSpPr>
                <p:nvPr/>
              </p:nvSpPr>
              <p:spPr bwMode="auto">
                <a:xfrm>
                  <a:off x="4304" y="2241"/>
                  <a:ext cx="52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54" name="Rectangle 230"/>
              <p:cNvSpPr>
                <a:spLocks noChangeArrowheads="1"/>
              </p:cNvSpPr>
              <p:nvPr userDrawn="1"/>
            </p:nvSpPr>
            <p:spPr bwMode="auto">
              <a:xfrm>
                <a:off x="7623230" y="2136304"/>
                <a:ext cx="1305440" cy="2036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3.3.1</a:t>
                </a:r>
                <a:r>
                  <a:rPr lang="ja-JP" altLang="en-US" sz="500"/>
                  <a:t>　サービス提供管理</a:t>
                </a:r>
              </a:p>
            </p:txBody>
          </p:sp>
          <p:sp>
            <p:nvSpPr>
              <p:cNvPr id="455" name="Rectangle 231"/>
              <p:cNvSpPr>
                <a:spLocks noChangeArrowheads="1"/>
              </p:cNvSpPr>
              <p:nvPr userDrawn="1"/>
            </p:nvSpPr>
            <p:spPr bwMode="auto">
              <a:xfrm>
                <a:off x="7628310" y="2309109"/>
                <a:ext cx="1325758" cy="5244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・サービスレベル管理</a:t>
                </a:r>
              </a:p>
              <a:p>
                <a:pPr defTabSz="1279525"/>
                <a:r>
                  <a:rPr lang="ja-JP" altLang="en-US" sz="500" dirty="0"/>
                  <a:t>・サービスの報告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・サービス継続及び可用性管理</a:t>
                </a:r>
              </a:p>
              <a:p>
                <a:pPr defTabSz="1279525"/>
                <a:r>
                  <a:rPr lang="ja-JP" altLang="en-US" sz="500" dirty="0"/>
                  <a:t>・サービスの予算業務及び会計業務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・容量・能力管理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・情報セキュリティ管理</a:t>
                </a:r>
              </a:p>
            </p:txBody>
          </p:sp>
        </p:grpSp>
        <p:grpSp>
          <p:nvGrpSpPr>
            <p:cNvPr id="166" name="グループ化 659"/>
            <p:cNvGrpSpPr>
              <a:grpSpLocks/>
            </p:cNvGrpSpPr>
            <p:nvPr userDrawn="1"/>
          </p:nvGrpSpPr>
          <p:grpSpPr bwMode="auto">
            <a:xfrm>
              <a:off x="7612063" y="2895600"/>
              <a:ext cx="1381125" cy="392113"/>
              <a:chOff x="5956977" y="2559244"/>
              <a:chExt cx="1439863" cy="392333"/>
            </a:xfrm>
          </p:grpSpPr>
          <p:grpSp>
            <p:nvGrpSpPr>
              <p:cNvPr id="448" name="Group 227"/>
              <p:cNvGrpSpPr>
                <a:grpSpLocks/>
              </p:cNvGrpSpPr>
              <p:nvPr userDrawn="1"/>
            </p:nvGrpSpPr>
            <p:grpSpPr bwMode="auto">
              <a:xfrm>
                <a:off x="5956977" y="2598840"/>
                <a:ext cx="1439863" cy="335356"/>
                <a:chOff x="4304" y="2216"/>
                <a:chExt cx="520" cy="144"/>
              </a:xfrm>
            </p:grpSpPr>
            <p:sp>
              <p:nvSpPr>
                <p:cNvPr id="451" name="AutoShape 228"/>
                <p:cNvSpPr>
                  <a:spLocks noChangeArrowheads="1"/>
                </p:cNvSpPr>
                <p:nvPr/>
              </p:nvSpPr>
              <p:spPr bwMode="auto">
                <a:xfrm>
                  <a:off x="4305" y="2216"/>
                  <a:ext cx="519" cy="14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52" name="Line 229"/>
                <p:cNvSpPr>
                  <a:spLocks noChangeShapeType="1"/>
                </p:cNvSpPr>
                <p:nvPr/>
              </p:nvSpPr>
              <p:spPr bwMode="auto">
                <a:xfrm>
                  <a:off x="4304" y="2265"/>
                  <a:ext cx="52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49" name="Rectangle 230"/>
              <p:cNvSpPr>
                <a:spLocks noChangeArrowheads="1"/>
              </p:cNvSpPr>
              <p:nvPr userDrawn="1"/>
            </p:nvSpPr>
            <p:spPr bwMode="auto">
              <a:xfrm>
                <a:off x="5978151" y="2559244"/>
                <a:ext cx="1360459" cy="20959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3.3.2</a:t>
                </a:r>
                <a:r>
                  <a:rPr lang="ja-JP" altLang="en-US" sz="500"/>
                  <a:t>　関係管理</a:t>
                </a:r>
              </a:p>
            </p:txBody>
          </p:sp>
          <p:sp>
            <p:nvSpPr>
              <p:cNvPr id="450" name="Rectangle 231"/>
              <p:cNvSpPr>
                <a:spLocks noChangeArrowheads="1"/>
              </p:cNvSpPr>
              <p:nvPr userDrawn="1"/>
            </p:nvSpPr>
            <p:spPr bwMode="auto">
              <a:xfrm>
                <a:off x="5983445" y="2712369"/>
                <a:ext cx="1381633" cy="2392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・事業関係管理</a:t>
                </a:r>
              </a:p>
              <a:p>
                <a:pPr defTabSz="1279525"/>
                <a:r>
                  <a:rPr lang="ja-JP" altLang="en-US" sz="500"/>
                  <a:t>・供給者管理</a:t>
                </a:r>
                <a:endParaRPr lang="en-US" altLang="ja-JP" sz="500"/>
              </a:p>
            </p:txBody>
          </p:sp>
        </p:grpSp>
        <p:grpSp>
          <p:nvGrpSpPr>
            <p:cNvPr id="167" name="グループ化 665"/>
            <p:cNvGrpSpPr>
              <a:grpSpLocks/>
            </p:cNvGrpSpPr>
            <p:nvPr userDrawn="1"/>
          </p:nvGrpSpPr>
          <p:grpSpPr bwMode="auto">
            <a:xfrm>
              <a:off x="7618413" y="3360738"/>
              <a:ext cx="1381125" cy="354012"/>
              <a:chOff x="3094935" y="4204121"/>
              <a:chExt cx="1072408" cy="254247"/>
            </a:xfrm>
          </p:grpSpPr>
          <p:grpSp>
            <p:nvGrpSpPr>
              <p:cNvPr id="443" name="Group 245"/>
              <p:cNvGrpSpPr>
                <a:grpSpLocks/>
              </p:cNvGrpSpPr>
              <p:nvPr userDrawn="1"/>
            </p:nvGrpSpPr>
            <p:grpSpPr bwMode="auto">
              <a:xfrm>
                <a:off x="3119887" y="4217814"/>
                <a:ext cx="1042988" cy="240554"/>
                <a:chOff x="4874" y="2402"/>
                <a:chExt cx="499" cy="142"/>
              </a:xfrm>
            </p:grpSpPr>
            <p:sp>
              <p:nvSpPr>
                <p:cNvPr id="446" name="AutoShape 246"/>
                <p:cNvSpPr>
                  <a:spLocks noChangeArrowheads="1"/>
                </p:cNvSpPr>
                <p:nvPr/>
              </p:nvSpPr>
              <p:spPr bwMode="auto">
                <a:xfrm>
                  <a:off x="4874" y="2402"/>
                  <a:ext cx="499" cy="14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47" name="Line 247"/>
                <p:cNvSpPr>
                  <a:spLocks noChangeShapeType="1"/>
                </p:cNvSpPr>
                <p:nvPr/>
              </p:nvSpPr>
              <p:spPr bwMode="auto">
                <a:xfrm>
                  <a:off x="4874" y="2455"/>
                  <a:ext cx="4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44" name="Rectangle 248"/>
              <p:cNvSpPr>
                <a:spLocks noChangeArrowheads="1"/>
              </p:cNvSpPr>
              <p:nvPr userDrawn="1"/>
            </p:nvSpPr>
            <p:spPr bwMode="auto">
              <a:xfrm>
                <a:off x="3094935" y="4204121"/>
                <a:ext cx="1026267" cy="152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3.3.3</a:t>
                </a:r>
                <a:r>
                  <a:rPr lang="ja-JP" altLang="en-US" sz="500"/>
                  <a:t>　解決管理</a:t>
                </a:r>
              </a:p>
            </p:txBody>
          </p:sp>
          <p:sp>
            <p:nvSpPr>
              <p:cNvPr id="445" name="Rectangle 249"/>
              <p:cNvSpPr>
                <a:spLocks noChangeArrowheads="1"/>
              </p:cNvSpPr>
              <p:nvPr userDrawn="1"/>
            </p:nvSpPr>
            <p:spPr bwMode="auto">
              <a:xfrm>
                <a:off x="3124355" y="4307610"/>
                <a:ext cx="1042988" cy="1096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・インシデント及びサービス要求管理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・問題管理</a:t>
                </a:r>
              </a:p>
              <a:p>
                <a:pPr defTabSz="1279525"/>
                <a:endParaRPr lang="ja-JP" altLang="en-US" sz="500"/>
              </a:p>
            </p:txBody>
          </p:sp>
        </p:grpSp>
        <p:grpSp>
          <p:nvGrpSpPr>
            <p:cNvPr id="168" name="グループ化 671"/>
            <p:cNvGrpSpPr>
              <a:grpSpLocks/>
            </p:cNvGrpSpPr>
            <p:nvPr userDrawn="1"/>
          </p:nvGrpSpPr>
          <p:grpSpPr bwMode="auto">
            <a:xfrm>
              <a:off x="7637463" y="3806825"/>
              <a:ext cx="1381125" cy="427038"/>
              <a:chOff x="3094935" y="4216088"/>
              <a:chExt cx="1072408" cy="426935"/>
            </a:xfrm>
          </p:grpSpPr>
          <p:grpSp>
            <p:nvGrpSpPr>
              <p:cNvPr id="438" name="Group 245"/>
              <p:cNvGrpSpPr>
                <a:grpSpLocks/>
              </p:cNvGrpSpPr>
              <p:nvPr userDrawn="1"/>
            </p:nvGrpSpPr>
            <p:grpSpPr bwMode="auto">
              <a:xfrm>
                <a:off x="3119887" y="4217818"/>
                <a:ext cx="1042988" cy="425205"/>
                <a:chOff x="4874" y="2402"/>
                <a:chExt cx="499" cy="251"/>
              </a:xfrm>
            </p:grpSpPr>
            <p:sp>
              <p:nvSpPr>
                <p:cNvPr id="441" name="AutoShape 246"/>
                <p:cNvSpPr>
                  <a:spLocks noChangeArrowheads="1"/>
                </p:cNvSpPr>
                <p:nvPr/>
              </p:nvSpPr>
              <p:spPr bwMode="auto">
                <a:xfrm>
                  <a:off x="4874" y="2402"/>
                  <a:ext cx="499" cy="25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442" name="Line 247"/>
                <p:cNvSpPr>
                  <a:spLocks noChangeShapeType="1"/>
                </p:cNvSpPr>
                <p:nvPr/>
              </p:nvSpPr>
              <p:spPr bwMode="auto">
                <a:xfrm>
                  <a:off x="4874" y="2470"/>
                  <a:ext cx="49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39" name="Rectangle 248"/>
              <p:cNvSpPr>
                <a:spLocks noChangeArrowheads="1"/>
              </p:cNvSpPr>
              <p:nvPr userDrawn="1"/>
            </p:nvSpPr>
            <p:spPr bwMode="auto">
              <a:xfrm>
                <a:off x="3094935" y="4216088"/>
                <a:ext cx="1026267" cy="1524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3.3.4</a:t>
                </a:r>
                <a:r>
                  <a:rPr lang="ja-JP" altLang="en-US" sz="500"/>
                  <a:t>　総合的制御管理</a:t>
                </a:r>
              </a:p>
            </p:txBody>
          </p:sp>
          <p:sp>
            <p:nvSpPr>
              <p:cNvPr id="440" name="Rectangle 249"/>
              <p:cNvSpPr>
                <a:spLocks noChangeArrowheads="1"/>
              </p:cNvSpPr>
              <p:nvPr userDrawn="1"/>
            </p:nvSpPr>
            <p:spPr bwMode="auto">
              <a:xfrm>
                <a:off x="3124355" y="4332548"/>
                <a:ext cx="1042988" cy="1096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99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28800" tIns="28800" rIns="28800" bIns="10800"/>
              <a:lstStyle/>
              <a:p>
                <a:pPr defTabSz="1279525"/>
                <a:r>
                  <a:rPr lang="ja-JP" altLang="en-US" sz="500"/>
                  <a:t>・構成管理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・変更管理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・リリース及び展開管理</a:t>
                </a:r>
              </a:p>
              <a:p>
                <a:pPr defTabSz="1279525"/>
                <a:endParaRPr lang="ja-JP" altLang="en-US" sz="500"/>
              </a:p>
            </p:txBody>
          </p:sp>
        </p:grpSp>
        <p:sp>
          <p:nvSpPr>
            <p:cNvPr id="169" name="Rectangle 139"/>
            <p:cNvSpPr>
              <a:spLocks noChangeArrowheads="1"/>
            </p:cNvSpPr>
            <p:nvPr userDrawn="1"/>
          </p:nvSpPr>
          <p:spPr bwMode="auto">
            <a:xfrm>
              <a:off x="1412875" y="1909763"/>
              <a:ext cx="1243013" cy="23701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Rectangle 776"/>
            <p:cNvSpPr>
              <a:spLocks noChangeArrowheads="1"/>
            </p:cNvSpPr>
            <p:nvPr userDrawn="1"/>
          </p:nvSpPr>
          <p:spPr bwMode="auto">
            <a:xfrm>
              <a:off x="315913" y="1900238"/>
              <a:ext cx="1036637" cy="23701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Rectangle 225"/>
            <p:cNvSpPr>
              <a:spLocks noChangeArrowheads="1"/>
            </p:cNvSpPr>
            <p:nvPr userDrawn="1"/>
          </p:nvSpPr>
          <p:spPr bwMode="auto">
            <a:xfrm>
              <a:off x="1397000" y="1957388"/>
              <a:ext cx="1008063" cy="179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開発・保守の視点</a:t>
              </a:r>
            </a:p>
          </p:txBody>
        </p:sp>
        <p:sp>
          <p:nvSpPr>
            <p:cNvPr id="172" name="正方形/長方形 24"/>
            <p:cNvSpPr>
              <a:spLocks noChangeArrowheads="1"/>
            </p:cNvSpPr>
            <p:nvPr userDrawn="1"/>
          </p:nvSpPr>
          <p:spPr bwMode="auto">
            <a:xfrm>
              <a:off x="350838" y="2187575"/>
              <a:ext cx="946150" cy="1316038"/>
            </a:xfrm>
            <a:prstGeom prst="rect">
              <a:avLst/>
            </a:prstGeom>
            <a:solidFill>
              <a:srgbClr val="B2E5E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ja-JP" altLang="en-US"/>
            </a:p>
          </p:txBody>
        </p:sp>
        <p:sp>
          <p:nvSpPr>
            <p:cNvPr id="173" name="テキスト ボックス 25"/>
            <p:cNvSpPr txBox="1">
              <a:spLocks noChangeArrowheads="1"/>
            </p:cNvSpPr>
            <p:nvPr userDrawn="1"/>
          </p:nvSpPr>
          <p:spPr bwMode="auto">
            <a:xfrm>
              <a:off x="350838" y="2173288"/>
              <a:ext cx="901700" cy="214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smtClean="0">
                  <a:latin typeface="ＭＳ Ｐゴシック" pitchFamily="50" charset="-128"/>
                </a:rPr>
                <a:t>2.1</a:t>
              </a:r>
              <a:r>
                <a:rPr lang="ja-JP" altLang="en-US" sz="800" smtClean="0">
                  <a:latin typeface="ＭＳ Ｐゴシック" pitchFamily="50" charset="-128"/>
                </a:rPr>
                <a:t>企画プロセス</a:t>
              </a:r>
            </a:p>
          </p:txBody>
        </p:sp>
        <p:sp>
          <p:nvSpPr>
            <p:cNvPr id="174" name="Rectangle 225"/>
            <p:cNvSpPr>
              <a:spLocks noChangeArrowheads="1"/>
            </p:cNvSpPr>
            <p:nvPr userDrawn="1"/>
          </p:nvSpPr>
          <p:spPr bwMode="auto">
            <a:xfrm>
              <a:off x="279400" y="1958975"/>
              <a:ext cx="1008063" cy="17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企画・要件定義の視点</a:t>
              </a:r>
            </a:p>
          </p:txBody>
        </p:sp>
        <p:sp>
          <p:nvSpPr>
            <p:cNvPr id="175" name="正方形/長方形 27"/>
            <p:cNvSpPr>
              <a:spLocks noChangeArrowheads="1"/>
            </p:cNvSpPr>
            <p:nvPr userDrawn="1"/>
          </p:nvSpPr>
          <p:spPr bwMode="auto">
            <a:xfrm>
              <a:off x="414338" y="2430463"/>
              <a:ext cx="798512" cy="428625"/>
            </a:xfrm>
            <a:prstGeom prst="rect">
              <a:avLst/>
            </a:prstGeom>
            <a:solidFill>
              <a:srgbClr val="B2E5E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r>
                <a:rPr lang="en-US" altLang="ja-JP" sz="800">
                  <a:latin typeface="ＭＳ Ｐゴシック" pitchFamily="50" charset="-128"/>
                </a:rPr>
                <a:t>2.1.1</a:t>
              </a:r>
              <a:r>
                <a:rPr lang="ja-JP" altLang="en-US" sz="800">
                  <a:latin typeface="ＭＳ Ｐゴシック" pitchFamily="50" charset="-128"/>
                </a:rPr>
                <a:t>システム化構想の立案プロセス</a:t>
              </a:r>
            </a:p>
          </p:txBody>
        </p:sp>
        <p:sp>
          <p:nvSpPr>
            <p:cNvPr id="176" name="正方形/長方形 688"/>
            <p:cNvSpPr>
              <a:spLocks noChangeArrowheads="1"/>
            </p:cNvSpPr>
            <p:nvPr userDrawn="1"/>
          </p:nvSpPr>
          <p:spPr bwMode="auto">
            <a:xfrm>
              <a:off x="415925" y="2963863"/>
              <a:ext cx="798513" cy="430212"/>
            </a:xfrm>
            <a:prstGeom prst="rect">
              <a:avLst/>
            </a:prstGeom>
            <a:solidFill>
              <a:srgbClr val="B2E5E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r>
                <a:rPr lang="en-US" altLang="ja-JP" sz="800" dirty="0">
                  <a:latin typeface="ＭＳ Ｐゴシック" pitchFamily="50" charset="-128"/>
                </a:rPr>
                <a:t>2.1.2</a:t>
              </a:r>
              <a:r>
                <a:rPr lang="ja-JP" altLang="en-US" sz="800" dirty="0">
                  <a:latin typeface="ＭＳ Ｐゴシック" pitchFamily="50" charset="-128"/>
                </a:rPr>
                <a:t>システム化計画の立案プロセス</a:t>
              </a:r>
            </a:p>
          </p:txBody>
        </p:sp>
        <p:sp>
          <p:nvSpPr>
            <p:cNvPr id="177" name="正方形/長方形 689"/>
            <p:cNvSpPr>
              <a:spLocks noChangeArrowheads="1"/>
            </p:cNvSpPr>
            <p:nvPr userDrawn="1"/>
          </p:nvSpPr>
          <p:spPr bwMode="auto">
            <a:xfrm>
              <a:off x="357188" y="3621088"/>
              <a:ext cx="946150" cy="428625"/>
            </a:xfrm>
            <a:prstGeom prst="rect">
              <a:avLst/>
            </a:prstGeom>
            <a:solidFill>
              <a:srgbClr val="B2E5E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r>
                <a:rPr lang="en-US" altLang="ja-JP" sz="800">
                  <a:latin typeface="ＭＳ Ｐゴシック" pitchFamily="50" charset="-128"/>
                </a:rPr>
                <a:t>2.2</a:t>
              </a:r>
              <a:r>
                <a:rPr lang="ja-JP" altLang="en-US" sz="800">
                  <a:latin typeface="ＭＳ Ｐゴシック" pitchFamily="50" charset="-128"/>
                </a:rPr>
                <a:t>要件定義プロセス</a:t>
              </a:r>
            </a:p>
          </p:txBody>
        </p:sp>
        <p:sp>
          <p:nvSpPr>
            <p:cNvPr id="178" name="正方形/長方形 690"/>
            <p:cNvSpPr>
              <a:spLocks noChangeArrowheads="1"/>
            </p:cNvSpPr>
            <p:nvPr userDrawn="1"/>
          </p:nvSpPr>
          <p:spPr bwMode="auto">
            <a:xfrm>
              <a:off x="1481138" y="3873500"/>
              <a:ext cx="1093787" cy="292100"/>
            </a:xfrm>
            <a:prstGeom prst="rect">
              <a:avLst/>
            </a:prstGeom>
            <a:solidFill>
              <a:srgbClr val="B2E5E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r>
                <a:rPr lang="en-US" altLang="ja-JP" sz="800">
                  <a:latin typeface="ＭＳ Ｐゴシック" pitchFamily="50" charset="-128"/>
                </a:rPr>
                <a:t>2.5</a:t>
              </a:r>
              <a:r>
                <a:rPr lang="ja-JP" altLang="en-US" sz="800">
                  <a:latin typeface="ＭＳ Ｐゴシック" pitchFamily="50" charset="-128"/>
                </a:rPr>
                <a:t>ハードウェア実装プロセス</a:t>
              </a:r>
            </a:p>
          </p:txBody>
        </p:sp>
        <p:sp>
          <p:nvSpPr>
            <p:cNvPr id="179" name="正方形/長方形 691"/>
            <p:cNvSpPr>
              <a:spLocks noChangeArrowheads="1"/>
            </p:cNvSpPr>
            <p:nvPr userDrawn="1"/>
          </p:nvSpPr>
          <p:spPr bwMode="auto">
            <a:xfrm>
              <a:off x="1462088" y="2403475"/>
              <a:ext cx="798512" cy="430213"/>
            </a:xfrm>
            <a:prstGeom prst="rect">
              <a:avLst/>
            </a:prstGeom>
            <a:solidFill>
              <a:srgbClr val="B2E5E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r>
                <a:rPr lang="en-US" altLang="ja-JP" sz="800">
                  <a:latin typeface="ＭＳ Ｐゴシック" pitchFamily="50" charset="-128"/>
                </a:rPr>
                <a:t>2.3</a:t>
              </a:r>
              <a:r>
                <a:rPr lang="ja-JP" altLang="en-US" sz="800">
                  <a:latin typeface="ＭＳ Ｐゴシック" pitchFamily="50" charset="-128"/>
                </a:rPr>
                <a:t>システム開発プロセス</a:t>
              </a:r>
            </a:p>
          </p:txBody>
        </p:sp>
        <p:sp>
          <p:nvSpPr>
            <p:cNvPr id="180" name="正方形/長方形 692"/>
            <p:cNvSpPr>
              <a:spLocks noChangeArrowheads="1"/>
            </p:cNvSpPr>
            <p:nvPr userDrawn="1"/>
          </p:nvSpPr>
          <p:spPr bwMode="auto">
            <a:xfrm>
              <a:off x="1468438" y="3144838"/>
              <a:ext cx="798512" cy="428625"/>
            </a:xfrm>
            <a:prstGeom prst="rect">
              <a:avLst/>
            </a:prstGeom>
            <a:solidFill>
              <a:srgbClr val="B2E5E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r>
                <a:rPr lang="en-US" altLang="ja-JP" sz="800">
                  <a:latin typeface="ＭＳ Ｐゴシック" pitchFamily="50" charset="-128"/>
                </a:rPr>
                <a:t>2.4</a:t>
              </a:r>
              <a:r>
                <a:rPr lang="ja-JP" altLang="en-US" sz="800">
                  <a:latin typeface="ＭＳ Ｐゴシック" pitchFamily="50" charset="-128"/>
                </a:rPr>
                <a:t>ソフトウェア実装プロセス</a:t>
              </a:r>
            </a:p>
          </p:txBody>
        </p:sp>
        <p:sp>
          <p:nvSpPr>
            <p:cNvPr id="181" name="正方形/長方形 28"/>
            <p:cNvSpPr>
              <a:spLocks noChangeArrowheads="1"/>
            </p:cNvSpPr>
            <p:nvPr userDrawn="1"/>
          </p:nvSpPr>
          <p:spPr bwMode="auto">
            <a:xfrm>
              <a:off x="2297113" y="2390775"/>
              <a:ext cx="277812" cy="1216025"/>
            </a:xfrm>
            <a:prstGeom prst="rect">
              <a:avLst/>
            </a:prstGeom>
            <a:solidFill>
              <a:srgbClr val="B2E5EC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1279525"/>
              <a:endParaRPr lang="ja-JP" altLang="en-US" sz="800">
                <a:latin typeface="ＭＳ Ｐゴシック" pitchFamily="50" charset="-128"/>
              </a:endParaRPr>
            </a:p>
          </p:txBody>
        </p:sp>
        <p:sp>
          <p:nvSpPr>
            <p:cNvPr id="182" name="テキスト ボックス 29"/>
            <p:cNvSpPr txBox="1">
              <a:spLocks noChangeArrowheads="1"/>
            </p:cNvSpPr>
            <p:nvPr userDrawn="1"/>
          </p:nvSpPr>
          <p:spPr bwMode="auto">
            <a:xfrm>
              <a:off x="2276475" y="2417763"/>
              <a:ext cx="307975" cy="1031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800" smtClean="0">
                  <a:latin typeface="ＭＳ Ｐゴシック" pitchFamily="50" charset="-128"/>
                </a:rPr>
                <a:t>2.6</a:t>
              </a:r>
              <a:r>
                <a:rPr lang="ja-JP" altLang="en-US" sz="800" smtClean="0">
                  <a:latin typeface="ＭＳ Ｐゴシック" pitchFamily="50" charset="-128"/>
                </a:rPr>
                <a:t>保守プロセス</a:t>
              </a:r>
            </a:p>
          </p:txBody>
        </p:sp>
        <p:sp>
          <p:nvSpPr>
            <p:cNvPr id="183" name="Rectangle 23"/>
            <p:cNvSpPr>
              <a:spLocks noChangeArrowheads="1"/>
            </p:cNvSpPr>
            <p:nvPr userDrawn="1"/>
          </p:nvSpPr>
          <p:spPr bwMode="auto">
            <a:xfrm>
              <a:off x="28575" y="4432300"/>
              <a:ext cx="9380538" cy="2112963"/>
            </a:xfrm>
            <a:prstGeom prst="rect">
              <a:avLst/>
            </a:prstGeom>
            <a:solidFill>
              <a:srgbClr val="B8E6C7"/>
            </a:solidFill>
            <a:ln w="12700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4" name="Rectangle 447"/>
            <p:cNvSpPr>
              <a:spLocks noChangeArrowheads="1"/>
            </p:cNvSpPr>
            <p:nvPr userDrawn="1"/>
          </p:nvSpPr>
          <p:spPr bwMode="auto">
            <a:xfrm>
              <a:off x="104775" y="4654550"/>
              <a:ext cx="1147763" cy="18145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5" name="Rectangle 447"/>
            <p:cNvSpPr>
              <a:spLocks noChangeArrowheads="1"/>
            </p:cNvSpPr>
            <p:nvPr userDrawn="1"/>
          </p:nvSpPr>
          <p:spPr bwMode="auto">
            <a:xfrm>
              <a:off x="1287463" y="4484688"/>
              <a:ext cx="1163637" cy="19843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Rectangle 447"/>
            <p:cNvSpPr>
              <a:spLocks noChangeArrowheads="1"/>
            </p:cNvSpPr>
            <p:nvPr userDrawn="1"/>
          </p:nvSpPr>
          <p:spPr bwMode="auto">
            <a:xfrm>
              <a:off x="2513013" y="4476750"/>
              <a:ext cx="1165225" cy="19923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Rectangle 447"/>
            <p:cNvSpPr>
              <a:spLocks noChangeArrowheads="1"/>
            </p:cNvSpPr>
            <p:nvPr userDrawn="1"/>
          </p:nvSpPr>
          <p:spPr bwMode="auto">
            <a:xfrm>
              <a:off x="3736975" y="4484688"/>
              <a:ext cx="2235200" cy="19843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Rectangle 447"/>
            <p:cNvSpPr>
              <a:spLocks noChangeArrowheads="1"/>
            </p:cNvSpPr>
            <p:nvPr userDrawn="1"/>
          </p:nvSpPr>
          <p:spPr bwMode="auto">
            <a:xfrm>
              <a:off x="6007100" y="4487863"/>
              <a:ext cx="1149350" cy="8588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9" name="Rectangle 447"/>
            <p:cNvSpPr>
              <a:spLocks noChangeArrowheads="1"/>
            </p:cNvSpPr>
            <p:nvPr userDrawn="1"/>
          </p:nvSpPr>
          <p:spPr bwMode="auto">
            <a:xfrm>
              <a:off x="8382000" y="4487863"/>
              <a:ext cx="996950" cy="198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0" name="Group 1229"/>
            <p:cNvGrpSpPr>
              <a:grpSpLocks/>
            </p:cNvGrpSpPr>
            <p:nvPr userDrawn="1"/>
          </p:nvGrpSpPr>
          <p:grpSpPr bwMode="auto">
            <a:xfrm>
              <a:off x="123955" y="4933099"/>
              <a:ext cx="1059595" cy="407561"/>
              <a:chOff x="1147" y="4422"/>
              <a:chExt cx="753" cy="190"/>
            </a:xfrm>
            <a:solidFill>
              <a:srgbClr val="92D050"/>
            </a:solidFill>
          </p:grpSpPr>
          <p:sp>
            <p:nvSpPr>
              <p:cNvPr id="434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90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35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5.1.1</a:t>
                </a:r>
                <a:r>
                  <a:rPr lang="ja-JP" altLang="en-US" sz="500" dirty="0"/>
                  <a:t>　プロジェクトの開始</a:t>
                </a:r>
              </a:p>
            </p:txBody>
          </p:sp>
          <p:sp>
            <p:nvSpPr>
              <p:cNvPr id="436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11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・プロジェクトの要求の確立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・プロジェクトの実現可能性の確認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・プロジェクトの要求の変更</a:t>
                </a:r>
              </a:p>
            </p:txBody>
          </p:sp>
          <p:sp>
            <p:nvSpPr>
              <p:cNvPr id="437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191" name="Rectangle 459"/>
            <p:cNvSpPr>
              <a:spLocks noChangeArrowheads="1"/>
            </p:cNvSpPr>
            <p:nvPr userDrawn="1"/>
          </p:nvSpPr>
          <p:spPr bwMode="auto">
            <a:xfrm>
              <a:off x="104775" y="4465638"/>
              <a:ext cx="1223963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５．　プロジェクトプロセス</a:t>
              </a:r>
            </a:p>
          </p:txBody>
        </p:sp>
        <p:sp>
          <p:nvSpPr>
            <p:cNvPr id="192" name="テキスト ボックス 30"/>
            <p:cNvSpPr txBox="1">
              <a:spLocks noChangeArrowheads="1"/>
            </p:cNvSpPr>
            <p:nvPr userDrawn="1"/>
          </p:nvSpPr>
          <p:spPr bwMode="auto">
            <a:xfrm>
              <a:off x="63500" y="4621213"/>
              <a:ext cx="112077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５．１プロジェクト計画プロセス</a:t>
              </a:r>
            </a:p>
          </p:txBody>
        </p:sp>
        <p:grpSp>
          <p:nvGrpSpPr>
            <p:cNvPr id="193" name="Group 1229"/>
            <p:cNvGrpSpPr>
              <a:grpSpLocks/>
            </p:cNvGrpSpPr>
            <p:nvPr userDrawn="1"/>
          </p:nvGrpSpPr>
          <p:grpSpPr bwMode="auto">
            <a:xfrm>
              <a:off x="120625" y="5376664"/>
              <a:ext cx="1059595" cy="407561"/>
              <a:chOff x="1147" y="4422"/>
              <a:chExt cx="753" cy="190"/>
            </a:xfrm>
            <a:solidFill>
              <a:srgbClr val="92D050"/>
            </a:solidFill>
          </p:grpSpPr>
          <p:sp>
            <p:nvSpPr>
              <p:cNvPr id="430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90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31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5.1.2</a:t>
                </a:r>
                <a:r>
                  <a:rPr lang="ja-JP" altLang="en-US" sz="500" dirty="0"/>
                  <a:t>　プロジェクト計画</a:t>
                </a:r>
              </a:p>
            </p:txBody>
          </p:sp>
          <p:sp>
            <p:nvSpPr>
              <p:cNvPr id="432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11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・プロジェクト実行計画の策定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・プロジェクト実行計画の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　共同レビューの実施</a:t>
                </a:r>
              </a:p>
            </p:txBody>
          </p:sp>
          <p:sp>
            <p:nvSpPr>
              <p:cNvPr id="433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94" name="Group 1229"/>
            <p:cNvGrpSpPr>
              <a:grpSpLocks/>
            </p:cNvGrpSpPr>
            <p:nvPr userDrawn="1"/>
          </p:nvGrpSpPr>
          <p:grpSpPr bwMode="auto">
            <a:xfrm>
              <a:off x="120625" y="5833185"/>
              <a:ext cx="1059595" cy="483700"/>
              <a:chOff x="1147" y="4422"/>
              <a:chExt cx="753" cy="217"/>
            </a:xfrm>
            <a:solidFill>
              <a:srgbClr val="92D050"/>
            </a:solidFill>
          </p:grpSpPr>
          <p:sp>
            <p:nvSpPr>
              <p:cNvPr id="426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17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27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5.1.3</a:t>
                </a:r>
                <a:r>
                  <a:rPr lang="ja-JP" altLang="en-US" sz="500" dirty="0"/>
                  <a:t>　プロジェクトの始動</a:t>
                </a:r>
              </a:p>
            </p:txBody>
          </p:sp>
          <p:sp>
            <p:nvSpPr>
              <p:cNvPr id="428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143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 smtClean="0"/>
                  <a:t>・プロジェクト実施の承認の取得</a:t>
                </a:r>
                <a:endParaRPr lang="en-US" altLang="ja-JP" sz="500" dirty="0" smtClean="0"/>
              </a:p>
              <a:p>
                <a:pPr defTabSz="1279525">
                  <a:defRPr/>
                </a:pPr>
                <a:r>
                  <a:rPr lang="ja-JP" altLang="en-US" sz="500" dirty="0" smtClean="0"/>
                  <a:t>・資源の依頼</a:t>
                </a:r>
                <a:endParaRPr lang="en-US" altLang="ja-JP" sz="500" dirty="0" smtClean="0"/>
              </a:p>
              <a:p>
                <a:pPr defTabSz="1279525">
                  <a:defRPr/>
                </a:pPr>
                <a:r>
                  <a:rPr lang="ja-JP" altLang="en-US" sz="500" dirty="0" smtClean="0"/>
                  <a:t>・プロジェクト計画の実行</a:t>
                </a:r>
                <a:endParaRPr lang="ja-JP" altLang="en-US" sz="500" dirty="0"/>
              </a:p>
            </p:txBody>
          </p:sp>
          <p:sp>
            <p:nvSpPr>
              <p:cNvPr id="429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195" name="テキスト ボックス 716"/>
            <p:cNvSpPr txBox="1">
              <a:spLocks noChangeArrowheads="1"/>
            </p:cNvSpPr>
            <p:nvPr userDrawn="1"/>
          </p:nvSpPr>
          <p:spPr bwMode="auto">
            <a:xfrm>
              <a:off x="1308100" y="4440238"/>
              <a:ext cx="120332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５．２プロジェクトアセスメント及び制御プロセス</a:t>
              </a:r>
            </a:p>
          </p:txBody>
        </p:sp>
        <p:grpSp>
          <p:nvGrpSpPr>
            <p:cNvPr id="196" name="Group 1229"/>
            <p:cNvGrpSpPr>
              <a:grpSpLocks/>
            </p:cNvGrpSpPr>
            <p:nvPr userDrawn="1"/>
          </p:nvGrpSpPr>
          <p:grpSpPr bwMode="auto">
            <a:xfrm>
              <a:off x="1312863" y="4753077"/>
              <a:ext cx="1059595" cy="298163"/>
              <a:chOff x="1147" y="4422"/>
              <a:chExt cx="753" cy="139"/>
            </a:xfrm>
            <a:solidFill>
              <a:srgbClr val="92D050"/>
            </a:solidFill>
          </p:grpSpPr>
          <p:sp>
            <p:nvSpPr>
              <p:cNvPr id="422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39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23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5.2.1</a:t>
                </a:r>
                <a:r>
                  <a:rPr lang="ja-JP" altLang="en-US" sz="500" dirty="0"/>
                  <a:t>　プロジェクトの監視</a:t>
                </a:r>
              </a:p>
            </p:txBody>
          </p:sp>
          <p:sp>
            <p:nvSpPr>
              <p:cNvPr id="424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5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・プロジェクト実行の監視</a:t>
                </a:r>
              </a:p>
            </p:txBody>
          </p:sp>
          <p:sp>
            <p:nvSpPr>
              <p:cNvPr id="425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97" name="Group 1229"/>
            <p:cNvGrpSpPr>
              <a:grpSpLocks/>
            </p:cNvGrpSpPr>
            <p:nvPr userDrawn="1"/>
          </p:nvGrpSpPr>
          <p:grpSpPr bwMode="auto">
            <a:xfrm>
              <a:off x="1313858" y="5085676"/>
              <a:ext cx="1059595" cy="345354"/>
              <a:chOff x="1147" y="4422"/>
              <a:chExt cx="753" cy="161"/>
            </a:xfrm>
            <a:solidFill>
              <a:srgbClr val="92D050"/>
            </a:solidFill>
          </p:grpSpPr>
          <p:sp>
            <p:nvSpPr>
              <p:cNvPr id="418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61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19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5.2.2</a:t>
                </a:r>
                <a:r>
                  <a:rPr lang="ja-JP" altLang="en-US" sz="500" dirty="0"/>
                  <a:t>　プロジェクトの制御</a:t>
                </a:r>
              </a:p>
            </p:txBody>
          </p:sp>
          <p:sp>
            <p:nvSpPr>
              <p:cNvPr id="420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6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・問題の解決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・進捗の報告</a:t>
                </a:r>
                <a:endParaRPr lang="en-US" altLang="ja-JP" sz="500" dirty="0"/>
              </a:p>
            </p:txBody>
          </p:sp>
          <p:sp>
            <p:nvSpPr>
              <p:cNvPr id="421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98" name="Group 1229"/>
            <p:cNvGrpSpPr>
              <a:grpSpLocks/>
            </p:cNvGrpSpPr>
            <p:nvPr userDrawn="1"/>
          </p:nvGrpSpPr>
          <p:grpSpPr bwMode="auto">
            <a:xfrm>
              <a:off x="1310791" y="5464674"/>
              <a:ext cx="1059595" cy="407561"/>
              <a:chOff x="1147" y="4422"/>
              <a:chExt cx="753" cy="190"/>
            </a:xfrm>
            <a:solidFill>
              <a:srgbClr val="92D050"/>
            </a:solidFill>
          </p:grpSpPr>
          <p:sp>
            <p:nvSpPr>
              <p:cNvPr id="414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90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15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5.2.3</a:t>
                </a:r>
                <a:r>
                  <a:rPr lang="ja-JP" altLang="en-US" sz="500" dirty="0"/>
                  <a:t>　プロジェクトアセスメント</a:t>
                </a:r>
              </a:p>
            </p:txBody>
          </p:sp>
          <p:sp>
            <p:nvSpPr>
              <p:cNvPr id="416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11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・評価活動の保証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・結果の評価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・評価結果の共同レビューの実施</a:t>
                </a:r>
              </a:p>
            </p:txBody>
          </p:sp>
          <p:sp>
            <p:nvSpPr>
              <p:cNvPr id="417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199" name="Group 1229"/>
            <p:cNvGrpSpPr>
              <a:grpSpLocks/>
            </p:cNvGrpSpPr>
            <p:nvPr userDrawn="1"/>
          </p:nvGrpSpPr>
          <p:grpSpPr bwMode="auto">
            <a:xfrm>
              <a:off x="1313858" y="5931924"/>
              <a:ext cx="1059595" cy="345354"/>
              <a:chOff x="1147" y="4422"/>
              <a:chExt cx="753" cy="161"/>
            </a:xfrm>
            <a:solidFill>
              <a:srgbClr val="92D050"/>
            </a:solidFill>
          </p:grpSpPr>
          <p:sp>
            <p:nvSpPr>
              <p:cNvPr id="410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61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11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5.2.4</a:t>
                </a:r>
                <a:r>
                  <a:rPr lang="ja-JP" altLang="en-US" sz="500" dirty="0"/>
                  <a:t>　プロジェクトの終了</a:t>
                </a:r>
              </a:p>
            </p:txBody>
          </p:sp>
          <p:sp>
            <p:nvSpPr>
              <p:cNvPr id="412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6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・終了の決定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・記録の保管</a:t>
                </a:r>
                <a:endParaRPr lang="en-US" altLang="ja-JP" sz="500" dirty="0"/>
              </a:p>
            </p:txBody>
          </p:sp>
          <p:sp>
            <p:nvSpPr>
              <p:cNvPr id="413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00" name="テキスト ボックス 737"/>
            <p:cNvSpPr txBox="1">
              <a:spLocks noChangeArrowheads="1"/>
            </p:cNvSpPr>
            <p:nvPr userDrawn="1"/>
          </p:nvSpPr>
          <p:spPr bwMode="auto">
            <a:xfrm>
              <a:off x="2476500" y="4440238"/>
              <a:ext cx="120173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５．３意思決定管理プロセス</a:t>
              </a:r>
            </a:p>
          </p:txBody>
        </p:sp>
        <p:grpSp>
          <p:nvGrpSpPr>
            <p:cNvPr id="201" name="Group 1229"/>
            <p:cNvGrpSpPr>
              <a:grpSpLocks/>
            </p:cNvGrpSpPr>
            <p:nvPr userDrawn="1"/>
          </p:nvGrpSpPr>
          <p:grpSpPr bwMode="auto">
            <a:xfrm>
              <a:off x="2547831" y="4753077"/>
              <a:ext cx="1059595" cy="407561"/>
              <a:chOff x="1147" y="4422"/>
              <a:chExt cx="753" cy="190"/>
            </a:xfrm>
            <a:solidFill>
              <a:srgbClr val="92D050"/>
            </a:solidFill>
          </p:grpSpPr>
          <p:sp>
            <p:nvSpPr>
              <p:cNvPr id="406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90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07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5.3.1</a:t>
                </a:r>
                <a:r>
                  <a:rPr lang="ja-JP" altLang="en-US" sz="500" dirty="0"/>
                  <a:t>　意思決定の計画</a:t>
                </a:r>
              </a:p>
            </p:txBody>
          </p:sp>
          <p:sp>
            <p:nvSpPr>
              <p:cNvPr id="408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11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・意思決定戦略の定義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・意思決定への当事者の参加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・意思決定状況及びニーズの識別</a:t>
                </a:r>
              </a:p>
            </p:txBody>
          </p:sp>
          <p:sp>
            <p:nvSpPr>
              <p:cNvPr id="409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02" name="Group 1229"/>
            <p:cNvGrpSpPr>
              <a:grpSpLocks/>
            </p:cNvGrpSpPr>
            <p:nvPr userDrawn="1"/>
          </p:nvGrpSpPr>
          <p:grpSpPr bwMode="auto">
            <a:xfrm>
              <a:off x="2538152" y="5221131"/>
              <a:ext cx="1059595" cy="420584"/>
              <a:chOff x="1147" y="4422"/>
              <a:chExt cx="753" cy="187"/>
            </a:xfrm>
            <a:solidFill>
              <a:srgbClr val="92D050"/>
            </a:solidFill>
          </p:grpSpPr>
          <p:sp>
            <p:nvSpPr>
              <p:cNvPr id="402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87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403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5.3.2</a:t>
                </a:r>
                <a:r>
                  <a:rPr lang="ja-JP" altLang="en-US" sz="500" dirty="0"/>
                  <a:t>　意思決定の分析</a:t>
                </a:r>
              </a:p>
            </p:txBody>
          </p:sp>
          <p:sp>
            <p:nvSpPr>
              <p:cNvPr id="404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9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・意思決定戦略の選定及び達成基準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 err="1"/>
                  <a:t>の識</a:t>
                </a:r>
                <a:r>
                  <a:rPr lang="ja-JP" altLang="en-US" sz="500" dirty="0"/>
                  <a:t>別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・代替行動の影響の評価</a:t>
                </a:r>
                <a:endParaRPr lang="en-US" altLang="ja-JP" sz="500" dirty="0"/>
              </a:p>
            </p:txBody>
          </p:sp>
          <p:sp>
            <p:nvSpPr>
              <p:cNvPr id="405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03" name="Group 1229"/>
            <p:cNvGrpSpPr>
              <a:grpSpLocks/>
            </p:cNvGrpSpPr>
            <p:nvPr userDrawn="1"/>
          </p:nvGrpSpPr>
          <p:grpSpPr bwMode="auto">
            <a:xfrm>
              <a:off x="2540579" y="5700700"/>
              <a:ext cx="1059595" cy="345354"/>
              <a:chOff x="1147" y="4422"/>
              <a:chExt cx="753" cy="161"/>
            </a:xfrm>
            <a:solidFill>
              <a:srgbClr val="92D050"/>
            </a:solidFill>
          </p:grpSpPr>
          <p:sp>
            <p:nvSpPr>
              <p:cNvPr id="398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61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99" name="Rectangle 479"/>
              <p:cNvSpPr>
                <a:spLocks noChangeArrowheads="1"/>
              </p:cNvSpPr>
              <p:nvPr/>
            </p:nvSpPr>
            <p:spPr bwMode="auto">
              <a:xfrm>
                <a:off x="1175" y="4430"/>
                <a:ext cx="646" cy="5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5.3.3</a:t>
                </a:r>
                <a:r>
                  <a:rPr lang="ja-JP" altLang="en-US" sz="500" dirty="0"/>
                  <a:t>　意思決定の追跡</a:t>
                </a:r>
              </a:p>
            </p:txBody>
          </p:sp>
          <p:sp>
            <p:nvSpPr>
              <p:cNvPr id="400" name="Rectangle 480"/>
              <p:cNvSpPr>
                <a:spLocks noChangeArrowheads="1"/>
              </p:cNvSpPr>
              <p:nvPr/>
            </p:nvSpPr>
            <p:spPr bwMode="auto">
              <a:xfrm>
                <a:off x="1175" y="4490"/>
                <a:ext cx="697" cy="6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・意思決定結果の追跡・評価・報告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・記録の保存</a:t>
                </a:r>
                <a:endParaRPr lang="en-US" altLang="ja-JP" sz="500" dirty="0"/>
              </a:p>
            </p:txBody>
          </p:sp>
          <p:sp>
            <p:nvSpPr>
              <p:cNvPr id="401" name="Line 478"/>
              <p:cNvSpPr>
                <a:spLocks noChangeShapeType="1"/>
              </p:cNvSpPr>
              <p:nvPr/>
            </p:nvSpPr>
            <p:spPr bwMode="auto">
              <a:xfrm>
                <a:off x="1147" y="4485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04" name="Group 1229"/>
            <p:cNvGrpSpPr>
              <a:grpSpLocks/>
            </p:cNvGrpSpPr>
            <p:nvPr userDrawn="1"/>
          </p:nvGrpSpPr>
          <p:grpSpPr bwMode="auto">
            <a:xfrm>
              <a:off x="3757029" y="4645059"/>
              <a:ext cx="1059595" cy="613486"/>
              <a:chOff x="1147" y="4422"/>
              <a:chExt cx="753" cy="286"/>
            </a:xfrm>
            <a:solidFill>
              <a:srgbClr val="92D050"/>
            </a:solidFill>
          </p:grpSpPr>
          <p:sp>
            <p:nvSpPr>
              <p:cNvPr id="394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86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95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5.4.1</a:t>
                </a:r>
                <a:r>
                  <a:rPr lang="ja-JP" altLang="en-US" sz="500" dirty="0"/>
                  <a:t>　リスク管理の計画</a:t>
                </a:r>
              </a:p>
            </p:txBody>
          </p:sp>
          <p:sp>
            <p:nvSpPr>
              <p:cNvPr id="396" name="Rectangle 480"/>
              <p:cNvSpPr>
                <a:spLocks noChangeArrowheads="1"/>
              </p:cNvSpPr>
              <p:nvPr/>
            </p:nvSpPr>
            <p:spPr bwMode="auto">
              <a:xfrm>
                <a:off x="1175" y="4477"/>
                <a:ext cx="697" cy="20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・リスク管理方針の定義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・リスク管理プロセスの文書化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・リスク管理プロセス実施者の役割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及び責任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・リスク管理プロセス実施の資源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・リスク管理プロセスの評価と改善</a:t>
                </a:r>
              </a:p>
            </p:txBody>
          </p:sp>
          <p:sp>
            <p:nvSpPr>
              <p:cNvPr id="397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05" name="テキスト ボックス 758"/>
            <p:cNvSpPr txBox="1">
              <a:spLocks noChangeArrowheads="1"/>
            </p:cNvSpPr>
            <p:nvPr userDrawn="1"/>
          </p:nvSpPr>
          <p:spPr bwMode="auto">
            <a:xfrm>
              <a:off x="3663950" y="4440238"/>
              <a:ext cx="126047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５．４リスク管理プロセス</a:t>
              </a:r>
            </a:p>
          </p:txBody>
        </p:sp>
        <p:grpSp>
          <p:nvGrpSpPr>
            <p:cNvPr id="206" name="Group 1229"/>
            <p:cNvGrpSpPr>
              <a:grpSpLocks/>
            </p:cNvGrpSpPr>
            <p:nvPr userDrawn="1"/>
          </p:nvGrpSpPr>
          <p:grpSpPr bwMode="auto">
            <a:xfrm>
              <a:off x="3757029" y="5293077"/>
              <a:ext cx="1059595" cy="482638"/>
              <a:chOff x="1147" y="4422"/>
              <a:chExt cx="753" cy="225"/>
            </a:xfrm>
            <a:solidFill>
              <a:srgbClr val="92D050"/>
            </a:solidFill>
          </p:grpSpPr>
          <p:sp>
            <p:nvSpPr>
              <p:cNvPr id="390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25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91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5.4.2</a:t>
                </a:r>
                <a:r>
                  <a:rPr lang="ja-JP" altLang="en-US" sz="500" dirty="0"/>
                  <a:t>　リスクプロファイル管理</a:t>
                </a:r>
              </a:p>
            </p:txBody>
          </p:sp>
          <p:sp>
            <p:nvSpPr>
              <p:cNvPr id="392" name="Rectangle 480"/>
              <p:cNvSpPr>
                <a:spLocks noChangeArrowheads="1"/>
              </p:cNvSpPr>
              <p:nvPr/>
            </p:nvSpPr>
            <p:spPr bwMode="auto">
              <a:xfrm>
                <a:off x="1175" y="4477"/>
                <a:ext cx="697" cy="153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・リスク管理プロセスの背景の文書化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・リスク閾値の文書化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・リスクプロファイルの確立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・リスクプロファイルの伝達</a:t>
                </a:r>
                <a:endParaRPr lang="en-US" altLang="ja-JP" sz="500" dirty="0"/>
              </a:p>
            </p:txBody>
          </p:sp>
          <p:sp>
            <p:nvSpPr>
              <p:cNvPr id="393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07" name="Group 1229"/>
            <p:cNvGrpSpPr>
              <a:grpSpLocks/>
            </p:cNvGrpSpPr>
            <p:nvPr userDrawn="1"/>
          </p:nvGrpSpPr>
          <p:grpSpPr bwMode="auto">
            <a:xfrm>
              <a:off x="3764065" y="5808707"/>
              <a:ext cx="1059595" cy="568440"/>
              <a:chOff x="1147" y="4422"/>
              <a:chExt cx="753" cy="265"/>
            </a:xfrm>
            <a:solidFill>
              <a:srgbClr val="92D050"/>
            </a:solidFill>
          </p:grpSpPr>
          <p:sp>
            <p:nvSpPr>
              <p:cNvPr id="386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65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87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5.4.3</a:t>
                </a:r>
                <a:r>
                  <a:rPr lang="ja-JP" altLang="en-US" sz="500" dirty="0"/>
                  <a:t>　リスク分析</a:t>
                </a:r>
              </a:p>
            </p:txBody>
          </p:sp>
          <p:sp>
            <p:nvSpPr>
              <p:cNvPr id="388" name="Rectangle 480"/>
              <p:cNvSpPr>
                <a:spLocks noChangeArrowheads="1"/>
              </p:cNvSpPr>
              <p:nvPr/>
            </p:nvSpPr>
            <p:spPr bwMode="auto">
              <a:xfrm>
                <a:off x="1175" y="4477"/>
                <a:ext cx="697" cy="18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・リスクの識別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</a:t>
                </a:r>
                <a:r>
                  <a:rPr lang="ja-JP" altLang="en-US" sz="500" dirty="0" smtClean="0"/>
                  <a:t>リスクの発生</a:t>
                </a:r>
                <a:r>
                  <a:rPr lang="ja-JP" altLang="en-US" sz="500" dirty="0"/>
                  <a:t>確率及び影響の見積り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・リスクの評価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・リスク対応処置及び代替案の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文書化</a:t>
                </a:r>
                <a:endParaRPr lang="en-US" altLang="ja-JP" sz="500" dirty="0"/>
              </a:p>
            </p:txBody>
          </p:sp>
          <p:sp>
            <p:nvSpPr>
              <p:cNvPr id="389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08" name="Group 1229"/>
            <p:cNvGrpSpPr>
              <a:grpSpLocks/>
            </p:cNvGrpSpPr>
            <p:nvPr userDrawn="1"/>
          </p:nvGrpSpPr>
          <p:grpSpPr bwMode="auto">
            <a:xfrm>
              <a:off x="4859730" y="4641795"/>
              <a:ext cx="1059595" cy="495508"/>
              <a:chOff x="1147" y="4422"/>
              <a:chExt cx="753" cy="231"/>
            </a:xfrm>
            <a:solidFill>
              <a:srgbClr val="92D050"/>
            </a:solidFill>
          </p:grpSpPr>
          <p:sp>
            <p:nvSpPr>
              <p:cNvPr id="382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31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83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5.4.4</a:t>
                </a:r>
                <a:r>
                  <a:rPr lang="ja-JP" altLang="en-US" sz="500" dirty="0"/>
                  <a:t>　リスク処置</a:t>
                </a:r>
              </a:p>
            </p:txBody>
          </p:sp>
          <p:sp>
            <p:nvSpPr>
              <p:cNvPr id="384" name="Rectangle 480"/>
              <p:cNvSpPr>
                <a:spLocks noChangeArrowheads="1"/>
              </p:cNvSpPr>
              <p:nvPr/>
            </p:nvSpPr>
            <p:spPr bwMode="auto">
              <a:xfrm>
                <a:off x="1175" y="4491"/>
                <a:ext cx="697" cy="152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・利害関係者への代替手段の提示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・リスク処置の代替手段の実施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・リスク処置行動の要否判断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・リスク管理行動の実施</a:t>
                </a:r>
                <a:endParaRPr lang="en-US" altLang="ja-JP" sz="500" dirty="0"/>
              </a:p>
            </p:txBody>
          </p:sp>
          <p:sp>
            <p:nvSpPr>
              <p:cNvPr id="385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09" name="Group 1229"/>
            <p:cNvGrpSpPr>
              <a:grpSpLocks/>
            </p:cNvGrpSpPr>
            <p:nvPr userDrawn="1"/>
          </p:nvGrpSpPr>
          <p:grpSpPr bwMode="auto">
            <a:xfrm>
              <a:off x="4852694" y="5188931"/>
              <a:ext cx="1059595" cy="429011"/>
              <a:chOff x="1147" y="4422"/>
              <a:chExt cx="753" cy="200"/>
            </a:xfrm>
            <a:solidFill>
              <a:srgbClr val="92D050"/>
            </a:solidFill>
          </p:grpSpPr>
          <p:sp>
            <p:nvSpPr>
              <p:cNvPr id="378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00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79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5.4.5</a:t>
                </a:r>
                <a:r>
                  <a:rPr lang="ja-JP" altLang="en-US" sz="500" dirty="0"/>
                  <a:t>　リスク監視</a:t>
                </a:r>
              </a:p>
            </p:txBody>
          </p:sp>
          <p:sp>
            <p:nvSpPr>
              <p:cNvPr id="380" name="Rectangle 480"/>
              <p:cNvSpPr>
                <a:spLocks noChangeArrowheads="1"/>
              </p:cNvSpPr>
              <p:nvPr/>
            </p:nvSpPr>
            <p:spPr bwMode="auto">
              <a:xfrm>
                <a:off x="1175" y="4491"/>
                <a:ext cx="697" cy="11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・リスク状況の監視と評価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・リスク処置の有効性の評価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・リスク継続監視</a:t>
                </a:r>
                <a:endParaRPr lang="en-US" altLang="ja-JP" sz="500" dirty="0"/>
              </a:p>
            </p:txBody>
          </p:sp>
          <p:sp>
            <p:nvSpPr>
              <p:cNvPr id="381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10" name="Group 1229"/>
            <p:cNvGrpSpPr>
              <a:grpSpLocks/>
            </p:cNvGrpSpPr>
            <p:nvPr userDrawn="1"/>
          </p:nvGrpSpPr>
          <p:grpSpPr bwMode="auto">
            <a:xfrm>
              <a:off x="4859730" y="5668454"/>
              <a:ext cx="1059595" cy="429011"/>
              <a:chOff x="1147" y="4422"/>
              <a:chExt cx="753" cy="200"/>
            </a:xfrm>
            <a:solidFill>
              <a:srgbClr val="92D050"/>
            </a:solidFill>
          </p:grpSpPr>
          <p:sp>
            <p:nvSpPr>
              <p:cNvPr id="374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00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75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 smtClean="0"/>
                  <a:t>5.4.6</a:t>
                </a:r>
                <a:r>
                  <a:rPr lang="ja-JP" altLang="en-US" sz="500" dirty="0"/>
                  <a:t>　リスク管理プロセス評価</a:t>
                </a:r>
              </a:p>
            </p:txBody>
          </p:sp>
          <p:sp>
            <p:nvSpPr>
              <p:cNvPr id="376" name="Rectangle 480"/>
              <p:cNvSpPr>
                <a:spLocks noChangeArrowheads="1"/>
              </p:cNvSpPr>
              <p:nvPr/>
            </p:nvSpPr>
            <p:spPr bwMode="auto">
              <a:xfrm>
                <a:off x="1175" y="4491"/>
                <a:ext cx="697" cy="11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・リスク情報の収集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・リスク管理プロセスの定期レビュー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・リスク関連情報の定期レビュー</a:t>
                </a:r>
                <a:endParaRPr lang="en-US" altLang="ja-JP" sz="500" dirty="0"/>
              </a:p>
            </p:txBody>
          </p:sp>
          <p:sp>
            <p:nvSpPr>
              <p:cNvPr id="377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11" name="テキスト ボックス 787"/>
            <p:cNvSpPr txBox="1">
              <a:spLocks noChangeArrowheads="1"/>
            </p:cNvSpPr>
            <p:nvPr userDrawn="1"/>
          </p:nvSpPr>
          <p:spPr bwMode="auto">
            <a:xfrm>
              <a:off x="6005513" y="4440238"/>
              <a:ext cx="126047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５．５構成管理プロセス</a:t>
              </a:r>
            </a:p>
          </p:txBody>
        </p:sp>
        <p:grpSp>
          <p:nvGrpSpPr>
            <p:cNvPr id="212" name="Group 1229"/>
            <p:cNvGrpSpPr>
              <a:grpSpLocks/>
            </p:cNvGrpSpPr>
            <p:nvPr userDrawn="1"/>
          </p:nvGrpSpPr>
          <p:grpSpPr bwMode="auto">
            <a:xfrm>
              <a:off x="6025281" y="4620566"/>
              <a:ext cx="1059595" cy="313178"/>
              <a:chOff x="1147" y="4422"/>
              <a:chExt cx="753" cy="146"/>
            </a:xfrm>
            <a:solidFill>
              <a:srgbClr val="92D050"/>
            </a:solidFill>
          </p:grpSpPr>
          <p:sp>
            <p:nvSpPr>
              <p:cNvPr id="370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46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71" name="Rectangle 479"/>
              <p:cNvSpPr>
                <a:spLocks noChangeArrowheads="1"/>
              </p:cNvSpPr>
              <p:nvPr/>
            </p:nvSpPr>
            <p:spPr bwMode="auto">
              <a:xfrm>
                <a:off x="1203" y="4430"/>
                <a:ext cx="592" cy="42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5.5.1</a:t>
                </a:r>
                <a:r>
                  <a:rPr lang="ja-JP" altLang="en-US" sz="500" dirty="0"/>
                  <a:t>　構成管理計画</a:t>
                </a:r>
              </a:p>
            </p:txBody>
          </p:sp>
          <p:sp>
            <p:nvSpPr>
              <p:cNvPr id="372" name="Rectangle 480"/>
              <p:cNvSpPr>
                <a:spLocks noChangeArrowheads="1"/>
              </p:cNvSpPr>
              <p:nvPr/>
            </p:nvSpPr>
            <p:spPr bwMode="auto">
              <a:xfrm>
                <a:off x="1172" y="4480"/>
                <a:ext cx="697" cy="5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・構成管理戦略の定義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・構成制</a:t>
                </a:r>
                <a:r>
                  <a:rPr lang="ja-JP" altLang="en-US" sz="500" dirty="0" smtClean="0"/>
                  <a:t>御対象品目の</a:t>
                </a:r>
                <a:r>
                  <a:rPr lang="ja-JP" altLang="en-US" sz="500" dirty="0"/>
                  <a:t>識別</a:t>
                </a:r>
                <a:endParaRPr lang="en-US" altLang="ja-JP" sz="500" dirty="0"/>
              </a:p>
            </p:txBody>
          </p:sp>
          <p:sp>
            <p:nvSpPr>
              <p:cNvPr id="373" name="Line 478"/>
              <p:cNvSpPr>
                <a:spLocks noChangeShapeType="1"/>
              </p:cNvSpPr>
              <p:nvPr/>
            </p:nvSpPr>
            <p:spPr bwMode="auto">
              <a:xfrm>
                <a:off x="1147" y="4472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13" name="Group 1229"/>
            <p:cNvGrpSpPr>
              <a:grpSpLocks/>
            </p:cNvGrpSpPr>
            <p:nvPr userDrawn="1"/>
          </p:nvGrpSpPr>
          <p:grpSpPr bwMode="auto">
            <a:xfrm>
              <a:off x="6040760" y="4956857"/>
              <a:ext cx="1059595" cy="313178"/>
              <a:chOff x="1147" y="4422"/>
              <a:chExt cx="753" cy="146"/>
            </a:xfrm>
            <a:solidFill>
              <a:srgbClr val="92D050"/>
            </a:solidFill>
          </p:grpSpPr>
          <p:sp>
            <p:nvSpPr>
              <p:cNvPr id="366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146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67" name="Rectangle 479"/>
              <p:cNvSpPr>
                <a:spLocks noChangeArrowheads="1"/>
              </p:cNvSpPr>
              <p:nvPr/>
            </p:nvSpPr>
            <p:spPr bwMode="auto">
              <a:xfrm>
                <a:off x="1203" y="4430"/>
                <a:ext cx="592" cy="42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5.5.2</a:t>
                </a:r>
                <a:r>
                  <a:rPr lang="ja-JP" altLang="en-US" sz="500" dirty="0"/>
                  <a:t>　構成管理の実行</a:t>
                </a:r>
              </a:p>
            </p:txBody>
          </p:sp>
          <p:sp>
            <p:nvSpPr>
              <p:cNvPr id="368" name="Rectangle 480"/>
              <p:cNvSpPr>
                <a:spLocks noChangeArrowheads="1"/>
              </p:cNvSpPr>
              <p:nvPr/>
            </p:nvSpPr>
            <p:spPr bwMode="auto">
              <a:xfrm>
                <a:off x="1172" y="4480"/>
                <a:ext cx="697" cy="59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・構成情報の維持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・構成ベースラインの確保</a:t>
                </a:r>
                <a:endParaRPr lang="en-US" altLang="ja-JP" sz="500" dirty="0"/>
              </a:p>
            </p:txBody>
          </p:sp>
          <p:sp>
            <p:nvSpPr>
              <p:cNvPr id="369" name="Line 478"/>
              <p:cNvSpPr>
                <a:spLocks noChangeShapeType="1"/>
              </p:cNvSpPr>
              <p:nvPr/>
            </p:nvSpPr>
            <p:spPr bwMode="auto">
              <a:xfrm>
                <a:off x="1147" y="4472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14" name="Rectangle 447"/>
            <p:cNvSpPr>
              <a:spLocks noChangeArrowheads="1"/>
            </p:cNvSpPr>
            <p:nvPr userDrawn="1"/>
          </p:nvSpPr>
          <p:spPr bwMode="auto">
            <a:xfrm>
              <a:off x="6005513" y="5384800"/>
              <a:ext cx="1149350" cy="108426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" name="テキスト ボックス 800"/>
            <p:cNvSpPr txBox="1">
              <a:spLocks noChangeArrowheads="1"/>
            </p:cNvSpPr>
            <p:nvPr userDrawn="1"/>
          </p:nvSpPr>
          <p:spPr bwMode="auto">
            <a:xfrm>
              <a:off x="5937250" y="5326063"/>
              <a:ext cx="1320800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smtClean="0"/>
                <a:t>５．６ソフトウェア構成管理プロセス</a:t>
              </a:r>
            </a:p>
          </p:txBody>
        </p:sp>
        <p:grpSp>
          <p:nvGrpSpPr>
            <p:cNvPr id="216" name="Group 1229"/>
            <p:cNvGrpSpPr>
              <a:grpSpLocks/>
            </p:cNvGrpSpPr>
            <p:nvPr userDrawn="1"/>
          </p:nvGrpSpPr>
          <p:grpSpPr bwMode="auto">
            <a:xfrm>
              <a:off x="6037241" y="5609684"/>
              <a:ext cx="1059595" cy="163024"/>
              <a:chOff x="1147" y="4441"/>
              <a:chExt cx="753" cy="76"/>
            </a:xfrm>
            <a:solidFill>
              <a:srgbClr val="92D050"/>
            </a:solidFill>
          </p:grpSpPr>
          <p:sp>
            <p:nvSpPr>
              <p:cNvPr id="362" name="AutoShape 477"/>
              <p:cNvSpPr>
                <a:spLocks noChangeArrowheads="1"/>
              </p:cNvSpPr>
              <p:nvPr/>
            </p:nvSpPr>
            <p:spPr bwMode="auto">
              <a:xfrm>
                <a:off x="1152" y="4441"/>
                <a:ext cx="748" cy="76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63" name="Rectangle 479"/>
              <p:cNvSpPr>
                <a:spLocks noChangeArrowheads="1"/>
              </p:cNvSpPr>
              <p:nvPr/>
            </p:nvSpPr>
            <p:spPr bwMode="auto">
              <a:xfrm>
                <a:off x="1203" y="4441"/>
                <a:ext cx="592" cy="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5.6.1</a:t>
                </a:r>
                <a:r>
                  <a:rPr lang="ja-JP" altLang="en-US" sz="500" dirty="0"/>
                  <a:t>　プロセス開始の準備</a:t>
                </a:r>
              </a:p>
            </p:txBody>
          </p:sp>
          <p:sp>
            <p:nvSpPr>
              <p:cNvPr id="364" name="Rectangle 480"/>
              <p:cNvSpPr>
                <a:spLocks noChangeArrowheads="1"/>
              </p:cNvSpPr>
              <p:nvPr/>
            </p:nvSpPr>
            <p:spPr bwMode="auto">
              <a:xfrm>
                <a:off x="1172" y="4480"/>
                <a:ext cx="697" cy="28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・構成管理計画の立案</a:t>
                </a:r>
              </a:p>
            </p:txBody>
          </p:sp>
          <p:sp>
            <p:nvSpPr>
              <p:cNvPr id="365" name="Line 478"/>
              <p:cNvSpPr>
                <a:spLocks noChangeShapeType="1"/>
              </p:cNvSpPr>
              <p:nvPr/>
            </p:nvSpPr>
            <p:spPr bwMode="auto">
              <a:xfrm>
                <a:off x="1147" y="4472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17" name="Group 1229"/>
            <p:cNvGrpSpPr>
              <a:grpSpLocks/>
            </p:cNvGrpSpPr>
            <p:nvPr userDrawn="1"/>
          </p:nvGrpSpPr>
          <p:grpSpPr bwMode="auto">
            <a:xfrm>
              <a:off x="6043999" y="6247031"/>
              <a:ext cx="1059595" cy="173749"/>
              <a:chOff x="1147" y="4439"/>
              <a:chExt cx="753" cy="81"/>
            </a:xfrm>
            <a:solidFill>
              <a:srgbClr val="92D050"/>
            </a:solidFill>
          </p:grpSpPr>
          <p:sp>
            <p:nvSpPr>
              <p:cNvPr id="358" name="AutoShape 477"/>
              <p:cNvSpPr>
                <a:spLocks noChangeArrowheads="1"/>
              </p:cNvSpPr>
              <p:nvPr/>
            </p:nvSpPr>
            <p:spPr bwMode="auto">
              <a:xfrm>
                <a:off x="1152" y="4441"/>
                <a:ext cx="748" cy="79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59" name="Rectangle 479"/>
              <p:cNvSpPr>
                <a:spLocks noChangeArrowheads="1"/>
              </p:cNvSpPr>
              <p:nvPr/>
            </p:nvSpPr>
            <p:spPr bwMode="auto">
              <a:xfrm>
                <a:off x="1203" y="4439"/>
                <a:ext cx="592" cy="3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5.6.4</a:t>
                </a:r>
                <a:r>
                  <a:rPr lang="ja-JP" altLang="en-US" sz="500" dirty="0"/>
                  <a:t>　構成状態の記録</a:t>
                </a:r>
              </a:p>
            </p:txBody>
          </p:sp>
          <p:sp>
            <p:nvSpPr>
              <p:cNvPr id="360" name="Rectangle 480"/>
              <p:cNvSpPr>
                <a:spLocks noChangeArrowheads="1"/>
              </p:cNvSpPr>
              <p:nvPr/>
            </p:nvSpPr>
            <p:spPr bwMode="auto">
              <a:xfrm>
                <a:off x="1172" y="4480"/>
                <a:ext cx="697" cy="3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・管理記録と状況報告の準備</a:t>
                </a:r>
              </a:p>
            </p:txBody>
          </p:sp>
          <p:sp>
            <p:nvSpPr>
              <p:cNvPr id="361" name="Line 478"/>
              <p:cNvSpPr>
                <a:spLocks noChangeShapeType="1"/>
              </p:cNvSpPr>
              <p:nvPr/>
            </p:nvSpPr>
            <p:spPr bwMode="auto">
              <a:xfrm>
                <a:off x="1147" y="4472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18" name="Group 1229"/>
            <p:cNvGrpSpPr>
              <a:grpSpLocks/>
            </p:cNvGrpSpPr>
            <p:nvPr userDrawn="1"/>
          </p:nvGrpSpPr>
          <p:grpSpPr bwMode="auto">
            <a:xfrm>
              <a:off x="6037981" y="6031007"/>
              <a:ext cx="1059595" cy="173749"/>
              <a:chOff x="1147" y="4439"/>
              <a:chExt cx="753" cy="81"/>
            </a:xfrm>
            <a:solidFill>
              <a:srgbClr val="92D050"/>
            </a:solidFill>
          </p:grpSpPr>
          <p:sp>
            <p:nvSpPr>
              <p:cNvPr id="354" name="AutoShape 477"/>
              <p:cNvSpPr>
                <a:spLocks noChangeArrowheads="1"/>
              </p:cNvSpPr>
              <p:nvPr/>
            </p:nvSpPr>
            <p:spPr bwMode="auto">
              <a:xfrm>
                <a:off x="1152" y="4441"/>
                <a:ext cx="748" cy="79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55" name="Rectangle 479"/>
              <p:cNvSpPr>
                <a:spLocks noChangeArrowheads="1"/>
              </p:cNvSpPr>
              <p:nvPr/>
            </p:nvSpPr>
            <p:spPr bwMode="auto">
              <a:xfrm>
                <a:off x="1203" y="4439"/>
                <a:ext cx="592" cy="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5.6.3</a:t>
                </a:r>
                <a:r>
                  <a:rPr lang="ja-JP" altLang="en-US" sz="500" dirty="0"/>
                  <a:t>　構成制御</a:t>
                </a:r>
              </a:p>
            </p:txBody>
          </p:sp>
          <p:sp>
            <p:nvSpPr>
              <p:cNvPr id="356" name="Rectangle 480"/>
              <p:cNvSpPr>
                <a:spLocks noChangeArrowheads="1"/>
              </p:cNvSpPr>
              <p:nvPr/>
            </p:nvSpPr>
            <p:spPr bwMode="auto">
              <a:xfrm>
                <a:off x="1172" y="4480"/>
                <a:ext cx="697" cy="3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・構成の変更管理</a:t>
                </a:r>
              </a:p>
            </p:txBody>
          </p:sp>
          <p:sp>
            <p:nvSpPr>
              <p:cNvPr id="357" name="Line 478"/>
              <p:cNvSpPr>
                <a:spLocks noChangeShapeType="1"/>
              </p:cNvSpPr>
              <p:nvPr/>
            </p:nvSpPr>
            <p:spPr bwMode="auto">
              <a:xfrm>
                <a:off x="1147" y="4472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19" name="Group 1229"/>
            <p:cNvGrpSpPr>
              <a:grpSpLocks/>
            </p:cNvGrpSpPr>
            <p:nvPr userDrawn="1"/>
          </p:nvGrpSpPr>
          <p:grpSpPr bwMode="auto">
            <a:xfrm>
              <a:off x="6043999" y="5814983"/>
              <a:ext cx="1059595" cy="173749"/>
              <a:chOff x="1147" y="4439"/>
              <a:chExt cx="753" cy="81"/>
            </a:xfrm>
            <a:solidFill>
              <a:srgbClr val="92D050"/>
            </a:solidFill>
          </p:grpSpPr>
          <p:sp>
            <p:nvSpPr>
              <p:cNvPr id="350" name="AutoShape 477"/>
              <p:cNvSpPr>
                <a:spLocks noChangeArrowheads="1"/>
              </p:cNvSpPr>
              <p:nvPr/>
            </p:nvSpPr>
            <p:spPr bwMode="auto">
              <a:xfrm>
                <a:off x="1152" y="4441"/>
                <a:ext cx="748" cy="79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51" name="Rectangle 479"/>
              <p:cNvSpPr>
                <a:spLocks noChangeArrowheads="1"/>
              </p:cNvSpPr>
              <p:nvPr/>
            </p:nvSpPr>
            <p:spPr bwMode="auto">
              <a:xfrm>
                <a:off x="1203" y="4439"/>
                <a:ext cx="592" cy="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5.6.2</a:t>
                </a:r>
                <a:r>
                  <a:rPr lang="ja-JP" altLang="en-US" sz="500" dirty="0"/>
                  <a:t>　構成識別</a:t>
                </a:r>
              </a:p>
            </p:txBody>
          </p:sp>
          <p:sp>
            <p:nvSpPr>
              <p:cNvPr id="352" name="Rectangle 480"/>
              <p:cNvSpPr>
                <a:spLocks noChangeArrowheads="1"/>
              </p:cNvSpPr>
              <p:nvPr/>
            </p:nvSpPr>
            <p:spPr bwMode="auto">
              <a:xfrm>
                <a:off x="1172" y="4480"/>
                <a:ext cx="697" cy="3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・構成識別体系の確立</a:t>
                </a:r>
              </a:p>
            </p:txBody>
          </p:sp>
          <p:sp>
            <p:nvSpPr>
              <p:cNvPr id="353" name="Line 478"/>
              <p:cNvSpPr>
                <a:spLocks noChangeShapeType="1"/>
              </p:cNvSpPr>
              <p:nvPr/>
            </p:nvSpPr>
            <p:spPr bwMode="auto">
              <a:xfrm>
                <a:off x="1147" y="4472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20" name="Group 1229"/>
            <p:cNvGrpSpPr>
              <a:grpSpLocks/>
            </p:cNvGrpSpPr>
            <p:nvPr userDrawn="1"/>
          </p:nvGrpSpPr>
          <p:grpSpPr bwMode="auto">
            <a:xfrm>
              <a:off x="7182093" y="5981267"/>
              <a:ext cx="1059595" cy="169459"/>
              <a:chOff x="1147" y="4441"/>
              <a:chExt cx="753" cy="79"/>
            </a:xfrm>
            <a:solidFill>
              <a:srgbClr val="92D050"/>
            </a:solidFill>
          </p:grpSpPr>
          <p:sp>
            <p:nvSpPr>
              <p:cNvPr id="346" name="AutoShape 477"/>
              <p:cNvSpPr>
                <a:spLocks noChangeArrowheads="1"/>
              </p:cNvSpPr>
              <p:nvPr/>
            </p:nvSpPr>
            <p:spPr bwMode="auto">
              <a:xfrm>
                <a:off x="1152" y="4441"/>
                <a:ext cx="748" cy="79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47" name="Rectangle 479"/>
              <p:cNvSpPr>
                <a:spLocks noChangeArrowheads="1"/>
              </p:cNvSpPr>
              <p:nvPr/>
            </p:nvSpPr>
            <p:spPr bwMode="auto">
              <a:xfrm>
                <a:off x="1203" y="4444"/>
                <a:ext cx="592" cy="2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5.6.5</a:t>
                </a:r>
                <a:r>
                  <a:rPr lang="ja-JP" altLang="en-US" sz="500" dirty="0"/>
                  <a:t>　構成評価</a:t>
                </a:r>
              </a:p>
            </p:txBody>
          </p:sp>
          <p:sp>
            <p:nvSpPr>
              <p:cNvPr id="348" name="Rectangle 480"/>
              <p:cNvSpPr>
                <a:spLocks noChangeArrowheads="1"/>
              </p:cNvSpPr>
              <p:nvPr/>
            </p:nvSpPr>
            <p:spPr bwMode="auto">
              <a:xfrm>
                <a:off x="1172" y="4480"/>
                <a:ext cx="697" cy="3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・構成品目の完整性の保証</a:t>
                </a:r>
              </a:p>
            </p:txBody>
          </p:sp>
          <p:sp>
            <p:nvSpPr>
              <p:cNvPr id="349" name="Line 478"/>
              <p:cNvSpPr>
                <a:spLocks noChangeShapeType="1"/>
              </p:cNvSpPr>
              <p:nvPr/>
            </p:nvSpPr>
            <p:spPr bwMode="auto">
              <a:xfrm>
                <a:off x="1147" y="4472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21" name="Rectangle 447"/>
            <p:cNvSpPr>
              <a:spLocks noChangeArrowheads="1"/>
            </p:cNvSpPr>
            <p:nvPr userDrawn="1"/>
          </p:nvSpPr>
          <p:spPr bwMode="auto">
            <a:xfrm>
              <a:off x="7200900" y="4500563"/>
              <a:ext cx="1120775" cy="13906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2" name="Group 1229"/>
            <p:cNvGrpSpPr>
              <a:grpSpLocks/>
            </p:cNvGrpSpPr>
            <p:nvPr userDrawn="1"/>
          </p:nvGrpSpPr>
          <p:grpSpPr bwMode="auto">
            <a:xfrm>
              <a:off x="7217912" y="4656584"/>
              <a:ext cx="1059595" cy="531974"/>
              <a:chOff x="1147" y="4422"/>
              <a:chExt cx="753" cy="248"/>
            </a:xfrm>
            <a:solidFill>
              <a:srgbClr val="92D050"/>
            </a:solidFill>
          </p:grpSpPr>
          <p:sp>
            <p:nvSpPr>
              <p:cNvPr id="342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48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43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5.7.1</a:t>
                </a:r>
                <a:r>
                  <a:rPr lang="ja-JP" altLang="en-US" sz="500" dirty="0"/>
                  <a:t>　情報管理計画</a:t>
                </a:r>
              </a:p>
            </p:txBody>
          </p:sp>
          <p:sp>
            <p:nvSpPr>
              <p:cNvPr id="344" name="Rectangle 480"/>
              <p:cNvSpPr>
                <a:spLocks noChangeArrowheads="1"/>
              </p:cNvSpPr>
              <p:nvPr/>
            </p:nvSpPr>
            <p:spPr bwMode="auto">
              <a:xfrm>
                <a:off x="1175" y="4477"/>
                <a:ext cx="697" cy="17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・情報項目の定義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・情報項目の権限及び責任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・情報項目の権利・義務・確約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・情報内容（データ）の定義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・情報保守の定義</a:t>
                </a:r>
              </a:p>
            </p:txBody>
          </p:sp>
          <p:sp>
            <p:nvSpPr>
              <p:cNvPr id="345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23" name="テキスト ボックス 837"/>
            <p:cNvSpPr txBox="1">
              <a:spLocks noChangeArrowheads="1"/>
            </p:cNvSpPr>
            <p:nvPr userDrawn="1"/>
          </p:nvSpPr>
          <p:spPr bwMode="auto">
            <a:xfrm>
              <a:off x="7121525" y="4476750"/>
              <a:ext cx="1260475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dirty="0" smtClean="0"/>
                <a:t>５．７情報管理プロセス</a:t>
              </a:r>
            </a:p>
          </p:txBody>
        </p:sp>
        <p:grpSp>
          <p:nvGrpSpPr>
            <p:cNvPr id="224" name="Group 1229"/>
            <p:cNvGrpSpPr>
              <a:grpSpLocks/>
            </p:cNvGrpSpPr>
            <p:nvPr userDrawn="1"/>
          </p:nvGrpSpPr>
          <p:grpSpPr bwMode="auto">
            <a:xfrm>
              <a:off x="7217912" y="5227393"/>
              <a:ext cx="1059595" cy="617776"/>
              <a:chOff x="1147" y="4422"/>
              <a:chExt cx="753" cy="288"/>
            </a:xfrm>
            <a:solidFill>
              <a:srgbClr val="92D050"/>
            </a:solidFill>
          </p:grpSpPr>
          <p:sp>
            <p:nvSpPr>
              <p:cNvPr id="338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88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39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 smtClean="0"/>
                  <a:t>5.7.2  </a:t>
                </a:r>
                <a:r>
                  <a:rPr lang="ja-JP" altLang="en-US" sz="500" dirty="0" smtClean="0"/>
                  <a:t>情報</a:t>
                </a:r>
                <a:r>
                  <a:rPr lang="ja-JP" altLang="en-US" sz="500" dirty="0"/>
                  <a:t>管理の実行</a:t>
                </a:r>
              </a:p>
            </p:txBody>
          </p:sp>
          <p:sp>
            <p:nvSpPr>
              <p:cNvPr id="340" name="Rectangle 480"/>
              <p:cNvSpPr>
                <a:spLocks noChangeArrowheads="1"/>
              </p:cNvSpPr>
              <p:nvPr/>
            </p:nvSpPr>
            <p:spPr bwMode="auto">
              <a:xfrm>
                <a:off x="1175" y="4477"/>
                <a:ext cx="697" cy="22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・情報項目の入手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・情報項目及び保管記録の維持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・情報の検索と配布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・正式文書の提供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・情報の保管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・情報の廃棄</a:t>
                </a:r>
              </a:p>
            </p:txBody>
          </p:sp>
          <p:sp>
            <p:nvSpPr>
              <p:cNvPr id="341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25" name="Rectangle 447"/>
            <p:cNvSpPr>
              <a:spLocks noChangeArrowheads="1"/>
            </p:cNvSpPr>
            <p:nvPr userDrawn="1"/>
          </p:nvSpPr>
          <p:spPr bwMode="auto">
            <a:xfrm>
              <a:off x="7150100" y="5916613"/>
              <a:ext cx="1171575" cy="5524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6" name="Group 1229"/>
            <p:cNvGrpSpPr>
              <a:grpSpLocks/>
            </p:cNvGrpSpPr>
            <p:nvPr userDrawn="1"/>
          </p:nvGrpSpPr>
          <p:grpSpPr bwMode="auto">
            <a:xfrm>
              <a:off x="7199318" y="6266432"/>
              <a:ext cx="1059595" cy="169459"/>
              <a:chOff x="1147" y="4441"/>
              <a:chExt cx="753" cy="79"/>
            </a:xfrm>
            <a:solidFill>
              <a:srgbClr val="92D050"/>
            </a:solidFill>
          </p:grpSpPr>
          <p:sp>
            <p:nvSpPr>
              <p:cNvPr id="334" name="AutoShape 477"/>
              <p:cNvSpPr>
                <a:spLocks noChangeArrowheads="1"/>
              </p:cNvSpPr>
              <p:nvPr/>
            </p:nvSpPr>
            <p:spPr bwMode="auto">
              <a:xfrm>
                <a:off x="1152" y="4441"/>
                <a:ext cx="748" cy="79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35" name="Rectangle 479"/>
              <p:cNvSpPr>
                <a:spLocks noChangeArrowheads="1"/>
              </p:cNvSpPr>
              <p:nvPr/>
            </p:nvSpPr>
            <p:spPr bwMode="auto">
              <a:xfrm>
                <a:off x="1203" y="4446"/>
                <a:ext cx="592" cy="21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5.6.6</a:t>
                </a:r>
                <a:r>
                  <a:rPr lang="ja-JP" altLang="en-US" sz="500" dirty="0"/>
                  <a:t>　リリース管理及び納入</a:t>
                </a:r>
              </a:p>
            </p:txBody>
          </p:sp>
          <p:sp>
            <p:nvSpPr>
              <p:cNvPr id="336" name="Rectangle 480"/>
              <p:cNvSpPr>
                <a:spLocks noChangeArrowheads="1"/>
              </p:cNvSpPr>
              <p:nvPr/>
            </p:nvSpPr>
            <p:spPr bwMode="auto">
              <a:xfrm>
                <a:off x="1172" y="4480"/>
                <a:ext cx="697" cy="34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・リリース及び出荷の制御</a:t>
                </a:r>
              </a:p>
            </p:txBody>
          </p:sp>
          <p:sp>
            <p:nvSpPr>
              <p:cNvPr id="337" name="Line 478"/>
              <p:cNvSpPr>
                <a:spLocks noChangeShapeType="1"/>
              </p:cNvSpPr>
              <p:nvPr/>
            </p:nvSpPr>
            <p:spPr bwMode="auto">
              <a:xfrm>
                <a:off x="1147" y="4472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27" name="正方形/長方形 1646"/>
            <p:cNvSpPr>
              <a:spLocks noChangeArrowheads="1"/>
            </p:cNvSpPr>
            <p:nvPr userDrawn="1"/>
          </p:nvSpPr>
          <p:spPr bwMode="auto">
            <a:xfrm>
              <a:off x="7104063" y="5938838"/>
              <a:ext cx="77787" cy="5302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1279525"/>
              <a:endParaRPr lang="ja-JP" altLang="en-US"/>
            </a:p>
          </p:txBody>
        </p:sp>
        <p:sp>
          <p:nvSpPr>
            <p:cNvPr id="228" name="テキスト ボックス 837"/>
            <p:cNvSpPr txBox="1">
              <a:spLocks noChangeArrowheads="1"/>
            </p:cNvSpPr>
            <p:nvPr userDrawn="1"/>
          </p:nvSpPr>
          <p:spPr bwMode="auto">
            <a:xfrm>
              <a:off x="8382000" y="4440238"/>
              <a:ext cx="973138" cy="215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5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defRPr/>
              </a:pPr>
              <a:r>
                <a:rPr lang="ja-JP" altLang="en-US" sz="800" dirty="0" smtClean="0"/>
                <a:t>５．８測定プロセス</a:t>
              </a:r>
            </a:p>
          </p:txBody>
        </p:sp>
        <p:grpSp>
          <p:nvGrpSpPr>
            <p:cNvPr id="229" name="Group 1229"/>
            <p:cNvGrpSpPr>
              <a:grpSpLocks/>
            </p:cNvGrpSpPr>
            <p:nvPr userDrawn="1"/>
          </p:nvGrpSpPr>
          <p:grpSpPr bwMode="auto">
            <a:xfrm>
              <a:off x="8399533" y="4651286"/>
              <a:ext cx="954841" cy="759150"/>
              <a:chOff x="1147" y="4422"/>
              <a:chExt cx="753" cy="255"/>
            </a:xfrm>
            <a:solidFill>
              <a:srgbClr val="92D050"/>
            </a:solidFill>
          </p:grpSpPr>
          <p:sp>
            <p:nvSpPr>
              <p:cNvPr id="330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55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31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5.8.1</a:t>
                </a:r>
                <a:r>
                  <a:rPr lang="ja-JP" altLang="en-US" sz="500" dirty="0"/>
                  <a:t>　測定計画の策定</a:t>
                </a:r>
              </a:p>
            </p:txBody>
          </p:sp>
          <p:sp>
            <p:nvSpPr>
              <p:cNvPr id="332" name="Rectangle 480"/>
              <p:cNvSpPr>
                <a:spLocks noChangeArrowheads="1"/>
              </p:cNvSpPr>
              <p:nvPr/>
            </p:nvSpPr>
            <p:spPr bwMode="auto">
              <a:xfrm>
                <a:off x="1175" y="4481"/>
                <a:ext cx="697" cy="17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・組織特性の記述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・情報ニーズの識別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・測定量の選択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・測定手順の定義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 smtClean="0"/>
                  <a:t>・</a:t>
                </a:r>
                <a:r>
                  <a:rPr lang="ja-JP" altLang="en-US" sz="500" dirty="0"/>
                  <a:t>評価</a:t>
                </a:r>
                <a:r>
                  <a:rPr lang="ja-JP" altLang="en-US" sz="500" dirty="0" smtClean="0"/>
                  <a:t>基準</a:t>
                </a:r>
                <a:r>
                  <a:rPr lang="ja-JP" altLang="en-US" sz="500" dirty="0"/>
                  <a:t>の定義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・資源の承認と提供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・支援技術の取得及び展開</a:t>
                </a:r>
              </a:p>
            </p:txBody>
          </p:sp>
          <p:sp>
            <p:nvSpPr>
              <p:cNvPr id="333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30" name="Group 1229"/>
            <p:cNvGrpSpPr>
              <a:grpSpLocks/>
            </p:cNvGrpSpPr>
            <p:nvPr userDrawn="1"/>
          </p:nvGrpSpPr>
          <p:grpSpPr bwMode="auto">
            <a:xfrm>
              <a:off x="8405873" y="5448672"/>
              <a:ext cx="954841" cy="550358"/>
              <a:chOff x="1147" y="4422"/>
              <a:chExt cx="753" cy="248"/>
            </a:xfrm>
            <a:solidFill>
              <a:srgbClr val="92D050"/>
            </a:solidFill>
          </p:grpSpPr>
          <p:sp>
            <p:nvSpPr>
              <p:cNvPr id="326" name="AutoShape 477"/>
              <p:cNvSpPr>
                <a:spLocks noChangeArrowheads="1"/>
              </p:cNvSpPr>
              <p:nvPr/>
            </p:nvSpPr>
            <p:spPr bwMode="auto">
              <a:xfrm>
                <a:off x="1152" y="4422"/>
                <a:ext cx="748" cy="248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27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5.8.2</a:t>
                </a:r>
                <a:r>
                  <a:rPr lang="ja-JP" altLang="en-US" sz="500" dirty="0"/>
                  <a:t>　測定の実行</a:t>
                </a:r>
              </a:p>
            </p:txBody>
          </p:sp>
          <p:sp>
            <p:nvSpPr>
              <p:cNvPr id="328" name="Rectangle 480"/>
              <p:cNvSpPr>
                <a:spLocks noChangeArrowheads="1"/>
              </p:cNvSpPr>
              <p:nvPr/>
            </p:nvSpPr>
            <p:spPr bwMode="auto">
              <a:xfrm>
                <a:off x="1175" y="4481"/>
                <a:ext cx="697" cy="166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・測定手順の関連プロセスへの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統合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・データの収集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・データの分析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・測定結果の文書化</a:t>
                </a:r>
                <a:endParaRPr lang="en-US" altLang="ja-JP" sz="500" dirty="0"/>
              </a:p>
            </p:txBody>
          </p:sp>
          <p:sp>
            <p:nvSpPr>
              <p:cNvPr id="329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31" name="Group 1229"/>
            <p:cNvGrpSpPr>
              <a:grpSpLocks/>
            </p:cNvGrpSpPr>
            <p:nvPr userDrawn="1"/>
          </p:nvGrpSpPr>
          <p:grpSpPr bwMode="auto">
            <a:xfrm>
              <a:off x="8393193" y="6060740"/>
              <a:ext cx="954841" cy="383919"/>
              <a:chOff x="1147" y="4423"/>
              <a:chExt cx="753" cy="173"/>
            </a:xfrm>
            <a:solidFill>
              <a:srgbClr val="92D050"/>
            </a:solidFill>
          </p:grpSpPr>
          <p:sp>
            <p:nvSpPr>
              <p:cNvPr id="322" name="AutoShape 477"/>
              <p:cNvSpPr>
                <a:spLocks noChangeArrowheads="1"/>
              </p:cNvSpPr>
              <p:nvPr/>
            </p:nvSpPr>
            <p:spPr bwMode="auto">
              <a:xfrm>
                <a:off x="1152" y="4423"/>
                <a:ext cx="748" cy="173"/>
              </a:xfrm>
              <a:prstGeom prst="roundRect">
                <a:avLst>
                  <a:gd name="adj" fmla="val 16667"/>
                </a:avLst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endParaRPr lang="ja-JP" altLang="ja-JP" sz="800"/>
              </a:p>
            </p:txBody>
          </p:sp>
          <p:sp>
            <p:nvSpPr>
              <p:cNvPr id="323" name="Rectangle 479"/>
              <p:cNvSpPr>
                <a:spLocks noChangeArrowheads="1"/>
              </p:cNvSpPr>
              <p:nvPr/>
            </p:nvSpPr>
            <p:spPr bwMode="auto">
              <a:xfrm>
                <a:off x="1203" y="4427"/>
                <a:ext cx="646" cy="4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>
                  <a:defRPr/>
                </a:pPr>
                <a:r>
                  <a:rPr lang="en-US" altLang="ja-JP" sz="500" dirty="0"/>
                  <a:t>5.8.3</a:t>
                </a:r>
                <a:r>
                  <a:rPr lang="ja-JP" altLang="en-US" sz="500" dirty="0"/>
                  <a:t>　測定の評価</a:t>
                </a:r>
              </a:p>
            </p:txBody>
          </p:sp>
          <p:sp>
            <p:nvSpPr>
              <p:cNvPr id="324" name="Rectangle 480"/>
              <p:cNvSpPr>
                <a:spLocks noChangeArrowheads="1"/>
              </p:cNvSpPr>
              <p:nvPr/>
            </p:nvSpPr>
            <p:spPr bwMode="auto">
              <a:xfrm>
                <a:off x="1175" y="4481"/>
                <a:ext cx="697" cy="103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10800" rIns="10800" bIns="0" anchor="ctr"/>
              <a:lstStyle/>
              <a:p>
                <a:pPr defTabSz="1279525">
                  <a:defRPr/>
                </a:pPr>
                <a:r>
                  <a:rPr lang="ja-JP" altLang="en-US" sz="500" dirty="0"/>
                  <a:t>・測定結果及び測定プロセスの</a:t>
                </a:r>
                <a:endParaRPr lang="en-US" altLang="ja-JP" sz="500" dirty="0"/>
              </a:p>
              <a:p>
                <a:pPr defTabSz="1279525">
                  <a:defRPr/>
                </a:pPr>
                <a:r>
                  <a:rPr lang="ja-JP" altLang="en-US" sz="500" dirty="0"/>
                  <a:t>評価</a:t>
                </a:r>
              </a:p>
              <a:p>
                <a:pPr defTabSz="1279525">
                  <a:defRPr/>
                </a:pPr>
                <a:r>
                  <a:rPr lang="ja-JP" altLang="en-US" sz="500" dirty="0"/>
                  <a:t>・改善項目の識別と伝達</a:t>
                </a:r>
                <a:endParaRPr lang="en-US" altLang="ja-JP" sz="500" dirty="0"/>
              </a:p>
            </p:txBody>
          </p:sp>
          <p:sp>
            <p:nvSpPr>
              <p:cNvPr id="325" name="Line 478"/>
              <p:cNvSpPr>
                <a:spLocks noChangeShapeType="1"/>
              </p:cNvSpPr>
              <p:nvPr/>
            </p:nvSpPr>
            <p:spPr bwMode="auto">
              <a:xfrm>
                <a:off x="1147" y="4478"/>
                <a:ext cx="748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32" name="グループ化 11"/>
            <p:cNvGrpSpPr>
              <a:grpSpLocks/>
            </p:cNvGrpSpPr>
            <p:nvPr userDrawn="1"/>
          </p:nvGrpSpPr>
          <p:grpSpPr bwMode="auto">
            <a:xfrm>
              <a:off x="136525" y="6997700"/>
              <a:ext cx="1116013" cy="215900"/>
              <a:chOff x="136102" y="6997988"/>
              <a:chExt cx="1116435" cy="214880"/>
            </a:xfrm>
          </p:grpSpPr>
          <p:grpSp>
            <p:nvGrpSpPr>
              <p:cNvPr id="316" name="グループ化 5"/>
              <p:cNvGrpSpPr>
                <a:grpSpLocks/>
              </p:cNvGrpSpPr>
              <p:nvPr userDrawn="1"/>
            </p:nvGrpSpPr>
            <p:grpSpPr bwMode="auto">
              <a:xfrm>
                <a:off x="143517" y="6997988"/>
                <a:ext cx="1109020" cy="214880"/>
                <a:chOff x="109538" y="7131050"/>
                <a:chExt cx="1187450" cy="223043"/>
              </a:xfrm>
            </p:grpSpPr>
            <p:sp>
              <p:nvSpPr>
                <p:cNvPr id="318" name="AutoShape 493"/>
                <p:cNvSpPr>
                  <a:spLocks noChangeArrowheads="1"/>
                </p:cNvSpPr>
                <p:nvPr userDrawn="1"/>
              </p:nvSpPr>
              <p:spPr bwMode="auto">
                <a:xfrm>
                  <a:off x="109538" y="7155656"/>
                  <a:ext cx="1187450" cy="19843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grpSp>
              <p:nvGrpSpPr>
                <p:cNvPr id="319" name="Group 1123"/>
                <p:cNvGrpSpPr>
                  <a:grpSpLocks/>
                </p:cNvGrpSpPr>
                <p:nvPr userDrawn="1"/>
              </p:nvGrpSpPr>
              <p:grpSpPr bwMode="auto">
                <a:xfrm>
                  <a:off x="149225" y="7131050"/>
                  <a:ext cx="1139825" cy="188913"/>
                  <a:chOff x="1152" y="5088"/>
                  <a:chExt cx="718" cy="119"/>
                </a:xfrm>
              </p:grpSpPr>
              <p:sp>
                <p:nvSpPr>
                  <p:cNvPr id="320" name="Rectangle 49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52" y="5088"/>
                    <a:ext cx="707" cy="7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1279525"/>
                    <a:r>
                      <a:rPr lang="en-US" altLang="ja-JP" sz="500"/>
                      <a:t>6.1.1</a:t>
                    </a:r>
                    <a:r>
                      <a:rPr lang="ja-JP" altLang="en-US" sz="500"/>
                      <a:t>　プロセスの確立</a:t>
                    </a:r>
                  </a:p>
                </p:txBody>
              </p:sp>
              <p:sp>
                <p:nvSpPr>
                  <p:cNvPr id="321" name="Rectangle 496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52" y="5155"/>
                    <a:ext cx="718" cy="5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28800" tIns="28800" rIns="28800" bIns="10800" anchor="ctr"/>
                  <a:lstStyle/>
                  <a:p>
                    <a:pPr defTabSz="1279525"/>
                    <a:r>
                      <a:rPr lang="ja-JP" altLang="en-US" sz="500"/>
                      <a:t>・プロセスの確立</a:t>
                    </a:r>
                  </a:p>
                </p:txBody>
              </p:sp>
            </p:grpSp>
          </p:grpSp>
          <p:sp>
            <p:nvSpPr>
              <p:cNvPr id="317" name="Line 494"/>
              <p:cNvSpPr>
                <a:spLocks noChangeShapeType="1"/>
              </p:cNvSpPr>
              <p:nvPr userDrawn="1"/>
            </p:nvSpPr>
            <p:spPr bwMode="auto">
              <a:xfrm>
                <a:off x="136102" y="7100942"/>
                <a:ext cx="1095398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3" name="グループ化 10"/>
            <p:cNvGrpSpPr>
              <a:grpSpLocks/>
            </p:cNvGrpSpPr>
            <p:nvPr userDrawn="1"/>
          </p:nvGrpSpPr>
          <p:grpSpPr bwMode="auto">
            <a:xfrm>
              <a:off x="128588" y="7645400"/>
              <a:ext cx="1123950" cy="395288"/>
              <a:chOff x="127796" y="7500943"/>
              <a:chExt cx="1124742" cy="396076"/>
            </a:xfrm>
          </p:grpSpPr>
          <p:grpSp>
            <p:nvGrpSpPr>
              <p:cNvPr id="310" name="グループ化 8"/>
              <p:cNvGrpSpPr>
                <a:grpSpLocks/>
              </p:cNvGrpSpPr>
              <p:nvPr userDrawn="1"/>
            </p:nvGrpSpPr>
            <p:grpSpPr bwMode="auto">
              <a:xfrm>
                <a:off x="127796" y="7500943"/>
                <a:ext cx="1124742" cy="396076"/>
                <a:chOff x="101600" y="7653358"/>
                <a:chExt cx="1217894" cy="302219"/>
              </a:xfrm>
            </p:grpSpPr>
            <p:sp>
              <p:nvSpPr>
                <p:cNvPr id="312" name="AutoShape 503"/>
                <p:cNvSpPr>
                  <a:spLocks noChangeArrowheads="1"/>
                </p:cNvSpPr>
                <p:nvPr userDrawn="1"/>
              </p:nvSpPr>
              <p:spPr bwMode="auto">
                <a:xfrm>
                  <a:off x="101600" y="7680323"/>
                  <a:ext cx="1217894" cy="27525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grpSp>
              <p:nvGrpSpPr>
                <p:cNvPr id="313" name="Group 1122"/>
                <p:cNvGrpSpPr>
                  <a:grpSpLocks/>
                </p:cNvGrpSpPr>
                <p:nvPr userDrawn="1"/>
              </p:nvGrpSpPr>
              <p:grpSpPr bwMode="auto">
                <a:xfrm>
                  <a:off x="103163" y="7653358"/>
                  <a:ext cx="1216025" cy="266701"/>
                  <a:chOff x="1141" y="5428"/>
                  <a:chExt cx="766" cy="168"/>
                </a:xfrm>
              </p:grpSpPr>
              <p:sp>
                <p:nvSpPr>
                  <p:cNvPr id="314" name="Rectangle 50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63" y="5428"/>
                    <a:ext cx="707" cy="6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1279525"/>
                    <a:r>
                      <a:rPr lang="en-US" altLang="ja-JP" sz="500"/>
                      <a:t>6.1.3</a:t>
                    </a:r>
                    <a:r>
                      <a:rPr lang="ja-JP" altLang="en-US" sz="500"/>
                      <a:t>　プロセスの改善</a:t>
                    </a:r>
                  </a:p>
                </p:txBody>
              </p:sp>
              <p:sp>
                <p:nvSpPr>
                  <p:cNvPr id="315" name="Rectangle 506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41" y="5491"/>
                    <a:ext cx="766" cy="105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28800" tIns="28800" rIns="10800" bIns="10800" anchor="ctr"/>
                  <a:lstStyle/>
                  <a:p>
                    <a:pPr defTabSz="1279525"/>
                    <a:r>
                      <a:rPr lang="ja-JP" altLang="en-US" sz="500" dirty="0"/>
                      <a:t>・プロセスの改善</a:t>
                    </a:r>
                  </a:p>
                  <a:p>
                    <a:pPr defTabSz="1279525"/>
                    <a:r>
                      <a:rPr lang="ja-JP" altLang="en-US" sz="500" dirty="0"/>
                      <a:t>・</a:t>
                    </a:r>
                    <a:r>
                      <a:rPr lang="ja-JP" altLang="en-US" sz="500" dirty="0" smtClean="0"/>
                      <a:t>プロセスデータ</a:t>
                    </a:r>
                    <a:r>
                      <a:rPr lang="ja-JP" altLang="en-US" sz="500" dirty="0"/>
                      <a:t>の収集と活用</a:t>
                    </a:r>
                  </a:p>
                  <a:p>
                    <a:pPr defTabSz="1279525"/>
                    <a:r>
                      <a:rPr lang="ja-JP" altLang="en-US" sz="500" dirty="0"/>
                      <a:t>・品質コストデータの収集、保守及び利用</a:t>
                    </a:r>
                  </a:p>
                </p:txBody>
              </p:sp>
            </p:grpSp>
          </p:grpSp>
          <p:sp>
            <p:nvSpPr>
              <p:cNvPr id="311" name="Line 504"/>
              <p:cNvSpPr>
                <a:spLocks noChangeShapeType="1"/>
              </p:cNvSpPr>
              <p:nvPr userDrawn="1"/>
            </p:nvSpPr>
            <p:spPr bwMode="auto">
              <a:xfrm>
                <a:off x="133328" y="7620956"/>
                <a:ext cx="109662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4" name="グループ化 854"/>
            <p:cNvGrpSpPr>
              <a:grpSpLocks/>
            </p:cNvGrpSpPr>
            <p:nvPr userDrawn="1"/>
          </p:nvGrpSpPr>
          <p:grpSpPr bwMode="auto">
            <a:xfrm>
              <a:off x="1346200" y="6937375"/>
              <a:ext cx="1058863" cy="504825"/>
              <a:chOff x="71080" y="7956550"/>
              <a:chExt cx="1217894" cy="422275"/>
            </a:xfrm>
          </p:grpSpPr>
          <p:grpSp>
            <p:nvGrpSpPr>
              <p:cNvPr id="304" name="グループ化 855"/>
              <p:cNvGrpSpPr>
                <a:grpSpLocks/>
              </p:cNvGrpSpPr>
              <p:nvPr userDrawn="1"/>
            </p:nvGrpSpPr>
            <p:grpSpPr bwMode="auto">
              <a:xfrm>
                <a:off x="71080" y="7956550"/>
                <a:ext cx="1217894" cy="422275"/>
                <a:chOff x="101600" y="7632700"/>
                <a:chExt cx="1217894" cy="422275"/>
              </a:xfrm>
            </p:grpSpPr>
            <p:sp>
              <p:nvSpPr>
                <p:cNvPr id="306" name="AutoShape 503"/>
                <p:cNvSpPr>
                  <a:spLocks noChangeArrowheads="1"/>
                </p:cNvSpPr>
                <p:nvPr userDrawn="1"/>
              </p:nvSpPr>
              <p:spPr bwMode="auto">
                <a:xfrm>
                  <a:off x="101600" y="7680325"/>
                  <a:ext cx="1217894" cy="3746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grpSp>
              <p:nvGrpSpPr>
                <p:cNvPr id="307" name="Group 1122"/>
                <p:cNvGrpSpPr>
                  <a:grpSpLocks/>
                </p:cNvGrpSpPr>
                <p:nvPr userDrawn="1"/>
              </p:nvGrpSpPr>
              <p:grpSpPr bwMode="auto">
                <a:xfrm>
                  <a:off x="103163" y="7632700"/>
                  <a:ext cx="1216025" cy="373063"/>
                  <a:chOff x="1141" y="5415"/>
                  <a:chExt cx="766" cy="235"/>
                </a:xfrm>
              </p:grpSpPr>
              <p:sp>
                <p:nvSpPr>
                  <p:cNvPr id="308" name="Rectangle 50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63" y="5415"/>
                    <a:ext cx="707" cy="1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1279525"/>
                    <a:r>
                      <a:rPr lang="en-US" altLang="ja-JP" sz="500"/>
                      <a:t>6.2.1</a:t>
                    </a:r>
                    <a:r>
                      <a:rPr lang="ja-JP" altLang="en-US" sz="500"/>
                      <a:t>　プロセス開始の準備</a:t>
                    </a:r>
                  </a:p>
                </p:txBody>
              </p:sp>
              <p:sp>
                <p:nvSpPr>
                  <p:cNvPr id="309" name="Rectangle 506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41" y="5508"/>
                    <a:ext cx="766" cy="1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28800" tIns="28800" rIns="10800" bIns="10800" anchor="ctr"/>
                  <a:lstStyle/>
                  <a:p>
                    <a:pPr defTabSz="1279525"/>
                    <a:r>
                      <a:rPr lang="ja-JP" altLang="en-US" sz="500" dirty="0"/>
                      <a:t>・インフラストラクチャの定義</a:t>
                    </a:r>
                  </a:p>
                  <a:p>
                    <a:pPr defTabSz="1279525"/>
                    <a:r>
                      <a:rPr lang="ja-JP" altLang="en-US" sz="500" dirty="0"/>
                      <a:t>・インフラストラクチャ確立計画の策定</a:t>
                    </a:r>
                  </a:p>
                  <a:p>
                    <a:pPr defTabSz="1279525"/>
                    <a:r>
                      <a:rPr lang="ja-JP" altLang="en-US" sz="500" dirty="0"/>
                      <a:t>・インフラストラクチャ確立計画</a:t>
                    </a:r>
                    <a:r>
                      <a:rPr lang="ja-JP" altLang="en-US" sz="500" dirty="0" smtClean="0"/>
                      <a:t>の</a:t>
                    </a:r>
                    <a:endParaRPr lang="en-US" altLang="ja-JP" sz="500" dirty="0"/>
                  </a:p>
                  <a:p>
                    <a:pPr defTabSz="1279525"/>
                    <a:r>
                      <a:rPr lang="ja-JP" altLang="en-US" sz="500" dirty="0" smtClean="0"/>
                      <a:t>共同</a:t>
                    </a:r>
                    <a:r>
                      <a:rPr lang="ja-JP" altLang="en-US" sz="500" dirty="0"/>
                      <a:t>レビューの実施</a:t>
                    </a:r>
                  </a:p>
                </p:txBody>
              </p:sp>
            </p:grpSp>
          </p:grpSp>
          <p:sp>
            <p:nvSpPr>
              <p:cNvPr id="305" name="Line 504"/>
              <p:cNvSpPr>
                <a:spLocks noChangeShapeType="1"/>
              </p:cNvSpPr>
              <p:nvPr userDrawn="1"/>
            </p:nvSpPr>
            <p:spPr bwMode="auto">
              <a:xfrm>
                <a:off x="77069" y="8085747"/>
                <a:ext cx="121190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35" name="Rectangle 446"/>
            <p:cNvSpPr>
              <a:spLocks noChangeArrowheads="1"/>
            </p:cNvSpPr>
            <p:nvPr userDrawn="1"/>
          </p:nvSpPr>
          <p:spPr bwMode="auto">
            <a:xfrm>
              <a:off x="82550" y="8164513"/>
              <a:ext cx="2363788" cy="8096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6" name="Rectangle 459"/>
            <p:cNvSpPr>
              <a:spLocks noChangeArrowheads="1"/>
            </p:cNvSpPr>
            <p:nvPr userDrawn="1"/>
          </p:nvSpPr>
          <p:spPr bwMode="auto">
            <a:xfrm>
              <a:off x="82550" y="8099425"/>
              <a:ext cx="2322513" cy="265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６．３　プロジェクトポートフォリオ管理プロセス</a:t>
              </a:r>
            </a:p>
          </p:txBody>
        </p:sp>
        <p:grpSp>
          <p:nvGrpSpPr>
            <p:cNvPr id="237" name="グループ化 863"/>
            <p:cNvGrpSpPr>
              <a:grpSpLocks/>
            </p:cNvGrpSpPr>
            <p:nvPr userDrawn="1"/>
          </p:nvGrpSpPr>
          <p:grpSpPr bwMode="auto">
            <a:xfrm>
              <a:off x="111125" y="8293100"/>
              <a:ext cx="1141413" cy="652463"/>
              <a:chOff x="71079" y="7932748"/>
              <a:chExt cx="1312684" cy="380539"/>
            </a:xfrm>
          </p:grpSpPr>
          <p:grpSp>
            <p:nvGrpSpPr>
              <p:cNvPr id="298" name="グループ化 864"/>
              <p:cNvGrpSpPr>
                <a:grpSpLocks/>
              </p:cNvGrpSpPr>
              <p:nvPr userDrawn="1"/>
            </p:nvGrpSpPr>
            <p:grpSpPr bwMode="auto">
              <a:xfrm>
                <a:off x="71079" y="7932748"/>
                <a:ext cx="1312684" cy="380539"/>
                <a:chOff x="101599" y="7608898"/>
                <a:chExt cx="1312684" cy="380539"/>
              </a:xfrm>
            </p:grpSpPr>
            <p:sp>
              <p:nvSpPr>
                <p:cNvPr id="300" name="AutoShape 503"/>
                <p:cNvSpPr>
                  <a:spLocks noChangeArrowheads="1"/>
                </p:cNvSpPr>
                <p:nvPr userDrawn="1"/>
              </p:nvSpPr>
              <p:spPr bwMode="auto">
                <a:xfrm>
                  <a:off x="101599" y="7614787"/>
                  <a:ext cx="1312684" cy="3746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grpSp>
              <p:nvGrpSpPr>
                <p:cNvPr id="301" name="Group 1122"/>
                <p:cNvGrpSpPr>
                  <a:grpSpLocks/>
                </p:cNvGrpSpPr>
                <p:nvPr userDrawn="1"/>
              </p:nvGrpSpPr>
              <p:grpSpPr bwMode="auto">
                <a:xfrm>
                  <a:off x="103164" y="7608898"/>
                  <a:ext cx="1268413" cy="377826"/>
                  <a:chOff x="1141" y="5400"/>
                  <a:chExt cx="799" cy="238"/>
                </a:xfrm>
              </p:grpSpPr>
              <p:sp>
                <p:nvSpPr>
                  <p:cNvPr id="302" name="Rectangle 50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63" y="5400"/>
                    <a:ext cx="707" cy="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1279525"/>
                    <a:r>
                      <a:rPr lang="en-US" altLang="ja-JP" sz="500"/>
                      <a:t>6.3.1</a:t>
                    </a:r>
                    <a:r>
                      <a:rPr lang="ja-JP" altLang="en-US" sz="500"/>
                      <a:t>　プロジェクトの開始</a:t>
                    </a:r>
                  </a:p>
                </p:txBody>
              </p:sp>
              <p:sp>
                <p:nvSpPr>
                  <p:cNvPr id="303" name="Rectangle 506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41" y="5438"/>
                    <a:ext cx="799" cy="2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28800" tIns="28800" rIns="10800" bIns="10800" anchor="ctr"/>
                  <a:lstStyle/>
                  <a:p>
                    <a:pPr defTabSz="1279525"/>
                    <a:r>
                      <a:rPr lang="ja-JP" altLang="en-US" sz="500"/>
                      <a:t>・事業戦略及び行動計画との整合性確保</a:t>
                    </a:r>
                  </a:p>
                  <a:p>
                    <a:pPr defTabSz="1279525"/>
                    <a:r>
                      <a:rPr lang="ja-JP" altLang="en-US" sz="500"/>
                      <a:t>・説明責任及び権限の定義</a:t>
                    </a:r>
                  </a:p>
                  <a:p>
                    <a:pPr defTabSz="1279525"/>
                    <a:r>
                      <a:rPr lang="ja-JP" altLang="en-US" sz="500"/>
                      <a:t>・プロジェクト成果の設定</a:t>
                    </a:r>
                    <a:endParaRPr lang="en-US" altLang="ja-JP" sz="500"/>
                  </a:p>
                  <a:p>
                    <a:pPr defTabSz="1279525"/>
                    <a:r>
                      <a:rPr lang="ja-JP" altLang="en-US" sz="500"/>
                      <a:t>・資源の割当て</a:t>
                    </a:r>
                    <a:endParaRPr lang="en-US" altLang="ja-JP" sz="500"/>
                  </a:p>
                  <a:p>
                    <a:pPr defTabSz="1279525"/>
                    <a:r>
                      <a:rPr lang="ja-JP" altLang="en-US" sz="500"/>
                      <a:t>・プロジェクト間インタフェースの設定</a:t>
                    </a:r>
                    <a:endParaRPr lang="en-US" altLang="ja-JP" sz="500"/>
                  </a:p>
                  <a:p>
                    <a:pPr defTabSz="1279525"/>
                    <a:r>
                      <a:rPr lang="ja-JP" altLang="en-US" sz="500"/>
                      <a:t>・報告・レビュールールの設定</a:t>
                    </a:r>
                    <a:endParaRPr lang="en-US" altLang="ja-JP" sz="500"/>
                  </a:p>
                  <a:p>
                    <a:pPr defTabSz="1279525"/>
                    <a:r>
                      <a:rPr lang="ja-JP" altLang="en-US" sz="500"/>
                      <a:t>・プロジェクト実行開始の承認</a:t>
                    </a:r>
                  </a:p>
                </p:txBody>
              </p:sp>
            </p:grpSp>
          </p:grpSp>
          <p:sp>
            <p:nvSpPr>
              <p:cNvPr id="299" name="Line 504"/>
              <p:cNvSpPr>
                <a:spLocks noChangeShapeType="1"/>
              </p:cNvSpPr>
              <p:nvPr userDrawn="1"/>
            </p:nvSpPr>
            <p:spPr bwMode="auto">
              <a:xfrm flipV="1">
                <a:off x="77127" y="7991810"/>
                <a:ext cx="1299195" cy="41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8" name="グループ化 870"/>
            <p:cNvGrpSpPr>
              <a:grpSpLocks/>
            </p:cNvGrpSpPr>
            <p:nvPr userDrawn="1"/>
          </p:nvGrpSpPr>
          <p:grpSpPr bwMode="auto">
            <a:xfrm>
              <a:off x="1314450" y="8286750"/>
              <a:ext cx="1108075" cy="282575"/>
              <a:chOff x="71079" y="7932754"/>
              <a:chExt cx="1312684" cy="164203"/>
            </a:xfrm>
          </p:grpSpPr>
          <p:grpSp>
            <p:nvGrpSpPr>
              <p:cNvPr id="292" name="グループ化 871"/>
              <p:cNvGrpSpPr>
                <a:grpSpLocks/>
              </p:cNvGrpSpPr>
              <p:nvPr userDrawn="1"/>
            </p:nvGrpSpPr>
            <p:grpSpPr bwMode="auto">
              <a:xfrm>
                <a:off x="71079" y="7932754"/>
                <a:ext cx="1312684" cy="164203"/>
                <a:chOff x="101599" y="7608904"/>
                <a:chExt cx="1312684" cy="164203"/>
              </a:xfrm>
            </p:grpSpPr>
            <p:sp>
              <p:nvSpPr>
                <p:cNvPr id="294" name="AutoShape 503"/>
                <p:cNvSpPr>
                  <a:spLocks noChangeArrowheads="1"/>
                </p:cNvSpPr>
                <p:nvPr userDrawn="1"/>
              </p:nvSpPr>
              <p:spPr bwMode="auto">
                <a:xfrm>
                  <a:off x="101599" y="7614787"/>
                  <a:ext cx="1312684" cy="15832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grpSp>
              <p:nvGrpSpPr>
                <p:cNvPr id="295" name="Group 1122"/>
                <p:cNvGrpSpPr>
                  <a:grpSpLocks/>
                </p:cNvGrpSpPr>
                <p:nvPr userDrawn="1"/>
              </p:nvGrpSpPr>
              <p:grpSpPr bwMode="auto">
                <a:xfrm>
                  <a:off x="103164" y="7608904"/>
                  <a:ext cx="1268413" cy="150813"/>
                  <a:chOff x="1141" y="5400"/>
                  <a:chExt cx="799" cy="95"/>
                </a:xfrm>
              </p:grpSpPr>
              <p:sp>
                <p:nvSpPr>
                  <p:cNvPr id="296" name="Rectangle 50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63" y="5400"/>
                    <a:ext cx="707" cy="3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defTabSz="1279525"/>
                    <a:r>
                      <a:rPr lang="en-US" altLang="ja-JP" sz="500"/>
                      <a:t>6.3.2</a:t>
                    </a:r>
                    <a:r>
                      <a:rPr lang="ja-JP" altLang="en-US" sz="500"/>
                      <a:t>　ポートフォリオの評価</a:t>
                    </a:r>
                  </a:p>
                </p:txBody>
              </p:sp>
              <p:sp>
                <p:nvSpPr>
                  <p:cNvPr id="297" name="Rectangle 506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1141" y="5438"/>
                    <a:ext cx="799" cy="5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00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lIns="28800" tIns="28800" rIns="10800" bIns="10800" anchor="ctr"/>
                  <a:lstStyle/>
                  <a:p>
                    <a:pPr defTabSz="1279525"/>
                    <a:r>
                      <a:rPr lang="ja-JP" altLang="en-US" sz="500"/>
                      <a:t>・進行中プロジェクトの評価</a:t>
                    </a:r>
                  </a:p>
                  <a:p>
                    <a:pPr defTabSz="1279525"/>
                    <a:r>
                      <a:rPr lang="ja-JP" altLang="en-US" sz="500"/>
                      <a:t>・プロジェクトの継続</a:t>
                    </a:r>
                  </a:p>
                </p:txBody>
              </p:sp>
            </p:grpSp>
          </p:grpSp>
          <p:sp>
            <p:nvSpPr>
              <p:cNvPr id="293" name="Line 504"/>
              <p:cNvSpPr>
                <a:spLocks noChangeShapeType="1"/>
              </p:cNvSpPr>
              <p:nvPr userDrawn="1"/>
            </p:nvSpPr>
            <p:spPr bwMode="auto">
              <a:xfrm flipV="1">
                <a:off x="77127" y="7991810"/>
                <a:ext cx="1299195" cy="41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39" name="グループ化 878"/>
            <p:cNvGrpSpPr>
              <a:grpSpLocks/>
            </p:cNvGrpSpPr>
            <p:nvPr userDrawn="1"/>
          </p:nvGrpSpPr>
          <p:grpSpPr bwMode="auto">
            <a:xfrm>
              <a:off x="1228725" y="8591550"/>
              <a:ext cx="1193800" cy="349250"/>
              <a:chOff x="25377" y="7608944"/>
              <a:chExt cx="1388906" cy="203138"/>
            </a:xfrm>
          </p:grpSpPr>
          <p:sp>
            <p:nvSpPr>
              <p:cNvPr id="288" name="AutoShape 503"/>
              <p:cNvSpPr>
                <a:spLocks noChangeArrowheads="1"/>
              </p:cNvSpPr>
              <p:nvPr userDrawn="1"/>
            </p:nvSpPr>
            <p:spPr bwMode="auto">
              <a:xfrm>
                <a:off x="101599" y="7614787"/>
                <a:ext cx="1312684" cy="197295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grpSp>
            <p:nvGrpSpPr>
              <p:cNvPr id="289" name="Group 1122"/>
              <p:cNvGrpSpPr>
                <a:grpSpLocks/>
              </p:cNvGrpSpPr>
              <p:nvPr userDrawn="1"/>
            </p:nvGrpSpPr>
            <p:grpSpPr bwMode="auto">
              <a:xfrm>
                <a:off x="25377" y="7608944"/>
                <a:ext cx="1346201" cy="188914"/>
                <a:chOff x="1092" y="5400"/>
                <a:chExt cx="848" cy="119"/>
              </a:xfrm>
            </p:grpSpPr>
            <p:sp>
              <p:nvSpPr>
                <p:cNvPr id="290" name="Rectangle 505"/>
                <p:cNvSpPr>
                  <a:spLocks noChangeArrowheads="1"/>
                </p:cNvSpPr>
                <p:nvPr userDrawn="1"/>
              </p:nvSpPr>
              <p:spPr bwMode="auto">
                <a:xfrm>
                  <a:off x="1092" y="5400"/>
                  <a:ext cx="707" cy="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 dirty="0"/>
                    <a:t>6.3.3</a:t>
                  </a:r>
                  <a:r>
                    <a:rPr lang="ja-JP" altLang="en-US" sz="500" dirty="0"/>
                    <a:t>　プロジェクトポートフォリオ管理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 smtClean="0"/>
                    <a:t>プロセスの</a:t>
                  </a:r>
                  <a:r>
                    <a:rPr lang="ja-JP" altLang="en-US" sz="500" dirty="0"/>
                    <a:t>終了</a:t>
                  </a:r>
                </a:p>
              </p:txBody>
            </p:sp>
            <p:sp>
              <p:nvSpPr>
                <p:cNvPr id="291" name="Rectangle 506"/>
                <p:cNvSpPr>
                  <a:spLocks noChangeArrowheads="1"/>
                </p:cNvSpPr>
                <p:nvPr userDrawn="1"/>
              </p:nvSpPr>
              <p:spPr bwMode="auto">
                <a:xfrm>
                  <a:off x="1141" y="5462"/>
                  <a:ext cx="799" cy="5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8800" tIns="28800" rIns="10800" bIns="10800" anchor="ctr"/>
                <a:lstStyle/>
                <a:p>
                  <a:pPr defTabSz="1279525"/>
                  <a:r>
                    <a:rPr lang="ja-JP" altLang="en-US" sz="500"/>
                    <a:t>・プロジェクトの取消し／中断</a:t>
                  </a:r>
                </a:p>
                <a:p>
                  <a:pPr defTabSz="1279525"/>
                  <a:r>
                    <a:rPr lang="ja-JP" altLang="en-US" sz="500"/>
                    <a:t>・プロジェクトの終了</a:t>
                  </a:r>
                </a:p>
              </p:txBody>
            </p:sp>
          </p:grpSp>
        </p:grpSp>
        <p:sp>
          <p:nvSpPr>
            <p:cNvPr id="240" name="Line 504"/>
            <p:cNvSpPr>
              <a:spLocks noChangeShapeType="1"/>
            </p:cNvSpPr>
            <p:nvPr userDrawn="1"/>
          </p:nvSpPr>
          <p:spPr bwMode="auto">
            <a:xfrm flipV="1">
              <a:off x="1287463" y="8761413"/>
              <a:ext cx="1128712" cy="6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" name="Rectangle 447"/>
            <p:cNvSpPr>
              <a:spLocks noChangeArrowheads="1"/>
            </p:cNvSpPr>
            <p:nvPr userDrawn="1"/>
          </p:nvSpPr>
          <p:spPr bwMode="auto">
            <a:xfrm>
              <a:off x="3727450" y="6745288"/>
              <a:ext cx="1196975" cy="11271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Rectangle 447"/>
            <p:cNvSpPr>
              <a:spLocks noChangeArrowheads="1"/>
            </p:cNvSpPr>
            <p:nvPr userDrawn="1"/>
          </p:nvSpPr>
          <p:spPr bwMode="auto">
            <a:xfrm>
              <a:off x="3735388" y="7900988"/>
              <a:ext cx="1195387" cy="10763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Rectangle 507"/>
            <p:cNvSpPr>
              <a:spLocks noChangeArrowheads="1"/>
            </p:cNvSpPr>
            <p:nvPr userDrawn="1"/>
          </p:nvSpPr>
          <p:spPr bwMode="auto">
            <a:xfrm>
              <a:off x="3663950" y="6745288"/>
              <a:ext cx="1296988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６．５　品質管理プロセス</a:t>
              </a:r>
            </a:p>
          </p:txBody>
        </p:sp>
        <p:grpSp>
          <p:nvGrpSpPr>
            <p:cNvPr id="244" name="グループ化 887"/>
            <p:cNvGrpSpPr>
              <a:grpSpLocks/>
            </p:cNvGrpSpPr>
            <p:nvPr userDrawn="1"/>
          </p:nvGrpSpPr>
          <p:grpSpPr bwMode="auto">
            <a:xfrm>
              <a:off x="3771901" y="6886575"/>
              <a:ext cx="1290637" cy="577850"/>
              <a:chOff x="2524711" y="7285600"/>
              <a:chExt cx="1283702" cy="412749"/>
            </a:xfrm>
          </p:grpSpPr>
          <p:grpSp>
            <p:nvGrpSpPr>
              <p:cNvPr id="282" name="Group 935"/>
              <p:cNvGrpSpPr>
                <a:grpSpLocks/>
              </p:cNvGrpSpPr>
              <p:nvPr userDrawn="1"/>
            </p:nvGrpSpPr>
            <p:grpSpPr bwMode="auto">
              <a:xfrm>
                <a:off x="2524711" y="7285600"/>
                <a:ext cx="1136250" cy="412749"/>
                <a:chOff x="1968" y="4547"/>
                <a:chExt cx="819" cy="260"/>
              </a:xfrm>
            </p:grpSpPr>
            <p:sp>
              <p:nvSpPr>
                <p:cNvPr id="286" name="AutoShape 514"/>
                <p:cNvSpPr>
                  <a:spLocks noChangeArrowheads="1"/>
                </p:cNvSpPr>
                <p:nvPr userDrawn="1"/>
              </p:nvSpPr>
              <p:spPr bwMode="auto">
                <a:xfrm>
                  <a:off x="1968" y="4547"/>
                  <a:ext cx="817" cy="26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87" name="Line 515"/>
                <p:cNvSpPr>
                  <a:spLocks noChangeShapeType="1"/>
                </p:cNvSpPr>
                <p:nvPr userDrawn="1"/>
              </p:nvSpPr>
              <p:spPr bwMode="auto">
                <a:xfrm>
                  <a:off x="1970" y="4592"/>
                  <a:ext cx="8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83" name="Group 1205"/>
              <p:cNvGrpSpPr>
                <a:grpSpLocks/>
              </p:cNvGrpSpPr>
              <p:nvPr userDrawn="1"/>
            </p:nvGrpSpPr>
            <p:grpSpPr bwMode="auto">
              <a:xfrm>
                <a:off x="2547938" y="7301480"/>
                <a:ext cx="1260475" cy="382588"/>
                <a:chOff x="2001" y="4574"/>
                <a:chExt cx="794" cy="241"/>
              </a:xfrm>
            </p:grpSpPr>
            <p:sp>
              <p:nvSpPr>
                <p:cNvPr id="284" name="Rectangle 516"/>
                <p:cNvSpPr>
                  <a:spLocks noChangeArrowheads="1"/>
                </p:cNvSpPr>
                <p:nvPr userDrawn="1"/>
              </p:nvSpPr>
              <p:spPr bwMode="auto">
                <a:xfrm>
                  <a:off x="2014" y="4574"/>
                  <a:ext cx="688" cy="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 dirty="0"/>
                    <a:t>6.5.1</a:t>
                  </a:r>
                  <a:r>
                    <a:rPr lang="ja-JP" altLang="en-US" sz="500" dirty="0"/>
                    <a:t>　品質管理</a:t>
                  </a:r>
                </a:p>
              </p:txBody>
            </p:sp>
            <p:sp>
              <p:nvSpPr>
                <p:cNvPr id="285" name="Rectangle 517"/>
                <p:cNvSpPr>
                  <a:spLocks noChangeArrowheads="1"/>
                </p:cNvSpPr>
                <p:nvPr userDrawn="1"/>
              </p:nvSpPr>
              <p:spPr bwMode="auto">
                <a:xfrm>
                  <a:off x="2001" y="4608"/>
                  <a:ext cx="794" cy="2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8800" tIns="28800" rIns="0" bIns="10800" anchor="ctr"/>
                <a:lstStyle/>
                <a:p>
                  <a:pPr defTabSz="1279525"/>
                  <a:r>
                    <a:rPr lang="ja-JP" altLang="en-US" sz="500" dirty="0"/>
                    <a:t>・</a:t>
                  </a:r>
                  <a:r>
                    <a:rPr lang="ja-JP" altLang="en-US" sz="500" dirty="0" smtClean="0"/>
                    <a:t>品質管理方針</a:t>
                  </a:r>
                  <a:r>
                    <a:rPr lang="ja-JP" altLang="en-US" sz="500" dirty="0"/>
                    <a:t>と手順の確立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・組織の品質目標設定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・組織の責任と目標設定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・顧客満足度調査と記録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・プロジェクト品質計画のレビュー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・品質改善状況の監視</a:t>
                  </a:r>
                </a:p>
              </p:txBody>
            </p:sp>
          </p:grpSp>
        </p:grpSp>
        <p:grpSp>
          <p:nvGrpSpPr>
            <p:cNvPr id="245" name="グループ化 894"/>
            <p:cNvGrpSpPr>
              <a:grpSpLocks/>
            </p:cNvGrpSpPr>
            <p:nvPr userDrawn="1"/>
          </p:nvGrpSpPr>
          <p:grpSpPr bwMode="auto">
            <a:xfrm>
              <a:off x="3765549" y="7500089"/>
              <a:ext cx="1285850" cy="350085"/>
              <a:chOff x="2524710" y="7295128"/>
              <a:chExt cx="1278941" cy="249237"/>
            </a:xfrm>
          </p:grpSpPr>
          <p:grpSp>
            <p:nvGrpSpPr>
              <p:cNvPr id="276" name="Group 935"/>
              <p:cNvGrpSpPr>
                <a:grpSpLocks/>
              </p:cNvGrpSpPr>
              <p:nvPr userDrawn="1"/>
            </p:nvGrpSpPr>
            <p:grpSpPr bwMode="auto">
              <a:xfrm>
                <a:off x="2524710" y="7295128"/>
                <a:ext cx="1133475" cy="249237"/>
                <a:chOff x="1968" y="4553"/>
                <a:chExt cx="817" cy="157"/>
              </a:xfrm>
            </p:grpSpPr>
            <p:sp>
              <p:nvSpPr>
                <p:cNvPr id="280" name="AutoShape 514"/>
                <p:cNvSpPr>
                  <a:spLocks noChangeArrowheads="1"/>
                </p:cNvSpPr>
                <p:nvPr userDrawn="1"/>
              </p:nvSpPr>
              <p:spPr bwMode="auto">
                <a:xfrm>
                  <a:off x="1968" y="4553"/>
                  <a:ext cx="817" cy="15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81" name="Line 515"/>
                <p:cNvSpPr>
                  <a:spLocks noChangeShapeType="1"/>
                </p:cNvSpPr>
                <p:nvPr userDrawn="1"/>
              </p:nvSpPr>
              <p:spPr bwMode="auto">
                <a:xfrm>
                  <a:off x="1968" y="4612"/>
                  <a:ext cx="817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77" name="Group 1205"/>
              <p:cNvGrpSpPr>
                <a:grpSpLocks/>
              </p:cNvGrpSpPr>
              <p:nvPr userDrawn="1"/>
            </p:nvGrpSpPr>
            <p:grpSpPr bwMode="auto">
              <a:xfrm>
                <a:off x="2543176" y="7320539"/>
                <a:ext cx="1260475" cy="195263"/>
                <a:chOff x="1998" y="4586"/>
                <a:chExt cx="794" cy="123"/>
              </a:xfrm>
            </p:grpSpPr>
            <p:sp>
              <p:nvSpPr>
                <p:cNvPr id="278" name="Rectangle 516"/>
                <p:cNvSpPr>
                  <a:spLocks noChangeArrowheads="1"/>
                </p:cNvSpPr>
                <p:nvPr userDrawn="1"/>
              </p:nvSpPr>
              <p:spPr bwMode="auto">
                <a:xfrm>
                  <a:off x="2014" y="4586"/>
                  <a:ext cx="688" cy="2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r>
                    <a:rPr lang="en-US" altLang="ja-JP" sz="500" dirty="0"/>
                    <a:t>6.5.2</a:t>
                  </a:r>
                  <a:r>
                    <a:rPr lang="ja-JP" altLang="en-US" sz="500" dirty="0"/>
                    <a:t>　品質管理の是正処置</a:t>
                  </a:r>
                </a:p>
              </p:txBody>
            </p:sp>
            <p:sp>
              <p:nvSpPr>
                <p:cNvPr id="279" name="Rectangle 517"/>
                <p:cNvSpPr>
                  <a:spLocks noChangeArrowheads="1"/>
                </p:cNvSpPr>
                <p:nvPr userDrawn="1"/>
              </p:nvSpPr>
              <p:spPr bwMode="auto">
                <a:xfrm>
                  <a:off x="1998" y="4619"/>
                  <a:ext cx="794" cy="9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00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lIns="28800" tIns="28800" rIns="0" bIns="10800" anchor="ctr"/>
                <a:lstStyle/>
                <a:p>
                  <a:pPr defTabSz="1279525"/>
                  <a:r>
                    <a:rPr lang="ja-JP" altLang="en-US" sz="500" dirty="0"/>
                    <a:t>・是正処置の判断</a:t>
                  </a:r>
                  <a:endParaRPr lang="en-US" altLang="ja-JP" sz="500" dirty="0"/>
                </a:p>
                <a:p>
                  <a:pPr defTabSz="1279525"/>
                  <a:r>
                    <a:rPr lang="ja-JP" altLang="en-US" sz="500" dirty="0"/>
                    <a:t>・是正処置の完了</a:t>
                  </a:r>
                  <a:endParaRPr lang="en-US" altLang="ja-JP" sz="500" dirty="0"/>
                </a:p>
              </p:txBody>
            </p:sp>
          </p:grpSp>
        </p:grpSp>
        <p:sp>
          <p:nvSpPr>
            <p:cNvPr id="246" name="Rectangle 507"/>
            <p:cNvSpPr>
              <a:spLocks noChangeArrowheads="1"/>
            </p:cNvSpPr>
            <p:nvPr userDrawn="1"/>
          </p:nvSpPr>
          <p:spPr bwMode="auto">
            <a:xfrm>
              <a:off x="3700463" y="7896225"/>
              <a:ext cx="1296987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/>
                <a:t>６．６　知識管理プロセス</a:t>
              </a:r>
            </a:p>
          </p:txBody>
        </p:sp>
        <p:grpSp>
          <p:nvGrpSpPr>
            <p:cNvPr id="247" name="Group 943"/>
            <p:cNvGrpSpPr>
              <a:grpSpLocks/>
            </p:cNvGrpSpPr>
            <p:nvPr userDrawn="1"/>
          </p:nvGrpSpPr>
          <p:grpSpPr bwMode="auto">
            <a:xfrm>
              <a:off x="3767138" y="8437563"/>
              <a:ext cx="1138237" cy="468312"/>
              <a:chOff x="1951" y="5428"/>
              <a:chExt cx="834" cy="253"/>
            </a:xfrm>
          </p:grpSpPr>
          <p:sp>
            <p:nvSpPr>
              <p:cNvPr id="274" name="AutoShape 704"/>
              <p:cNvSpPr>
                <a:spLocks noChangeArrowheads="1"/>
              </p:cNvSpPr>
              <p:nvPr userDrawn="1"/>
            </p:nvSpPr>
            <p:spPr bwMode="auto">
              <a:xfrm>
                <a:off x="1955" y="5428"/>
                <a:ext cx="830" cy="253"/>
              </a:xfrm>
              <a:prstGeom prst="roundRect">
                <a:avLst>
                  <a:gd name="adj" fmla="val 16667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endParaRPr lang="ja-JP" altLang="ja-JP" sz="800"/>
              </a:p>
            </p:txBody>
          </p:sp>
          <p:sp>
            <p:nvSpPr>
              <p:cNvPr id="275" name="Line 705"/>
              <p:cNvSpPr>
                <a:spLocks noChangeShapeType="1"/>
              </p:cNvSpPr>
              <p:nvPr userDrawn="1"/>
            </p:nvSpPr>
            <p:spPr bwMode="auto">
              <a:xfrm>
                <a:off x="1951" y="5496"/>
                <a:ext cx="83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48" name="Rectangle 707"/>
            <p:cNvSpPr>
              <a:spLocks noChangeArrowheads="1"/>
            </p:cNvSpPr>
            <p:nvPr userDrawn="1"/>
          </p:nvSpPr>
          <p:spPr bwMode="auto">
            <a:xfrm>
              <a:off x="3800475" y="8545513"/>
              <a:ext cx="1104900" cy="35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28800" tIns="28800" rIns="10800" bIns="10800" anchor="ctr"/>
            <a:lstStyle/>
            <a:p>
              <a:pPr defTabSz="1279525"/>
              <a:r>
                <a:rPr lang="ja-JP" altLang="en-US" sz="500"/>
                <a:t>・専門家のネットワーク確立と維持</a:t>
              </a:r>
            </a:p>
            <a:p>
              <a:pPr defTabSz="1279525"/>
              <a:r>
                <a:rPr lang="ja-JP" altLang="en-US" sz="500"/>
                <a:t>・専門的情報流通の仕組みの確立</a:t>
              </a:r>
            </a:p>
            <a:p>
              <a:pPr defTabSz="1279525"/>
              <a:r>
                <a:rPr lang="ja-JP" altLang="en-US" sz="500"/>
                <a:t>・知識資産の構成管理の実施</a:t>
              </a:r>
              <a:endParaRPr lang="en-US" altLang="ja-JP" sz="500"/>
            </a:p>
            <a:p>
              <a:pPr defTabSz="1279525"/>
              <a:r>
                <a:rPr lang="ja-JP" altLang="en-US" sz="500"/>
                <a:t>・情報へのアクセスの把握</a:t>
              </a:r>
            </a:p>
          </p:txBody>
        </p:sp>
        <p:sp>
          <p:nvSpPr>
            <p:cNvPr id="249" name="Rectangle 706"/>
            <p:cNvSpPr>
              <a:spLocks noChangeArrowheads="1"/>
            </p:cNvSpPr>
            <p:nvPr userDrawn="1"/>
          </p:nvSpPr>
          <p:spPr bwMode="auto">
            <a:xfrm>
              <a:off x="3700463" y="8440738"/>
              <a:ext cx="1146175" cy="139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en-US" altLang="ja-JP" sz="500"/>
                <a:t>6.6.2</a:t>
              </a:r>
              <a:r>
                <a:rPr lang="ja-JP" altLang="en-US" sz="500"/>
                <a:t>　知識管理の仕組みの確立と維持</a:t>
              </a:r>
            </a:p>
          </p:txBody>
        </p:sp>
        <p:sp>
          <p:nvSpPr>
            <p:cNvPr id="250" name="Rectangle 447"/>
            <p:cNvSpPr>
              <a:spLocks noChangeArrowheads="1"/>
            </p:cNvSpPr>
            <p:nvPr userDrawn="1"/>
          </p:nvSpPr>
          <p:spPr bwMode="auto">
            <a:xfrm>
              <a:off x="10958513" y="6757988"/>
              <a:ext cx="1384300" cy="22161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1" name="Rectangle 889"/>
            <p:cNvSpPr>
              <a:spLocks noChangeArrowheads="1"/>
            </p:cNvSpPr>
            <p:nvPr userDrawn="1"/>
          </p:nvSpPr>
          <p:spPr bwMode="auto">
            <a:xfrm>
              <a:off x="10937875" y="6791325"/>
              <a:ext cx="1296988" cy="144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1279525"/>
              <a:r>
                <a:rPr lang="ja-JP" altLang="en-US" sz="800" dirty="0" smtClean="0"/>
                <a:t>６．８「システム監査」プロセス</a:t>
              </a:r>
              <a:endParaRPr lang="ja-JP" altLang="en-US" sz="800" dirty="0"/>
            </a:p>
          </p:txBody>
        </p:sp>
        <p:grpSp>
          <p:nvGrpSpPr>
            <p:cNvPr id="252" name="グループ化 251"/>
            <p:cNvGrpSpPr>
              <a:grpSpLocks/>
            </p:cNvGrpSpPr>
            <p:nvPr userDrawn="1"/>
          </p:nvGrpSpPr>
          <p:grpSpPr bwMode="auto">
            <a:xfrm>
              <a:off x="11026775" y="6924675"/>
              <a:ext cx="1316038" cy="536575"/>
              <a:chOff x="11174684" y="6924836"/>
              <a:chExt cx="1167857" cy="537111"/>
            </a:xfrm>
          </p:grpSpPr>
          <p:grpSp>
            <p:nvGrpSpPr>
              <p:cNvPr id="269" name="Group 906"/>
              <p:cNvGrpSpPr>
                <a:grpSpLocks/>
              </p:cNvGrpSpPr>
              <p:nvPr userDrawn="1"/>
            </p:nvGrpSpPr>
            <p:grpSpPr bwMode="auto">
              <a:xfrm>
                <a:off x="11174684" y="6924924"/>
                <a:ext cx="1131616" cy="537023"/>
                <a:chOff x="4962" y="4409"/>
                <a:chExt cx="544" cy="274"/>
              </a:xfrm>
            </p:grpSpPr>
            <p:sp>
              <p:nvSpPr>
                <p:cNvPr id="272" name="AutoShape 870"/>
                <p:cNvSpPr>
                  <a:spLocks noChangeArrowheads="1"/>
                </p:cNvSpPr>
                <p:nvPr userDrawn="1"/>
              </p:nvSpPr>
              <p:spPr bwMode="auto">
                <a:xfrm>
                  <a:off x="4962" y="4409"/>
                  <a:ext cx="544" cy="27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73" name="Line 905"/>
                <p:cNvSpPr>
                  <a:spLocks noChangeShapeType="1"/>
                </p:cNvSpPr>
                <p:nvPr userDrawn="1"/>
              </p:nvSpPr>
              <p:spPr bwMode="auto">
                <a:xfrm>
                  <a:off x="4962" y="4461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70" name="Rectangle 872"/>
              <p:cNvSpPr>
                <a:spLocks noChangeArrowheads="1"/>
              </p:cNvSpPr>
              <p:nvPr userDrawn="1"/>
            </p:nvSpPr>
            <p:spPr bwMode="auto">
              <a:xfrm>
                <a:off x="11193462" y="6924836"/>
                <a:ext cx="884238" cy="107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/>
                  <a:t>6.8.1</a:t>
                </a:r>
                <a:r>
                  <a:rPr lang="ja-JP" altLang="en-US" sz="500"/>
                  <a:t>　プロセス開始の準備</a:t>
                </a:r>
              </a:p>
            </p:txBody>
          </p:sp>
          <p:sp>
            <p:nvSpPr>
              <p:cNvPr id="271" name="Rectangle 873"/>
              <p:cNvSpPr>
                <a:spLocks noChangeArrowheads="1"/>
              </p:cNvSpPr>
              <p:nvPr userDrawn="1"/>
            </p:nvSpPr>
            <p:spPr bwMode="auto">
              <a:xfrm>
                <a:off x="11193463" y="7065863"/>
                <a:ext cx="1149078" cy="327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/>
                  <a:t>・「システム監査基準」、「システム管理基準」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の確認</a:t>
                </a:r>
              </a:p>
              <a:p>
                <a:pPr defTabSz="1279525"/>
                <a:r>
                  <a:rPr lang="ja-JP" altLang="en-US" sz="500"/>
                  <a:t>・ 「システム監査」体制の整備</a:t>
                </a:r>
              </a:p>
              <a:p>
                <a:pPr defTabSz="1279525"/>
                <a:r>
                  <a:rPr lang="ja-JP" altLang="en-US" sz="500"/>
                  <a:t>・ 「システム監査」計画の策定</a:t>
                </a:r>
                <a:endParaRPr lang="en-US" altLang="ja-JP" sz="500"/>
              </a:p>
              <a:p>
                <a:pPr defTabSz="1279525"/>
                <a:r>
                  <a:rPr lang="ja-JP" altLang="en-US" sz="500"/>
                  <a:t>・ 「システム監査」手順の明確化</a:t>
                </a:r>
              </a:p>
            </p:txBody>
          </p:sp>
        </p:grpSp>
        <p:grpSp>
          <p:nvGrpSpPr>
            <p:cNvPr id="253" name="グループ化 936"/>
            <p:cNvGrpSpPr>
              <a:grpSpLocks/>
            </p:cNvGrpSpPr>
            <p:nvPr userDrawn="1"/>
          </p:nvGrpSpPr>
          <p:grpSpPr bwMode="auto">
            <a:xfrm>
              <a:off x="11026775" y="7500938"/>
              <a:ext cx="1316038" cy="536575"/>
              <a:chOff x="11174684" y="6924836"/>
              <a:chExt cx="1167857" cy="537111"/>
            </a:xfrm>
          </p:grpSpPr>
          <p:grpSp>
            <p:nvGrpSpPr>
              <p:cNvPr id="264" name="Group 906"/>
              <p:cNvGrpSpPr>
                <a:grpSpLocks/>
              </p:cNvGrpSpPr>
              <p:nvPr userDrawn="1"/>
            </p:nvGrpSpPr>
            <p:grpSpPr bwMode="auto">
              <a:xfrm>
                <a:off x="11174684" y="6924924"/>
                <a:ext cx="1131616" cy="537023"/>
                <a:chOff x="4962" y="4409"/>
                <a:chExt cx="544" cy="274"/>
              </a:xfrm>
            </p:grpSpPr>
            <p:sp>
              <p:nvSpPr>
                <p:cNvPr id="267" name="AutoShape 870"/>
                <p:cNvSpPr>
                  <a:spLocks noChangeArrowheads="1"/>
                </p:cNvSpPr>
                <p:nvPr userDrawn="1"/>
              </p:nvSpPr>
              <p:spPr bwMode="auto">
                <a:xfrm>
                  <a:off x="4962" y="4409"/>
                  <a:ext cx="544" cy="27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68" name="Line 905"/>
                <p:cNvSpPr>
                  <a:spLocks noChangeShapeType="1"/>
                </p:cNvSpPr>
                <p:nvPr userDrawn="1"/>
              </p:nvSpPr>
              <p:spPr bwMode="auto">
                <a:xfrm>
                  <a:off x="4962" y="4461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65" name="Rectangle 872"/>
              <p:cNvSpPr>
                <a:spLocks noChangeArrowheads="1"/>
              </p:cNvSpPr>
              <p:nvPr userDrawn="1"/>
            </p:nvSpPr>
            <p:spPr bwMode="auto">
              <a:xfrm>
                <a:off x="11193462" y="6924836"/>
                <a:ext cx="884238" cy="107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6.8.2</a:t>
                </a:r>
                <a:r>
                  <a:rPr lang="ja-JP" altLang="en-US" sz="500" dirty="0"/>
                  <a:t>　「システム監査」の実施</a:t>
                </a:r>
              </a:p>
            </p:txBody>
          </p:sp>
          <p:sp>
            <p:nvSpPr>
              <p:cNvPr id="266" name="Rectangle 873"/>
              <p:cNvSpPr>
                <a:spLocks noChangeArrowheads="1"/>
              </p:cNvSpPr>
              <p:nvPr userDrawn="1"/>
            </p:nvSpPr>
            <p:spPr bwMode="auto">
              <a:xfrm>
                <a:off x="11193463" y="7065863"/>
                <a:ext cx="1149078" cy="327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 smtClean="0"/>
                  <a:t>・システム</a:t>
                </a:r>
                <a:r>
                  <a:rPr lang="ja-JP" altLang="en-US" sz="500" dirty="0"/>
                  <a:t>管理</a:t>
                </a:r>
                <a:r>
                  <a:rPr lang="ja-JP" altLang="en-US" sz="500" dirty="0" smtClean="0"/>
                  <a:t>基準の</a:t>
                </a:r>
                <a:r>
                  <a:rPr lang="ja-JP" altLang="en-US" sz="500" dirty="0"/>
                  <a:t>確認と監査項目の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設定</a:t>
                </a:r>
              </a:p>
              <a:p>
                <a:pPr defTabSz="1279525"/>
                <a:r>
                  <a:rPr lang="ja-JP" altLang="en-US" sz="500" dirty="0"/>
                  <a:t>・ 監査要件の定義</a:t>
                </a:r>
              </a:p>
              <a:p>
                <a:pPr defTabSz="1279525"/>
                <a:r>
                  <a:rPr lang="ja-JP" altLang="en-US" sz="500" dirty="0"/>
                  <a:t>・ 「システム監査」の実施</a:t>
                </a:r>
                <a:endParaRPr lang="en-US" altLang="ja-JP" sz="500" dirty="0"/>
              </a:p>
            </p:txBody>
          </p:sp>
        </p:grpSp>
        <p:grpSp>
          <p:nvGrpSpPr>
            <p:cNvPr id="254" name="グループ化 948"/>
            <p:cNvGrpSpPr>
              <a:grpSpLocks/>
            </p:cNvGrpSpPr>
            <p:nvPr userDrawn="1"/>
          </p:nvGrpSpPr>
          <p:grpSpPr bwMode="auto">
            <a:xfrm>
              <a:off x="11026775" y="8113713"/>
              <a:ext cx="1311275" cy="790575"/>
              <a:chOff x="11174680" y="6924927"/>
              <a:chExt cx="1164811" cy="764376"/>
            </a:xfrm>
          </p:grpSpPr>
          <p:grpSp>
            <p:nvGrpSpPr>
              <p:cNvPr id="259" name="Group 906"/>
              <p:cNvGrpSpPr>
                <a:grpSpLocks/>
              </p:cNvGrpSpPr>
              <p:nvPr userDrawn="1"/>
            </p:nvGrpSpPr>
            <p:grpSpPr bwMode="auto">
              <a:xfrm>
                <a:off x="11174680" y="6924927"/>
                <a:ext cx="1137856" cy="764376"/>
                <a:chOff x="4962" y="4409"/>
                <a:chExt cx="547" cy="390"/>
              </a:xfrm>
            </p:grpSpPr>
            <p:sp>
              <p:nvSpPr>
                <p:cNvPr id="262" name="AutoShape 870"/>
                <p:cNvSpPr>
                  <a:spLocks noChangeArrowheads="1"/>
                </p:cNvSpPr>
                <p:nvPr userDrawn="1"/>
              </p:nvSpPr>
              <p:spPr bwMode="auto">
                <a:xfrm>
                  <a:off x="4965" y="4409"/>
                  <a:ext cx="544" cy="39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defTabSz="1279525"/>
                  <a:endParaRPr lang="ja-JP" altLang="ja-JP" sz="800"/>
                </a:p>
              </p:txBody>
            </p:sp>
            <p:sp>
              <p:nvSpPr>
                <p:cNvPr id="263" name="Line 905"/>
                <p:cNvSpPr>
                  <a:spLocks noChangeShapeType="1"/>
                </p:cNvSpPr>
                <p:nvPr userDrawn="1"/>
              </p:nvSpPr>
              <p:spPr bwMode="auto">
                <a:xfrm>
                  <a:off x="4962" y="4501"/>
                  <a:ext cx="5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60" name="Rectangle 872"/>
              <p:cNvSpPr>
                <a:spLocks noChangeArrowheads="1"/>
              </p:cNvSpPr>
              <p:nvPr userDrawn="1"/>
            </p:nvSpPr>
            <p:spPr bwMode="auto">
              <a:xfrm>
                <a:off x="11193462" y="6960902"/>
                <a:ext cx="884238" cy="1079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defTabSz="1279525"/>
                <a:r>
                  <a:rPr lang="en-US" altLang="ja-JP" sz="500" dirty="0"/>
                  <a:t>6.8.3</a:t>
                </a:r>
                <a:r>
                  <a:rPr lang="ja-JP" altLang="en-US" sz="500" dirty="0"/>
                  <a:t>　「システム監査</a:t>
                </a:r>
                <a:r>
                  <a:rPr lang="ja-JP" altLang="en-US" sz="500" dirty="0" smtClean="0"/>
                  <a:t>」報告</a:t>
                </a:r>
                <a:r>
                  <a:rPr lang="ja-JP" altLang="en-US" sz="500" dirty="0"/>
                  <a:t>及び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「システム監査」フォローアップの実施</a:t>
                </a:r>
              </a:p>
            </p:txBody>
          </p:sp>
          <p:sp>
            <p:nvSpPr>
              <p:cNvPr id="261" name="Rectangle 873"/>
              <p:cNvSpPr>
                <a:spLocks noChangeArrowheads="1"/>
              </p:cNvSpPr>
              <p:nvPr userDrawn="1"/>
            </p:nvSpPr>
            <p:spPr bwMode="auto">
              <a:xfrm>
                <a:off x="11190413" y="7060467"/>
                <a:ext cx="1149078" cy="5859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28800" tIns="28800" rIns="10800" bIns="10800" anchor="ctr"/>
              <a:lstStyle/>
              <a:p>
                <a:pPr defTabSz="1279525"/>
                <a:r>
                  <a:rPr lang="ja-JP" altLang="en-US" sz="500" dirty="0" smtClean="0"/>
                  <a:t>・</a:t>
                </a:r>
                <a:r>
                  <a:rPr lang="ja-JP" altLang="en-US" sz="500" dirty="0"/>
                  <a:t>報告</a:t>
                </a:r>
                <a:r>
                  <a:rPr lang="ja-JP" altLang="en-US" sz="500" dirty="0" smtClean="0"/>
                  <a:t>基準</a:t>
                </a:r>
                <a:r>
                  <a:rPr lang="ja-JP" altLang="en-US" sz="500" dirty="0"/>
                  <a:t>の確認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・「システム監査」報告の作成</a:t>
                </a:r>
                <a:endParaRPr lang="en-US" altLang="ja-JP" sz="500" dirty="0"/>
              </a:p>
              <a:p>
                <a:pPr defTabSz="1279525"/>
                <a:r>
                  <a:rPr lang="ja-JP" altLang="en-US" sz="500" dirty="0"/>
                  <a:t>・ 「システム監査」報告の提出と報告会の開催</a:t>
                </a:r>
              </a:p>
              <a:p>
                <a:pPr defTabSz="1279525"/>
                <a:r>
                  <a:rPr lang="ja-JP" altLang="en-US" sz="500" dirty="0"/>
                  <a:t>・ システム改善計画の作成と実施</a:t>
                </a:r>
              </a:p>
              <a:p>
                <a:pPr defTabSz="1279525"/>
                <a:r>
                  <a:rPr lang="ja-JP" altLang="en-US" sz="500" dirty="0"/>
                  <a:t>・ 「システム監査」フォーローアップの実施</a:t>
                </a:r>
                <a:endParaRPr lang="en-US" altLang="ja-JP" sz="500" dirty="0"/>
              </a:p>
            </p:txBody>
          </p:sp>
        </p:grpSp>
        <p:sp>
          <p:nvSpPr>
            <p:cNvPr id="255" name="Rectangle 591"/>
            <p:cNvSpPr>
              <a:spLocks noChangeArrowheads="1"/>
            </p:cNvSpPr>
            <p:nvPr userDrawn="1"/>
          </p:nvSpPr>
          <p:spPr bwMode="auto">
            <a:xfrm>
              <a:off x="4976813" y="6637338"/>
              <a:ext cx="5924550" cy="233997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Rectangle 695"/>
            <p:cNvSpPr>
              <a:spLocks noChangeArrowheads="1"/>
            </p:cNvSpPr>
            <p:nvPr userDrawn="1"/>
          </p:nvSpPr>
          <p:spPr bwMode="auto">
            <a:xfrm>
              <a:off x="4997450" y="6646863"/>
              <a:ext cx="1189038" cy="144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72000" anchor="ctr"/>
            <a:lstStyle/>
            <a:p>
              <a:pPr defTabSz="1279525"/>
              <a:r>
                <a:rPr lang="ja-JP" altLang="en-US" sz="800"/>
                <a:t>６．７　ソフトウェア再利用プロセス</a:t>
              </a:r>
            </a:p>
          </p:txBody>
        </p:sp>
        <p:sp>
          <p:nvSpPr>
            <p:cNvPr id="257" name="Rectangle 670"/>
            <p:cNvSpPr>
              <a:spLocks noChangeArrowheads="1"/>
            </p:cNvSpPr>
            <p:nvPr userDrawn="1"/>
          </p:nvSpPr>
          <p:spPr bwMode="auto">
            <a:xfrm>
              <a:off x="9547225" y="6021388"/>
              <a:ext cx="2790825" cy="471487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solidFill>
                  <a:schemeClr val="accent1"/>
                </a:solidFill>
              </a:endParaRPr>
            </a:p>
          </p:txBody>
        </p:sp>
        <p:sp>
          <p:nvSpPr>
            <p:cNvPr id="258" name="Rectangle 681"/>
            <p:cNvSpPr>
              <a:spLocks noChangeArrowheads="1"/>
            </p:cNvSpPr>
            <p:nvPr userDrawn="1"/>
          </p:nvSpPr>
          <p:spPr bwMode="auto">
            <a:xfrm>
              <a:off x="9577388" y="6065838"/>
              <a:ext cx="1512887" cy="103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36000" bIns="43200" anchor="ctr"/>
            <a:lstStyle/>
            <a:p>
              <a:pPr defTabSz="1279525"/>
              <a:r>
                <a:rPr lang="ja-JP" altLang="en-US" sz="800"/>
                <a:t>７．１ユーザビリティプロセスビュー</a:t>
              </a:r>
              <a:endParaRPr lang="ja-JP" altLang="en-US" sz="600"/>
            </a:p>
          </p:txBody>
        </p:sp>
      </p:grpSp>
      <p:sp>
        <p:nvSpPr>
          <p:cNvPr id="753" name="テキスト ボックス 752"/>
          <p:cNvSpPr txBox="1"/>
          <p:nvPr/>
        </p:nvSpPr>
        <p:spPr>
          <a:xfrm>
            <a:off x="11547358" y="9337104"/>
            <a:ext cx="10821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800" dirty="0" smtClean="0"/>
              <a:t>©</a:t>
            </a:r>
            <a:r>
              <a:rPr lang="en-US" altLang="ja-JP" sz="800" dirty="0"/>
              <a:t>2013 IPA</a:t>
            </a:r>
            <a:endParaRPr kumimoji="1" lang="ja-JP" alt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2795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2632</Words>
  <Application>Microsoft Office PowerPoint</Application>
  <PresentationFormat>A3 297x420 mm</PresentationFormat>
  <Paragraphs>586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2014-02-18T07:08:09Z</dcterms:created>
  <dcterms:modified xsi:type="dcterms:W3CDTF">2014-09-03T07:46:44Z</dcterms:modified>
</cp:coreProperties>
</file>