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4317" r:id="rId1"/>
  </p:sldMasterIdLst>
  <p:notesMasterIdLst>
    <p:notesMasterId r:id="rId37"/>
  </p:notesMasterIdLst>
  <p:handoutMasterIdLst>
    <p:handoutMasterId r:id="rId38"/>
  </p:handoutMasterIdLst>
  <p:sldIdLst>
    <p:sldId id="1750" r:id="rId2"/>
    <p:sldId id="1538" r:id="rId3"/>
    <p:sldId id="1726" r:id="rId4"/>
    <p:sldId id="1727" r:id="rId5"/>
    <p:sldId id="3563" r:id="rId6"/>
    <p:sldId id="1728" r:id="rId7"/>
    <p:sldId id="1729" r:id="rId8"/>
    <p:sldId id="3553" r:id="rId9"/>
    <p:sldId id="3554" r:id="rId10"/>
    <p:sldId id="1734" r:id="rId11"/>
    <p:sldId id="3550" r:id="rId12"/>
    <p:sldId id="3551" r:id="rId13"/>
    <p:sldId id="1772" r:id="rId14"/>
    <p:sldId id="3569" r:id="rId15"/>
    <p:sldId id="3565" r:id="rId16"/>
    <p:sldId id="1731" r:id="rId17"/>
    <p:sldId id="3564" r:id="rId18"/>
    <p:sldId id="3555" r:id="rId19"/>
    <p:sldId id="3556" r:id="rId20"/>
    <p:sldId id="3558" r:id="rId21"/>
    <p:sldId id="3561" r:id="rId22"/>
    <p:sldId id="3567" r:id="rId23"/>
    <p:sldId id="3570" r:id="rId24"/>
    <p:sldId id="3571" r:id="rId25"/>
    <p:sldId id="3573" r:id="rId26"/>
    <p:sldId id="3566" r:id="rId27"/>
    <p:sldId id="3568" r:id="rId28"/>
    <p:sldId id="3574" r:id="rId29"/>
    <p:sldId id="3575" r:id="rId30"/>
    <p:sldId id="3577" r:id="rId31"/>
    <p:sldId id="3579" r:id="rId32"/>
    <p:sldId id="3578" r:id="rId33"/>
    <p:sldId id="1732" r:id="rId34"/>
    <p:sldId id="1733" r:id="rId35"/>
    <p:sldId id="1741" r:id="rId36"/>
  </p:sldIdLst>
  <p:sldSz cx="9906000" cy="6858000" type="A4"/>
  <p:notesSz cx="9939338" cy="14368463"/>
  <p:defaultTex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116" userDrawn="1">
          <p15:clr>
            <a:srgbClr val="A4A3A4"/>
          </p15:clr>
        </p15:guide>
        <p15:guide id="3" pos="6088" userDrawn="1">
          <p15:clr>
            <a:srgbClr val="A4A3A4"/>
          </p15:clr>
        </p15:guide>
        <p15:guide id="4" orient="horz" pos="4065" userDrawn="1">
          <p15:clr>
            <a:srgbClr val="A4A3A4"/>
          </p15:clr>
        </p15:guide>
      </p15:sldGuideLst>
    </p:ext>
    <p:ext uri="{2D200454-40CA-4A62-9FC3-DE9A4176ACB9}">
      <p15:notesGuideLst xmlns:p15="http://schemas.microsoft.com/office/powerpoint/2012/main">
        <p15:guide id="1" orient="horz" pos="4590" userDrawn="1">
          <p15:clr>
            <a:srgbClr val="A4A3A4"/>
          </p15:clr>
        </p15:guide>
        <p15:guide id="2" pos="3196" userDrawn="1">
          <p15:clr>
            <a:srgbClr val="A4A3A4"/>
          </p15:clr>
        </p15:guide>
        <p15:guide id="3" orient="horz" pos="4557" userDrawn="1">
          <p15:clr>
            <a:srgbClr val="A4A3A4"/>
          </p15:clr>
        </p15:guide>
        <p15:guide id="4" pos="3163" userDrawn="1">
          <p15:clr>
            <a:srgbClr val="A4A3A4"/>
          </p15:clr>
        </p15:guide>
        <p15:guide id="5" orient="horz" pos="4523" userDrawn="1">
          <p15:clr>
            <a:srgbClr val="A4A3A4"/>
          </p15:clr>
        </p15:guide>
        <p15:guide id="6" pos="31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80"/>
    <a:srgbClr val="CC0000"/>
    <a:srgbClr val="CCFFFF"/>
    <a:srgbClr val="FF0000"/>
    <a:srgbClr val="FFE0DD"/>
    <a:srgbClr val="FFFF99"/>
    <a:srgbClr val="A7FB7D"/>
    <a:srgbClr val="92D050"/>
    <a:srgbClr val="FFFF66"/>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30" autoAdjust="0"/>
    <p:restoredTop sz="89673" autoAdjust="0"/>
  </p:normalViewPr>
  <p:slideViewPr>
    <p:cSldViewPr showGuides="1">
      <p:cViewPr varScale="1">
        <p:scale>
          <a:sx n="102" d="100"/>
          <a:sy n="102" d="100"/>
        </p:scale>
        <p:origin x="1836" y="96"/>
      </p:cViewPr>
      <p:guideLst>
        <p:guide orient="horz" pos="2160"/>
        <p:guide pos="116"/>
        <p:guide pos="6088"/>
        <p:guide orient="horz" pos="406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4916"/>
    </p:cViewPr>
  </p:sorterViewPr>
  <p:notesViewPr>
    <p:cSldViewPr showGuides="1">
      <p:cViewPr varScale="1">
        <p:scale>
          <a:sx n="52" d="100"/>
          <a:sy n="52" d="100"/>
        </p:scale>
        <p:origin x="-2736" y="-96"/>
      </p:cViewPr>
      <p:guideLst>
        <p:guide orient="horz" pos="4590"/>
        <p:guide pos="3196"/>
        <p:guide orient="horz" pos="4557"/>
        <p:guide pos="3163"/>
        <p:guide orient="horz" pos="4523"/>
        <p:guide pos="31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5"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45059" name="Rectangle 3"/>
          <p:cNvSpPr>
            <a:spLocks noGrp="1" noChangeArrowheads="1"/>
          </p:cNvSpPr>
          <p:nvPr>
            <p:ph type="dt" sz="quarter" idx="1"/>
          </p:nvPr>
        </p:nvSpPr>
        <p:spPr bwMode="auto">
          <a:xfrm>
            <a:off x="5631436"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1A386AB7-955A-4FFA-8A9F-E30A0E9A90C9}" type="datetime1">
              <a:rPr lang="ja-JP" altLang="en-US"/>
              <a:pPr>
                <a:defRPr/>
              </a:pPr>
              <a:t>2022/4/19</a:t>
            </a:fld>
            <a:endParaRPr lang="en-US" altLang="ja-JP" dirty="0"/>
          </a:p>
        </p:txBody>
      </p:sp>
      <p:sp>
        <p:nvSpPr>
          <p:cNvPr id="45060" name="Rectangle 4"/>
          <p:cNvSpPr>
            <a:spLocks noGrp="1" noChangeArrowheads="1"/>
          </p:cNvSpPr>
          <p:nvPr>
            <p:ph type="ftr" sz="quarter" idx="2"/>
          </p:nvPr>
        </p:nvSpPr>
        <p:spPr bwMode="auto">
          <a:xfrm>
            <a:off x="5"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45061" name="Rectangle 5"/>
          <p:cNvSpPr>
            <a:spLocks noGrp="1" noChangeArrowheads="1"/>
          </p:cNvSpPr>
          <p:nvPr>
            <p:ph type="sldNum" sz="quarter" idx="3"/>
          </p:nvPr>
        </p:nvSpPr>
        <p:spPr bwMode="auto">
          <a:xfrm>
            <a:off x="5631436"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C67A92BE-3AB3-40A6-9617-FEFACF34BC20}" type="slidenum">
              <a:rPr lang="ja-JP" altLang="en-US"/>
              <a:pPr>
                <a:defRPr/>
              </a:pPr>
              <a:t>‹#›</a:t>
            </a:fld>
            <a:endParaRPr lang="en-US" altLang="ja-JP" dirty="0"/>
          </a:p>
        </p:txBody>
      </p:sp>
    </p:spTree>
    <p:extLst>
      <p:ext uri="{BB962C8B-B14F-4D97-AF65-F5344CB8AC3E}">
        <p14:creationId xmlns:p14="http://schemas.microsoft.com/office/powerpoint/2010/main" val="1979388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5"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78851" name="Rectangle 3"/>
          <p:cNvSpPr>
            <a:spLocks noGrp="1" noChangeArrowheads="1"/>
          </p:cNvSpPr>
          <p:nvPr>
            <p:ph type="dt" idx="1"/>
          </p:nvPr>
        </p:nvSpPr>
        <p:spPr bwMode="auto">
          <a:xfrm>
            <a:off x="5631436"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8F20B681-D3E6-40E7-ABDD-4F69A54D8682}" type="datetime1">
              <a:rPr lang="ja-JP" altLang="en-US"/>
              <a:pPr>
                <a:defRPr/>
              </a:pPr>
              <a:t>2022/4/19</a:t>
            </a:fld>
            <a:endParaRPr lang="en-US" altLang="ja-JP" dirty="0"/>
          </a:p>
        </p:txBody>
      </p:sp>
      <p:sp>
        <p:nvSpPr>
          <p:cNvPr id="37892" name="Rectangle 4"/>
          <p:cNvSpPr>
            <a:spLocks noGrp="1" noRot="1" noChangeAspect="1" noChangeArrowheads="1" noTextEdit="1"/>
          </p:cNvSpPr>
          <p:nvPr>
            <p:ph type="sldImg" idx="2"/>
          </p:nvPr>
        </p:nvSpPr>
        <p:spPr bwMode="auto">
          <a:xfrm>
            <a:off x="1079500" y="1076325"/>
            <a:ext cx="7789863" cy="53927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3" name="Rectangle 5"/>
          <p:cNvSpPr>
            <a:spLocks noGrp="1" noChangeArrowheads="1"/>
          </p:cNvSpPr>
          <p:nvPr>
            <p:ph type="body" sz="quarter" idx="3"/>
          </p:nvPr>
        </p:nvSpPr>
        <p:spPr bwMode="auto">
          <a:xfrm>
            <a:off x="1325874" y="6824730"/>
            <a:ext cx="7287598" cy="6466386"/>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p>
            <a:pPr lvl="0"/>
            <a:r>
              <a:rPr lang="ja-JP" altLang="en-US" noProof="0"/>
              <a:t>マスタ テキストの書式設定</a:t>
            </a:r>
          </a:p>
          <a:p>
            <a:pPr lvl="1"/>
            <a:r>
              <a:rPr lang="ja-JP" altLang="en-US" noProof="0"/>
              <a:t>第 2 レベル</a:t>
            </a:r>
          </a:p>
          <a:p>
            <a:pPr lvl="2"/>
            <a:r>
              <a:rPr lang="ja-JP" altLang="en-US" noProof="0"/>
              <a:t>第 3 レベル</a:t>
            </a:r>
          </a:p>
          <a:p>
            <a:pPr lvl="3"/>
            <a:r>
              <a:rPr lang="ja-JP" altLang="en-US" noProof="0"/>
              <a:t>第 4 レベル</a:t>
            </a:r>
          </a:p>
          <a:p>
            <a:pPr lvl="4"/>
            <a:r>
              <a:rPr lang="ja-JP" altLang="en-US" noProof="0"/>
              <a:t>第 5 レベル</a:t>
            </a:r>
          </a:p>
        </p:txBody>
      </p:sp>
      <p:sp>
        <p:nvSpPr>
          <p:cNvPr id="78854" name="Rectangle 6"/>
          <p:cNvSpPr>
            <a:spLocks noGrp="1" noChangeArrowheads="1"/>
          </p:cNvSpPr>
          <p:nvPr>
            <p:ph type="ftr" sz="quarter" idx="4"/>
          </p:nvPr>
        </p:nvSpPr>
        <p:spPr bwMode="auto">
          <a:xfrm>
            <a:off x="5"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78855" name="Rectangle 7"/>
          <p:cNvSpPr>
            <a:spLocks noGrp="1" noChangeArrowheads="1"/>
          </p:cNvSpPr>
          <p:nvPr>
            <p:ph type="sldNum" sz="quarter" idx="5"/>
          </p:nvPr>
        </p:nvSpPr>
        <p:spPr bwMode="auto">
          <a:xfrm>
            <a:off x="5631436"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8B7B8248-EDFB-4C70-A517-FC39A027DD39}" type="slidenum">
              <a:rPr lang="ja-JP" altLang="en-US"/>
              <a:pPr>
                <a:defRPr/>
              </a:pPr>
              <a:t>‹#›</a:t>
            </a:fld>
            <a:endParaRPr lang="en-US" altLang="ja-JP" dirty="0"/>
          </a:p>
        </p:txBody>
      </p:sp>
    </p:spTree>
    <p:extLst>
      <p:ext uri="{BB962C8B-B14F-4D97-AF65-F5344CB8AC3E}">
        <p14:creationId xmlns:p14="http://schemas.microsoft.com/office/powerpoint/2010/main" val="19615401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8B7B8248-EDFB-4C70-A517-FC39A027DD39}" type="slidenum">
              <a:rPr lang="ja-JP" altLang="en-US" smtClean="0"/>
              <a:pPr>
                <a:defRPr/>
              </a:pPr>
              <a:t>0</a:t>
            </a:fld>
            <a:endParaRPr lang="en-US" altLang="ja-JP" dirty="0"/>
          </a:p>
        </p:txBody>
      </p:sp>
    </p:spTree>
    <p:extLst>
      <p:ext uri="{BB962C8B-B14F-4D97-AF65-F5344CB8AC3E}">
        <p14:creationId xmlns:p14="http://schemas.microsoft.com/office/powerpoint/2010/main" val="1956966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13</a:t>
            </a:fld>
            <a:endParaRPr lang="en-US" altLang="ja-JP" dirty="0"/>
          </a:p>
        </p:txBody>
      </p:sp>
    </p:spTree>
    <p:extLst>
      <p:ext uri="{BB962C8B-B14F-4D97-AF65-F5344CB8AC3E}">
        <p14:creationId xmlns:p14="http://schemas.microsoft.com/office/powerpoint/2010/main" val="790071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70025" y="1797050"/>
            <a:ext cx="6999288" cy="484663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1327252" fontAlgn="auto">
              <a:spcBef>
                <a:spcPts val="0"/>
              </a:spcBef>
              <a:spcAft>
                <a:spcPts val="0"/>
              </a:spcAft>
              <a:defRPr/>
            </a:pPr>
            <a:fld id="{F5965048-2922-410F-ACE2-42015FF7E606}" type="slidenum">
              <a:rPr lang="ja-JP" altLang="en-US" sz="1700">
                <a:solidFill>
                  <a:prstClr val="black"/>
                </a:solidFill>
                <a:latin typeface="游ゴシック" panose="020F0502020204030204"/>
                <a:ea typeface="游ゴシック" panose="020B0400000000000000" pitchFamily="50" charset="-128"/>
              </a:rPr>
              <a:pPr defTabSz="1327252" fontAlgn="auto">
                <a:spcBef>
                  <a:spcPts val="0"/>
                </a:spcBef>
                <a:spcAft>
                  <a:spcPts val="0"/>
                </a:spcAft>
                <a:defRPr/>
              </a:pPr>
              <a:t>14</a:t>
            </a:fld>
            <a:endParaRPr lang="ja-JP" altLang="en-US" sz="1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946940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15</a:t>
            </a:fld>
            <a:endParaRPr lang="en-US" altLang="ja-JP" dirty="0"/>
          </a:p>
        </p:txBody>
      </p:sp>
    </p:spTree>
    <p:extLst>
      <p:ext uri="{BB962C8B-B14F-4D97-AF65-F5344CB8AC3E}">
        <p14:creationId xmlns:p14="http://schemas.microsoft.com/office/powerpoint/2010/main" val="2268527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16</a:t>
            </a:fld>
            <a:endParaRPr lang="en-US" altLang="ja-JP" dirty="0"/>
          </a:p>
        </p:txBody>
      </p:sp>
    </p:spTree>
    <p:extLst>
      <p:ext uri="{BB962C8B-B14F-4D97-AF65-F5344CB8AC3E}">
        <p14:creationId xmlns:p14="http://schemas.microsoft.com/office/powerpoint/2010/main" val="1191710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17</a:t>
            </a:fld>
            <a:endParaRPr lang="en-US" altLang="ja-JP" dirty="0"/>
          </a:p>
        </p:txBody>
      </p:sp>
    </p:spTree>
    <p:extLst>
      <p:ext uri="{BB962C8B-B14F-4D97-AF65-F5344CB8AC3E}">
        <p14:creationId xmlns:p14="http://schemas.microsoft.com/office/powerpoint/2010/main" val="293266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18</a:t>
            </a:fld>
            <a:endParaRPr lang="en-US" altLang="ja-JP" dirty="0"/>
          </a:p>
        </p:txBody>
      </p:sp>
    </p:spTree>
    <p:extLst>
      <p:ext uri="{BB962C8B-B14F-4D97-AF65-F5344CB8AC3E}">
        <p14:creationId xmlns:p14="http://schemas.microsoft.com/office/powerpoint/2010/main" val="569196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19</a:t>
            </a:fld>
            <a:endParaRPr lang="en-US" altLang="ja-JP" dirty="0"/>
          </a:p>
        </p:txBody>
      </p:sp>
    </p:spTree>
    <p:extLst>
      <p:ext uri="{BB962C8B-B14F-4D97-AF65-F5344CB8AC3E}">
        <p14:creationId xmlns:p14="http://schemas.microsoft.com/office/powerpoint/2010/main" val="2298808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20</a:t>
            </a:fld>
            <a:endParaRPr lang="en-US" altLang="ja-JP" dirty="0"/>
          </a:p>
        </p:txBody>
      </p:sp>
    </p:spTree>
    <p:extLst>
      <p:ext uri="{BB962C8B-B14F-4D97-AF65-F5344CB8AC3E}">
        <p14:creationId xmlns:p14="http://schemas.microsoft.com/office/powerpoint/2010/main" val="1197396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21</a:t>
            </a:fld>
            <a:endParaRPr lang="en-US" altLang="ja-JP" dirty="0"/>
          </a:p>
        </p:txBody>
      </p:sp>
    </p:spTree>
    <p:extLst>
      <p:ext uri="{BB962C8B-B14F-4D97-AF65-F5344CB8AC3E}">
        <p14:creationId xmlns:p14="http://schemas.microsoft.com/office/powerpoint/2010/main" val="16245925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22</a:t>
            </a:fld>
            <a:endParaRPr lang="en-US" altLang="ja-JP" dirty="0"/>
          </a:p>
        </p:txBody>
      </p:sp>
    </p:spTree>
    <p:extLst>
      <p:ext uri="{BB962C8B-B14F-4D97-AF65-F5344CB8AC3E}">
        <p14:creationId xmlns:p14="http://schemas.microsoft.com/office/powerpoint/2010/main" val="4080962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70025" y="1797050"/>
            <a:ext cx="6999288" cy="484663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1327252" fontAlgn="auto">
              <a:spcBef>
                <a:spcPts val="0"/>
              </a:spcBef>
              <a:spcAft>
                <a:spcPts val="0"/>
              </a:spcAft>
              <a:defRPr/>
            </a:pPr>
            <a:fld id="{F5965048-2922-410F-ACE2-42015FF7E606}" type="slidenum">
              <a:rPr lang="ja-JP" altLang="en-US" sz="1700">
                <a:solidFill>
                  <a:prstClr val="black"/>
                </a:solidFill>
                <a:latin typeface="游ゴシック" panose="020F0502020204030204"/>
                <a:ea typeface="游ゴシック" panose="020B0400000000000000" pitchFamily="50" charset="-128"/>
              </a:rPr>
              <a:pPr defTabSz="1327252" fontAlgn="auto">
                <a:spcBef>
                  <a:spcPts val="0"/>
                </a:spcBef>
                <a:spcAft>
                  <a:spcPts val="0"/>
                </a:spcAft>
                <a:defRPr/>
              </a:pPr>
              <a:t>1</a:t>
            </a:fld>
            <a:endParaRPr lang="ja-JP" altLang="en-US" sz="1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022702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23</a:t>
            </a:fld>
            <a:endParaRPr lang="en-US" altLang="ja-JP" dirty="0"/>
          </a:p>
        </p:txBody>
      </p:sp>
    </p:spTree>
    <p:extLst>
      <p:ext uri="{BB962C8B-B14F-4D97-AF65-F5344CB8AC3E}">
        <p14:creationId xmlns:p14="http://schemas.microsoft.com/office/powerpoint/2010/main" val="911155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24</a:t>
            </a:fld>
            <a:endParaRPr lang="en-US" altLang="ja-JP" dirty="0"/>
          </a:p>
        </p:txBody>
      </p:sp>
    </p:spTree>
    <p:extLst>
      <p:ext uri="{BB962C8B-B14F-4D97-AF65-F5344CB8AC3E}">
        <p14:creationId xmlns:p14="http://schemas.microsoft.com/office/powerpoint/2010/main" val="1931875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25</a:t>
            </a:fld>
            <a:endParaRPr lang="en-US" altLang="ja-JP" dirty="0"/>
          </a:p>
        </p:txBody>
      </p:sp>
    </p:spTree>
    <p:extLst>
      <p:ext uri="{BB962C8B-B14F-4D97-AF65-F5344CB8AC3E}">
        <p14:creationId xmlns:p14="http://schemas.microsoft.com/office/powerpoint/2010/main" val="42115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26</a:t>
            </a:fld>
            <a:endParaRPr lang="en-US" altLang="ja-JP" dirty="0"/>
          </a:p>
        </p:txBody>
      </p:sp>
    </p:spTree>
    <p:extLst>
      <p:ext uri="{BB962C8B-B14F-4D97-AF65-F5344CB8AC3E}">
        <p14:creationId xmlns:p14="http://schemas.microsoft.com/office/powerpoint/2010/main" val="21344199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27</a:t>
            </a:fld>
            <a:endParaRPr lang="en-US" altLang="ja-JP" dirty="0"/>
          </a:p>
        </p:txBody>
      </p:sp>
    </p:spTree>
    <p:extLst>
      <p:ext uri="{BB962C8B-B14F-4D97-AF65-F5344CB8AC3E}">
        <p14:creationId xmlns:p14="http://schemas.microsoft.com/office/powerpoint/2010/main" val="3073429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28</a:t>
            </a:fld>
            <a:endParaRPr lang="en-US" altLang="ja-JP" dirty="0"/>
          </a:p>
        </p:txBody>
      </p:sp>
    </p:spTree>
    <p:extLst>
      <p:ext uri="{BB962C8B-B14F-4D97-AF65-F5344CB8AC3E}">
        <p14:creationId xmlns:p14="http://schemas.microsoft.com/office/powerpoint/2010/main" val="3879063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29</a:t>
            </a:fld>
            <a:endParaRPr lang="en-US" altLang="ja-JP" dirty="0"/>
          </a:p>
        </p:txBody>
      </p:sp>
    </p:spTree>
    <p:extLst>
      <p:ext uri="{BB962C8B-B14F-4D97-AF65-F5344CB8AC3E}">
        <p14:creationId xmlns:p14="http://schemas.microsoft.com/office/powerpoint/2010/main" val="15887065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30</a:t>
            </a:fld>
            <a:endParaRPr lang="en-US" altLang="ja-JP" dirty="0"/>
          </a:p>
        </p:txBody>
      </p:sp>
    </p:spTree>
    <p:extLst>
      <p:ext uri="{BB962C8B-B14F-4D97-AF65-F5344CB8AC3E}">
        <p14:creationId xmlns:p14="http://schemas.microsoft.com/office/powerpoint/2010/main" val="1703294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31</a:t>
            </a:fld>
            <a:endParaRPr lang="en-US" altLang="ja-JP" dirty="0"/>
          </a:p>
        </p:txBody>
      </p:sp>
    </p:spTree>
    <p:extLst>
      <p:ext uri="{BB962C8B-B14F-4D97-AF65-F5344CB8AC3E}">
        <p14:creationId xmlns:p14="http://schemas.microsoft.com/office/powerpoint/2010/main" val="36265762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32</a:t>
            </a:fld>
            <a:endParaRPr lang="en-US" altLang="ja-JP" dirty="0"/>
          </a:p>
        </p:txBody>
      </p:sp>
    </p:spTree>
    <p:extLst>
      <p:ext uri="{BB962C8B-B14F-4D97-AF65-F5344CB8AC3E}">
        <p14:creationId xmlns:p14="http://schemas.microsoft.com/office/powerpoint/2010/main" val="2600611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a:t>
            </a:fld>
            <a:endParaRPr lang="en-US" altLang="ja-JP" dirty="0"/>
          </a:p>
        </p:txBody>
      </p:sp>
    </p:spTree>
    <p:extLst>
      <p:ext uri="{BB962C8B-B14F-4D97-AF65-F5344CB8AC3E}">
        <p14:creationId xmlns:p14="http://schemas.microsoft.com/office/powerpoint/2010/main" val="2540790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33</a:t>
            </a:fld>
            <a:endParaRPr lang="en-US" altLang="ja-JP" dirty="0"/>
          </a:p>
        </p:txBody>
      </p:sp>
    </p:spTree>
    <p:extLst>
      <p:ext uri="{BB962C8B-B14F-4D97-AF65-F5344CB8AC3E}">
        <p14:creationId xmlns:p14="http://schemas.microsoft.com/office/powerpoint/2010/main" val="13669684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34</a:t>
            </a:fld>
            <a:endParaRPr lang="en-US" altLang="ja-JP" dirty="0"/>
          </a:p>
        </p:txBody>
      </p:sp>
    </p:spTree>
    <p:extLst>
      <p:ext uri="{BB962C8B-B14F-4D97-AF65-F5344CB8AC3E}">
        <p14:creationId xmlns:p14="http://schemas.microsoft.com/office/powerpoint/2010/main" val="36952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a:t>
            </a:fld>
            <a:endParaRPr lang="en-US" altLang="ja-JP" dirty="0"/>
          </a:p>
        </p:txBody>
      </p:sp>
    </p:spTree>
    <p:extLst>
      <p:ext uri="{BB962C8B-B14F-4D97-AF65-F5344CB8AC3E}">
        <p14:creationId xmlns:p14="http://schemas.microsoft.com/office/powerpoint/2010/main" val="82657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5</a:t>
            </a:fld>
            <a:endParaRPr lang="en-US" altLang="ja-JP" dirty="0"/>
          </a:p>
        </p:txBody>
      </p:sp>
    </p:spTree>
    <p:extLst>
      <p:ext uri="{BB962C8B-B14F-4D97-AF65-F5344CB8AC3E}">
        <p14:creationId xmlns:p14="http://schemas.microsoft.com/office/powerpoint/2010/main" val="1032256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6</a:t>
            </a:fld>
            <a:endParaRPr lang="en-US" altLang="ja-JP" dirty="0"/>
          </a:p>
        </p:txBody>
      </p:sp>
    </p:spTree>
    <p:extLst>
      <p:ext uri="{BB962C8B-B14F-4D97-AF65-F5344CB8AC3E}">
        <p14:creationId xmlns:p14="http://schemas.microsoft.com/office/powerpoint/2010/main" val="4045828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7</a:t>
            </a:fld>
            <a:endParaRPr lang="en-US" altLang="ja-JP" dirty="0"/>
          </a:p>
        </p:txBody>
      </p:sp>
    </p:spTree>
    <p:extLst>
      <p:ext uri="{BB962C8B-B14F-4D97-AF65-F5344CB8AC3E}">
        <p14:creationId xmlns:p14="http://schemas.microsoft.com/office/powerpoint/2010/main" val="493099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8</a:t>
            </a:fld>
            <a:endParaRPr lang="en-US" altLang="ja-JP" dirty="0"/>
          </a:p>
        </p:txBody>
      </p:sp>
    </p:spTree>
    <p:extLst>
      <p:ext uri="{BB962C8B-B14F-4D97-AF65-F5344CB8AC3E}">
        <p14:creationId xmlns:p14="http://schemas.microsoft.com/office/powerpoint/2010/main" val="372919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9</a:t>
            </a:fld>
            <a:endParaRPr lang="en-US" altLang="ja-JP" dirty="0"/>
          </a:p>
        </p:txBody>
      </p:sp>
    </p:spTree>
    <p:extLst>
      <p:ext uri="{BB962C8B-B14F-4D97-AF65-F5344CB8AC3E}">
        <p14:creationId xmlns:p14="http://schemas.microsoft.com/office/powerpoint/2010/main" val="2657118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cxnSp>
        <p:nvCxnSpPr>
          <p:cNvPr id="12" name="直線コネクタ 11">
            <a:extLst>
              <a:ext uri="{FF2B5EF4-FFF2-40B4-BE49-F238E27FC236}">
                <a16:creationId xmlns:a16="http://schemas.microsoft.com/office/drawing/2014/main" id="{C431DA70-0E83-47B1-9843-90CDD258BD9A}"/>
              </a:ext>
            </a:extLst>
          </p:cNvPr>
          <p:cNvCxnSpPr>
            <a:cxnSpLocks/>
          </p:cNvCxnSpPr>
          <p:nvPr userDrawn="1"/>
        </p:nvCxnSpPr>
        <p:spPr>
          <a:xfrm>
            <a:off x="350489" y="-10132"/>
            <a:ext cx="0" cy="6722870"/>
          </a:xfrm>
          <a:prstGeom prst="line">
            <a:avLst/>
          </a:prstGeom>
          <a:ln w="38100">
            <a:gradFill>
              <a:gsLst>
                <a:gs pos="0">
                  <a:schemeClr val="accent1">
                    <a:lumMod val="20000"/>
                    <a:lumOff val="80000"/>
                  </a:schemeClr>
                </a:gs>
                <a:gs pos="50000">
                  <a:schemeClr val="tx2">
                    <a:lumMod val="60000"/>
                    <a:lumOff val="40000"/>
                  </a:schemeClr>
                </a:gs>
                <a:gs pos="50000">
                  <a:srgbClr val="4A5593"/>
                </a:gs>
              </a:gsLst>
              <a:lin ang="5400000" scaled="0"/>
            </a:gradFill>
          </a:ln>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41846E1B-B679-47C0-AF65-0F5BC9CCE0C2}"/>
              </a:ext>
            </a:extLst>
          </p:cNvPr>
          <p:cNvSpPr>
            <a:spLocks noGrp="1"/>
          </p:cNvSpPr>
          <p:nvPr>
            <p:ph type="ctrTitle"/>
          </p:nvPr>
        </p:nvSpPr>
        <p:spPr>
          <a:xfrm>
            <a:off x="1238250" y="1122365"/>
            <a:ext cx="7429500" cy="2090613"/>
          </a:xfrm>
        </p:spPr>
        <p:txBody>
          <a:bodyPr anchor="b">
            <a:normAutofit/>
          </a:bodyPr>
          <a:lstStyle>
            <a:lvl1pPr algn="ctr">
              <a:defRPr sz="4400" b="0">
                <a:solidFill>
                  <a:schemeClr val="tx1">
                    <a:lumMod val="85000"/>
                    <a:lumOff val="15000"/>
                  </a:schemeClr>
                </a:solidFill>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3" name="サブタイトル 2">
            <a:extLst>
              <a:ext uri="{FF2B5EF4-FFF2-40B4-BE49-F238E27FC236}">
                <a16:creationId xmlns:a16="http://schemas.microsoft.com/office/drawing/2014/main" id="{9E1E187D-D1F5-447C-9FA0-813DF73A67DF}"/>
              </a:ext>
            </a:extLst>
          </p:cNvPr>
          <p:cNvSpPr>
            <a:spLocks noGrp="1"/>
          </p:cNvSpPr>
          <p:nvPr>
            <p:ph type="subTitle" idx="1"/>
          </p:nvPr>
        </p:nvSpPr>
        <p:spPr>
          <a:xfrm>
            <a:off x="1238250" y="3602038"/>
            <a:ext cx="7429500" cy="1655762"/>
          </a:xfrm>
        </p:spPr>
        <p:txBody>
          <a:bodyPr>
            <a:normAutofit/>
          </a:bodyPr>
          <a:lstStyle>
            <a:lvl1pPr marL="0" indent="0" algn="ctr">
              <a:buNone/>
              <a:defRPr sz="1108">
                <a:solidFill>
                  <a:schemeClr val="tx1">
                    <a:lumMod val="85000"/>
                    <a:lumOff val="15000"/>
                  </a:schemeClr>
                </a:solidFill>
              </a:defRPr>
            </a:lvl1pPr>
            <a:lvl2pPr marL="342903" indent="0" algn="ctr">
              <a:buNone/>
              <a:defRPr sz="1500"/>
            </a:lvl2pPr>
            <a:lvl3pPr marL="685805" indent="0" algn="ctr">
              <a:buNone/>
              <a:defRPr sz="1350"/>
            </a:lvl3pPr>
            <a:lvl4pPr marL="1028708" indent="0" algn="ctr">
              <a:buNone/>
              <a:defRPr sz="1200"/>
            </a:lvl4pPr>
            <a:lvl5pPr marL="1371610" indent="0" algn="ctr">
              <a:buNone/>
              <a:defRPr sz="1200"/>
            </a:lvl5pPr>
            <a:lvl6pPr marL="1714513" indent="0" algn="ctr">
              <a:buNone/>
              <a:defRPr sz="1200"/>
            </a:lvl6pPr>
            <a:lvl7pPr marL="2057415" indent="0" algn="ctr">
              <a:buNone/>
              <a:defRPr sz="1200"/>
            </a:lvl7pPr>
            <a:lvl8pPr marL="2400318" indent="0" algn="ctr">
              <a:buNone/>
              <a:defRPr sz="1200"/>
            </a:lvl8pPr>
            <a:lvl9pPr marL="2743222" indent="0" algn="ctr">
              <a:buNone/>
              <a:defRPr sz="1200"/>
            </a:lvl9pPr>
          </a:lstStyle>
          <a:p>
            <a:r>
              <a:rPr kumimoji="1" lang="ja-JP" altLang="en-US" dirty="0"/>
              <a:t>マスター サブタイトルの書式設定</a:t>
            </a:r>
          </a:p>
        </p:txBody>
      </p:sp>
      <p:cxnSp>
        <p:nvCxnSpPr>
          <p:cNvPr id="10" name="直線コネクタ 9">
            <a:extLst>
              <a:ext uri="{FF2B5EF4-FFF2-40B4-BE49-F238E27FC236}">
                <a16:creationId xmlns:a16="http://schemas.microsoft.com/office/drawing/2014/main" id="{E7935DFA-6344-40B2-B1FE-444DE3E7FF61}"/>
              </a:ext>
            </a:extLst>
          </p:cNvPr>
          <p:cNvCxnSpPr/>
          <p:nvPr userDrawn="1"/>
        </p:nvCxnSpPr>
        <p:spPr>
          <a:xfrm>
            <a:off x="0" y="1124744"/>
            <a:ext cx="9906000" cy="0"/>
          </a:xfrm>
          <a:prstGeom prst="line">
            <a:avLst/>
          </a:prstGeom>
          <a:ln w="38100">
            <a:gradFill>
              <a:gsLst>
                <a:gs pos="0">
                  <a:schemeClr val="accent6">
                    <a:lumMod val="20000"/>
                    <a:lumOff val="80000"/>
                  </a:schemeClr>
                </a:gs>
                <a:gs pos="50000">
                  <a:srgbClr val="EF8913"/>
                </a:gs>
                <a:gs pos="100000">
                  <a:srgbClr val="FF0000"/>
                </a:gs>
              </a:gsLst>
              <a:lin ang="0" scaled="0"/>
            </a:gradFill>
          </a:ln>
        </p:spPr>
        <p:style>
          <a:lnRef idx="1">
            <a:schemeClr val="accent1"/>
          </a:lnRef>
          <a:fillRef idx="0">
            <a:schemeClr val="accent1"/>
          </a:fillRef>
          <a:effectRef idx="0">
            <a:schemeClr val="accent1"/>
          </a:effectRef>
          <a:fontRef idx="minor">
            <a:schemeClr val="tx1"/>
          </a:fontRef>
        </p:style>
      </p:cxnSp>
      <p:sp>
        <p:nvSpPr>
          <p:cNvPr id="19" name="フッター プレースホルダー 1">
            <a:extLst>
              <a:ext uri="{FF2B5EF4-FFF2-40B4-BE49-F238E27FC236}">
                <a16:creationId xmlns:a16="http://schemas.microsoft.com/office/drawing/2014/main" id="{78B93F69-3EFA-49BE-A9CD-ED085D31D274}"/>
              </a:ext>
            </a:extLst>
          </p:cNvPr>
          <p:cNvSpPr>
            <a:spLocks noGrp="1"/>
          </p:cNvSpPr>
          <p:nvPr>
            <p:ph type="ftr" sz="quarter" idx="3"/>
          </p:nvPr>
        </p:nvSpPr>
        <p:spPr>
          <a:xfrm>
            <a:off x="7529348" y="6680206"/>
            <a:ext cx="2156607" cy="195814"/>
          </a:xfrm>
          <a:prstGeom prst="rect">
            <a:avLst/>
          </a:prstGeom>
        </p:spPr>
        <p:txBody>
          <a:bodyPr vert="horz" wrap="none" lIns="36000" tIns="36000" rIns="36000" bIns="36000" rtlCol="0" anchor="b">
            <a:spAutoFit/>
          </a:bodyPr>
          <a:lstStyle>
            <a:lvl1pPr algn="l">
              <a:defRPr sz="800" b="0">
                <a:solidFill>
                  <a:schemeClr val="bg1"/>
                </a:solidFill>
                <a:latin typeface="Meiryo UI" panose="020B0604030504040204" pitchFamily="50" charset="-128"/>
                <a:ea typeface="Meiryo UI" panose="020B0604030504040204" pitchFamily="50" charset="-128"/>
              </a:defRPr>
            </a:lvl1pPr>
          </a:lstStyle>
          <a:p>
            <a:r>
              <a:rPr lang="en-US" altLang="ja-JP"/>
              <a:t>All Rights Reserved Copyright© IPA 2022</a:t>
            </a:r>
            <a:endParaRPr lang="ja-JP" altLang="en-US" dirty="0"/>
          </a:p>
        </p:txBody>
      </p:sp>
    </p:spTree>
    <p:extLst>
      <p:ext uri="{BB962C8B-B14F-4D97-AF65-F5344CB8AC3E}">
        <p14:creationId xmlns:p14="http://schemas.microsoft.com/office/powerpoint/2010/main" val="323653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967726-9493-45EA-B724-7AC89F5F9115}"/>
              </a:ext>
            </a:extLst>
          </p:cNvPr>
          <p:cNvSpPr>
            <a:spLocks noGrp="1"/>
          </p:cNvSpPr>
          <p:nvPr>
            <p:ph type="title"/>
          </p:nvPr>
        </p:nvSpPr>
        <p:spPr>
          <a:xfrm>
            <a:off x="506506" y="116633"/>
            <a:ext cx="8970997" cy="936103"/>
          </a:xfrm>
        </p:spPr>
        <p:txBody>
          <a:bodyPr>
            <a:noAutofit/>
          </a:bodyPr>
          <a:lstStyle>
            <a:lvl1pPr>
              <a:defRPr sz="4000" b="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5" name="スライド番号プレースホルダー 4">
            <a:extLst>
              <a:ext uri="{FF2B5EF4-FFF2-40B4-BE49-F238E27FC236}">
                <a16:creationId xmlns:a16="http://schemas.microsoft.com/office/drawing/2014/main" id="{B0F4A22B-4362-47CD-9ACA-3C0AA7628A47}"/>
              </a:ext>
            </a:extLst>
          </p:cNvPr>
          <p:cNvSpPr>
            <a:spLocks noGrp="1"/>
          </p:cNvSpPr>
          <p:nvPr>
            <p:ph type="sldNum" sz="quarter" idx="12"/>
          </p:nvPr>
        </p:nvSpPr>
        <p:spPr>
          <a:xfrm>
            <a:off x="4613378" y="6671580"/>
            <a:ext cx="680228" cy="231056"/>
          </a:xfrm>
        </p:spPr>
        <p:txBody>
          <a:bodyPr/>
          <a:lstStyle/>
          <a:p>
            <a:fld id="{19D740D2-A3E1-4263-887F-D0BA2D5FB11C}" type="slidenum">
              <a:rPr kumimoji="1" lang="ja-JP" altLang="en-US" smtClean="0"/>
              <a:t>‹#›</a:t>
            </a:fld>
            <a:endParaRPr kumimoji="1" lang="ja-JP" altLang="en-US"/>
          </a:p>
        </p:txBody>
      </p:sp>
      <p:sp>
        <p:nvSpPr>
          <p:cNvPr id="3" name="フッター プレースホルダー 2">
            <a:extLst>
              <a:ext uri="{FF2B5EF4-FFF2-40B4-BE49-F238E27FC236}">
                <a16:creationId xmlns:a16="http://schemas.microsoft.com/office/drawing/2014/main" id="{8D47824A-05C5-4AEE-BC2D-80E03CEA57AF}"/>
              </a:ext>
            </a:extLst>
          </p:cNvPr>
          <p:cNvSpPr>
            <a:spLocks noGrp="1"/>
          </p:cNvSpPr>
          <p:nvPr>
            <p:ph type="ftr" sz="quarter" idx="13"/>
          </p:nvPr>
        </p:nvSpPr>
        <p:spPr/>
        <p:txBody>
          <a:bodyPr/>
          <a:lstStyle/>
          <a:p>
            <a:r>
              <a:rPr lang="en-US" altLang="ja-JP"/>
              <a:t>All Rights Reserved Copyright© IPA 2022</a:t>
            </a:r>
            <a:endParaRPr lang="ja-JP" altLang="en-US" dirty="0"/>
          </a:p>
        </p:txBody>
      </p:sp>
    </p:spTree>
    <p:extLst>
      <p:ext uri="{BB962C8B-B14F-4D97-AF65-F5344CB8AC3E}">
        <p14:creationId xmlns:p14="http://schemas.microsoft.com/office/powerpoint/2010/main" val="1629463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84A952F3-0098-4772-AEAB-DD9DB5725BC7}"/>
              </a:ext>
            </a:extLst>
          </p:cNvPr>
          <p:cNvSpPr>
            <a:spLocks noGrp="1"/>
          </p:cNvSpPr>
          <p:nvPr>
            <p:ph type="body" idx="1"/>
          </p:nvPr>
        </p:nvSpPr>
        <p:spPr>
          <a:xfrm>
            <a:off x="350489" y="1268760"/>
            <a:ext cx="9356019" cy="5184576"/>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13" name="タイトル プレースホルダー 1">
            <a:extLst>
              <a:ext uri="{FF2B5EF4-FFF2-40B4-BE49-F238E27FC236}">
                <a16:creationId xmlns:a16="http://schemas.microsoft.com/office/drawing/2014/main" id="{739573CD-1BB4-497A-8236-BFE7E014D402}"/>
              </a:ext>
            </a:extLst>
          </p:cNvPr>
          <p:cNvSpPr>
            <a:spLocks noGrp="1"/>
          </p:cNvSpPr>
          <p:nvPr>
            <p:ph type="title"/>
          </p:nvPr>
        </p:nvSpPr>
        <p:spPr>
          <a:xfrm>
            <a:off x="506506" y="116633"/>
            <a:ext cx="8970997" cy="959761"/>
          </a:xfrm>
          <a:prstGeom prst="rect">
            <a:avLst/>
          </a:prstGeom>
        </p:spPr>
        <p:txBody>
          <a:bodyPr vert="horz" lIns="91440" tIns="45720" rIns="91440" bIns="45720" rtlCol="0" anchor="ctr">
            <a:normAutofit/>
          </a:bodyPr>
          <a:lstStyle/>
          <a:p>
            <a:r>
              <a:rPr kumimoji="1" lang="ja-JP" altLang="en-US" dirty="0"/>
              <a:t>マスター タイトルの書式設定</a:t>
            </a:r>
          </a:p>
        </p:txBody>
      </p:sp>
      <p:pic>
        <p:nvPicPr>
          <p:cNvPr id="9" name="図 8">
            <a:extLst>
              <a:ext uri="{FF2B5EF4-FFF2-40B4-BE49-F238E27FC236}">
                <a16:creationId xmlns:a16="http://schemas.microsoft.com/office/drawing/2014/main" id="{79E7FE6B-ACAE-4F18-AC44-C2FF5B0C122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40229" y="115880"/>
            <a:ext cx="769464" cy="433397"/>
          </a:xfrm>
          <a:prstGeom prst="rect">
            <a:avLst/>
          </a:prstGeom>
        </p:spPr>
      </p:pic>
      <p:cxnSp>
        <p:nvCxnSpPr>
          <p:cNvPr id="10" name="直線コネクタ 9">
            <a:extLst>
              <a:ext uri="{FF2B5EF4-FFF2-40B4-BE49-F238E27FC236}">
                <a16:creationId xmlns:a16="http://schemas.microsoft.com/office/drawing/2014/main" id="{3E6926B5-D9B0-45F4-A4BE-AE390D7879A2}"/>
              </a:ext>
            </a:extLst>
          </p:cNvPr>
          <p:cNvCxnSpPr/>
          <p:nvPr userDrawn="1"/>
        </p:nvCxnSpPr>
        <p:spPr>
          <a:xfrm>
            <a:off x="0" y="1124744"/>
            <a:ext cx="9906000" cy="0"/>
          </a:xfrm>
          <a:prstGeom prst="line">
            <a:avLst/>
          </a:prstGeom>
          <a:ln w="38100">
            <a:gradFill>
              <a:gsLst>
                <a:gs pos="0">
                  <a:schemeClr val="accent6">
                    <a:lumMod val="20000"/>
                    <a:lumOff val="80000"/>
                  </a:schemeClr>
                </a:gs>
                <a:gs pos="50000">
                  <a:srgbClr val="EF8913"/>
                </a:gs>
                <a:gs pos="100000">
                  <a:srgbClr val="FF0000"/>
                </a:gs>
              </a:gsLst>
              <a:lin ang="0" scaled="0"/>
            </a:gradFill>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57EF0ABD-F6E8-474D-A2DB-C54BAAC01CAC}"/>
              </a:ext>
            </a:extLst>
          </p:cNvPr>
          <p:cNvSpPr/>
          <p:nvPr userDrawn="1"/>
        </p:nvSpPr>
        <p:spPr>
          <a:xfrm>
            <a:off x="0" y="6722558"/>
            <a:ext cx="9906000" cy="142875"/>
          </a:xfrm>
          <a:prstGeom prst="rect">
            <a:avLst/>
          </a:prstGeom>
          <a:solidFill>
            <a:srgbClr val="4A5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cxnSp>
        <p:nvCxnSpPr>
          <p:cNvPr id="15" name="直線コネクタ 14">
            <a:extLst>
              <a:ext uri="{FF2B5EF4-FFF2-40B4-BE49-F238E27FC236}">
                <a16:creationId xmlns:a16="http://schemas.microsoft.com/office/drawing/2014/main" id="{ED61EB05-4D2A-4C6E-BAA2-B2DF16977F24}"/>
              </a:ext>
            </a:extLst>
          </p:cNvPr>
          <p:cNvCxnSpPr/>
          <p:nvPr userDrawn="1"/>
        </p:nvCxnSpPr>
        <p:spPr>
          <a:xfrm>
            <a:off x="350489" y="0"/>
            <a:ext cx="0" cy="6858000"/>
          </a:xfrm>
          <a:prstGeom prst="line">
            <a:avLst/>
          </a:prstGeom>
          <a:ln w="38100">
            <a:gradFill>
              <a:gsLst>
                <a:gs pos="0">
                  <a:schemeClr val="accent1">
                    <a:lumMod val="20000"/>
                    <a:lumOff val="80000"/>
                  </a:schemeClr>
                </a:gs>
                <a:gs pos="50000">
                  <a:schemeClr val="tx2">
                    <a:lumMod val="60000"/>
                    <a:lumOff val="40000"/>
                  </a:schemeClr>
                </a:gs>
                <a:gs pos="50000">
                  <a:srgbClr val="4A5593"/>
                </a:gs>
              </a:gsLst>
              <a:lin ang="5400000" scaled="0"/>
            </a:gradFill>
          </a:ln>
        </p:spPr>
        <p:style>
          <a:lnRef idx="1">
            <a:schemeClr val="accent1"/>
          </a:lnRef>
          <a:fillRef idx="0">
            <a:schemeClr val="accent1"/>
          </a:fillRef>
          <a:effectRef idx="0">
            <a:schemeClr val="accent1"/>
          </a:effectRef>
          <a:fontRef idx="minor">
            <a:schemeClr val="tx1"/>
          </a:fontRef>
        </p:style>
      </p:cxnSp>
      <p:sp>
        <p:nvSpPr>
          <p:cNvPr id="35843" name="Rectangle 3"/>
          <p:cNvSpPr>
            <a:spLocks noGrp="1" noChangeArrowheads="1"/>
          </p:cNvSpPr>
          <p:nvPr>
            <p:ph type="sldNum" sz="quarter" idx="4"/>
          </p:nvPr>
        </p:nvSpPr>
        <p:spPr bwMode="auto">
          <a:xfrm>
            <a:off x="4613378" y="6654328"/>
            <a:ext cx="680228" cy="231056"/>
          </a:xfrm>
          <a:prstGeom prst="rect">
            <a:avLst/>
          </a:prstGeom>
          <a:noFill/>
          <a:ln w="9525">
            <a:noFill/>
            <a:miter lim="800000"/>
            <a:headEnd/>
            <a:tailEnd/>
          </a:ln>
          <a:effectLst/>
        </p:spPr>
        <p:txBody>
          <a:bodyPr vert="horz" wrap="square" lIns="91423" tIns="45712" rIns="91423" bIns="45712" numCol="1" anchor="b" anchorCtr="0" compatLnSpc="1">
            <a:prstTxWarp prst="textNoShape">
              <a:avLst/>
            </a:prstTxWarp>
          </a:bodyPr>
          <a:lstStyle>
            <a:lvl1pPr algn="ctr">
              <a:defRPr sz="923" b="0">
                <a:solidFill>
                  <a:schemeClr val="bg1"/>
                </a:solidFill>
                <a:latin typeface="Meiryo UI" panose="020B0604030504040204" pitchFamily="50" charset="-128"/>
                <a:ea typeface="Meiryo UI" panose="020B0604030504040204" pitchFamily="50" charset="-128"/>
              </a:defRPr>
            </a:lvl1pPr>
          </a:lstStyle>
          <a:p>
            <a:pPr>
              <a:defRPr/>
            </a:pPr>
            <a:fld id="{7F5701C2-4EDD-4458-B63C-64AF1281724F}" type="slidenum">
              <a:rPr lang="ja-JP" altLang="en-US" smtClean="0"/>
              <a:pPr>
                <a:defRPr/>
              </a:pPr>
              <a:t>‹#›</a:t>
            </a:fld>
            <a:endParaRPr lang="en-US" altLang="ja-JP" dirty="0"/>
          </a:p>
        </p:txBody>
      </p:sp>
      <p:sp>
        <p:nvSpPr>
          <p:cNvPr id="2" name="フッター プレースホルダー 1">
            <a:extLst>
              <a:ext uri="{FF2B5EF4-FFF2-40B4-BE49-F238E27FC236}">
                <a16:creationId xmlns:a16="http://schemas.microsoft.com/office/drawing/2014/main" id="{D892CC2E-07E4-49A0-96A0-990DF8902FD2}"/>
              </a:ext>
            </a:extLst>
          </p:cNvPr>
          <p:cNvSpPr>
            <a:spLocks noGrp="1"/>
          </p:cNvSpPr>
          <p:nvPr>
            <p:ph type="ftr" sz="quarter" idx="3"/>
          </p:nvPr>
        </p:nvSpPr>
        <p:spPr>
          <a:xfrm>
            <a:off x="7529348" y="6688832"/>
            <a:ext cx="2156607" cy="195814"/>
          </a:xfrm>
          <a:prstGeom prst="rect">
            <a:avLst/>
          </a:prstGeom>
        </p:spPr>
        <p:txBody>
          <a:bodyPr vert="horz" wrap="none" lIns="36000" tIns="36000" rIns="36000" bIns="36000" rtlCol="0" anchor="b">
            <a:spAutoFit/>
          </a:bodyPr>
          <a:lstStyle>
            <a:lvl1pPr algn="l">
              <a:defRPr sz="800" b="0">
                <a:solidFill>
                  <a:schemeClr val="bg1"/>
                </a:solidFill>
                <a:latin typeface="Meiryo UI" panose="020B0604030504040204" pitchFamily="50" charset="-128"/>
                <a:ea typeface="Meiryo UI" panose="020B0604030504040204" pitchFamily="50" charset="-128"/>
              </a:defRPr>
            </a:lvl1pPr>
          </a:lstStyle>
          <a:p>
            <a:r>
              <a:rPr lang="en-US" altLang="ja-JP"/>
              <a:t>All Rights Reserved Copyright© IPA 2022</a:t>
            </a:r>
            <a:endParaRPr lang="ja-JP" altLang="en-US" dirty="0"/>
          </a:p>
        </p:txBody>
      </p:sp>
    </p:spTree>
    <p:extLst>
      <p:ext uri="{BB962C8B-B14F-4D97-AF65-F5344CB8AC3E}">
        <p14:creationId xmlns:p14="http://schemas.microsoft.com/office/powerpoint/2010/main" val="3618550042"/>
      </p:ext>
    </p:extLst>
  </p:cSld>
  <p:clrMap bg1="lt1" tx1="dk1" bg2="lt2" tx2="dk2" accent1="accent1" accent2="accent2" accent3="accent3" accent4="accent4" accent5="accent5" accent6="accent6" hlink="hlink" folHlink="folHlink"/>
  <p:sldLayoutIdLst>
    <p:sldLayoutId id="2147484318" r:id="rId1"/>
    <p:sldLayoutId id="2147484319" r:id="rId2"/>
  </p:sldLayoutIdLst>
  <p:hf hdr="0" dt="0"/>
  <p:txStyles>
    <p:titleStyle>
      <a:lvl1pPr algn="l" rtl="0" eaLnBrk="0" fontAlgn="base" hangingPunct="0">
        <a:spcBef>
          <a:spcPct val="0"/>
        </a:spcBef>
        <a:spcAft>
          <a:spcPct val="0"/>
        </a:spcAft>
        <a:defRPr kumimoji="1" sz="4000" b="0">
          <a:solidFill>
            <a:schemeClr val="tx1">
              <a:lumMod val="85000"/>
              <a:lumOff val="15000"/>
            </a:schemeClr>
          </a:solidFill>
          <a:latin typeface="Meiryo UI" panose="020B0604030504040204" pitchFamily="50" charset="-128"/>
          <a:ea typeface="Meiryo UI" panose="020B0604030504040204" pitchFamily="50" charset="-128"/>
          <a:cs typeface="+mj-cs"/>
        </a:defRPr>
      </a:lvl1pPr>
      <a:lvl2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2pPr>
      <a:lvl3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3pPr>
      <a:lvl4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4pPr>
      <a:lvl5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5pPr>
      <a:lvl6pPr marL="421958"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6pPr>
      <a:lvl7pPr marL="843916"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7pPr>
      <a:lvl8pPr marL="1265875"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8pPr>
      <a:lvl9pPr marL="1687831"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9pPr>
    </p:titleStyle>
    <p:bodyStyle>
      <a:lvl1pPr marL="315060" indent="-315060" algn="l" rtl="0" eaLnBrk="0" fontAlgn="base" hangingPunct="0">
        <a:spcBef>
          <a:spcPct val="20000"/>
        </a:spcBef>
        <a:spcAft>
          <a:spcPct val="0"/>
        </a:spcAft>
        <a:buFont typeface="Wingdings" pitchFamily="2" charset="2"/>
        <a:buChar char="n"/>
        <a:defRPr kumimoji="1" sz="1846">
          <a:solidFill>
            <a:schemeClr val="tx1">
              <a:lumMod val="85000"/>
              <a:lumOff val="15000"/>
            </a:schemeClr>
          </a:solidFill>
          <a:latin typeface="メイリオ" panose="020B0604030504040204" pitchFamily="50" charset="-128"/>
          <a:ea typeface="メイリオ" panose="020B0604030504040204" pitchFamily="50" charset="-128"/>
          <a:cs typeface="+mn-cs"/>
        </a:defRPr>
      </a:lvl1pPr>
      <a:lvl2pPr marL="684340" indent="-262306" algn="l" rtl="0" eaLnBrk="0" fontAlgn="base" hangingPunct="0">
        <a:spcBef>
          <a:spcPct val="20000"/>
        </a:spcBef>
        <a:spcAft>
          <a:spcPct val="0"/>
        </a:spcAft>
        <a:buFont typeface="Wingdings" pitchFamily="2" charset="2"/>
        <a:buChar char="Ø"/>
        <a:defRPr kumimoji="1" sz="1662">
          <a:solidFill>
            <a:schemeClr val="tx1">
              <a:lumMod val="85000"/>
              <a:lumOff val="15000"/>
            </a:schemeClr>
          </a:solidFill>
          <a:latin typeface="メイリオ" panose="020B0604030504040204" pitchFamily="50" charset="-128"/>
          <a:ea typeface="メイリオ" panose="020B0604030504040204" pitchFamily="50" charset="-128"/>
        </a:defRPr>
      </a:lvl2pPr>
      <a:lvl3pPr marL="1053620" indent="-209553" algn="l" rtl="0" eaLnBrk="0" fontAlgn="base" hangingPunct="0">
        <a:spcBef>
          <a:spcPct val="20000"/>
        </a:spcBef>
        <a:spcAft>
          <a:spcPct val="0"/>
        </a:spcAft>
        <a:buChar char="•"/>
        <a:defRPr kumimoji="1" sz="1477">
          <a:solidFill>
            <a:schemeClr val="tx1">
              <a:lumMod val="85000"/>
              <a:lumOff val="15000"/>
            </a:schemeClr>
          </a:solidFill>
          <a:latin typeface="メイリオ" panose="020B0604030504040204" pitchFamily="50" charset="-128"/>
          <a:ea typeface="メイリオ" panose="020B0604030504040204" pitchFamily="50" charset="-128"/>
        </a:defRPr>
      </a:lvl3pPr>
      <a:lvl4pPr marL="1475654" indent="-209553" algn="l" rtl="0" eaLnBrk="0" fontAlgn="base" hangingPunct="0">
        <a:spcBef>
          <a:spcPct val="20000"/>
        </a:spcBef>
        <a:spcAft>
          <a:spcPct val="0"/>
        </a:spcAft>
        <a:buChar char="–"/>
        <a:defRPr kumimoji="1" sz="1292">
          <a:solidFill>
            <a:schemeClr val="tx1">
              <a:lumMod val="85000"/>
              <a:lumOff val="15000"/>
            </a:schemeClr>
          </a:solidFill>
          <a:latin typeface="メイリオ" panose="020B0604030504040204" pitchFamily="50" charset="-128"/>
          <a:ea typeface="メイリオ" panose="020B0604030504040204" pitchFamily="50" charset="-128"/>
        </a:defRPr>
      </a:lvl4pPr>
      <a:lvl5pPr marL="1897688" indent="-209553" algn="l" rtl="0" eaLnBrk="0" fontAlgn="base" hangingPunct="0">
        <a:spcBef>
          <a:spcPct val="20000"/>
        </a:spcBef>
        <a:spcAft>
          <a:spcPct val="0"/>
        </a:spcAft>
        <a:buChar char="»"/>
        <a:defRPr kumimoji="1" sz="1846">
          <a:solidFill>
            <a:schemeClr val="tx1"/>
          </a:solidFill>
          <a:latin typeface="+mj-lt"/>
          <a:ea typeface="+mn-ea"/>
        </a:defRPr>
      </a:lvl5pPr>
      <a:lvl6pPr marL="2320768" indent="-210980" algn="l" rtl="0" eaLnBrk="1" fontAlgn="base" hangingPunct="1">
        <a:spcBef>
          <a:spcPct val="20000"/>
        </a:spcBef>
        <a:spcAft>
          <a:spcPct val="0"/>
        </a:spcAft>
        <a:buChar char="»"/>
        <a:defRPr kumimoji="1" sz="1846">
          <a:solidFill>
            <a:schemeClr val="tx1"/>
          </a:solidFill>
          <a:latin typeface="+mj-lt"/>
          <a:ea typeface="+mn-ea"/>
        </a:defRPr>
      </a:lvl6pPr>
      <a:lvl7pPr marL="2742726" indent="-210980" algn="l" rtl="0" eaLnBrk="1" fontAlgn="base" hangingPunct="1">
        <a:spcBef>
          <a:spcPct val="20000"/>
        </a:spcBef>
        <a:spcAft>
          <a:spcPct val="0"/>
        </a:spcAft>
        <a:buChar char="»"/>
        <a:defRPr kumimoji="1" sz="1846">
          <a:solidFill>
            <a:schemeClr val="tx1"/>
          </a:solidFill>
          <a:latin typeface="+mj-lt"/>
          <a:ea typeface="+mn-ea"/>
        </a:defRPr>
      </a:lvl7pPr>
      <a:lvl8pPr marL="3164685" indent="-210980" algn="l" rtl="0" eaLnBrk="1" fontAlgn="base" hangingPunct="1">
        <a:spcBef>
          <a:spcPct val="20000"/>
        </a:spcBef>
        <a:spcAft>
          <a:spcPct val="0"/>
        </a:spcAft>
        <a:buChar char="»"/>
        <a:defRPr kumimoji="1" sz="1846">
          <a:solidFill>
            <a:schemeClr val="tx1"/>
          </a:solidFill>
          <a:latin typeface="+mj-lt"/>
          <a:ea typeface="+mn-ea"/>
        </a:defRPr>
      </a:lvl8pPr>
      <a:lvl9pPr marL="3586642" indent="-210980" algn="l" rtl="0" eaLnBrk="1" fontAlgn="base" hangingPunct="1">
        <a:spcBef>
          <a:spcPct val="20000"/>
        </a:spcBef>
        <a:spcAft>
          <a:spcPct val="0"/>
        </a:spcAft>
        <a:buChar char="»"/>
        <a:defRPr kumimoji="1" sz="1846">
          <a:solidFill>
            <a:schemeClr val="tx1"/>
          </a:solidFill>
          <a:latin typeface="+mj-lt"/>
          <a:ea typeface="+mn-ea"/>
        </a:defRPr>
      </a:lvl9pPr>
    </p:bodyStyle>
    <p:otherStyle>
      <a:defPPr>
        <a:defRPr lang="ja-JP"/>
      </a:defPPr>
      <a:lvl1pPr marL="0" algn="l" defTabSz="843916" rtl="0" eaLnBrk="1" latinLnBrk="0" hangingPunct="1">
        <a:defRPr kumimoji="1" sz="1662" kern="1200">
          <a:solidFill>
            <a:schemeClr val="tx1"/>
          </a:solidFill>
          <a:latin typeface="+mn-lt"/>
          <a:ea typeface="+mn-ea"/>
          <a:cs typeface="+mn-cs"/>
        </a:defRPr>
      </a:lvl1pPr>
      <a:lvl2pPr marL="421958" algn="l" defTabSz="843916" rtl="0" eaLnBrk="1" latinLnBrk="0" hangingPunct="1">
        <a:defRPr kumimoji="1" sz="1662" kern="1200">
          <a:solidFill>
            <a:schemeClr val="tx1"/>
          </a:solidFill>
          <a:latin typeface="+mn-lt"/>
          <a:ea typeface="+mn-ea"/>
          <a:cs typeface="+mn-cs"/>
        </a:defRPr>
      </a:lvl2pPr>
      <a:lvl3pPr marL="843916" algn="l" defTabSz="843916" rtl="0" eaLnBrk="1" latinLnBrk="0" hangingPunct="1">
        <a:defRPr kumimoji="1" sz="1662" kern="1200">
          <a:solidFill>
            <a:schemeClr val="tx1"/>
          </a:solidFill>
          <a:latin typeface="+mn-lt"/>
          <a:ea typeface="+mn-ea"/>
          <a:cs typeface="+mn-cs"/>
        </a:defRPr>
      </a:lvl3pPr>
      <a:lvl4pPr marL="1265875" algn="l" defTabSz="843916" rtl="0" eaLnBrk="1" latinLnBrk="0" hangingPunct="1">
        <a:defRPr kumimoji="1" sz="1662" kern="1200">
          <a:solidFill>
            <a:schemeClr val="tx1"/>
          </a:solidFill>
          <a:latin typeface="+mn-lt"/>
          <a:ea typeface="+mn-ea"/>
          <a:cs typeface="+mn-cs"/>
        </a:defRPr>
      </a:lvl4pPr>
      <a:lvl5pPr marL="1687831" algn="l" defTabSz="843916" rtl="0" eaLnBrk="1" latinLnBrk="0" hangingPunct="1">
        <a:defRPr kumimoji="1" sz="1662" kern="1200">
          <a:solidFill>
            <a:schemeClr val="tx1"/>
          </a:solidFill>
          <a:latin typeface="+mn-lt"/>
          <a:ea typeface="+mn-ea"/>
          <a:cs typeface="+mn-cs"/>
        </a:defRPr>
      </a:lvl5pPr>
      <a:lvl6pPr marL="2109790" algn="l" defTabSz="843916" rtl="0" eaLnBrk="1" latinLnBrk="0" hangingPunct="1">
        <a:defRPr kumimoji="1" sz="1662" kern="1200">
          <a:solidFill>
            <a:schemeClr val="tx1"/>
          </a:solidFill>
          <a:latin typeface="+mn-lt"/>
          <a:ea typeface="+mn-ea"/>
          <a:cs typeface="+mn-cs"/>
        </a:defRPr>
      </a:lvl6pPr>
      <a:lvl7pPr marL="2531747" algn="l" defTabSz="843916" rtl="0" eaLnBrk="1" latinLnBrk="0" hangingPunct="1">
        <a:defRPr kumimoji="1" sz="1662" kern="1200">
          <a:solidFill>
            <a:schemeClr val="tx1"/>
          </a:solidFill>
          <a:latin typeface="+mn-lt"/>
          <a:ea typeface="+mn-ea"/>
          <a:cs typeface="+mn-cs"/>
        </a:defRPr>
      </a:lvl7pPr>
      <a:lvl8pPr marL="2953706" algn="l" defTabSz="843916" rtl="0" eaLnBrk="1" latinLnBrk="0" hangingPunct="1">
        <a:defRPr kumimoji="1" sz="1662" kern="1200">
          <a:solidFill>
            <a:schemeClr val="tx1"/>
          </a:solidFill>
          <a:latin typeface="+mn-lt"/>
          <a:ea typeface="+mn-ea"/>
          <a:cs typeface="+mn-cs"/>
        </a:defRPr>
      </a:lvl8pPr>
      <a:lvl9pPr marL="3375663" algn="l" defTabSz="843916"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2.sv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5" Type="http://schemas.openxmlformats.org/officeDocument/2006/relationships/hyperlink" Target="http://creativeshift.co.jp/pattern-lang/" TargetMode="External"/><Relationship Id="rId4" Type="http://schemas.openxmlformats.org/officeDocument/2006/relationships/image" Target="../media/image36.jpg"/></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2.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17.sv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26.sv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2.sv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17.svg"/><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45.jp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17.sv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jp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slides/_rels/slide4.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 Id="rId9"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7.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4.emf"/><Relationship Id="rId4" Type="http://schemas.openxmlformats.org/officeDocument/2006/relationships/image" Target="../media/image23.sv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8AE540D-DEA6-4764-AA56-9FC5578681FD}"/>
              </a:ext>
            </a:extLst>
          </p:cNvPr>
          <p:cNvSpPr>
            <a:spLocks noGrp="1"/>
          </p:cNvSpPr>
          <p:nvPr>
            <p:ph type="sldNum" sz="quarter" idx="12"/>
          </p:nvPr>
        </p:nvSpPr>
        <p:spPr/>
        <p:txBody>
          <a:bodyPr/>
          <a:lstStyle/>
          <a:p>
            <a:fld id="{19D740D2-A3E1-4263-887F-D0BA2D5FB11C}" type="slidenum">
              <a:rPr kumimoji="1" lang="ja-JP" altLang="en-US" smtClean="0"/>
              <a:t>0</a:t>
            </a:fld>
            <a:endParaRPr kumimoji="1" lang="ja-JP" altLang="en-US" dirty="0"/>
          </a:p>
        </p:txBody>
      </p:sp>
      <p:sp>
        <p:nvSpPr>
          <p:cNvPr id="4" name="フッター プレースホルダー 3">
            <a:extLst>
              <a:ext uri="{FF2B5EF4-FFF2-40B4-BE49-F238E27FC236}">
                <a16:creationId xmlns:a16="http://schemas.microsoft.com/office/drawing/2014/main" id="{4610F8AA-30FC-46C3-A90C-9395E15D84C1}"/>
              </a:ext>
            </a:extLst>
          </p:cNvPr>
          <p:cNvSpPr>
            <a:spLocks noGrp="1"/>
          </p:cNvSpPr>
          <p:nvPr>
            <p:ph type="ftr" sz="quarter" idx="13"/>
          </p:nvPr>
        </p:nvSpPr>
        <p:spPr/>
        <p:txBody>
          <a:bodyPr/>
          <a:lstStyle/>
          <a:p>
            <a:r>
              <a:rPr lang="en-US" altLang="ja-JP"/>
              <a:t>All Rights Reserved Copyright© IPA 2022</a:t>
            </a:r>
            <a:endParaRPr lang="ja-JP" altLang="en-US" dirty="0"/>
          </a:p>
        </p:txBody>
      </p:sp>
      <p:sp>
        <p:nvSpPr>
          <p:cNvPr id="11" name="テキスト ボックス 10">
            <a:extLst>
              <a:ext uri="{FF2B5EF4-FFF2-40B4-BE49-F238E27FC236}">
                <a16:creationId xmlns:a16="http://schemas.microsoft.com/office/drawing/2014/main" id="{B3B3A152-E542-43CA-98E3-87DDAF553A8B}"/>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オンラインワークショップに参加するにあたって</a:t>
            </a:r>
          </a:p>
        </p:txBody>
      </p:sp>
      <p:sp>
        <p:nvSpPr>
          <p:cNvPr id="5" name="テキスト ボックス 4">
            <a:extLst>
              <a:ext uri="{FF2B5EF4-FFF2-40B4-BE49-F238E27FC236}">
                <a16:creationId xmlns:a16="http://schemas.microsoft.com/office/drawing/2014/main" id="{86A5A49F-2973-496D-B4F4-8D2102A3E8D7}"/>
              </a:ext>
            </a:extLst>
          </p:cNvPr>
          <p:cNvSpPr txBox="1"/>
          <p:nvPr/>
        </p:nvSpPr>
        <p:spPr>
          <a:xfrm>
            <a:off x="400910" y="1412776"/>
            <a:ext cx="8424936" cy="4471901"/>
          </a:xfrm>
          <a:prstGeom prst="rect">
            <a:avLst/>
          </a:prstGeom>
        </p:spPr>
        <p:txBody>
          <a:bodyPr vert="horz" wrap="none" lIns="91440" tIns="45720" rIns="91440" bIns="45720" numCol="1" spcCol="180000" rtlCol="0">
            <a:noAutofit/>
          </a:bodyPr>
          <a:lstStyle/>
          <a:p>
            <a:pPr algn="l"/>
            <a:r>
              <a:rPr kumimoji="1" lang="ja-JP" altLang="en-US" dirty="0">
                <a:latin typeface="Meiryo UI" panose="020B0604030504040204" pitchFamily="50" charset="-128"/>
                <a:ea typeface="Meiryo UI" panose="020B0604030504040204" pitchFamily="50" charset="-128"/>
              </a:rPr>
              <a:t>このたびは、ご参加ありがとうございます。</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スムーズにワークショップを進めるために</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以下を意識して参加いただけると助かります。</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・ヘッドセットやマイク付きイヤホンで参加する。（推奨）</a:t>
            </a:r>
            <a:endParaRPr kumimoji="1" lang="en-US" altLang="ja-JP" dirty="0">
              <a:latin typeface="Meiryo UI" panose="020B0604030504040204" pitchFamily="50" charset="-128"/>
              <a:ea typeface="Meiryo UI" panose="020B0604030504040204" pitchFamily="50" charset="-128"/>
            </a:endParaRPr>
          </a:p>
          <a:p>
            <a:pPr algn="l"/>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・ビデオと音声は基本</a:t>
            </a:r>
            <a:r>
              <a:rPr kumimoji="1" lang="en-US" altLang="ja-JP" dirty="0">
                <a:latin typeface="Meiryo UI" panose="020B0604030504040204" pitchFamily="50" charset="-128"/>
                <a:ea typeface="Meiryo UI" panose="020B0604030504040204" pitchFamily="50" charset="-128"/>
              </a:rPr>
              <a:t>ON</a:t>
            </a:r>
            <a:r>
              <a:rPr kumimoji="1" lang="ja-JP" altLang="en-US" dirty="0">
                <a:latin typeface="Meiryo UI" panose="020B0604030504040204" pitchFamily="50" charset="-128"/>
                <a:ea typeface="Meiryo UI" panose="020B0604030504040204" pitchFamily="50" charset="-128"/>
              </a:rPr>
              <a:t>にする。（動画視聴中は</a:t>
            </a:r>
            <a:r>
              <a:rPr kumimoji="1" lang="en-US" altLang="ja-JP" dirty="0">
                <a:latin typeface="Meiryo UI" panose="020B0604030504040204" pitchFamily="50" charset="-128"/>
                <a:ea typeface="Meiryo UI" panose="020B0604030504040204" pitchFamily="50" charset="-128"/>
              </a:rPr>
              <a:t>OFF</a:t>
            </a:r>
            <a:r>
              <a:rPr kumimoji="1" lang="ja-JP" altLang="en-US" dirty="0">
                <a:latin typeface="Meiryo UI" panose="020B0604030504040204" pitchFamily="50" charset="-128"/>
                <a:ea typeface="Meiryo UI" panose="020B0604030504040204" pitchFamily="50" charset="-128"/>
              </a:rPr>
              <a:t>でも可）</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・相槌や首振りは積極的に大きなリアクションで。</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　また、サインやチャットを活用しても</a:t>
            </a:r>
            <a:r>
              <a:rPr kumimoji="1" lang="en-US" altLang="ja-JP" dirty="0">
                <a:latin typeface="Meiryo UI" panose="020B0604030504040204" pitchFamily="50" charset="-128"/>
                <a:ea typeface="Meiryo UI" panose="020B0604030504040204" pitchFamily="50" charset="-128"/>
              </a:rPr>
              <a:t>OK</a:t>
            </a:r>
            <a:r>
              <a:rPr kumimoji="1" lang="ja-JP" altLang="en-US" dirty="0">
                <a:latin typeface="Meiryo UI" panose="020B0604030504040204" pitchFamily="50" charset="-128"/>
                <a:ea typeface="Meiryo UI" panose="020B0604030504040204" pitchFamily="50" charset="-128"/>
              </a:rPr>
              <a:t>。</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・途中休憩</a:t>
            </a:r>
            <a:r>
              <a:rPr kumimoji="1" lang="en-US" altLang="ja-JP" dirty="0">
                <a:latin typeface="Meiryo UI" panose="020B0604030504040204" pitchFamily="50" charset="-128"/>
                <a:ea typeface="Meiryo UI" panose="020B0604030504040204" pitchFamily="50" charset="-128"/>
              </a:rPr>
              <a:t>10</a:t>
            </a:r>
            <a:r>
              <a:rPr kumimoji="1" lang="ja-JP" altLang="en-US" dirty="0">
                <a:latin typeface="Meiryo UI" panose="020B0604030504040204" pitchFamily="50" charset="-128"/>
                <a:ea typeface="Meiryo UI" panose="020B0604030504040204" pitchFamily="50" charset="-128"/>
              </a:rPr>
              <a:t>分ありますが、適宜休憩をとっていただいてもかまいません。</a:t>
            </a:r>
            <a:endParaRPr kumimoji="1" lang="en-US" altLang="ja-JP" dirty="0">
              <a:latin typeface="Meiryo UI" panose="020B0604030504040204" pitchFamily="50" charset="-128"/>
              <a:ea typeface="Meiryo UI" panose="020B0604030504040204" pitchFamily="50" charset="-128"/>
            </a:endParaRPr>
          </a:p>
        </p:txBody>
      </p:sp>
      <p:pic>
        <p:nvPicPr>
          <p:cNvPr id="6" name="図 5" descr="部屋, 挿絵 が含まれている画像&#10;&#10;自動的に生成された説明">
            <a:extLst>
              <a:ext uri="{FF2B5EF4-FFF2-40B4-BE49-F238E27FC236}">
                <a16:creationId xmlns:a16="http://schemas.microsoft.com/office/drawing/2014/main" id="{D8E286AD-E481-4A86-B401-3F6EBD960B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0838" y="1412776"/>
            <a:ext cx="1714500" cy="1714500"/>
          </a:xfrm>
          <a:prstGeom prst="rect">
            <a:avLst/>
          </a:prstGeom>
        </p:spPr>
      </p:pic>
    </p:spTree>
    <p:extLst>
      <p:ext uri="{BB962C8B-B14F-4D97-AF65-F5344CB8AC3E}">
        <p14:creationId xmlns:p14="http://schemas.microsoft.com/office/powerpoint/2010/main" val="3570764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黒い背景と白い文字のロゴ&#10;&#10;自動的に生成された説明">
            <a:extLst>
              <a:ext uri="{FF2B5EF4-FFF2-40B4-BE49-F238E27FC236}">
                <a16:creationId xmlns:a16="http://schemas.microsoft.com/office/drawing/2014/main" id="{FEFCFAE0-10E6-4C6F-97F7-85724D8100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2564904"/>
            <a:ext cx="4509564" cy="3384376"/>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ゴールに向かうためのパターンを把握しよう！</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7DE265B0-7EC4-466B-80B5-76CF9BC51DA8}"/>
              </a:ext>
            </a:extLst>
          </p:cNvPr>
          <p:cNvSpPr/>
          <p:nvPr/>
        </p:nvSpPr>
        <p:spPr>
          <a:xfrm>
            <a:off x="416496" y="1326176"/>
            <a:ext cx="9289032" cy="2102824"/>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4C5F958-90ED-4AC6-BE1A-1A65C98BCB22}"/>
              </a:ext>
            </a:extLst>
          </p:cNvPr>
          <p:cNvSpPr txBox="1"/>
          <p:nvPr/>
        </p:nvSpPr>
        <p:spPr>
          <a:xfrm>
            <a:off x="1161728" y="2167135"/>
            <a:ext cx="914400" cy="1333873"/>
          </a:xfrm>
          <a:prstGeom prst="rect">
            <a:avLst/>
          </a:prstGeom>
        </p:spPr>
        <p:txBody>
          <a:bodyPr vert="horz" wrap="none" lIns="91440" tIns="45720" rIns="91440" bIns="45720" numCol="1" spcCol="180000" rtlCol="0">
            <a:normAutofit/>
          </a:bodyPr>
          <a:lstStyle/>
          <a:p>
            <a:pPr algn="l"/>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「トランスフォーメーションに対応するためのパターン・ランゲージ」</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a:t>
            </a:r>
            <a:r>
              <a:rPr lang="ja-JP" altLang="en-US" dirty="0">
                <a:solidFill>
                  <a:schemeClr val="accent1">
                    <a:lumMod val="25000"/>
                  </a:schemeClr>
                </a:solidFill>
                <a:latin typeface="Meiryo UI" panose="020B0604030504040204" pitchFamily="50" charset="-128"/>
                <a:ea typeface="Meiryo UI" panose="020B0604030504040204" pitchFamily="50" charset="-128"/>
              </a:rPr>
              <a:t>をこれから紹介します。紹介後、</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本日のワークの中で</a:t>
            </a:r>
            <a:br>
              <a:rPr kumimoji="1" lang="en-US" altLang="ja-JP" dirty="0">
                <a:solidFill>
                  <a:schemeClr val="accent5">
                    <a:lumMod val="25000"/>
                  </a:schemeClr>
                </a:solidFill>
                <a:latin typeface="Meiryo UI" panose="020B0604030504040204" pitchFamily="50" charset="-128"/>
                <a:ea typeface="Meiryo UI" panose="020B0604030504040204" pitchFamily="50" charset="-128"/>
              </a:rPr>
            </a:br>
            <a:r>
              <a:rPr kumimoji="1" lang="ja-JP" altLang="en-US" dirty="0">
                <a:solidFill>
                  <a:schemeClr val="accent5">
                    <a:lumMod val="25000"/>
                  </a:schemeClr>
                </a:solidFill>
                <a:latin typeface="Meiryo UI" panose="020B0604030504040204" pitchFamily="50" charset="-128"/>
                <a:ea typeface="Meiryo UI" panose="020B0604030504040204" pitchFamily="50" charset="-128"/>
              </a:rPr>
              <a:t>自分が特に</a:t>
            </a:r>
            <a:r>
              <a:rPr kumimoji="1" lang="ja-JP" altLang="en-US" dirty="0">
                <a:solidFill>
                  <a:srgbClr val="C00000"/>
                </a:solidFill>
                <a:latin typeface="Meiryo UI" panose="020B0604030504040204" pitchFamily="50" charset="-128"/>
                <a:ea typeface="Meiryo UI" panose="020B0604030504040204" pitchFamily="50" charset="-128"/>
              </a:rPr>
              <a:t>大切にしたい</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行動パターンを選んでいただきます</a:t>
            </a:r>
            <a:r>
              <a:rPr lang="ja-JP" altLang="en-US" dirty="0">
                <a:solidFill>
                  <a:schemeClr val="accent5">
                    <a:lumMod val="25000"/>
                  </a:schemeClr>
                </a:solidFill>
                <a:latin typeface="Meiryo UI" panose="020B0604030504040204" pitchFamily="50" charset="-128"/>
                <a:ea typeface="Meiryo UI" panose="020B0604030504040204" pitchFamily="50" charset="-128"/>
              </a:rPr>
              <a:t>！</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チャット">
            <a:extLst>
              <a:ext uri="{FF2B5EF4-FFF2-40B4-BE49-F238E27FC236}">
                <a16:creationId xmlns:a16="http://schemas.microsoft.com/office/drawing/2014/main" id="{F0AC0682-719B-4CFE-96D9-323242B8A9C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0512" y="1425645"/>
            <a:ext cx="914400" cy="914400"/>
          </a:xfrm>
          <a:prstGeom prst="rect">
            <a:avLst/>
          </a:prstGeom>
        </p:spPr>
      </p:pic>
      <p:sp>
        <p:nvSpPr>
          <p:cNvPr id="10" name="フッター プレースホルダー 9">
            <a:extLst>
              <a:ext uri="{FF2B5EF4-FFF2-40B4-BE49-F238E27FC236}">
                <a16:creationId xmlns:a16="http://schemas.microsoft.com/office/drawing/2014/main" id="{24597996-774A-4CD1-8559-70F5D758BA5A}"/>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2" name="吹き出し: 角を丸めた四角形 1">
            <a:extLst>
              <a:ext uri="{FF2B5EF4-FFF2-40B4-BE49-F238E27FC236}">
                <a16:creationId xmlns:a16="http://schemas.microsoft.com/office/drawing/2014/main" id="{3C90EC99-B409-4002-8F28-BEF7930F3EF3}"/>
              </a:ext>
            </a:extLst>
          </p:cNvPr>
          <p:cNvSpPr/>
          <p:nvPr/>
        </p:nvSpPr>
        <p:spPr>
          <a:xfrm>
            <a:off x="560512" y="3861048"/>
            <a:ext cx="4186339" cy="2777100"/>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変革のカギとなるアジャイル</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（なふるまい）を理解する上で、</a:t>
            </a:r>
            <a:br>
              <a:rPr lang="en-US" altLang="ja-JP" b="0" dirty="0">
                <a:latin typeface="Meiryo UI" panose="020B0604030504040204" pitchFamily="50" charset="-128"/>
                <a:ea typeface="Meiryo UI" panose="020B0604030504040204" pitchFamily="50" charset="-128"/>
              </a:rPr>
            </a:br>
            <a:r>
              <a:rPr lang="ja-JP" altLang="en-US" b="0" dirty="0">
                <a:latin typeface="Meiryo UI" panose="020B0604030504040204" pitchFamily="50" charset="-128"/>
                <a:ea typeface="Meiryo UI" panose="020B0604030504040204" pitchFamily="50" charset="-128"/>
              </a:rPr>
              <a:t>「トランスフォーメーションに対応するためのパターン・ランゲージ」が変革にどのように取り組めば</a:t>
            </a:r>
            <a:br>
              <a:rPr lang="en-US" altLang="ja-JP" b="0" dirty="0">
                <a:latin typeface="Meiryo UI" panose="020B0604030504040204" pitchFamily="50" charset="-128"/>
                <a:ea typeface="Meiryo UI" panose="020B0604030504040204" pitchFamily="50" charset="-128"/>
              </a:rPr>
            </a:br>
            <a:r>
              <a:rPr lang="ja-JP" altLang="en-US" b="0" dirty="0">
                <a:latin typeface="Meiryo UI" panose="020B0604030504040204" pitchFamily="50" charset="-128"/>
                <a:ea typeface="Meiryo UI" panose="020B0604030504040204" pitchFamily="50" charset="-128"/>
              </a:rPr>
              <a:t>よいかを考えるヒントになります。</a:t>
            </a:r>
            <a:endParaRPr kumimoji="1" lang="ja-JP" altLang="en-US"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C587208B-6163-4FBD-BA23-CD2CC0B4EA0E}"/>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9</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90451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4FBF0F9-C028-41E1-BD07-9274466BFE99}"/>
              </a:ext>
            </a:extLst>
          </p:cNvPr>
          <p:cNvSpPr txBox="1"/>
          <p:nvPr/>
        </p:nvSpPr>
        <p:spPr>
          <a:xfrm flipH="1">
            <a:off x="383985" y="1124744"/>
            <a:ext cx="9322681" cy="5112568"/>
          </a:xfrm>
          <a:prstGeom prst="rect">
            <a:avLst/>
          </a:prstGeom>
        </p:spPr>
        <p:txBody>
          <a:bodyPr vert="horz" wrap="none" lIns="91440" tIns="45720" rIns="91440" bIns="45720" numCol="1" spcCol="180000" rtlCol="0">
            <a:normAutofit/>
          </a:bodyPr>
          <a:lstStyle/>
          <a:p>
            <a:pPr algn="l"/>
            <a:r>
              <a:rPr lang="en-US" altLang="ja-JP" b="0" dirty="0">
                <a:latin typeface="Meiryo UI" panose="020B0604030504040204" pitchFamily="50" charset="-128"/>
                <a:ea typeface="Meiryo UI" panose="020B0604030504040204" pitchFamily="50" charset="-128"/>
              </a:rPr>
              <a:t>2018</a:t>
            </a:r>
            <a:r>
              <a:rPr lang="ja-JP" altLang="en-US" b="0" dirty="0">
                <a:latin typeface="Meiryo UI" panose="020B0604030504040204" pitchFamily="50" charset="-128"/>
                <a:ea typeface="Meiryo UI" panose="020B0604030504040204" pitchFamily="50" charset="-128"/>
              </a:rPr>
              <a:t>年度</a:t>
            </a:r>
            <a:r>
              <a:rPr lang="ja-JP" altLang="ja-JP" b="0" dirty="0">
                <a:latin typeface="Meiryo UI" panose="020B0604030504040204" pitchFamily="50" charset="-128"/>
                <a:ea typeface="Meiryo UI" panose="020B0604030504040204" pitchFamily="50" charset="-128"/>
              </a:rPr>
              <a:t>からの</a:t>
            </a:r>
            <a:r>
              <a:rPr lang="en-US" altLang="ja-JP" b="0" dirty="0">
                <a:latin typeface="Meiryo UI" panose="020B0604030504040204" pitchFamily="50" charset="-128"/>
                <a:ea typeface="Meiryo UI" panose="020B0604030504040204" pitchFamily="50" charset="-128"/>
              </a:rPr>
              <a:t>DX</a:t>
            </a:r>
            <a:r>
              <a:rPr lang="ja-JP" altLang="en-US" b="0" dirty="0">
                <a:latin typeface="Meiryo UI" panose="020B0604030504040204" pitchFamily="50" charset="-128"/>
                <a:ea typeface="Meiryo UI" panose="020B0604030504040204" pitchFamily="50" charset="-128"/>
              </a:rPr>
              <a:t>推進に関する調査で得られた知見をさらに活用しても</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らうためにはどうすればよいか、</a:t>
            </a:r>
            <a:r>
              <a:rPr lang="en-US" altLang="ja-JP" b="0" dirty="0">
                <a:latin typeface="Meiryo UI" panose="020B0604030504040204" pitchFamily="50" charset="-128"/>
                <a:ea typeface="Meiryo UI" panose="020B0604030504040204" pitchFamily="50" charset="-128"/>
              </a:rPr>
              <a:t>IPA</a:t>
            </a:r>
            <a:r>
              <a:rPr lang="ja-JP" altLang="en-US" b="0" dirty="0">
                <a:latin typeface="Meiryo UI" panose="020B0604030504040204" pitchFamily="50" charset="-128"/>
                <a:ea typeface="Meiryo UI" panose="020B0604030504040204" pitchFamily="50" charset="-128"/>
              </a:rPr>
              <a:t>内で議論を重ねて生まれたものです。</a:t>
            </a:r>
          </a:p>
          <a:p>
            <a:pPr algn="l"/>
            <a:r>
              <a:rPr lang="en-US" altLang="ja-JP" b="0" dirty="0">
                <a:latin typeface="Meiryo UI" panose="020B0604030504040204" pitchFamily="50" charset="-128"/>
                <a:ea typeface="Meiryo UI" panose="020B0604030504040204" pitchFamily="50" charset="-128"/>
              </a:rPr>
              <a:t>DX</a:t>
            </a:r>
            <a:r>
              <a:rPr lang="ja-JP" altLang="en-US" b="0" dirty="0">
                <a:latin typeface="Meiryo UI" panose="020B0604030504040204" pitchFamily="50" charset="-128"/>
                <a:ea typeface="Meiryo UI" panose="020B0604030504040204" pitchFamily="50" charset="-128"/>
              </a:rPr>
              <a:t>先行企業はどのようなマインドやふるまいをもって変革に対応しているのか、</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成功事例から共通するパターンを抽出し言語化することで、これからのスキル</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変革の上での１つの指針となり、</a:t>
            </a:r>
            <a:r>
              <a:rPr lang="ja-JP" altLang="en-US" dirty="0">
                <a:solidFill>
                  <a:srgbClr val="C00000"/>
                </a:solidFill>
                <a:latin typeface="Meiryo UI" panose="020B0604030504040204" pitchFamily="50" charset="-128"/>
                <a:ea typeface="Meiryo UI" panose="020B0604030504040204" pitchFamily="50" charset="-128"/>
              </a:rPr>
              <a:t>デジタルに閉じない様々なトランスフォーメ</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ーションに組織や個人がどのように取り組めばよいかについて「考えるヒント」</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になるのではと考えました。</a:t>
            </a:r>
            <a:endParaRPr lang="en-US" altLang="ja-JP" b="0" dirty="0">
              <a:latin typeface="Meiryo UI" panose="020B0604030504040204" pitchFamily="50" charset="-128"/>
              <a:ea typeface="Meiryo UI" panose="020B0604030504040204" pitchFamily="50" charset="-128"/>
            </a:endParaRPr>
          </a:p>
          <a:p>
            <a:pPr algn="l"/>
            <a:endParaRPr lang="ja-JP" altLang="en-US" sz="1050"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この「トラパタ」は、調査から得られた知見をベースに</a:t>
            </a:r>
            <a:r>
              <a:rPr lang="ja-JP" altLang="ja-JP" b="0" dirty="0">
                <a:latin typeface="Meiryo UI" panose="020B0604030504040204" pitchFamily="50" charset="-128"/>
                <a:ea typeface="Meiryo UI" panose="020B0604030504040204" pitchFamily="50" charset="-128"/>
              </a:rPr>
              <a:t>、</a:t>
            </a:r>
            <a:r>
              <a:rPr lang="ja-JP" altLang="ja-JP" dirty="0">
                <a:solidFill>
                  <a:srgbClr val="C00000"/>
                </a:solidFill>
                <a:latin typeface="Meiryo UI" panose="020B0604030504040204" pitchFamily="50" charset="-128"/>
                <a:ea typeface="Meiryo UI" panose="020B0604030504040204" pitchFamily="50" charset="-128"/>
              </a:rPr>
              <a:t>事業や組織の変革を</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ja-JP" dirty="0">
                <a:solidFill>
                  <a:srgbClr val="C00000"/>
                </a:solidFill>
                <a:latin typeface="Meiryo UI" panose="020B0604030504040204" pitchFamily="50" charset="-128"/>
                <a:ea typeface="Meiryo UI" panose="020B0604030504040204" pitchFamily="50" charset="-128"/>
              </a:rPr>
              <a:t>成功させる実践知を抽出し、パターン・ランゲージ（言語化）として、</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ja-JP" dirty="0">
                <a:solidFill>
                  <a:srgbClr val="C00000"/>
                </a:solidFill>
                <a:latin typeface="Meiryo UI" panose="020B0604030504040204" pitchFamily="50" charset="-128"/>
                <a:ea typeface="Meiryo UI" panose="020B0604030504040204" pitchFamily="50" charset="-128"/>
              </a:rPr>
              <a:t>全</a:t>
            </a:r>
            <a:r>
              <a:rPr lang="en-US" altLang="ja-JP" dirty="0">
                <a:solidFill>
                  <a:srgbClr val="C00000"/>
                </a:solidFill>
                <a:latin typeface="Meiryo UI" panose="020B0604030504040204" pitchFamily="50" charset="-128"/>
                <a:ea typeface="Meiryo UI" panose="020B0604030504040204" pitchFamily="50" charset="-128"/>
              </a:rPr>
              <a:t>24</a:t>
            </a:r>
            <a:r>
              <a:rPr lang="ja-JP" altLang="ja-JP" dirty="0">
                <a:solidFill>
                  <a:srgbClr val="C00000"/>
                </a:solidFill>
                <a:latin typeface="Meiryo UI" panose="020B0604030504040204" pitchFamily="50" charset="-128"/>
                <a:ea typeface="Meiryo UI" panose="020B0604030504040204" pitchFamily="50" charset="-128"/>
              </a:rPr>
              <a:t>のパターンで整理</a:t>
            </a:r>
            <a:r>
              <a:rPr lang="ja-JP" altLang="en-US" b="0" dirty="0">
                <a:latin typeface="Meiryo UI" panose="020B0604030504040204" pitchFamily="50" charset="-128"/>
                <a:ea typeface="Meiryo UI" panose="020B0604030504040204" pitchFamily="50" charset="-128"/>
              </a:rPr>
              <a:t>しました</a:t>
            </a:r>
            <a:r>
              <a:rPr lang="ja-JP" altLang="ja-JP" b="0" dirty="0">
                <a:latin typeface="Meiryo UI" panose="020B0604030504040204" pitchFamily="50" charset="-128"/>
                <a:ea typeface="Meiryo UI" panose="020B0604030504040204" pitchFamily="50" charset="-128"/>
              </a:rPr>
              <a:t>。</a:t>
            </a:r>
            <a:endParaRPr lang="en-US" altLang="ja-JP" b="0" dirty="0">
              <a:latin typeface="Meiryo UI" panose="020B0604030504040204" pitchFamily="50" charset="-128"/>
              <a:ea typeface="Meiryo UI" panose="020B0604030504040204" pitchFamily="50" charset="-128"/>
            </a:endParaRPr>
          </a:p>
          <a:p>
            <a:pPr algn="l"/>
            <a:endParaRPr lang="en-US" altLang="ja-JP" sz="1050" b="0" dirty="0">
              <a:latin typeface="Meiryo UI" panose="020B0604030504040204" pitchFamily="50" charset="-128"/>
              <a:ea typeface="Meiryo UI" panose="020B0604030504040204" pitchFamily="50" charset="-128"/>
            </a:endParaRPr>
          </a:p>
          <a:p>
            <a:pPr algn="l"/>
            <a:endParaRPr lang="en-US" altLang="ja-JP" b="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9992B746-01F2-4213-9EBA-296A63F5B07E}"/>
              </a:ext>
            </a:extLst>
          </p:cNvPr>
          <p:cNvPicPr>
            <a:picLocks noChangeAspect="1"/>
          </p:cNvPicPr>
          <p:nvPr/>
        </p:nvPicPr>
        <p:blipFill>
          <a:blip r:embed="rId2"/>
          <a:stretch>
            <a:fillRect/>
          </a:stretch>
        </p:blipFill>
        <p:spPr>
          <a:xfrm>
            <a:off x="6753200" y="5085184"/>
            <a:ext cx="3174920" cy="1678918"/>
          </a:xfrm>
          <a:prstGeom prst="rect">
            <a:avLst/>
          </a:prstGeom>
        </p:spPr>
      </p:pic>
      <p:sp>
        <p:nvSpPr>
          <p:cNvPr id="7" name="フッター プレースホルダー 6">
            <a:extLst>
              <a:ext uri="{FF2B5EF4-FFF2-40B4-BE49-F238E27FC236}">
                <a16:creationId xmlns:a16="http://schemas.microsoft.com/office/drawing/2014/main" id="{FF0CAA88-976F-468E-9DF8-4E35A574E763}"/>
              </a:ext>
            </a:extLst>
          </p:cNvPr>
          <p:cNvSpPr>
            <a:spLocks noGrp="1"/>
          </p:cNvSpPr>
          <p:nvPr>
            <p:ph type="ftr" sz="quarter" idx="13"/>
          </p:nvPr>
        </p:nvSpPr>
        <p:spPr/>
        <p:txBody>
          <a:bodyPr/>
          <a:lstStyle/>
          <a:p>
            <a:r>
              <a:rPr lang="en-US" altLang="ja-JP"/>
              <a:t>All Rights Reserved Copyright© IPA 2022</a:t>
            </a:r>
            <a:endParaRPr lang="ja-JP" altLang="en-US" dirty="0"/>
          </a:p>
        </p:txBody>
      </p:sp>
      <p:sp>
        <p:nvSpPr>
          <p:cNvPr id="8" name="スライド番号プレースホルダー 7">
            <a:extLst>
              <a:ext uri="{FF2B5EF4-FFF2-40B4-BE49-F238E27FC236}">
                <a16:creationId xmlns:a16="http://schemas.microsoft.com/office/drawing/2014/main" id="{D79089E5-D703-45BC-9F8F-890C006E0E49}"/>
              </a:ext>
            </a:extLst>
          </p:cNvPr>
          <p:cNvSpPr>
            <a:spLocks noGrp="1"/>
          </p:cNvSpPr>
          <p:nvPr>
            <p:ph type="sldNum" sz="quarter" idx="12"/>
          </p:nvPr>
        </p:nvSpPr>
        <p:spPr/>
        <p:txBody>
          <a:bodyPr/>
          <a:lstStyle/>
          <a:p>
            <a:fld id="{19D740D2-A3E1-4263-887F-D0BA2D5FB11C}" type="slidenum">
              <a:rPr kumimoji="1" lang="ja-JP" altLang="en-US" smtClean="0"/>
              <a:t>10</a:t>
            </a:fld>
            <a:endParaRPr kumimoji="1" lang="ja-JP" altLang="en-US"/>
          </a:p>
        </p:txBody>
      </p:sp>
      <p:sp>
        <p:nvSpPr>
          <p:cNvPr id="9" name="タイトル 1">
            <a:extLst>
              <a:ext uri="{FF2B5EF4-FFF2-40B4-BE49-F238E27FC236}">
                <a16:creationId xmlns:a16="http://schemas.microsoft.com/office/drawing/2014/main" id="{9EE3011E-CDFF-47FA-85A0-E3714E0A74C3}"/>
              </a:ext>
            </a:extLst>
          </p:cNvPr>
          <p:cNvSpPr>
            <a:spLocks noGrp="1"/>
          </p:cNvSpPr>
          <p:nvPr>
            <p:ph type="title"/>
          </p:nvPr>
        </p:nvSpPr>
        <p:spPr>
          <a:xfrm>
            <a:off x="506506" y="116633"/>
            <a:ext cx="8970997" cy="936103"/>
          </a:xfrm>
        </p:spPr>
        <p:txBody>
          <a:bodyPr anchor="b"/>
          <a:lstStyle/>
          <a:p>
            <a:r>
              <a:rPr kumimoji="1" lang="ja-JP" altLang="en-US" sz="2400" b="1" dirty="0"/>
              <a:t>トランスフォーメーションに対応するためのパターン・ランゲージ</a:t>
            </a:r>
            <a:br>
              <a:rPr kumimoji="1" lang="en-US" altLang="ja-JP" sz="2400" b="1" dirty="0"/>
            </a:br>
            <a:r>
              <a:rPr kumimoji="1" lang="ja-JP" altLang="en-US" sz="2400" b="1" dirty="0"/>
              <a:t>（略称トラパタ）とは？</a:t>
            </a:r>
          </a:p>
        </p:txBody>
      </p:sp>
    </p:spTree>
    <p:extLst>
      <p:ext uri="{BB962C8B-B14F-4D97-AF65-F5344CB8AC3E}">
        <p14:creationId xmlns:p14="http://schemas.microsoft.com/office/powerpoint/2010/main" val="179697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930C1D-C92C-4DCA-89DA-6D162AD46966}"/>
              </a:ext>
            </a:extLst>
          </p:cNvPr>
          <p:cNvSpPr>
            <a:spLocks noGrp="1"/>
          </p:cNvSpPr>
          <p:nvPr>
            <p:ph type="title"/>
          </p:nvPr>
        </p:nvSpPr>
        <p:spPr/>
        <p:txBody>
          <a:bodyPr anchor="b"/>
          <a:lstStyle/>
          <a:p>
            <a:r>
              <a:rPr lang="en-US" altLang="ja-JP" sz="2800" b="1" dirty="0"/>
              <a:t>(</a:t>
            </a:r>
            <a:r>
              <a:rPr kumimoji="1" lang="ja-JP" altLang="en-US" sz="2800" b="1" dirty="0"/>
              <a:t>ご参考</a:t>
            </a:r>
            <a:r>
              <a:rPr lang="en-US" altLang="ja-JP" sz="2800" b="1" dirty="0"/>
              <a:t>)</a:t>
            </a:r>
            <a:r>
              <a:rPr lang="ja-JP" altLang="en-US" sz="2800" b="1" dirty="0"/>
              <a:t> </a:t>
            </a:r>
            <a:r>
              <a:rPr kumimoji="1" lang="ja-JP" altLang="en-US" sz="2800" b="1" dirty="0"/>
              <a:t>パターン・ランゲージとは？</a:t>
            </a:r>
          </a:p>
        </p:txBody>
      </p:sp>
      <p:sp>
        <p:nvSpPr>
          <p:cNvPr id="4" name="テキスト ボックス 3">
            <a:extLst>
              <a:ext uri="{FF2B5EF4-FFF2-40B4-BE49-F238E27FC236}">
                <a16:creationId xmlns:a16="http://schemas.microsoft.com/office/drawing/2014/main" id="{0A069C4E-A438-453D-BEF6-275D8741DDF6}"/>
              </a:ext>
            </a:extLst>
          </p:cNvPr>
          <p:cNvSpPr txBox="1"/>
          <p:nvPr/>
        </p:nvSpPr>
        <p:spPr>
          <a:xfrm>
            <a:off x="2000672" y="1818959"/>
            <a:ext cx="914400" cy="914400"/>
          </a:xfrm>
          <a:prstGeom prst="rect">
            <a:avLst/>
          </a:prstGeom>
        </p:spPr>
        <p:txBody>
          <a:bodyPr vert="horz" wrap="none" lIns="91440" tIns="45720" rIns="91440" bIns="45720" numCol="1" spcCol="180000" rtlCol="0">
            <a:normAutofit/>
          </a:bodyPr>
          <a:lstStyle/>
          <a:p>
            <a:pPr algn="l"/>
            <a:endParaRPr kumimoji="1" lang="ja-JP" altLang="en-US" sz="1400" dirty="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2D624F52-8C0D-4680-AB2C-30EABD75F190}"/>
              </a:ext>
            </a:extLst>
          </p:cNvPr>
          <p:cNvSpPr/>
          <p:nvPr/>
        </p:nvSpPr>
        <p:spPr>
          <a:xfrm>
            <a:off x="467502" y="1327408"/>
            <a:ext cx="8970996" cy="2677656"/>
          </a:xfrm>
          <a:prstGeom prst="rect">
            <a:avLst/>
          </a:prstGeom>
          <a:solidFill>
            <a:schemeClr val="accent5"/>
          </a:solidFill>
        </p:spPr>
        <p:txBody>
          <a:bodyPr wrap="square">
            <a:spAutoFit/>
          </a:bodyPr>
          <a:lstStyle/>
          <a:p>
            <a:pPr algn="l"/>
            <a:r>
              <a:rPr lang="ja-JP" altLang="en-US" b="0" dirty="0">
                <a:latin typeface="Meiryo UI" panose="020B0604030504040204" pitchFamily="50" charset="-128"/>
                <a:ea typeface="Meiryo UI" panose="020B0604030504040204" pitchFamily="50" charset="-128"/>
              </a:rPr>
              <a:t>パターン・ランゲージは、</a:t>
            </a:r>
            <a:r>
              <a:rPr lang="ja-JP" altLang="en-US" dirty="0">
                <a:solidFill>
                  <a:srgbClr val="C00000"/>
                </a:solidFill>
                <a:latin typeface="Meiryo UI" panose="020B0604030504040204" pitchFamily="50" charset="-128"/>
                <a:ea typeface="Meiryo UI" panose="020B0604030504040204" pitchFamily="50" charset="-128"/>
              </a:rPr>
              <a:t>良い実践の秘訣を共有するための方法</a:t>
            </a:r>
            <a:r>
              <a:rPr lang="ja-JP" altLang="en-US" b="0" dirty="0">
                <a:latin typeface="Meiryo UI" panose="020B0604030504040204" pitchFamily="50" charset="-128"/>
                <a:ea typeface="Meiryo UI" panose="020B0604030504040204" pitchFamily="50" charset="-128"/>
              </a:rPr>
              <a:t>です。</a:t>
            </a:r>
            <a:r>
              <a:rPr lang="ja-JP" altLang="en-US" dirty="0">
                <a:solidFill>
                  <a:srgbClr val="C00000"/>
                </a:solidFill>
                <a:latin typeface="Meiryo UI" panose="020B0604030504040204" pitchFamily="50" charset="-128"/>
                <a:ea typeface="Meiryo UI" panose="020B0604030504040204" pitchFamily="50" charset="-128"/>
              </a:rPr>
              <a:t>成功している事例やその道の熟練者に繰り返し見られる「パターン」を抽出し、抽象化を経て言語（ランゲージ）化</a:t>
            </a:r>
            <a:r>
              <a:rPr lang="ja-JP" altLang="en-US" b="0" dirty="0">
                <a:latin typeface="Meiryo UI" panose="020B0604030504040204" pitchFamily="50" charset="-128"/>
                <a:ea typeface="Meiryo UI" panose="020B0604030504040204" pitchFamily="50" charset="-128"/>
              </a:rPr>
              <a:t>しています。そういった成功の“秘訣”ともいうべきものは、「実践知」「センス」「コツ」などといわれますが、なかなか他の人には共有しにくいものです。パターン・ランゲージは、それを言葉として表現することによって、</a:t>
            </a:r>
            <a:r>
              <a:rPr lang="ja-JP" altLang="en-US" dirty="0">
                <a:solidFill>
                  <a:srgbClr val="C00000"/>
                </a:solidFill>
                <a:latin typeface="Meiryo UI" panose="020B0604030504040204" pitchFamily="50" charset="-128"/>
                <a:ea typeface="Meiryo UI" panose="020B0604030504040204" pitchFamily="50" charset="-128"/>
              </a:rPr>
              <a:t>秘訣をもつ個人が、どのような視点でどのようなことを考えて、何をしているのかを他の人と共有可能</a:t>
            </a:r>
            <a:r>
              <a:rPr lang="ja-JP" altLang="en-US" b="0" dirty="0">
                <a:latin typeface="Meiryo UI" panose="020B0604030504040204" pitchFamily="50" charset="-128"/>
                <a:ea typeface="Meiryo UI" panose="020B0604030504040204" pitchFamily="50" charset="-128"/>
              </a:rPr>
              <a:t>にします。</a:t>
            </a:r>
          </a:p>
        </p:txBody>
      </p:sp>
      <p:grpSp>
        <p:nvGrpSpPr>
          <p:cNvPr id="12" name="グループ化 11">
            <a:extLst>
              <a:ext uri="{FF2B5EF4-FFF2-40B4-BE49-F238E27FC236}">
                <a16:creationId xmlns:a16="http://schemas.microsoft.com/office/drawing/2014/main" id="{D7FD39D5-A80E-474E-BB48-FE4CF1A62E93}"/>
              </a:ext>
            </a:extLst>
          </p:cNvPr>
          <p:cNvGrpSpPr/>
          <p:nvPr/>
        </p:nvGrpSpPr>
        <p:grpSpPr>
          <a:xfrm>
            <a:off x="6931363" y="4221088"/>
            <a:ext cx="2754592" cy="2022583"/>
            <a:chOff x="761210" y="3519763"/>
            <a:chExt cx="4602849" cy="3326098"/>
          </a:xfrm>
        </p:grpSpPr>
        <p:sp>
          <p:nvSpPr>
            <p:cNvPr id="8" name="矢印: 右 7">
              <a:extLst>
                <a:ext uri="{FF2B5EF4-FFF2-40B4-BE49-F238E27FC236}">
                  <a16:creationId xmlns:a16="http://schemas.microsoft.com/office/drawing/2014/main" id="{93D4E8BE-C5D1-44D0-8341-327C724442D3}"/>
                </a:ext>
              </a:extLst>
            </p:cNvPr>
            <p:cNvSpPr/>
            <p:nvPr/>
          </p:nvSpPr>
          <p:spPr>
            <a:xfrm rot="19989580">
              <a:off x="1840820" y="4692484"/>
              <a:ext cx="1930254" cy="735441"/>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9" name="図 8">
              <a:extLst>
                <a:ext uri="{FF2B5EF4-FFF2-40B4-BE49-F238E27FC236}">
                  <a16:creationId xmlns:a16="http://schemas.microsoft.com/office/drawing/2014/main" id="{07685998-454B-4A7C-BA90-E3FD901F8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210" y="5135828"/>
              <a:ext cx="1417780" cy="1376485"/>
            </a:xfrm>
            <a:prstGeom prst="rect">
              <a:avLst/>
            </a:prstGeom>
          </p:spPr>
        </p:pic>
        <p:pic>
          <p:nvPicPr>
            <p:cNvPr id="10" name="図 9">
              <a:extLst>
                <a:ext uri="{FF2B5EF4-FFF2-40B4-BE49-F238E27FC236}">
                  <a16:creationId xmlns:a16="http://schemas.microsoft.com/office/drawing/2014/main" id="{A768BA2A-834B-4A3C-BDAA-5444427E47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4651" y="3519763"/>
              <a:ext cx="1669408" cy="1540441"/>
            </a:xfrm>
            <a:prstGeom prst="rect">
              <a:avLst/>
            </a:prstGeom>
          </p:spPr>
        </p:pic>
        <p:pic>
          <p:nvPicPr>
            <p:cNvPr id="11" name="図 10">
              <a:extLst>
                <a:ext uri="{FF2B5EF4-FFF2-40B4-BE49-F238E27FC236}">
                  <a16:creationId xmlns:a16="http://schemas.microsoft.com/office/drawing/2014/main" id="{7A2DFA33-C77E-41EC-A520-F0770D32E7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3813" y="5324376"/>
              <a:ext cx="1669407" cy="1521485"/>
            </a:xfrm>
            <a:prstGeom prst="rect">
              <a:avLst/>
            </a:prstGeom>
          </p:spPr>
        </p:pic>
      </p:grpSp>
      <p:sp>
        <p:nvSpPr>
          <p:cNvPr id="6" name="テキスト ボックス 5">
            <a:extLst>
              <a:ext uri="{FF2B5EF4-FFF2-40B4-BE49-F238E27FC236}">
                <a16:creationId xmlns:a16="http://schemas.microsoft.com/office/drawing/2014/main" id="{628FD700-A16A-429B-B739-95CEBA10408A}"/>
              </a:ext>
            </a:extLst>
          </p:cNvPr>
          <p:cNvSpPr txBox="1"/>
          <p:nvPr/>
        </p:nvSpPr>
        <p:spPr>
          <a:xfrm>
            <a:off x="1812628" y="6400800"/>
            <a:ext cx="914400" cy="340567"/>
          </a:xfrm>
          <a:prstGeom prst="rect">
            <a:avLst/>
          </a:prstGeom>
        </p:spPr>
        <p:txBody>
          <a:bodyPr vert="horz" wrap="none" lIns="91440" tIns="45720" rIns="91440" bIns="45720" numCol="1" spcCol="180000" rtlCol="0">
            <a:normAutofit/>
          </a:bodyPr>
          <a:lstStyle/>
          <a:p>
            <a:pPr algn="l"/>
            <a:r>
              <a:rPr lang="ja-JP" altLang="en-US" sz="1400" b="0" dirty="0">
                <a:latin typeface="Meiryo UI" panose="020B0604030504040204" pitchFamily="50" charset="-128"/>
                <a:ea typeface="Meiryo UI" panose="020B0604030504040204" pitchFamily="50" charset="-128"/>
              </a:rPr>
              <a:t>［参考：</a:t>
            </a:r>
            <a:r>
              <a:rPr lang="en-US" altLang="ja-JP" sz="1400" b="0" dirty="0" err="1">
                <a:latin typeface="Meiryo UI" panose="020B0604030504040204" pitchFamily="50" charset="-128"/>
                <a:ea typeface="Meiryo UI" panose="020B0604030504040204" pitchFamily="50" charset="-128"/>
              </a:rPr>
              <a:t>CreativeShift</a:t>
            </a:r>
            <a:r>
              <a:rPr lang="ja-JP" altLang="en-US" sz="1400" b="0" dirty="0">
                <a:latin typeface="Meiryo UI" panose="020B0604030504040204" pitchFamily="50" charset="-128"/>
                <a:ea typeface="Meiryo UI" panose="020B0604030504040204" pitchFamily="50" charset="-128"/>
              </a:rPr>
              <a:t>パターン・ランゲージの情報サイト（</a:t>
            </a:r>
            <a:r>
              <a:rPr lang="en-US" altLang="ja-JP" sz="1400" b="0" dirty="0">
                <a:latin typeface="Meiryo UI" panose="020B0604030504040204" pitchFamily="50" charset="-128"/>
                <a:ea typeface="Meiryo UI" panose="020B0604030504040204" pitchFamily="50" charset="-128"/>
                <a:hlinkClick r:id="rId5"/>
              </a:rPr>
              <a:t>http://creativeshift.co.jp/pattern-lang/</a:t>
            </a:r>
            <a:r>
              <a:rPr lang="ja-JP" altLang="en-US" sz="1400" b="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91D1D0F-5A82-402E-8A71-617EC7D14FA9}"/>
              </a:ext>
            </a:extLst>
          </p:cNvPr>
          <p:cNvSpPr txBox="1"/>
          <p:nvPr/>
        </p:nvSpPr>
        <p:spPr>
          <a:xfrm>
            <a:off x="920552" y="4653136"/>
            <a:ext cx="914400" cy="914400"/>
          </a:xfrm>
          <a:prstGeom prst="rect">
            <a:avLst/>
          </a:prstGeom>
        </p:spPr>
        <p:txBody>
          <a:bodyPr vert="horz" wrap="none" lIns="91440" tIns="45720" rIns="91440" bIns="45720" numCol="1" spcCol="180000" rtlCol="0">
            <a:normAutofit/>
          </a:bodyPr>
          <a:lstStyle/>
          <a:p>
            <a:pPr algn="l"/>
            <a:endParaRPr kumimoji="1" lang="ja-JP" altLang="en-US" sz="14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2B14A6-12DF-4F18-87CF-60CB027BED1D}"/>
              </a:ext>
            </a:extLst>
          </p:cNvPr>
          <p:cNvSpPr/>
          <p:nvPr/>
        </p:nvSpPr>
        <p:spPr>
          <a:xfrm>
            <a:off x="458175" y="4233922"/>
            <a:ext cx="6211807" cy="2031325"/>
          </a:xfrm>
          <a:prstGeom prst="rect">
            <a:avLst/>
          </a:prstGeom>
          <a:solidFill>
            <a:schemeClr val="bg1">
              <a:lumMod val="95000"/>
            </a:schemeClr>
          </a:solidFill>
        </p:spPr>
        <p:txBody>
          <a:bodyPr wrap="square">
            <a:spAutoFit/>
          </a:bodyPr>
          <a:lstStyle/>
          <a:p>
            <a:pPr algn="l"/>
            <a:r>
              <a:rPr lang="ja-JP" altLang="en-US" sz="1800" b="0" dirty="0">
                <a:latin typeface="Meiryo UI" panose="020B0604030504040204" pitchFamily="50" charset="-128"/>
                <a:ea typeface="Meiryo UI" panose="020B0604030504040204" pitchFamily="50" charset="-128"/>
              </a:rPr>
              <a:t>パターン・ランゲージは、もともと</a:t>
            </a:r>
            <a:r>
              <a:rPr lang="en-US" altLang="ja-JP" sz="1800" b="0" dirty="0">
                <a:latin typeface="Meiryo UI" panose="020B0604030504040204" pitchFamily="50" charset="-128"/>
                <a:ea typeface="Meiryo UI" panose="020B0604030504040204" pitchFamily="50" charset="-128"/>
              </a:rPr>
              <a:t>1970</a:t>
            </a:r>
            <a:r>
              <a:rPr lang="ja-JP" altLang="en-US" sz="1800" b="0" dirty="0">
                <a:latin typeface="Meiryo UI" panose="020B0604030504040204" pitchFamily="50" charset="-128"/>
                <a:ea typeface="Meiryo UI" panose="020B0604030504040204" pitchFamily="50" charset="-128"/>
              </a:rPr>
              <a:t>年代に建築家クリストファー・アレグザンダーが住民参加のまちづくりのために提唱した知識記述の方法です。アレグザンダーは、町や建物に繰り返し現れる関係性を「パターン」と呼び、それを「ランゲージ」（言語）として共有する方法を考案しました。彼が目指したのは、誰もがデザインのプロセスに参加できる方法でした。町や建物をつくるのは建築家ですが、実際に住み、アレンジしながら育てていくのは住民だからです。</a:t>
            </a:r>
          </a:p>
        </p:txBody>
      </p:sp>
      <p:sp>
        <p:nvSpPr>
          <p:cNvPr id="15" name="フッター プレースホルダー 14">
            <a:extLst>
              <a:ext uri="{FF2B5EF4-FFF2-40B4-BE49-F238E27FC236}">
                <a16:creationId xmlns:a16="http://schemas.microsoft.com/office/drawing/2014/main" id="{42BF0E2B-AC4F-4873-B025-564300AC0785}"/>
              </a:ext>
            </a:extLst>
          </p:cNvPr>
          <p:cNvSpPr>
            <a:spLocks noGrp="1"/>
          </p:cNvSpPr>
          <p:nvPr>
            <p:ph type="ftr" sz="quarter" idx="13"/>
          </p:nvPr>
        </p:nvSpPr>
        <p:spPr/>
        <p:txBody>
          <a:bodyPr/>
          <a:lstStyle/>
          <a:p>
            <a:r>
              <a:rPr lang="en-US" altLang="ja-JP"/>
              <a:t>All Rights Reserved Copyright© IPA 2022</a:t>
            </a:r>
            <a:endParaRPr lang="ja-JP" altLang="en-US" dirty="0"/>
          </a:p>
        </p:txBody>
      </p:sp>
      <p:sp>
        <p:nvSpPr>
          <p:cNvPr id="16" name="スライド番号プレースホルダー 15">
            <a:extLst>
              <a:ext uri="{FF2B5EF4-FFF2-40B4-BE49-F238E27FC236}">
                <a16:creationId xmlns:a16="http://schemas.microsoft.com/office/drawing/2014/main" id="{A83A5CEB-4684-4047-A7B0-EE4C747887A2}"/>
              </a:ext>
            </a:extLst>
          </p:cNvPr>
          <p:cNvSpPr>
            <a:spLocks noGrp="1"/>
          </p:cNvSpPr>
          <p:nvPr>
            <p:ph type="sldNum" sz="quarter" idx="12"/>
          </p:nvPr>
        </p:nvSpPr>
        <p:spPr/>
        <p:txBody>
          <a:bodyPr/>
          <a:lstStyle/>
          <a:p>
            <a:fld id="{19D740D2-A3E1-4263-887F-D0BA2D5FB11C}" type="slidenum">
              <a:rPr kumimoji="1" lang="ja-JP" altLang="en-US" smtClean="0"/>
              <a:t>11</a:t>
            </a:fld>
            <a:endParaRPr kumimoji="1" lang="ja-JP" altLang="en-US"/>
          </a:p>
        </p:txBody>
      </p:sp>
    </p:spTree>
    <p:extLst>
      <p:ext uri="{BB962C8B-B14F-4D97-AF65-F5344CB8AC3E}">
        <p14:creationId xmlns:p14="http://schemas.microsoft.com/office/powerpoint/2010/main" val="1090119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F5CB8E-7E29-49C9-9ADE-5981D9B8AFA5}"/>
              </a:ext>
            </a:extLst>
          </p:cNvPr>
          <p:cNvSpPr>
            <a:spLocks noGrp="1"/>
          </p:cNvSpPr>
          <p:nvPr>
            <p:ph type="title"/>
          </p:nvPr>
        </p:nvSpPr>
        <p:spPr/>
        <p:txBody>
          <a:bodyPr anchor="b"/>
          <a:lstStyle/>
          <a:p>
            <a:r>
              <a:rPr kumimoji="1" lang="ja-JP" altLang="en-US" sz="3200" b="1" dirty="0"/>
              <a:t>トラパタ全体像・全</a:t>
            </a:r>
            <a:r>
              <a:rPr kumimoji="1" lang="en-US" altLang="ja-JP" sz="3200" b="1" dirty="0"/>
              <a:t>24</a:t>
            </a:r>
            <a:r>
              <a:rPr kumimoji="1" lang="ja-JP" altLang="en-US" sz="3200" b="1" dirty="0"/>
              <a:t>パターン</a:t>
            </a:r>
          </a:p>
        </p:txBody>
      </p:sp>
      <p:pic>
        <p:nvPicPr>
          <p:cNvPr id="4" name="図 3">
            <a:extLst>
              <a:ext uri="{FF2B5EF4-FFF2-40B4-BE49-F238E27FC236}">
                <a16:creationId xmlns:a16="http://schemas.microsoft.com/office/drawing/2014/main" id="{571BAE4D-8406-4823-87D7-E2A50B7D214F}"/>
              </a:ext>
            </a:extLst>
          </p:cNvPr>
          <p:cNvPicPr>
            <a:picLocks noChangeAspect="1"/>
          </p:cNvPicPr>
          <p:nvPr/>
        </p:nvPicPr>
        <p:blipFill>
          <a:blip r:embed="rId2"/>
          <a:stretch>
            <a:fillRect/>
          </a:stretch>
        </p:blipFill>
        <p:spPr>
          <a:xfrm>
            <a:off x="389978" y="1225828"/>
            <a:ext cx="4995070" cy="3211662"/>
          </a:xfrm>
          <a:prstGeom prst="rect">
            <a:avLst/>
          </a:prstGeom>
        </p:spPr>
      </p:pic>
      <p:graphicFrame>
        <p:nvGraphicFramePr>
          <p:cNvPr id="8" name="表 7">
            <a:extLst>
              <a:ext uri="{FF2B5EF4-FFF2-40B4-BE49-F238E27FC236}">
                <a16:creationId xmlns:a16="http://schemas.microsoft.com/office/drawing/2014/main" id="{E2B9EEE4-08A0-46CC-A921-D8F00516EA09}"/>
              </a:ext>
            </a:extLst>
          </p:cNvPr>
          <p:cNvGraphicFramePr>
            <a:graphicFrameLocks noGrp="1"/>
          </p:cNvGraphicFramePr>
          <p:nvPr/>
        </p:nvGraphicFramePr>
        <p:xfrm>
          <a:off x="675647" y="4596155"/>
          <a:ext cx="4565385" cy="1992010"/>
        </p:xfrm>
        <a:graphic>
          <a:graphicData uri="http://schemas.openxmlformats.org/drawingml/2006/table">
            <a:tbl>
              <a:tblPr firstRow="1" firstCol="1" bandRow="1">
                <a:tableStyleId>{5940675A-B579-460E-94D1-54222C63F5DA}</a:tableStyleId>
              </a:tblPr>
              <a:tblGrid>
                <a:gridCol w="892977">
                  <a:extLst>
                    <a:ext uri="{9D8B030D-6E8A-4147-A177-3AD203B41FA5}">
                      <a16:colId xmlns:a16="http://schemas.microsoft.com/office/drawing/2014/main" val="1710411778"/>
                    </a:ext>
                  </a:extLst>
                </a:gridCol>
                <a:gridCol w="1839367">
                  <a:extLst>
                    <a:ext uri="{9D8B030D-6E8A-4147-A177-3AD203B41FA5}">
                      <a16:colId xmlns:a16="http://schemas.microsoft.com/office/drawing/2014/main" val="2858379841"/>
                    </a:ext>
                  </a:extLst>
                </a:gridCol>
                <a:gridCol w="1833041">
                  <a:extLst>
                    <a:ext uri="{9D8B030D-6E8A-4147-A177-3AD203B41FA5}">
                      <a16:colId xmlns:a16="http://schemas.microsoft.com/office/drawing/2014/main" val="4042264508"/>
                    </a:ext>
                  </a:extLst>
                </a:gridCol>
              </a:tblGrid>
              <a:tr h="218983">
                <a:tc>
                  <a:txBody>
                    <a:bodyPr/>
                    <a:lstStyle/>
                    <a:p>
                      <a:pPr>
                        <a:spcAft>
                          <a:spcPts val="0"/>
                        </a:spcAft>
                      </a:pPr>
                      <a:r>
                        <a:rPr lang="ja-JP" sz="900" kern="0">
                          <a:effectLst/>
                        </a:rPr>
                        <a:t>カテゴリ</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spcAft>
                          <a:spcPts val="0"/>
                        </a:spcAft>
                      </a:pPr>
                      <a:r>
                        <a:rPr lang="ja-JP" sz="900" kern="0">
                          <a:effectLst/>
                        </a:rPr>
                        <a:t>グループ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spcAft>
                          <a:spcPts val="0"/>
                        </a:spcAft>
                      </a:pPr>
                      <a:r>
                        <a:rPr lang="ja-JP" sz="900" kern="0">
                          <a:effectLst/>
                        </a:rPr>
                        <a:t>パターン</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46215677"/>
                  </a:ext>
                </a:extLst>
              </a:tr>
              <a:tr h="355929">
                <a:tc rowSpan="3">
                  <a:txBody>
                    <a:bodyPr/>
                    <a:lstStyle/>
                    <a:p>
                      <a:pPr>
                        <a:spcAft>
                          <a:spcPts val="0"/>
                        </a:spcAft>
                      </a:pPr>
                      <a:r>
                        <a:rPr lang="en-US" sz="900" kern="0" dirty="0">
                          <a:effectLst/>
                        </a:rPr>
                        <a:t>A.</a:t>
                      </a:r>
                      <a:r>
                        <a:rPr lang="ja-JP" sz="900" kern="0" dirty="0">
                          <a:effectLst/>
                        </a:rPr>
                        <a:t>ビジョン</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spcAft>
                          <a:spcPts val="0"/>
                        </a:spcAft>
                      </a:pPr>
                      <a:r>
                        <a:rPr lang="ja-JP" sz="900" kern="0" dirty="0">
                          <a:effectLst/>
                        </a:rPr>
                        <a:t>不確実な時代を生き</a:t>
                      </a:r>
                      <a:r>
                        <a:rPr lang="ja-JP" altLang="en-US" sz="900" kern="0" dirty="0">
                          <a:effectLst/>
                        </a:rPr>
                        <a:t>抜く</a:t>
                      </a:r>
                      <a:r>
                        <a:rPr lang="ja-JP" sz="900" kern="0" dirty="0">
                          <a:effectLst/>
                        </a:rPr>
                        <a:t>ために変革のビックピクチャを描く</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nSpc>
                          <a:spcPts val="1000"/>
                        </a:lnSpc>
                        <a:spcAft>
                          <a:spcPts val="0"/>
                        </a:spcAft>
                      </a:pPr>
                      <a:r>
                        <a:rPr lang="en-US" sz="900" kern="0">
                          <a:effectLst/>
                        </a:rPr>
                        <a:t>A1 </a:t>
                      </a:r>
                      <a:r>
                        <a:rPr lang="ja-JP" sz="900" kern="0">
                          <a:effectLst/>
                        </a:rPr>
                        <a:t>未来妄想力</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114208411"/>
                  </a:ext>
                </a:extLst>
              </a:tr>
              <a:tr h="286463">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A2 </a:t>
                      </a:r>
                      <a:r>
                        <a:rPr lang="ja-JP" sz="900" kern="0" dirty="0">
                          <a:effectLst/>
                        </a:rPr>
                        <a:t>社会課題は未来の芽</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80063778"/>
                  </a:ext>
                </a:extLst>
              </a:tr>
              <a:tr h="286463">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A3 </a:t>
                      </a:r>
                      <a:r>
                        <a:rPr lang="ja-JP" sz="900" kern="0" dirty="0">
                          <a:effectLst/>
                        </a:rPr>
                        <a:t>未来への羅針盤</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55190196"/>
                  </a:ext>
                </a:extLst>
              </a:tr>
              <a:tr h="263969">
                <a:tc rowSpan="3">
                  <a:txBody>
                    <a:bodyPr/>
                    <a:lstStyle/>
                    <a:p>
                      <a:pPr>
                        <a:spcAft>
                          <a:spcPts val="0"/>
                        </a:spcAft>
                      </a:pPr>
                      <a:r>
                        <a:rPr lang="en-US" sz="900" kern="0">
                          <a:effectLst/>
                        </a:rPr>
                        <a:t>B.</a:t>
                      </a:r>
                      <a:r>
                        <a:rPr lang="ja-JP" sz="900" kern="0">
                          <a:effectLst/>
                        </a:rPr>
                        <a:t>ストラテジー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spcAft>
                          <a:spcPts val="0"/>
                        </a:spcAft>
                      </a:pPr>
                      <a:r>
                        <a:rPr lang="ja-JP" sz="900" kern="0">
                          <a:effectLst/>
                        </a:rPr>
                        <a:t>ビジョンを実現するための戦略をたてる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nSpc>
                          <a:spcPts val="1000"/>
                        </a:lnSpc>
                        <a:spcAft>
                          <a:spcPts val="0"/>
                        </a:spcAft>
                      </a:pPr>
                      <a:r>
                        <a:rPr lang="en-US" sz="900" kern="0">
                          <a:effectLst/>
                        </a:rPr>
                        <a:t>B1 </a:t>
                      </a:r>
                      <a:r>
                        <a:rPr lang="ja-JP" sz="900" kern="0">
                          <a:effectLst/>
                        </a:rPr>
                        <a:t>価値創造のためのシナリオ</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83012379"/>
                  </a:ext>
                </a:extLst>
              </a:tr>
              <a:tr h="317557">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a:effectLst/>
                        </a:rPr>
                        <a:t>B2 </a:t>
                      </a:r>
                      <a:r>
                        <a:rPr lang="ja-JP" sz="900" kern="0">
                          <a:effectLst/>
                        </a:rPr>
                        <a:t>枠を外して考える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410376159"/>
                  </a:ext>
                </a:extLst>
              </a:tr>
              <a:tr h="262646">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B3 </a:t>
                      </a:r>
                      <a:r>
                        <a:rPr lang="ja-JP" sz="900" kern="0" dirty="0">
                          <a:effectLst/>
                        </a:rPr>
                        <a:t>実現のためのあらゆる可能性</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55456520"/>
                  </a:ext>
                </a:extLst>
              </a:tr>
            </a:tbl>
          </a:graphicData>
        </a:graphic>
      </p:graphicFrame>
      <p:graphicFrame>
        <p:nvGraphicFramePr>
          <p:cNvPr id="9" name="表 8">
            <a:extLst>
              <a:ext uri="{FF2B5EF4-FFF2-40B4-BE49-F238E27FC236}">
                <a16:creationId xmlns:a16="http://schemas.microsoft.com/office/drawing/2014/main" id="{B9841662-8349-4367-8D77-EAAC892774CB}"/>
              </a:ext>
            </a:extLst>
          </p:cNvPr>
          <p:cNvGraphicFramePr>
            <a:graphicFrameLocks noGrp="1"/>
          </p:cNvGraphicFramePr>
          <p:nvPr/>
        </p:nvGraphicFramePr>
        <p:xfrm>
          <a:off x="5537632" y="1228126"/>
          <a:ext cx="4239903" cy="5360039"/>
        </p:xfrm>
        <a:graphic>
          <a:graphicData uri="http://schemas.openxmlformats.org/drawingml/2006/table">
            <a:tbl>
              <a:tblPr firstRow="1" firstCol="1" bandRow="1">
                <a:tableStyleId>{5940675A-B579-460E-94D1-54222C63F5DA}</a:tableStyleId>
              </a:tblPr>
              <a:tblGrid>
                <a:gridCol w="855528">
                  <a:extLst>
                    <a:ext uri="{9D8B030D-6E8A-4147-A177-3AD203B41FA5}">
                      <a16:colId xmlns:a16="http://schemas.microsoft.com/office/drawing/2014/main" val="2541874060"/>
                    </a:ext>
                  </a:extLst>
                </a:gridCol>
                <a:gridCol w="1368152">
                  <a:extLst>
                    <a:ext uri="{9D8B030D-6E8A-4147-A177-3AD203B41FA5}">
                      <a16:colId xmlns:a16="http://schemas.microsoft.com/office/drawing/2014/main" val="1570901707"/>
                    </a:ext>
                  </a:extLst>
                </a:gridCol>
                <a:gridCol w="2016223">
                  <a:extLst>
                    <a:ext uri="{9D8B030D-6E8A-4147-A177-3AD203B41FA5}">
                      <a16:colId xmlns:a16="http://schemas.microsoft.com/office/drawing/2014/main" val="1659265047"/>
                    </a:ext>
                  </a:extLst>
                </a:gridCol>
              </a:tblGrid>
              <a:tr h="225320">
                <a:tc>
                  <a:txBody>
                    <a:bodyPr/>
                    <a:lstStyle/>
                    <a:p>
                      <a:pPr algn="l">
                        <a:spcAft>
                          <a:spcPts val="0"/>
                        </a:spcAft>
                      </a:pPr>
                      <a:r>
                        <a:rPr lang="ja-JP" sz="900" kern="0" dirty="0">
                          <a:effectLst/>
                        </a:rPr>
                        <a:t>カテゴリ</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spcAft>
                          <a:spcPts val="0"/>
                        </a:spcAft>
                      </a:pPr>
                      <a:r>
                        <a:rPr lang="ja-JP" sz="900" kern="0">
                          <a:effectLst/>
                        </a:rPr>
                        <a:t>グループ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spcAft>
                          <a:spcPts val="0"/>
                        </a:spcAft>
                      </a:pPr>
                      <a:r>
                        <a:rPr lang="ja-JP" sz="900" kern="0">
                          <a:effectLst/>
                        </a:rPr>
                        <a:t>パターン</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141870940"/>
                  </a:ext>
                </a:extLst>
              </a:tr>
              <a:tr h="281140">
                <a:tc rowSpan="9">
                  <a:txBody>
                    <a:bodyPr/>
                    <a:lstStyle/>
                    <a:p>
                      <a:pPr algn="l">
                        <a:spcAft>
                          <a:spcPts val="0"/>
                        </a:spcAft>
                      </a:pPr>
                      <a:r>
                        <a:rPr lang="en-US" sz="900" kern="0">
                          <a:effectLst/>
                        </a:rPr>
                        <a:t>B.</a:t>
                      </a:r>
                      <a:r>
                        <a:rPr lang="ja-JP" sz="900" kern="0">
                          <a:effectLst/>
                        </a:rPr>
                        <a:t>ストラテジー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lgn="l">
                        <a:spcAft>
                          <a:spcPts val="0"/>
                        </a:spcAft>
                      </a:pPr>
                      <a:r>
                        <a:rPr lang="ja-JP" sz="900" kern="0">
                          <a:effectLst/>
                        </a:rPr>
                        <a:t>顧客視点で魅力を引き出す</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B4 </a:t>
                      </a:r>
                      <a:r>
                        <a:rPr lang="ja-JP" sz="900" kern="0">
                          <a:effectLst/>
                        </a:rPr>
                        <a:t>顧客も知らない顧客</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1783819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B5 </a:t>
                      </a:r>
                      <a:r>
                        <a:rPr lang="ja-JP" sz="900" kern="0">
                          <a:effectLst/>
                        </a:rPr>
                        <a:t>共感は発信から</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67684716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B6 </a:t>
                      </a:r>
                      <a:r>
                        <a:rPr lang="ja-JP" sz="900" kern="0" dirty="0">
                          <a:effectLst/>
                        </a:rPr>
                        <a:t>データに価値を語らせる</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52109833"/>
                  </a:ext>
                </a:extLst>
              </a:tr>
              <a:tr h="281140">
                <a:tc vMerge="1">
                  <a:txBody>
                    <a:bodyPr/>
                    <a:lstStyle/>
                    <a:p>
                      <a:endParaRPr kumimoji="1" lang="ja-JP" altLang="en-US"/>
                    </a:p>
                  </a:txBody>
                  <a:tcPr/>
                </a:tc>
                <a:tc rowSpan="3">
                  <a:txBody>
                    <a:bodyPr/>
                    <a:lstStyle/>
                    <a:p>
                      <a:pPr algn="l">
                        <a:spcAft>
                          <a:spcPts val="0"/>
                        </a:spcAft>
                      </a:pPr>
                      <a:r>
                        <a:rPr lang="ja-JP" sz="900" kern="0" dirty="0">
                          <a:effectLst/>
                        </a:rPr>
                        <a:t>シナジーを発揮できる様、磨き続ける</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B7 </a:t>
                      </a:r>
                      <a:r>
                        <a:rPr lang="ja-JP" sz="900" kern="0">
                          <a:effectLst/>
                        </a:rPr>
                        <a:t>未知を力に</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336082325"/>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B8 </a:t>
                      </a:r>
                      <a:r>
                        <a:rPr lang="ja-JP" sz="900" kern="0">
                          <a:effectLst/>
                        </a:rPr>
                        <a:t>常にアップデート</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318786358"/>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B9 </a:t>
                      </a:r>
                      <a:r>
                        <a:rPr lang="ja-JP" sz="900" kern="0">
                          <a:effectLst/>
                        </a:rPr>
                        <a:t>多文化の架け橋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90671308"/>
                  </a:ext>
                </a:extLst>
              </a:tr>
              <a:tr h="281140">
                <a:tc vMerge="1">
                  <a:txBody>
                    <a:bodyPr/>
                    <a:lstStyle/>
                    <a:p>
                      <a:endParaRPr kumimoji="1" lang="ja-JP" altLang="en-US"/>
                    </a:p>
                  </a:txBody>
                  <a:tcPr/>
                </a:tc>
                <a:tc rowSpan="3">
                  <a:txBody>
                    <a:bodyPr/>
                    <a:lstStyle/>
                    <a:p>
                      <a:pPr algn="l">
                        <a:spcAft>
                          <a:spcPts val="0"/>
                        </a:spcAft>
                      </a:pPr>
                      <a:r>
                        <a:rPr lang="ja-JP" sz="900" kern="0" dirty="0">
                          <a:effectLst/>
                        </a:rPr>
                        <a:t>繰り返し、やってみよう、任せてみよう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B10 </a:t>
                      </a:r>
                      <a:r>
                        <a:rPr lang="ja-JP" sz="900" kern="0">
                          <a:effectLst/>
                        </a:rPr>
                        <a:t>チャレンジ特区</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850346974"/>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B11 </a:t>
                      </a:r>
                      <a:r>
                        <a:rPr lang="ja-JP" sz="900" kern="0">
                          <a:effectLst/>
                        </a:rPr>
                        <a:t>適時適任</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94937417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B12</a:t>
                      </a:r>
                      <a:r>
                        <a:rPr lang="ja-JP" sz="900" kern="0" dirty="0">
                          <a:effectLst/>
                        </a:rPr>
                        <a:t>　高速仮説検証サイクル</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60756909"/>
                  </a:ext>
                </a:extLst>
              </a:tr>
              <a:tr h="281140">
                <a:tc rowSpan="9">
                  <a:txBody>
                    <a:bodyPr/>
                    <a:lstStyle/>
                    <a:p>
                      <a:pPr algn="l">
                        <a:spcAft>
                          <a:spcPts val="0"/>
                        </a:spcAft>
                      </a:pPr>
                      <a:r>
                        <a:rPr lang="en-US" sz="900" kern="0">
                          <a:effectLst/>
                        </a:rPr>
                        <a:t>C.</a:t>
                      </a:r>
                      <a:r>
                        <a:rPr lang="ja-JP" sz="900" kern="0">
                          <a:effectLst/>
                        </a:rPr>
                        <a:t>マインド・</a:t>
                      </a:r>
                      <a:endParaRPr lang="ja-JP" sz="900" kern="100">
                        <a:effectLst/>
                      </a:endParaRPr>
                    </a:p>
                    <a:p>
                      <a:pPr algn="l">
                        <a:spcAft>
                          <a:spcPts val="0"/>
                        </a:spcAft>
                      </a:pPr>
                      <a:r>
                        <a:rPr lang="ja-JP" sz="900" kern="0">
                          <a:effectLst/>
                        </a:rPr>
                        <a:t>カルチャー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lgn="l">
                        <a:spcAft>
                          <a:spcPts val="0"/>
                        </a:spcAft>
                      </a:pPr>
                      <a:r>
                        <a:rPr lang="ja-JP" sz="900" kern="0">
                          <a:effectLst/>
                        </a:rPr>
                        <a:t>心理的安全な場づくりへ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C1 </a:t>
                      </a:r>
                      <a:r>
                        <a:rPr lang="ja-JP" sz="900" kern="0">
                          <a:effectLst/>
                        </a:rPr>
                        <a:t>自律自走する組織</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774646090"/>
                  </a:ext>
                </a:extLst>
              </a:tr>
              <a:tr h="284544">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C2 </a:t>
                      </a:r>
                      <a:r>
                        <a:rPr lang="ja-JP" sz="900" kern="0">
                          <a:effectLst/>
                        </a:rPr>
                        <a:t>ようこそ失敗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758656867"/>
                  </a:ext>
                </a:extLst>
              </a:tr>
              <a:tr h="279098">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C3 </a:t>
                      </a:r>
                      <a:r>
                        <a:rPr lang="ja-JP" sz="900" kern="0">
                          <a:effectLst/>
                        </a:rPr>
                        <a:t>多様性が育む</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783773527"/>
                  </a:ext>
                </a:extLst>
              </a:tr>
              <a:tr h="345809">
                <a:tc vMerge="1">
                  <a:txBody>
                    <a:bodyPr/>
                    <a:lstStyle/>
                    <a:p>
                      <a:endParaRPr kumimoji="1" lang="ja-JP" altLang="en-US"/>
                    </a:p>
                  </a:txBody>
                  <a:tcPr/>
                </a:tc>
                <a:tc rowSpan="3">
                  <a:txBody>
                    <a:bodyPr/>
                    <a:lstStyle/>
                    <a:p>
                      <a:pPr algn="l">
                        <a:spcAft>
                          <a:spcPts val="0"/>
                        </a:spcAft>
                      </a:pPr>
                      <a:r>
                        <a:rPr lang="ja-JP" sz="900" kern="0">
                          <a:effectLst/>
                        </a:rPr>
                        <a:t>共通・共有から共創へ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C4 </a:t>
                      </a:r>
                      <a:r>
                        <a:rPr lang="ja-JP" sz="900" kern="0">
                          <a:effectLst/>
                        </a:rPr>
                        <a:t>共通言語で協働促進</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056200136"/>
                  </a:ext>
                </a:extLst>
              </a:tr>
              <a:tr h="287947">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C5 </a:t>
                      </a:r>
                      <a:r>
                        <a:rPr lang="ja-JP" sz="900" kern="0">
                          <a:effectLst/>
                        </a:rPr>
                        <a:t>“サクサク”と“いきいき”</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598056725"/>
                  </a:ext>
                </a:extLst>
              </a:tr>
              <a:tr h="272971">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C6 </a:t>
                      </a:r>
                      <a:r>
                        <a:rPr lang="ja-JP" sz="900" kern="0">
                          <a:effectLst/>
                        </a:rPr>
                        <a:t>知のシェアリングエコノミー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09792859"/>
                  </a:ext>
                </a:extLst>
              </a:tr>
              <a:tr h="286586">
                <a:tc vMerge="1">
                  <a:txBody>
                    <a:bodyPr/>
                    <a:lstStyle/>
                    <a:p>
                      <a:endParaRPr kumimoji="1" lang="ja-JP" altLang="en-US"/>
                    </a:p>
                  </a:txBody>
                  <a:tcPr/>
                </a:tc>
                <a:tc rowSpan="3">
                  <a:txBody>
                    <a:bodyPr/>
                    <a:lstStyle/>
                    <a:p>
                      <a:pPr algn="l">
                        <a:spcAft>
                          <a:spcPts val="0"/>
                        </a:spcAft>
                      </a:pPr>
                      <a:r>
                        <a:rPr lang="ja-JP" sz="900" kern="0">
                          <a:effectLst/>
                        </a:rPr>
                        <a:t>自分ゴトから社会ゴトへ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C7 </a:t>
                      </a:r>
                      <a:r>
                        <a:rPr lang="ja-JP" sz="900" kern="0">
                          <a:effectLst/>
                        </a:rPr>
                        <a:t>自分に問いを立てる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104671049"/>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C8 </a:t>
                      </a:r>
                      <a:r>
                        <a:rPr lang="ja-JP" sz="900" kern="0">
                          <a:effectLst/>
                        </a:rPr>
                        <a:t>いつまでも学びたい力</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997628999"/>
                  </a:ext>
                </a:extLst>
              </a:tr>
              <a:tr h="285224">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C9 </a:t>
                      </a:r>
                      <a:r>
                        <a:rPr lang="ja-JP" sz="900" kern="0" dirty="0">
                          <a:effectLst/>
                        </a:rPr>
                        <a:t>人の輪、知恵の輪、ビジネスの輪</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39869593"/>
                  </a:ext>
                </a:extLst>
              </a:tr>
            </a:tbl>
          </a:graphicData>
        </a:graphic>
      </p:graphicFrame>
      <p:sp>
        <p:nvSpPr>
          <p:cNvPr id="6" name="フッター プレースホルダー 5">
            <a:extLst>
              <a:ext uri="{FF2B5EF4-FFF2-40B4-BE49-F238E27FC236}">
                <a16:creationId xmlns:a16="http://schemas.microsoft.com/office/drawing/2014/main" id="{FB5189A3-8DA1-41B6-B4A7-00A6C4518DE8}"/>
              </a:ext>
            </a:extLst>
          </p:cNvPr>
          <p:cNvSpPr>
            <a:spLocks noGrp="1"/>
          </p:cNvSpPr>
          <p:nvPr>
            <p:ph type="ftr" sz="quarter" idx="13"/>
          </p:nvPr>
        </p:nvSpPr>
        <p:spPr/>
        <p:txBody>
          <a:bodyPr/>
          <a:lstStyle/>
          <a:p>
            <a:r>
              <a:rPr lang="en-US" altLang="ja-JP"/>
              <a:t>All Rights Reserved Copyright© IPA 2022</a:t>
            </a:r>
            <a:endParaRPr lang="ja-JP" altLang="en-US" dirty="0"/>
          </a:p>
        </p:txBody>
      </p:sp>
      <p:sp>
        <p:nvSpPr>
          <p:cNvPr id="7" name="スライド番号プレースホルダー 6">
            <a:extLst>
              <a:ext uri="{FF2B5EF4-FFF2-40B4-BE49-F238E27FC236}">
                <a16:creationId xmlns:a16="http://schemas.microsoft.com/office/drawing/2014/main" id="{0FDA3D34-7D63-474A-ABBF-2CC257B5BED3}"/>
              </a:ext>
            </a:extLst>
          </p:cNvPr>
          <p:cNvSpPr>
            <a:spLocks noGrp="1"/>
          </p:cNvSpPr>
          <p:nvPr>
            <p:ph type="sldNum" sz="quarter" idx="12"/>
          </p:nvPr>
        </p:nvSpPr>
        <p:spPr/>
        <p:txBody>
          <a:bodyPr/>
          <a:lstStyle/>
          <a:p>
            <a:fld id="{19D740D2-A3E1-4263-887F-D0BA2D5FB11C}" type="slidenum">
              <a:rPr kumimoji="1" lang="ja-JP" altLang="en-US" smtClean="0"/>
              <a:t>12</a:t>
            </a:fld>
            <a:endParaRPr kumimoji="1" lang="ja-JP" altLang="en-US"/>
          </a:p>
        </p:txBody>
      </p:sp>
    </p:spTree>
    <p:extLst>
      <p:ext uri="{BB962C8B-B14F-4D97-AF65-F5344CB8AC3E}">
        <p14:creationId xmlns:p14="http://schemas.microsoft.com/office/powerpoint/2010/main" val="3653690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黒い背景と白い文字のロゴ&#10;&#10;自動的に生成された説明">
            <a:extLst>
              <a:ext uri="{FF2B5EF4-FFF2-40B4-BE49-F238E27FC236}">
                <a16:creationId xmlns:a16="http://schemas.microsoft.com/office/drawing/2014/main" id="{FEFCFAE0-10E6-4C6F-97F7-85724D8100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2564904"/>
            <a:ext cx="4509564" cy="3158844"/>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ゴールに向かうためのパターンを選ぼう！</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7DE265B0-7EC4-466B-80B5-76CF9BC51DA8}"/>
              </a:ext>
            </a:extLst>
          </p:cNvPr>
          <p:cNvSpPr/>
          <p:nvPr/>
        </p:nvSpPr>
        <p:spPr>
          <a:xfrm>
            <a:off x="416496" y="1326176"/>
            <a:ext cx="9289032" cy="2390856"/>
          </a:xfrm>
          <a:prstGeom prst="roundRect">
            <a:avLst>
              <a:gd name="adj" fmla="val 7993"/>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4C5F958-90ED-4AC6-BE1A-1A65C98BCB22}"/>
              </a:ext>
            </a:extLst>
          </p:cNvPr>
          <p:cNvSpPr txBox="1"/>
          <p:nvPr/>
        </p:nvSpPr>
        <p:spPr>
          <a:xfrm>
            <a:off x="1280592" y="1897352"/>
            <a:ext cx="914400" cy="2197969"/>
          </a:xfrm>
          <a:prstGeom prst="rect">
            <a:avLst/>
          </a:prstGeom>
        </p:spPr>
        <p:txBody>
          <a:bodyPr vert="horz" wrap="none" lIns="91440" tIns="45720" rIns="91440" bIns="45720" numCol="1" spcCol="180000" rtlCol="0">
            <a:normAutofit/>
          </a:bodyPr>
          <a:lstStyle/>
          <a:p>
            <a:pPr algn="l"/>
            <a:r>
              <a:rPr lang="en-US" altLang="ja-JP" dirty="0">
                <a:solidFill>
                  <a:schemeClr val="accent1">
                    <a:lumMod val="25000"/>
                  </a:schemeClr>
                </a:solidFill>
                <a:latin typeface="Meiryo UI" panose="020B0604030504040204" pitchFamily="50" charset="-128"/>
                <a:ea typeface="Meiryo UI" panose="020B0604030504040204" pitchFamily="50" charset="-128"/>
              </a:rPr>
              <a:t>1.</a:t>
            </a:r>
            <a:r>
              <a:rPr lang="ja-JP" altLang="en-US" dirty="0">
                <a:solidFill>
                  <a:schemeClr val="accent1">
                    <a:lumMod val="25000"/>
                  </a:schemeClr>
                </a:solidFill>
                <a:latin typeface="Meiryo UI" panose="020B0604030504040204" pitchFamily="50" charset="-128"/>
                <a:ea typeface="Meiryo UI" panose="020B0604030504040204" pitchFamily="50" charset="-128"/>
              </a:rPr>
              <a:t> </a:t>
            </a:r>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「トランスフォーメーションに対応するためのパターン・ランゲージ」</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　　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パターン名</a:t>
            </a:r>
            <a:r>
              <a:rPr lang="ja-JP" altLang="en-US" dirty="0">
                <a:solidFill>
                  <a:schemeClr val="accent1">
                    <a:lumMod val="25000"/>
                  </a:schemeClr>
                </a:solidFill>
                <a:latin typeface="Meiryo UI" panose="020B0604030504040204" pitchFamily="50" charset="-128"/>
                <a:ea typeface="Meiryo UI" panose="020B0604030504040204" pitchFamily="50" charset="-128"/>
              </a:rPr>
              <a:t>を、ファシリテータに続いて読み上げてください。</a:t>
            </a:r>
            <a:endParaRPr lang="en-US" altLang="ja-JP" dirty="0">
              <a:solidFill>
                <a:schemeClr val="accent1">
                  <a:lumMod val="25000"/>
                </a:schemeClr>
              </a:solidFill>
              <a:latin typeface="Meiryo UI" panose="020B0604030504040204" pitchFamily="50" charset="-128"/>
              <a:ea typeface="Meiryo UI" panose="020B0604030504040204" pitchFamily="50" charset="-128"/>
            </a:endParaRPr>
          </a:p>
          <a:p>
            <a:pPr algn="l"/>
            <a:r>
              <a:rPr lang="en-US" altLang="ja-JP" dirty="0">
                <a:solidFill>
                  <a:schemeClr val="accent1">
                    <a:lumMod val="25000"/>
                  </a:schemeClr>
                </a:solidFill>
                <a:latin typeface="Meiryo UI" panose="020B0604030504040204" pitchFamily="50" charset="-128"/>
                <a:ea typeface="Meiryo UI" panose="020B0604030504040204" pitchFamily="50" charset="-128"/>
              </a:rPr>
              <a:t>2.</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本日のワークの中で、自分が特に</a:t>
            </a:r>
            <a:r>
              <a:rPr kumimoji="1" lang="ja-JP" altLang="en-US" dirty="0">
                <a:solidFill>
                  <a:srgbClr val="C00000"/>
                </a:solidFill>
                <a:latin typeface="Meiryo UI" panose="020B0604030504040204" pitchFamily="50" charset="-128"/>
                <a:ea typeface="Meiryo UI" panose="020B0604030504040204" pitchFamily="50" charset="-128"/>
              </a:rPr>
              <a:t>大切にしたい</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行動パターンを</a:t>
            </a:r>
            <a:br>
              <a:rPr kumimoji="1" lang="en-US" altLang="ja-JP" dirty="0">
                <a:solidFill>
                  <a:schemeClr val="accent5">
                    <a:lumMod val="25000"/>
                  </a:schemeClr>
                </a:solidFill>
                <a:latin typeface="Meiryo UI" panose="020B0604030504040204" pitchFamily="50" charset="-128"/>
                <a:ea typeface="Meiryo UI" panose="020B0604030504040204" pitchFamily="50" charset="-128"/>
              </a:rPr>
            </a:br>
            <a:r>
              <a:rPr kumimoji="1" lang="ja-JP" altLang="en-US" dirty="0">
                <a:solidFill>
                  <a:schemeClr val="accent5">
                    <a:lumMod val="25000"/>
                  </a:schemeClr>
                </a:solidFill>
                <a:latin typeface="Meiryo UI" panose="020B0604030504040204" pitchFamily="50" charset="-128"/>
                <a:ea typeface="Meiryo UI" panose="020B0604030504040204" pitchFamily="50" charset="-128"/>
              </a:rPr>
              <a:t>　 選び、</a:t>
            </a:r>
            <a:r>
              <a:rPr lang="ja-JP" altLang="en-US" dirty="0">
                <a:solidFill>
                  <a:schemeClr val="accent5">
                    <a:lumMod val="25000"/>
                  </a:schemeClr>
                </a:solidFill>
                <a:latin typeface="Meiryo UI" panose="020B0604030504040204" pitchFamily="50" charset="-128"/>
                <a:ea typeface="Meiryo UI" panose="020B0604030504040204" pitchFamily="50" charset="-128"/>
              </a:rPr>
              <a:t>共有してください！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CA77EE9D-CE80-4689-80DF-2555E418E1E0}"/>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CB8B4F72-3B19-4C3D-BE98-C10A48A29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29264" y="5723748"/>
            <a:ext cx="914400" cy="914400"/>
          </a:xfrm>
          <a:prstGeom prst="rect">
            <a:avLst/>
          </a:prstGeom>
        </p:spPr>
      </p:pic>
      <p:sp>
        <p:nvSpPr>
          <p:cNvPr id="8" name="テキスト ボックス 7">
            <a:extLst>
              <a:ext uri="{FF2B5EF4-FFF2-40B4-BE49-F238E27FC236}">
                <a16:creationId xmlns:a16="http://schemas.microsoft.com/office/drawing/2014/main" id="{8295B11F-DE26-4E71-B888-5DA3412A6CE4}"/>
              </a:ext>
            </a:extLst>
          </p:cNvPr>
          <p:cNvSpPr txBox="1"/>
          <p:nvPr/>
        </p:nvSpPr>
        <p:spPr>
          <a:xfrm>
            <a:off x="8359080" y="5754960"/>
            <a:ext cx="914400" cy="914400"/>
          </a:xfrm>
          <a:prstGeom prst="rect">
            <a:avLst/>
          </a:prstGeom>
        </p:spPr>
        <p:txBody>
          <a:bodyPr vert="horz" wrap="none" lIns="91440" tIns="45720" rIns="91440" bIns="45720" numCol="1" spcCol="180000" rtlCol="0" anchor="ctr">
            <a:normAutofit/>
          </a:bodyPr>
          <a:lstStyle/>
          <a:p>
            <a:r>
              <a:rPr lang="en-US" altLang="ja-JP" sz="2800" dirty="0">
                <a:solidFill>
                  <a:schemeClr val="accent5">
                    <a:lumMod val="50000"/>
                  </a:schemeClr>
                </a:solidFill>
                <a:latin typeface="Meiryo UI" panose="020B0604030504040204" pitchFamily="50" charset="-128"/>
                <a:ea typeface="Meiryo UI" panose="020B0604030504040204" pitchFamily="50" charset="-128"/>
              </a:rPr>
              <a:t>10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endParaRPr kumimoji="1" lang="en-US" altLang="ja-JP" sz="2800" dirty="0">
              <a:solidFill>
                <a:schemeClr val="accent5">
                  <a:lumMod val="50000"/>
                </a:schemeClr>
              </a:solidFill>
              <a:latin typeface="Meiryo UI" panose="020B0604030504040204" pitchFamily="50" charset="-128"/>
              <a:ea typeface="Meiryo UI" panose="020B0604030504040204" pitchFamily="50" charset="-128"/>
            </a:endParaRPr>
          </a:p>
        </p:txBody>
      </p:sp>
      <p:pic>
        <p:nvPicPr>
          <p:cNvPr id="9" name="グラフィックス 8" descr="チャット">
            <a:extLst>
              <a:ext uri="{FF2B5EF4-FFF2-40B4-BE49-F238E27FC236}">
                <a16:creationId xmlns:a16="http://schemas.microsoft.com/office/drawing/2014/main" id="{F0AC0682-719B-4CFE-96D9-323242B8A9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0512" y="1266569"/>
            <a:ext cx="914400" cy="914400"/>
          </a:xfrm>
          <a:prstGeom prst="rect">
            <a:avLst/>
          </a:prstGeom>
        </p:spPr>
      </p:pic>
      <p:sp>
        <p:nvSpPr>
          <p:cNvPr id="10" name="フッター プレースホルダー 9">
            <a:extLst>
              <a:ext uri="{FF2B5EF4-FFF2-40B4-BE49-F238E27FC236}">
                <a16:creationId xmlns:a16="http://schemas.microsoft.com/office/drawing/2014/main" id="{24597996-774A-4CD1-8559-70F5D758BA5A}"/>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2" name="吹き出し: 角を丸めた四角形 1">
            <a:extLst>
              <a:ext uri="{FF2B5EF4-FFF2-40B4-BE49-F238E27FC236}">
                <a16:creationId xmlns:a16="http://schemas.microsoft.com/office/drawing/2014/main" id="{3C90EC99-B409-4002-8F28-BEF7930F3EF3}"/>
              </a:ext>
            </a:extLst>
          </p:cNvPr>
          <p:cNvSpPr/>
          <p:nvPr/>
        </p:nvSpPr>
        <p:spPr>
          <a:xfrm>
            <a:off x="560512" y="4345158"/>
            <a:ext cx="4186339" cy="2108177"/>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トラパタの</a:t>
            </a:r>
            <a:r>
              <a:rPr lang="en-US" altLang="ja-JP" b="0" dirty="0">
                <a:latin typeface="Meiryo UI" panose="020B0604030504040204" pitchFamily="50" charset="-128"/>
                <a:ea typeface="Meiryo UI" panose="020B0604030504040204" pitchFamily="50" charset="-128"/>
              </a:rPr>
              <a:t>24</a:t>
            </a:r>
            <a:r>
              <a:rPr lang="ja-JP" altLang="en-US" b="0" dirty="0">
                <a:latin typeface="Meiryo UI" panose="020B0604030504040204" pitchFamily="50" charset="-128"/>
                <a:ea typeface="Meiryo UI" panose="020B0604030504040204" pitchFamily="50" charset="-128"/>
              </a:rPr>
              <a:t>パターンの中から</a:t>
            </a:r>
            <a:endParaRPr kumimoji="1"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気になったものの近くに自分の名前を書いた付箋も置いてください。</a:t>
            </a:r>
            <a:endParaRPr kumimoji="1" lang="ja-JP" altLang="en-US" b="0" dirty="0">
              <a:latin typeface="Meiryo UI" panose="020B0604030504040204" pitchFamily="50" charset="-128"/>
              <a:ea typeface="Meiryo UI" panose="020B0604030504040204" pitchFamily="50" charset="-128"/>
            </a:endParaRPr>
          </a:p>
        </p:txBody>
      </p:sp>
      <p:sp>
        <p:nvSpPr>
          <p:cNvPr id="14" name="スライド番号プレースホルダー 2">
            <a:extLst>
              <a:ext uri="{FF2B5EF4-FFF2-40B4-BE49-F238E27FC236}">
                <a16:creationId xmlns:a16="http://schemas.microsoft.com/office/drawing/2014/main" id="{715B22F2-D469-48B7-AF7D-AE3FFAF03CDA}"/>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13</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74239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4">
            <a:extLst>
              <a:ext uri="{FF2B5EF4-FFF2-40B4-BE49-F238E27FC236}">
                <a16:creationId xmlns:a16="http://schemas.microsoft.com/office/drawing/2014/main" id="{D334B5B3-5E82-4E9F-A39F-A9B41766AB9E}"/>
              </a:ext>
            </a:extLst>
          </p:cNvPr>
          <p:cNvSpPr>
            <a:spLocks noGrp="1"/>
          </p:cNvSpPr>
          <p:nvPr>
            <p:ph type="ctrTitle"/>
          </p:nvPr>
        </p:nvSpPr>
        <p:spPr>
          <a:xfrm>
            <a:off x="344488" y="2348880"/>
            <a:ext cx="9505056" cy="1800200"/>
          </a:xfrm>
        </p:spPr>
        <p:txBody>
          <a:bodyPr anchor="ctr">
            <a:noAutofit/>
          </a:bodyPr>
          <a:lstStyle/>
          <a:p>
            <a:pPr eaLnBrk="1" fontAlgn="auto" hangingPunct="1">
              <a:spcAft>
                <a:spcPts val="600"/>
              </a:spcAft>
              <a:defRPr/>
            </a:pPr>
            <a:r>
              <a:rPr lang="ja-JP" altLang="en-US" sz="4800" b="1" dirty="0"/>
              <a:t>休憩（</a:t>
            </a:r>
            <a:r>
              <a:rPr lang="en-US" altLang="ja-JP" sz="4800" b="1" dirty="0"/>
              <a:t>10</a:t>
            </a:r>
            <a:r>
              <a:rPr lang="ja-JP" altLang="en-US" sz="4800" b="1" dirty="0"/>
              <a:t>分）</a:t>
            </a:r>
          </a:p>
        </p:txBody>
      </p:sp>
      <p:sp>
        <p:nvSpPr>
          <p:cNvPr id="3" name="フッター プレースホルダー 2">
            <a:extLst>
              <a:ext uri="{FF2B5EF4-FFF2-40B4-BE49-F238E27FC236}">
                <a16:creationId xmlns:a16="http://schemas.microsoft.com/office/drawing/2014/main" id="{4139E4F3-34A9-4347-8C65-51F322171D88}"/>
              </a:ext>
            </a:extLst>
          </p:cNvPr>
          <p:cNvSpPr>
            <a:spLocks noGrp="1"/>
          </p:cNvSpPr>
          <p:nvPr>
            <p:ph type="ftr" sz="quarter" idx="3"/>
          </p:nvPr>
        </p:nvSpPr>
        <p:spPr>
          <a:xfrm>
            <a:off x="7545288" y="6689570"/>
            <a:ext cx="2156607" cy="195814"/>
          </a:xfrm>
        </p:spPr>
        <p:txBody>
          <a:bodyPr/>
          <a:lstStyle/>
          <a:p>
            <a:r>
              <a:rPr lang="en-US" altLang="ja-JP"/>
              <a:t>All Rights Reserved Copyright© IPA 2022</a:t>
            </a:r>
            <a:endParaRPr lang="ja-JP" altLang="en-US" dirty="0"/>
          </a:p>
        </p:txBody>
      </p:sp>
      <p:sp>
        <p:nvSpPr>
          <p:cNvPr id="4" name="スライド番号プレースホルダー 2">
            <a:extLst>
              <a:ext uri="{FF2B5EF4-FFF2-40B4-BE49-F238E27FC236}">
                <a16:creationId xmlns:a16="http://schemas.microsoft.com/office/drawing/2014/main" id="{FA9503AA-0DC2-4458-93E8-0E111F3D5DD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14</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73685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5. </a:t>
            </a:r>
            <a:r>
              <a:rPr lang="ja-JP" altLang="en-US" sz="3200" dirty="0">
                <a:latin typeface="Meiryo UI" panose="020B0604030504040204" pitchFamily="50" charset="-128"/>
                <a:ea typeface="Meiryo UI" panose="020B0604030504040204" pitchFamily="50" charset="-128"/>
              </a:rPr>
              <a:t>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アジャイルなふるまいを体感するワークを実施します。</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pic>
        <p:nvPicPr>
          <p:cNvPr id="16" name="図 15" descr="スクリーンショットの画面&#10;&#10;自動的に生成された説明">
            <a:extLst>
              <a:ext uri="{FF2B5EF4-FFF2-40B4-BE49-F238E27FC236}">
                <a16:creationId xmlns:a16="http://schemas.microsoft.com/office/drawing/2014/main" id="{2633E435-2270-4CDF-A0FA-01BF91DAD0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3979" y="3701718"/>
            <a:ext cx="4079304" cy="2785866"/>
          </a:xfrm>
          <a:prstGeom prst="rect">
            <a:avLst/>
          </a:prstGeom>
        </p:spPr>
      </p:pic>
      <p:sp>
        <p:nvSpPr>
          <p:cNvPr id="11" name="テキスト ボックス 10">
            <a:extLst>
              <a:ext uri="{FF2B5EF4-FFF2-40B4-BE49-F238E27FC236}">
                <a16:creationId xmlns:a16="http://schemas.microsoft.com/office/drawing/2014/main" id="{26E619B0-E3A4-4B88-A688-DFD394CAE265}"/>
              </a:ext>
            </a:extLst>
          </p:cNvPr>
          <p:cNvSpPr txBox="1"/>
          <p:nvPr/>
        </p:nvSpPr>
        <p:spPr>
          <a:xfrm>
            <a:off x="920552" y="3244518"/>
            <a:ext cx="6239544" cy="914400"/>
          </a:xfrm>
          <a:prstGeom prst="rect">
            <a:avLst/>
          </a:prstGeom>
        </p:spPr>
        <p:txBody>
          <a:bodyPr vert="horz" wrap="none" lIns="91440" tIns="45720" rIns="91440" bIns="45720" numCol="1" spcCol="180000" rtlCol="0">
            <a:normAutofit/>
          </a:bodyPr>
          <a:lstStyle/>
          <a:p>
            <a:pPr algn="l"/>
            <a:r>
              <a:rPr lang="en-US" altLang="ja-JP" sz="1800" b="0" dirty="0" err="1">
                <a:latin typeface="Meiryo UI" panose="020B0604030504040204" pitchFamily="50" charset="-128"/>
                <a:ea typeface="Meiryo UI" panose="020B0604030504040204" pitchFamily="50" charset="-128"/>
              </a:rPr>
              <a:t>miro</a:t>
            </a:r>
            <a:r>
              <a:rPr lang="ja-JP" altLang="en-US" sz="1800" b="0" dirty="0">
                <a:latin typeface="Meiryo UI" panose="020B0604030504040204" pitchFamily="50" charset="-128"/>
                <a:ea typeface="Meiryo UI" panose="020B0604030504040204" pitchFamily="50" charset="-128"/>
              </a:rPr>
              <a:t>（オンラインホワイトボードツール）を使用します。</a:t>
            </a:r>
            <a:endParaRPr kumimoji="1" lang="ja-JP" altLang="en-US" sz="1800" dirty="0">
              <a:latin typeface="Meiryo UI" panose="020B0604030504040204" pitchFamily="50" charset="-128"/>
              <a:ea typeface="Meiryo UI" panose="020B0604030504040204" pitchFamily="50" charset="-128"/>
            </a:endParaRPr>
          </a:p>
        </p:txBody>
      </p:sp>
      <p:sp>
        <p:nvSpPr>
          <p:cNvPr id="10" name="スライド番号プレースホルダー 2">
            <a:extLst>
              <a:ext uri="{FF2B5EF4-FFF2-40B4-BE49-F238E27FC236}">
                <a16:creationId xmlns:a16="http://schemas.microsoft.com/office/drawing/2014/main" id="{D4072A5F-8EB7-4575-A805-25D433858CC3}"/>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15</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2248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5. </a:t>
            </a:r>
            <a:r>
              <a:rPr lang="ja-JP" altLang="en-US" sz="3200" dirty="0">
                <a:latin typeface="Meiryo UI" panose="020B0604030504040204" pitchFamily="50" charset="-128"/>
                <a:ea typeface="Meiryo UI" panose="020B0604030504040204" pitchFamily="50" charset="-128"/>
              </a:rPr>
              <a:t>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テーマ：働き方も含めた理想の仕事場環境</a:t>
            </a: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テーマについて議論しアウトプットを作成します。</a:t>
            </a:r>
          </a:p>
          <a:p>
            <a:pPr algn="l"/>
            <a:r>
              <a:rPr kumimoji="1" lang="ja-JP" altLang="en-US" sz="1800" dirty="0">
                <a:latin typeface="Meiryo UI" panose="020B0604030504040204" pitchFamily="50" charset="-128"/>
                <a:ea typeface="Meiryo UI" panose="020B0604030504040204" pitchFamily="50" charset="-128"/>
              </a:rPr>
              <a:t>議論をしながら、理想の仕事場環境を作業場所に作成してください</a:t>
            </a:r>
          </a:p>
          <a:p>
            <a:pPr algn="l"/>
            <a:r>
              <a:rPr kumimoji="1" lang="ja-JP" altLang="en-US" sz="1800" dirty="0">
                <a:latin typeface="Meiryo UI" panose="020B0604030504040204" pitchFamily="50" charset="-128"/>
                <a:ea typeface="Meiryo UI" panose="020B0604030504040204" pitchFamily="50" charset="-128"/>
              </a:rPr>
              <a:t>画像やレイアウトなどは、</a:t>
            </a:r>
            <a:r>
              <a:rPr kumimoji="1" lang="en-US" altLang="ja-JP" sz="1800" dirty="0">
                <a:latin typeface="Meiryo UI" panose="020B0604030504040204" pitchFamily="50" charset="-128"/>
                <a:ea typeface="Meiryo UI" panose="020B0604030504040204" pitchFamily="50" charset="-128"/>
              </a:rPr>
              <a:t>Google</a:t>
            </a:r>
            <a:r>
              <a:rPr kumimoji="1" lang="ja-JP" altLang="en-US" sz="1800" dirty="0">
                <a:latin typeface="Meiryo UI" panose="020B0604030504040204" pitchFamily="50" charset="-128"/>
                <a:ea typeface="Meiryo UI" panose="020B0604030504040204" pitchFamily="50" charset="-128"/>
              </a:rPr>
              <a:t>検索で素材を探して貼ってかまいません</a:t>
            </a:r>
            <a:endParaRPr kumimoji="1"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　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　実行</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3)</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　レビュー（</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今回は省略）</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4)</a:t>
            </a:r>
            <a:r>
              <a:rPr kumimoji="1" lang="ja-JP" altLang="en-US" sz="1800" dirty="0">
                <a:latin typeface="Meiryo UI" panose="020B0604030504040204" pitchFamily="50" charset="-128"/>
                <a:ea typeface="Meiryo UI" panose="020B0604030504040204" pitchFamily="50" charset="-128"/>
              </a:rPr>
              <a:t>　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a:t>
            </a: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605FF15D-CCE0-4ADB-991C-4805A442745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16</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9808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4</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88730DCC-7837-498D-9017-B9599E41D49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17</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46739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スプリント１：実行</a:t>
            </a:r>
            <a:r>
              <a:rPr lang="ja-JP" altLang="en-US" dirty="0">
                <a:latin typeface="Meiryo UI" panose="020B0604030504040204" pitchFamily="50" charset="-128"/>
                <a:ea typeface="Meiryo UI" panose="020B0604030504040204" pitchFamily="50" charset="-128"/>
              </a:rPr>
              <a:t>（リリース可能なインクリメント）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7</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7</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FDE72503-B170-4B3F-BFF6-F7AF559019F5}"/>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18</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47083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4">
            <a:extLst>
              <a:ext uri="{FF2B5EF4-FFF2-40B4-BE49-F238E27FC236}">
                <a16:creationId xmlns:a16="http://schemas.microsoft.com/office/drawing/2014/main" id="{D334B5B3-5E82-4E9F-A39F-A9B41766AB9E}"/>
              </a:ext>
            </a:extLst>
          </p:cNvPr>
          <p:cNvSpPr>
            <a:spLocks noGrp="1"/>
          </p:cNvSpPr>
          <p:nvPr>
            <p:ph type="ctrTitle"/>
          </p:nvPr>
        </p:nvSpPr>
        <p:spPr>
          <a:xfrm>
            <a:off x="344488" y="2348880"/>
            <a:ext cx="9505056" cy="1800200"/>
          </a:xfrm>
        </p:spPr>
        <p:txBody>
          <a:bodyPr anchor="ctr">
            <a:noAutofit/>
          </a:bodyPr>
          <a:lstStyle/>
          <a:p>
            <a:pPr eaLnBrk="1" fontAlgn="auto" hangingPunct="1">
              <a:spcAft>
                <a:spcPts val="600"/>
              </a:spcAft>
              <a:defRPr/>
            </a:pPr>
            <a:r>
              <a:rPr lang="ja-JP" altLang="en-US" sz="4800" b="1" kern="1200" dirty="0">
                <a:cs typeface="Meiryo UI" pitchFamily="50" charset="-128"/>
              </a:rPr>
              <a:t>オンラインで</a:t>
            </a:r>
            <a:br>
              <a:rPr lang="en-US" altLang="ja-JP" sz="4800" b="1" kern="1200" dirty="0">
                <a:cs typeface="Meiryo UI" pitchFamily="50" charset="-128"/>
              </a:rPr>
            </a:br>
            <a:r>
              <a:rPr lang="ja-JP" altLang="en-US" sz="4800" b="1" kern="1200" dirty="0">
                <a:cs typeface="Meiryo UI" pitchFamily="50" charset="-128"/>
              </a:rPr>
              <a:t>アジャイルなふるまいを</a:t>
            </a:r>
            <a:br>
              <a:rPr lang="en-US" altLang="ja-JP" sz="4800" b="1" kern="1200" dirty="0">
                <a:cs typeface="Meiryo UI" pitchFamily="50" charset="-128"/>
              </a:rPr>
            </a:br>
            <a:r>
              <a:rPr lang="ja-JP" altLang="en-US" sz="4800" b="1" kern="1200" dirty="0">
                <a:cs typeface="Meiryo UI" pitchFamily="50" charset="-128"/>
              </a:rPr>
              <a:t>体感するワークショップ</a:t>
            </a:r>
            <a:endParaRPr lang="ja-JP" altLang="en-US" sz="4800" b="1" dirty="0"/>
          </a:p>
        </p:txBody>
      </p:sp>
      <p:pic>
        <p:nvPicPr>
          <p:cNvPr id="13" name="図 12">
            <a:extLst>
              <a:ext uri="{FF2B5EF4-FFF2-40B4-BE49-F238E27FC236}">
                <a16:creationId xmlns:a16="http://schemas.microsoft.com/office/drawing/2014/main" id="{D16B239C-C96E-4914-BCAD-0AC2ED31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4501" y="5168579"/>
            <a:ext cx="1819386" cy="242586"/>
          </a:xfrm>
          <a:prstGeom prst="rect">
            <a:avLst/>
          </a:prstGeom>
        </p:spPr>
      </p:pic>
      <p:sp>
        <p:nvSpPr>
          <p:cNvPr id="3" name="フッター プレースホルダー 2">
            <a:extLst>
              <a:ext uri="{FF2B5EF4-FFF2-40B4-BE49-F238E27FC236}">
                <a16:creationId xmlns:a16="http://schemas.microsoft.com/office/drawing/2014/main" id="{4139E4F3-34A9-4347-8C65-51F322171D88}"/>
              </a:ext>
            </a:extLst>
          </p:cNvPr>
          <p:cNvSpPr>
            <a:spLocks noGrp="1"/>
          </p:cNvSpPr>
          <p:nvPr>
            <p:ph type="ftr" sz="quarter" idx="3"/>
          </p:nvPr>
        </p:nvSpPr>
        <p:spPr>
          <a:xfrm>
            <a:off x="7545288" y="6689570"/>
            <a:ext cx="2156607" cy="195814"/>
          </a:xfrm>
        </p:spPr>
        <p:txBody>
          <a:bodyPr/>
          <a:lstStyle/>
          <a:p>
            <a:r>
              <a:rPr lang="en-US" altLang="ja-JP"/>
              <a:t>All Rights Reserved Copyright© IPA 2022</a:t>
            </a:r>
            <a:endParaRPr lang="ja-JP" altLang="en-US" dirty="0"/>
          </a:p>
        </p:txBody>
      </p:sp>
      <p:sp>
        <p:nvSpPr>
          <p:cNvPr id="5" name="スライド番号プレースホルダー 2">
            <a:extLst>
              <a:ext uri="{FF2B5EF4-FFF2-40B4-BE49-F238E27FC236}">
                <a16:creationId xmlns:a16="http://schemas.microsoft.com/office/drawing/2014/main" id="{0606988B-E4AF-4431-A657-ED0F711BA81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91A8BBC-27D8-49D4-BA63-9AC3B94DF22D}"/>
              </a:ext>
            </a:extLst>
          </p:cNvPr>
          <p:cNvSpPr txBox="1"/>
          <p:nvPr/>
        </p:nvSpPr>
        <p:spPr>
          <a:xfrm>
            <a:off x="344488" y="6401538"/>
            <a:ext cx="6264696" cy="288032"/>
          </a:xfrm>
          <a:prstGeom prst="rect">
            <a:avLst/>
          </a:prstGeom>
        </p:spPr>
        <p:txBody>
          <a:bodyPr vert="horz" wrap="square" lIns="91440" tIns="45720" rIns="91440" bIns="45720" numCol="1" spcCol="180000" rtlCol="0">
            <a:normAutofit lnSpcReduction="10000"/>
          </a:bodyPr>
          <a:lstStyle/>
          <a:p>
            <a:pPr algn="l"/>
            <a:r>
              <a:rPr lang="en-US" altLang="ja-JP" sz="700" b="0" dirty="0">
                <a:latin typeface="Meiryo UI" panose="020B0604030504040204" pitchFamily="50" charset="-128"/>
                <a:ea typeface="Meiryo UI" panose="020B0604030504040204" pitchFamily="50" charset="-128"/>
              </a:rPr>
              <a:t>※</a:t>
            </a:r>
            <a:r>
              <a:rPr lang="ja-JP" altLang="en-US" sz="700" b="0" dirty="0">
                <a:latin typeface="Meiryo UI" panose="020B0604030504040204" pitchFamily="50" charset="-128"/>
                <a:ea typeface="Meiryo UI" panose="020B0604030504040204" pitchFamily="50" charset="-128"/>
              </a:rPr>
              <a:t>本コンテンツに掲載されている製品またはサービス名などの名称は、各社の商標または登録商標です。</a:t>
            </a:r>
          </a:p>
          <a:p>
            <a:pPr algn="l"/>
            <a:r>
              <a:rPr lang="ja-JP" altLang="en-US" sz="700" b="0" dirty="0">
                <a:latin typeface="Meiryo UI" panose="020B0604030504040204" pitchFamily="50" charset="-128"/>
                <a:ea typeface="Meiryo UI" panose="020B0604030504040204" pitchFamily="50" charset="-128"/>
              </a:rPr>
              <a:t>　 製品、サービス名などには、必ずしも商標表示（ </a:t>
            </a:r>
            <a:r>
              <a:rPr lang="en-US" altLang="ja-JP" sz="700" b="0" dirty="0">
                <a:latin typeface="Meiryo UI" panose="020B0604030504040204" pitchFamily="50" charset="-128"/>
                <a:ea typeface="Meiryo UI" panose="020B0604030504040204" pitchFamily="50" charset="-128"/>
              </a:rPr>
              <a:t>(R)</a:t>
            </a:r>
            <a:r>
              <a:rPr lang="ja-JP" altLang="en-US" sz="700" b="0" dirty="0">
                <a:latin typeface="Meiryo UI" panose="020B0604030504040204" pitchFamily="50" charset="-128"/>
                <a:ea typeface="Meiryo UI" panose="020B0604030504040204" pitchFamily="50" charset="-128"/>
              </a:rPr>
              <a:t>、</a:t>
            </a:r>
            <a:r>
              <a:rPr lang="en-US" altLang="ja-JP" sz="700" b="0" dirty="0">
                <a:latin typeface="Meiryo UI" panose="020B0604030504040204" pitchFamily="50" charset="-128"/>
                <a:ea typeface="Meiryo UI" panose="020B0604030504040204" pitchFamily="50" charset="-128"/>
              </a:rPr>
              <a:t>TM </a:t>
            </a:r>
            <a:r>
              <a:rPr lang="ja-JP" altLang="en-US" sz="700" b="0" dirty="0">
                <a:latin typeface="Meiryo UI" panose="020B0604030504040204" pitchFamily="50" charset="-128"/>
                <a:ea typeface="Meiryo UI" panose="020B0604030504040204" pitchFamily="50" charset="-128"/>
              </a:rPr>
              <a:t>）を付記していません。</a:t>
            </a:r>
            <a:endParaRPr kumimoji="1" lang="ja-JP" altLang="en-US" sz="700" b="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55903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lang="en-US" altLang="ja-JP" sz="1200" b="0" dirty="0">
                <a:solidFill>
                  <a:schemeClr val="bg1">
                    <a:lumMod val="50000"/>
                  </a:schemeClr>
                </a:solidFill>
                <a:latin typeface="Meiryo UI" panose="020B0604030504040204" pitchFamily="50" charset="-128"/>
                <a:ea typeface="Meiryo UI" panose="020B0604030504040204" pitchFamily="50" charset="-128"/>
              </a:rPr>
              <a:t>※</a:t>
            </a:r>
            <a:r>
              <a:rPr lang="ja-JP" altLang="en-US" sz="1200" b="0" dirty="0">
                <a:solidFill>
                  <a:schemeClr val="bg1">
                    <a:lumMod val="50000"/>
                  </a:schemeClr>
                </a:solidFill>
                <a:latin typeface="Meiryo UI" panose="020B0604030504040204" pitchFamily="50" charset="-128"/>
                <a:ea typeface="Meiryo UI" panose="020B0604030504040204" pitchFamily="50" charset="-128"/>
              </a:rPr>
              <a:t>省略）</a:t>
            </a:r>
            <a:endParaRPr kumimoji="1" lang="ja-JP" altLang="en-US"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4</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FA5BB611-0443-48E2-AD08-A688E85799D1}"/>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19</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689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スプリント１：講師コメント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次のスプリントに向けて講師からフィードバックいたします</a:t>
            </a:r>
            <a:endParaRPr kumimoji="1"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・計画と実行はきちんと区別しましょう</a:t>
            </a:r>
          </a:p>
          <a:p>
            <a:pPr algn="l"/>
            <a:endParaRPr kumimoji="1"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a:t>
            </a:r>
            <a:r>
              <a:rPr kumimoji="1" lang="en-US" altLang="ja-JP" sz="1800" dirty="0" err="1">
                <a:latin typeface="Meiryo UI" panose="020B0604030504040204" pitchFamily="50" charset="-128"/>
                <a:ea typeface="Meiryo UI" panose="020B0604030504040204" pitchFamily="50" charset="-128"/>
              </a:rPr>
              <a:t>miro</a:t>
            </a:r>
            <a:r>
              <a:rPr kumimoji="1" lang="ja-JP" altLang="en-US" sz="1800" dirty="0">
                <a:latin typeface="Meiryo UI" panose="020B0604030504040204" pitchFamily="50" charset="-128"/>
                <a:ea typeface="Meiryo UI" panose="020B0604030504040204" pitchFamily="50" charset="-128"/>
              </a:rPr>
              <a:t>上で「スプリント１実行」から「スプリント２実行」に成果物をコピーするときは</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SHIFT</a:t>
            </a:r>
            <a:r>
              <a:rPr kumimoji="1" lang="ja-JP" altLang="en-US" sz="1800" dirty="0">
                <a:latin typeface="Meiryo UI" panose="020B0604030504040204" pitchFamily="50" charset="-128"/>
                <a:ea typeface="Meiryo UI" panose="020B0604030504040204" pitchFamily="50" charset="-128"/>
              </a:rPr>
              <a:t>キーを押しながら選択するとよいです</a:t>
            </a:r>
          </a:p>
          <a:p>
            <a:pPr algn="l"/>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81AA0167-E0B5-46F3-AD6C-F1766C7C5FB9}"/>
              </a:ext>
            </a:extLst>
          </p:cNvPr>
          <p:cNvSpPr/>
          <p:nvPr/>
        </p:nvSpPr>
        <p:spPr>
          <a:xfrm>
            <a:off x="6969224" y="2556025"/>
            <a:ext cx="2664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0A3EBF51-4693-4ABF-9C2B-F56297F4A28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20</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98032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まとめて１２分の時間をとります。タイムマネジメントを行い、</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計画・実行・ふりかえり</a:t>
            </a:r>
            <a:r>
              <a:rPr lang="en-US" altLang="ja-JP" sz="1800" dirty="0">
                <a:latin typeface="Meiryo UI" panose="020B0604030504040204" pitchFamily="50" charset="-128"/>
                <a:ea typeface="Meiryo UI" panose="020B0604030504040204" pitchFamily="50" charset="-128"/>
              </a:rPr>
              <a:t>KPT</a:t>
            </a:r>
            <a:r>
              <a:rPr lang="ja-JP" altLang="en-US" sz="1800" dirty="0">
                <a:latin typeface="Meiryo UI" panose="020B0604030504040204" pitchFamily="50" charset="-128"/>
                <a:ea typeface="Meiryo UI" panose="020B0604030504040204" pitchFamily="50" charset="-128"/>
              </a:rPr>
              <a:t>を行ってください。</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5</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実行</a:t>
            </a:r>
          </a:p>
          <a:p>
            <a:pPr algn="l"/>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　　</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3)</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　</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3</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分</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レビュー（</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今回は省略）</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4)</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a:t>
            </a: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994AFE77-873E-4F0E-9FC8-BB4D3B773F10}"/>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21</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2355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7757CDA9-61B6-4306-A3BA-6B013185327F}"/>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22</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76979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スプリント２：実行</a:t>
            </a:r>
            <a:r>
              <a:rPr lang="ja-JP" altLang="en-US" dirty="0">
                <a:latin typeface="Meiryo UI" panose="020B0604030504040204" pitchFamily="50" charset="-128"/>
                <a:ea typeface="Meiryo UI" panose="020B0604030504040204" pitchFamily="50" charset="-128"/>
              </a:rPr>
              <a:t>（リリース可能なインクリメント）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5</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3567F71C-C010-40EF-9D79-005B7E130B25}"/>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23</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06258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5256584"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A3C0B477-527F-4DCE-811F-607A213E7E3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24</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0674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スプリント２：講師コメント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81AA0167-E0B5-46F3-AD6C-F1766C7C5FB9}"/>
              </a:ext>
            </a:extLst>
          </p:cNvPr>
          <p:cNvSpPr/>
          <p:nvPr/>
        </p:nvSpPr>
        <p:spPr>
          <a:xfrm>
            <a:off x="6969224" y="2556025"/>
            <a:ext cx="2664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40E07ADA-0539-4668-B6F0-B9D58495EEE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25</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6383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5</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実行</a:t>
            </a:r>
          </a:p>
          <a:p>
            <a:pPr algn="l"/>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　　</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3)</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　</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3</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分</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レビュー（</a:t>
            </a:r>
            <a:r>
              <a:rPr kumimoji="1" lang="en-US" altLang="ja-JP" sz="1800" dirty="0">
                <a:solidFill>
                  <a:schemeClr val="bg1">
                    <a:lumMod val="75000"/>
                  </a:schemeClr>
                </a:solidFill>
                <a:latin typeface="Meiryo UI" panose="020B0604030504040204" pitchFamily="50" charset="-128"/>
                <a:ea typeface="Meiryo UI" panose="020B0604030504040204" pitchFamily="50" charset="-128"/>
              </a:rPr>
              <a:t>※</a:t>
            </a:r>
            <a:r>
              <a:rPr kumimoji="1" lang="ja-JP" altLang="en-US" sz="1800" dirty="0">
                <a:solidFill>
                  <a:schemeClr val="bg1">
                    <a:lumMod val="75000"/>
                  </a:schemeClr>
                </a:solidFill>
                <a:latin typeface="Meiryo UI" panose="020B0604030504040204" pitchFamily="50" charset="-128"/>
                <a:ea typeface="Meiryo UI" panose="020B0604030504040204" pitchFamily="50" charset="-128"/>
              </a:rPr>
              <a:t>今回は省略）</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4)</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a:t>
            </a: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8F10DC4F-8C19-45EC-A3BB-F55759EE6AA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26</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10437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717A1557-C515-4E4E-88AA-1521899D9F7E}"/>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27</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137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スプリント３：実行</a:t>
            </a:r>
            <a:r>
              <a:rPr lang="ja-JP" altLang="en-US" dirty="0">
                <a:latin typeface="Meiryo UI" panose="020B0604030504040204" pitchFamily="50" charset="-128"/>
                <a:ea typeface="Meiryo UI" panose="020B0604030504040204" pitchFamily="50" charset="-128"/>
              </a:rPr>
              <a:t>（リリース可能なインクリメント）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5</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AC6B59D7-9479-401D-98A5-ED17DD09610F}"/>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28</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873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アジェンダ</a:t>
            </a:r>
          </a:p>
        </p:txBody>
      </p:sp>
      <p:sp>
        <p:nvSpPr>
          <p:cNvPr id="2" name="テキスト ボックス 1">
            <a:extLst>
              <a:ext uri="{FF2B5EF4-FFF2-40B4-BE49-F238E27FC236}">
                <a16:creationId xmlns:a16="http://schemas.microsoft.com/office/drawing/2014/main" id="{FFB9FC74-4D39-4607-A7B4-43C322E52D7E}"/>
              </a:ext>
            </a:extLst>
          </p:cNvPr>
          <p:cNvSpPr txBox="1"/>
          <p:nvPr/>
        </p:nvSpPr>
        <p:spPr>
          <a:xfrm>
            <a:off x="704528" y="1484784"/>
            <a:ext cx="7776864" cy="4968552"/>
          </a:xfrm>
          <a:prstGeom prst="rect">
            <a:avLst/>
          </a:prstGeom>
        </p:spPr>
        <p:txBody>
          <a:bodyPr vert="horz" wrap="none" lIns="91440" tIns="45720" rIns="91440" bIns="45720" numCol="1" spcCol="180000" rtlCol="0">
            <a:normAutofit/>
          </a:bodyPr>
          <a:lstStyle/>
          <a:p>
            <a:pPr algn="l"/>
            <a:r>
              <a:rPr kumimoji="1" lang="en-US" altLang="ja-JP" sz="2800" dirty="0">
                <a:latin typeface="Meiryo UI" panose="020B0604030504040204" pitchFamily="50" charset="-128"/>
                <a:ea typeface="Meiryo UI" panose="020B0604030504040204" pitchFamily="50" charset="-128"/>
              </a:rPr>
              <a:t>1. </a:t>
            </a:r>
            <a:r>
              <a:rPr kumimoji="1" lang="ja-JP" altLang="en-US" sz="2800" dirty="0">
                <a:latin typeface="Meiryo UI" panose="020B0604030504040204" pitchFamily="50" charset="-128"/>
                <a:ea typeface="Meiryo UI" panose="020B0604030504040204" pitchFamily="50" charset="-128"/>
              </a:rPr>
              <a:t>今日</a:t>
            </a:r>
            <a:r>
              <a:rPr lang="ja-JP" altLang="en-US" sz="2800" dirty="0">
                <a:latin typeface="Meiryo UI" panose="020B0604030504040204" pitchFamily="50" charset="-128"/>
                <a:ea typeface="Meiryo UI" panose="020B0604030504040204" pitchFamily="50" charset="-128"/>
              </a:rPr>
              <a:t>の目標</a:t>
            </a:r>
            <a:r>
              <a:rPr kumimoji="1" lang="ja-JP" altLang="en-US" sz="2800" dirty="0">
                <a:latin typeface="Meiryo UI" panose="020B0604030504040204" pitchFamily="50" charset="-128"/>
                <a:ea typeface="Meiryo UI" panose="020B0604030504040204" pitchFamily="50" charset="-128"/>
              </a:rPr>
              <a:t>とグランドルール</a:t>
            </a:r>
            <a:endParaRPr kumimoji="1"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2. </a:t>
            </a:r>
            <a:r>
              <a:rPr lang="ja-JP" altLang="en-US" sz="2800" dirty="0">
                <a:latin typeface="Meiryo UI" panose="020B0604030504040204" pitchFamily="50" charset="-128"/>
                <a:ea typeface="Meiryo UI" panose="020B0604030504040204" pitchFamily="50" charset="-128"/>
              </a:rPr>
              <a:t>チェックイン</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kumimoji="1" lang="en-US" altLang="ja-JP" sz="2800" dirty="0">
                <a:latin typeface="Meiryo UI" panose="020B0604030504040204" pitchFamily="50" charset="-128"/>
                <a:ea typeface="Meiryo UI" panose="020B0604030504040204" pitchFamily="50" charset="-128"/>
              </a:rPr>
              <a:t>3. </a:t>
            </a:r>
            <a:r>
              <a:rPr kumimoji="1" lang="ja-JP" altLang="en-US" sz="2800" dirty="0">
                <a:latin typeface="Meiryo UI" panose="020B0604030504040204" pitchFamily="50" charset="-128"/>
                <a:ea typeface="Meiryo UI" panose="020B0604030504040204" pitchFamily="50" charset="-128"/>
              </a:rPr>
              <a:t>インプットトーク（</a:t>
            </a:r>
            <a:r>
              <a:rPr lang="ja-JP" altLang="en-US" sz="2800" dirty="0">
                <a:latin typeface="Meiryo UI" panose="020B0604030504040204" pitchFamily="50" charset="-128"/>
                <a:ea typeface="Meiryo UI" panose="020B0604030504040204" pitchFamily="50" charset="-128"/>
              </a:rPr>
              <a:t>アジャイルとは？）</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4. </a:t>
            </a:r>
            <a:r>
              <a:rPr lang="ja-JP" altLang="en-US" sz="2800" dirty="0">
                <a:latin typeface="Meiryo UI" panose="020B0604030504040204" pitchFamily="50" charset="-128"/>
                <a:ea typeface="Meiryo UI" panose="020B0604030504040204" pitchFamily="50" charset="-128"/>
              </a:rPr>
              <a:t>パターンを選ぼう！（ゴール設定）</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5. </a:t>
            </a:r>
            <a:r>
              <a:rPr lang="ja-JP" altLang="en-US" sz="2800" dirty="0">
                <a:latin typeface="Meiryo UI" panose="020B0604030504040204" pitchFamily="50" charset="-128"/>
                <a:ea typeface="Meiryo UI" panose="020B0604030504040204" pitchFamily="50" charset="-128"/>
              </a:rPr>
              <a:t>アジャイル体感ワーク</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6. </a:t>
            </a:r>
            <a:r>
              <a:rPr lang="ja-JP" altLang="en-US" sz="2800" dirty="0">
                <a:latin typeface="Meiryo UI" panose="020B0604030504040204" pitchFamily="50" charset="-128"/>
                <a:ea typeface="Meiryo UI" panose="020B0604030504040204" pitchFamily="50" charset="-128"/>
              </a:rPr>
              <a:t>全体ふりかえり</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7. </a:t>
            </a:r>
            <a:r>
              <a:rPr lang="ja-JP" altLang="en-US" sz="2800" dirty="0">
                <a:latin typeface="Meiryo UI" panose="020B0604030504040204" pitchFamily="50" charset="-128"/>
                <a:ea typeface="Meiryo UI" panose="020B0604030504040204" pitchFamily="50" charset="-128"/>
              </a:rPr>
              <a:t>チェックアウト（アクション宣言）</a:t>
            </a:r>
            <a:endParaRPr lang="en-US" altLang="ja-JP" sz="2800" dirty="0">
              <a:latin typeface="Meiryo UI" panose="020B0604030504040204" pitchFamily="50" charset="-128"/>
              <a:ea typeface="Meiryo UI" panose="020B0604030504040204" pitchFamily="50" charset="-128"/>
            </a:endParaRPr>
          </a:p>
        </p:txBody>
      </p:sp>
      <p:sp>
        <p:nvSpPr>
          <p:cNvPr id="3" name="フッター プレースホルダー 2">
            <a:extLst>
              <a:ext uri="{FF2B5EF4-FFF2-40B4-BE49-F238E27FC236}">
                <a16:creationId xmlns:a16="http://schemas.microsoft.com/office/drawing/2014/main" id="{86432EAF-CFF8-4768-B978-65EC159B96A6}"/>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7" name="スライド番号プレースホルダー 2">
            <a:extLst>
              <a:ext uri="{FF2B5EF4-FFF2-40B4-BE49-F238E27FC236}">
                <a16:creationId xmlns:a16="http://schemas.microsoft.com/office/drawing/2014/main" id="{007A8E79-E7C2-47DC-B537-FA497C91CCC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21773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33E83477-FBFE-4913-817F-77F3ACB7FD0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29</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122673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 </a:t>
            </a:r>
            <a:r>
              <a:rPr lang="ja-JP" altLang="en-US" sz="2800" dirty="0">
                <a:latin typeface="Meiryo UI" panose="020B0604030504040204" pitchFamily="50" charset="-128"/>
                <a:ea typeface="Meiryo UI" panose="020B0604030504040204" pitchFamily="50" charset="-128"/>
              </a:rPr>
              <a:t>リリース可能なインクリメントのプロモーション</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1" name="スライド番号プレースホルダー 2">
            <a:extLst>
              <a:ext uri="{FF2B5EF4-FFF2-40B4-BE49-F238E27FC236}">
                <a16:creationId xmlns:a16="http://schemas.microsoft.com/office/drawing/2014/main" id="{40E07ADA-0539-4668-B6F0-B9D58495EEE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30</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1572DBCE-E9CE-4A52-B4A0-420FC32881F3}"/>
              </a:ext>
            </a:extLst>
          </p:cNvPr>
          <p:cNvSpPr txBox="1"/>
          <p:nvPr/>
        </p:nvSpPr>
        <p:spPr>
          <a:xfrm>
            <a:off x="920552" y="3244518"/>
            <a:ext cx="6239544" cy="176865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リリース可能なインクリメント</a:t>
            </a:r>
            <a:r>
              <a:rPr kumimoji="1" lang="ja-JP" altLang="en-US" sz="1800" dirty="0">
                <a:latin typeface="Meiryo UI" panose="020B0604030504040204" pitchFamily="50" charset="-128"/>
                <a:ea typeface="Meiryo UI" panose="020B0604030504040204" pitchFamily="50" charset="-128"/>
              </a:rPr>
              <a:t>について、渾身のプロモーションをお願いします。</a:t>
            </a:r>
            <a:endParaRPr kumimoji="1"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81480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スプリント３：講師コメント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レビュー（</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省略）</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講師コメント</a:t>
            </a: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81AA0167-E0B5-46F3-AD6C-F1766C7C5FB9}"/>
              </a:ext>
            </a:extLst>
          </p:cNvPr>
          <p:cNvSpPr/>
          <p:nvPr/>
        </p:nvSpPr>
        <p:spPr>
          <a:xfrm>
            <a:off x="6969224" y="2556025"/>
            <a:ext cx="2664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40E07ADA-0539-4668-B6F0-B9D58495EEE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31</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8094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descr="黒い背景と白い文字のロゴ&#10;&#10;自動的に生成された説明">
            <a:extLst>
              <a:ext uri="{FF2B5EF4-FFF2-40B4-BE49-F238E27FC236}">
                <a16:creationId xmlns:a16="http://schemas.microsoft.com/office/drawing/2014/main" id="{47DFEA2C-0032-4FD2-BA12-FAAE56B652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3882460"/>
            <a:ext cx="4509564" cy="1840381"/>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6. </a:t>
            </a:r>
            <a:r>
              <a:rPr lang="ja-JP" altLang="en-US" sz="3200" dirty="0">
                <a:latin typeface="Meiryo UI" panose="020B0604030504040204" pitchFamily="50" charset="-128"/>
                <a:ea typeface="Meiryo UI" panose="020B0604030504040204" pitchFamily="50" charset="-128"/>
              </a:rPr>
              <a:t>全体ふりかえり</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3376C2D2-4269-4837-8D19-D3B5AE9235C3}"/>
              </a:ext>
            </a:extLst>
          </p:cNvPr>
          <p:cNvSpPr/>
          <p:nvPr/>
        </p:nvSpPr>
        <p:spPr>
          <a:xfrm>
            <a:off x="416496" y="1326176"/>
            <a:ext cx="9289032" cy="224684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270C1EC-9357-4D6F-B4BA-23DC9A513582}"/>
              </a:ext>
            </a:extLst>
          </p:cNvPr>
          <p:cNvSpPr txBox="1"/>
          <p:nvPr/>
        </p:nvSpPr>
        <p:spPr>
          <a:xfrm>
            <a:off x="848544" y="2192289"/>
            <a:ext cx="914400" cy="1452736"/>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体感ワークの中でどのような行動（ふるまい）を取りましたか？</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また、その行動は、</a:t>
            </a:r>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パターン・ランゲージの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a:t>
            </a:r>
            <a:r>
              <a:rPr lang="ja-JP" altLang="en-US" dirty="0">
                <a:solidFill>
                  <a:schemeClr val="accent5">
                    <a:lumMod val="25000"/>
                  </a:schemeClr>
                </a:solidFill>
                <a:latin typeface="Meiryo UI" panose="020B0604030504040204" pitchFamily="50" charset="-128"/>
                <a:ea typeface="Meiryo UI" panose="020B0604030504040204" pitchFamily="50" charset="-128"/>
              </a:rPr>
              <a:t>のどのパターンにあてはまりましたか？</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6F4CA903-1CCB-4FEB-91DD-C41920E96D58}"/>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A5851BBE-2620-4BFA-9F14-E7B449F3E79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29264" y="5723748"/>
            <a:ext cx="914400" cy="914400"/>
          </a:xfrm>
          <a:prstGeom prst="rect">
            <a:avLst/>
          </a:prstGeom>
        </p:spPr>
      </p:pic>
      <p:sp>
        <p:nvSpPr>
          <p:cNvPr id="8" name="テキスト ボックス 7">
            <a:extLst>
              <a:ext uri="{FF2B5EF4-FFF2-40B4-BE49-F238E27FC236}">
                <a16:creationId xmlns:a16="http://schemas.microsoft.com/office/drawing/2014/main" id="{20DC499E-B6F1-4D4A-B8F9-042E65137A95}"/>
              </a:ext>
            </a:extLst>
          </p:cNvPr>
          <p:cNvSpPr txBox="1"/>
          <p:nvPr/>
        </p:nvSpPr>
        <p:spPr>
          <a:xfrm>
            <a:off x="8285112" y="5962527"/>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pic>
        <p:nvPicPr>
          <p:cNvPr id="9" name="グラフィックス 8" descr="右向き指示マーク">
            <a:extLst>
              <a:ext uri="{FF2B5EF4-FFF2-40B4-BE49-F238E27FC236}">
                <a16:creationId xmlns:a16="http://schemas.microsoft.com/office/drawing/2014/main" id="{17A49357-372F-44AC-94C6-D604C7EE7C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4528" y="1378226"/>
            <a:ext cx="914400" cy="914400"/>
          </a:xfrm>
          <a:prstGeom prst="rect">
            <a:avLst/>
          </a:prstGeom>
        </p:spPr>
      </p:pic>
      <p:sp>
        <p:nvSpPr>
          <p:cNvPr id="2" name="フッター プレースホルダー 1">
            <a:extLst>
              <a:ext uri="{FF2B5EF4-FFF2-40B4-BE49-F238E27FC236}">
                <a16:creationId xmlns:a16="http://schemas.microsoft.com/office/drawing/2014/main" id="{17168039-AC5F-4456-BB31-012D44C085DA}"/>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7" name="吹き出し: 角を丸めた四角形 16">
            <a:extLst>
              <a:ext uri="{FF2B5EF4-FFF2-40B4-BE49-F238E27FC236}">
                <a16:creationId xmlns:a16="http://schemas.microsoft.com/office/drawing/2014/main" id="{5D592847-2E6F-454A-A121-59901264EEAA}"/>
              </a:ext>
            </a:extLst>
          </p:cNvPr>
          <p:cNvSpPr/>
          <p:nvPr/>
        </p:nvSpPr>
        <p:spPr>
          <a:xfrm>
            <a:off x="560512" y="3861048"/>
            <a:ext cx="4186339" cy="2777100"/>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トラパタの</a:t>
            </a:r>
            <a:r>
              <a:rPr lang="en-US" altLang="ja-JP" b="0" dirty="0">
                <a:latin typeface="Meiryo UI" panose="020B0604030504040204" pitchFamily="50" charset="-128"/>
                <a:ea typeface="Meiryo UI" panose="020B0604030504040204" pitchFamily="50" charset="-128"/>
              </a:rPr>
              <a:t>24</a:t>
            </a:r>
            <a:r>
              <a:rPr lang="ja-JP" altLang="en-US" b="0" dirty="0">
                <a:latin typeface="Meiryo UI" panose="020B0604030504040204" pitchFamily="50" charset="-128"/>
                <a:ea typeface="Meiryo UI" panose="020B0604030504040204" pitchFamily="50" charset="-128"/>
              </a:rPr>
              <a:t>パターンの中から</a:t>
            </a:r>
            <a:endParaRPr kumimoji="1"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あてはまるパターンを選んで</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近くに自分の名前を書いた付箋を</a:t>
            </a:r>
            <a:r>
              <a:rPr kumimoji="1" lang="ja-JP" altLang="en-US" b="0" dirty="0">
                <a:latin typeface="Meiryo UI" panose="020B0604030504040204" pitchFamily="50" charset="-128"/>
                <a:ea typeface="Meiryo UI" panose="020B0604030504040204" pitchFamily="50" charset="-128"/>
              </a:rPr>
              <a:t>貼って投票してください</a:t>
            </a:r>
            <a:r>
              <a:rPr lang="ja-JP" altLang="en-US" b="0" dirty="0">
                <a:latin typeface="Meiryo UI" panose="020B0604030504040204" pitchFamily="50" charset="-128"/>
                <a:ea typeface="Meiryo UI" panose="020B0604030504040204" pitchFamily="50" charset="-128"/>
              </a:rPr>
              <a:t>。</a:t>
            </a:r>
            <a:endParaRPr kumimoji="1" lang="ja-JP" altLang="en-US" b="0" dirty="0">
              <a:latin typeface="Meiryo UI" panose="020B0604030504040204" pitchFamily="50" charset="-128"/>
              <a:ea typeface="Meiryo UI" panose="020B0604030504040204" pitchFamily="50" charset="-128"/>
            </a:endParaRPr>
          </a:p>
        </p:txBody>
      </p:sp>
      <p:sp>
        <p:nvSpPr>
          <p:cNvPr id="12" name="スライド番号プレースホルダー 2">
            <a:extLst>
              <a:ext uri="{FF2B5EF4-FFF2-40B4-BE49-F238E27FC236}">
                <a16:creationId xmlns:a16="http://schemas.microsoft.com/office/drawing/2014/main" id="{CE4DE85A-DB16-4ED1-85E6-66263F2FB3E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32</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804518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7. </a:t>
            </a:r>
            <a:r>
              <a:rPr lang="ja-JP" altLang="en-US" sz="3200" dirty="0">
                <a:latin typeface="Meiryo UI" panose="020B0604030504040204" pitchFamily="50" charset="-128"/>
                <a:ea typeface="Meiryo UI" panose="020B0604030504040204" pitchFamily="50" charset="-128"/>
              </a:rPr>
              <a:t>チェックアウト（アクション宣言）</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B1C5B8F5-AA32-4348-B531-3659DBCED5DA}"/>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2EB235B7-C8ED-4FE2-A467-8E901A945B71}"/>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ご自身の活動に対する次へのアクションにたいして、</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どのような行動パターンで挑むか、付箋に書いて宣言しましょう！</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D5AD35A2-8112-451F-963F-BC7FA11814E2}"/>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8" name="グラフィックス 7" descr="ストップウォッチ">
            <a:extLst>
              <a:ext uri="{FF2B5EF4-FFF2-40B4-BE49-F238E27FC236}">
                <a16:creationId xmlns:a16="http://schemas.microsoft.com/office/drawing/2014/main" id="{09D6F254-EC27-4D57-9117-24ADB43F05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29264" y="5723748"/>
            <a:ext cx="914400" cy="914400"/>
          </a:xfrm>
          <a:prstGeom prst="rect">
            <a:avLst/>
          </a:prstGeom>
        </p:spPr>
      </p:pic>
      <p:pic>
        <p:nvPicPr>
          <p:cNvPr id="10" name="グラフィックス 9" descr="マーケティング">
            <a:extLst>
              <a:ext uri="{FF2B5EF4-FFF2-40B4-BE49-F238E27FC236}">
                <a16:creationId xmlns:a16="http://schemas.microsoft.com/office/drawing/2014/main" id="{24E345B9-1940-4FB1-9A2C-54423A6C0E7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3650" y="1425645"/>
            <a:ext cx="914400" cy="914400"/>
          </a:xfrm>
          <a:prstGeom prst="rect">
            <a:avLst/>
          </a:prstGeom>
        </p:spPr>
      </p:pic>
      <p:pic>
        <p:nvPicPr>
          <p:cNvPr id="12" name="図 11">
            <a:extLst>
              <a:ext uri="{FF2B5EF4-FFF2-40B4-BE49-F238E27FC236}">
                <a16:creationId xmlns:a16="http://schemas.microsoft.com/office/drawing/2014/main" id="{41F18EF9-EFE2-4A11-8175-B5A616F7AC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84648" y="3522420"/>
            <a:ext cx="2594008" cy="2939876"/>
          </a:xfrm>
          <a:prstGeom prst="rect">
            <a:avLst/>
          </a:prstGeom>
        </p:spPr>
      </p:pic>
      <p:sp>
        <p:nvSpPr>
          <p:cNvPr id="2" name="フッター プレースホルダー 1">
            <a:extLst>
              <a:ext uri="{FF2B5EF4-FFF2-40B4-BE49-F238E27FC236}">
                <a16:creationId xmlns:a16="http://schemas.microsoft.com/office/drawing/2014/main" id="{30E9C896-6E10-4E1E-AF7C-1A0C0B5A116F}"/>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1" name="テキスト ボックス 10">
            <a:extLst>
              <a:ext uri="{FF2B5EF4-FFF2-40B4-BE49-F238E27FC236}">
                <a16:creationId xmlns:a16="http://schemas.microsoft.com/office/drawing/2014/main" id="{B2E03570-9992-4C2A-9643-A6BA64BEB6D4}"/>
              </a:ext>
            </a:extLst>
          </p:cNvPr>
          <p:cNvSpPr txBox="1"/>
          <p:nvPr/>
        </p:nvSpPr>
        <p:spPr>
          <a:xfrm>
            <a:off x="8296600" y="5899081"/>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3" name="スライド番号プレースホルダー 2">
            <a:extLst>
              <a:ext uri="{FF2B5EF4-FFF2-40B4-BE49-F238E27FC236}">
                <a16:creationId xmlns:a16="http://schemas.microsoft.com/office/drawing/2014/main" id="{66345864-B280-43F4-AEFC-ED22BD97EBD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33</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25898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おつかれさまでした！！</a:t>
            </a:r>
            <a:endParaRPr kumimoji="1" lang="ja-JP" altLang="en-US" sz="3200" dirty="0">
              <a:latin typeface="Meiryo UI" panose="020B0604030504040204" pitchFamily="50" charset="-128"/>
              <a:ea typeface="Meiryo UI" panose="020B0604030504040204" pitchFamily="50" charset="-128"/>
            </a:endParaRPr>
          </a:p>
        </p:txBody>
      </p:sp>
      <p:sp>
        <p:nvSpPr>
          <p:cNvPr id="6" name="フッター プレースホルダー 5">
            <a:extLst>
              <a:ext uri="{FF2B5EF4-FFF2-40B4-BE49-F238E27FC236}">
                <a16:creationId xmlns:a16="http://schemas.microsoft.com/office/drawing/2014/main" id="{A0B01BEF-B926-46EA-8817-3EDF4CD82C30}"/>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9" name="四角形: 角を丸くする 8">
            <a:extLst>
              <a:ext uri="{FF2B5EF4-FFF2-40B4-BE49-F238E27FC236}">
                <a16:creationId xmlns:a16="http://schemas.microsoft.com/office/drawing/2014/main" id="{98726B85-C85A-473C-8D45-21E624952BC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19F951A2-1A93-4C2A-808C-B008978E585F}"/>
              </a:ext>
            </a:extLst>
          </p:cNvPr>
          <p:cNvSpPr txBox="1"/>
          <p:nvPr/>
        </p:nvSpPr>
        <p:spPr>
          <a:xfrm>
            <a:off x="1435460" y="1730669"/>
            <a:ext cx="914400" cy="1045841"/>
          </a:xfrm>
          <a:prstGeom prst="rect">
            <a:avLst/>
          </a:prstGeom>
        </p:spPr>
        <p:txBody>
          <a:bodyPr vert="horz" wrap="none" lIns="91440" tIns="45720" rIns="91440" bIns="45720" numCol="1" spcCol="180000" rtlCol="0">
            <a:noAutofit/>
          </a:bodyPr>
          <a:lstStyle/>
          <a:p>
            <a:pPr algn="l"/>
            <a:r>
              <a:rPr lang="ja-JP" altLang="en-US" sz="2800" dirty="0">
                <a:solidFill>
                  <a:schemeClr val="accent5">
                    <a:lumMod val="25000"/>
                  </a:schemeClr>
                </a:solidFill>
                <a:latin typeface="Meiryo UI" panose="020B0604030504040204" pitchFamily="50" charset="-128"/>
                <a:ea typeface="Meiryo UI" panose="020B0604030504040204" pitchFamily="50" charset="-128"/>
              </a:rPr>
              <a:t>最後に、アンケートへのご協力よろしくお願いいたします。</a:t>
            </a:r>
            <a:endParaRPr kumimoji="1" lang="ja-JP" altLang="en-US" sz="2800"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3" name="グラフィックス 2" descr="リスト">
            <a:extLst>
              <a:ext uri="{FF2B5EF4-FFF2-40B4-BE49-F238E27FC236}">
                <a16:creationId xmlns:a16="http://schemas.microsoft.com/office/drawing/2014/main" id="{21041BD4-B2F7-4F5A-93AD-88B6205623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9072" y="1682270"/>
            <a:ext cx="914400" cy="914400"/>
          </a:xfrm>
          <a:prstGeom prst="rect">
            <a:avLst/>
          </a:prstGeom>
        </p:spPr>
      </p:pic>
      <p:pic>
        <p:nvPicPr>
          <p:cNvPr id="12" name="グラフィックス 11" descr="鉛筆">
            <a:extLst>
              <a:ext uri="{FF2B5EF4-FFF2-40B4-BE49-F238E27FC236}">
                <a16:creationId xmlns:a16="http://schemas.microsoft.com/office/drawing/2014/main" id="{4ED0611B-035B-45E7-B243-0CFFED90061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6536" y="1916831"/>
            <a:ext cx="620711" cy="620711"/>
          </a:xfrm>
          <a:prstGeom prst="rect">
            <a:avLst/>
          </a:prstGeom>
        </p:spPr>
      </p:pic>
      <p:pic>
        <p:nvPicPr>
          <p:cNvPr id="14" name="図 13">
            <a:extLst>
              <a:ext uri="{FF2B5EF4-FFF2-40B4-BE49-F238E27FC236}">
                <a16:creationId xmlns:a16="http://schemas.microsoft.com/office/drawing/2014/main" id="{C1334155-1B15-4018-BADA-27A370BF8B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54729" y="3559356"/>
            <a:ext cx="1095375" cy="2047875"/>
          </a:xfrm>
          <a:prstGeom prst="rect">
            <a:avLst/>
          </a:prstGeom>
        </p:spPr>
      </p:pic>
      <p:sp>
        <p:nvSpPr>
          <p:cNvPr id="11" name="スライド番号プレースホルダー 2">
            <a:extLst>
              <a:ext uri="{FF2B5EF4-FFF2-40B4-BE49-F238E27FC236}">
                <a16:creationId xmlns:a16="http://schemas.microsoft.com/office/drawing/2014/main" id="{899189F0-87AC-43E9-8DA1-65FB6EC69006}"/>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34</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63743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0DF5B26B-3F70-4B6E-9575-BBFF3F2D3452}"/>
              </a:ext>
            </a:extLst>
          </p:cNvPr>
          <p:cNvSpPr/>
          <p:nvPr/>
        </p:nvSpPr>
        <p:spPr>
          <a:xfrm>
            <a:off x="416496" y="3544162"/>
            <a:ext cx="6192688" cy="3053189"/>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C89966EB-ACEF-46EE-8D9F-589C030FDBAC}"/>
              </a:ext>
            </a:extLst>
          </p:cNvPr>
          <p:cNvSpPr/>
          <p:nvPr/>
        </p:nvSpPr>
        <p:spPr>
          <a:xfrm>
            <a:off x="416496" y="1326176"/>
            <a:ext cx="619268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1. </a:t>
            </a:r>
            <a:r>
              <a:rPr lang="ja-JP" altLang="en-US" sz="3200" dirty="0">
                <a:latin typeface="Meiryo UI" panose="020B0604030504040204" pitchFamily="50" charset="-128"/>
                <a:ea typeface="Meiryo UI" panose="020B0604030504040204" pitchFamily="50" charset="-128"/>
              </a:rPr>
              <a:t>今日の目標とグランドルール</a:t>
            </a:r>
            <a:endParaRPr kumimoji="1" lang="ja-JP" altLang="en-US" sz="3200" dirty="0">
              <a:latin typeface="Meiryo UI" panose="020B0604030504040204" pitchFamily="50" charset="-128"/>
              <a:ea typeface="Meiryo UI" panose="020B0604030504040204" pitchFamily="50" charset="-128"/>
            </a:endParaRPr>
          </a:p>
        </p:txBody>
      </p:sp>
      <p:pic>
        <p:nvPicPr>
          <p:cNvPr id="3" name="グラフィックス 2" descr="旗">
            <a:extLst>
              <a:ext uri="{FF2B5EF4-FFF2-40B4-BE49-F238E27FC236}">
                <a16:creationId xmlns:a16="http://schemas.microsoft.com/office/drawing/2014/main" id="{E36EF62C-2DCD-469D-B898-FC1138BA97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496" y="1355322"/>
            <a:ext cx="914400" cy="914400"/>
          </a:xfrm>
          <a:prstGeom prst="rect">
            <a:avLst/>
          </a:prstGeom>
        </p:spPr>
      </p:pic>
      <p:pic>
        <p:nvPicPr>
          <p:cNvPr id="6" name="グラフィックス 5" descr="チェックリスト">
            <a:extLst>
              <a:ext uri="{FF2B5EF4-FFF2-40B4-BE49-F238E27FC236}">
                <a16:creationId xmlns:a16="http://schemas.microsoft.com/office/drawing/2014/main" id="{85A36C7A-CE1D-43AB-B993-6879E43D18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6496" y="3673879"/>
            <a:ext cx="914400" cy="914400"/>
          </a:xfrm>
          <a:prstGeom prst="rect">
            <a:avLst/>
          </a:prstGeom>
        </p:spPr>
      </p:pic>
      <p:sp>
        <p:nvSpPr>
          <p:cNvPr id="8" name="テキスト ボックス 7">
            <a:extLst>
              <a:ext uri="{FF2B5EF4-FFF2-40B4-BE49-F238E27FC236}">
                <a16:creationId xmlns:a16="http://schemas.microsoft.com/office/drawing/2014/main" id="{CCA2D5D9-3EEB-4364-A966-C4EC4A3834D6}"/>
              </a:ext>
            </a:extLst>
          </p:cNvPr>
          <p:cNvSpPr txBox="1"/>
          <p:nvPr/>
        </p:nvSpPr>
        <p:spPr>
          <a:xfrm>
            <a:off x="692755" y="2269722"/>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アジャイルなふるまいを体感して、</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自分ゴト化して次のアクションにつなげる</a:t>
            </a:r>
          </a:p>
        </p:txBody>
      </p:sp>
      <p:sp>
        <p:nvSpPr>
          <p:cNvPr id="10" name="テキスト ボックス 9">
            <a:extLst>
              <a:ext uri="{FF2B5EF4-FFF2-40B4-BE49-F238E27FC236}">
                <a16:creationId xmlns:a16="http://schemas.microsoft.com/office/drawing/2014/main" id="{098E01D8-6855-46ED-89A7-B27F6EFDB54F}"/>
              </a:ext>
            </a:extLst>
          </p:cNvPr>
          <p:cNvSpPr txBox="1"/>
          <p:nvPr/>
        </p:nvSpPr>
        <p:spPr>
          <a:xfrm>
            <a:off x="560512" y="4740323"/>
            <a:ext cx="914400" cy="914400"/>
          </a:xfrm>
          <a:prstGeom prst="rect">
            <a:avLst/>
          </a:prstGeom>
        </p:spPr>
        <p:txBody>
          <a:bodyPr vert="horz" wrap="none" lIns="91440" tIns="45720" rIns="91440" bIns="45720" numCol="1" spcCol="180000" rtlCol="0">
            <a:no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・よく聴いて、受け止めよう！（</a:t>
            </a:r>
            <a:r>
              <a:rPr lang="en-US" altLang="ja-JP" dirty="0">
                <a:solidFill>
                  <a:schemeClr val="accent5">
                    <a:lumMod val="25000"/>
                  </a:schemeClr>
                </a:solidFill>
                <a:latin typeface="Meiryo UI" panose="020B0604030504040204" pitchFamily="50" charset="-128"/>
                <a:ea typeface="Meiryo UI" panose="020B0604030504040204" pitchFamily="50" charset="-128"/>
              </a:rPr>
              <a:t> </a:t>
            </a:r>
            <a:r>
              <a:rPr lang="en-US" altLang="ja-JP" dirty="0" err="1">
                <a:solidFill>
                  <a:schemeClr val="accent5">
                    <a:lumMod val="25000"/>
                  </a:schemeClr>
                </a:solidFill>
                <a:latin typeface="Meiryo UI" panose="020B0604030504040204" pitchFamily="50" charset="-128"/>
                <a:ea typeface="Meiryo UI" panose="020B0604030504040204" pitchFamily="50" charset="-128"/>
              </a:rPr>
              <a:t>Yes,and</a:t>
            </a:r>
            <a:r>
              <a:rPr lang="ja-JP" altLang="en-US" dirty="0">
                <a:solidFill>
                  <a:schemeClr val="accent5">
                    <a:lumMod val="25000"/>
                  </a:schemeClr>
                </a:solidFill>
                <a:latin typeface="Meiryo UI" panose="020B0604030504040204" pitchFamily="50" charset="-128"/>
                <a:ea typeface="Meiryo UI" panose="020B0604030504040204" pitchFamily="50" charset="-128"/>
              </a:rPr>
              <a:t>・・・）</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・この場を楽しもう！（</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Let’s</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 </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enjoy</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a:t>
            </a:r>
          </a:p>
        </p:txBody>
      </p:sp>
      <p:pic>
        <p:nvPicPr>
          <p:cNvPr id="14" name="図 13">
            <a:extLst>
              <a:ext uri="{FF2B5EF4-FFF2-40B4-BE49-F238E27FC236}">
                <a16:creationId xmlns:a16="http://schemas.microsoft.com/office/drawing/2014/main" id="{9F2523DE-EBB6-4485-8372-631A9184778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2797" y="2880200"/>
            <a:ext cx="1365311" cy="1708079"/>
          </a:xfrm>
          <a:prstGeom prst="rect">
            <a:avLst/>
          </a:prstGeom>
        </p:spPr>
      </p:pic>
      <p:pic>
        <p:nvPicPr>
          <p:cNvPr id="16" name="図 15">
            <a:extLst>
              <a:ext uri="{FF2B5EF4-FFF2-40B4-BE49-F238E27FC236}">
                <a16:creationId xmlns:a16="http://schemas.microsoft.com/office/drawing/2014/main" id="{FF1AE8DF-13EC-4962-9469-E2ECEA5DA71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51141" y="4545083"/>
            <a:ext cx="2447925" cy="2085975"/>
          </a:xfrm>
          <a:prstGeom prst="rect">
            <a:avLst/>
          </a:prstGeom>
        </p:spPr>
      </p:pic>
      <p:pic>
        <p:nvPicPr>
          <p:cNvPr id="12" name="図 11">
            <a:extLst>
              <a:ext uri="{FF2B5EF4-FFF2-40B4-BE49-F238E27FC236}">
                <a16:creationId xmlns:a16="http://schemas.microsoft.com/office/drawing/2014/main" id="{DE54740F-3184-4A30-BF0C-21971D0D33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48178" y="1403166"/>
            <a:ext cx="1657350" cy="1857375"/>
          </a:xfrm>
          <a:prstGeom prst="rect">
            <a:avLst/>
          </a:prstGeom>
        </p:spPr>
      </p:pic>
      <p:sp>
        <p:nvSpPr>
          <p:cNvPr id="2" name="テキスト ボックス 1">
            <a:extLst>
              <a:ext uri="{FF2B5EF4-FFF2-40B4-BE49-F238E27FC236}">
                <a16:creationId xmlns:a16="http://schemas.microsoft.com/office/drawing/2014/main" id="{092B3379-67AE-4B0D-ACC0-3A729D03844E}"/>
              </a:ext>
            </a:extLst>
          </p:cNvPr>
          <p:cNvSpPr txBox="1"/>
          <p:nvPr/>
        </p:nvSpPr>
        <p:spPr>
          <a:xfrm>
            <a:off x="1286228" y="158795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今日の目標</a:t>
            </a:r>
          </a:p>
        </p:txBody>
      </p:sp>
      <p:sp>
        <p:nvSpPr>
          <p:cNvPr id="15" name="テキスト ボックス 14">
            <a:extLst>
              <a:ext uri="{FF2B5EF4-FFF2-40B4-BE49-F238E27FC236}">
                <a16:creationId xmlns:a16="http://schemas.microsoft.com/office/drawing/2014/main" id="{7BD84385-DEC0-4A70-BDEF-7A77F39BCA78}"/>
              </a:ext>
            </a:extLst>
          </p:cNvPr>
          <p:cNvSpPr txBox="1"/>
          <p:nvPr/>
        </p:nvSpPr>
        <p:spPr>
          <a:xfrm>
            <a:off x="1330896" y="395989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グランドルール</a:t>
            </a:r>
          </a:p>
        </p:txBody>
      </p:sp>
      <p:sp>
        <p:nvSpPr>
          <p:cNvPr id="4" name="フッター プレースホルダー 3">
            <a:extLst>
              <a:ext uri="{FF2B5EF4-FFF2-40B4-BE49-F238E27FC236}">
                <a16:creationId xmlns:a16="http://schemas.microsoft.com/office/drawing/2014/main" id="{E40A4EBD-DC1F-4D86-86E6-C9EF86280E3A}"/>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7" name="スライド番号プレースホルダー 2">
            <a:extLst>
              <a:ext uri="{FF2B5EF4-FFF2-40B4-BE49-F238E27FC236}">
                <a16:creationId xmlns:a16="http://schemas.microsoft.com/office/drawing/2014/main" id="{2B1E93D9-A46E-4EDD-AE19-5F0E4EB689B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68688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B63E8CCF-B897-488B-BCF8-0EFD6F237D3B}"/>
              </a:ext>
            </a:extLst>
          </p:cNvPr>
          <p:cNvSpPr>
            <a:spLocks noGrp="1"/>
          </p:cNvSpPr>
          <p:nvPr>
            <p:ph type="ftr" sz="quarter" idx="13"/>
          </p:nvPr>
        </p:nvSpPr>
        <p:spPr/>
        <p:txBody>
          <a:bodyPr/>
          <a:lstStyle/>
          <a:p>
            <a:r>
              <a:rPr lang="en-US" altLang="ja-JP"/>
              <a:t>All Rights Reserved Copyright© IPA 2022</a:t>
            </a:r>
            <a:endParaRPr lang="ja-JP" altLang="en-US" dirty="0"/>
          </a:p>
        </p:txBody>
      </p:sp>
      <p:sp>
        <p:nvSpPr>
          <p:cNvPr id="4" name="四角形: 角を丸くする 3">
            <a:extLst>
              <a:ext uri="{FF2B5EF4-FFF2-40B4-BE49-F238E27FC236}">
                <a16:creationId xmlns:a16="http://schemas.microsoft.com/office/drawing/2014/main" id="{8BFC6322-AC59-4E0C-B392-D74FE0AD639C}"/>
              </a:ext>
            </a:extLst>
          </p:cNvPr>
          <p:cNvSpPr/>
          <p:nvPr/>
        </p:nvSpPr>
        <p:spPr>
          <a:xfrm>
            <a:off x="416496" y="1268760"/>
            <a:ext cx="619268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5" name="グラフィックス 4" descr="男性の集団">
            <a:extLst>
              <a:ext uri="{FF2B5EF4-FFF2-40B4-BE49-F238E27FC236}">
                <a16:creationId xmlns:a16="http://schemas.microsoft.com/office/drawing/2014/main" id="{2E112794-942D-4352-B238-45A063581F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0512" y="1357718"/>
            <a:ext cx="914400" cy="914400"/>
          </a:xfrm>
          <a:prstGeom prst="rect">
            <a:avLst/>
          </a:prstGeom>
        </p:spPr>
      </p:pic>
      <p:sp>
        <p:nvSpPr>
          <p:cNvPr id="6" name="テキスト ボックス 5">
            <a:extLst>
              <a:ext uri="{FF2B5EF4-FFF2-40B4-BE49-F238E27FC236}">
                <a16:creationId xmlns:a16="http://schemas.microsoft.com/office/drawing/2014/main" id="{E5A23FCE-DFCE-454E-9F04-9B523DB9E2AA}"/>
              </a:ext>
            </a:extLst>
          </p:cNvPr>
          <p:cNvSpPr txBox="1"/>
          <p:nvPr/>
        </p:nvSpPr>
        <p:spPr>
          <a:xfrm>
            <a:off x="692755" y="2269722"/>
            <a:ext cx="914400" cy="914400"/>
          </a:xfrm>
          <a:prstGeom prst="rect">
            <a:avLst/>
          </a:prstGeom>
        </p:spPr>
        <p:txBody>
          <a:bodyPr vert="horz" wrap="none" lIns="91440" tIns="45720" rIns="91440" bIns="45720" numCol="1" spcCol="180000" rtlCol="0">
            <a:normAutofit/>
          </a:bodyPr>
          <a:lstStyle/>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Zoom</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のチャットでご案内した</a:t>
            </a:r>
            <a:r>
              <a:rPr kumimoji="1" lang="en-US" altLang="ja-JP" dirty="0" err="1">
                <a:solidFill>
                  <a:schemeClr val="accent5">
                    <a:lumMod val="25000"/>
                  </a:schemeClr>
                </a:solidFill>
                <a:latin typeface="Meiryo UI" panose="020B0604030504040204" pitchFamily="50" charset="-128"/>
                <a:ea typeface="Meiryo UI" panose="020B0604030504040204" pitchFamily="50" charset="-128"/>
              </a:rPr>
              <a:t>miro</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URL</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に</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アクセスしてください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B0EEA96-1B23-4BD9-AACF-046B28CB082D}"/>
              </a:ext>
            </a:extLst>
          </p:cNvPr>
          <p:cNvSpPr/>
          <p:nvPr/>
        </p:nvSpPr>
        <p:spPr>
          <a:xfrm>
            <a:off x="416496" y="3544162"/>
            <a:ext cx="6192688" cy="3053189"/>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4820632F-4A7C-4BEA-8733-2AAC930D9012}"/>
              </a:ext>
            </a:extLst>
          </p:cNvPr>
          <p:cNvSpPr txBox="1"/>
          <p:nvPr/>
        </p:nvSpPr>
        <p:spPr>
          <a:xfrm>
            <a:off x="560512" y="4740323"/>
            <a:ext cx="914400" cy="914400"/>
          </a:xfrm>
          <a:prstGeom prst="rect">
            <a:avLst/>
          </a:prstGeom>
        </p:spPr>
        <p:txBody>
          <a:bodyPr vert="horz" wrap="none" lIns="91440" tIns="45720" rIns="91440" bIns="45720" numCol="1" spcCol="180000" rtlCol="0">
            <a:noAutofit/>
          </a:bodyPr>
          <a:lstStyle/>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&lt;1&gt;</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名前を書いた</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sticky note</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を作ってみよう</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&lt;2&gt;</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画面の縮小・拡大をしてみよう</a:t>
            </a:r>
          </a:p>
        </p:txBody>
      </p:sp>
      <p:sp>
        <p:nvSpPr>
          <p:cNvPr id="9" name="テキスト ボックス 8">
            <a:extLst>
              <a:ext uri="{FF2B5EF4-FFF2-40B4-BE49-F238E27FC236}">
                <a16:creationId xmlns:a16="http://schemas.microsoft.com/office/drawing/2014/main" id="{D6846B4F-EBA7-43B9-9FB9-BB7835388ADA}"/>
              </a:ext>
            </a:extLst>
          </p:cNvPr>
          <p:cNvSpPr txBox="1"/>
          <p:nvPr/>
        </p:nvSpPr>
        <p:spPr>
          <a:xfrm>
            <a:off x="1330896" y="395989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やってみよう！</a:t>
            </a:r>
          </a:p>
        </p:txBody>
      </p:sp>
      <p:pic>
        <p:nvPicPr>
          <p:cNvPr id="10" name="グラフィックス 9" descr="思案中の吹き出し">
            <a:extLst>
              <a:ext uri="{FF2B5EF4-FFF2-40B4-BE49-F238E27FC236}">
                <a16:creationId xmlns:a16="http://schemas.microsoft.com/office/drawing/2014/main" id="{6532520A-85AE-49FA-ADC0-EC314AD087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0512" y="3709181"/>
            <a:ext cx="914400" cy="914400"/>
          </a:xfrm>
          <a:prstGeom prst="rect">
            <a:avLst/>
          </a:prstGeom>
        </p:spPr>
      </p:pic>
      <p:sp>
        <p:nvSpPr>
          <p:cNvPr id="15" name="テキスト ボックス 14">
            <a:extLst>
              <a:ext uri="{FF2B5EF4-FFF2-40B4-BE49-F238E27FC236}">
                <a16:creationId xmlns:a16="http://schemas.microsoft.com/office/drawing/2014/main" id="{20327ABA-E9F1-48C6-8AE4-49952163CC0F}"/>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en-US" altLang="ja-JP" sz="3200" dirty="0" err="1">
                <a:latin typeface="Meiryo UI" panose="020B0604030504040204" pitchFamily="50" charset="-128"/>
                <a:ea typeface="Meiryo UI" panose="020B0604030504040204" pitchFamily="50" charset="-128"/>
              </a:rPr>
              <a:t>miro</a:t>
            </a:r>
            <a:r>
              <a:rPr kumimoji="1" lang="ja-JP" altLang="en-US" sz="3200" dirty="0">
                <a:latin typeface="Meiryo UI" panose="020B0604030504040204" pitchFamily="50" charset="-128"/>
                <a:ea typeface="Meiryo UI" panose="020B0604030504040204" pitchFamily="50" charset="-128"/>
              </a:rPr>
              <a:t>を使ってみよう</a:t>
            </a:r>
          </a:p>
        </p:txBody>
      </p:sp>
      <p:sp>
        <p:nvSpPr>
          <p:cNvPr id="11" name="スライド番号プレースホルダー 10">
            <a:extLst>
              <a:ext uri="{FF2B5EF4-FFF2-40B4-BE49-F238E27FC236}">
                <a16:creationId xmlns:a16="http://schemas.microsoft.com/office/drawing/2014/main" id="{AACFAC29-B294-4382-A940-EA7AE8FD8C87}"/>
              </a:ext>
            </a:extLst>
          </p:cNvPr>
          <p:cNvSpPr>
            <a:spLocks noGrp="1"/>
          </p:cNvSpPr>
          <p:nvPr>
            <p:ph type="sldNum" sz="quarter" idx="12"/>
          </p:nvPr>
        </p:nvSpPr>
        <p:spPr/>
        <p:txBody>
          <a:bodyPr/>
          <a:lstStyle/>
          <a:p>
            <a:fld id="{19D740D2-A3E1-4263-887F-D0BA2D5FB11C}" type="slidenum">
              <a:rPr kumimoji="1" lang="ja-JP" altLang="en-US" smtClean="0"/>
              <a:t>4</a:t>
            </a:fld>
            <a:endParaRPr kumimoji="1" lang="ja-JP" altLang="en-US"/>
          </a:p>
        </p:txBody>
      </p:sp>
      <p:pic>
        <p:nvPicPr>
          <p:cNvPr id="12" name="図 11">
            <a:extLst>
              <a:ext uri="{FF2B5EF4-FFF2-40B4-BE49-F238E27FC236}">
                <a16:creationId xmlns:a16="http://schemas.microsoft.com/office/drawing/2014/main" id="{D4735227-6C17-433E-B986-1FEA437954C3}"/>
              </a:ext>
            </a:extLst>
          </p:cNvPr>
          <p:cNvPicPr>
            <a:picLocks noChangeAspect="1"/>
          </p:cNvPicPr>
          <p:nvPr/>
        </p:nvPicPr>
        <p:blipFill rotWithShape="1">
          <a:blip r:embed="rId6"/>
          <a:srcRect l="10020" t="16401" r="69351" b="35785"/>
          <a:stretch/>
        </p:blipFill>
        <p:spPr>
          <a:xfrm>
            <a:off x="6718572" y="1844824"/>
            <a:ext cx="3187428" cy="4155639"/>
          </a:xfrm>
          <a:prstGeom prst="rect">
            <a:avLst/>
          </a:prstGeom>
        </p:spPr>
      </p:pic>
    </p:spTree>
    <p:extLst>
      <p:ext uri="{BB962C8B-B14F-4D97-AF65-F5344CB8AC3E}">
        <p14:creationId xmlns:p14="http://schemas.microsoft.com/office/powerpoint/2010/main" val="2256693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C79DBAE6-7B7F-407B-A4E5-6F390AF4AF2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49420CE0-2797-4E1C-9CD1-85AC882FB248}"/>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2. </a:t>
            </a:r>
            <a:r>
              <a:rPr lang="ja-JP" altLang="en-US" sz="3200" dirty="0">
                <a:latin typeface="Meiryo UI" panose="020B0604030504040204" pitchFamily="50" charset="-128"/>
                <a:ea typeface="Meiryo UI" panose="020B0604030504040204" pitchFamily="50" charset="-128"/>
              </a:rPr>
              <a:t>チェックイン</a:t>
            </a:r>
            <a:endParaRPr kumimoji="1" lang="ja-JP" altLang="en-US" sz="32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374EBEFE-41D8-44CF-A341-A57FE2180F76}"/>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お名前と「</a:t>
            </a:r>
            <a:r>
              <a:rPr lang="ja-JP" altLang="en-US" dirty="0">
                <a:solidFill>
                  <a:schemeClr val="accent5">
                    <a:lumMod val="25000"/>
                  </a:schemeClr>
                </a:solidFill>
                <a:latin typeface="Meiryo UI" panose="020B0604030504040204" pitchFamily="50" charset="-128"/>
                <a:ea typeface="Meiryo UI" panose="020B0604030504040204" pitchFamily="50" charset="-128"/>
              </a:rPr>
              <a:t>今後、</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どういう働き方をしたいか」について</a:t>
            </a:r>
            <a:r>
              <a:rPr lang="ja-JP" altLang="en-US" dirty="0">
                <a:solidFill>
                  <a:schemeClr val="accent5">
                    <a:lumMod val="25000"/>
                  </a:schemeClr>
                </a:solidFill>
                <a:latin typeface="Meiryo UI" panose="020B0604030504040204" pitchFamily="50" charset="-128"/>
                <a:ea typeface="Meiryo UI" panose="020B0604030504040204" pitchFamily="50" charset="-128"/>
              </a:rPr>
              <a:t>お話しください。</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お話した内容は</a:t>
            </a:r>
            <a:r>
              <a:rPr lang="en-US" altLang="ja-JP" dirty="0" err="1">
                <a:solidFill>
                  <a:schemeClr val="accent5">
                    <a:lumMod val="25000"/>
                  </a:schemeClr>
                </a:solidFill>
                <a:latin typeface="Meiryo UI" panose="020B0604030504040204" pitchFamily="50" charset="-128"/>
                <a:ea typeface="Meiryo UI" panose="020B0604030504040204" pitchFamily="50" charset="-128"/>
              </a:rPr>
              <a:t>miro</a:t>
            </a:r>
            <a:r>
              <a:rPr lang="ja-JP" altLang="en-US" dirty="0">
                <a:solidFill>
                  <a:schemeClr val="accent5">
                    <a:lumMod val="25000"/>
                  </a:schemeClr>
                </a:solidFill>
                <a:latin typeface="Meiryo UI" panose="020B0604030504040204" pitchFamily="50" charset="-128"/>
                <a:ea typeface="Meiryo UI" panose="020B0604030504040204" pitchFamily="50" charset="-128"/>
              </a:rPr>
              <a:t>のチェックイン</a:t>
            </a:r>
            <a:r>
              <a:rPr lang="en-US" altLang="ja-JP" dirty="0">
                <a:solidFill>
                  <a:schemeClr val="accent5">
                    <a:lumMod val="25000"/>
                  </a:schemeClr>
                </a:solidFill>
                <a:latin typeface="Meiryo UI" panose="020B0604030504040204" pitchFamily="50" charset="-128"/>
                <a:ea typeface="Meiryo UI" panose="020B0604030504040204" pitchFamily="50" charset="-128"/>
              </a:rPr>
              <a:t>frame</a:t>
            </a:r>
            <a:r>
              <a:rPr lang="ja-JP" altLang="en-US" dirty="0">
                <a:solidFill>
                  <a:schemeClr val="accent5">
                    <a:lumMod val="25000"/>
                  </a:schemeClr>
                </a:solidFill>
                <a:latin typeface="Meiryo UI" panose="020B0604030504040204" pitchFamily="50" charset="-128"/>
                <a:ea typeface="Meiryo UI" panose="020B0604030504040204" pitchFamily="50" charset="-128"/>
              </a:rPr>
              <a:t>内に記録してください。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46ECC76B-0732-4954-B187-BA4678B0D8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29264" y="5723748"/>
            <a:ext cx="914400" cy="914400"/>
          </a:xfrm>
          <a:prstGeom prst="rect">
            <a:avLst/>
          </a:prstGeom>
        </p:spPr>
      </p:pic>
      <p:pic>
        <p:nvPicPr>
          <p:cNvPr id="12" name="グラフィックス 11" descr="思案中の吹き出し">
            <a:extLst>
              <a:ext uri="{FF2B5EF4-FFF2-40B4-BE49-F238E27FC236}">
                <a16:creationId xmlns:a16="http://schemas.microsoft.com/office/drawing/2014/main" id="{F2561E29-5276-499D-89C9-CB6CF15E3D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0512" y="1415382"/>
            <a:ext cx="914400" cy="914400"/>
          </a:xfrm>
          <a:prstGeom prst="rect">
            <a:avLst/>
          </a:prstGeom>
        </p:spPr>
      </p:pic>
      <p:pic>
        <p:nvPicPr>
          <p:cNvPr id="14" name="図 13">
            <a:extLst>
              <a:ext uri="{FF2B5EF4-FFF2-40B4-BE49-F238E27FC236}">
                <a16:creationId xmlns:a16="http://schemas.microsoft.com/office/drawing/2014/main" id="{4CFC856A-BF84-40D3-979F-CD9C8C945D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7712" y="3296023"/>
            <a:ext cx="3431232" cy="3431232"/>
          </a:xfrm>
          <a:prstGeom prst="rect">
            <a:avLst/>
          </a:prstGeom>
        </p:spPr>
      </p:pic>
      <p:sp>
        <p:nvSpPr>
          <p:cNvPr id="3" name="テキスト ボックス 2">
            <a:extLst>
              <a:ext uri="{FF2B5EF4-FFF2-40B4-BE49-F238E27FC236}">
                <a16:creationId xmlns:a16="http://schemas.microsoft.com/office/drawing/2014/main" id="{BDBC4807-6745-4DB5-9DA8-236561AE0683}"/>
              </a:ext>
            </a:extLst>
          </p:cNvPr>
          <p:cNvSpPr txBox="1"/>
          <p:nvPr/>
        </p:nvSpPr>
        <p:spPr>
          <a:xfrm>
            <a:off x="1352600" y="3923449"/>
            <a:ext cx="914400" cy="914400"/>
          </a:xfrm>
          <a:prstGeom prst="rect">
            <a:avLst/>
          </a:prstGeom>
        </p:spPr>
        <p:txBody>
          <a:bodyPr vert="horz" wrap="none" lIns="91440" tIns="45720" rIns="91440" bIns="45720" numCol="1" spcCol="180000" rtlCol="0">
            <a:normAutofit/>
          </a:bodyPr>
          <a:lstStyle/>
          <a:p>
            <a:r>
              <a:rPr lang="ja-JP" altLang="en-US" sz="2000" dirty="0">
                <a:latin typeface="Meiryo UI" panose="020B0604030504040204" pitchFamily="50" charset="-128"/>
                <a:ea typeface="Meiryo UI" panose="020B0604030504040204" pitchFamily="50" charset="-128"/>
              </a:rPr>
              <a:t>今の気持ち</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と期待は？</a:t>
            </a:r>
            <a:endParaRPr kumimoji="1" lang="ja-JP" altLang="en-US" sz="2000" dirty="0">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50EE558F-F0C5-4CFC-828A-DB54EB548A33}"/>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3" name="テキスト ボックス 12">
            <a:extLst>
              <a:ext uri="{FF2B5EF4-FFF2-40B4-BE49-F238E27FC236}">
                <a16:creationId xmlns:a16="http://schemas.microsoft.com/office/drawing/2014/main" id="{B0CDBCC2-B317-4969-9A68-549993FC81C6}"/>
              </a:ext>
            </a:extLst>
          </p:cNvPr>
          <p:cNvSpPr txBox="1"/>
          <p:nvPr/>
        </p:nvSpPr>
        <p:spPr>
          <a:xfrm>
            <a:off x="8431088" y="5744777"/>
            <a:ext cx="914400" cy="914400"/>
          </a:xfrm>
          <a:prstGeom prst="rect">
            <a:avLst/>
          </a:prstGeom>
        </p:spPr>
        <p:txBody>
          <a:bodyPr vert="horz" wrap="none" lIns="91440" tIns="45720" rIns="91440" bIns="45720" numCol="1" spcCol="180000" rtlCol="0" anchor="ctr">
            <a:normAutofit/>
          </a:bodyPr>
          <a:lstStyle/>
          <a:p>
            <a:r>
              <a:rPr lang="en-US" altLang="ja-JP" sz="2800" dirty="0">
                <a:solidFill>
                  <a:schemeClr val="accent5">
                    <a:lumMod val="50000"/>
                  </a:schemeClr>
                </a:solidFill>
                <a:latin typeface="Meiryo UI" panose="020B0604030504040204" pitchFamily="50" charset="-128"/>
                <a:ea typeface="Meiryo UI" panose="020B0604030504040204" pitchFamily="50" charset="-128"/>
              </a:rPr>
              <a:t>1</a:t>
            </a:r>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四角形: 角を丸くする 14">
            <a:extLst>
              <a:ext uri="{FF2B5EF4-FFF2-40B4-BE49-F238E27FC236}">
                <a16:creationId xmlns:a16="http://schemas.microsoft.com/office/drawing/2014/main" id="{F93F9F78-C380-4D31-8495-9BF755C36495}"/>
              </a:ext>
            </a:extLst>
          </p:cNvPr>
          <p:cNvSpPr/>
          <p:nvPr/>
        </p:nvSpPr>
        <p:spPr>
          <a:xfrm>
            <a:off x="5147320" y="3424246"/>
            <a:ext cx="455820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A396D47B-1A35-48DF-8776-630EBD254441}"/>
              </a:ext>
            </a:extLst>
          </p:cNvPr>
          <p:cNvSpPr txBox="1"/>
          <p:nvPr/>
        </p:nvSpPr>
        <p:spPr>
          <a:xfrm>
            <a:off x="5423579" y="4425208"/>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必ずミュート解除、ビデオ</a:t>
            </a:r>
            <a:r>
              <a:rPr lang="ja-JP" altLang="en-US" dirty="0">
                <a:solidFill>
                  <a:schemeClr val="accent5">
                    <a:lumMod val="25000"/>
                  </a:schemeClr>
                </a:solidFill>
                <a:latin typeface="Meiryo UI" panose="020B0604030504040204" pitchFamily="50" charset="-128"/>
                <a:ea typeface="Meiryo UI" panose="020B0604030504040204" pitchFamily="50" charset="-128"/>
              </a:rPr>
              <a:t>オンに</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してください。</a:t>
            </a:r>
          </a:p>
        </p:txBody>
      </p:sp>
      <p:pic>
        <p:nvPicPr>
          <p:cNvPr id="1026" name="Picture 2" descr="Zoomのロゴ">
            <a:extLst>
              <a:ext uri="{FF2B5EF4-FFF2-40B4-BE49-F238E27FC236}">
                <a16:creationId xmlns:a16="http://schemas.microsoft.com/office/drawing/2014/main" id="{4811532E-BE5E-4EB7-BCD5-A928844485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9064" y="3776088"/>
            <a:ext cx="2095500" cy="476250"/>
          </a:xfrm>
          <a:prstGeom prst="rect">
            <a:avLst/>
          </a:prstGeom>
          <a:noFill/>
          <a:extLst>
            <a:ext uri="{909E8E84-426E-40DD-AFC4-6F175D3DCCD1}">
              <a14:hiddenFill xmlns:a14="http://schemas.microsoft.com/office/drawing/2010/main">
                <a:solidFill>
                  <a:srgbClr val="FFFFFF"/>
                </a:solidFill>
              </a14:hiddenFill>
            </a:ext>
          </a:extLst>
        </p:spPr>
      </p:pic>
      <p:sp>
        <p:nvSpPr>
          <p:cNvPr id="16" name="スライド番号プレースホルダー 2">
            <a:extLst>
              <a:ext uri="{FF2B5EF4-FFF2-40B4-BE49-F238E27FC236}">
                <a16:creationId xmlns:a16="http://schemas.microsoft.com/office/drawing/2014/main" id="{70978522-2FDE-4D81-B96F-7275162E21F1}"/>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5</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94067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3. </a:t>
            </a:r>
            <a:r>
              <a:rPr lang="ja-JP" altLang="en-US" sz="3200" dirty="0">
                <a:latin typeface="Meiryo UI" panose="020B0604030504040204" pitchFamily="50" charset="-128"/>
                <a:ea typeface="Meiryo UI" panose="020B0604030504040204" pitchFamily="50" charset="-128"/>
              </a:rPr>
              <a:t>インプットトーク（アジャイルとは？）</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E854813B-CC87-496F-8EFD-C3695DB0CA5E}"/>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8278B99-98F3-4C67-883F-AB5210B16F9A}"/>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アジャイルを取り巻く状況と</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IPA</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の取組みについてお話しします。</a:t>
            </a:r>
          </a:p>
        </p:txBody>
      </p:sp>
      <p:pic>
        <p:nvPicPr>
          <p:cNvPr id="6" name="グラフィックス 5" descr="話の吹き出し">
            <a:extLst>
              <a:ext uri="{FF2B5EF4-FFF2-40B4-BE49-F238E27FC236}">
                <a16:creationId xmlns:a16="http://schemas.microsoft.com/office/drawing/2014/main" id="{E29CE049-8E22-4780-BDE7-A117CC1884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99845"/>
            <a:ext cx="914400" cy="914400"/>
          </a:xfrm>
          <a:prstGeom prst="rect">
            <a:avLst/>
          </a:prstGeom>
        </p:spPr>
      </p:pic>
      <p:pic>
        <p:nvPicPr>
          <p:cNvPr id="8" name="図 7">
            <a:extLst>
              <a:ext uri="{FF2B5EF4-FFF2-40B4-BE49-F238E27FC236}">
                <a16:creationId xmlns:a16="http://schemas.microsoft.com/office/drawing/2014/main" id="{80E2E42C-8F3C-42BE-A1B2-0997A2053BA8}"/>
              </a:ext>
            </a:extLst>
          </p:cNvPr>
          <p:cNvPicPr>
            <a:picLocks noChangeAspect="1"/>
          </p:cNvPicPr>
          <p:nvPr/>
        </p:nvPicPr>
        <p:blipFill>
          <a:blip r:embed="rId5"/>
          <a:stretch>
            <a:fillRect/>
          </a:stretch>
        </p:blipFill>
        <p:spPr>
          <a:xfrm>
            <a:off x="999364" y="3532683"/>
            <a:ext cx="2274021" cy="3034680"/>
          </a:xfrm>
          <a:prstGeom prst="rect">
            <a:avLst/>
          </a:prstGeom>
        </p:spPr>
      </p:pic>
      <p:sp>
        <p:nvSpPr>
          <p:cNvPr id="11" name="四角形: 角を丸くする 10">
            <a:extLst>
              <a:ext uri="{FF2B5EF4-FFF2-40B4-BE49-F238E27FC236}">
                <a16:creationId xmlns:a16="http://schemas.microsoft.com/office/drawing/2014/main" id="{02448E9F-A195-4973-9972-5725482FC2D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61B05C76-E8E1-44D1-AA61-D310D78B0D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ABE7189A-DB95-4FA0-9A76-29BC881AD783}"/>
              </a:ext>
            </a:extLst>
          </p:cNvPr>
          <p:cNvSpPr txBox="1"/>
          <p:nvPr/>
        </p:nvSpPr>
        <p:spPr>
          <a:xfrm>
            <a:off x="8309231"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20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2" name="フッター プレースホルダー 1">
            <a:extLst>
              <a:ext uri="{FF2B5EF4-FFF2-40B4-BE49-F238E27FC236}">
                <a16:creationId xmlns:a16="http://schemas.microsoft.com/office/drawing/2014/main" id="{20BC419A-AA88-41E3-AECF-E782256E0EC4}"/>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4" name="スライド番号プレースホルダー 2">
            <a:extLst>
              <a:ext uri="{FF2B5EF4-FFF2-40B4-BE49-F238E27FC236}">
                <a16:creationId xmlns:a16="http://schemas.microsoft.com/office/drawing/2014/main" id="{2853CCFE-3490-4026-B787-E79709BEDA7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6</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6791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今回のテーマ</a:t>
            </a: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テーマ：働き方も含めた理想の仕事場環境</a:t>
            </a: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テーマについて議論しアウトプットを作成します。</a:t>
            </a:r>
          </a:p>
          <a:p>
            <a:pPr algn="l"/>
            <a:r>
              <a:rPr kumimoji="1" lang="ja-JP" altLang="en-US" sz="1800" dirty="0">
                <a:latin typeface="Meiryo UI" panose="020B0604030504040204" pitchFamily="50" charset="-128"/>
                <a:ea typeface="Meiryo UI" panose="020B0604030504040204" pitchFamily="50" charset="-128"/>
              </a:rPr>
              <a:t>議論をしながら、理想の仕事場環境を作業場所に作成してください。</a:t>
            </a:r>
          </a:p>
          <a:p>
            <a:pPr algn="l"/>
            <a:r>
              <a:rPr kumimoji="1" lang="ja-JP" altLang="en-US" sz="1800" dirty="0">
                <a:latin typeface="Meiryo UI" panose="020B0604030504040204" pitchFamily="50" charset="-128"/>
                <a:ea typeface="Meiryo UI" panose="020B0604030504040204" pitchFamily="50" charset="-128"/>
              </a:rPr>
              <a:t>画像やレイアウトなどは、</a:t>
            </a:r>
            <a:r>
              <a:rPr kumimoji="1" lang="en-US" altLang="ja-JP" sz="1800" dirty="0">
                <a:latin typeface="Meiryo UI" panose="020B0604030504040204" pitchFamily="50" charset="-128"/>
                <a:ea typeface="Meiryo UI" panose="020B0604030504040204" pitchFamily="50" charset="-128"/>
              </a:rPr>
              <a:t>Google</a:t>
            </a:r>
            <a:r>
              <a:rPr kumimoji="1" lang="ja-JP" altLang="en-US" sz="1800" dirty="0">
                <a:latin typeface="Meiryo UI" panose="020B0604030504040204" pitchFamily="50" charset="-128"/>
                <a:ea typeface="Meiryo UI" panose="020B0604030504040204" pitchFamily="50" charset="-128"/>
              </a:rPr>
              <a:t>検索で素材を探して貼ってかまいません。</a:t>
            </a:r>
            <a:endParaRPr kumimoji="1" lang="en-US" altLang="ja-JP" sz="1800" dirty="0">
              <a:latin typeface="Meiryo UI" panose="020B0604030504040204" pitchFamily="50" charset="-128"/>
              <a:ea typeface="Meiryo UI" panose="020B0604030504040204" pitchFamily="50" charset="-128"/>
            </a:endParaRP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3240" y="4509120"/>
            <a:ext cx="1969393" cy="1915380"/>
          </a:xfrm>
          <a:prstGeom prst="rect">
            <a:avLst/>
          </a:prstGeom>
        </p:spPr>
      </p:pic>
      <p:sp>
        <p:nvSpPr>
          <p:cNvPr id="11" name="スライド番号プレースホルダー 2">
            <a:extLst>
              <a:ext uri="{FF2B5EF4-FFF2-40B4-BE49-F238E27FC236}">
                <a16:creationId xmlns:a16="http://schemas.microsoft.com/office/drawing/2014/main" id="{8633050C-E743-4E9C-B842-03B7A0CA3896}"/>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7</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95744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４</a:t>
            </a:r>
            <a:r>
              <a:rPr lang="en-US" altLang="ja-JP" sz="3200" dirty="0">
                <a:latin typeface="Meiryo UI" panose="020B0604030504040204" pitchFamily="50" charset="-128"/>
                <a:ea typeface="Meiryo UI" panose="020B0604030504040204" pitchFamily="50" charset="-128"/>
              </a:rPr>
              <a:t>.</a:t>
            </a:r>
            <a:r>
              <a:rPr lang="ja-JP" altLang="en-US" sz="3200" dirty="0">
                <a:latin typeface="Meiryo UI" panose="020B0604030504040204" pitchFamily="50" charset="-128"/>
                <a:ea typeface="Meiryo UI" panose="020B0604030504040204" pitchFamily="50" charset="-128"/>
              </a:rPr>
              <a:t>パターンを選ぼう</a:t>
            </a:r>
            <a:r>
              <a:rPr lang="ja-JP" altLang="en-US" sz="3200">
                <a:latin typeface="Meiryo UI" panose="020B0604030504040204" pitchFamily="50" charset="-128"/>
                <a:ea typeface="Meiryo UI" panose="020B0604030504040204" pitchFamily="50" charset="-128"/>
              </a:rPr>
              <a:t>！（ゴール</a:t>
            </a:r>
            <a:r>
              <a:rPr lang="ja-JP" altLang="en-US" sz="3200" dirty="0">
                <a:latin typeface="Meiryo UI" panose="020B0604030504040204" pitchFamily="50" charset="-128"/>
                <a:ea typeface="Meiryo UI" panose="020B0604030504040204" pitchFamily="50" charset="-128"/>
              </a:rPr>
              <a:t>設定）</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2" name="フッター プレースホルダー 1">
            <a:extLst>
              <a:ext uri="{FF2B5EF4-FFF2-40B4-BE49-F238E27FC236}">
                <a16:creationId xmlns:a16="http://schemas.microsoft.com/office/drawing/2014/main" id="{F4723A44-36F1-4F49-BF40-66CA87247CCE}"/>
              </a:ext>
            </a:extLst>
          </p:cNvPr>
          <p:cNvSpPr>
            <a:spLocks noGrp="1"/>
          </p:cNvSpPr>
          <p:nvPr>
            <p:ph type="ftr" sz="quarter" idx="3"/>
          </p:nvPr>
        </p:nvSpPr>
        <p:spPr/>
        <p:txBody>
          <a:bodyPr/>
          <a:lstStyle/>
          <a:p>
            <a:r>
              <a:rPr lang="en-US" altLang="ja-JP"/>
              <a:t>All Rights Reserved Copyright© IPA 2022</a:t>
            </a:r>
            <a:endParaRPr lang="ja-JP" altLang="en-US" dirty="0"/>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7704856" cy="3631502"/>
          </a:xfrm>
          <a:prstGeom prst="rect">
            <a:avLst/>
          </a:prstGeom>
        </p:spPr>
        <p:txBody>
          <a:bodyPr vert="horz" wrap="none" lIns="91440" tIns="45720" rIns="91440" bIns="45720" numCol="1" spcCol="180000" rtlCol="0">
            <a:normAutofit/>
          </a:bodyPr>
          <a:lstStyle/>
          <a:p>
            <a:pPr algn="l"/>
            <a:r>
              <a:rPr kumimoji="1" lang="ja-JP" altLang="en-US" sz="2800" dirty="0">
                <a:solidFill>
                  <a:srgbClr val="C00000"/>
                </a:solidFill>
                <a:latin typeface="Meiryo UI" panose="020B0604030504040204" pitchFamily="50" charset="-128"/>
                <a:ea typeface="Meiryo UI" panose="020B0604030504040204" pitchFamily="50" charset="-128"/>
              </a:rPr>
              <a:t>私たちのチームのゴール</a:t>
            </a:r>
            <a:r>
              <a:rPr kumimoji="1" lang="ja-JP" altLang="en-US" sz="2800" dirty="0">
                <a:latin typeface="Meiryo UI" panose="020B0604030504040204" pitchFamily="50" charset="-128"/>
                <a:ea typeface="Meiryo UI" panose="020B0604030504040204" pitchFamily="50" charset="-128"/>
              </a:rPr>
              <a:t>を設定しましょう</a:t>
            </a:r>
            <a:endParaRPr kumimoji="1"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1800" dirty="0">
                <a:latin typeface="Meiryo UI" panose="020B0604030504040204" pitchFamily="50" charset="-128"/>
                <a:ea typeface="Meiryo UI" panose="020B0604030504040204" pitchFamily="50" charset="-128"/>
              </a:rPr>
              <a:t>[Q]</a:t>
            </a:r>
            <a:r>
              <a:rPr lang="ja-JP" altLang="en-US" sz="1800" dirty="0">
                <a:latin typeface="Meiryo UI" panose="020B0604030504040204" pitchFamily="50" charset="-128"/>
                <a:ea typeface="Meiryo UI" panose="020B0604030504040204" pitchFamily="50" charset="-128"/>
              </a:rPr>
              <a:t>どんな「理想の仕事場環境」を目指すのか</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オフィス環境・レイアウト</a:t>
            </a:r>
            <a:r>
              <a:rPr lang="ja-JP" altLang="en-US" sz="1800" dirty="0">
                <a:latin typeface="Meiryo UI" panose="020B0604030504040204" pitchFamily="50" charset="-128"/>
                <a:ea typeface="Meiryo UI" panose="020B0604030504040204" pitchFamily="50" charset="-128"/>
              </a:rPr>
              <a:t>を見直すことで理想を目指す？ </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個人環境・レイアウト</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活用するツール</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働き方・コミュニケーション・情報共有</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上記以外の何か</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endParaRPr lang="en-US" altLang="ja-JP" sz="1800" dirty="0">
              <a:solidFill>
                <a:schemeClr val="bg1">
                  <a:lumMod val="50000"/>
                </a:schemeClr>
              </a:solidFill>
              <a:latin typeface="Meiryo UI" panose="020B0604030504040204" pitchFamily="50" charset="-128"/>
              <a:ea typeface="Meiryo UI" panose="020B0604030504040204" pitchFamily="50" charset="-128"/>
            </a:endParaRPr>
          </a:p>
          <a:p>
            <a:pPr algn="l"/>
            <a:r>
              <a:rPr kumimoji="1" lang="en-US" altLang="ja-JP" sz="1800" dirty="0">
                <a:solidFill>
                  <a:schemeClr val="bg1">
                    <a:lumMod val="50000"/>
                  </a:schemeClr>
                </a:solidFill>
                <a:latin typeface="Meiryo UI" panose="020B0604030504040204" pitchFamily="50" charset="-128"/>
                <a:ea typeface="Meiryo UI" panose="020B0604030504040204" pitchFamily="50" charset="-128"/>
              </a:rPr>
              <a:t>[Q]</a:t>
            </a:r>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チーム</a:t>
            </a:r>
            <a:r>
              <a:rPr lang="ja-JP" altLang="en-US" sz="1800" dirty="0">
                <a:solidFill>
                  <a:schemeClr val="bg1">
                    <a:lumMod val="50000"/>
                  </a:schemeClr>
                </a:solidFill>
                <a:latin typeface="Meiryo UI" panose="020B0604030504040204" pitchFamily="50" charset="-128"/>
                <a:ea typeface="Meiryo UI" panose="020B0604030504040204" pitchFamily="50" charset="-128"/>
              </a:rPr>
              <a:t>で</a:t>
            </a:r>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進る際に自分はどんな工夫をするのか</a:t>
            </a:r>
            <a:endParaRPr kumimoji="1" lang="en-US" altLang="ja-JP" sz="1800" dirty="0">
              <a:solidFill>
                <a:schemeClr val="bg1">
                  <a:lumMod val="50000"/>
                </a:schemeClr>
              </a:solidFill>
              <a:latin typeface="Meiryo UI" panose="020B0604030504040204" pitchFamily="50" charset="-128"/>
              <a:ea typeface="Meiryo UI" panose="020B0604030504040204" pitchFamily="50" charset="-128"/>
            </a:endParaRPr>
          </a:p>
          <a:p>
            <a:pPr algn="l"/>
            <a:r>
              <a:rPr lang="ja-JP" altLang="en-US" sz="1800" dirty="0">
                <a:solidFill>
                  <a:schemeClr val="bg1">
                    <a:lumMod val="50000"/>
                  </a:schemeClr>
                </a:solidFill>
                <a:latin typeface="Meiryo UI" panose="020B0604030504040204" pitchFamily="50" charset="-128"/>
                <a:ea typeface="Meiryo UI" panose="020B0604030504040204" pitchFamily="50" charset="-128"/>
              </a:rPr>
              <a:t>　　　→（この後のワークでやるので、まだ話さなくて大丈夫です）</a:t>
            </a:r>
            <a:endParaRPr kumimoji="1" lang="en-US" altLang="ja-JP" sz="180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1" name="四角形: 角を丸くする 10">
            <a:extLst>
              <a:ext uri="{FF2B5EF4-FFF2-40B4-BE49-F238E27FC236}">
                <a16:creationId xmlns:a16="http://schemas.microsoft.com/office/drawing/2014/main" id="{8C7C25B6-13A7-4D94-8568-404C06366DF0}"/>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8A65C68E-89F9-47F2-AAB9-A9F47D1C368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D030AAF0-E566-4B58-AE82-F17940D70072}"/>
              </a:ext>
            </a:extLst>
          </p:cNvPr>
          <p:cNvSpPr txBox="1"/>
          <p:nvPr/>
        </p:nvSpPr>
        <p:spPr>
          <a:xfrm>
            <a:off x="8431088" y="5744777"/>
            <a:ext cx="914400" cy="914400"/>
          </a:xfrm>
          <a:prstGeom prst="rect">
            <a:avLst/>
          </a:prstGeom>
        </p:spPr>
        <p:txBody>
          <a:bodyPr vert="horz" wrap="none" lIns="91440" tIns="45720" rIns="91440" bIns="45720" numCol="1" spcCol="180000" rtlCol="0" anchor="ctr">
            <a:normAutofit/>
          </a:bodyPr>
          <a:lstStyle/>
          <a:p>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3" name="矢印: 右 2">
            <a:extLst>
              <a:ext uri="{FF2B5EF4-FFF2-40B4-BE49-F238E27FC236}">
                <a16:creationId xmlns:a16="http://schemas.microsoft.com/office/drawing/2014/main" id="{4AB7F608-C627-4E0F-949A-9038CE839DE8}"/>
              </a:ext>
            </a:extLst>
          </p:cNvPr>
          <p:cNvSpPr/>
          <p:nvPr/>
        </p:nvSpPr>
        <p:spPr>
          <a:xfrm>
            <a:off x="444777" y="3904775"/>
            <a:ext cx="504056" cy="504056"/>
          </a:xfrm>
          <a:prstGeom prst="rightArrow">
            <a:avLst/>
          </a:prstGeom>
          <a:solidFill>
            <a:schemeClr val="accent1">
              <a:lumMod val="90000"/>
            </a:schemeClr>
          </a:solidFill>
          <a:ln>
            <a:solidFill>
              <a:schemeClr val="accent1">
                <a:lumMod val="50000"/>
              </a:schemeClr>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4" name="スライド番号プレースホルダー 2">
            <a:extLst>
              <a:ext uri="{FF2B5EF4-FFF2-40B4-BE49-F238E27FC236}">
                <a16:creationId xmlns:a16="http://schemas.microsoft.com/office/drawing/2014/main" id="{03CA180A-79EB-4DF9-B353-C9D78664B30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8</a:t>
            </a:fld>
            <a:endParaRPr lang="ja-JP" altLang="en-US" sz="92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3380624"/>
      </p:ext>
    </p:extLst>
  </p:cSld>
  <p:clrMapOvr>
    <a:masterClrMapping/>
  </p:clrMapOvr>
</p:sld>
</file>

<file path=ppt/theme/theme1.xml><?xml version="1.0" encoding="utf-8"?>
<a:theme xmlns:a="http://schemas.openxmlformats.org/drawingml/2006/main" name="2_スキル標準">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Arial"/>
        <a:ea typeface="ＭＳ Ｐゴシック"/>
        <a:cs typeface=""/>
      </a:majorFont>
      <a:minorFont>
        <a:latin typeface="HG丸ｺﾞｼｯｸM-PRO"/>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wrap="square" lIns="36000" tIns="36000" rIns="36000" bIns="36000" rtlCol="0" anchor="ctr">
        <a:noAutofit/>
      </a:bodyPr>
      <a:lstStyle>
        <a:defPPr>
          <a:defRPr sz="1400" b="0" dirty="0">
            <a:latin typeface="Meiryo UI" panose="020B0604030504040204" pitchFamily="50" charset="-128"/>
            <a:ea typeface="Meiryo UI" panose="020B0604030504040204" pitchFamily="50" charset="-128"/>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numCol="1" spcCol="180000" rtlCol="0">
        <a:normAutofit fontScale="92500" lnSpcReduction="20000"/>
      </a:bodyPr>
      <a:lstStyle>
        <a:defPPr algn="l">
          <a:defRPr sz="1400" dirty="0" smtClean="0">
            <a:latin typeface="Meiryo UI" panose="020B0604030504040204" pitchFamily="50" charset="-128"/>
            <a:ea typeface="Meiryo UI" panose="020B0604030504040204" pitchFamily="50" charset="-128"/>
          </a:defRPr>
        </a:defPPr>
      </a:lstStyle>
    </a:tx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Settings\kohno\Application Data\Microsoft\Templates\みずほ情報総研戦略セ.pot</Template>
  <TotalTime>0</TotalTime>
  <Words>3199</Words>
  <Application>Microsoft Office PowerPoint</Application>
  <PresentationFormat>A4 210 x 297 mm</PresentationFormat>
  <Paragraphs>443</Paragraphs>
  <Slides>35</Slides>
  <Notes>31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35</vt:i4>
      </vt:variant>
    </vt:vector>
  </HeadingPairs>
  <TitlesOfParts>
    <vt:vector size="46" baseType="lpstr">
      <vt:lpstr>HGP創英角ｺﾞｼｯｸUB</vt:lpstr>
      <vt:lpstr>HG丸ｺﾞｼｯｸM-PRO</vt:lpstr>
      <vt:lpstr>Meiryo UI</vt:lpstr>
      <vt:lpstr>メイリオ</vt:lpstr>
      <vt:lpstr>游ゴシック</vt:lpstr>
      <vt:lpstr>游明朝</vt:lpstr>
      <vt:lpstr>Arial</vt:lpstr>
      <vt:lpstr>Tahoma</vt:lpstr>
      <vt:lpstr>Times New Roman</vt:lpstr>
      <vt:lpstr>Wingdings</vt:lpstr>
      <vt:lpstr>2_スキル標準</vt:lpstr>
      <vt:lpstr>PowerPoint プレゼンテーション</vt:lpstr>
      <vt:lpstr>オンラインで アジャイルなふるまいを 体感するワークショップ</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トランスフォーメーションに対応するためのパターン・ランゲージ （略称トラパタ）とは？</vt:lpstr>
      <vt:lpstr>(ご参考) パターン・ランゲージとは？</vt:lpstr>
      <vt:lpstr>トラパタ全体像・全24パターン</vt:lpstr>
      <vt:lpstr>PowerPoint プレゼンテーション</vt:lpstr>
      <vt:lpstr>休憩（10分）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2018-03-12T05:58:35Z</dcterms:created>
  <dcterms:modified xsi:type="dcterms:W3CDTF">2022-04-19T08:57:21Z</dcterms:modified>
</cp:coreProperties>
</file>