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4317" r:id="rId1"/>
  </p:sldMasterIdLst>
  <p:notesMasterIdLst>
    <p:notesMasterId r:id="rId34"/>
  </p:notesMasterIdLst>
  <p:handoutMasterIdLst>
    <p:handoutMasterId r:id="rId35"/>
  </p:handoutMasterIdLst>
  <p:sldIdLst>
    <p:sldId id="1538" r:id="rId2"/>
    <p:sldId id="3440" r:id="rId3"/>
    <p:sldId id="3484" r:id="rId4"/>
    <p:sldId id="3457" r:id="rId5"/>
    <p:sldId id="3458" r:id="rId6"/>
    <p:sldId id="3459" r:id="rId7"/>
    <p:sldId id="3460" r:id="rId8"/>
    <p:sldId id="3461" r:id="rId9"/>
    <p:sldId id="1720" r:id="rId10"/>
    <p:sldId id="3462" r:id="rId11"/>
    <p:sldId id="3463" r:id="rId12"/>
    <p:sldId id="3469" r:id="rId13"/>
    <p:sldId id="3470" r:id="rId14"/>
    <p:sldId id="3471" r:id="rId15"/>
    <p:sldId id="3472" r:id="rId16"/>
    <p:sldId id="3473" r:id="rId17"/>
    <p:sldId id="3482" r:id="rId18"/>
    <p:sldId id="3474" r:id="rId19"/>
    <p:sldId id="3475" r:id="rId20"/>
    <p:sldId id="3476" r:id="rId21"/>
    <p:sldId id="3477" r:id="rId22"/>
    <p:sldId id="3464" r:id="rId23"/>
    <p:sldId id="3465" r:id="rId24"/>
    <p:sldId id="3466" r:id="rId25"/>
    <p:sldId id="3467" r:id="rId26"/>
    <p:sldId id="3468" r:id="rId27"/>
    <p:sldId id="1743" r:id="rId28"/>
    <p:sldId id="1740" r:id="rId29"/>
    <p:sldId id="3478" r:id="rId30"/>
    <p:sldId id="3479" r:id="rId31"/>
    <p:sldId id="3481" r:id="rId32"/>
    <p:sldId id="3483" r:id="rId33"/>
  </p:sldIdLst>
  <p:sldSz cx="9906000" cy="6858000" type="A4"/>
  <p:notesSz cx="6807200" cy="9939338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16" userDrawn="1">
          <p15:clr>
            <a:srgbClr val="A4A3A4"/>
          </p15:clr>
        </p15:guide>
        <p15:guide id="3" pos="6088" userDrawn="1">
          <p15:clr>
            <a:srgbClr val="A4A3A4"/>
          </p15:clr>
        </p15:guide>
        <p15:guide id="4" orient="horz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5" userDrawn="1">
          <p15:clr>
            <a:srgbClr val="A4A3A4"/>
          </p15:clr>
        </p15:guide>
        <p15:guide id="2" pos="2189" userDrawn="1">
          <p15:clr>
            <a:srgbClr val="A4A3A4"/>
          </p15:clr>
        </p15:guide>
        <p15:guide id="3" orient="horz" pos="3152" userDrawn="1">
          <p15:clr>
            <a:srgbClr val="A4A3A4"/>
          </p15:clr>
        </p15:guide>
        <p15:guide id="4" pos="2166" userDrawn="1">
          <p15:clr>
            <a:srgbClr val="A4A3A4"/>
          </p15:clr>
        </p15:guide>
        <p15:guide id="5" orient="horz" pos="3129" userDrawn="1">
          <p15:clr>
            <a:srgbClr val="A4A3A4"/>
          </p15:clr>
        </p15:guide>
        <p15:guide id="6" pos="214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FF66"/>
    <a:srgbClr val="FFE0DD"/>
    <a:srgbClr val="FFFF99"/>
    <a:srgbClr val="A7FB7D"/>
    <a:srgbClr val="CCFFFF"/>
    <a:srgbClr val="92D050"/>
    <a:srgbClr val="99FF99"/>
    <a:srgbClr val="00808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 autoAdjust="0"/>
    <p:restoredTop sz="79625" autoAdjust="0"/>
  </p:normalViewPr>
  <p:slideViewPr>
    <p:cSldViewPr showGuides="1">
      <p:cViewPr varScale="1">
        <p:scale>
          <a:sx n="90" d="100"/>
          <a:sy n="90" d="100"/>
        </p:scale>
        <p:origin x="2196" y="96"/>
      </p:cViewPr>
      <p:guideLst>
        <p:guide orient="horz" pos="2160"/>
        <p:guide pos="116"/>
        <p:guide pos="6088"/>
        <p:guide orient="horz" pos="40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52" d="100"/>
          <a:sy n="52" d="100"/>
        </p:scale>
        <p:origin x="-2736" y="-96"/>
      </p:cViewPr>
      <p:guideLst>
        <p:guide orient="horz" pos="3175"/>
        <p:guide pos="2189"/>
        <p:guide orient="horz" pos="3152"/>
        <p:guide pos="2166"/>
        <p:guide orient="horz" pos="3129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>
            <a:lvl1pPr algn="l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828" y="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>
            <a:lvl1pPr algn="r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1A386AB7-955A-4FFA-8A9F-E30A0E9A90C9}" type="datetime1">
              <a:rPr lang="ja-JP" altLang="en-US"/>
              <a:pPr>
                <a:defRPr/>
              </a:pPr>
              <a:t>2022/4/19</a:t>
            </a:fld>
            <a:endParaRPr lang="en-US" altLang="ja-JP" dirty="0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4197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b" anchorCtr="0" compatLnSpc="1">
            <a:prstTxWarp prst="textNoShape">
              <a:avLst/>
            </a:prstTxWarp>
          </a:bodyPr>
          <a:lstStyle>
            <a:lvl1pPr algn="l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828" y="944197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b" anchorCtr="0" compatLnSpc="1">
            <a:prstTxWarp prst="textNoShape">
              <a:avLst/>
            </a:prstTxWarp>
          </a:bodyPr>
          <a:lstStyle>
            <a:lvl1pPr algn="r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C67A92BE-3AB3-40A6-9617-FEFACF34BC20}" type="slidenum">
              <a:rPr lang="ja-JP" altLang="en-US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79388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>
            <a:lvl1pPr algn="l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828" y="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>
            <a:lvl1pPr algn="r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8F20B681-D3E6-40E7-ABDD-4F69A54D8682}" type="datetime1">
              <a:rPr lang="ja-JP" altLang="en-US"/>
              <a:pPr>
                <a:defRPr/>
              </a:pPr>
              <a:t>2022/4/19</a:t>
            </a:fld>
            <a:endParaRPr lang="en-US" altLang="ja-JP" dirty="0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4538"/>
            <a:ext cx="5387975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7" y="4720985"/>
            <a:ext cx="4991091" cy="447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2 レベル</a:t>
            </a:r>
          </a:p>
          <a:p>
            <a:pPr lvl="2"/>
            <a:r>
              <a:rPr lang="ja-JP" altLang="en-US" noProof="0"/>
              <a:t>第 3 レベル</a:t>
            </a:r>
          </a:p>
          <a:p>
            <a:pPr lvl="3"/>
            <a:r>
              <a:rPr lang="ja-JP" altLang="en-US" noProof="0"/>
              <a:t>第 4 レベル</a:t>
            </a:r>
          </a:p>
          <a:p>
            <a:pPr lvl="4"/>
            <a:r>
              <a:rPr lang="ja-JP" altLang="en-US" noProof="0"/>
              <a:t>第 5 レベル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4197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b" anchorCtr="0" compatLnSpc="1">
            <a:prstTxWarp prst="textNoShape">
              <a:avLst/>
            </a:prstTxWarp>
          </a:bodyPr>
          <a:lstStyle>
            <a:lvl1pPr algn="l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828" y="9441974"/>
            <a:ext cx="2950375" cy="49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43" tIns="47772" rIns="95543" bIns="47772" numCol="1" anchor="b" anchorCtr="0" compatLnSpc="1">
            <a:prstTxWarp prst="textNoShape">
              <a:avLst/>
            </a:prstTxWarp>
          </a:bodyPr>
          <a:lstStyle>
            <a:lvl1pPr algn="r" defTabSz="957381">
              <a:defRPr sz="1100" b="0">
                <a:latin typeface="Tahoma" pitchFamily="34" charset="0"/>
                <a:ea typeface="ＭＳ Ｐゴシック" charset="-128"/>
              </a:defRPr>
            </a:lvl1pPr>
          </a:lstStyle>
          <a:p>
            <a:pPr>
              <a:defRPr/>
            </a:pPr>
            <a:fld id="{8B7B8248-EDFB-4C70-A517-FC39A027DD39}" type="slidenum">
              <a:rPr lang="ja-JP" altLang="en-US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615401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82663" y="1243013"/>
            <a:ext cx="4841875" cy="3352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344" fontAlgn="auto">
              <a:spcBef>
                <a:spcPts val="0"/>
              </a:spcBef>
              <a:spcAft>
                <a:spcPts val="0"/>
              </a:spcAft>
              <a:defRPr/>
            </a:pPr>
            <a:fld id="{F5965048-2922-410F-ACE2-42015FF7E606}" type="slidenum">
              <a:rPr lang="ja-JP" altLang="en-US" sz="120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pPr defTabSz="914344" fontAlgn="auto">
                <a:spcBef>
                  <a:spcPts val="0"/>
                </a:spcBef>
                <a:spcAft>
                  <a:spcPts val="0"/>
                </a:spcAft>
                <a:defRPr/>
              </a:pPr>
              <a:t>0</a:t>
            </a:fld>
            <a:endParaRPr lang="ja-JP" altLang="en-US" sz="120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2702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65538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98183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086420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749558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89046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97429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04129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06487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709343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08085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64908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19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94285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175132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435879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316493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880192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047585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42732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113450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515029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33419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048026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29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83670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322788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24851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3436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15415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43975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63948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17937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B8248-EDFB-4C70-A517-FC39A027DD39}" type="slidenum">
              <a:rPr lang="ja-JP" altLang="en-US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12622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431DA70-0E83-47B1-9843-90CDD258BD9A}"/>
              </a:ext>
            </a:extLst>
          </p:cNvPr>
          <p:cNvCxnSpPr>
            <a:cxnSpLocks/>
          </p:cNvCxnSpPr>
          <p:nvPr userDrawn="1"/>
        </p:nvCxnSpPr>
        <p:spPr>
          <a:xfrm>
            <a:off x="350489" y="-10132"/>
            <a:ext cx="0" cy="672287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tx2">
                    <a:lumMod val="60000"/>
                    <a:lumOff val="40000"/>
                  </a:schemeClr>
                </a:gs>
                <a:gs pos="50000">
                  <a:srgbClr val="4A5593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>
            <a:extLst>
              <a:ext uri="{FF2B5EF4-FFF2-40B4-BE49-F238E27FC236}">
                <a16:creationId xmlns:a16="http://schemas.microsoft.com/office/drawing/2014/main" id="{41846E1B-B679-47C0-AF65-0F5BC9CCE0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5"/>
            <a:ext cx="7429500" cy="2090613"/>
          </a:xfrm>
        </p:spPr>
        <p:txBody>
          <a:bodyPr anchor="b">
            <a:normAutofit/>
          </a:bodyPr>
          <a:lstStyle>
            <a:lvl1pPr algn="ctr">
              <a:defRPr sz="44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9E1E187D-D1F5-447C-9FA0-813DF73A67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108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3" indent="0" algn="ctr">
              <a:buNone/>
              <a:defRPr sz="1500"/>
            </a:lvl2pPr>
            <a:lvl3pPr marL="685805" indent="0" algn="ctr">
              <a:buNone/>
              <a:defRPr sz="1350"/>
            </a:lvl3pPr>
            <a:lvl4pPr marL="1028708" indent="0" algn="ctr">
              <a:buNone/>
              <a:defRPr sz="1200"/>
            </a:lvl4pPr>
            <a:lvl5pPr marL="1371610" indent="0" algn="ctr">
              <a:buNone/>
              <a:defRPr sz="1200"/>
            </a:lvl5pPr>
            <a:lvl6pPr marL="1714513" indent="0" algn="ctr">
              <a:buNone/>
              <a:defRPr sz="1200"/>
            </a:lvl6pPr>
            <a:lvl7pPr marL="2057415" indent="0" algn="ctr">
              <a:buNone/>
              <a:defRPr sz="1200"/>
            </a:lvl7pPr>
            <a:lvl8pPr marL="2400318" indent="0" algn="ctr">
              <a:buNone/>
              <a:defRPr sz="1200"/>
            </a:lvl8pPr>
            <a:lvl9pPr marL="2743222" indent="0" algn="ctr">
              <a:buNone/>
              <a:defRPr sz="12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E7935DFA-6344-40B2-B1FE-444DE3E7FF61}"/>
              </a:ext>
            </a:extLst>
          </p:cNvPr>
          <p:cNvCxnSpPr/>
          <p:nvPr userDrawn="1"/>
        </p:nvCxnSpPr>
        <p:spPr>
          <a:xfrm>
            <a:off x="0" y="1124744"/>
            <a:ext cx="9906000" cy="0"/>
          </a:xfrm>
          <a:prstGeom prst="line">
            <a:avLst/>
          </a:prstGeom>
          <a:ln w="38100">
            <a:gradFill>
              <a:gsLst>
                <a:gs pos="0">
                  <a:schemeClr val="accent6">
                    <a:lumMod val="20000"/>
                    <a:lumOff val="80000"/>
                  </a:schemeClr>
                </a:gs>
                <a:gs pos="50000">
                  <a:srgbClr val="EF8913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フッター プレースホルダー 1">
            <a:extLst>
              <a:ext uri="{FF2B5EF4-FFF2-40B4-BE49-F238E27FC236}">
                <a16:creationId xmlns:a16="http://schemas.microsoft.com/office/drawing/2014/main" id="{78B93F69-3EFA-49BE-A9CD-ED085D31D2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348" y="6680206"/>
            <a:ext cx="2156607" cy="195814"/>
          </a:xfrm>
          <a:prstGeom prst="rect">
            <a:avLst/>
          </a:prstGeom>
        </p:spPr>
        <p:txBody>
          <a:bodyPr vert="horz" wrap="none" lIns="36000" tIns="36000" rIns="36000" bIns="36000" rtlCol="0" anchor="b">
            <a:spAutoFit/>
          </a:bodyPr>
          <a:lstStyle>
            <a:lvl1pPr algn="l">
              <a:defRPr sz="800" b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All Rights Reserved Copyright© IPA 2021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6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967726-9493-45EA-B724-7AC89F5F9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506" y="116633"/>
            <a:ext cx="8970997" cy="936103"/>
          </a:xfrm>
        </p:spPr>
        <p:txBody>
          <a:bodyPr>
            <a:noAutofit/>
          </a:bodyPr>
          <a:lstStyle>
            <a:lvl1pPr>
              <a:defRPr sz="4000" b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0F4A22B-4362-47CD-9ACA-3C0AA7628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13378" y="6671580"/>
            <a:ext cx="680228" cy="231056"/>
          </a:xfrm>
        </p:spPr>
        <p:txBody>
          <a:bodyPr/>
          <a:lstStyle/>
          <a:p>
            <a:fld id="{19D740D2-A3E1-4263-887F-D0BA2D5FB11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D47824A-05C5-4AEE-BC2D-80E03CEA57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ja-JP"/>
              <a:t>All Rights Reserved Copyright© IPA 2021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946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2">
            <a:extLst>
              <a:ext uri="{FF2B5EF4-FFF2-40B4-BE49-F238E27FC236}">
                <a16:creationId xmlns:a16="http://schemas.microsoft.com/office/drawing/2014/main" id="{84A952F3-0098-4772-AEAB-DD9DB5725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0489" y="1268760"/>
            <a:ext cx="935601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3" name="タイトル プレースホルダー 1">
            <a:extLst>
              <a:ext uri="{FF2B5EF4-FFF2-40B4-BE49-F238E27FC236}">
                <a16:creationId xmlns:a16="http://schemas.microsoft.com/office/drawing/2014/main" id="{739573CD-1BB4-497A-8236-BFE7E014D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506" y="116633"/>
            <a:ext cx="8970997" cy="9597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9E7FE6B-ACAE-4F18-AC44-C2FF5B0C12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0229" y="115880"/>
            <a:ext cx="769464" cy="433397"/>
          </a:xfrm>
          <a:prstGeom prst="rect">
            <a:avLst/>
          </a:prstGeom>
        </p:spPr>
      </p:pic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E6926B5-D9B0-45F4-A4BE-AE390D7879A2}"/>
              </a:ext>
            </a:extLst>
          </p:cNvPr>
          <p:cNvCxnSpPr/>
          <p:nvPr userDrawn="1"/>
        </p:nvCxnSpPr>
        <p:spPr>
          <a:xfrm>
            <a:off x="0" y="1124744"/>
            <a:ext cx="9906000" cy="0"/>
          </a:xfrm>
          <a:prstGeom prst="line">
            <a:avLst/>
          </a:prstGeom>
          <a:ln w="38100">
            <a:gradFill>
              <a:gsLst>
                <a:gs pos="0">
                  <a:schemeClr val="accent6">
                    <a:lumMod val="20000"/>
                    <a:lumOff val="80000"/>
                  </a:schemeClr>
                </a:gs>
                <a:gs pos="50000">
                  <a:srgbClr val="EF8913"/>
                </a:gs>
                <a:gs pos="100000">
                  <a:srgbClr val="FF0000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7EF0ABD-F6E8-474D-A2DB-C54BAAC01CAC}"/>
              </a:ext>
            </a:extLst>
          </p:cNvPr>
          <p:cNvSpPr/>
          <p:nvPr userDrawn="1"/>
        </p:nvSpPr>
        <p:spPr>
          <a:xfrm>
            <a:off x="0" y="6722558"/>
            <a:ext cx="9906000" cy="142875"/>
          </a:xfrm>
          <a:prstGeom prst="rect">
            <a:avLst/>
          </a:prstGeom>
          <a:solidFill>
            <a:srgbClr val="4A5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 dirty="0"/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ED61EB05-4D2A-4C6E-BAA2-B2DF16977F24}"/>
              </a:ext>
            </a:extLst>
          </p:cNvPr>
          <p:cNvCxnSpPr/>
          <p:nvPr userDrawn="1"/>
        </p:nvCxnSpPr>
        <p:spPr>
          <a:xfrm>
            <a:off x="350489" y="0"/>
            <a:ext cx="0" cy="685800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0000">
                  <a:schemeClr val="tx2">
                    <a:lumMod val="60000"/>
                    <a:lumOff val="40000"/>
                  </a:schemeClr>
                </a:gs>
                <a:gs pos="50000">
                  <a:srgbClr val="4A5593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1">
            <a:extLst>
              <a:ext uri="{FF2B5EF4-FFF2-40B4-BE49-F238E27FC236}">
                <a16:creationId xmlns:a16="http://schemas.microsoft.com/office/drawing/2014/main" id="{D6CC5076-E4CE-4263-A375-9D96B7248142}"/>
              </a:ext>
            </a:extLst>
          </p:cNvPr>
          <p:cNvSpPr txBox="1">
            <a:spLocks/>
          </p:cNvSpPr>
          <p:nvPr userDrawn="1"/>
        </p:nvSpPr>
        <p:spPr>
          <a:xfrm>
            <a:off x="38455" y="6688832"/>
            <a:ext cx="2058041" cy="190222"/>
          </a:xfrm>
          <a:prstGeom prst="rect">
            <a:avLst/>
          </a:prstGeom>
        </p:spPr>
        <p:txBody>
          <a:bodyPr vert="horz" wrap="none" lIns="33231" tIns="33231" rIns="33231" bIns="33231" rtlCol="0" anchor="b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0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r>
              <a:rPr lang="en-US" altLang="ja-JP" sz="800" b="0" dirty="0">
                <a:solidFill>
                  <a:schemeClr val="bg1"/>
                </a:solidFill>
              </a:rPr>
              <a:t>ITSS+</a:t>
            </a:r>
            <a:r>
              <a:rPr lang="ja-JP" altLang="en-US" sz="800" b="0" dirty="0">
                <a:solidFill>
                  <a:schemeClr val="bg1"/>
                </a:solidFill>
              </a:rPr>
              <a:t> ／ アジャイル領域へのスキル変革の指針</a:t>
            </a:r>
            <a:endParaRPr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13378" y="6654328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lvl1pPr algn="ctr">
              <a:defRPr sz="923" b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7F5701C2-4EDD-4458-B63C-64AF1281724F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D892CC2E-07E4-49A0-96A0-990DF8902F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29348" y="6688832"/>
            <a:ext cx="2156607" cy="195814"/>
          </a:xfrm>
          <a:prstGeom prst="rect">
            <a:avLst/>
          </a:prstGeom>
        </p:spPr>
        <p:txBody>
          <a:bodyPr vert="horz" wrap="none" lIns="36000" tIns="36000" rIns="36000" bIns="36000" rtlCol="0" anchor="b">
            <a:spAutoFit/>
          </a:bodyPr>
          <a:lstStyle>
            <a:lvl1pPr algn="l">
              <a:defRPr sz="800" b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All Rights Reserved Copyright© IPA 2021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18550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8" r:id="rId1"/>
    <p:sldLayoutId id="2147484319" r:id="rId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000" b="0">
          <a:solidFill>
            <a:schemeClr val="tx1">
              <a:lumMod val="85000"/>
              <a:lumOff val="1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2585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2585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2585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2585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21958" algn="l" rtl="0" eaLnBrk="1" fontAlgn="base" hangingPunct="1">
        <a:spcBef>
          <a:spcPct val="0"/>
        </a:spcBef>
        <a:spcAft>
          <a:spcPct val="0"/>
        </a:spcAft>
        <a:defRPr kumimoji="1" sz="2215" b="1">
          <a:solidFill>
            <a:srgbClr val="3333FF"/>
          </a:solidFill>
          <a:latin typeface="Arial" pitchFamily="34" charset="0"/>
          <a:ea typeface="ＭＳ Ｐゴシック" pitchFamily="50" charset="-128"/>
        </a:defRPr>
      </a:lvl6pPr>
      <a:lvl7pPr marL="843916" algn="l" rtl="0" eaLnBrk="1" fontAlgn="base" hangingPunct="1">
        <a:spcBef>
          <a:spcPct val="0"/>
        </a:spcBef>
        <a:spcAft>
          <a:spcPct val="0"/>
        </a:spcAft>
        <a:defRPr kumimoji="1" sz="2215" b="1">
          <a:solidFill>
            <a:srgbClr val="3333FF"/>
          </a:solidFill>
          <a:latin typeface="Arial" pitchFamily="34" charset="0"/>
          <a:ea typeface="ＭＳ Ｐゴシック" pitchFamily="50" charset="-128"/>
        </a:defRPr>
      </a:lvl7pPr>
      <a:lvl8pPr marL="1265875" algn="l" rtl="0" eaLnBrk="1" fontAlgn="base" hangingPunct="1">
        <a:spcBef>
          <a:spcPct val="0"/>
        </a:spcBef>
        <a:spcAft>
          <a:spcPct val="0"/>
        </a:spcAft>
        <a:defRPr kumimoji="1" sz="2215" b="1">
          <a:solidFill>
            <a:srgbClr val="3333FF"/>
          </a:solidFill>
          <a:latin typeface="Arial" pitchFamily="34" charset="0"/>
          <a:ea typeface="ＭＳ Ｐゴシック" pitchFamily="50" charset="-128"/>
        </a:defRPr>
      </a:lvl8pPr>
      <a:lvl9pPr marL="1687831" algn="l" rtl="0" eaLnBrk="1" fontAlgn="base" hangingPunct="1">
        <a:spcBef>
          <a:spcPct val="0"/>
        </a:spcBef>
        <a:spcAft>
          <a:spcPct val="0"/>
        </a:spcAft>
        <a:defRPr kumimoji="1" sz="2215" b="1">
          <a:solidFill>
            <a:srgbClr val="3333FF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15060" indent="-31506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 kumimoji="1" sz="1846">
          <a:solidFill>
            <a:schemeClr val="tx1">
              <a:lumMod val="85000"/>
              <a:lumOff val="15000"/>
            </a:schemeClr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1pPr>
      <a:lvl2pPr marL="684340" indent="-262306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kumimoji="1" sz="1662">
          <a:solidFill>
            <a:schemeClr val="tx1">
              <a:lumMod val="85000"/>
              <a:lumOff val="15000"/>
            </a:schemeClr>
          </a:solidFill>
          <a:latin typeface="メイリオ" panose="020B0604030504040204" pitchFamily="50" charset="-128"/>
          <a:ea typeface="メイリオ" panose="020B0604030504040204" pitchFamily="50" charset="-128"/>
        </a:defRPr>
      </a:lvl2pPr>
      <a:lvl3pPr marL="1053620" indent="-209553" algn="l" rtl="0" eaLnBrk="0" fontAlgn="base" hangingPunct="0">
        <a:spcBef>
          <a:spcPct val="20000"/>
        </a:spcBef>
        <a:spcAft>
          <a:spcPct val="0"/>
        </a:spcAft>
        <a:buChar char="•"/>
        <a:defRPr kumimoji="1" sz="1477">
          <a:solidFill>
            <a:schemeClr val="tx1">
              <a:lumMod val="85000"/>
              <a:lumOff val="15000"/>
            </a:schemeClr>
          </a:solidFill>
          <a:latin typeface="メイリオ" panose="020B0604030504040204" pitchFamily="50" charset="-128"/>
          <a:ea typeface="メイリオ" panose="020B0604030504040204" pitchFamily="50" charset="-128"/>
        </a:defRPr>
      </a:lvl3pPr>
      <a:lvl4pPr marL="1475654" indent="-209553" algn="l" rtl="0" eaLnBrk="0" fontAlgn="base" hangingPunct="0">
        <a:spcBef>
          <a:spcPct val="20000"/>
        </a:spcBef>
        <a:spcAft>
          <a:spcPct val="0"/>
        </a:spcAft>
        <a:buChar char="–"/>
        <a:defRPr kumimoji="1" sz="1292">
          <a:solidFill>
            <a:schemeClr val="tx1">
              <a:lumMod val="85000"/>
              <a:lumOff val="15000"/>
            </a:schemeClr>
          </a:solidFill>
          <a:latin typeface="メイリオ" panose="020B0604030504040204" pitchFamily="50" charset="-128"/>
          <a:ea typeface="メイリオ" panose="020B0604030504040204" pitchFamily="50" charset="-128"/>
        </a:defRPr>
      </a:lvl4pPr>
      <a:lvl5pPr marL="1897688" indent="-209553" algn="l" rtl="0" eaLnBrk="0" fontAlgn="base" hangingPunct="0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5pPr>
      <a:lvl6pPr marL="2320768" indent="-210980" algn="l" rtl="0" eaLnBrk="1" fontAlgn="base" hangingPunct="1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6pPr>
      <a:lvl7pPr marL="2742726" indent="-210980" algn="l" rtl="0" eaLnBrk="1" fontAlgn="base" hangingPunct="1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7pPr>
      <a:lvl8pPr marL="3164685" indent="-210980" algn="l" rtl="0" eaLnBrk="1" fontAlgn="base" hangingPunct="1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8pPr>
      <a:lvl9pPr marL="3586642" indent="-210980" algn="l" rtl="0" eaLnBrk="1" fontAlgn="base" hangingPunct="1">
        <a:spcBef>
          <a:spcPct val="20000"/>
        </a:spcBef>
        <a:spcAft>
          <a:spcPct val="0"/>
        </a:spcAft>
        <a:buChar char="»"/>
        <a:defRPr kumimoji="1" sz="1846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ja-JP"/>
      </a:defPPr>
      <a:lvl1pPr marL="0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1958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3916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5875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7831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09790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1747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3706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5663" algn="l" defTabSz="843916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Zoa3w7COd4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Zoa3w7COd4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ipa.go.jp/jinzai/itss/itssplus.html#section1-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netivist.org/debate/can-men-and-women-be-friends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jpe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4">
            <a:extLst>
              <a:ext uri="{FF2B5EF4-FFF2-40B4-BE49-F238E27FC236}">
                <a16:creationId xmlns:a16="http://schemas.microsoft.com/office/drawing/2014/main" id="{D334B5B3-5E82-4E9F-A39F-A9B41766AB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48880"/>
            <a:ext cx="6858000" cy="1800200"/>
          </a:xfrm>
        </p:spPr>
        <p:txBody>
          <a:bodyPr anchor="ctr">
            <a:noAutofit/>
          </a:bodyPr>
          <a:lstStyle/>
          <a:p>
            <a:pPr eaLnBrk="1" fontAlgn="auto" hangingPunct="1">
              <a:spcAft>
                <a:spcPts val="600"/>
              </a:spcAft>
              <a:defRPr/>
            </a:pPr>
            <a:r>
              <a:rPr lang="ja-JP" altLang="en-US" sz="3200" b="1" dirty="0"/>
              <a:t>アジャイルなふるまいを体感する</a:t>
            </a:r>
            <a:br>
              <a:rPr lang="en-US" altLang="ja-JP" sz="3200" b="1" dirty="0"/>
            </a:br>
            <a:r>
              <a:rPr lang="ja-JP" altLang="en-US" sz="3200" b="1" dirty="0"/>
              <a:t>ワークショップ実践ガイド</a:t>
            </a:r>
            <a:br>
              <a:rPr lang="en-US" altLang="ja-JP" sz="3200" b="1" dirty="0"/>
            </a:br>
            <a:r>
              <a:rPr lang="ja-JP" altLang="en-US" sz="3200" b="1" dirty="0"/>
              <a:t>（複数チーム版：オフライン）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D16B239C-C96E-4914-BCAD-0AC2ED3155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501" y="5168579"/>
            <a:ext cx="1819386" cy="242586"/>
          </a:xfrm>
          <a:prstGeom prst="rect">
            <a:avLst/>
          </a:prstGeo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56F74DF-F2E8-4691-ACBB-A4A7DB59CB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4AE5CA9-46E8-4F71-87AC-9F23D23C157B}"/>
              </a:ext>
            </a:extLst>
          </p:cNvPr>
          <p:cNvSpPr txBox="1"/>
          <p:nvPr/>
        </p:nvSpPr>
        <p:spPr>
          <a:xfrm>
            <a:off x="344488" y="6401538"/>
            <a:ext cx="6264696" cy="288032"/>
          </a:xfrm>
          <a:prstGeom prst="rect">
            <a:avLst/>
          </a:prstGeom>
        </p:spPr>
        <p:txBody>
          <a:bodyPr vert="horz" wrap="square" lIns="91440" tIns="45720" rIns="91440" bIns="45720" numCol="1" spcCol="180000" rtlCol="0">
            <a:normAutofit lnSpcReduction="10000"/>
          </a:bodyPr>
          <a:lstStyle/>
          <a:p>
            <a:pPr algn="l"/>
            <a:r>
              <a:rPr lang="en-US" altLang="ja-JP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本コンテンツに掲載されている製品またはサービス名などの名称は、各社の商標または登録商標です。</a:t>
            </a:r>
          </a:p>
          <a:p>
            <a:pPr algn="l"/>
            <a:r>
              <a:rPr lang="ja-JP" altLang="en-US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 製品、サービス名などには、必ずしも商標表示（ </a:t>
            </a:r>
            <a:r>
              <a:rPr lang="en-US" altLang="ja-JP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(R)</a:t>
            </a:r>
            <a:r>
              <a:rPr lang="ja-JP" altLang="en-US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altLang="ja-JP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TM </a:t>
            </a:r>
            <a:r>
              <a:rPr lang="ja-JP" altLang="en-US" sz="7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）を付記していません。</a:t>
            </a:r>
            <a:endParaRPr kumimoji="1" lang="ja-JP" altLang="en-US" sz="7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5903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9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 lnSpcReduction="10000"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どのような流れで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を進めるのが効果的か？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開催挨拶（会場のご案内）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運営メンバー紹介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① 今日のゴールとグランドルール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② チェックイン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③ インプットトーク（アジャイルとは？）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④ パターンを選ぼう！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休憩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⑤ アジャイル体感ワーク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⑥ 全体ふりかえり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⑦ チェックアウト（アクション宣言）</a:t>
            </a:r>
          </a:p>
          <a:p>
            <a:pPr algn="l"/>
            <a:r>
              <a:rPr lang="ja-JP" altLang="en-US" sz="22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アンケート回答</a:t>
            </a:r>
            <a:endParaRPr lang="en-US" altLang="ja-JP" sz="22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2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32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カリキュラム</a:t>
            </a:r>
          </a:p>
        </p:txBody>
      </p:sp>
      <p:pic>
        <p:nvPicPr>
          <p:cNvPr id="9" name="グラフィックス 8" descr="右向き指示マーク">
            <a:extLst>
              <a:ext uri="{FF2B5EF4-FFF2-40B4-BE49-F238E27FC236}">
                <a16:creationId xmlns:a16="http://schemas.microsoft.com/office/drawing/2014/main" id="{EAB9A42C-21B8-4128-9E53-06E8AF169E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31601" y="2985255"/>
            <a:ext cx="723567" cy="723567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0EDFF5D-0667-415B-A484-C15BCCCAF1D2}"/>
              </a:ext>
            </a:extLst>
          </p:cNvPr>
          <p:cNvSpPr txBox="1"/>
          <p:nvPr/>
        </p:nvSpPr>
        <p:spPr>
          <a:xfrm>
            <a:off x="6614948" y="309115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はじめにゴールとルールを示す。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3266EA1-15DE-42A1-92C3-F0468B8C3025}"/>
              </a:ext>
            </a:extLst>
          </p:cNvPr>
          <p:cNvSpPr txBox="1"/>
          <p:nvPr/>
        </p:nvSpPr>
        <p:spPr>
          <a:xfrm>
            <a:off x="6636044" y="509927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休憩は</a:t>
            </a:r>
            <a:r>
              <a:rPr kumimoji="1"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90</a:t>
            </a:r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分に</a:t>
            </a:r>
            <a:r>
              <a:rPr kumimoji="1"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設ける。</a:t>
            </a:r>
            <a:endParaRPr kumimoji="1"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E54A573-5B76-402C-9563-7CB25DF1C926}"/>
              </a:ext>
            </a:extLst>
          </p:cNvPr>
          <p:cNvSpPr txBox="1"/>
          <p:nvPr/>
        </p:nvSpPr>
        <p:spPr>
          <a:xfrm>
            <a:off x="6636044" y="409521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チェックイン・アウト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を設ける。</a:t>
            </a:r>
            <a:endParaRPr kumimoji="1"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13F87EC-E092-4FE0-9057-D86E50F960D8}"/>
              </a:ext>
            </a:extLst>
          </p:cNvPr>
          <p:cNvSpPr txBox="1"/>
          <p:nvPr/>
        </p:nvSpPr>
        <p:spPr>
          <a:xfrm>
            <a:off x="6614948" y="601367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ふりかえりの時間は必須。</a:t>
            </a:r>
            <a:endParaRPr kumimoji="1"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7" name="グラフィックス 16" descr="右向き指示マーク">
            <a:extLst>
              <a:ext uri="{FF2B5EF4-FFF2-40B4-BE49-F238E27FC236}">
                <a16:creationId xmlns:a16="http://schemas.microsoft.com/office/drawing/2014/main" id="{E0291D85-C562-4380-BCA3-6D0A5EE54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31600" y="3904128"/>
            <a:ext cx="723567" cy="723567"/>
          </a:xfrm>
          <a:prstGeom prst="rect">
            <a:avLst/>
          </a:prstGeom>
        </p:spPr>
      </p:pic>
      <p:pic>
        <p:nvPicPr>
          <p:cNvPr id="18" name="グラフィックス 17" descr="右向き指示マーク">
            <a:extLst>
              <a:ext uri="{FF2B5EF4-FFF2-40B4-BE49-F238E27FC236}">
                <a16:creationId xmlns:a16="http://schemas.microsoft.com/office/drawing/2014/main" id="{FAC0A8DD-DEAC-4E8C-967B-6BE34C687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31600" y="4903018"/>
            <a:ext cx="723567" cy="723567"/>
          </a:xfrm>
          <a:prstGeom prst="rect">
            <a:avLst/>
          </a:prstGeom>
        </p:spPr>
      </p:pic>
      <p:pic>
        <p:nvPicPr>
          <p:cNvPr id="19" name="グラフィックス 18" descr="右向き指示マーク">
            <a:extLst>
              <a:ext uri="{FF2B5EF4-FFF2-40B4-BE49-F238E27FC236}">
                <a16:creationId xmlns:a16="http://schemas.microsoft.com/office/drawing/2014/main" id="{B1D447FD-1DBB-4C22-AE73-2F9D5BEEC2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31600" y="5833084"/>
            <a:ext cx="723567" cy="723567"/>
          </a:xfrm>
          <a:prstGeom prst="rect">
            <a:avLst/>
          </a:prstGeom>
        </p:spPr>
      </p:pic>
      <p:sp>
        <p:nvSpPr>
          <p:cNvPr id="20" name="フッター プレースホルダー 3">
            <a:extLst>
              <a:ext uri="{FF2B5EF4-FFF2-40B4-BE49-F238E27FC236}">
                <a16:creationId xmlns:a16="http://schemas.microsoft.com/office/drawing/2014/main" id="{C4396077-7045-4095-BE99-DC00DCA94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80262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10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E947F481-645C-46CC-B574-33C9BA965A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8655"/>
              </p:ext>
            </p:extLst>
          </p:nvPr>
        </p:nvGraphicFramePr>
        <p:xfrm>
          <a:off x="1208584" y="1268760"/>
          <a:ext cx="7488832" cy="5291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Acrobat Document" r:id="rId4" imgW="8019720" imgH="5667202" progId="AcroExch.Document.DC">
                  <p:embed/>
                </p:oleObj>
              </mc:Choice>
              <mc:Fallback>
                <p:oleObj name="Acrobat Document" r:id="rId4" imgW="8019720" imgH="5667202" progId="AcroExch.Document.DC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3BD1C7D8-93AB-4092-8500-6FD01072AE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08584" y="1268760"/>
                        <a:ext cx="7488832" cy="5291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8433ABFB-6BDF-4C72-8C64-95BA5EDD28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87323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11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288187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01_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チラシ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02_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看板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03_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必要備品＆タイムテーブル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04_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進行用スライド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05_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インプットトーク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06_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配布資料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_Fearless Change patterns</a:t>
            </a: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07_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配布資料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紙ヒコーキワークルール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08_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ふりかえりシート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09_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17171702-C9CC-4E78-AAC5-EFCEA4401D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6382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12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93996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事前にイベント告知をするための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チラシを作成します。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でイベントページを作成しても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良いです。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01_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チラシ</a:t>
            </a:r>
          </a:p>
        </p:txBody>
      </p:sp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6B53221F-469D-4E1D-994A-A5788FC597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596540"/>
              </p:ext>
            </p:extLst>
          </p:nvPr>
        </p:nvGraphicFramePr>
        <p:xfrm>
          <a:off x="5977543" y="1484784"/>
          <a:ext cx="3708412" cy="4943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Acrobat Document" r:id="rId4" imgW="9143817" imgH="12191798" progId="AcroExch.Document.DC">
                  <p:embed/>
                </p:oleObj>
              </mc:Choice>
              <mc:Fallback>
                <p:oleObj name="Acrobat Document" r:id="rId4" imgW="9143817" imgH="12191798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77543" y="1484784"/>
                        <a:ext cx="3708412" cy="49439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DEB383AF-4A5C-48A4-B410-AD6364DDB0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8189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13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93996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当日、会場入り口に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貼るための看板です。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02_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看板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B0750AB0-A097-4E4F-B571-7790393BE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387" y="2303171"/>
            <a:ext cx="5577969" cy="4185438"/>
          </a:xfrm>
          <a:prstGeom prst="rect">
            <a:avLst/>
          </a:prstGeom>
        </p:spPr>
      </p:pic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F8CF11DE-729D-486B-985A-A3A28C048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4041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14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76536" y="2269467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当日、使用する備品と進行の確認をするために必要です。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105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役割を分担する場合は、担当も追記する。</a:t>
            </a:r>
            <a:endParaRPr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備考には、必要な資材を記載する。</a:t>
            </a:r>
            <a:endParaRPr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03_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必要備品＆タイムテーブル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2E205F0-D838-450C-8282-1DD500AC8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966" y="3707261"/>
            <a:ext cx="7416824" cy="2899017"/>
          </a:xfrm>
          <a:prstGeom prst="rect">
            <a:avLst/>
          </a:prstGeom>
        </p:spPr>
      </p:pic>
      <p:pic>
        <p:nvPicPr>
          <p:cNvPr id="9" name="グラフィックス 8" descr="右向き指示マーク">
            <a:extLst>
              <a:ext uri="{FF2B5EF4-FFF2-40B4-BE49-F238E27FC236}">
                <a16:creationId xmlns:a16="http://schemas.microsoft.com/office/drawing/2014/main" id="{10FD1BF4-C40D-4B53-B7C5-596A2C1E8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8504" y="2817925"/>
            <a:ext cx="723567" cy="723567"/>
          </a:xfrm>
          <a:prstGeom prst="rect">
            <a:avLst/>
          </a:prstGeom>
        </p:spPr>
      </p:pic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7A6A9B6D-0108-4711-AD97-94BD78EBB4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85426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15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当日、進行するために必要です。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04_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進行用スライド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9D7D07A-2064-44D2-AEFF-7B2A47E8F8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600" y="3176981"/>
            <a:ext cx="4953429" cy="3429297"/>
          </a:xfrm>
          <a:prstGeom prst="rect">
            <a:avLst/>
          </a:prstGeom>
        </p:spPr>
      </p:pic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0FB7997E-2FD0-4921-9C38-DB78A089F58D}"/>
              </a:ext>
            </a:extLst>
          </p:cNvPr>
          <p:cNvSpPr/>
          <p:nvPr/>
        </p:nvSpPr>
        <p:spPr>
          <a:xfrm>
            <a:off x="6897216" y="3429000"/>
            <a:ext cx="2520280" cy="1368152"/>
          </a:xfrm>
          <a:prstGeom prst="wedgeRoundRectCallout">
            <a:avLst>
              <a:gd name="adj1" fmla="val -70260"/>
              <a:gd name="adj2" fmla="val 139989"/>
              <a:gd name="adj3" fmla="val 16667"/>
            </a:avLst>
          </a:prstGeom>
          <a:solidFill>
            <a:schemeClr val="accent5"/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ワークの時間</a:t>
            </a:r>
            <a:endParaRPr kumimoji="1"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</a:t>
            </a:r>
            <a:r>
              <a:rPr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明記する。</a:t>
            </a:r>
            <a:endParaRPr kumimoji="1" lang="ja-JP" altLang="en-US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3466B528-4865-4C6D-A8FC-C7E1244CE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2512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16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204864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③ インプットトーク（アジャイルとは？）で使用します。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説明用の動画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［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  <a:hlinkClick r:id="rId3"/>
              </a:rPr>
              <a:t>https://youtu.be/mZoa3w7COd4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］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もあるので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ご活用ください。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05_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インプットトーク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CC47D8F1-3853-400F-9E85-471BC0F16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144" y="3273069"/>
            <a:ext cx="4572396" cy="3429297"/>
          </a:xfrm>
          <a:prstGeom prst="rect">
            <a:avLst/>
          </a:prstGeom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2C287922-FD90-471F-8299-A139AA52AA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9238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17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276872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④ パターンを選ぼう！で使用します。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06_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配布資料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_Fearless Change patterns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DA36887-5D4F-4383-8072-5F32CD787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956" y="2147172"/>
            <a:ext cx="3100529" cy="43781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39E25FE7-4ADE-44B8-8731-3CB49F81EE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34143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18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07_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配布資料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紙ヒコーキワークルール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2D42CF-4251-47D7-9B29-76DE726AF6FB}"/>
              </a:ext>
            </a:extLst>
          </p:cNvPr>
          <p:cNvSpPr txBox="1"/>
          <p:nvPr/>
        </p:nvSpPr>
        <p:spPr>
          <a:xfrm>
            <a:off x="740532" y="2276872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⑤ アジャイル体感ワークで使用します。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グループに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枚（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A3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）配布します。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C908AA9-EAEF-4F25-805E-4F6514AD88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656" y="3211770"/>
            <a:ext cx="4953429" cy="3429297"/>
          </a:xfrm>
          <a:prstGeom prst="rect">
            <a:avLst/>
          </a:prstGeom>
        </p:spPr>
      </p:pic>
      <p:sp>
        <p:nvSpPr>
          <p:cNvPr id="11" name="フッター プレースホルダー 3">
            <a:extLst>
              <a:ext uri="{FF2B5EF4-FFF2-40B4-BE49-F238E27FC236}">
                <a16:creationId xmlns:a16="http://schemas.microsoft.com/office/drawing/2014/main" id="{6AB680E4-5AEC-4A40-A2F8-506BDB3284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64922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ja-JP" altLang="en-US" sz="3600" dirty="0"/>
              <a:t>はじめに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632520" y="170080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本資料は、「アジャイルなふるまいを体感するワークショップ」を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オフライン（現場）で実践しようとしている方に向けたガイドになります。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ぜひ、このガイドを読んで、少しでも多くの方にアジャイルなふるまいを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体感いただき、アジャイルなふるまいを実践できる組織が増えることを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願っております。</a:t>
            </a:r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r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2022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年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月　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WG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一同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672113C9-8C3E-47F6-8FC2-F54EC676A2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42551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19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08_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ふりかえりシート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2D42CF-4251-47D7-9B29-76DE726AF6FB}"/>
              </a:ext>
            </a:extLst>
          </p:cNvPr>
          <p:cNvSpPr txBox="1"/>
          <p:nvPr/>
        </p:nvSpPr>
        <p:spPr>
          <a:xfrm>
            <a:off x="740532" y="2276872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⑤ アジャイル体感ワークで使用します。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グループに４枚（ふりかえり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回分）配布します。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805F0D4-1957-427C-A53E-4A982A94C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576" y="3157370"/>
            <a:ext cx="5072577" cy="3574817"/>
          </a:xfrm>
          <a:prstGeom prst="rect">
            <a:avLst/>
          </a:prstGeom>
        </p:spPr>
      </p:pic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583B1AF7-D8E8-48A4-BC0D-D90C526C3A52}"/>
              </a:ext>
            </a:extLst>
          </p:cNvPr>
          <p:cNvSpPr/>
          <p:nvPr/>
        </p:nvSpPr>
        <p:spPr>
          <a:xfrm>
            <a:off x="6471448" y="3576626"/>
            <a:ext cx="2520280" cy="1368152"/>
          </a:xfrm>
          <a:prstGeom prst="wedgeRoundRectCallout">
            <a:avLst>
              <a:gd name="adj1" fmla="val -69734"/>
              <a:gd name="adj2" fmla="val 32472"/>
              <a:gd name="adj3" fmla="val 16667"/>
            </a:avLst>
          </a:prstGeom>
          <a:solidFill>
            <a:schemeClr val="accent5"/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en-US" altLang="ja-JP" b="0" dirty="0">
                <a:latin typeface="Meiryo UI" panose="020B0604030504040204" pitchFamily="50" charset="-128"/>
                <a:ea typeface="Meiryo UI" panose="020B0604030504040204" pitchFamily="50" charset="-128"/>
              </a:rPr>
              <a:t>A2</a:t>
            </a:r>
            <a:r>
              <a:rPr kumimoji="1"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サイズに</a:t>
            </a:r>
            <a:endParaRPr kumimoji="1" lang="en-US" altLang="ja-JP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b="0" dirty="0">
                <a:latin typeface="Meiryo UI" panose="020B0604030504040204" pitchFamily="50" charset="-128"/>
                <a:ea typeface="Meiryo UI" panose="020B0604030504040204" pitchFamily="50" charset="-128"/>
              </a:rPr>
              <a:t>拡大コピーする。</a:t>
            </a:r>
          </a:p>
        </p:txBody>
      </p:sp>
      <p:sp>
        <p:nvSpPr>
          <p:cNvPr id="13" name="フッター プレースホルダー 3">
            <a:extLst>
              <a:ext uri="{FF2B5EF4-FFF2-40B4-BE49-F238E27FC236}">
                <a16:creationId xmlns:a16="http://schemas.microsoft.com/office/drawing/2014/main" id="{DF325839-6230-49AC-9DC7-5C72CC906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757398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20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1.</a:t>
            </a:r>
            <a:r>
              <a:rPr lang="ja-JP" altLang="en-US" sz="2800" b="1" dirty="0"/>
              <a:t>準備編</a:t>
            </a:r>
            <a:r>
              <a:rPr lang="ja-JP" altLang="en-US" sz="3600" dirty="0"/>
              <a:t>　何を準備するの？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740532" y="2493996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資料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445410-A007-418C-B3B4-55AF0440285D}"/>
              </a:ext>
            </a:extLst>
          </p:cNvPr>
          <p:cNvSpPr txBox="1"/>
          <p:nvPr/>
        </p:nvSpPr>
        <p:spPr>
          <a:xfrm>
            <a:off x="2648744" y="157959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09_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42D42CF-4251-47D7-9B29-76DE726AF6FB}"/>
              </a:ext>
            </a:extLst>
          </p:cNvPr>
          <p:cNvSpPr txBox="1"/>
          <p:nvPr/>
        </p:nvSpPr>
        <p:spPr>
          <a:xfrm>
            <a:off x="740532" y="2276872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次回の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へのブラッシュアップ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に活用します。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4BE7E93-9635-48A0-91F1-AD357D8ED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8747" y="1497790"/>
            <a:ext cx="3556721" cy="50048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3D3826BF-3385-4AE5-8D4A-9F41DEB3E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340809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21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のはじめに、今日のゴール（到達地点）やグランドルールを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提示することで、参加者は、より安心して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に参加することが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できます。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グランドルールは、事細かく設定せず、どのような気持ちで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に参加してほしいかを最大３つまでで考えるとよい。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436069" y="147037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① 今日のゴールとグランドルール</a:t>
            </a: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D69C3498-AB37-4376-AF7F-9F08B849E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212" y="3933056"/>
            <a:ext cx="914400" cy="914400"/>
          </a:xfrm>
          <a:prstGeom prst="rect">
            <a:avLst/>
          </a:prstGeom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69F0CC16-F6F3-4E01-98F0-3F5066EE33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10664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22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心と身体を準備するために行います。全員が等しく発言する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機会を作り、お互いの状態を聞き合うことで、安心感を高めて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を始めることができます。</a:t>
            </a:r>
          </a:p>
          <a:p>
            <a:pPr algn="l"/>
            <a:endParaRPr lang="ja-JP" altLang="en-US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効果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  ・話しやすい雰囲気ができる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 　　・議論が活発になる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533838" y="150627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② </a:t>
            </a:r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チェックイン</a:t>
            </a: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D69C3498-AB37-4376-AF7F-9F08B849E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212" y="3933056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DCD8248-45C2-4CE5-809F-A0B12CB6AC25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B5C18EED-8F59-4F07-9881-87A7ECF9E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24563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23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本ワークに入る前に、基本的な知識を入れてもらうフェーズ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です。本ガイドでは、説明動画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［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  <a:hlinkClick r:id="rId3"/>
              </a:rPr>
              <a:t>https://youtu.be/mZoa3w7COd4</a:t>
            </a:r>
            <a:r>
              <a:rPr lang="ja-JP" alt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］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を用意していますので、そちらを投影ください。</a:t>
            </a: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（ご参考）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ITSS+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アジャイル領域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  <a:hlinkClick r:id="rId4"/>
              </a:rPr>
              <a:t>https://www.ipa.go.jp/jinzai/itss/itssplus.html#section1-4</a:t>
            </a: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632520" y="16288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③ インプットトーク（アジャイルとは？）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D5B73A9-54FA-4D0A-8556-A03AB9A19BDF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E2AB865D-8137-42CC-9D31-CB5D418CDC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84748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24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348880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『Fearless Change』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に掲載されているアジャイルに効く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アイデアを組織に広めるための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48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のパターンから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で大切にしたいパターンを１つ選んでもらいます。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はじめに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48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パターンに目を通す時間を設けてから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グループ毎に共有するとよい。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453851" y="151431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④ </a:t>
            </a:r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パターンを選ぼう</a:t>
            </a: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212" y="3933056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7672AEC-D350-477E-A5C8-90F9C8C0DE59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F7475BEA-911C-4B87-A35D-CD452C829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01285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25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06084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紙ヒコーキをつくるワークです。①計画②作業③ふりかえりの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サイクルを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回繰り返します。（ルールは、次ページ通り。）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ふりかえりは、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KPT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というフレームワークを活用します。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・場の活性化をするために、途中でルールを変更したり、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グループ替え（人事異動）をするとよい。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・ふりかえりは、プロセスだけでなくふるまいについても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ふりかえるよう促す。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・ふりかえり時は、次の計画を立てないように注意する。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・結果（成功数、失敗数、仕掛数）を記録する。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622040" y="147456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⑤ </a:t>
            </a:r>
            <a:r>
              <a:rPr kumimoji="1"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アジャイル体感ワーク</a:t>
            </a: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212" y="3933056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3E2FAA-F7BF-4677-B6B7-6E2045F9BC80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75D83894-4718-41B6-924B-FC7649862C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08110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0BD32DD-CD77-4F1D-817D-CCDEA6CEAE75}"/>
              </a:ext>
            </a:extLst>
          </p:cNvPr>
          <p:cNvSpPr txBox="1"/>
          <p:nvPr/>
        </p:nvSpPr>
        <p:spPr>
          <a:xfrm>
            <a:off x="632520" y="548680"/>
            <a:ext cx="2664296" cy="504056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Autofit/>
          </a:bodyPr>
          <a:lstStyle/>
          <a:p>
            <a:pPr algn="l"/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［参考］紙ヒコーキワークショップ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EF676D8-C296-4E0B-9DA6-3CA60AD06CC2}"/>
              </a:ext>
            </a:extLst>
          </p:cNvPr>
          <p:cNvSpPr txBox="1"/>
          <p:nvPr/>
        </p:nvSpPr>
        <p:spPr>
          <a:xfrm>
            <a:off x="416496" y="1124744"/>
            <a:ext cx="9361040" cy="54006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Autofit/>
          </a:bodyPr>
          <a:lstStyle/>
          <a:p>
            <a:pPr algn="l"/>
            <a:r>
              <a:rPr lang="ja-JP" altLang="en-US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［ルール］</a:t>
            </a:r>
            <a:endParaRPr lang="en-US" altLang="ja-JP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以下のルールに沿って３ｍ以上飛ぶ紙ヒコーキを数多く作成したチームが勝利</a:t>
            </a:r>
          </a:p>
          <a:p>
            <a:pPr algn="l"/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① 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A4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の紙を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r>
              <a:rPr lang="ja-JP" altLang="en-US" sz="18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つに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切って使う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② 紙ヒコーキの先端はハサミで丸くする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③ ハサミはチームで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つ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④ 同じ人が連続で折らない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⑤ 紙ヒコーキが飛行できるのは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回だけ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⑥ 飛行場で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3m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飛べば合格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⑦ 前回作ったものはすべて回収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⑧ 紙ヒコーキの折り方をぐぐってはいけない</a:t>
            </a:r>
          </a:p>
          <a:p>
            <a:pPr algn="l"/>
            <a:endParaRPr lang="ja-JP" altLang="en-US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［チーム活動の進め方］</a:t>
            </a:r>
            <a:endParaRPr lang="en-US" altLang="ja-JP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ja-JP" altLang="en-US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①計画（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分）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②作業（作成、テスト飛行）（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3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分）</a:t>
            </a:r>
          </a:p>
          <a:p>
            <a:pPr algn="l"/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③振り返り［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KPT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］（</a:t>
            </a:r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5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分）</a:t>
            </a:r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6FFFAFB6-1710-4069-BBF8-24A3A62CB8F0}"/>
              </a:ext>
            </a:extLst>
          </p:cNvPr>
          <p:cNvSpPr/>
          <p:nvPr/>
        </p:nvSpPr>
        <p:spPr>
          <a:xfrm>
            <a:off x="5241032" y="4941168"/>
            <a:ext cx="4104456" cy="1224136"/>
          </a:xfrm>
          <a:prstGeom prst="wedgeRectCallout">
            <a:avLst>
              <a:gd name="adj1" fmla="val -78514"/>
              <a:gd name="adj2" fmla="val 1104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l"/>
            <a:r>
              <a:rPr lang="ja-JP" altLang="en-US" sz="16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以下の数をホワイトボードに記載してください。</a:t>
            </a:r>
            <a:endParaRPr lang="en-US" altLang="ja-JP" sz="16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16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・成功数</a:t>
            </a:r>
            <a:endParaRPr lang="en-US" altLang="ja-JP" sz="16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6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・失敗数</a:t>
            </a:r>
            <a:endParaRPr kumimoji="1" lang="en-US" altLang="ja-JP" sz="16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16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・仕掛数</a:t>
            </a:r>
          </a:p>
        </p:txBody>
      </p:sp>
      <p:sp>
        <p:nvSpPr>
          <p:cNvPr id="9" name="スライド番号プレースホルダー 2">
            <a:extLst>
              <a:ext uri="{FF2B5EF4-FFF2-40B4-BE49-F238E27FC236}">
                <a16:creationId xmlns:a16="http://schemas.microsoft.com/office/drawing/2014/main" id="{5842D90F-E8B6-4B90-949A-2F23EC52B299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26</a:t>
            </a:fld>
            <a:endParaRPr lang="ja-JP" altLang="en-US" dirty="0"/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BDE33AA1-1405-4A8F-8110-5A56B03414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55683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0BD32DD-CD77-4F1D-817D-CCDEA6CEAE75}"/>
              </a:ext>
            </a:extLst>
          </p:cNvPr>
          <p:cNvSpPr txBox="1"/>
          <p:nvPr/>
        </p:nvSpPr>
        <p:spPr>
          <a:xfrm>
            <a:off x="560512" y="512676"/>
            <a:ext cx="2664296" cy="504056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Autofit/>
          </a:bodyPr>
          <a:lstStyle/>
          <a:p>
            <a:pPr algn="l"/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［参考］</a:t>
            </a:r>
            <a:r>
              <a:rPr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KPT</a:t>
            </a:r>
            <a:endParaRPr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1D797FD-DB1B-4D9A-AF6F-FDD7FC98AF1F}"/>
              </a:ext>
            </a:extLst>
          </p:cNvPr>
          <p:cNvSpPr/>
          <p:nvPr/>
        </p:nvSpPr>
        <p:spPr>
          <a:xfrm>
            <a:off x="1612598" y="2492896"/>
            <a:ext cx="6680804" cy="403244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CCEB200-4025-482C-9A43-070A079FB3A5}"/>
              </a:ext>
            </a:extLst>
          </p:cNvPr>
          <p:cNvSpPr txBox="1"/>
          <p:nvPr/>
        </p:nvSpPr>
        <p:spPr>
          <a:xfrm>
            <a:off x="632520" y="1232848"/>
            <a:ext cx="3744416" cy="1260048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ふりかえりのフレームワーク、</a:t>
            </a:r>
            <a:r>
              <a:rPr kumimoji="1"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Keep</a:t>
            </a:r>
            <a:r>
              <a:rPr kumimoji="1"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→　</a:t>
            </a:r>
            <a:r>
              <a:rPr kumimoji="1"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Problem</a:t>
            </a:r>
            <a:r>
              <a:rPr kumimoji="1"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→　</a:t>
            </a:r>
            <a:r>
              <a:rPr kumimoji="1"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Try</a:t>
            </a:r>
            <a:r>
              <a:rPr kumimoji="1"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の順でふりかえる。</a:t>
            </a:r>
            <a:endParaRPr kumimoji="1"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Keep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：良かったこと（今後も続けること）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Problem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：悪かったこと（今後はやめること）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Try</a:t>
            </a:r>
            <a:r>
              <a:rPr lang="ja-JP" altLang="en-US" sz="1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：次に挑戦すること</a:t>
            </a:r>
            <a:endParaRPr lang="en-US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2581EFF-CD02-427C-B948-B63D887E99D2}"/>
              </a:ext>
            </a:extLst>
          </p:cNvPr>
          <p:cNvCxnSpPr/>
          <p:nvPr/>
        </p:nvCxnSpPr>
        <p:spPr>
          <a:xfrm>
            <a:off x="5601072" y="2492896"/>
            <a:ext cx="0" cy="40324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A22CDE98-9234-4352-A674-9D39B7071463}"/>
              </a:ext>
            </a:extLst>
          </p:cNvPr>
          <p:cNvCxnSpPr>
            <a:stCxn id="2" idx="1"/>
          </p:cNvCxnSpPr>
          <p:nvPr/>
        </p:nvCxnSpPr>
        <p:spPr>
          <a:xfrm>
            <a:off x="1612598" y="4509120"/>
            <a:ext cx="39884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0086E62-64F8-4605-9F44-EAE647B35CA8}"/>
              </a:ext>
            </a:extLst>
          </p:cNvPr>
          <p:cNvSpPr txBox="1"/>
          <p:nvPr/>
        </p:nvSpPr>
        <p:spPr>
          <a:xfrm>
            <a:off x="1612598" y="258660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Keep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05C3D37-AB96-491B-9C9B-1D4E877EE5AA}"/>
              </a:ext>
            </a:extLst>
          </p:cNvPr>
          <p:cNvSpPr txBox="1"/>
          <p:nvPr/>
        </p:nvSpPr>
        <p:spPr>
          <a:xfrm>
            <a:off x="1629307" y="460283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en-US" altLang="ja-JP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Problem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1A06263-C986-4A65-BD17-30410557480E}"/>
              </a:ext>
            </a:extLst>
          </p:cNvPr>
          <p:cNvSpPr txBox="1"/>
          <p:nvPr/>
        </p:nvSpPr>
        <p:spPr>
          <a:xfrm>
            <a:off x="5624244" y="258660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800" dirty="0">
                <a:latin typeface="Meiryo UI" panose="020B0604030504040204" pitchFamily="50" charset="-128"/>
                <a:ea typeface="Meiryo UI" panose="020B0604030504040204" pitchFamily="50" charset="-128"/>
              </a:rPr>
              <a:t>Try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四角形: メモ 13">
            <a:extLst>
              <a:ext uri="{FF2B5EF4-FFF2-40B4-BE49-F238E27FC236}">
                <a16:creationId xmlns:a16="http://schemas.microsoft.com/office/drawing/2014/main" id="{FF2AA4BC-25A3-488C-A6F2-12977E181FD8}"/>
              </a:ext>
            </a:extLst>
          </p:cNvPr>
          <p:cNvSpPr/>
          <p:nvPr/>
        </p:nvSpPr>
        <p:spPr>
          <a:xfrm>
            <a:off x="2086507" y="3060455"/>
            <a:ext cx="504056" cy="539968"/>
          </a:xfrm>
          <a:prstGeom prst="foldedCorner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四角形: メモ 14">
            <a:extLst>
              <a:ext uri="{FF2B5EF4-FFF2-40B4-BE49-F238E27FC236}">
                <a16:creationId xmlns:a16="http://schemas.microsoft.com/office/drawing/2014/main" id="{9EB91098-CC2B-4F6F-83E4-510EF02BA706}"/>
              </a:ext>
            </a:extLst>
          </p:cNvPr>
          <p:cNvSpPr/>
          <p:nvPr/>
        </p:nvSpPr>
        <p:spPr>
          <a:xfrm>
            <a:off x="2972780" y="3050327"/>
            <a:ext cx="504056" cy="539968"/>
          </a:xfrm>
          <a:prstGeom prst="foldedCorner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四角形: メモ 15">
            <a:extLst>
              <a:ext uri="{FF2B5EF4-FFF2-40B4-BE49-F238E27FC236}">
                <a16:creationId xmlns:a16="http://schemas.microsoft.com/office/drawing/2014/main" id="{272EDD33-94C6-4DFB-A01C-EE0BE71C9023}"/>
              </a:ext>
            </a:extLst>
          </p:cNvPr>
          <p:cNvSpPr/>
          <p:nvPr/>
        </p:nvSpPr>
        <p:spPr>
          <a:xfrm>
            <a:off x="3922618" y="3052775"/>
            <a:ext cx="504056" cy="539968"/>
          </a:xfrm>
          <a:prstGeom prst="foldedCorner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四角形: メモ 16">
            <a:extLst>
              <a:ext uri="{FF2B5EF4-FFF2-40B4-BE49-F238E27FC236}">
                <a16:creationId xmlns:a16="http://schemas.microsoft.com/office/drawing/2014/main" id="{1CB333D3-FA25-446D-AC90-10D812C94838}"/>
              </a:ext>
            </a:extLst>
          </p:cNvPr>
          <p:cNvSpPr/>
          <p:nvPr/>
        </p:nvSpPr>
        <p:spPr>
          <a:xfrm>
            <a:off x="2097129" y="5165642"/>
            <a:ext cx="504056" cy="539968"/>
          </a:xfrm>
          <a:prstGeom prst="foldedCorner">
            <a:avLst/>
          </a:prstGeom>
          <a:solidFill>
            <a:srgbClr val="FFE0D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四角形: メモ 17">
            <a:extLst>
              <a:ext uri="{FF2B5EF4-FFF2-40B4-BE49-F238E27FC236}">
                <a16:creationId xmlns:a16="http://schemas.microsoft.com/office/drawing/2014/main" id="{883DC3BF-64E7-4A6E-9FAF-50F439E76EB7}"/>
              </a:ext>
            </a:extLst>
          </p:cNvPr>
          <p:cNvSpPr/>
          <p:nvPr/>
        </p:nvSpPr>
        <p:spPr>
          <a:xfrm>
            <a:off x="2983402" y="5155514"/>
            <a:ext cx="504056" cy="539968"/>
          </a:xfrm>
          <a:prstGeom prst="foldedCorner">
            <a:avLst/>
          </a:prstGeom>
          <a:solidFill>
            <a:srgbClr val="FFE0D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" name="四角形: メモ 18">
            <a:extLst>
              <a:ext uri="{FF2B5EF4-FFF2-40B4-BE49-F238E27FC236}">
                <a16:creationId xmlns:a16="http://schemas.microsoft.com/office/drawing/2014/main" id="{37863044-A748-4341-A3F9-2716BA88D64B}"/>
              </a:ext>
            </a:extLst>
          </p:cNvPr>
          <p:cNvSpPr/>
          <p:nvPr/>
        </p:nvSpPr>
        <p:spPr>
          <a:xfrm>
            <a:off x="3933240" y="5157962"/>
            <a:ext cx="504056" cy="539968"/>
          </a:xfrm>
          <a:prstGeom prst="foldedCorner">
            <a:avLst/>
          </a:prstGeom>
          <a:solidFill>
            <a:srgbClr val="FFE0D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四角形: メモ 19">
            <a:extLst>
              <a:ext uri="{FF2B5EF4-FFF2-40B4-BE49-F238E27FC236}">
                <a16:creationId xmlns:a16="http://schemas.microsoft.com/office/drawing/2014/main" id="{D91C1CC7-7B45-4503-B9A1-8D9B93FE1623}"/>
              </a:ext>
            </a:extLst>
          </p:cNvPr>
          <p:cNvSpPr/>
          <p:nvPr/>
        </p:nvSpPr>
        <p:spPr>
          <a:xfrm>
            <a:off x="5816892" y="3311070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四角形: メモ 20">
            <a:extLst>
              <a:ext uri="{FF2B5EF4-FFF2-40B4-BE49-F238E27FC236}">
                <a16:creationId xmlns:a16="http://schemas.microsoft.com/office/drawing/2014/main" id="{566665D7-212C-48B9-9B27-5A7D379DE83A}"/>
              </a:ext>
            </a:extLst>
          </p:cNvPr>
          <p:cNvSpPr/>
          <p:nvPr/>
        </p:nvSpPr>
        <p:spPr>
          <a:xfrm>
            <a:off x="6703165" y="3300942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四角形: メモ 21">
            <a:extLst>
              <a:ext uri="{FF2B5EF4-FFF2-40B4-BE49-F238E27FC236}">
                <a16:creationId xmlns:a16="http://schemas.microsoft.com/office/drawing/2014/main" id="{C36DD1EA-81FF-4BB8-A30F-32D454B38BEB}"/>
              </a:ext>
            </a:extLst>
          </p:cNvPr>
          <p:cNvSpPr/>
          <p:nvPr/>
        </p:nvSpPr>
        <p:spPr>
          <a:xfrm>
            <a:off x="7653003" y="3303390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四角形: メモ 22">
            <a:extLst>
              <a:ext uri="{FF2B5EF4-FFF2-40B4-BE49-F238E27FC236}">
                <a16:creationId xmlns:a16="http://schemas.microsoft.com/office/drawing/2014/main" id="{6F8CDBB5-4452-46B8-9C15-BCC00D23566C}"/>
              </a:ext>
            </a:extLst>
          </p:cNvPr>
          <p:cNvSpPr/>
          <p:nvPr/>
        </p:nvSpPr>
        <p:spPr>
          <a:xfrm>
            <a:off x="5816892" y="4357731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四角形: メモ 23">
            <a:extLst>
              <a:ext uri="{FF2B5EF4-FFF2-40B4-BE49-F238E27FC236}">
                <a16:creationId xmlns:a16="http://schemas.microsoft.com/office/drawing/2014/main" id="{AEAE4A0D-0BFE-42B1-95D0-F814A5238A46}"/>
              </a:ext>
            </a:extLst>
          </p:cNvPr>
          <p:cNvSpPr/>
          <p:nvPr/>
        </p:nvSpPr>
        <p:spPr>
          <a:xfrm>
            <a:off x="6703165" y="4347603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四角形: メモ 24">
            <a:extLst>
              <a:ext uri="{FF2B5EF4-FFF2-40B4-BE49-F238E27FC236}">
                <a16:creationId xmlns:a16="http://schemas.microsoft.com/office/drawing/2014/main" id="{6DEBE5D5-CF6A-4EC0-A3E1-AE6882E0F0AE}"/>
              </a:ext>
            </a:extLst>
          </p:cNvPr>
          <p:cNvSpPr/>
          <p:nvPr/>
        </p:nvSpPr>
        <p:spPr>
          <a:xfrm>
            <a:off x="7653003" y="4350051"/>
            <a:ext cx="504056" cy="539968"/>
          </a:xfrm>
          <a:prstGeom prst="foldedCorner">
            <a:avLst/>
          </a:prstGeom>
          <a:solidFill>
            <a:srgbClr val="A7FB7D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スライド番号プレースホルダー 2">
            <a:extLst>
              <a:ext uri="{FF2B5EF4-FFF2-40B4-BE49-F238E27FC236}">
                <a16:creationId xmlns:a16="http://schemas.microsoft.com/office/drawing/2014/main" id="{2AB98368-BD14-47BB-AE32-A0440A1075A5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27</a:t>
            </a:fld>
            <a:endParaRPr lang="ja-JP" altLang="en-US" dirty="0"/>
          </a:p>
        </p:txBody>
      </p:sp>
      <p:sp>
        <p:nvSpPr>
          <p:cNvPr id="26" name="フッター プレースホルダー 3">
            <a:extLst>
              <a:ext uri="{FF2B5EF4-FFF2-40B4-BE49-F238E27FC236}">
                <a16:creationId xmlns:a16="http://schemas.microsoft.com/office/drawing/2014/main" id="{2A239D44-7785-4D28-A038-4A7FBA11CD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08215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28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125451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体感ワークの中での行動（アジャイルなふるまい）が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アジャイルに効くアイデアを組織に広めるための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48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のパターン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のどれにあてはまるかを考えます。そうすることで、何気ない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行動が実はアジャイルなふるまいになっていることを体感します。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アジャイル開発プロセスではなく、行動（アジャイルな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ふるまい）に着目するように促す。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</a:t>
            </a: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622040" y="147456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⑥ 全体ふりかえり</a:t>
            </a:r>
            <a:endParaRPr kumimoji="1" lang="ja-JP" altLang="en-US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212" y="4170784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3E2FAA-F7BF-4677-B6B7-6E2045F9BC80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4E0D4872-41AA-4C34-B335-19529F790D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0091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ja-JP" altLang="en-US" sz="3600" dirty="0"/>
              <a:t>資料構成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488504" y="170080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アジャイルなふるまいを体感する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実践ガイド（複数チーム版：オフライン）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本資料</a:t>
            </a: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01_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チラシ（複数チーム版：オフライン）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.pptx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02_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看板（複数チーム版：オフライン）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.pptx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03_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必要備品＆タイムテーブル（複数チーム版：オフライン）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.xlsx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04_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進行用スライド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アジャイル体感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 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.pptx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05_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インプットトーク（複数チーム版：オフライン）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06_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配布資料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_Fearless Change patterns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 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07_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配布資料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紙ヒコーキワークルール（複数チーム版：オフライン）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08_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ふりかえりシート（複数チーム版：オフライン）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.pdf</a:t>
            </a:r>
          </a:p>
          <a:p>
            <a:pPr algn="l"/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09_</a:t>
            </a:r>
            <a:r>
              <a: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アンケート（ひな形） （複数チーム版：オフライン）</a:t>
            </a:r>
            <a:r>
              <a:rPr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.xlsx</a:t>
            </a: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AC3E5108-D518-48A2-B142-7DF4B4CC7D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16713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29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125451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チェックアウトとは、会を終えるにあたって、理解度、納得度、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満足度を高めるために行います。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ご自身の活動に対する次へのアクションに対して、どのような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行動パターンで挑むか、アジャイルに効くアイデアを組織に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広めるための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48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のパターンから１つ選んで宣言します。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人数が多い場合はグループで、少ない場合は全体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で、共有する。　　　</a:t>
            </a: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6A31C5-E202-4CDC-B813-A6003DE00204}"/>
              </a:ext>
            </a:extLst>
          </p:cNvPr>
          <p:cNvSpPr txBox="1"/>
          <p:nvPr/>
        </p:nvSpPr>
        <p:spPr>
          <a:xfrm>
            <a:off x="622040" y="147456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⑦チェックアウト（アクション宣言）</a:t>
            </a:r>
          </a:p>
          <a:p>
            <a:pPr algn="l"/>
            <a:endParaRPr kumimoji="1" lang="ja-JP" altLang="en-US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193" y="4581128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3E2FAA-F7BF-4677-B6B7-6E2045F9BC80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2.</a:t>
            </a:r>
            <a:r>
              <a:rPr lang="ja-JP" altLang="en-US" sz="2800" b="1" dirty="0"/>
              <a:t>当日編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ワークショップの流れは？何に注意すればよいの？</a:t>
            </a:r>
            <a:endParaRPr lang="ja-JP" altLang="en-US" sz="3600" dirty="0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5742A69-CEF3-4CCA-A696-70146D89EC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42331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30</a:t>
            </a:fld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1484784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アンケート結果を元に、ふりかえりを行います。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体感ワークでも使用した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KPT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を使ってふりかえります。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ふりかえった結果は、次回のワークショップをよりよくする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ための宝となります。また、この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の計画、実行、ふりかえり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というプロセスがアジャイルなふるまいそのものになります。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実施して“楽しかったね”で終わらないようにする。</a:t>
            </a:r>
          </a:p>
          <a:p>
            <a:pPr algn="l"/>
            <a:endParaRPr lang="ja-JP" altLang="en-US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グラフィックス 7" descr="右向き指示マーク">
            <a:extLst>
              <a:ext uri="{FF2B5EF4-FFF2-40B4-BE49-F238E27FC236}">
                <a16:creationId xmlns:a16="http://schemas.microsoft.com/office/drawing/2014/main" id="{3084F8F7-55B5-4378-97AE-B68818FC2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193" y="3882752"/>
            <a:ext cx="914400" cy="9144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13E2FAA-F7BF-4677-B6B7-6E2045F9BC80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3.</a:t>
            </a:r>
            <a:r>
              <a:rPr lang="ja-JP" altLang="en-US" sz="2800" b="1" dirty="0"/>
              <a:t>後日編</a:t>
            </a:r>
            <a:r>
              <a:rPr lang="ja-JP" altLang="en-US" sz="3600" dirty="0"/>
              <a:t>　</a:t>
            </a:r>
            <a:r>
              <a:rPr lang="ja-JP" altLang="en-US" sz="2800" dirty="0"/>
              <a:t>ふりかえりはどうして重要？</a:t>
            </a:r>
            <a:endParaRPr lang="ja-JP" altLang="en-US" sz="3600" dirty="0"/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48FAE942-7406-448C-92EB-FE8F34BE27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146246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31</a:t>
            </a:fld>
            <a:endParaRPr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00D838C-1C0A-4E9A-A6D9-4E435E9D6474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endParaRPr lang="ja-JP" altLang="en-US" sz="36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0B2E427-7368-4A20-97C7-4DC7ABBFF854}"/>
              </a:ext>
            </a:extLst>
          </p:cNvPr>
          <p:cNvSpPr txBox="1"/>
          <p:nvPr/>
        </p:nvSpPr>
        <p:spPr>
          <a:xfrm>
            <a:off x="496888" y="4041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ja-JP" altLang="en-US" sz="2800" b="1" dirty="0"/>
              <a:t>アジャイル</a:t>
            </a:r>
            <a:r>
              <a:rPr lang="en-US" altLang="ja-JP" sz="2800" b="1" dirty="0"/>
              <a:t>WG</a:t>
            </a:r>
            <a:r>
              <a:rPr lang="ja-JP" altLang="en-US" sz="2800" b="1" dirty="0"/>
              <a:t>メンバー（</a:t>
            </a:r>
            <a:r>
              <a:rPr lang="en-US" altLang="ja-JP" sz="2800" b="1" dirty="0"/>
              <a:t>2021</a:t>
            </a:r>
            <a:r>
              <a:rPr lang="ja-JP" altLang="en-US" sz="2800" b="1" dirty="0"/>
              <a:t>年度）</a:t>
            </a:r>
            <a:endParaRPr lang="ja-JP" altLang="en-US" sz="3600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7452B4CA-83F9-41B7-8132-9BE42644C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965264"/>
              </p:ext>
            </p:extLst>
          </p:nvPr>
        </p:nvGraphicFramePr>
        <p:xfrm>
          <a:off x="517244" y="1331373"/>
          <a:ext cx="9216000" cy="489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411">
                  <a:extLst>
                    <a:ext uri="{9D8B030D-6E8A-4147-A177-3AD203B41FA5}">
                      <a16:colId xmlns:a16="http://schemas.microsoft.com/office/drawing/2014/main" val="3795801304"/>
                    </a:ext>
                  </a:extLst>
                </a:gridCol>
                <a:gridCol w="20375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86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0050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氏名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敬称略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所属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18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主査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羽生田　栄一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株式会社豆蔵／</a:t>
                      </a:r>
                      <a:br>
                        <a:rPr lang="en-US" altLang="ja-JP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独立行政法人情報処理推進機構（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IPA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  <a:endParaRPr lang="ja-JP" altLang="en-US" sz="1400" b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888">
                <a:tc rowSpan="7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メンバー</a:t>
                      </a:r>
                    </a:p>
                  </a:txBody>
                  <a:tcPr marL="98705" marR="98705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川上 誠司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アクセンチュア株式会社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2400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038263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関　満徳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エクスパッション合同会社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0279326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和田　憲明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富士通株式会社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8425717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渡会</a:t>
                      </a:r>
                      <a:r>
                        <a:rPr kumimoji="1" lang="ja-JP" altLang="en-US" sz="1400" b="0" baseline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　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健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株式会社マネージメントソリューションズ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403218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岡本　宗之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</a:t>
                      </a:r>
                      <a:r>
                        <a:rPr lang="en-US" altLang="ja-JP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IT</a:t>
                      </a: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プレナーズジャパン・アジアパシフィック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207780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9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松崎　一孝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株式会社ふくおかフィナンシャルグループ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3620495"/>
                  </a:ext>
                </a:extLst>
              </a:tr>
              <a:tr h="391888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8705" marR="98705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藤井　崇介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400" b="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株式会社星野リゾート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830357"/>
                  </a:ext>
                </a:extLst>
              </a:tr>
              <a:tr h="493182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オブザーバー</a:t>
                      </a:r>
                    </a:p>
                  </a:txBody>
                  <a:tcPr marL="98705" marR="98705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山下　博之 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独立行政法人情報処理推進機構（</a:t>
                      </a:r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IPA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kumimoji="1" lang="ja-JP" altLang="en-US" sz="8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社会基盤センター産業プラットフォーム部</a:t>
                      </a:r>
                      <a:endParaRPr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4642349"/>
                  </a:ext>
                </a:extLst>
              </a:tr>
              <a:tr h="493182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8705" marR="98705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野村　治彦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独立行政法人情報処理推進機構（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IPA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）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eiryo UI" panose="020B0604030504040204" pitchFamily="50" charset="-128"/>
                        <a:ea typeface="Meiryo UI" panose="020B0604030504040204" pitchFamily="50" charset="-128"/>
                        <a:cs typeface="+mn-cs"/>
                      </a:endParaRPr>
                    </a:p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　</a:t>
                      </a: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デジタル戦略推進部デジタル企画推進グループ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eiryo UI" panose="020B0604030504040204" pitchFamily="50" charset="-128"/>
                        <a:ea typeface="Meiryo UI" panose="020B0604030504040204" pitchFamily="50" charset="-128"/>
                        <a:cs typeface="+mn-cs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6852743"/>
                  </a:ext>
                </a:extLst>
              </a:tr>
              <a:tr h="39396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アドバイザー</a:t>
                      </a:r>
                      <a:endParaRPr kumimoji="1" lang="ja-JP" altLang="en-US" sz="8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9692" marR="99692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平鍋　健児</a:t>
                      </a: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株式会社永和システムマネジメント</a:t>
                      </a:r>
                      <a:endParaRPr lang="ja-JP" altLang="en-US" sz="1400" b="0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728" marR="97728" marT="33231" marB="332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6570249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4645277-5A31-4191-8E1B-98C0D241C5AE}"/>
              </a:ext>
            </a:extLst>
          </p:cNvPr>
          <p:cNvSpPr txBox="1"/>
          <p:nvPr/>
        </p:nvSpPr>
        <p:spPr>
          <a:xfrm>
            <a:off x="496888" y="6311540"/>
            <a:ext cx="9197450" cy="360040"/>
          </a:xfrm>
          <a:prstGeom prst="rect">
            <a:avLst/>
          </a:prstGeom>
        </p:spPr>
        <p:txBody>
          <a:bodyPr vert="horz" wrap="square" lIns="91440" tIns="45720" rIns="91440" bIns="45720" numCol="1" spcCol="180000" rtlCol="0">
            <a:normAutofit fontScale="92500"/>
          </a:bodyPr>
          <a:lstStyle/>
          <a:p>
            <a:pPr algn="l"/>
            <a:r>
              <a:rPr kumimoji="1"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事務局：高橋</a:t>
            </a:r>
            <a:r>
              <a:rPr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、藤中、横井、下川、鈴木</a:t>
            </a:r>
            <a:r>
              <a:rPr kumimoji="1"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（独立行政法人情報処理推進機構</a:t>
            </a:r>
            <a:r>
              <a:rPr lang="en-US" altLang="ja-JP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en-US" altLang="ja-JP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IPA)</a:t>
            </a:r>
            <a:r>
              <a:rPr kumimoji="1" lang="ja-JP" altLang="en-US" sz="14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社会基盤センター人材プラットフォーム部）</a:t>
            </a:r>
          </a:p>
        </p:txBody>
      </p:sp>
      <p:sp>
        <p:nvSpPr>
          <p:cNvPr id="12" name="フッター プレースホルダー 3">
            <a:extLst>
              <a:ext uri="{FF2B5EF4-FFF2-40B4-BE49-F238E27FC236}">
                <a16:creationId xmlns:a16="http://schemas.microsoft.com/office/drawing/2014/main" id="{2342DDD6-BD94-4F78-A772-39868BB6A2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95495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3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ja-JP" altLang="en-US" sz="3600" dirty="0"/>
              <a:t>目次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632520" y="170080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 fontScale="85000" lnSpcReduction="20000"/>
          </a:bodyPr>
          <a:lstStyle/>
          <a:p>
            <a:pPr algn="l"/>
            <a:r>
              <a:rPr kumimoji="1"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0.</a:t>
            </a:r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概要編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ワークショップの目指すところは？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1.</a:t>
            </a:r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準備編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何を準備するの？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2.</a:t>
            </a:r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当日編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ワークショップの流れは？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何に注意すればよいの？</a:t>
            </a:r>
            <a:endParaRPr kumimoji="1"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3.</a:t>
            </a:r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後日編</a:t>
            </a:r>
            <a:endParaRPr lang="en-US" altLang="ja-JP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　ふりかえりはどうして重要？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BEEF4F4-70D2-4CFA-ABA7-BF74FEA02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614" y="1872268"/>
            <a:ext cx="4149341" cy="3113464"/>
          </a:xfrm>
          <a:prstGeom prst="rect">
            <a:avLst/>
          </a:prstGeom>
        </p:spPr>
      </p:pic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B070E725-39B2-4D2B-9E19-72B1006B5E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81759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4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632520" y="134076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ワークショップ（以下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r>
              <a:rPr kumimoji="1"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を設計する際は、</a:t>
            </a:r>
            <a:endParaRPr kumimoji="1"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最低限以下の項目について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明文化する必要があります。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目的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（何のためにこの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を開催するのか？）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ゴール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の到達地点をどこにするか？）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kumimoji="1"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対象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にはどのような人が参加するのか？）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457200" indent="-457200" algn="l">
              <a:buFont typeface="Wingdings" panose="05000000000000000000" pitchFamily="2" charset="2"/>
              <a:buChar char="l"/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カリキュラム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（どのような流れで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を進めるのが効果的か？）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E89DA0F3-EC7C-40BD-9652-7E5D27F962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25769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5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64655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何のためにこの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を開催するのか？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開発者以外の方々に開発手法としてのアジャイルでは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ないアジャイルなふるまいを体感してもらうことで、少しでも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アジャイルに対する理解を深めてもらい、アジャイルを普及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促進するため。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目的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A7AC2B04-18FD-4F34-99C9-BD2AB74FD1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2939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6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64655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の到達地点をどこにするか？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アジャイルなふるまいを体感することで、自分ゴトとして捉え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次のアクションにつながるきっかけをみつける。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kumimoji="1"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ゴール</a:t>
            </a:r>
          </a:p>
        </p:txBody>
      </p:sp>
      <p:sp>
        <p:nvSpPr>
          <p:cNvPr id="7" name="フッター プレースホルダー 3">
            <a:extLst>
              <a:ext uri="{FF2B5EF4-FFF2-40B4-BE49-F238E27FC236}">
                <a16:creationId xmlns:a16="http://schemas.microsoft.com/office/drawing/2014/main" id="{E38D755E-F37E-431B-9456-4067296A86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82748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2">
            <a:extLst>
              <a:ext uri="{FF2B5EF4-FFF2-40B4-BE49-F238E27FC236}">
                <a16:creationId xmlns:a16="http://schemas.microsoft.com/office/drawing/2014/main" id="{2910A6A5-C83C-4C21-81F3-9D8559EFCB31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7</a:t>
            </a:fld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6FAEC5-6683-4E83-978B-E4A6C0AB4312}"/>
              </a:ext>
            </a:extLst>
          </p:cNvPr>
          <p:cNvSpPr txBox="1"/>
          <p:nvPr/>
        </p:nvSpPr>
        <p:spPr>
          <a:xfrm>
            <a:off x="344488" y="251722"/>
            <a:ext cx="9561512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eaLnBrk="0" hangingPunct="0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  <a:lvl2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2pPr>
            <a:lvl3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3pPr>
            <a:lvl4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4pPr>
            <a:lvl5pPr eaLnBrk="0" hangingPunct="0">
              <a:defRPr sz="2585"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21958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6pPr>
            <a:lvl7pPr marL="843916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7pPr>
            <a:lvl8pPr marL="1265875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8pPr>
            <a:lvl9pPr marL="1687831" fontAlgn="base">
              <a:spcBef>
                <a:spcPct val="0"/>
              </a:spcBef>
              <a:spcAft>
                <a:spcPct val="0"/>
              </a:spcAft>
              <a:defRPr sz="2215">
                <a:solidFill>
                  <a:srgbClr val="3333FF"/>
                </a:solidFill>
                <a:latin typeface="Arial" pitchFamily="34" charset="0"/>
              </a:defRPr>
            </a:lvl9pPr>
          </a:lstStyle>
          <a:p>
            <a:r>
              <a:rPr lang="en-US" altLang="ja-JP" sz="2800" b="1" dirty="0"/>
              <a:t>0.</a:t>
            </a:r>
            <a:r>
              <a:rPr lang="ja-JP" altLang="en-US" sz="2800" b="1" dirty="0"/>
              <a:t>概要編</a:t>
            </a:r>
            <a:r>
              <a:rPr lang="ja-JP" altLang="en-US" sz="3600" dirty="0"/>
              <a:t>　ワークショップの目指すところは？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E1FC5B-D18B-46F0-8969-FD9CD06391F8}"/>
              </a:ext>
            </a:extLst>
          </p:cNvPr>
          <p:cNvSpPr txBox="1"/>
          <p:nvPr/>
        </p:nvSpPr>
        <p:spPr>
          <a:xfrm>
            <a:off x="848544" y="2646558"/>
            <a:ext cx="8424936" cy="4471901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この</a:t>
            </a:r>
            <a:r>
              <a:rPr lang="en-US" altLang="ja-JP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にはどのような人が参加するのか？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・ソフトウェア開発者以外のビジネスを主管する人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（経営層や事業部門など）</a:t>
            </a: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・ソフトウェア開発者、アジャイル開発未経験者も可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次ページにあるペルソナシートを活用して、具体的な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lang="ja-JP" altLang="en-US" sz="28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人物像をイメージするのもよい。</a:t>
            </a:r>
            <a:endParaRPr lang="en-US" altLang="ja-JP" sz="2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7E04EFA-8A4F-4BF4-B514-770A54DE896E}"/>
              </a:ext>
            </a:extLst>
          </p:cNvPr>
          <p:cNvSpPr/>
          <p:nvPr/>
        </p:nvSpPr>
        <p:spPr>
          <a:xfrm>
            <a:off x="488504" y="1335966"/>
            <a:ext cx="1944216" cy="792088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r>
              <a:rPr lang="ja-JP" altLang="en-US" sz="4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対象</a:t>
            </a:r>
            <a:endParaRPr kumimoji="1" lang="ja-JP" altLang="en-US" sz="4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グラフィックス 6" descr="右向き指示マーク">
            <a:extLst>
              <a:ext uri="{FF2B5EF4-FFF2-40B4-BE49-F238E27FC236}">
                <a16:creationId xmlns:a16="http://schemas.microsoft.com/office/drawing/2014/main" id="{6CA6FFDF-3E76-42FC-AAC1-8BA58F8D8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6373" y="5064834"/>
            <a:ext cx="914400" cy="914400"/>
          </a:xfrm>
          <a:prstGeom prst="rect">
            <a:avLst/>
          </a:prstGeom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7FA55013-0760-4BE4-B644-41E1EFEF74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5411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7272FA-7EDF-49C7-A951-692B1B5E4E2D}"/>
              </a:ext>
            </a:extLst>
          </p:cNvPr>
          <p:cNvSpPr/>
          <p:nvPr/>
        </p:nvSpPr>
        <p:spPr>
          <a:xfrm>
            <a:off x="4344097" y="3373205"/>
            <a:ext cx="1844174" cy="72557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3585FD9-56E1-4F94-B5A7-B25C3FC4DA61}"/>
              </a:ext>
            </a:extLst>
          </p:cNvPr>
          <p:cNvSpPr txBox="1"/>
          <p:nvPr/>
        </p:nvSpPr>
        <p:spPr>
          <a:xfrm>
            <a:off x="560512" y="512676"/>
            <a:ext cx="2232248" cy="504056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 fontScale="92500" lnSpcReduction="10000"/>
          </a:bodyPr>
          <a:lstStyle/>
          <a:p>
            <a:pPr algn="l"/>
            <a:r>
              <a:rPr lang="en-US" altLang="ja-JP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WS</a:t>
            </a:r>
            <a:r>
              <a:rPr lang="ja-JP" altLang="en-US" sz="3200" dirty="0">
                <a:latin typeface="Meiryo UI" panose="020B0604030504040204" pitchFamily="50" charset="-128"/>
                <a:ea typeface="Meiryo UI" panose="020B0604030504040204" pitchFamily="50" charset="-128"/>
              </a:rPr>
              <a:t>参加者のペルソナ</a:t>
            </a:r>
            <a:endParaRPr kumimoji="1" lang="ja-JP" altLang="en-US" sz="3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グラフィックス 6" descr="目">
            <a:extLst>
              <a:ext uri="{FF2B5EF4-FFF2-40B4-BE49-F238E27FC236}">
                <a16:creationId xmlns:a16="http://schemas.microsoft.com/office/drawing/2014/main" id="{BCB4041E-6617-4DEB-8D00-EC04C27479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59360" y="1445332"/>
            <a:ext cx="914400" cy="914400"/>
          </a:xfrm>
          <a:prstGeom prst="rect">
            <a:avLst/>
          </a:prstGeom>
        </p:spPr>
      </p:pic>
      <p:pic>
        <p:nvPicPr>
          <p:cNvPr id="10" name="グラフィックス 9" descr="耳">
            <a:extLst>
              <a:ext uri="{FF2B5EF4-FFF2-40B4-BE49-F238E27FC236}">
                <a16:creationId xmlns:a16="http://schemas.microsoft.com/office/drawing/2014/main" id="{FE9F78E4-19BE-4139-A160-2A11C8C882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4596" y="1445332"/>
            <a:ext cx="914400" cy="914400"/>
          </a:xfrm>
          <a:prstGeom prst="rect">
            <a:avLst/>
          </a:prstGeom>
        </p:spPr>
      </p:pic>
      <p:pic>
        <p:nvPicPr>
          <p:cNvPr id="12" name="グラフィックス 11" descr="唇">
            <a:extLst>
              <a:ext uri="{FF2B5EF4-FFF2-40B4-BE49-F238E27FC236}">
                <a16:creationId xmlns:a16="http://schemas.microsoft.com/office/drawing/2014/main" id="{5048D0BD-AA33-42C5-8A32-E4E112E7CC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98415" y="3929824"/>
            <a:ext cx="914400" cy="914400"/>
          </a:xfrm>
          <a:prstGeom prst="rect">
            <a:avLst/>
          </a:prstGeom>
        </p:spPr>
      </p:pic>
      <p:pic>
        <p:nvPicPr>
          <p:cNvPr id="14" name="グラフィックス 13" descr="思案中の吹き出し">
            <a:extLst>
              <a:ext uri="{FF2B5EF4-FFF2-40B4-BE49-F238E27FC236}">
                <a16:creationId xmlns:a16="http://schemas.microsoft.com/office/drawing/2014/main" id="{1F65BC5B-E243-4742-B4F7-4EDD268AED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13729" y="2536463"/>
            <a:ext cx="914400" cy="914400"/>
          </a:xfrm>
          <a:prstGeom prst="rect">
            <a:avLst/>
          </a:prstGeom>
        </p:spPr>
      </p:pic>
      <p:pic>
        <p:nvPicPr>
          <p:cNvPr id="16" name="グラフィックス 15" descr="泣き顔 (塗りつぶし)">
            <a:extLst>
              <a:ext uri="{FF2B5EF4-FFF2-40B4-BE49-F238E27FC236}">
                <a16:creationId xmlns:a16="http://schemas.microsoft.com/office/drawing/2014/main" id="{E04174DA-BF65-4AE2-95FB-8356553F3B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4857" y="5394920"/>
            <a:ext cx="914400" cy="914400"/>
          </a:xfrm>
          <a:prstGeom prst="rect">
            <a:avLst/>
          </a:prstGeom>
        </p:spPr>
      </p:pic>
      <p:pic>
        <p:nvPicPr>
          <p:cNvPr id="18" name="グラフィックス 17" descr="面白い顔 (塗りつぶしなし)">
            <a:extLst>
              <a:ext uri="{FF2B5EF4-FFF2-40B4-BE49-F238E27FC236}">
                <a16:creationId xmlns:a16="http://schemas.microsoft.com/office/drawing/2014/main" id="{23378019-AD4E-48B1-AE0D-28EA5CA1DA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991600" y="5322912"/>
            <a:ext cx="914400" cy="9144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B2AE4C9-18A4-4134-AF81-4B0A4F767E0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rcRect/>
          <a:stretch/>
        </p:blipFill>
        <p:spPr>
          <a:xfrm flipH="1">
            <a:off x="4385927" y="3407296"/>
            <a:ext cx="567073" cy="682406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814AEEC-6149-4313-9DC1-BB6522EA3D2F}"/>
              </a:ext>
            </a:extLst>
          </p:cNvPr>
          <p:cNvSpPr/>
          <p:nvPr/>
        </p:nvSpPr>
        <p:spPr>
          <a:xfrm>
            <a:off x="374858" y="1196752"/>
            <a:ext cx="9500774" cy="5472608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36000" tIns="36000" rIns="36000" bIns="36000" rtlCol="0" anchor="ctr">
            <a:noAutofit/>
          </a:bodyPr>
          <a:lstStyle/>
          <a:p>
            <a:pPr algn="ctr"/>
            <a:endParaRPr kumimoji="1" lang="ja-JP" altLang="en-US" sz="14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D95A0F1D-A3A4-4FDF-BDF3-83941053E63B}"/>
              </a:ext>
            </a:extLst>
          </p:cNvPr>
          <p:cNvCxnSpPr>
            <a:cxnSpLocks/>
          </p:cNvCxnSpPr>
          <p:nvPr/>
        </p:nvCxnSpPr>
        <p:spPr>
          <a:xfrm>
            <a:off x="374857" y="1196752"/>
            <a:ext cx="3969240" cy="216588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79B29E0A-5FF4-4CAD-8F7C-F57DA087B022}"/>
              </a:ext>
            </a:extLst>
          </p:cNvPr>
          <p:cNvCxnSpPr>
            <a:cxnSpLocks/>
          </p:cNvCxnSpPr>
          <p:nvPr/>
        </p:nvCxnSpPr>
        <p:spPr>
          <a:xfrm flipH="1">
            <a:off x="6188271" y="1196752"/>
            <a:ext cx="3687361" cy="216588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CAA4384B-AEB6-4163-B2EB-0A2B19BE381B}"/>
              </a:ext>
            </a:extLst>
          </p:cNvPr>
          <p:cNvCxnSpPr>
            <a:cxnSpLocks/>
          </p:cNvCxnSpPr>
          <p:nvPr/>
        </p:nvCxnSpPr>
        <p:spPr>
          <a:xfrm flipV="1">
            <a:off x="344488" y="5315782"/>
            <a:ext cx="9531144" cy="57434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BC419A01-1719-4331-AC97-A60EA964A2C4}"/>
              </a:ext>
            </a:extLst>
          </p:cNvPr>
          <p:cNvCxnSpPr>
            <a:cxnSpLocks/>
          </p:cNvCxnSpPr>
          <p:nvPr/>
        </p:nvCxnSpPr>
        <p:spPr>
          <a:xfrm flipV="1">
            <a:off x="374856" y="4098777"/>
            <a:ext cx="3969241" cy="127444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C6DA3A14-7CAD-4978-938E-3FAFF146530B}"/>
              </a:ext>
            </a:extLst>
          </p:cNvPr>
          <p:cNvCxnSpPr>
            <a:cxnSpLocks/>
          </p:cNvCxnSpPr>
          <p:nvPr/>
        </p:nvCxnSpPr>
        <p:spPr>
          <a:xfrm>
            <a:off x="6188271" y="4105907"/>
            <a:ext cx="3687361" cy="1188171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40EFFF18-8029-4CFF-B6C9-A85FAAB0B95A}"/>
              </a:ext>
            </a:extLst>
          </p:cNvPr>
          <p:cNvCxnSpPr>
            <a:cxnSpLocks/>
          </p:cNvCxnSpPr>
          <p:nvPr/>
        </p:nvCxnSpPr>
        <p:spPr>
          <a:xfrm>
            <a:off x="5385048" y="5344499"/>
            <a:ext cx="0" cy="1331022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E53126B4-A452-425E-9C46-5724B87D8F3A}"/>
              </a:ext>
            </a:extLst>
          </p:cNvPr>
          <p:cNvSpPr txBox="1"/>
          <p:nvPr/>
        </p:nvSpPr>
        <p:spPr>
          <a:xfrm>
            <a:off x="9079160" y="208255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See?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488AD9BC-0EBD-4BFC-9DEF-9AFAF6EDEF6B}"/>
              </a:ext>
            </a:extLst>
          </p:cNvPr>
          <p:cNvSpPr txBox="1"/>
          <p:nvPr/>
        </p:nvSpPr>
        <p:spPr>
          <a:xfrm>
            <a:off x="897256" y="192423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Hear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43130CEC-5774-4A12-97C7-7C9C35C6898B}"/>
              </a:ext>
            </a:extLst>
          </p:cNvPr>
          <p:cNvSpPr txBox="1"/>
          <p:nvPr/>
        </p:nvSpPr>
        <p:spPr>
          <a:xfrm>
            <a:off x="5251000" y="280493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Think</a:t>
            </a:r>
          </a:p>
          <a:p>
            <a:pPr algn="l"/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&amp;Feel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C903FDF2-B212-4B67-AAB2-CA40CFAFFEEE}"/>
              </a:ext>
            </a:extLst>
          </p:cNvPr>
          <p:cNvSpPr txBox="1"/>
          <p:nvPr/>
        </p:nvSpPr>
        <p:spPr>
          <a:xfrm>
            <a:off x="4470648" y="412749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Say</a:t>
            </a:r>
          </a:p>
          <a:p>
            <a:pPr algn="l"/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＆</a:t>
            </a:r>
            <a:r>
              <a:rPr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Do</a:t>
            </a:r>
            <a:r>
              <a:rPr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  <a:endParaRPr kumimoji="1" lang="ja-JP" altLang="en-US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FA4B09C-79A0-4A09-B0F5-53D9C36B2687}"/>
              </a:ext>
            </a:extLst>
          </p:cNvPr>
          <p:cNvSpPr txBox="1"/>
          <p:nvPr/>
        </p:nvSpPr>
        <p:spPr>
          <a:xfrm>
            <a:off x="1219436" y="547778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Pain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2C66769-0DB2-4257-BB2B-AE4FF8470F14}"/>
              </a:ext>
            </a:extLst>
          </p:cNvPr>
          <p:cNvSpPr txBox="1"/>
          <p:nvPr/>
        </p:nvSpPr>
        <p:spPr>
          <a:xfrm>
            <a:off x="8337376" y="543189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numCol="1" spcCol="180000" rtlCol="0">
            <a:normAutofit/>
          </a:bodyPr>
          <a:lstStyle/>
          <a:p>
            <a:pPr algn="l"/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Gain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35" name="スライド番号プレースホルダー 2">
            <a:extLst>
              <a:ext uri="{FF2B5EF4-FFF2-40B4-BE49-F238E27FC236}">
                <a16:creationId xmlns:a16="http://schemas.microsoft.com/office/drawing/2014/main" id="{A34E7D0D-5CBB-46C3-8752-B777C323618A}"/>
              </a:ext>
            </a:extLst>
          </p:cNvPr>
          <p:cNvSpPr txBox="1">
            <a:spLocks/>
          </p:cNvSpPr>
          <p:nvPr/>
        </p:nvSpPr>
        <p:spPr>
          <a:xfrm>
            <a:off x="4613378" y="6671580"/>
            <a:ext cx="680228" cy="23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2" rIns="91423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923" b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  <a:cs typeface="+mn-cs"/>
              </a:defRPr>
            </a:lvl9pPr>
          </a:lstStyle>
          <a:p>
            <a:fld id="{19D740D2-A3E1-4263-887F-D0BA2D5FB11C}" type="slidenum">
              <a:rPr lang="ja-JP" altLang="en-US"/>
              <a:pPr/>
              <a:t>8</a:t>
            </a:fld>
            <a:endParaRPr lang="ja-JP" altLang="en-US" dirty="0"/>
          </a:p>
        </p:txBody>
      </p:sp>
      <p:sp>
        <p:nvSpPr>
          <p:cNvPr id="26" name="フッター プレースホルダー 3">
            <a:extLst>
              <a:ext uri="{FF2B5EF4-FFF2-40B4-BE49-F238E27FC236}">
                <a16:creationId xmlns:a16="http://schemas.microsoft.com/office/drawing/2014/main" id="{078F03DF-DCC8-415E-99D0-031593D014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9393" y="6685485"/>
            <a:ext cx="2156607" cy="195814"/>
          </a:xfrm>
        </p:spPr>
        <p:txBody>
          <a:bodyPr/>
          <a:lstStyle/>
          <a:p>
            <a:r>
              <a:rPr lang="en-US" altLang="ja-JP" dirty="0"/>
              <a:t>All Rights Reserved Copyright© IPA 2022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8683959"/>
      </p:ext>
    </p:extLst>
  </p:cSld>
  <p:clrMapOvr>
    <a:masterClrMapping/>
  </p:clrMapOvr>
</p:sld>
</file>

<file path=ppt/theme/theme1.xml><?xml version="1.0" encoding="utf-8"?>
<a:theme xmlns:a="http://schemas.openxmlformats.org/drawingml/2006/main" name="2_スキル標準">
  <a:themeElements>
    <a:clrScheme name="1_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標準デザイン">
      <a:majorFont>
        <a:latin typeface="Arial"/>
        <a:ea typeface="ＭＳ Ｐゴシック"/>
        <a:cs typeface=""/>
      </a:majorFont>
      <a:minorFont>
        <a:latin typeface="HG丸ｺﾞｼｯｸM-PRO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wrap="square" lIns="36000" tIns="36000" rIns="36000" bIns="36000" rtlCol="0" anchor="ctr">
        <a:noAutofit/>
      </a:bodyPr>
      <a:lstStyle>
        <a:defPPr>
          <a:defRPr sz="1400" b="0" dirty="0">
            <a:latin typeface="Meiryo UI" panose="020B0604030504040204" pitchFamily="50" charset="-128"/>
            <a:ea typeface="Meiryo UI" panose="020B0604030504040204" pitchFamily="50" charset="-128"/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wrap="square" lIns="91440" tIns="45720" rIns="91440" bIns="45720" numCol="1" spcCol="180000" rtlCol="0">
        <a:normAutofit fontScale="92500" lnSpcReduction="20000"/>
      </a:bodyPr>
      <a:lstStyle>
        <a:defPPr algn="l">
          <a:defRPr sz="1400" dirty="0" smtClean="0">
            <a:latin typeface="Meiryo UI" panose="020B0604030504040204" pitchFamily="50" charset="-128"/>
            <a:ea typeface="Meiryo UI" panose="020B0604030504040204" pitchFamily="50" charset="-128"/>
          </a:defRPr>
        </a:defPPr>
      </a:lstStyle>
    </a:tx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Settings\kohno\Application Data\Microsoft\Templates\みずほ情報総研戦略セ.pot</Template>
  <TotalTime>0</TotalTime>
  <Words>2502</Words>
  <Application>Microsoft Office PowerPoint</Application>
  <PresentationFormat>A4 210 x 297 mm</PresentationFormat>
  <Paragraphs>401</Paragraphs>
  <Slides>32</Slides>
  <Notes>32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32</vt:i4>
      </vt:variant>
    </vt:vector>
  </HeadingPairs>
  <TitlesOfParts>
    <vt:vector size="43" baseType="lpstr">
      <vt:lpstr>HGP創英角ｺﾞｼｯｸUB</vt:lpstr>
      <vt:lpstr>HG丸ｺﾞｼｯｸM-PRO</vt:lpstr>
      <vt:lpstr>Meiryo UI</vt:lpstr>
      <vt:lpstr>メイリオ</vt:lpstr>
      <vt:lpstr>游ゴシック</vt:lpstr>
      <vt:lpstr>Arial</vt:lpstr>
      <vt:lpstr>Tahoma</vt:lpstr>
      <vt:lpstr>Times New Roman</vt:lpstr>
      <vt:lpstr>Wingdings</vt:lpstr>
      <vt:lpstr>2_スキル標準</vt:lpstr>
      <vt:lpstr>Acrobat Document</vt:lpstr>
      <vt:lpstr>アジャイルなふるまいを体感する ワークショップ実践ガイド （複数チーム版：オフライン）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2018-03-12T05:58:35Z</dcterms:created>
  <dcterms:modified xsi:type="dcterms:W3CDTF">2022-04-19T08:52:16Z</dcterms:modified>
</cp:coreProperties>
</file>