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4317" r:id="rId1"/>
  </p:sldMasterIdLst>
  <p:notesMasterIdLst>
    <p:notesMasterId r:id="rId24"/>
  </p:notesMasterIdLst>
  <p:handoutMasterIdLst>
    <p:handoutMasterId r:id="rId25"/>
  </p:handoutMasterIdLst>
  <p:sldIdLst>
    <p:sldId id="1750" r:id="rId2"/>
    <p:sldId id="1538" r:id="rId3"/>
    <p:sldId id="1746" r:id="rId4"/>
    <p:sldId id="1726" r:id="rId5"/>
    <p:sldId id="1727" r:id="rId6"/>
    <p:sldId id="1728" r:id="rId7"/>
    <p:sldId id="1729" r:id="rId8"/>
    <p:sldId id="1739" r:id="rId9"/>
    <p:sldId id="1730" r:id="rId10"/>
    <p:sldId id="1755" r:id="rId11"/>
    <p:sldId id="1731" r:id="rId12"/>
    <p:sldId id="1734" r:id="rId13"/>
    <p:sldId id="1740" r:id="rId14"/>
    <p:sldId id="1743" r:id="rId15"/>
    <p:sldId id="1744" r:id="rId16"/>
    <p:sldId id="1735" r:id="rId17"/>
    <p:sldId id="1756" r:id="rId18"/>
    <p:sldId id="1745" r:id="rId19"/>
    <p:sldId id="1732" r:id="rId20"/>
    <p:sldId id="1749" r:id="rId21"/>
    <p:sldId id="1733" r:id="rId22"/>
    <p:sldId id="1741" r:id="rId23"/>
  </p:sldIdLst>
  <p:sldSz cx="9906000" cy="6858000" type="A4"/>
  <p:notesSz cx="6807200" cy="9939338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116" userDrawn="1">
          <p15:clr>
            <a:srgbClr val="A4A3A4"/>
          </p15:clr>
        </p15:guide>
        <p15:guide id="3" pos="6088" userDrawn="1">
          <p15:clr>
            <a:srgbClr val="A4A3A4"/>
          </p15:clr>
        </p15:guide>
        <p15:guide id="4" orient="horz" pos="40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75" userDrawn="1">
          <p15:clr>
            <a:srgbClr val="A4A3A4"/>
          </p15:clr>
        </p15:guide>
        <p15:guide id="2" pos="2189" userDrawn="1">
          <p15:clr>
            <a:srgbClr val="A4A3A4"/>
          </p15:clr>
        </p15:guide>
        <p15:guide id="3" orient="horz" pos="3152" userDrawn="1">
          <p15:clr>
            <a:srgbClr val="A4A3A4"/>
          </p15:clr>
        </p15:guide>
        <p15:guide id="4" pos="2166" userDrawn="1">
          <p15:clr>
            <a:srgbClr val="A4A3A4"/>
          </p15:clr>
        </p15:guide>
        <p15:guide id="5" orient="horz" pos="3129" userDrawn="1">
          <p15:clr>
            <a:srgbClr val="A4A3A4"/>
          </p15:clr>
        </p15:guide>
        <p15:guide id="6" pos="214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8080"/>
    <a:srgbClr val="A7FB7D"/>
    <a:srgbClr val="FFE0DD"/>
    <a:srgbClr val="CCFFFF"/>
    <a:srgbClr val="CC0000"/>
    <a:srgbClr val="FF0000"/>
    <a:srgbClr val="FFFF99"/>
    <a:srgbClr val="92D050"/>
    <a:srgbClr val="FFFF66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6" autoAdjust="0"/>
    <p:restoredTop sz="82495" autoAdjust="0"/>
  </p:normalViewPr>
  <p:slideViewPr>
    <p:cSldViewPr showGuides="1">
      <p:cViewPr varScale="1">
        <p:scale>
          <a:sx n="94" d="100"/>
          <a:sy n="94" d="100"/>
        </p:scale>
        <p:origin x="2064" y="66"/>
      </p:cViewPr>
      <p:guideLst>
        <p:guide orient="horz" pos="2160"/>
        <p:guide pos="116"/>
        <p:guide pos="6088"/>
        <p:guide orient="horz" pos="40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52" d="100"/>
          <a:sy n="52" d="100"/>
        </p:scale>
        <p:origin x="-2736" y="-96"/>
      </p:cViewPr>
      <p:guideLst>
        <p:guide orient="horz" pos="3175"/>
        <p:guide pos="2189"/>
        <p:guide orient="horz" pos="3152"/>
        <p:guide pos="2166"/>
        <p:guide orient="horz" pos="3129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4"/>
            <a:ext cx="2950375" cy="49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3" tIns="47772" rIns="95543" bIns="47772" numCol="1" anchor="t" anchorCtr="0" compatLnSpc="1">
            <a:prstTxWarp prst="textNoShape">
              <a:avLst/>
            </a:prstTxWarp>
          </a:bodyPr>
          <a:lstStyle>
            <a:lvl1pPr algn="l" defTabSz="957381">
              <a:defRPr sz="1100" b="0">
                <a:latin typeface="Tahoma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828" y="4"/>
            <a:ext cx="2950375" cy="49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3" tIns="47772" rIns="95543" bIns="47772" numCol="1" anchor="t" anchorCtr="0" compatLnSpc="1">
            <a:prstTxWarp prst="textNoShape">
              <a:avLst/>
            </a:prstTxWarp>
          </a:bodyPr>
          <a:lstStyle>
            <a:lvl1pPr algn="r" defTabSz="957381">
              <a:defRPr sz="1100" b="0">
                <a:latin typeface="Tahoma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1A386AB7-955A-4FFA-8A9F-E30A0E9A90C9}" type="datetime1">
              <a:rPr lang="ja-JP" altLang="en-US"/>
              <a:pPr>
                <a:defRPr/>
              </a:pPr>
              <a:t>2022/4/19</a:t>
            </a:fld>
            <a:endParaRPr lang="en-US" altLang="ja-JP" dirty="0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" y="9441974"/>
            <a:ext cx="2950375" cy="49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3" tIns="47772" rIns="95543" bIns="47772" numCol="1" anchor="b" anchorCtr="0" compatLnSpc="1">
            <a:prstTxWarp prst="textNoShape">
              <a:avLst/>
            </a:prstTxWarp>
          </a:bodyPr>
          <a:lstStyle>
            <a:lvl1pPr algn="l" defTabSz="957381">
              <a:defRPr sz="1100" b="0">
                <a:latin typeface="Tahoma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828" y="9441974"/>
            <a:ext cx="2950375" cy="49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3" tIns="47772" rIns="95543" bIns="47772" numCol="1" anchor="b" anchorCtr="0" compatLnSpc="1">
            <a:prstTxWarp prst="textNoShape">
              <a:avLst/>
            </a:prstTxWarp>
          </a:bodyPr>
          <a:lstStyle>
            <a:lvl1pPr algn="r" defTabSz="957381">
              <a:defRPr sz="1100" b="0">
                <a:latin typeface="Tahoma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C67A92BE-3AB3-40A6-9617-FEFACF34BC20}" type="slidenum">
              <a:rPr lang="ja-JP" altLang="en-US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79388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4"/>
            <a:ext cx="2950375" cy="49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3" tIns="47772" rIns="95543" bIns="47772" numCol="1" anchor="t" anchorCtr="0" compatLnSpc="1">
            <a:prstTxWarp prst="textNoShape">
              <a:avLst/>
            </a:prstTxWarp>
          </a:bodyPr>
          <a:lstStyle>
            <a:lvl1pPr algn="l" defTabSz="957381">
              <a:defRPr sz="1100" b="0">
                <a:latin typeface="Tahoma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828" y="4"/>
            <a:ext cx="2950375" cy="49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3" tIns="47772" rIns="95543" bIns="47772" numCol="1" anchor="t" anchorCtr="0" compatLnSpc="1">
            <a:prstTxWarp prst="textNoShape">
              <a:avLst/>
            </a:prstTxWarp>
          </a:bodyPr>
          <a:lstStyle>
            <a:lvl1pPr algn="r" defTabSz="957381">
              <a:defRPr sz="1100" b="0">
                <a:latin typeface="Tahoma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8F20B681-D3E6-40E7-ABDD-4F69A54D8682}" type="datetime1">
              <a:rPr lang="ja-JP" altLang="en-US"/>
              <a:pPr>
                <a:defRPr/>
              </a:pPr>
              <a:t>2022/4/19</a:t>
            </a:fld>
            <a:endParaRPr lang="en-US" altLang="ja-JP" dirty="0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4538"/>
            <a:ext cx="538797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7" y="4720985"/>
            <a:ext cx="4991091" cy="447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3" tIns="47772" rIns="95543" bIns="477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2 レベル</a:t>
            </a:r>
          </a:p>
          <a:p>
            <a:pPr lvl="2"/>
            <a:r>
              <a:rPr lang="ja-JP" altLang="en-US" noProof="0"/>
              <a:t>第 3 レベル</a:t>
            </a:r>
          </a:p>
          <a:p>
            <a:pPr lvl="3"/>
            <a:r>
              <a:rPr lang="ja-JP" altLang="en-US" noProof="0"/>
              <a:t>第 4 レベル</a:t>
            </a:r>
          </a:p>
          <a:p>
            <a:pPr lvl="4"/>
            <a:r>
              <a:rPr lang="ja-JP" altLang="en-US" noProof="0"/>
              <a:t>第 5 レベル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441974"/>
            <a:ext cx="2950375" cy="49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3" tIns="47772" rIns="95543" bIns="47772" numCol="1" anchor="b" anchorCtr="0" compatLnSpc="1">
            <a:prstTxWarp prst="textNoShape">
              <a:avLst/>
            </a:prstTxWarp>
          </a:bodyPr>
          <a:lstStyle>
            <a:lvl1pPr algn="l" defTabSz="957381">
              <a:defRPr sz="1100" b="0">
                <a:latin typeface="Tahoma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828" y="9441974"/>
            <a:ext cx="2950375" cy="49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3" tIns="47772" rIns="95543" bIns="47772" numCol="1" anchor="b" anchorCtr="0" compatLnSpc="1">
            <a:prstTxWarp prst="textNoShape">
              <a:avLst/>
            </a:prstTxWarp>
          </a:bodyPr>
          <a:lstStyle>
            <a:lvl1pPr algn="r" defTabSz="957381">
              <a:defRPr sz="1100" b="0">
                <a:latin typeface="Tahoma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8B7B8248-EDFB-4C70-A517-FC39A027DD39}" type="slidenum">
              <a:rPr lang="ja-JP" altLang="en-US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615401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82663" y="1243013"/>
            <a:ext cx="4841875" cy="3352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44" fontAlgn="auto">
              <a:spcBef>
                <a:spcPts val="0"/>
              </a:spcBef>
              <a:spcAft>
                <a:spcPts val="0"/>
              </a:spcAft>
              <a:defRPr/>
            </a:pPr>
            <a:fld id="{F5965048-2922-410F-ACE2-42015FF7E606}" type="slidenum">
              <a:rPr lang="ja-JP" altLang="en-US" sz="120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pPr defTabSz="914344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ja-JP" altLang="en-US" sz="1200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2702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7B8248-EDFB-4C70-A517-FC39A027DD39}" type="slidenum">
              <a:rPr lang="ja-JP" altLang="en-US" smtClean="0"/>
              <a:pPr>
                <a:defRPr/>
              </a:pPr>
              <a:t>10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68527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7B8248-EDFB-4C70-A517-FC39A027DD39}" type="slidenum">
              <a:rPr lang="ja-JP" altLang="en-US" smtClean="0"/>
              <a:pPr>
                <a:defRPr/>
              </a:pPr>
              <a:t>11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319589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7B8248-EDFB-4C70-A517-FC39A027DD39}" type="slidenum">
              <a:rPr lang="ja-JP" altLang="en-US" smtClean="0"/>
              <a:pPr>
                <a:defRPr/>
              </a:pPr>
              <a:t>12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515029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7B8248-EDFB-4C70-A517-FC39A027DD39}" type="slidenum">
              <a:rPr lang="ja-JP" altLang="en-US" smtClean="0"/>
              <a:pPr>
                <a:defRPr/>
              </a:pPr>
              <a:t>13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113450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7B8248-EDFB-4C70-A517-FC39A027DD39}" type="slidenum">
              <a:rPr lang="ja-JP" altLang="en-US" smtClean="0"/>
              <a:pPr>
                <a:defRPr/>
              </a:pPr>
              <a:t>14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482948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7B8248-EDFB-4C70-A517-FC39A027DD39}" type="slidenum">
              <a:rPr lang="ja-JP" altLang="en-US" smtClean="0"/>
              <a:pPr>
                <a:defRPr/>
              </a:pPr>
              <a:t>15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380779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7B8248-EDFB-4C70-A517-FC39A027DD39}" type="slidenum">
              <a:rPr lang="ja-JP" altLang="en-US" smtClean="0"/>
              <a:pPr>
                <a:defRPr/>
              </a:pPr>
              <a:t>16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545970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7B8248-EDFB-4C70-A517-FC39A027DD39}" type="slidenum">
              <a:rPr lang="ja-JP" altLang="en-US" smtClean="0"/>
              <a:pPr>
                <a:defRPr/>
              </a:pPr>
              <a:t>17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354452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7B8248-EDFB-4C70-A517-FC39A027DD39}" type="slidenum">
              <a:rPr lang="ja-JP" altLang="en-US" smtClean="0"/>
              <a:pPr>
                <a:defRPr/>
              </a:pPr>
              <a:t>18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006112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7B8248-EDFB-4C70-A517-FC39A027DD39}" type="slidenum">
              <a:rPr lang="ja-JP" altLang="en-US" smtClean="0"/>
              <a:pPr>
                <a:defRPr/>
              </a:pPr>
              <a:t>19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51504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7B8248-EDFB-4C70-A517-FC39A027DD39}" type="slidenum">
              <a:rPr lang="ja-JP" altLang="en-US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836575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7B8248-EDFB-4C70-A517-FC39A027DD39}" type="slidenum">
              <a:rPr lang="ja-JP" altLang="en-US" smtClean="0"/>
              <a:pPr>
                <a:defRPr/>
              </a:pPr>
              <a:t>20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669684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7B8248-EDFB-4C70-A517-FC39A027DD39}" type="slidenum">
              <a:rPr lang="ja-JP" altLang="en-US" smtClean="0"/>
              <a:pPr>
                <a:defRPr/>
              </a:pPr>
              <a:t>21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9525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7B8248-EDFB-4C70-A517-FC39A027DD39}" type="slidenum">
              <a:rPr lang="ja-JP" altLang="en-US" smtClean="0"/>
              <a:pPr>
                <a:defRPr/>
              </a:pPr>
              <a:t>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40790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7B8248-EDFB-4C70-A517-FC39A027DD39}" type="slidenum">
              <a:rPr lang="ja-JP" altLang="en-US" smtClean="0"/>
              <a:pPr>
                <a:defRPr/>
              </a:pPr>
              <a:t>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26577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7B8248-EDFB-4C70-A517-FC39A027DD39}" type="slidenum">
              <a:rPr lang="ja-JP" altLang="en-US" smtClean="0"/>
              <a:pPr>
                <a:defRPr/>
              </a:pPr>
              <a:t>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32256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7B8248-EDFB-4C70-A517-FC39A027DD39}" type="slidenum">
              <a:rPr lang="ja-JP" altLang="en-US" smtClean="0"/>
              <a:pPr>
                <a:defRPr/>
              </a:pPr>
              <a:t>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458286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7B8248-EDFB-4C70-A517-FC39A027DD39}" type="slidenum">
              <a:rPr lang="ja-JP" altLang="en-US" smtClean="0"/>
              <a:pPr>
                <a:defRPr/>
              </a:pPr>
              <a:t>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963732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7B8248-EDFB-4C70-A517-FC39A027DD39}" type="slidenum">
              <a:rPr lang="ja-JP" altLang="en-US" smtClean="0"/>
              <a:pPr>
                <a:defRPr/>
              </a:pPr>
              <a:t>8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571184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7B8248-EDFB-4C70-A517-FC39A027DD39}" type="slidenum">
              <a:rPr lang="ja-JP" altLang="en-US" smtClean="0"/>
              <a:pPr>
                <a:defRPr/>
              </a:pPr>
              <a:t>9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98767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C431DA70-0E83-47B1-9843-90CDD258BD9A}"/>
              </a:ext>
            </a:extLst>
          </p:cNvPr>
          <p:cNvCxnSpPr>
            <a:cxnSpLocks/>
          </p:cNvCxnSpPr>
          <p:nvPr userDrawn="1"/>
        </p:nvCxnSpPr>
        <p:spPr>
          <a:xfrm>
            <a:off x="350489" y="-10132"/>
            <a:ext cx="0" cy="6722870"/>
          </a:xfrm>
          <a:prstGeom prst="line">
            <a:avLst/>
          </a:prstGeom>
          <a:ln w="38100"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50000">
                  <a:schemeClr val="tx2">
                    <a:lumMod val="60000"/>
                    <a:lumOff val="40000"/>
                  </a:schemeClr>
                </a:gs>
                <a:gs pos="50000">
                  <a:srgbClr val="4A5593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41846E1B-B679-47C0-AF65-0F5BC9CCE0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5"/>
            <a:ext cx="7429500" cy="2090613"/>
          </a:xfrm>
        </p:spPr>
        <p:txBody>
          <a:bodyPr anchor="b">
            <a:normAutofit/>
          </a:bodyPr>
          <a:lstStyle>
            <a:lvl1pPr algn="ctr">
              <a:defRPr sz="4400" b="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9E1E187D-D1F5-447C-9FA0-813DF73A67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108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342903" indent="0" algn="ctr">
              <a:buNone/>
              <a:defRPr sz="1500"/>
            </a:lvl2pPr>
            <a:lvl3pPr marL="685805" indent="0" algn="ctr">
              <a:buNone/>
              <a:defRPr sz="1350"/>
            </a:lvl3pPr>
            <a:lvl4pPr marL="1028708" indent="0" algn="ctr">
              <a:buNone/>
              <a:defRPr sz="1200"/>
            </a:lvl4pPr>
            <a:lvl5pPr marL="1371610" indent="0" algn="ctr">
              <a:buNone/>
              <a:defRPr sz="1200"/>
            </a:lvl5pPr>
            <a:lvl6pPr marL="1714513" indent="0" algn="ctr">
              <a:buNone/>
              <a:defRPr sz="1200"/>
            </a:lvl6pPr>
            <a:lvl7pPr marL="2057415" indent="0" algn="ctr">
              <a:buNone/>
              <a:defRPr sz="1200"/>
            </a:lvl7pPr>
            <a:lvl8pPr marL="2400318" indent="0" algn="ctr">
              <a:buNone/>
              <a:defRPr sz="1200"/>
            </a:lvl8pPr>
            <a:lvl9pPr marL="2743222" indent="0" algn="ctr">
              <a:buNone/>
              <a:defRPr sz="1200"/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7935DFA-6344-40B2-B1FE-444DE3E7FF61}"/>
              </a:ext>
            </a:extLst>
          </p:cNvPr>
          <p:cNvCxnSpPr/>
          <p:nvPr userDrawn="1"/>
        </p:nvCxnSpPr>
        <p:spPr>
          <a:xfrm>
            <a:off x="0" y="1124744"/>
            <a:ext cx="9906000" cy="0"/>
          </a:xfrm>
          <a:prstGeom prst="line">
            <a:avLst/>
          </a:prstGeom>
          <a:ln w="38100"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50000">
                  <a:srgbClr val="EF8913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フッター プレースホルダー 1">
            <a:extLst>
              <a:ext uri="{FF2B5EF4-FFF2-40B4-BE49-F238E27FC236}">
                <a16:creationId xmlns:a16="http://schemas.microsoft.com/office/drawing/2014/main" id="{78B93F69-3EFA-49BE-A9CD-ED085D31D2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348" y="6680206"/>
            <a:ext cx="2156607" cy="195814"/>
          </a:xfrm>
          <a:prstGeom prst="rect">
            <a:avLst/>
          </a:prstGeom>
        </p:spPr>
        <p:txBody>
          <a:bodyPr vert="horz" wrap="none" lIns="36000" tIns="36000" rIns="36000" bIns="36000" rtlCol="0" anchor="b">
            <a:spAutoFit/>
          </a:bodyPr>
          <a:lstStyle>
            <a:lvl1pPr algn="l">
              <a:defRPr sz="800" b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lang="en-US" altLang="ja-JP"/>
              <a:t>All Rights Reserved Copyright© IPA 2021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653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967726-9493-45EA-B724-7AC89F5F9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506" y="116633"/>
            <a:ext cx="8970997" cy="936103"/>
          </a:xfrm>
        </p:spPr>
        <p:txBody>
          <a:bodyPr>
            <a:noAutofit/>
          </a:bodyPr>
          <a:lstStyle>
            <a:lvl1pPr>
              <a:defRPr sz="4000" b="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0F4A22B-4362-47CD-9ACA-3C0AA7628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13378" y="6671580"/>
            <a:ext cx="680228" cy="231056"/>
          </a:xfrm>
        </p:spPr>
        <p:txBody>
          <a:bodyPr/>
          <a:lstStyle/>
          <a:p>
            <a:fld id="{19D740D2-A3E1-4263-887F-D0BA2D5FB11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D47824A-05C5-4AEE-BC2D-80E03CEA57A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altLang="ja-JP"/>
              <a:t>All Rights Reserved Copyright© IPA 2021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2946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2">
            <a:extLst>
              <a:ext uri="{FF2B5EF4-FFF2-40B4-BE49-F238E27FC236}">
                <a16:creationId xmlns:a16="http://schemas.microsoft.com/office/drawing/2014/main" id="{84A952F3-0098-4772-AEAB-DD9DB5725B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489" y="1268760"/>
            <a:ext cx="9356019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3" name="タイトル プレースホルダー 1">
            <a:extLst>
              <a:ext uri="{FF2B5EF4-FFF2-40B4-BE49-F238E27FC236}">
                <a16:creationId xmlns:a16="http://schemas.microsoft.com/office/drawing/2014/main" id="{739573CD-1BB4-497A-8236-BFE7E014D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506" y="116633"/>
            <a:ext cx="8970997" cy="9597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79E7FE6B-ACAE-4F18-AC44-C2FF5B0C122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229" y="115880"/>
            <a:ext cx="769464" cy="433397"/>
          </a:xfrm>
          <a:prstGeom prst="rect">
            <a:avLst/>
          </a:prstGeom>
        </p:spPr>
      </p:pic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3E6926B5-D9B0-45F4-A4BE-AE390D7879A2}"/>
              </a:ext>
            </a:extLst>
          </p:cNvPr>
          <p:cNvCxnSpPr/>
          <p:nvPr userDrawn="1"/>
        </p:nvCxnSpPr>
        <p:spPr>
          <a:xfrm>
            <a:off x="0" y="1124744"/>
            <a:ext cx="9906000" cy="0"/>
          </a:xfrm>
          <a:prstGeom prst="line">
            <a:avLst/>
          </a:prstGeom>
          <a:ln w="38100"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50000">
                  <a:srgbClr val="EF8913"/>
                </a:gs>
                <a:gs pos="100000">
                  <a:srgbClr val="FF0000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7EF0ABD-F6E8-474D-A2DB-C54BAAC01CAC}"/>
              </a:ext>
            </a:extLst>
          </p:cNvPr>
          <p:cNvSpPr/>
          <p:nvPr userDrawn="1"/>
        </p:nvSpPr>
        <p:spPr>
          <a:xfrm>
            <a:off x="0" y="6722558"/>
            <a:ext cx="9906000" cy="142875"/>
          </a:xfrm>
          <a:prstGeom prst="rect">
            <a:avLst/>
          </a:prstGeom>
          <a:solidFill>
            <a:srgbClr val="4A55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/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ED61EB05-4D2A-4C6E-BAA2-B2DF16977F24}"/>
              </a:ext>
            </a:extLst>
          </p:cNvPr>
          <p:cNvCxnSpPr/>
          <p:nvPr userDrawn="1"/>
        </p:nvCxnSpPr>
        <p:spPr>
          <a:xfrm>
            <a:off x="350489" y="0"/>
            <a:ext cx="0" cy="6858000"/>
          </a:xfrm>
          <a:prstGeom prst="line">
            <a:avLst/>
          </a:prstGeom>
          <a:ln w="38100"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50000">
                  <a:schemeClr val="tx2">
                    <a:lumMod val="60000"/>
                    <a:lumOff val="40000"/>
                  </a:schemeClr>
                </a:gs>
                <a:gs pos="50000">
                  <a:srgbClr val="4A5593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13378" y="6654328"/>
            <a:ext cx="680228" cy="231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b" anchorCtr="0" compatLnSpc="1">
            <a:prstTxWarp prst="textNoShape">
              <a:avLst/>
            </a:prstTxWarp>
          </a:bodyPr>
          <a:lstStyle>
            <a:lvl1pPr algn="ctr">
              <a:defRPr sz="923" b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>
              <a:defRPr/>
            </a:pPr>
            <a:fld id="{7F5701C2-4EDD-4458-B63C-64AF1281724F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D892CC2E-07E4-49A0-96A0-990DF8902F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29348" y="6688832"/>
            <a:ext cx="2156607" cy="195814"/>
          </a:xfrm>
          <a:prstGeom prst="rect">
            <a:avLst/>
          </a:prstGeom>
        </p:spPr>
        <p:txBody>
          <a:bodyPr vert="horz" wrap="none" lIns="36000" tIns="36000" rIns="36000" bIns="36000" rtlCol="0" anchor="b">
            <a:spAutoFit/>
          </a:bodyPr>
          <a:lstStyle>
            <a:lvl1pPr algn="l">
              <a:defRPr sz="800" b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lang="en-US" altLang="ja-JP"/>
              <a:t>All Rights Reserved Copyright© IPA 2021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8550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8" r:id="rId1"/>
    <p:sldLayoutId id="2147484319" r:id="rId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 b="0">
          <a:solidFill>
            <a:schemeClr val="tx1">
              <a:lumMod val="85000"/>
              <a:lumOff val="1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585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585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585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585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5pPr>
      <a:lvl6pPr marL="421958" algn="l" rtl="0" eaLnBrk="1" fontAlgn="base" hangingPunct="1">
        <a:spcBef>
          <a:spcPct val="0"/>
        </a:spcBef>
        <a:spcAft>
          <a:spcPct val="0"/>
        </a:spcAft>
        <a:defRPr kumimoji="1" sz="2215" b="1">
          <a:solidFill>
            <a:srgbClr val="3333FF"/>
          </a:solidFill>
          <a:latin typeface="Arial" pitchFamily="34" charset="0"/>
          <a:ea typeface="ＭＳ Ｐゴシック" pitchFamily="50" charset="-128"/>
        </a:defRPr>
      </a:lvl6pPr>
      <a:lvl7pPr marL="843916" algn="l" rtl="0" eaLnBrk="1" fontAlgn="base" hangingPunct="1">
        <a:spcBef>
          <a:spcPct val="0"/>
        </a:spcBef>
        <a:spcAft>
          <a:spcPct val="0"/>
        </a:spcAft>
        <a:defRPr kumimoji="1" sz="2215" b="1">
          <a:solidFill>
            <a:srgbClr val="3333FF"/>
          </a:solidFill>
          <a:latin typeface="Arial" pitchFamily="34" charset="0"/>
          <a:ea typeface="ＭＳ Ｐゴシック" pitchFamily="50" charset="-128"/>
        </a:defRPr>
      </a:lvl7pPr>
      <a:lvl8pPr marL="1265875" algn="l" rtl="0" eaLnBrk="1" fontAlgn="base" hangingPunct="1">
        <a:spcBef>
          <a:spcPct val="0"/>
        </a:spcBef>
        <a:spcAft>
          <a:spcPct val="0"/>
        </a:spcAft>
        <a:defRPr kumimoji="1" sz="2215" b="1">
          <a:solidFill>
            <a:srgbClr val="3333FF"/>
          </a:solidFill>
          <a:latin typeface="Arial" pitchFamily="34" charset="0"/>
          <a:ea typeface="ＭＳ Ｐゴシック" pitchFamily="50" charset="-128"/>
        </a:defRPr>
      </a:lvl8pPr>
      <a:lvl9pPr marL="1687831" algn="l" rtl="0" eaLnBrk="1" fontAlgn="base" hangingPunct="1">
        <a:spcBef>
          <a:spcPct val="0"/>
        </a:spcBef>
        <a:spcAft>
          <a:spcPct val="0"/>
        </a:spcAft>
        <a:defRPr kumimoji="1" sz="2215" b="1">
          <a:solidFill>
            <a:srgbClr val="3333FF"/>
          </a:solidFill>
          <a:latin typeface="Arial" pitchFamily="34" charset="0"/>
          <a:ea typeface="ＭＳ Ｐゴシック" pitchFamily="50" charset="-128"/>
        </a:defRPr>
      </a:lvl9pPr>
    </p:titleStyle>
    <p:bodyStyle>
      <a:lvl1pPr marL="315060" indent="-31506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kumimoji="1" sz="1846">
          <a:solidFill>
            <a:schemeClr val="tx1">
              <a:lumMod val="85000"/>
              <a:lumOff val="15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684340" indent="-262306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62">
          <a:solidFill>
            <a:schemeClr val="tx1">
              <a:lumMod val="85000"/>
              <a:lumOff val="15000"/>
            </a:schemeClr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marL="1053620" indent="-209553" algn="l" rtl="0" eaLnBrk="0" fontAlgn="base" hangingPunct="0">
        <a:spcBef>
          <a:spcPct val="20000"/>
        </a:spcBef>
        <a:spcAft>
          <a:spcPct val="0"/>
        </a:spcAft>
        <a:buChar char="•"/>
        <a:defRPr kumimoji="1" sz="1477">
          <a:solidFill>
            <a:schemeClr val="tx1">
              <a:lumMod val="85000"/>
              <a:lumOff val="15000"/>
            </a:schemeClr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marL="1475654" indent="-209553" algn="l" rtl="0" eaLnBrk="0" fontAlgn="base" hangingPunct="0">
        <a:spcBef>
          <a:spcPct val="20000"/>
        </a:spcBef>
        <a:spcAft>
          <a:spcPct val="0"/>
        </a:spcAft>
        <a:buChar char="–"/>
        <a:defRPr kumimoji="1" sz="1292">
          <a:solidFill>
            <a:schemeClr val="tx1">
              <a:lumMod val="85000"/>
              <a:lumOff val="15000"/>
            </a:schemeClr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marL="1897688" indent="-209553" algn="l" rtl="0" eaLnBrk="0" fontAlgn="base" hangingPunct="0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j-lt"/>
          <a:ea typeface="+mn-ea"/>
        </a:defRPr>
      </a:lvl5pPr>
      <a:lvl6pPr marL="2320768" indent="-210980" algn="l" rtl="0" eaLnBrk="1" fontAlgn="base" hangingPunct="1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j-lt"/>
          <a:ea typeface="+mn-ea"/>
        </a:defRPr>
      </a:lvl6pPr>
      <a:lvl7pPr marL="2742726" indent="-210980" algn="l" rtl="0" eaLnBrk="1" fontAlgn="base" hangingPunct="1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j-lt"/>
          <a:ea typeface="+mn-ea"/>
        </a:defRPr>
      </a:lvl7pPr>
      <a:lvl8pPr marL="3164685" indent="-210980" algn="l" rtl="0" eaLnBrk="1" fontAlgn="base" hangingPunct="1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j-lt"/>
          <a:ea typeface="+mn-ea"/>
        </a:defRPr>
      </a:lvl8pPr>
      <a:lvl9pPr marL="3586642" indent="-210980" algn="l" rtl="0" eaLnBrk="1" fontAlgn="base" hangingPunct="1">
        <a:spcBef>
          <a:spcPct val="20000"/>
        </a:spcBef>
        <a:spcAft>
          <a:spcPct val="0"/>
        </a:spcAft>
        <a:buChar char="»"/>
        <a:defRPr kumimoji="1" sz="1846">
          <a:solidFill>
            <a:schemeClr val="tx1"/>
          </a:solidFill>
          <a:latin typeface="+mj-lt"/>
          <a:ea typeface="+mn-ea"/>
        </a:defRPr>
      </a:lvl9pPr>
    </p:bodyStyle>
    <p:otherStyle>
      <a:defPPr>
        <a:defRPr lang="ja-JP"/>
      </a:defPPr>
      <a:lvl1pPr marL="0" algn="l" defTabSz="843916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1958" algn="l" defTabSz="843916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3916" algn="l" defTabSz="843916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5875" algn="l" defTabSz="843916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7831" algn="l" defTabSz="843916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09790" algn="l" defTabSz="843916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1747" algn="l" defTabSz="843916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3706" algn="l" defTabSz="843916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5663" algn="l" defTabSz="843916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13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10" Type="http://schemas.openxmlformats.org/officeDocument/2006/relationships/image" Target="../media/image35.svg"/><Relationship Id="rId4" Type="http://schemas.openxmlformats.org/officeDocument/2006/relationships/image" Target="../media/image14.svg"/><Relationship Id="rId9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1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4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14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45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4" Type="http://schemas.openxmlformats.org/officeDocument/2006/relationships/image" Target="../media/image14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svg"/><Relationship Id="rId3" Type="http://schemas.openxmlformats.org/officeDocument/2006/relationships/image" Target="../media/image13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svg"/><Relationship Id="rId5" Type="http://schemas.openxmlformats.org/officeDocument/2006/relationships/image" Target="../media/image46.png"/><Relationship Id="rId4" Type="http://schemas.openxmlformats.org/officeDocument/2006/relationships/image" Target="../media/image14.svg"/><Relationship Id="rId9" Type="http://schemas.openxmlformats.org/officeDocument/2006/relationships/image" Target="../media/image50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Relationship Id="rId9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4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20.emf"/><Relationship Id="rId4" Type="http://schemas.openxmlformats.org/officeDocument/2006/relationships/image" Target="../media/image19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13.png"/><Relationship Id="rId7" Type="http://schemas.openxmlformats.org/officeDocument/2006/relationships/image" Target="../media/image2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1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64C51989-B728-439D-9CA7-3F6CA7B9047D}"/>
              </a:ext>
            </a:extLst>
          </p:cNvPr>
          <p:cNvSpPr/>
          <p:nvPr/>
        </p:nvSpPr>
        <p:spPr>
          <a:xfrm>
            <a:off x="506505" y="1320902"/>
            <a:ext cx="9179449" cy="1532034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8AE540D-DEA6-4764-AA56-9FC557868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740D2-A3E1-4263-887F-D0BA2D5FB11C}" type="slidenum">
              <a:rPr kumimoji="1" lang="ja-JP" altLang="en-US" smtClean="0"/>
              <a:t>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610F8AA-30FC-46C3-A90C-9395E15D84C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7749393" y="6689201"/>
            <a:ext cx="2156607" cy="195814"/>
          </a:xfrm>
        </p:spPr>
        <p:txBody>
          <a:bodyPr/>
          <a:lstStyle/>
          <a:p>
            <a:r>
              <a:rPr lang="en-US" altLang="ja-JP" dirty="0"/>
              <a:t>All Rights Reserved Copyright© IPA 2022</a:t>
            </a:r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89DDD9A-A7B8-43CD-B4D8-D84521561141}"/>
              </a:ext>
            </a:extLst>
          </p:cNvPr>
          <p:cNvSpPr txBox="1"/>
          <p:nvPr/>
        </p:nvSpPr>
        <p:spPr>
          <a:xfrm>
            <a:off x="506505" y="223863"/>
            <a:ext cx="3474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Meiryo UI" panose="020B0604030504040204" pitchFamily="50" charset="-128"/>
                <a:ea typeface="Meiryo UI" panose="020B0604030504040204" pitchFamily="50" charset="-128"/>
              </a:rPr>
              <a:t>お席は自由です。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D880A30-F210-4E04-8442-D7646714479A}"/>
              </a:ext>
            </a:extLst>
          </p:cNvPr>
          <p:cNvSpPr txBox="1"/>
          <p:nvPr/>
        </p:nvSpPr>
        <p:spPr>
          <a:xfrm>
            <a:off x="1784648" y="1627670"/>
            <a:ext cx="743184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solidFill>
                  <a:srgbClr val="00808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着席したらはじまるまでに以下をご準備ください。</a:t>
            </a:r>
          </a:p>
          <a:p>
            <a:r>
              <a:rPr kumimoji="1" lang="en-US" altLang="ja-JP" sz="2800" dirty="0">
                <a:solidFill>
                  <a:srgbClr val="00808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A4</a:t>
            </a:r>
            <a:r>
              <a:rPr kumimoji="1" lang="ja-JP" altLang="en-US" sz="2800" dirty="0">
                <a:solidFill>
                  <a:srgbClr val="00808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用紙を四つ折りにして名札を作成してください。</a:t>
            </a:r>
          </a:p>
        </p:txBody>
      </p:sp>
      <p:pic>
        <p:nvPicPr>
          <p:cNvPr id="7" name="グラフィックス 6" descr="鉛筆">
            <a:extLst>
              <a:ext uri="{FF2B5EF4-FFF2-40B4-BE49-F238E27FC236}">
                <a16:creationId xmlns:a16="http://schemas.microsoft.com/office/drawing/2014/main" id="{608F8AC4-C791-4CDE-A612-C1A9F89CB6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8798" y="1667377"/>
            <a:ext cx="914400" cy="9144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AE97F50C-AD2D-4940-9E9E-58F7C34FA7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8938" r="40026" b="47947"/>
          <a:stretch/>
        </p:blipFill>
        <p:spPr>
          <a:xfrm>
            <a:off x="1972177" y="3411515"/>
            <a:ext cx="3528392" cy="2271059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AC31FA0D-9262-4CA2-8981-B3D7C89C41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4775" r="47037" b="2919"/>
          <a:stretch/>
        </p:blipFill>
        <p:spPr>
          <a:xfrm>
            <a:off x="5700596" y="3933056"/>
            <a:ext cx="2922255" cy="2077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764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708BEEF3-30B2-465C-89DE-43957943D91C}"/>
              </a:ext>
            </a:extLst>
          </p:cNvPr>
          <p:cNvSpPr/>
          <p:nvPr/>
        </p:nvSpPr>
        <p:spPr>
          <a:xfrm>
            <a:off x="416496" y="1326176"/>
            <a:ext cx="9289032" cy="188680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708FEFB-60BC-4F63-861E-7E8E181A0923}"/>
              </a:ext>
            </a:extLst>
          </p:cNvPr>
          <p:cNvSpPr txBox="1"/>
          <p:nvPr/>
        </p:nvSpPr>
        <p:spPr>
          <a:xfrm>
            <a:off x="1712640" y="1812376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lang="en-US" altLang="ja-JP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分間休憩です。</a:t>
            </a:r>
            <a:endParaRPr lang="en-US" altLang="ja-JP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リラックスしてお過ごしください。</a:t>
            </a:r>
            <a:endParaRPr kumimoji="1" lang="en-US" altLang="ja-JP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BD32DD-CD77-4F1D-817D-CCDEA6CEAE75}"/>
              </a:ext>
            </a:extLst>
          </p:cNvPr>
          <p:cNvSpPr txBox="1"/>
          <p:nvPr/>
        </p:nvSpPr>
        <p:spPr>
          <a:xfrm>
            <a:off x="560512" y="512676"/>
            <a:ext cx="2664296" cy="50405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休憩</a:t>
            </a:r>
          </a:p>
        </p:txBody>
      </p:sp>
      <p:pic>
        <p:nvPicPr>
          <p:cNvPr id="6" name="グラフィックス 5" descr="コーヒー">
            <a:extLst>
              <a:ext uri="{FF2B5EF4-FFF2-40B4-BE49-F238E27FC236}">
                <a16:creationId xmlns:a16="http://schemas.microsoft.com/office/drawing/2014/main" id="{95775BA0-BDAF-4926-B263-297824D2BF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4528" y="1607736"/>
            <a:ext cx="914400" cy="914400"/>
          </a:xfrm>
          <a:prstGeom prst="rect">
            <a:avLst/>
          </a:prstGeom>
        </p:spPr>
      </p:pic>
      <p:sp>
        <p:nvSpPr>
          <p:cNvPr id="8" name="フッター プレースホルダー 1">
            <a:extLst>
              <a:ext uri="{FF2B5EF4-FFF2-40B4-BE49-F238E27FC236}">
                <a16:creationId xmlns:a16="http://schemas.microsoft.com/office/drawing/2014/main" id="{15CF5D90-3A95-4A4A-A815-C987819B26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9393" y="6689570"/>
            <a:ext cx="2156607" cy="195814"/>
          </a:xfrm>
        </p:spPr>
        <p:txBody>
          <a:bodyPr/>
          <a:lstStyle/>
          <a:p>
            <a:r>
              <a:rPr lang="en-US" altLang="ja-JP" dirty="0"/>
              <a:t>All Rights Reserved Copyright© IPA 2022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2814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42EBCD2D-DD67-4F81-91B7-74F70C6C03A6}"/>
              </a:ext>
            </a:extLst>
          </p:cNvPr>
          <p:cNvSpPr/>
          <p:nvPr/>
        </p:nvSpPr>
        <p:spPr>
          <a:xfrm>
            <a:off x="416497" y="3553236"/>
            <a:ext cx="4464496" cy="2930916"/>
          </a:xfrm>
          <a:prstGeom prst="roundRect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0EF16E8-0534-4E12-AAD7-168B3E59F5B5}"/>
              </a:ext>
            </a:extLst>
          </p:cNvPr>
          <p:cNvSpPr txBox="1"/>
          <p:nvPr/>
        </p:nvSpPr>
        <p:spPr>
          <a:xfrm>
            <a:off x="682824" y="3807188"/>
            <a:ext cx="3838128" cy="246616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［用意するもの（各グループ）］</a:t>
            </a:r>
            <a:endParaRPr kumimoji="1"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・大量の</a:t>
            </a:r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A4</a:t>
            </a:r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用紙　</a:t>
            </a:r>
            <a:endParaRPr kumimoji="1"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・はさみ　　１つ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BD32DD-CD77-4F1D-817D-CCDEA6CEAE75}"/>
              </a:ext>
            </a:extLst>
          </p:cNvPr>
          <p:cNvSpPr txBox="1"/>
          <p:nvPr/>
        </p:nvSpPr>
        <p:spPr>
          <a:xfrm>
            <a:off x="560512" y="512676"/>
            <a:ext cx="2664296" cy="50405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5. </a:t>
            </a:r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アジャイル体感ワーク</a:t>
            </a:r>
            <a:endParaRPr kumimoji="1" lang="ja-JP" altLang="en-US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D57ECF13-C83D-4349-8DEA-3708CCE543C2}"/>
              </a:ext>
            </a:extLst>
          </p:cNvPr>
          <p:cNvSpPr/>
          <p:nvPr/>
        </p:nvSpPr>
        <p:spPr>
          <a:xfrm>
            <a:off x="7257256" y="5723748"/>
            <a:ext cx="2448272" cy="91440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" name="グラフィックス 3" descr="ストップウォッチ">
            <a:extLst>
              <a:ext uri="{FF2B5EF4-FFF2-40B4-BE49-F238E27FC236}">
                <a16:creationId xmlns:a16="http://schemas.microsoft.com/office/drawing/2014/main" id="{F31DEFF2-E7D8-4C04-94E3-5B85F2F849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29264" y="5723748"/>
            <a:ext cx="914400" cy="91440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B585996-5CA5-469A-83CA-56A457AC4D91}"/>
              </a:ext>
            </a:extLst>
          </p:cNvPr>
          <p:cNvSpPr txBox="1"/>
          <p:nvPr/>
        </p:nvSpPr>
        <p:spPr>
          <a:xfrm>
            <a:off x="8121352" y="593977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kumimoji="1" lang="en-US" altLang="ja-JP" sz="28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40</a:t>
            </a:r>
            <a:r>
              <a:rPr kumimoji="1" lang="ja-JP" altLang="en-US" sz="28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F863B75B-2628-48F4-8707-E06A4A048A79}"/>
              </a:ext>
            </a:extLst>
          </p:cNvPr>
          <p:cNvSpPr/>
          <p:nvPr/>
        </p:nvSpPr>
        <p:spPr>
          <a:xfrm>
            <a:off x="416496" y="1326176"/>
            <a:ext cx="9289032" cy="188680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14A455C-3817-4620-9600-E2FBD4251727}"/>
              </a:ext>
            </a:extLst>
          </p:cNvPr>
          <p:cNvSpPr txBox="1"/>
          <p:nvPr/>
        </p:nvSpPr>
        <p:spPr>
          <a:xfrm>
            <a:off x="1161728" y="2192289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アジャイルなふるまいを体感するワークを実施します。</a:t>
            </a:r>
            <a:endParaRPr kumimoji="1" lang="ja-JP" altLang="en-US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9" name="グラフィックス 8" descr="男性の集団">
            <a:extLst>
              <a:ext uri="{FF2B5EF4-FFF2-40B4-BE49-F238E27FC236}">
                <a16:creationId xmlns:a16="http://schemas.microsoft.com/office/drawing/2014/main" id="{27298237-2E90-4B37-945F-F30661966C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0512" y="1357718"/>
            <a:ext cx="914400" cy="914400"/>
          </a:xfrm>
          <a:prstGeom prst="rect">
            <a:avLst/>
          </a:prstGeom>
        </p:spPr>
      </p:pic>
      <p:pic>
        <p:nvPicPr>
          <p:cNvPr id="12" name="グラフィックス 11" descr="はさみ">
            <a:extLst>
              <a:ext uri="{FF2B5EF4-FFF2-40B4-BE49-F238E27FC236}">
                <a16:creationId xmlns:a16="http://schemas.microsoft.com/office/drawing/2014/main" id="{4BD2A6CF-B482-489E-87CF-8C1AA4F1CE4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437385" y="5358954"/>
            <a:ext cx="914400" cy="914400"/>
          </a:xfrm>
          <a:prstGeom prst="rect">
            <a:avLst/>
          </a:prstGeom>
        </p:spPr>
      </p:pic>
      <p:pic>
        <p:nvPicPr>
          <p:cNvPr id="14" name="グラフィックス 13" descr="紙">
            <a:extLst>
              <a:ext uri="{FF2B5EF4-FFF2-40B4-BE49-F238E27FC236}">
                <a16:creationId xmlns:a16="http://schemas.microsoft.com/office/drawing/2014/main" id="{643E869B-225E-46D3-A714-A1E9F2AF4F1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706453" y="4444554"/>
            <a:ext cx="914400" cy="914400"/>
          </a:xfrm>
          <a:prstGeom prst="rect">
            <a:avLst/>
          </a:prstGeom>
        </p:spPr>
      </p:pic>
      <p:sp>
        <p:nvSpPr>
          <p:cNvPr id="16" name="フッター プレースホルダー 1">
            <a:extLst>
              <a:ext uri="{FF2B5EF4-FFF2-40B4-BE49-F238E27FC236}">
                <a16:creationId xmlns:a16="http://schemas.microsoft.com/office/drawing/2014/main" id="{382235CF-68A4-40D6-AAA1-37304EA722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9393" y="6689570"/>
            <a:ext cx="2156607" cy="195814"/>
          </a:xfrm>
        </p:spPr>
        <p:txBody>
          <a:bodyPr/>
          <a:lstStyle/>
          <a:p>
            <a:r>
              <a:rPr lang="en-US" altLang="ja-JP" dirty="0"/>
              <a:t>All Rights Reserved Copyright© IPA 2022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2248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BD32DD-CD77-4F1D-817D-CCDEA6CEAE75}"/>
              </a:ext>
            </a:extLst>
          </p:cNvPr>
          <p:cNvSpPr txBox="1"/>
          <p:nvPr/>
        </p:nvSpPr>
        <p:spPr>
          <a:xfrm>
            <a:off x="560512" y="512676"/>
            <a:ext cx="2664296" cy="50405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紙ヒコーキワークショップ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DB7F37F-24C8-477F-BE6D-B128B8F39487}"/>
              </a:ext>
            </a:extLst>
          </p:cNvPr>
          <p:cNvSpPr txBox="1"/>
          <p:nvPr/>
        </p:nvSpPr>
        <p:spPr>
          <a:xfrm>
            <a:off x="416496" y="1124744"/>
            <a:ext cx="9361040" cy="54006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［ルール］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以下のルールに沿って３ｍ以上飛ぶ紙ヒコーキを数多く作成したチームが勝利</a:t>
            </a:r>
          </a:p>
          <a:p>
            <a:pPr algn="l"/>
            <a:endParaRPr lang="en-US" altLang="ja-JP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① 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A4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の紙を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lang="ja-JP" altLang="en-US" sz="1800" b="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つに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切って使う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② 紙ヒコーキの先端はハサミで丸くする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③ ハサミはチームで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つ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④ 同じ人が連続で折らない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⑤ 紙ヒコーキが飛行できるのは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回だけ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⑥ 飛行場で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3m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飛べば合格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⑦ 前回作ったものはすべて回収</a:t>
            </a:r>
            <a:endParaRPr lang="en-US" altLang="ja-JP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⑧ 紙ヒコーキの折り方をぐぐってはいけない</a:t>
            </a:r>
          </a:p>
          <a:p>
            <a:pPr algn="l"/>
            <a:endParaRPr lang="ja-JP" altLang="en-US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［チーム活動の進め方］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ja-JP" altLang="en-US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①計画（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分）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②作業（作成、テスト飛行）（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分）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③振り返り［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KPT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］（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分）</a:t>
            </a:r>
          </a:p>
          <a:p>
            <a:pPr algn="l"/>
            <a:endParaRPr lang="en-US" altLang="ja-JP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このような流れで、①⇒②⇒③　を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回行う。</a:t>
            </a:r>
          </a:p>
        </p:txBody>
      </p:sp>
      <p:sp>
        <p:nvSpPr>
          <p:cNvPr id="2" name="吹き出し: 四角形 1">
            <a:extLst>
              <a:ext uri="{FF2B5EF4-FFF2-40B4-BE49-F238E27FC236}">
                <a16:creationId xmlns:a16="http://schemas.microsoft.com/office/drawing/2014/main" id="{9EC6EFFB-A120-47A5-8B8B-A38CE93FFF5C}"/>
              </a:ext>
            </a:extLst>
          </p:cNvPr>
          <p:cNvSpPr/>
          <p:nvPr/>
        </p:nvSpPr>
        <p:spPr>
          <a:xfrm>
            <a:off x="5241032" y="5121188"/>
            <a:ext cx="4104456" cy="1224136"/>
          </a:xfrm>
          <a:prstGeom prst="wedgeRectCallout">
            <a:avLst>
              <a:gd name="adj1" fmla="val -78514"/>
              <a:gd name="adj2" fmla="val 1104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l"/>
            <a:r>
              <a:rPr lang="ja-JP" altLang="en-US" sz="16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以下の数をホワイトボードに記載してください。</a:t>
            </a:r>
            <a:endParaRPr lang="en-US" altLang="ja-JP" sz="16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6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・成功数</a:t>
            </a:r>
            <a:endParaRPr lang="en-US" altLang="ja-JP" sz="16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6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・失敗数</a:t>
            </a:r>
            <a:endParaRPr kumimoji="1" lang="en-US" altLang="ja-JP" sz="16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6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・仕掛数</a:t>
            </a:r>
          </a:p>
        </p:txBody>
      </p:sp>
      <p:sp>
        <p:nvSpPr>
          <p:cNvPr id="6" name="フッター プレースホルダー 1">
            <a:extLst>
              <a:ext uri="{FF2B5EF4-FFF2-40B4-BE49-F238E27FC236}">
                <a16:creationId xmlns:a16="http://schemas.microsoft.com/office/drawing/2014/main" id="{D5954820-49A1-4AD2-A7EA-880B67A62C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9393" y="6689570"/>
            <a:ext cx="2156607" cy="195814"/>
          </a:xfrm>
        </p:spPr>
        <p:txBody>
          <a:bodyPr/>
          <a:lstStyle/>
          <a:p>
            <a:r>
              <a:rPr lang="en-US" altLang="ja-JP" dirty="0"/>
              <a:t>All Rights Reserved Copyright© IPA 2022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12742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BD32DD-CD77-4F1D-817D-CCDEA6CEAE75}"/>
              </a:ext>
            </a:extLst>
          </p:cNvPr>
          <p:cNvSpPr txBox="1"/>
          <p:nvPr/>
        </p:nvSpPr>
        <p:spPr>
          <a:xfrm>
            <a:off x="560512" y="512676"/>
            <a:ext cx="2664296" cy="50405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［補足］</a:t>
            </a:r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KPT</a:t>
            </a:r>
            <a:endParaRPr lang="ja-JP" altLang="en-US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1D797FD-DB1B-4D9A-AF6F-FDD7FC98AF1F}"/>
              </a:ext>
            </a:extLst>
          </p:cNvPr>
          <p:cNvSpPr/>
          <p:nvPr/>
        </p:nvSpPr>
        <p:spPr>
          <a:xfrm>
            <a:off x="1612598" y="2492896"/>
            <a:ext cx="6680804" cy="403244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CCEB200-4025-482C-9A43-070A079FB3A5}"/>
              </a:ext>
            </a:extLst>
          </p:cNvPr>
          <p:cNvSpPr txBox="1"/>
          <p:nvPr/>
        </p:nvSpPr>
        <p:spPr>
          <a:xfrm>
            <a:off x="632520" y="1232848"/>
            <a:ext cx="3744416" cy="1260048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kumimoji="1"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ふりかえりのフレームワーク、</a:t>
            </a:r>
            <a:r>
              <a:rPr kumimoji="1"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Keep</a:t>
            </a:r>
            <a:r>
              <a:rPr kumimoji="1"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→　</a:t>
            </a:r>
            <a:r>
              <a:rPr kumimoji="1"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Problem</a:t>
            </a:r>
            <a:r>
              <a:rPr kumimoji="1"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→　</a:t>
            </a:r>
            <a:r>
              <a:rPr kumimoji="1"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Try</a:t>
            </a:r>
            <a:r>
              <a:rPr kumimoji="1"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の順でふりかえる。</a:t>
            </a:r>
            <a:endParaRPr kumimoji="1" lang="en-US" altLang="ja-JP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Keep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：良かったこと（今後も続けること）</a:t>
            </a:r>
            <a:endParaRPr lang="en-US" altLang="ja-JP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Problem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：悪かったこと（今後はやめること）</a:t>
            </a:r>
            <a:endParaRPr lang="en-US" altLang="ja-JP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Try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：次に挑戦すること</a:t>
            </a:r>
            <a:endParaRPr lang="en-US" altLang="ja-JP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82581EFF-CD02-427C-B948-B63D887E99D2}"/>
              </a:ext>
            </a:extLst>
          </p:cNvPr>
          <p:cNvCxnSpPr/>
          <p:nvPr/>
        </p:nvCxnSpPr>
        <p:spPr>
          <a:xfrm>
            <a:off x="5601072" y="2492896"/>
            <a:ext cx="0" cy="40324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A22CDE98-9234-4352-A674-9D39B7071463}"/>
              </a:ext>
            </a:extLst>
          </p:cNvPr>
          <p:cNvCxnSpPr>
            <a:stCxn id="2" idx="1"/>
          </p:cNvCxnSpPr>
          <p:nvPr/>
        </p:nvCxnSpPr>
        <p:spPr>
          <a:xfrm>
            <a:off x="1612598" y="4509120"/>
            <a:ext cx="398847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0086E62-64F8-4605-9F44-EAE647B35CA8}"/>
              </a:ext>
            </a:extLst>
          </p:cNvPr>
          <p:cNvSpPr txBox="1"/>
          <p:nvPr/>
        </p:nvSpPr>
        <p:spPr>
          <a:xfrm>
            <a:off x="1612598" y="2586607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kumimoji="1"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Keep</a:t>
            </a:r>
            <a:endParaRPr kumimoji="1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05C3D37-AB96-491B-9C9B-1D4E877EE5AA}"/>
              </a:ext>
            </a:extLst>
          </p:cNvPr>
          <p:cNvSpPr txBox="1"/>
          <p:nvPr/>
        </p:nvSpPr>
        <p:spPr>
          <a:xfrm>
            <a:off x="1629307" y="460283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Problem</a:t>
            </a:r>
            <a:endParaRPr kumimoji="1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1A06263-C986-4A65-BD17-30410557480E}"/>
              </a:ext>
            </a:extLst>
          </p:cNvPr>
          <p:cNvSpPr txBox="1"/>
          <p:nvPr/>
        </p:nvSpPr>
        <p:spPr>
          <a:xfrm>
            <a:off x="5624244" y="2586607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kumimoji="1"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Try</a:t>
            </a:r>
            <a:endParaRPr kumimoji="1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FF2AA4BC-25A3-488C-A6F2-12977E181FD8}"/>
              </a:ext>
            </a:extLst>
          </p:cNvPr>
          <p:cNvSpPr/>
          <p:nvPr/>
        </p:nvSpPr>
        <p:spPr>
          <a:xfrm>
            <a:off x="2086507" y="3060455"/>
            <a:ext cx="504056" cy="539968"/>
          </a:xfrm>
          <a:prstGeom prst="foldedCorner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9EB91098-CC2B-4F6F-83E4-510EF02BA706}"/>
              </a:ext>
            </a:extLst>
          </p:cNvPr>
          <p:cNvSpPr/>
          <p:nvPr/>
        </p:nvSpPr>
        <p:spPr>
          <a:xfrm>
            <a:off x="2972780" y="3050327"/>
            <a:ext cx="504056" cy="539968"/>
          </a:xfrm>
          <a:prstGeom prst="foldedCorner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四角形: メモ 15">
            <a:extLst>
              <a:ext uri="{FF2B5EF4-FFF2-40B4-BE49-F238E27FC236}">
                <a16:creationId xmlns:a16="http://schemas.microsoft.com/office/drawing/2014/main" id="{272EDD33-94C6-4DFB-A01C-EE0BE71C9023}"/>
              </a:ext>
            </a:extLst>
          </p:cNvPr>
          <p:cNvSpPr/>
          <p:nvPr/>
        </p:nvSpPr>
        <p:spPr>
          <a:xfrm>
            <a:off x="3922618" y="3052775"/>
            <a:ext cx="504056" cy="539968"/>
          </a:xfrm>
          <a:prstGeom prst="foldedCorner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1CB333D3-FA25-446D-AC90-10D812C94838}"/>
              </a:ext>
            </a:extLst>
          </p:cNvPr>
          <p:cNvSpPr/>
          <p:nvPr/>
        </p:nvSpPr>
        <p:spPr>
          <a:xfrm>
            <a:off x="2097129" y="5165642"/>
            <a:ext cx="504056" cy="539968"/>
          </a:xfrm>
          <a:prstGeom prst="foldedCorner">
            <a:avLst/>
          </a:prstGeom>
          <a:solidFill>
            <a:srgbClr val="FFE0DD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四角形: メモ 17">
            <a:extLst>
              <a:ext uri="{FF2B5EF4-FFF2-40B4-BE49-F238E27FC236}">
                <a16:creationId xmlns:a16="http://schemas.microsoft.com/office/drawing/2014/main" id="{883DC3BF-64E7-4A6E-9FAF-50F439E76EB7}"/>
              </a:ext>
            </a:extLst>
          </p:cNvPr>
          <p:cNvSpPr/>
          <p:nvPr/>
        </p:nvSpPr>
        <p:spPr>
          <a:xfrm>
            <a:off x="2983402" y="5155514"/>
            <a:ext cx="504056" cy="539968"/>
          </a:xfrm>
          <a:prstGeom prst="foldedCorner">
            <a:avLst/>
          </a:prstGeom>
          <a:solidFill>
            <a:srgbClr val="FFE0DD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37863044-A748-4341-A3F9-2716BA88D64B}"/>
              </a:ext>
            </a:extLst>
          </p:cNvPr>
          <p:cNvSpPr/>
          <p:nvPr/>
        </p:nvSpPr>
        <p:spPr>
          <a:xfrm>
            <a:off x="3933240" y="5157962"/>
            <a:ext cx="504056" cy="539968"/>
          </a:xfrm>
          <a:prstGeom prst="foldedCorner">
            <a:avLst/>
          </a:prstGeom>
          <a:solidFill>
            <a:srgbClr val="FFE0DD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四角形: メモ 19">
            <a:extLst>
              <a:ext uri="{FF2B5EF4-FFF2-40B4-BE49-F238E27FC236}">
                <a16:creationId xmlns:a16="http://schemas.microsoft.com/office/drawing/2014/main" id="{D91C1CC7-7B45-4503-B9A1-8D9B93FE1623}"/>
              </a:ext>
            </a:extLst>
          </p:cNvPr>
          <p:cNvSpPr/>
          <p:nvPr/>
        </p:nvSpPr>
        <p:spPr>
          <a:xfrm>
            <a:off x="5816892" y="3311070"/>
            <a:ext cx="504056" cy="539968"/>
          </a:xfrm>
          <a:prstGeom prst="foldedCorner">
            <a:avLst/>
          </a:prstGeom>
          <a:solidFill>
            <a:srgbClr val="A7FB7D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566665D7-212C-48B9-9B27-5A7D379DE83A}"/>
              </a:ext>
            </a:extLst>
          </p:cNvPr>
          <p:cNvSpPr/>
          <p:nvPr/>
        </p:nvSpPr>
        <p:spPr>
          <a:xfrm>
            <a:off x="6703165" y="3300942"/>
            <a:ext cx="504056" cy="539968"/>
          </a:xfrm>
          <a:prstGeom prst="foldedCorner">
            <a:avLst/>
          </a:prstGeom>
          <a:solidFill>
            <a:srgbClr val="A7FB7D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四角形: メモ 21">
            <a:extLst>
              <a:ext uri="{FF2B5EF4-FFF2-40B4-BE49-F238E27FC236}">
                <a16:creationId xmlns:a16="http://schemas.microsoft.com/office/drawing/2014/main" id="{C36DD1EA-81FF-4BB8-A30F-32D454B38BEB}"/>
              </a:ext>
            </a:extLst>
          </p:cNvPr>
          <p:cNvSpPr/>
          <p:nvPr/>
        </p:nvSpPr>
        <p:spPr>
          <a:xfrm>
            <a:off x="7653003" y="3303390"/>
            <a:ext cx="504056" cy="539968"/>
          </a:xfrm>
          <a:prstGeom prst="foldedCorner">
            <a:avLst/>
          </a:prstGeom>
          <a:solidFill>
            <a:srgbClr val="A7FB7D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6F8CDBB5-4452-46B8-9C15-BCC00D23566C}"/>
              </a:ext>
            </a:extLst>
          </p:cNvPr>
          <p:cNvSpPr/>
          <p:nvPr/>
        </p:nvSpPr>
        <p:spPr>
          <a:xfrm>
            <a:off x="5816892" y="4357731"/>
            <a:ext cx="504056" cy="539968"/>
          </a:xfrm>
          <a:prstGeom prst="foldedCorner">
            <a:avLst/>
          </a:prstGeom>
          <a:solidFill>
            <a:srgbClr val="A7FB7D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四角形: メモ 23">
            <a:extLst>
              <a:ext uri="{FF2B5EF4-FFF2-40B4-BE49-F238E27FC236}">
                <a16:creationId xmlns:a16="http://schemas.microsoft.com/office/drawing/2014/main" id="{AEAE4A0D-0BFE-42B1-95D0-F814A5238A46}"/>
              </a:ext>
            </a:extLst>
          </p:cNvPr>
          <p:cNvSpPr/>
          <p:nvPr/>
        </p:nvSpPr>
        <p:spPr>
          <a:xfrm>
            <a:off x="6703165" y="4347603"/>
            <a:ext cx="504056" cy="539968"/>
          </a:xfrm>
          <a:prstGeom prst="foldedCorner">
            <a:avLst/>
          </a:prstGeom>
          <a:solidFill>
            <a:srgbClr val="A7FB7D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6DEBE5D5-CF6A-4EC0-A3E1-AE6882E0F0AE}"/>
              </a:ext>
            </a:extLst>
          </p:cNvPr>
          <p:cNvSpPr/>
          <p:nvPr/>
        </p:nvSpPr>
        <p:spPr>
          <a:xfrm>
            <a:off x="7653003" y="4350051"/>
            <a:ext cx="504056" cy="539968"/>
          </a:xfrm>
          <a:prstGeom prst="foldedCorner">
            <a:avLst/>
          </a:prstGeom>
          <a:solidFill>
            <a:srgbClr val="A7FB7D"/>
          </a:solidFill>
          <a:ln>
            <a:solidFill>
              <a:schemeClr val="tx1"/>
            </a:solidFill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フッター プレースホルダー 1">
            <a:extLst>
              <a:ext uri="{FF2B5EF4-FFF2-40B4-BE49-F238E27FC236}">
                <a16:creationId xmlns:a16="http://schemas.microsoft.com/office/drawing/2014/main" id="{2F319A33-B500-4227-9C77-4A36359845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9393" y="6689570"/>
            <a:ext cx="2156607" cy="195814"/>
          </a:xfrm>
        </p:spPr>
        <p:txBody>
          <a:bodyPr/>
          <a:lstStyle/>
          <a:p>
            <a:r>
              <a:rPr lang="en-US" altLang="ja-JP" dirty="0"/>
              <a:t>All Rights Reserved Copyright© IPA 2022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20821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BD32DD-CD77-4F1D-817D-CCDEA6CEAE75}"/>
              </a:ext>
            </a:extLst>
          </p:cNvPr>
          <p:cNvSpPr txBox="1"/>
          <p:nvPr/>
        </p:nvSpPr>
        <p:spPr>
          <a:xfrm>
            <a:off x="560512" y="512676"/>
            <a:ext cx="2664296" cy="50405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紙ヒコーキワークショップ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EF676D8-C296-4E0B-9DA6-3CA60AD06CC2}"/>
              </a:ext>
            </a:extLst>
          </p:cNvPr>
          <p:cNvSpPr txBox="1"/>
          <p:nvPr/>
        </p:nvSpPr>
        <p:spPr>
          <a:xfrm>
            <a:off x="416496" y="1124744"/>
            <a:ext cx="9361040" cy="54006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［ルール］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以下のルールに沿って３ｍ以上飛ぶ紙ヒコーキを数多く作成したチームが勝利</a:t>
            </a:r>
          </a:p>
          <a:p>
            <a:pPr algn="l"/>
            <a:endParaRPr lang="en-US" altLang="ja-JP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① 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A4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の紙を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lang="ja-JP" altLang="en-US" sz="1800" b="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つに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切って使う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② 紙ヒコーキの先端はハサミで丸くする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③ ハサミはチームで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つ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④ 同じ人が連続で折らない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⑤ 紙ヒコーキが飛行できるのは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回だけ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⑥ 飛行場で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3m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飛べば合格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⑦ 前回作ったものはすべて回収</a:t>
            </a:r>
            <a:endParaRPr lang="en-US" altLang="ja-JP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⑧ 紙ヒコーキの折り方をぐぐってはいけない</a:t>
            </a:r>
          </a:p>
          <a:p>
            <a:pPr algn="l"/>
            <a:endParaRPr lang="ja-JP" altLang="en-US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［チーム活動の進め方］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ja-JP" altLang="en-US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①計画（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分）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②作業（作成、テスト飛行）（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分）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③振り返り［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KPT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］（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分）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C98C7A3-2FD8-4D6D-9124-1D024714AD58}"/>
              </a:ext>
            </a:extLst>
          </p:cNvPr>
          <p:cNvSpPr txBox="1"/>
          <p:nvPr/>
        </p:nvSpPr>
        <p:spPr>
          <a:xfrm>
            <a:off x="5601072" y="156338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kumimoji="1" lang="en-US" altLang="ja-JP" sz="480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4800" dirty="0">
                <a:latin typeface="Meiryo UI" panose="020B0604030504040204" pitchFamily="50" charset="-128"/>
                <a:ea typeface="Meiryo UI" panose="020B0604030504040204" pitchFamily="50" charset="-128"/>
              </a:rPr>
              <a:t>回目</a:t>
            </a:r>
          </a:p>
        </p:txBody>
      </p:sp>
      <p:sp>
        <p:nvSpPr>
          <p:cNvPr id="8" name="吹き出し: 四角形 7">
            <a:extLst>
              <a:ext uri="{FF2B5EF4-FFF2-40B4-BE49-F238E27FC236}">
                <a16:creationId xmlns:a16="http://schemas.microsoft.com/office/drawing/2014/main" id="{6FFFAFB6-1710-4069-BBF8-24A3A62CB8F0}"/>
              </a:ext>
            </a:extLst>
          </p:cNvPr>
          <p:cNvSpPr/>
          <p:nvPr/>
        </p:nvSpPr>
        <p:spPr>
          <a:xfrm>
            <a:off x="5241032" y="5121188"/>
            <a:ext cx="4104456" cy="1224136"/>
          </a:xfrm>
          <a:prstGeom prst="wedgeRectCallout">
            <a:avLst>
              <a:gd name="adj1" fmla="val -78514"/>
              <a:gd name="adj2" fmla="val 1104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l"/>
            <a:r>
              <a:rPr lang="ja-JP" altLang="en-US" sz="16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以下の数をホワイトボードに記載してください。</a:t>
            </a:r>
            <a:endParaRPr lang="en-US" altLang="ja-JP" sz="16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6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・成功数</a:t>
            </a:r>
            <a:endParaRPr lang="en-US" altLang="ja-JP" sz="16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6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・失敗数</a:t>
            </a:r>
            <a:endParaRPr kumimoji="1" lang="en-US" altLang="ja-JP" sz="16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6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・仕掛数</a:t>
            </a:r>
          </a:p>
        </p:txBody>
      </p:sp>
      <p:sp>
        <p:nvSpPr>
          <p:cNvPr id="9" name="フッター プレースホルダー 1">
            <a:extLst>
              <a:ext uri="{FF2B5EF4-FFF2-40B4-BE49-F238E27FC236}">
                <a16:creationId xmlns:a16="http://schemas.microsoft.com/office/drawing/2014/main" id="{B0821FE2-126B-4891-93CC-3E45ADF7F5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9393" y="6689570"/>
            <a:ext cx="2156607" cy="195814"/>
          </a:xfrm>
        </p:spPr>
        <p:txBody>
          <a:bodyPr/>
          <a:lstStyle/>
          <a:p>
            <a:r>
              <a:rPr lang="en-US" altLang="ja-JP" dirty="0"/>
              <a:t>All Rights Reserved Copyright© IPA 2022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55683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BD32DD-CD77-4F1D-817D-CCDEA6CEAE75}"/>
              </a:ext>
            </a:extLst>
          </p:cNvPr>
          <p:cNvSpPr txBox="1"/>
          <p:nvPr/>
        </p:nvSpPr>
        <p:spPr>
          <a:xfrm>
            <a:off x="560512" y="512676"/>
            <a:ext cx="2664296" cy="50405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紙ヒコーキワークショップ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EF676D8-C296-4E0B-9DA6-3CA60AD06CC2}"/>
              </a:ext>
            </a:extLst>
          </p:cNvPr>
          <p:cNvSpPr txBox="1"/>
          <p:nvPr/>
        </p:nvSpPr>
        <p:spPr>
          <a:xfrm>
            <a:off x="416496" y="1124744"/>
            <a:ext cx="9361040" cy="54006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［ルール］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以下のルールに沿って３ｍ以上飛ぶ紙ヒコーキを数多く作成したチームが勝利</a:t>
            </a:r>
          </a:p>
          <a:p>
            <a:pPr algn="l"/>
            <a:endParaRPr lang="en-US" altLang="ja-JP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① 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A4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の紙を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lang="ja-JP" altLang="en-US" sz="1800" b="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つに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切って使う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② 紙ヒコーキの先端はハサミで丸くする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③ ハサミはチームで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つ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④ 同じ人が連続で折らない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⑤ 紙ヒコーキが飛行できるのは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回だけ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⑥ 飛行場で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3m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飛べば合格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⑦ 前回作ったものはすべて回収</a:t>
            </a:r>
            <a:endParaRPr lang="en-US" altLang="ja-JP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⑧ 紙ヒコーキの折り方をぐぐってはいけない</a:t>
            </a:r>
          </a:p>
          <a:p>
            <a:pPr algn="l"/>
            <a:endParaRPr lang="ja-JP" altLang="en-US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［チーム活動の進め方］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ja-JP" altLang="en-US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①計画（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分）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②作業（作成、テスト飛行）（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分）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③振り返り［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KPT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］（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分）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C98C7A3-2FD8-4D6D-9124-1D024714AD58}"/>
              </a:ext>
            </a:extLst>
          </p:cNvPr>
          <p:cNvSpPr txBox="1"/>
          <p:nvPr/>
        </p:nvSpPr>
        <p:spPr>
          <a:xfrm>
            <a:off x="5601072" y="156338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lang="ja-JP" altLang="en-US" sz="4800" dirty="0"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ja-JP" altLang="en-US" sz="4800" dirty="0">
                <a:latin typeface="Meiryo UI" panose="020B0604030504040204" pitchFamily="50" charset="-128"/>
                <a:ea typeface="Meiryo UI" panose="020B0604030504040204" pitchFamily="50" charset="-128"/>
              </a:rPr>
              <a:t>回目</a:t>
            </a:r>
          </a:p>
        </p:txBody>
      </p:sp>
      <p:sp>
        <p:nvSpPr>
          <p:cNvPr id="8" name="吹き出し: 四角形 7">
            <a:extLst>
              <a:ext uri="{FF2B5EF4-FFF2-40B4-BE49-F238E27FC236}">
                <a16:creationId xmlns:a16="http://schemas.microsoft.com/office/drawing/2014/main" id="{C2B8FACA-405B-49BA-B4B4-6AAAE7716FC3}"/>
              </a:ext>
            </a:extLst>
          </p:cNvPr>
          <p:cNvSpPr/>
          <p:nvPr/>
        </p:nvSpPr>
        <p:spPr>
          <a:xfrm>
            <a:off x="5241032" y="5121188"/>
            <a:ext cx="4104456" cy="1224136"/>
          </a:xfrm>
          <a:prstGeom prst="wedgeRectCallout">
            <a:avLst>
              <a:gd name="adj1" fmla="val -78514"/>
              <a:gd name="adj2" fmla="val 1104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l"/>
            <a:r>
              <a:rPr lang="ja-JP" altLang="en-US" sz="16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以下の数をホワイトボードに記載してください。</a:t>
            </a:r>
            <a:endParaRPr lang="en-US" altLang="ja-JP" sz="16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6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・成功数</a:t>
            </a:r>
            <a:endParaRPr lang="en-US" altLang="ja-JP" sz="16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6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・失敗数</a:t>
            </a:r>
            <a:endParaRPr kumimoji="1" lang="en-US" altLang="ja-JP" sz="16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6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・仕掛数</a:t>
            </a:r>
          </a:p>
        </p:txBody>
      </p:sp>
      <p:sp>
        <p:nvSpPr>
          <p:cNvPr id="9" name="フッター プレースホルダー 1">
            <a:extLst>
              <a:ext uri="{FF2B5EF4-FFF2-40B4-BE49-F238E27FC236}">
                <a16:creationId xmlns:a16="http://schemas.microsoft.com/office/drawing/2014/main" id="{DC2AFAAF-71EA-4D13-9A3D-1F09F53C6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9393" y="6689570"/>
            <a:ext cx="2156607" cy="195814"/>
          </a:xfrm>
        </p:spPr>
        <p:txBody>
          <a:bodyPr/>
          <a:lstStyle/>
          <a:p>
            <a:r>
              <a:rPr lang="en-US" altLang="ja-JP" dirty="0"/>
              <a:t>All Rights Reserved Copyright© IPA 2022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087947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BD32DD-CD77-4F1D-817D-CCDEA6CEAE75}"/>
              </a:ext>
            </a:extLst>
          </p:cNvPr>
          <p:cNvSpPr txBox="1"/>
          <p:nvPr/>
        </p:nvSpPr>
        <p:spPr>
          <a:xfrm>
            <a:off x="560512" y="512676"/>
            <a:ext cx="2664296" cy="50405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紙ヒコーキワークショップ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DB7F37F-24C8-477F-BE6D-B128B8F39487}"/>
              </a:ext>
            </a:extLst>
          </p:cNvPr>
          <p:cNvSpPr txBox="1"/>
          <p:nvPr/>
        </p:nvSpPr>
        <p:spPr>
          <a:xfrm>
            <a:off x="416496" y="1196752"/>
            <a:ext cx="9361040" cy="54006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［ボーナスタイム］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ja-JP" altLang="en-US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回目はチームごとに、紙ヒコーキワークショップのルールのうち、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「完了条件」となる</a:t>
            </a:r>
            <a:r>
              <a:rPr lang="en-US" altLang="ja-JP" sz="18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8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ルール①～⑤</a:t>
            </a:r>
            <a:r>
              <a:rPr lang="en-US" altLang="ja-JP" sz="18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のルールから、１つを除外してもよい。</a:t>
            </a:r>
            <a:endParaRPr lang="en-US" altLang="ja-JP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［ルール］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① </a:t>
            </a:r>
            <a:r>
              <a:rPr lang="en-US" altLang="ja-JP" sz="18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A4</a:t>
            </a:r>
            <a:r>
              <a:rPr lang="ja-JP" altLang="en-US" sz="18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の紙を</a:t>
            </a:r>
            <a:r>
              <a:rPr lang="en-US" altLang="ja-JP" sz="18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lang="ja-JP" altLang="en-US" sz="1800" dirty="0" err="1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つに</a:t>
            </a:r>
            <a:r>
              <a:rPr lang="ja-JP" altLang="en-US" sz="18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切って使う</a:t>
            </a:r>
          </a:p>
          <a:p>
            <a:pPr algn="l"/>
            <a:r>
              <a:rPr lang="ja-JP" altLang="en-US" sz="18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② 紙ヒコーキの先端はハサミで丸くする</a:t>
            </a:r>
          </a:p>
          <a:p>
            <a:pPr algn="l"/>
            <a:r>
              <a:rPr lang="ja-JP" altLang="en-US" sz="18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③ ハサミはチームで</a:t>
            </a:r>
            <a:r>
              <a:rPr lang="en-US" altLang="ja-JP" sz="18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18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つ</a:t>
            </a:r>
          </a:p>
          <a:p>
            <a:pPr algn="l"/>
            <a:r>
              <a:rPr lang="ja-JP" altLang="en-US" sz="18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④ 同じ人が連続で折らない</a:t>
            </a:r>
          </a:p>
          <a:p>
            <a:pPr algn="l"/>
            <a:r>
              <a:rPr lang="ja-JP" altLang="en-US" sz="18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⑤ 紙ヒコーキが飛行できるのは</a:t>
            </a:r>
            <a:r>
              <a:rPr lang="en-US" altLang="ja-JP" sz="18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180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回だけ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⑥ 飛行場で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3m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飛べば合格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⑦ 前回作ったものはすべて回収</a:t>
            </a:r>
            <a:endParaRPr lang="en-US" altLang="ja-JP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⑧ 紙ヒコーキの折り方をぐぐってはいけない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50AF9F7-DAB7-47C9-8266-40B87CD59277}"/>
              </a:ext>
            </a:extLst>
          </p:cNvPr>
          <p:cNvSpPr txBox="1"/>
          <p:nvPr/>
        </p:nvSpPr>
        <p:spPr>
          <a:xfrm>
            <a:off x="5601072" y="156338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kumimoji="1" lang="ja-JP" altLang="en-US" sz="4800" dirty="0">
                <a:latin typeface="Meiryo UI" panose="020B0604030504040204" pitchFamily="50" charset="-128"/>
                <a:ea typeface="Meiryo UI" panose="020B0604030504040204" pitchFamily="50" charset="-128"/>
              </a:rPr>
              <a:t>３回目</a:t>
            </a:r>
          </a:p>
        </p:txBody>
      </p:sp>
      <p:sp>
        <p:nvSpPr>
          <p:cNvPr id="8" name="吹き出し: 四角形 7">
            <a:extLst>
              <a:ext uri="{FF2B5EF4-FFF2-40B4-BE49-F238E27FC236}">
                <a16:creationId xmlns:a16="http://schemas.microsoft.com/office/drawing/2014/main" id="{89A47748-D96C-423B-B1DF-4428540DB095}"/>
              </a:ext>
            </a:extLst>
          </p:cNvPr>
          <p:cNvSpPr/>
          <p:nvPr/>
        </p:nvSpPr>
        <p:spPr>
          <a:xfrm>
            <a:off x="5477120" y="5229200"/>
            <a:ext cx="4104456" cy="1224136"/>
          </a:xfrm>
          <a:prstGeom prst="wedgeRectCallout">
            <a:avLst>
              <a:gd name="adj1" fmla="val -78514"/>
              <a:gd name="adj2" fmla="val 1104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l"/>
            <a:r>
              <a:rPr lang="ja-JP" altLang="en-US" sz="16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以下の数をホワイトボードに記載してください。</a:t>
            </a:r>
            <a:endParaRPr lang="en-US" altLang="ja-JP" sz="16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6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・成功数</a:t>
            </a:r>
            <a:endParaRPr lang="en-US" altLang="ja-JP" sz="16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6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・失敗数</a:t>
            </a:r>
            <a:endParaRPr kumimoji="1" lang="en-US" altLang="ja-JP" sz="16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6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・仕掛数</a:t>
            </a:r>
          </a:p>
        </p:txBody>
      </p:sp>
      <p:sp>
        <p:nvSpPr>
          <p:cNvPr id="9" name="フッター プレースホルダー 1">
            <a:extLst>
              <a:ext uri="{FF2B5EF4-FFF2-40B4-BE49-F238E27FC236}">
                <a16:creationId xmlns:a16="http://schemas.microsoft.com/office/drawing/2014/main" id="{335FDBAA-E410-4DF7-91D1-D2EF35670E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9393" y="6689570"/>
            <a:ext cx="2156607" cy="195814"/>
          </a:xfrm>
        </p:spPr>
        <p:txBody>
          <a:bodyPr/>
          <a:lstStyle/>
          <a:p>
            <a:r>
              <a:rPr lang="en-US" altLang="ja-JP" dirty="0"/>
              <a:t>All Rights Reserved Copyright© IPA 2022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704152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BD32DD-CD77-4F1D-817D-CCDEA6CEAE75}"/>
              </a:ext>
            </a:extLst>
          </p:cNvPr>
          <p:cNvSpPr txBox="1"/>
          <p:nvPr/>
        </p:nvSpPr>
        <p:spPr>
          <a:xfrm>
            <a:off x="560512" y="512676"/>
            <a:ext cx="2664296" cy="50405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突然ですが・・・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DB7F37F-24C8-477F-BE6D-B128B8F39487}"/>
              </a:ext>
            </a:extLst>
          </p:cNvPr>
          <p:cNvSpPr txBox="1"/>
          <p:nvPr/>
        </p:nvSpPr>
        <p:spPr>
          <a:xfrm>
            <a:off x="416496" y="1196752"/>
            <a:ext cx="9361040" cy="54006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r>
              <a:rPr lang="ja-JP" altLang="en-US" sz="4000" dirty="0">
                <a:latin typeface="Meiryo UI" panose="020B0604030504040204" pitchFamily="50" charset="-128"/>
                <a:ea typeface="Meiryo UI" panose="020B0604030504040204" pitchFamily="50" charset="-128"/>
              </a:rPr>
              <a:t>人事異動を発令します！</a:t>
            </a:r>
            <a:endParaRPr lang="ja-JP" altLang="en-US" sz="40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81F3A21-82EF-43EF-B49D-28B65F0F67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807" y="4185607"/>
            <a:ext cx="2401441" cy="2401441"/>
          </a:xfrm>
          <a:prstGeom prst="rect">
            <a:avLst/>
          </a:prstGeom>
        </p:spPr>
      </p:pic>
      <p:sp>
        <p:nvSpPr>
          <p:cNvPr id="6" name="フッター プレースホルダー 1">
            <a:extLst>
              <a:ext uri="{FF2B5EF4-FFF2-40B4-BE49-F238E27FC236}">
                <a16:creationId xmlns:a16="http://schemas.microsoft.com/office/drawing/2014/main" id="{E0C80B0C-C95E-4305-8704-08B16B4045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9393" y="6689570"/>
            <a:ext cx="2156607" cy="195814"/>
          </a:xfrm>
        </p:spPr>
        <p:txBody>
          <a:bodyPr/>
          <a:lstStyle/>
          <a:p>
            <a:r>
              <a:rPr lang="en-US" altLang="ja-JP" dirty="0"/>
              <a:t>All Rights Reserved Copyright© IPA 2022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888533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BD32DD-CD77-4F1D-817D-CCDEA6CEAE75}"/>
              </a:ext>
            </a:extLst>
          </p:cNvPr>
          <p:cNvSpPr txBox="1"/>
          <p:nvPr/>
        </p:nvSpPr>
        <p:spPr>
          <a:xfrm>
            <a:off x="560512" y="512676"/>
            <a:ext cx="2664296" cy="50405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紙ヒコーキワークショップ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EF676D8-C296-4E0B-9DA6-3CA60AD06CC2}"/>
              </a:ext>
            </a:extLst>
          </p:cNvPr>
          <p:cNvSpPr txBox="1"/>
          <p:nvPr/>
        </p:nvSpPr>
        <p:spPr>
          <a:xfrm>
            <a:off x="416496" y="1124744"/>
            <a:ext cx="9361040" cy="54006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［ルール］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以下のルールに沿って３ｍ以上飛ぶ紙ヒコーキを数多く作成したチームが勝利</a:t>
            </a:r>
          </a:p>
          <a:p>
            <a:pPr algn="l"/>
            <a:endParaRPr lang="en-US" altLang="ja-JP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① 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A4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の紙を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lang="ja-JP" altLang="en-US" sz="1800" b="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つに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切って使う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② 紙ヒコーキの先端はハサミで丸くする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③ ハサミはチームで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つ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④ 同じ人が連続で折らない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⑤ 紙ヒコーキが飛行できるのは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回だけ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⑥ 飛行場で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3m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飛べば合格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⑦ 前回作ったものはすべて回収</a:t>
            </a:r>
            <a:endParaRPr lang="en-US" altLang="ja-JP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⑧ 紙ヒコーキの折り方をぐぐってはいけない</a:t>
            </a:r>
          </a:p>
          <a:p>
            <a:pPr algn="l"/>
            <a:endParaRPr lang="ja-JP" altLang="en-US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［チーム活動の進め方］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ja-JP" altLang="en-US" sz="18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①計画（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分）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②作業（作成、テスト飛行）（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分）</a:t>
            </a:r>
          </a:p>
          <a:p>
            <a:pPr algn="l"/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③振り返り［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KPT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］（</a:t>
            </a:r>
            <a:r>
              <a:rPr lang="en-US" altLang="ja-JP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lang="ja-JP" altLang="en-US" sz="18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分）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C98C7A3-2FD8-4D6D-9124-1D024714AD58}"/>
              </a:ext>
            </a:extLst>
          </p:cNvPr>
          <p:cNvSpPr txBox="1"/>
          <p:nvPr/>
        </p:nvSpPr>
        <p:spPr>
          <a:xfrm>
            <a:off x="5601072" y="156338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kumimoji="1" lang="ja-JP" altLang="en-US" sz="4800" dirty="0">
                <a:latin typeface="Meiryo UI" panose="020B0604030504040204" pitchFamily="50" charset="-128"/>
                <a:ea typeface="Meiryo UI" panose="020B0604030504040204" pitchFamily="50" charset="-128"/>
              </a:rPr>
              <a:t>４回目</a:t>
            </a:r>
          </a:p>
        </p:txBody>
      </p:sp>
      <p:sp>
        <p:nvSpPr>
          <p:cNvPr id="8" name="吹き出し: 四角形 7">
            <a:extLst>
              <a:ext uri="{FF2B5EF4-FFF2-40B4-BE49-F238E27FC236}">
                <a16:creationId xmlns:a16="http://schemas.microsoft.com/office/drawing/2014/main" id="{E8930BA2-C551-4DE4-8C60-E1566FB5D1AA}"/>
              </a:ext>
            </a:extLst>
          </p:cNvPr>
          <p:cNvSpPr/>
          <p:nvPr/>
        </p:nvSpPr>
        <p:spPr>
          <a:xfrm>
            <a:off x="5241032" y="5121188"/>
            <a:ext cx="4104456" cy="1224136"/>
          </a:xfrm>
          <a:prstGeom prst="wedgeRectCallout">
            <a:avLst>
              <a:gd name="adj1" fmla="val -78514"/>
              <a:gd name="adj2" fmla="val 1104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l"/>
            <a:r>
              <a:rPr lang="ja-JP" altLang="en-US" sz="16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以下の数をホワイトボードに記載してください。</a:t>
            </a:r>
            <a:endParaRPr lang="en-US" altLang="ja-JP" sz="16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6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・成功数</a:t>
            </a:r>
            <a:endParaRPr lang="en-US" altLang="ja-JP" sz="16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6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・失敗数</a:t>
            </a:r>
            <a:endParaRPr kumimoji="1" lang="en-US" altLang="ja-JP" sz="16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6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・仕掛数</a:t>
            </a:r>
          </a:p>
        </p:txBody>
      </p:sp>
      <p:sp>
        <p:nvSpPr>
          <p:cNvPr id="9" name="フッター プレースホルダー 1">
            <a:extLst>
              <a:ext uri="{FF2B5EF4-FFF2-40B4-BE49-F238E27FC236}">
                <a16:creationId xmlns:a16="http://schemas.microsoft.com/office/drawing/2014/main" id="{7B52597C-33D0-41B6-A52B-027AF21E26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9393" y="6689570"/>
            <a:ext cx="2156607" cy="195814"/>
          </a:xfrm>
        </p:spPr>
        <p:txBody>
          <a:bodyPr/>
          <a:lstStyle/>
          <a:p>
            <a:r>
              <a:rPr lang="en-US" altLang="ja-JP" dirty="0"/>
              <a:t>All Rights Reserved Copyright© IPA 2022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005351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BD32DD-CD77-4F1D-817D-CCDEA6CEAE75}"/>
              </a:ext>
            </a:extLst>
          </p:cNvPr>
          <p:cNvSpPr txBox="1"/>
          <p:nvPr/>
        </p:nvSpPr>
        <p:spPr>
          <a:xfrm>
            <a:off x="560512" y="512676"/>
            <a:ext cx="2664296" cy="50405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6. </a:t>
            </a:r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全体ふりかえり①</a:t>
            </a:r>
            <a:endParaRPr kumimoji="1" lang="ja-JP" altLang="en-US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3376C2D2-4269-4837-8D19-D3B5AE9235C3}"/>
              </a:ext>
            </a:extLst>
          </p:cNvPr>
          <p:cNvSpPr/>
          <p:nvPr/>
        </p:nvSpPr>
        <p:spPr>
          <a:xfrm>
            <a:off x="416496" y="1326176"/>
            <a:ext cx="9289032" cy="2462864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270C1EC-9357-4D6F-B4BA-23DC9A513582}"/>
              </a:ext>
            </a:extLst>
          </p:cNvPr>
          <p:cNvSpPr txBox="1"/>
          <p:nvPr/>
        </p:nvSpPr>
        <p:spPr>
          <a:xfrm>
            <a:off x="1161728" y="2192289"/>
            <a:ext cx="914400" cy="145273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 lnSpcReduction="10000"/>
          </a:bodyPr>
          <a:lstStyle/>
          <a:p>
            <a:pPr algn="l"/>
            <a:r>
              <a:rPr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体感ワークの中でどのような行動（ふるまい）を取りましたか？</a:t>
            </a:r>
            <a:endParaRPr lang="en-US" altLang="ja-JP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また、その行動は、</a:t>
            </a:r>
            <a:r>
              <a:rPr lang="ja-JP" altLang="en-US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アジャイルに効くアイデアを組織に広めるための</a:t>
            </a:r>
            <a:endParaRPr lang="en-US" altLang="ja-JP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en-US" altLang="ja-JP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48</a:t>
            </a:r>
            <a:r>
              <a:rPr lang="ja-JP" altLang="en-US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のパターン</a:t>
            </a:r>
            <a:r>
              <a:rPr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のどのパターンにあてはまりましたか？</a:t>
            </a:r>
            <a:endParaRPr lang="en-US" altLang="ja-JP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グループ内で語り合いましょう！</a:t>
            </a:r>
            <a:endParaRPr kumimoji="1" lang="ja-JP" altLang="en-US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6F4CA903-1CCB-4FEB-91DD-C41920E96D58}"/>
              </a:ext>
            </a:extLst>
          </p:cNvPr>
          <p:cNvSpPr/>
          <p:nvPr/>
        </p:nvSpPr>
        <p:spPr>
          <a:xfrm>
            <a:off x="7257256" y="5723748"/>
            <a:ext cx="2448272" cy="91440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7" name="グラフィックス 6" descr="ストップウォッチ">
            <a:extLst>
              <a:ext uri="{FF2B5EF4-FFF2-40B4-BE49-F238E27FC236}">
                <a16:creationId xmlns:a16="http://schemas.microsoft.com/office/drawing/2014/main" id="{A5851BBE-2620-4BFA-9F14-E7B449F3E7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29264" y="5723748"/>
            <a:ext cx="914400" cy="914400"/>
          </a:xfrm>
          <a:prstGeom prst="rect">
            <a:avLst/>
          </a:prstGeom>
        </p:spPr>
      </p:pic>
      <p:pic>
        <p:nvPicPr>
          <p:cNvPr id="9" name="グラフィックス 8" descr="右向き指示マーク">
            <a:extLst>
              <a:ext uri="{FF2B5EF4-FFF2-40B4-BE49-F238E27FC236}">
                <a16:creationId xmlns:a16="http://schemas.microsoft.com/office/drawing/2014/main" id="{17A49357-372F-44AC-94C6-D604C7EE7C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04528" y="1378226"/>
            <a:ext cx="914400" cy="9144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D697608D-727F-46BC-AB03-5B32124661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928" y="4060596"/>
            <a:ext cx="2808312" cy="2284728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2DE4E32-B70E-4B72-B76A-6BEB40413711}"/>
              </a:ext>
            </a:extLst>
          </p:cNvPr>
          <p:cNvSpPr txBox="1"/>
          <p:nvPr/>
        </p:nvSpPr>
        <p:spPr>
          <a:xfrm>
            <a:off x="8341776" y="5765806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r>
              <a:rPr lang="en-US" altLang="ja-JP" sz="28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28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</a:t>
            </a:r>
            <a:endParaRPr lang="en-US" altLang="ja-JP" sz="2800" dirty="0">
              <a:solidFill>
                <a:schemeClr val="accent5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20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(2</a:t>
            </a:r>
            <a:r>
              <a:rPr kumimoji="1" lang="ja-JP" altLang="en-US" sz="20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</a:t>
            </a:r>
            <a:r>
              <a:rPr kumimoji="1" lang="en-US" altLang="ja-JP" sz="20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kumimoji="1" lang="ja-JP" altLang="en-US" sz="20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人</a:t>
            </a:r>
            <a:r>
              <a:rPr kumimoji="1" lang="en-US" altLang="ja-JP" sz="20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2000" dirty="0">
              <a:solidFill>
                <a:schemeClr val="accent5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フッター プレースホルダー 1">
            <a:extLst>
              <a:ext uri="{FF2B5EF4-FFF2-40B4-BE49-F238E27FC236}">
                <a16:creationId xmlns:a16="http://schemas.microsoft.com/office/drawing/2014/main" id="{EA22A75F-7298-4EF9-A2D5-9EFB35725F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9393" y="6689570"/>
            <a:ext cx="2156607" cy="195814"/>
          </a:xfrm>
        </p:spPr>
        <p:txBody>
          <a:bodyPr/>
          <a:lstStyle/>
          <a:p>
            <a:r>
              <a:rPr lang="en-US" altLang="ja-JP" dirty="0"/>
              <a:t>All Rights Reserved Copyright© IPA 2022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0451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4">
            <a:extLst>
              <a:ext uri="{FF2B5EF4-FFF2-40B4-BE49-F238E27FC236}">
                <a16:creationId xmlns:a16="http://schemas.microsoft.com/office/drawing/2014/main" id="{D334B5B3-5E82-4E9F-A39F-A9B41766AB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5722" y="2295847"/>
            <a:ext cx="8496944" cy="1800200"/>
          </a:xfrm>
        </p:spPr>
        <p:txBody>
          <a:bodyPr anchor="ctr">
            <a:noAutofit/>
          </a:bodyPr>
          <a:lstStyle/>
          <a:p>
            <a:pPr eaLnBrk="1" fontAlgn="auto" hangingPunct="1">
              <a:spcAft>
                <a:spcPts val="600"/>
              </a:spcAft>
              <a:defRPr/>
            </a:pPr>
            <a:r>
              <a:rPr lang="ja-JP" altLang="en-US" sz="4800" b="1" kern="1200" dirty="0">
                <a:cs typeface="Meiryo UI" pitchFamily="50" charset="-128"/>
              </a:rPr>
              <a:t>アジャイルなふるまいを</a:t>
            </a:r>
            <a:br>
              <a:rPr lang="en-US" altLang="ja-JP" sz="4800" b="1" kern="1200" dirty="0">
                <a:cs typeface="Meiryo UI" pitchFamily="50" charset="-128"/>
              </a:rPr>
            </a:br>
            <a:r>
              <a:rPr lang="ja-JP" altLang="en-US" sz="4800" b="1" kern="1200" dirty="0">
                <a:cs typeface="Meiryo UI" pitchFamily="50" charset="-128"/>
              </a:rPr>
              <a:t>体感ワークショップ</a:t>
            </a:r>
            <a:br>
              <a:rPr lang="en-US" altLang="ja-JP" sz="4800" b="1" kern="1200" dirty="0">
                <a:cs typeface="Meiryo UI" pitchFamily="50" charset="-128"/>
              </a:rPr>
            </a:br>
            <a:r>
              <a:rPr lang="ja-JP" altLang="en-US" sz="4800" b="1" kern="1200" dirty="0">
                <a:cs typeface="Meiryo UI" pitchFamily="50" charset="-128"/>
              </a:rPr>
              <a:t>（複数チーム版：オフライン）</a:t>
            </a:r>
            <a:endParaRPr lang="ja-JP" altLang="en-US" sz="4800" b="1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D16B239C-C96E-4914-BCAD-0AC2ED3155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4501" y="5168579"/>
            <a:ext cx="1819386" cy="242586"/>
          </a:xfrm>
          <a:prstGeom prst="rect">
            <a:avLst/>
          </a:prstGeom>
        </p:spPr>
      </p:pic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0FE47E2A-6398-441C-B190-0903828907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9393" y="6689570"/>
            <a:ext cx="2156607" cy="195814"/>
          </a:xfrm>
        </p:spPr>
        <p:txBody>
          <a:bodyPr/>
          <a:lstStyle/>
          <a:p>
            <a:r>
              <a:rPr lang="en-US" altLang="ja-JP" dirty="0"/>
              <a:t>All Rights Reserved Copyright© IPA 2022</a:t>
            </a:r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774355A-A1C8-46E5-8124-B243CCF372BF}"/>
              </a:ext>
            </a:extLst>
          </p:cNvPr>
          <p:cNvSpPr txBox="1"/>
          <p:nvPr/>
        </p:nvSpPr>
        <p:spPr>
          <a:xfrm>
            <a:off x="344488" y="6401538"/>
            <a:ext cx="6264696" cy="288032"/>
          </a:xfrm>
          <a:prstGeom prst="rect">
            <a:avLst/>
          </a:prstGeom>
        </p:spPr>
        <p:txBody>
          <a:bodyPr vert="horz" wrap="square" lIns="91440" tIns="45720" rIns="91440" bIns="45720" numCol="1" spcCol="180000" rtlCol="0">
            <a:normAutofit lnSpcReduction="10000"/>
          </a:bodyPr>
          <a:lstStyle/>
          <a:p>
            <a:pPr algn="l"/>
            <a:r>
              <a:rPr lang="en-US" altLang="ja-JP" sz="7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7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本コンテンツに掲載されている製品またはサービス名などの名称は、各社の商標または登録商標です。</a:t>
            </a:r>
          </a:p>
          <a:p>
            <a:pPr algn="l"/>
            <a:r>
              <a:rPr lang="ja-JP" altLang="en-US" sz="7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　 製品、サービス名などには、必ずしも商標表示（ </a:t>
            </a:r>
            <a:r>
              <a:rPr lang="en-US" altLang="ja-JP" sz="7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(R)</a:t>
            </a:r>
            <a:r>
              <a:rPr lang="ja-JP" altLang="en-US" sz="7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r>
              <a:rPr lang="en-US" altLang="ja-JP" sz="7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TM </a:t>
            </a:r>
            <a:r>
              <a:rPr lang="ja-JP" altLang="en-US" sz="7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）を付記していません。</a:t>
            </a:r>
            <a:endParaRPr kumimoji="1" lang="ja-JP" altLang="en-US" sz="7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59039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BD32DD-CD77-4F1D-817D-CCDEA6CEAE75}"/>
              </a:ext>
            </a:extLst>
          </p:cNvPr>
          <p:cNvSpPr txBox="1"/>
          <p:nvPr/>
        </p:nvSpPr>
        <p:spPr>
          <a:xfrm>
            <a:off x="560512" y="512676"/>
            <a:ext cx="2664296" cy="50405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6. </a:t>
            </a:r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全体ふりかえり②</a:t>
            </a:r>
            <a:endParaRPr kumimoji="1" lang="ja-JP" altLang="en-US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3376C2D2-4269-4837-8D19-D3B5AE9235C3}"/>
              </a:ext>
            </a:extLst>
          </p:cNvPr>
          <p:cNvSpPr/>
          <p:nvPr/>
        </p:nvSpPr>
        <p:spPr>
          <a:xfrm>
            <a:off x="416496" y="1326176"/>
            <a:ext cx="9289032" cy="2462864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270C1EC-9357-4D6F-B4BA-23DC9A513582}"/>
              </a:ext>
            </a:extLst>
          </p:cNvPr>
          <p:cNvSpPr txBox="1"/>
          <p:nvPr/>
        </p:nvSpPr>
        <p:spPr>
          <a:xfrm>
            <a:off x="1161728" y="2192289"/>
            <a:ext cx="914400" cy="145273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今までのワークを通して、疑問に思ったこと、もやもやしたこと、など</a:t>
            </a:r>
            <a:endParaRPr lang="en-US" altLang="ja-JP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聴きたいことはありますか？</a:t>
            </a:r>
            <a:endParaRPr kumimoji="1" lang="ja-JP" altLang="en-US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6F4CA903-1CCB-4FEB-91DD-C41920E96D58}"/>
              </a:ext>
            </a:extLst>
          </p:cNvPr>
          <p:cNvSpPr/>
          <p:nvPr/>
        </p:nvSpPr>
        <p:spPr>
          <a:xfrm>
            <a:off x="7257256" y="5723748"/>
            <a:ext cx="2448272" cy="91440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7" name="グラフィックス 6" descr="ストップウォッチ">
            <a:extLst>
              <a:ext uri="{FF2B5EF4-FFF2-40B4-BE49-F238E27FC236}">
                <a16:creationId xmlns:a16="http://schemas.microsoft.com/office/drawing/2014/main" id="{A5851BBE-2620-4BFA-9F14-E7B449F3E7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29264" y="5723748"/>
            <a:ext cx="914400" cy="91440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2DE4E32-B70E-4B72-B76A-6BEB40413711}"/>
              </a:ext>
            </a:extLst>
          </p:cNvPr>
          <p:cNvSpPr txBox="1"/>
          <p:nvPr/>
        </p:nvSpPr>
        <p:spPr>
          <a:xfrm>
            <a:off x="8315672" y="593593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r>
              <a:rPr lang="en-US" altLang="ja-JP" sz="28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28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</a:t>
            </a:r>
            <a:endParaRPr kumimoji="1" lang="ja-JP" altLang="en-US" sz="2000" dirty="0">
              <a:solidFill>
                <a:schemeClr val="accent5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8" name="グラフィックス 7" descr="チャット (RTL)">
            <a:extLst>
              <a:ext uri="{FF2B5EF4-FFF2-40B4-BE49-F238E27FC236}">
                <a16:creationId xmlns:a16="http://schemas.microsoft.com/office/drawing/2014/main" id="{F38B2A70-4FEE-450B-8EAC-43F1A30845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5048" y="1425645"/>
            <a:ext cx="914400" cy="91440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6B5F0D88-0012-419C-9F2D-E7F376A727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660" y="4524555"/>
            <a:ext cx="1762125" cy="1876425"/>
          </a:xfrm>
          <a:prstGeom prst="rect">
            <a:avLst/>
          </a:prstGeom>
        </p:spPr>
      </p:pic>
      <p:sp>
        <p:nvSpPr>
          <p:cNvPr id="11" name="フッター プレースホルダー 1">
            <a:extLst>
              <a:ext uri="{FF2B5EF4-FFF2-40B4-BE49-F238E27FC236}">
                <a16:creationId xmlns:a16="http://schemas.microsoft.com/office/drawing/2014/main" id="{B47EAF91-0E89-4BB2-B508-E6B7AF0019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9393" y="6689570"/>
            <a:ext cx="2156607" cy="195814"/>
          </a:xfrm>
        </p:spPr>
        <p:txBody>
          <a:bodyPr/>
          <a:lstStyle/>
          <a:p>
            <a:r>
              <a:rPr lang="en-US" altLang="ja-JP" dirty="0"/>
              <a:t>All Rights Reserved Copyright© IPA 2022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36669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BD32DD-CD77-4F1D-817D-CCDEA6CEAE75}"/>
              </a:ext>
            </a:extLst>
          </p:cNvPr>
          <p:cNvSpPr txBox="1"/>
          <p:nvPr/>
        </p:nvSpPr>
        <p:spPr>
          <a:xfrm>
            <a:off x="560512" y="512676"/>
            <a:ext cx="2664296" cy="50405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7. </a:t>
            </a:r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チェックアウト（アクション宣言）</a:t>
            </a:r>
            <a:endParaRPr kumimoji="1" lang="ja-JP" altLang="en-US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B1C5B8F5-AA32-4348-B531-3659DBCED5DA}"/>
              </a:ext>
            </a:extLst>
          </p:cNvPr>
          <p:cNvSpPr/>
          <p:nvPr/>
        </p:nvSpPr>
        <p:spPr>
          <a:xfrm>
            <a:off x="416496" y="1326176"/>
            <a:ext cx="9289032" cy="188680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EB235B7-C8ED-4FE2-A467-8E901A945B71}"/>
              </a:ext>
            </a:extLst>
          </p:cNvPr>
          <p:cNvSpPr txBox="1"/>
          <p:nvPr/>
        </p:nvSpPr>
        <p:spPr>
          <a:xfrm>
            <a:off x="1435460" y="1730669"/>
            <a:ext cx="914400" cy="1045841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ja-JP" altLang="en-US" sz="2800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ご自身の活動に対する次へのアクションに対して、</a:t>
            </a:r>
            <a:endParaRPr lang="en-US" altLang="ja-JP" sz="2800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2800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どのような行動パターンで挑むか、付せんに書いて、</a:t>
            </a:r>
            <a:endParaRPr lang="en-US" altLang="ja-JP" sz="2800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2800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グループ内で共有しましょう！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D5AD35A2-8112-451F-963F-BC7FA11814E2}"/>
              </a:ext>
            </a:extLst>
          </p:cNvPr>
          <p:cNvSpPr/>
          <p:nvPr/>
        </p:nvSpPr>
        <p:spPr>
          <a:xfrm>
            <a:off x="7257256" y="5723748"/>
            <a:ext cx="2448272" cy="91440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8" name="グラフィックス 7" descr="ストップウォッチ">
            <a:extLst>
              <a:ext uri="{FF2B5EF4-FFF2-40B4-BE49-F238E27FC236}">
                <a16:creationId xmlns:a16="http://schemas.microsoft.com/office/drawing/2014/main" id="{09D6F254-EC27-4D57-9117-24ADB43F05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29264" y="5723748"/>
            <a:ext cx="914400" cy="91440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BF59893-751C-4C01-8BEE-076ABD30CB01}"/>
              </a:ext>
            </a:extLst>
          </p:cNvPr>
          <p:cNvSpPr txBox="1"/>
          <p:nvPr/>
        </p:nvSpPr>
        <p:spPr>
          <a:xfrm>
            <a:off x="8121352" y="593977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kumimoji="1" lang="en-US" altLang="ja-JP" sz="28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15</a:t>
            </a:r>
            <a:r>
              <a:rPr kumimoji="1" lang="ja-JP" altLang="en-US" sz="28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</a:t>
            </a:r>
          </a:p>
        </p:txBody>
      </p:sp>
      <p:pic>
        <p:nvPicPr>
          <p:cNvPr id="10" name="グラフィックス 9" descr="マーケティング">
            <a:extLst>
              <a:ext uri="{FF2B5EF4-FFF2-40B4-BE49-F238E27FC236}">
                <a16:creationId xmlns:a16="http://schemas.microsoft.com/office/drawing/2014/main" id="{24E345B9-1940-4FB1-9A2C-54423A6C0E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3650" y="1425645"/>
            <a:ext cx="914400" cy="9144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1F18EF9-EFE2-4A11-8175-B5A616F7AC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648" y="3522420"/>
            <a:ext cx="2594008" cy="2939876"/>
          </a:xfrm>
          <a:prstGeom prst="rect">
            <a:avLst/>
          </a:prstGeom>
        </p:spPr>
      </p:pic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D085911C-20F0-4726-8C71-F58E838679A0}"/>
              </a:ext>
            </a:extLst>
          </p:cNvPr>
          <p:cNvSpPr/>
          <p:nvPr/>
        </p:nvSpPr>
        <p:spPr>
          <a:xfrm>
            <a:off x="4807264" y="3645273"/>
            <a:ext cx="3962160" cy="1820642"/>
          </a:xfrm>
          <a:prstGeom prst="wedgeRoundRectCallout">
            <a:avLst>
              <a:gd name="adj1" fmla="val -65414"/>
              <a:gd name="adj2" fmla="val 25669"/>
              <a:gd name="adj3" fmla="val 16667"/>
            </a:avLst>
          </a:prstGeom>
          <a:solidFill>
            <a:schemeClr val="accent3">
              <a:lumMod val="85000"/>
            </a:schemeClr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r>
              <a:rPr lang="ja-JP" altLang="en-US" b="0" dirty="0">
                <a:latin typeface="Meiryo UI" panose="020B0604030504040204" pitchFamily="50" charset="-128"/>
                <a:ea typeface="Meiryo UI" panose="020B0604030504040204" pitchFamily="50" charset="-128"/>
              </a:rPr>
              <a:t>共有が終わったら付せん</a:t>
            </a:r>
            <a:r>
              <a:rPr lang="ja-JP" altLang="en-US" b="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endParaRPr lang="en-US" altLang="ja-JP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b="0" dirty="0">
                <a:latin typeface="Meiryo UI" panose="020B0604030504040204" pitchFamily="50" charset="-128"/>
                <a:ea typeface="Meiryo UI" panose="020B0604030504040204" pitchFamily="50" charset="-128"/>
              </a:rPr>
              <a:t>模造紙に貼ってください！！</a:t>
            </a:r>
            <a:endParaRPr lang="en-US" altLang="ja-JP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E0234ADF-2087-4FC2-AF9F-985264BDD7BE}"/>
              </a:ext>
            </a:extLst>
          </p:cNvPr>
          <p:cNvSpPr/>
          <p:nvPr/>
        </p:nvSpPr>
        <p:spPr>
          <a:xfrm>
            <a:off x="8946004" y="3573242"/>
            <a:ext cx="504056" cy="539968"/>
          </a:xfrm>
          <a:prstGeom prst="foldedCorner">
            <a:avLst/>
          </a:prstGeom>
          <a:solidFill>
            <a:srgbClr val="CCFFFF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D39349BD-882E-4D4C-8B70-5F8CFA0AC215}"/>
              </a:ext>
            </a:extLst>
          </p:cNvPr>
          <p:cNvSpPr/>
          <p:nvPr/>
        </p:nvSpPr>
        <p:spPr>
          <a:xfrm>
            <a:off x="4888284" y="5628228"/>
            <a:ext cx="504056" cy="539968"/>
          </a:xfrm>
          <a:prstGeom prst="foldedCorner">
            <a:avLst/>
          </a:prstGeom>
          <a:solidFill>
            <a:srgbClr val="FFE0DD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E103166B-A4A4-4561-81F1-8AAD1C43403B}"/>
              </a:ext>
            </a:extLst>
          </p:cNvPr>
          <p:cNvSpPr/>
          <p:nvPr/>
        </p:nvSpPr>
        <p:spPr>
          <a:xfrm>
            <a:off x="8612544" y="5121114"/>
            <a:ext cx="504056" cy="539968"/>
          </a:xfrm>
          <a:prstGeom prst="foldedCorner">
            <a:avLst/>
          </a:prstGeom>
          <a:solidFill>
            <a:srgbClr val="A7FB7D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フッター プレースホルダー 1">
            <a:extLst>
              <a:ext uri="{FF2B5EF4-FFF2-40B4-BE49-F238E27FC236}">
                <a16:creationId xmlns:a16="http://schemas.microsoft.com/office/drawing/2014/main" id="{3BB42652-CFCF-4C80-9B7C-8BB4822E4D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9393" y="6689570"/>
            <a:ext cx="2156607" cy="195814"/>
          </a:xfrm>
        </p:spPr>
        <p:txBody>
          <a:bodyPr/>
          <a:lstStyle/>
          <a:p>
            <a:r>
              <a:rPr lang="en-US" altLang="ja-JP" dirty="0"/>
              <a:t>All Rights Reserved Copyright© IPA 2022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625898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BD32DD-CD77-4F1D-817D-CCDEA6CEAE75}"/>
              </a:ext>
            </a:extLst>
          </p:cNvPr>
          <p:cNvSpPr txBox="1"/>
          <p:nvPr/>
        </p:nvSpPr>
        <p:spPr>
          <a:xfrm>
            <a:off x="560512" y="512676"/>
            <a:ext cx="2664296" cy="50405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おつかれさまでした！！</a:t>
            </a:r>
            <a:endParaRPr kumimoji="1" lang="ja-JP" altLang="en-US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7C3769A0-89DB-4149-9DDE-747361D1A16E}"/>
              </a:ext>
            </a:extLst>
          </p:cNvPr>
          <p:cNvSpPr/>
          <p:nvPr/>
        </p:nvSpPr>
        <p:spPr>
          <a:xfrm>
            <a:off x="7257256" y="5723748"/>
            <a:ext cx="2448272" cy="91440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7" name="グラフィックス 6" descr="ストップウォッチ">
            <a:extLst>
              <a:ext uri="{FF2B5EF4-FFF2-40B4-BE49-F238E27FC236}">
                <a16:creationId xmlns:a16="http://schemas.microsoft.com/office/drawing/2014/main" id="{C110712A-4E6A-46A1-B609-D8BB9A4B19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29264" y="5723748"/>
            <a:ext cx="914400" cy="9144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08CD24C-62B3-4E9E-AAFC-9C92655CBD3F}"/>
              </a:ext>
            </a:extLst>
          </p:cNvPr>
          <p:cNvSpPr txBox="1"/>
          <p:nvPr/>
        </p:nvSpPr>
        <p:spPr>
          <a:xfrm>
            <a:off x="8121352" y="593977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kumimoji="1" lang="en-US" altLang="ja-JP" sz="28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kumimoji="1" lang="ja-JP" altLang="en-US" sz="28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98726B85-C85A-473C-8D45-21E624952BC9}"/>
              </a:ext>
            </a:extLst>
          </p:cNvPr>
          <p:cNvSpPr/>
          <p:nvPr/>
        </p:nvSpPr>
        <p:spPr>
          <a:xfrm>
            <a:off x="416496" y="1326176"/>
            <a:ext cx="9289032" cy="188680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9F951A2-1A93-4C2A-808C-B008978E585F}"/>
              </a:ext>
            </a:extLst>
          </p:cNvPr>
          <p:cNvSpPr txBox="1"/>
          <p:nvPr/>
        </p:nvSpPr>
        <p:spPr>
          <a:xfrm>
            <a:off x="1435460" y="1730669"/>
            <a:ext cx="914400" cy="1045841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ja-JP" altLang="en-US" sz="2800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最後に、アンケートへのご協力よろしくお願いいたします。</a:t>
            </a:r>
            <a:endParaRPr kumimoji="1" lang="ja-JP" altLang="en-US" sz="2800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" name="グラフィックス 2" descr="リスト">
            <a:extLst>
              <a:ext uri="{FF2B5EF4-FFF2-40B4-BE49-F238E27FC236}">
                <a16:creationId xmlns:a16="http://schemas.microsoft.com/office/drawing/2014/main" id="{21041BD4-B2F7-4F5A-93AD-88B6205623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9072" y="1682270"/>
            <a:ext cx="914400" cy="914400"/>
          </a:xfrm>
          <a:prstGeom prst="rect">
            <a:avLst/>
          </a:prstGeom>
        </p:spPr>
      </p:pic>
      <p:pic>
        <p:nvPicPr>
          <p:cNvPr id="12" name="グラフィックス 11" descr="鉛筆">
            <a:extLst>
              <a:ext uri="{FF2B5EF4-FFF2-40B4-BE49-F238E27FC236}">
                <a16:creationId xmlns:a16="http://schemas.microsoft.com/office/drawing/2014/main" id="{4ED0611B-035B-45E7-B243-0CFFED90061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76536" y="1916831"/>
            <a:ext cx="620711" cy="620711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C1334155-1B15-4018-BADA-27A370BF8B6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729" y="3559356"/>
            <a:ext cx="1095375" cy="2047875"/>
          </a:xfrm>
          <a:prstGeom prst="rect">
            <a:avLst/>
          </a:prstGeom>
        </p:spPr>
      </p:pic>
      <p:sp>
        <p:nvSpPr>
          <p:cNvPr id="13" name="フッター プレースホルダー 1">
            <a:extLst>
              <a:ext uri="{FF2B5EF4-FFF2-40B4-BE49-F238E27FC236}">
                <a16:creationId xmlns:a16="http://schemas.microsoft.com/office/drawing/2014/main" id="{6ED9D41E-07C7-4141-8AE7-03E6D55C28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9393" y="6689570"/>
            <a:ext cx="2156607" cy="195814"/>
          </a:xfrm>
        </p:spPr>
        <p:txBody>
          <a:bodyPr/>
          <a:lstStyle/>
          <a:p>
            <a:r>
              <a:rPr lang="en-US" altLang="ja-JP" dirty="0"/>
              <a:t>All Rights Reserved Copyright© IPA 2022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3743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BD32DD-CD77-4F1D-817D-CCDEA6CEAE75}"/>
              </a:ext>
            </a:extLst>
          </p:cNvPr>
          <p:cNvSpPr txBox="1"/>
          <p:nvPr/>
        </p:nvSpPr>
        <p:spPr>
          <a:xfrm>
            <a:off x="560512" y="512676"/>
            <a:ext cx="2232248" cy="50405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 fontScale="92500" lnSpcReduction="10000"/>
          </a:bodyPr>
          <a:lstStyle/>
          <a:p>
            <a:pPr algn="l"/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運営メンバー紹介</a:t>
            </a:r>
            <a:endParaRPr kumimoji="1" lang="ja-JP" altLang="en-US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BD2CE1-8DAF-4BDC-BCFA-34BF99E5248C}"/>
              </a:ext>
            </a:extLst>
          </p:cNvPr>
          <p:cNvSpPr txBox="1"/>
          <p:nvPr/>
        </p:nvSpPr>
        <p:spPr>
          <a:xfrm>
            <a:off x="416496" y="1146448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kumimoji="1"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ファシリテーター：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B12FC27-C044-4A0F-9F2C-9B7691CC3607}"/>
              </a:ext>
            </a:extLst>
          </p:cNvPr>
          <p:cNvSpPr txBox="1"/>
          <p:nvPr/>
        </p:nvSpPr>
        <p:spPr>
          <a:xfrm>
            <a:off x="407100" y="3980056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kumimoji="1"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サブファシリテーター：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AA86236-A617-411A-A5F8-80B2EE468C7D}"/>
              </a:ext>
            </a:extLst>
          </p:cNvPr>
          <p:cNvSpPr txBox="1"/>
          <p:nvPr/>
        </p:nvSpPr>
        <p:spPr>
          <a:xfrm>
            <a:off x="3080792" y="1693058"/>
            <a:ext cx="6752292" cy="2007620"/>
          </a:xfrm>
          <a:prstGeom prst="rect">
            <a:avLst/>
          </a:prstGeom>
          <a:solidFill>
            <a:srgbClr val="CCFFFF"/>
          </a:solidFill>
        </p:spPr>
        <p:txBody>
          <a:bodyPr vert="horz" wrap="none" lIns="91440" tIns="45720" rIns="91440" bIns="45720" numCol="1" spcCol="180000" rtlCol="0" anchor="ctr">
            <a:normAutofit/>
          </a:bodyPr>
          <a:lstStyle/>
          <a:p>
            <a:r>
              <a:rPr lang="ja-JP" altLang="en-US" sz="20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コメント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A1A6CB2-412B-40CF-9F46-0477A7992233}"/>
              </a:ext>
            </a:extLst>
          </p:cNvPr>
          <p:cNvSpPr txBox="1"/>
          <p:nvPr/>
        </p:nvSpPr>
        <p:spPr>
          <a:xfrm>
            <a:off x="560512" y="1654242"/>
            <a:ext cx="2232248" cy="2007620"/>
          </a:xfrm>
          <a:prstGeom prst="rect">
            <a:avLst/>
          </a:prstGeom>
          <a:solidFill>
            <a:srgbClr val="CCFFFF"/>
          </a:solidFill>
        </p:spPr>
        <p:txBody>
          <a:bodyPr vert="horz" wrap="none" lIns="91440" tIns="45720" rIns="91440" bIns="45720" numCol="1" spcCol="180000" rtlCol="0" anchor="ctr">
            <a:normAutofit/>
          </a:bodyPr>
          <a:lstStyle/>
          <a:p>
            <a:r>
              <a:rPr lang="ja-JP" altLang="en-US" sz="20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写真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80546EF-F889-4B3E-9ADE-DE0DE39C6EEF}"/>
              </a:ext>
            </a:extLst>
          </p:cNvPr>
          <p:cNvSpPr txBox="1"/>
          <p:nvPr/>
        </p:nvSpPr>
        <p:spPr>
          <a:xfrm>
            <a:off x="560512" y="4577260"/>
            <a:ext cx="2232248" cy="2007620"/>
          </a:xfrm>
          <a:prstGeom prst="rect">
            <a:avLst/>
          </a:prstGeom>
          <a:solidFill>
            <a:srgbClr val="CCFFFF"/>
          </a:solidFill>
        </p:spPr>
        <p:txBody>
          <a:bodyPr vert="horz" wrap="none" lIns="91440" tIns="45720" rIns="91440" bIns="45720" numCol="1" spcCol="180000" rtlCol="0" anchor="ctr">
            <a:normAutofit/>
          </a:bodyPr>
          <a:lstStyle/>
          <a:p>
            <a:r>
              <a:rPr lang="ja-JP" altLang="en-US" sz="20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写真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3F32946-7A84-45F3-AB0A-7197EFCE86B3}"/>
              </a:ext>
            </a:extLst>
          </p:cNvPr>
          <p:cNvSpPr txBox="1"/>
          <p:nvPr/>
        </p:nvSpPr>
        <p:spPr>
          <a:xfrm>
            <a:off x="3080792" y="4577260"/>
            <a:ext cx="6752292" cy="2007620"/>
          </a:xfrm>
          <a:prstGeom prst="rect">
            <a:avLst/>
          </a:prstGeom>
          <a:solidFill>
            <a:srgbClr val="CCFFFF"/>
          </a:solidFill>
        </p:spPr>
        <p:txBody>
          <a:bodyPr vert="horz" wrap="none" lIns="91440" tIns="45720" rIns="91440" bIns="45720" numCol="1" spcCol="180000" rtlCol="0" anchor="ctr">
            <a:normAutofit/>
          </a:bodyPr>
          <a:lstStyle/>
          <a:p>
            <a:r>
              <a:rPr lang="ja-JP" altLang="en-US" sz="2000" b="0" dirty="0">
                <a:latin typeface="Meiryo UI" panose="020B0604030504040204" pitchFamily="50" charset="-128"/>
                <a:ea typeface="Meiryo UI" panose="020B0604030504040204" pitchFamily="50" charset="-128"/>
              </a:rPr>
              <a:t>コメント</a:t>
            </a:r>
          </a:p>
        </p:txBody>
      </p:sp>
      <p:sp>
        <p:nvSpPr>
          <p:cNvPr id="13" name="フッター プレースホルダー 1">
            <a:extLst>
              <a:ext uri="{FF2B5EF4-FFF2-40B4-BE49-F238E27FC236}">
                <a16:creationId xmlns:a16="http://schemas.microsoft.com/office/drawing/2014/main" id="{E044122A-84E1-4B57-A81A-090B3AEE9C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9393" y="6689570"/>
            <a:ext cx="2156607" cy="195814"/>
          </a:xfrm>
        </p:spPr>
        <p:txBody>
          <a:bodyPr/>
          <a:lstStyle/>
          <a:p>
            <a:r>
              <a:rPr lang="en-US" altLang="ja-JP" dirty="0"/>
              <a:t>All Rights Reserved Copyright© IPA 2022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01864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BD32DD-CD77-4F1D-817D-CCDEA6CEAE75}"/>
              </a:ext>
            </a:extLst>
          </p:cNvPr>
          <p:cNvSpPr txBox="1"/>
          <p:nvPr/>
        </p:nvSpPr>
        <p:spPr>
          <a:xfrm>
            <a:off x="560512" y="512676"/>
            <a:ext cx="2664296" cy="50405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kumimoji="1"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アジェンダ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B9FC74-4D39-4607-A7B4-43C322E52D7E}"/>
              </a:ext>
            </a:extLst>
          </p:cNvPr>
          <p:cNvSpPr txBox="1"/>
          <p:nvPr/>
        </p:nvSpPr>
        <p:spPr>
          <a:xfrm>
            <a:off x="704528" y="1484784"/>
            <a:ext cx="7776864" cy="4968552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kumimoji="1"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1. </a:t>
            </a:r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今日のゴールとグランドルール</a:t>
            </a:r>
            <a:endParaRPr kumimoji="1"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2. </a:t>
            </a: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チェックイン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3. </a:t>
            </a:r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インプットトーク（</a:t>
            </a: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アジャイルとは？）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4. </a:t>
            </a: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パターンを選ぼう！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5. </a:t>
            </a: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アジャイル体感ワーク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6. </a:t>
            </a: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全体ふりかえり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7. </a:t>
            </a: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チェックアウト（アクション宣言）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フッター プレースホルダー 1">
            <a:extLst>
              <a:ext uri="{FF2B5EF4-FFF2-40B4-BE49-F238E27FC236}">
                <a16:creationId xmlns:a16="http://schemas.microsoft.com/office/drawing/2014/main" id="{35D7B61D-5029-4CC7-ADD4-0FF802A2A3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9393" y="6689570"/>
            <a:ext cx="2156607" cy="195814"/>
          </a:xfrm>
        </p:spPr>
        <p:txBody>
          <a:bodyPr/>
          <a:lstStyle/>
          <a:p>
            <a:r>
              <a:rPr lang="en-US" altLang="ja-JP" dirty="0"/>
              <a:t>All Rights Reserved Copyright© IPA 2022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1773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0DF5B26B-3F70-4B6E-9575-BBFF3F2D3452}"/>
              </a:ext>
            </a:extLst>
          </p:cNvPr>
          <p:cNvSpPr/>
          <p:nvPr/>
        </p:nvSpPr>
        <p:spPr>
          <a:xfrm>
            <a:off x="416496" y="3544162"/>
            <a:ext cx="6192688" cy="3053189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C89966EB-ACEF-46EE-8D9F-589C030FDBAC}"/>
              </a:ext>
            </a:extLst>
          </p:cNvPr>
          <p:cNvSpPr/>
          <p:nvPr/>
        </p:nvSpPr>
        <p:spPr>
          <a:xfrm>
            <a:off x="416496" y="1326176"/>
            <a:ext cx="6192688" cy="2088232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BD32DD-CD77-4F1D-817D-CCDEA6CEAE75}"/>
              </a:ext>
            </a:extLst>
          </p:cNvPr>
          <p:cNvSpPr txBox="1"/>
          <p:nvPr/>
        </p:nvSpPr>
        <p:spPr>
          <a:xfrm>
            <a:off x="560512" y="512676"/>
            <a:ext cx="2664296" cy="50405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1. </a:t>
            </a:r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今日のゴールとグランドルール</a:t>
            </a:r>
            <a:endParaRPr kumimoji="1" lang="ja-JP" altLang="en-US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" name="グラフィックス 2" descr="旗">
            <a:extLst>
              <a:ext uri="{FF2B5EF4-FFF2-40B4-BE49-F238E27FC236}">
                <a16:creationId xmlns:a16="http://schemas.microsoft.com/office/drawing/2014/main" id="{E36EF62C-2DCD-469D-B898-FC1138BA97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6496" y="1355322"/>
            <a:ext cx="914400" cy="914400"/>
          </a:xfrm>
          <a:prstGeom prst="rect">
            <a:avLst/>
          </a:prstGeom>
        </p:spPr>
      </p:pic>
      <p:pic>
        <p:nvPicPr>
          <p:cNvPr id="6" name="グラフィックス 5" descr="チェックリスト">
            <a:extLst>
              <a:ext uri="{FF2B5EF4-FFF2-40B4-BE49-F238E27FC236}">
                <a16:creationId xmlns:a16="http://schemas.microsoft.com/office/drawing/2014/main" id="{85A36C7A-CE1D-43AB-B993-6879E43D18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6496" y="3673879"/>
            <a:ext cx="914400" cy="9144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CA2D5D9-3EEB-4364-A966-C4EC4A3834D6}"/>
              </a:ext>
            </a:extLst>
          </p:cNvPr>
          <p:cNvSpPr txBox="1"/>
          <p:nvPr/>
        </p:nvSpPr>
        <p:spPr>
          <a:xfrm>
            <a:off x="692755" y="226972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kumimoji="1"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アジャイルなふるまいを体感して、</a:t>
            </a:r>
            <a:endParaRPr kumimoji="1" lang="en-US" altLang="ja-JP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自分ゴト化して次のアクションにつなげる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98E01D8-6855-46ED-89A7-B27F6EFDB54F}"/>
              </a:ext>
            </a:extLst>
          </p:cNvPr>
          <p:cNvSpPr txBox="1"/>
          <p:nvPr/>
        </p:nvSpPr>
        <p:spPr>
          <a:xfrm>
            <a:off x="560512" y="4740323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kumimoji="1"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・よく聴いて、受け止めよう！（</a:t>
            </a:r>
            <a:r>
              <a:rPr lang="en-US" altLang="ja-JP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dirty="0" err="1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Yes,and</a:t>
            </a:r>
            <a:r>
              <a:rPr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・・・）</a:t>
            </a:r>
            <a:endParaRPr kumimoji="1" lang="en-US" altLang="ja-JP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kumimoji="1" lang="en-US" altLang="ja-JP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・この場を楽しもう！（</a:t>
            </a:r>
            <a:r>
              <a:rPr kumimoji="1" lang="en-US" altLang="ja-JP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Let’s</a:t>
            </a:r>
            <a:r>
              <a:rPr kumimoji="1"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enjoy</a:t>
            </a:r>
            <a:r>
              <a:rPr kumimoji="1"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！）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9F2523DE-EBB6-4485-8372-631A9184778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797" y="2880200"/>
            <a:ext cx="1365311" cy="1708079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FF1AE8DF-13EC-4962-9469-E2ECEA5DA71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141" y="4545083"/>
            <a:ext cx="2447925" cy="2085975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DE54740F-3184-4A30-BF0C-21971D0D335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178" y="1403166"/>
            <a:ext cx="1657350" cy="1857375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92B3379-67AE-4B0D-ACC0-3A729D03844E}"/>
              </a:ext>
            </a:extLst>
          </p:cNvPr>
          <p:cNvSpPr txBox="1"/>
          <p:nvPr/>
        </p:nvSpPr>
        <p:spPr>
          <a:xfrm>
            <a:off x="1286228" y="1587957"/>
            <a:ext cx="2580098" cy="419985"/>
          </a:xfrm>
          <a:prstGeom prst="rect">
            <a:avLst/>
          </a:prstGeom>
        </p:spPr>
        <p:txBody>
          <a:bodyPr vert="horz" wrap="square" lIns="91440" tIns="45720" rIns="91440" bIns="45720" numCol="1" spcCol="180000" rtlCol="0">
            <a:normAutofit fontScale="92500" lnSpcReduction="10000"/>
          </a:bodyPr>
          <a:lstStyle/>
          <a:p>
            <a:pPr algn="l"/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今日のゴール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BD84385-DEC0-4A70-BDEF-7A77F39BCA78}"/>
              </a:ext>
            </a:extLst>
          </p:cNvPr>
          <p:cNvSpPr txBox="1"/>
          <p:nvPr/>
        </p:nvSpPr>
        <p:spPr>
          <a:xfrm>
            <a:off x="1330896" y="3959897"/>
            <a:ext cx="2580098" cy="419985"/>
          </a:xfrm>
          <a:prstGeom prst="rect">
            <a:avLst/>
          </a:prstGeom>
        </p:spPr>
        <p:txBody>
          <a:bodyPr vert="horz" wrap="square" lIns="91440" tIns="45720" rIns="91440" bIns="45720" numCol="1" spcCol="180000" rtlCol="0">
            <a:normAutofit fontScale="92500" lnSpcReduction="10000"/>
          </a:bodyPr>
          <a:lstStyle/>
          <a:p>
            <a:pPr algn="l"/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グランドルール</a:t>
            </a:r>
          </a:p>
        </p:txBody>
      </p:sp>
      <p:sp>
        <p:nvSpPr>
          <p:cNvPr id="17" name="フッター プレースホルダー 1">
            <a:extLst>
              <a:ext uri="{FF2B5EF4-FFF2-40B4-BE49-F238E27FC236}">
                <a16:creationId xmlns:a16="http://schemas.microsoft.com/office/drawing/2014/main" id="{08ACB3E8-4D19-4ED6-8E1A-4115E67F02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9393" y="6689570"/>
            <a:ext cx="2156607" cy="195814"/>
          </a:xfrm>
        </p:spPr>
        <p:txBody>
          <a:bodyPr/>
          <a:lstStyle/>
          <a:p>
            <a:r>
              <a:rPr lang="en-US" altLang="ja-JP" dirty="0"/>
              <a:t>All Rights Reserved Copyright© IPA 2022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68688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C79DBAE6-7B7F-407B-A4E5-6F390AF4AF29}"/>
              </a:ext>
            </a:extLst>
          </p:cNvPr>
          <p:cNvSpPr/>
          <p:nvPr/>
        </p:nvSpPr>
        <p:spPr>
          <a:xfrm>
            <a:off x="416496" y="1326176"/>
            <a:ext cx="9289032" cy="188680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49420CE0-2797-4E1C-9CD1-85AC882FB248}"/>
              </a:ext>
            </a:extLst>
          </p:cNvPr>
          <p:cNvSpPr/>
          <p:nvPr/>
        </p:nvSpPr>
        <p:spPr>
          <a:xfrm>
            <a:off x="7257256" y="5723748"/>
            <a:ext cx="2448272" cy="91440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BD32DD-CD77-4F1D-817D-CCDEA6CEAE75}"/>
              </a:ext>
            </a:extLst>
          </p:cNvPr>
          <p:cNvSpPr txBox="1"/>
          <p:nvPr/>
        </p:nvSpPr>
        <p:spPr>
          <a:xfrm>
            <a:off x="560512" y="512676"/>
            <a:ext cx="2664296" cy="50405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2. </a:t>
            </a:r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チェックイン</a:t>
            </a:r>
            <a:endParaRPr kumimoji="1" lang="ja-JP" altLang="en-US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74EBEFE-41D8-44CF-A341-A57FE2180F76}"/>
              </a:ext>
            </a:extLst>
          </p:cNvPr>
          <p:cNvSpPr txBox="1"/>
          <p:nvPr/>
        </p:nvSpPr>
        <p:spPr>
          <a:xfrm>
            <a:off x="1161728" y="2192289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kumimoji="1"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各グループで、お名前と今の気持ちと期待について</a:t>
            </a:r>
            <a:r>
              <a:rPr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お話しください。</a:t>
            </a:r>
            <a:endParaRPr lang="en-US" altLang="ja-JP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また、最後にグループ名を考えてください。</a:t>
            </a:r>
          </a:p>
        </p:txBody>
      </p:sp>
      <p:pic>
        <p:nvPicPr>
          <p:cNvPr id="7" name="グラフィックス 6" descr="ストップウォッチ">
            <a:extLst>
              <a:ext uri="{FF2B5EF4-FFF2-40B4-BE49-F238E27FC236}">
                <a16:creationId xmlns:a16="http://schemas.microsoft.com/office/drawing/2014/main" id="{46ECC76B-0732-4954-B187-BA4678B0D8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29264" y="5723748"/>
            <a:ext cx="914400" cy="9144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8FF84F4-09B4-4FEC-BE3D-347E51660683}"/>
              </a:ext>
            </a:extLst>
          </p:cNvPr>
          <p:cNvSpPr txBox="1"/>
          <p:nvPr/>
        </p:nvSpPr>
        <p:spPr>
          <a:xfrm>
            <a:off x="8359080" y="5765806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r>
              <a:rPr kumimoji="1" lang="en-US" altLang="ja-JP" sz="28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kumimoji="1" lang="ja-JP" altLang="en-US" sz="28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</a:t>
            </a:r>
            <a:endParaRPr kumimoji="1" lang="en-US" altLang="ja-JP" sz="2800" dirty="0">
              <a:solidFill>
                <a:schemeClr val="accent5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20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20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20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分／人）</a:t>
            </a:r>
            <a:endParaRPr kumimoji="1" lang="ja-JP" altLang="en-US" sz="2800" dirty="0">
              <a:solidFill>
                <a:schemeClr val="accent5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2" name="グラフィックス 11" descr="思案中の吹き出し">
            <a:extLst>
              <a:ext uri="{FF2B5EF4-FFF2-40B4-BE49-F238E27FC236}">
                <a16:creationId xmlns:a16="http://schemas.microsoft.com/office/drawing/2014/main" id="{F2561E29-5276-499D-89C9-CB6CF15E3D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0512" y="1415382"/>
            <a:ext cx="914400" cy="91440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4CFC856A-BF84-40D3-979F-CD9C8C945D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12" y="3296023"/>
            <a:ext cx="3431232" cy="3431232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DBC4807-6745-4DB5-9DA8-236561AE0683}"/>
              </a:ext>
            </a:extLst>
          </p:cNvPr>
          <p:cNvSpPr txBox="1"/>
          <p:nvPr/>
        </p:nvSpPr>
        <p:spPr>
          <a:xfrm>
            <a:off x="1352600" y="3923449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今の気持ち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と期待は？</a:t>
            </a:r>
            <a:endParaRPr kumimoji="1"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フッター プレースホルダー 1">
            <a:extLst>
              <a:ext uri="{FF2B5EF4-FFF2-40B4-BE49-F238E27FC236}">
                <a16:creationId xmlns:a16="http://schemas.microsoft.com/office/drawing/2014/main" id="{7073A5B8-F36F-4127-8939-A222A9A43C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9393" y="6689570"/>
            <a:ext cx="2156607" cy="195814"/>
          </a:xfrm>
        </p:spPr>
        <p:txBody>
          <a:bodyPr/>
          <a:lstStyle/>
          <a:p>
            <a:r>
              <a:rPr lang="en-US" altLang="ja-JP" dirty="0"/>
              <a:t>All Rights Reserved Copyright© IPA 2022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94067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BD32DD-CD77-4F1D-817D-CCDEA6CEAE75}"/>
              </a:ext>
            </a:extLst>
          </p:cNvPr>
          <p:cNvSpPr txBox="1"/>
          <p:nvPr/>
        </p:nvSpPr>
        <p:spPr>
          <a:xfrm>
            <a:off x="560512" y="512676"/>
            <a:ext cx="2664296" cy="50405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3. </a:t>
            </a:r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インプットトーク（アジャイルとは？）</a:t>
            </a:r>
            <a:endParaRPr kumimoji="1" lang="ja-JP" altLang="en-US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E854813B-CC87-496F-8EFD-C3695DB0CA5E}"/>
              </a:ext>
            </a:extLst>
          </p:cNvPr>
          <p:cNvSpPr/>
          <p:nvPr/>
        </p:nvSpPr>
        <p:spPr>
          <a:xfrm>
            <a:off x="416496" y="1326176"/>
            <a:ext cx="9289032" cy="188680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8278B99-98F3-4C67-883F-AB5210B16F9A}"/>
              </a:ext>
            </a:extLst>
          </p:cNvPr>
          <p:cNvSpPr txBox="1"/>
          <p:nvPr/>
        </p:nvSpPr>
        <p:spPr>
          <a:xfrm>
            <a:off x="1161728" y="2192289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kumimoji="1"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アジャイルを取り巻く状況</a:t>
            </a:r>
            <a:r>
              <a:rPr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</a:t>
            </a:r>
            <a:r>
              <a:rPr kumimoji="1"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ついてお話しします。</a:t>
            </a:r>
          </a:p>
        </p:txBody>
      </p:sp>
      <p:pic>
        <p:nvPicPr>
          <p:cNvPr id="6" name="グラフィックス 5" descr="話の吹き出し">
            <a:extLst>
              <a:ext uri="{FF2B5EF4-FFF2-40B4-BE49-F238E27FC236}">
                <a16:creationId xmlns:a16="http://schemas.microsoft.com/office/drawing/2014/main" id="{E29CE049-8E22-4780-BDE7-A117CC1884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0512" y="1399845"/>
            <a:ext cx="914400" cy="9144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80E2E42C-8F3C-42BE-A1B2-0997A2053B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9364" y="3532683"/>
            <a:ext cx="2274021" cy="3034680"/>
          </a:xfrm>
          <a:prstGeom prst="rect">
            <a:avLst/>
          </a:prstGeom>
        </p:spPr>
      </p:pic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02448E9F-A195-4973-9972-5725482FC2DB}"/>
              </a:ext>
            </a:extLst>
          </p:cNvPr>
          <p:cNvSpPr/>
          <p:nvPr/>
        </p:nvSpPr>
        <p:spPr>
          <a:xfrm>
            <a:off x="7257256" y="5723748"/>
            <a:ext cx="2448272" cy="91440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2" name="グラフィックス 11" descr="ストップウォッチ">
            <a:extLst>
              <a:ext uri="{FF2B5EF4-FFF2-40B4-BE49-F238E27FC236}">
                <a16:creationId xmlns:a16="http://schemas.microsoft.com/office/drawing/2014/main" id="{61B05C76-E8E1-44D1-AA61-D310D78B0D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29264" y="5723748"/>
            <a:ext cx="914400" cy="9144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BE7189A-DB95-4FA0-9A76-29BC881AD783}"/>
              </a:ext>
            </a:extLst>
          </p:cNvPr>
          <p:cNvSpPr txBox="1"/>
          <p:nvPr/>
        </p:nvSpPr>
        <p:spPr>
          <a:xfrm>
            <a:off x="8121352" y="593977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kumimoji="1" lang="en-US" altLang="ja-JP" sz="28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</a:t>
            </a:r>
            <a:r>
              <a:rPr kumimoji="1" lang="ja-JP" altLang="en-US" sz="28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</a:t>
            </a:r>
          </a:p>
        </p:txBody>
      </p:sp>
      <p:sp>
        <p:nvSpPr>
          <p:cNvPr id="14" name="フッター プレースホルダー 1">
            <a:extLst>
              <a:ext uri="{FF2B5EF4-FFF2-40B4-BE49-F238E27FC236}">
                <a16:creationId xmlns:a16="http://schemas.microsoft.com/office/drawing/2014/main" id="{59AC8073-AB51-484D-953C-22D859F64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9393" y="6689570"/>
            <a:ext cx="2156607" cy="195814"/>
          </a:xfrm>
        </p:spPr>
        <p:txBody>
          <a:bodyPr/>
          <a:lstStyle/>
          <a:p>
            <a:r>
              <a:rPr lang="en-US" altLang="ja-JP" dirty="0"/>
              <a:t>All Rights Reserved Copyright© IPA 2022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06791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BD32DD-CD77-4F1D-817D-CCDEA6CEAE75}"/>
              </a:ext>
            </a:extLst>
          </p:cNvPr>
          <p:cNvSpPr txBox="1"/>
          <p:nvPr/>
        </p:nvSpPr>
        <p:spPr>
          <a:xfrm>
            <a:off x="560512" y="512676"/>
            <a:ext cx="2664296" cy="50405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［補足］パターン・ランゲージとは？</a:t>
            </a:r>
            <a:endParaRPr kumimoji="1" lang="ja-JP" altLang="en-US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7DE265B0-7EC4-466B-80B5-76CF9BC51DA8}"/>
              </a:ext>
            </a:extLst>
          </p:cNvPr>
          <p:cNvSpPr/>
          <p:nvPr/>
        </p:nvSpPr>
        <p:spPr>
          <a:xfrm>
            <a:off x="416496" y="1326175"/>
            <a:ext cx="9289032" cy="2659641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4C5F958-90ED-4AC6-BE1A-1A65C98BCB22}"/>
              </a:ext>
            </a:extLst>
          </p:cNvPr>
          <p:cNvSpPr txBox="1"/>
          <p:nvPr/>
        </p:nvSpPr>
        <p:spPr>
          <a:xfrm>
            <a:off x="936818" y="1432914"/>
            <a:ext cx="8922907" cy="2448272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ja-JP" altLang="en-US" sz="2000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パターン・ランゲージは、状況に応じた判断の成功の経験則を記述したもので、</a:t>
            </a:r>
            <a:endParaRPr lang="en-US" altLang="ja-JP" sz="2000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2000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成功している事例の中で繰り返し見られる「パターン」が抽出され、抽象化を</a:t>
            </a:r>
            <a:endParaRPr lang="en-US" altLang="ja-JP" sz="2000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2000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経て言語（ランゲージ）化されたものです。そういった成功の“秘訣“ともいう</a:t>
            </a:r>
            <a:endParaRPr lang="en-US" altLang="ja-JP" sz="2000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2000" dirty="0" err="1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べき</a:t>
            </a:r>
            <a:r>
              <a:rPr lang="ja-JP" altLang="en-US" sz="2000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ものは、「実践知」「暗黙知」「センス」「勘」「コツ」などといわれますが、</a:t>
            </a:r>
            <a:endParaRPr lang="en-US" altLang="ja-JP" sz="2000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2000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なかなか他者には共有しにくいものです。</a:t>
            </a:r>
            <a:endParaRPr lang="en-US" altLang="ja-JP" sz="2000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2000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パターン・ランゲージは、それを言葉として表現することによって、ノウハウを持つ</a:t>
            </a:r>
            <a:endParaRPr lang="en-US" altLang="ja-JP" sz="2000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2000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個人がどのような視点で、どんなことを考えて、何をしているのかを、他の人と</a:t>
            </a:r>
            <a:endParaRPr lang="en-US" altLang="ja-JP" sz="2000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2000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共有可能にします。</a:t>
            </a:r>
            <a:endParaRPr kumimoji="1" lang="ja-JP" altLang="en-US" sz="2000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矢印: 右 11">
            <a:extLst>
              <a:ext uri="{FF2B5EF4-FFF2-40B4-BE49-F238E27FC236}">
                <a16:creationId xmlns:a16="http://schemas.microsoft.com/office/drawing/2014/main" id="{E08355DA-7644-4C3C-B8DE-E394CA0A5940}"/>
              </a:ext>
            </a:extLst>
          </p:cNvPr>
          <p:cNvSpPr/>
          <p:nvPr/>
        </p:nvSpPr>
        <p:spPr>
          <a:xfrm rot="19989580">
            <a:off x="1928890" y="5229636"/>
            <a:ext cx="1930254" cy="735441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03A3C273-2302-4E65-9853-F4657F3F6A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32" y="5201360"/>
            <a:ext cx="1417780" cy="1376485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403D2A4D-A04B-4C7F-998D-BE6C82CF73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864" y="4149080"/>
            <a:ext cx="1669408" cy="1540441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D50CB38D-B473-4624-9EBD-DD003E3FC4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68" y="4459543"/>
            <a:ext cx="2257425" cy="2057400"/>
          </a:xfrm>
          <a:prstGeom prst="rect">
            <a:avLst/>
          </a:prstGeom>
        </p:spPr>
      </p:pic>
      <p:sp>
        <p:nvSpPr>
          <p:cNvPr id="11" name="フッター プレースホルダー 1">
            <a:extLst>
              <a:ext uri="{FF2B5EF4-FFF2-40B4-BE49-F238E27FC236}">
                <a16:creationId xmlns:a16="http://schemas.microsoft.com/office/drawing/2014/main" id="{152727F8-259E-4AAF-95A4-A58717055C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9393" y="6689570"/>
            <a:ext cx="2156607" cy="195814"/>
          </a:xfrm>
        </p:spPr>
        <p:txBody>
          <a:bodyPr/>
          <a:lstStyle/>
          <a:p>
            <a:r>
              <a:rPr lang="en-US" altLang="ja-JP" dirty="0"/>
              <a:t>All Rights Reserved Copyright© IPA 2022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5917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BD32DD-CD77-4F1D-817D-CCDEA6CEAE75}"/>
              </a:ext>
            </a:extLst>
          </p:cNvPr>
          <p:cNvSpPr txBox="1"/>
          <p:nvPr/>
        </p:nvSpPr>
        <p:spPr>
          <a:xfrm>
            <a:off x="560512" y="512676"/>
            <a:ext cx="2664296" cy="504056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Autofit/>
          </a:bodyPr>
          <a:lstStyle/>
          <a:p>
            <a:pPr algn="l"/>
            <a:r>
              <a:rPr lang="en-US" altLang="ja-JP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4. </a:t>
            </a:r>
            <a:r>
              <a:rPr lang="ja-JP" altLang="en-US" sz="3200" dirty="0">
                <a:latin typeface="Meiryo UI" panose="020B0604030504040204" pitchFamily="50" charset="-128"/>
                <a:ea typeface="Meiryo UI" panose="020B0604030504040204" pitchFamily="50" charset="-128"/>
              </a:rPr>
              <a:t>パターンを選ぼう！</a:t>
            </a:r>
            <a:endParaRPr kumimoji="1" lang="ja-JP" altLang="en-US" sz="3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7DE265B0-7EC4-466B-80B5-76CF9BC51DA8}"/>
              </a:ext>
            </a:extLst>
          </p:cNvPr>
          <p:cNvSpPr/>
          <p:nvPr/>
        </p:nvSpPr>
        <p:spPr>
          <a:xfrm>
            <a:off x="416496" y="1326176"/>
            <a:ext cx="9289032" cy="2102824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4C5F958-90ED-4AC6-BE1A-1A65C98BCB22}"/>
              </a:ext>
            </a:extLst>
          </p:cNvPr>
          <p:cNvSpPr txBox="1"/>
          <p:nvPr/>
        </p:nvSpPr>
        <p:spPr>
          <a:xfrm>
            <a:off x="1161728" y="2167135"/>
            <a:ext cx="914400" cy="1333873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pPr algn="l"/>
            <a:r>
              <a:rPr lang="ja-JP" altLang="en-US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アジャイルに効くアイデアを組織に広めるための</a:t>
            </a:r>
            <a:r>
              <a:rPr lang="en-US" altLang="ja-JP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48</a:t>
            </a:r>
            <a:r>
              <a:rPr lang="ja-JP" altLang="en-US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のパターン</a:t>
            </a:r>
            <a:r>
              <a:rPr lang="ja-JP" altLang="en-US" dirty="0">
                <a:solidFill>
                  <a:schemeClr val="accent1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より</a:t>
            </a:r>
            <a:endParaRPr kumimoji="1" lang="en-US" altLang="ja-JP" dirty="0">
              <a:solidFill>
                <a:schemeClr val="accent1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本日のワークの中で、特に</a:t>
            </a:r>
            <a:r>
              <a:rPr kumimoji="1" lang="ja-JP" altLang="en-US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大切にしたい</a:t>
            </a:r>
            <a:r>
              <a:rPr kumimoji="1"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行動パターンを選んで</a:t>
            </a:r>
            <a:endParaRPr kumimoji="1" lang="en-US" altLang="ja-JP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dirty="0">
                <a:solidFill>
                  <a:schemeClr val="accent5">
                    <a:lumMod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グループ内で共有しましょう！</a:t>
            </a:r>
            <a:endParaRPr kumimoji="1" lang="ja-JP" altLang="en-US" dirty="0">
              <a:solidFill>
                <a:schemeClr val="accent5">
                  <a:lumMod val="2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CA77EE9D-CE80-4689-80DF-2555E418E1E0}"/>
              </a:ext>
            </a:extLst>
          </p:cNvPr>
          <p:cNvSpPr/>
          <p:nvPr/>
        </p:nvSpPr>
        <p:spPr>
          <a:xfrm>
            <a:off x="7257256" y="5723748"/>
            <a:ext cx="2448272" cy="91440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kumimoji="1" lang="ja-JP" altLang="en-US" sz="1400" b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7" name="グラフィックス 6" descr="ストップウォッチ">
            <a:extLst>
              <a:ext uri="{FF2B5EF4-FFF2-40B4-BE49-F238E27FC236}">
                <a16:creationId xmlns:a16="http://schemas.microsoft.com/office/drawing/2014/main" id="{CB8B4F72-3B19-4C3D-BE98-C10A48A293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29264" y="5723748"/>
            <a:ext cx="914400" cy="9144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295B11F-DE26-4E71-B888-5DA3412A6CE4}"/>
              </a:ext>
            </a:extLst>
          </p:cNvPr>
          <p:cNvSpPr txBox="1"/>
          <p:nvPr/>
        </p:nvSpPr>
        <p:spPr>
          <a:xfrm>
            <a:off x="8359080" y="5754960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numCol="1" spcCol="180000" rtlCol="0">
            <a:normAutofit/>
          </a:bodyPr>
          <a:lstStyle/>
          <a:p>
            <a:r>
              <a:rPr kumimoji="1" lang="en-US" altLang="ja-JP" sz="28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15</a:t>
            </a:r>
            <a:r>
              <a:rPr kumimoji="1" lang="ja-JP" altLang="en-US" sz="28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</a:t>
            </a:r>
            <a:endParaRPr kumimoji="1" lang="en-US" altLang="ja-JP" sz="2800" dirty="0">
              <a:solidFill>
                <a:schemeClr val="accent5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20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20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20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</a:t>
            </a:r>
            <a:r>
              <a:rPr kumimoji="1" lang="en-US" altLang="ja-JP" sz="20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kumimoji="1" lang="ja-JP" altLang="en-US" sz="2000" dirty="0">
                <a:solidFill>
                  <a:schemeClr val="accent5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人）</a:t>
            </a:r>
            <a:endParaRPr kumimoji="1" lang="ja-JP" altLang="en-US" sz="2800" dirty="0">
              <a:solidFill>
                <a:schemeClr val="accent5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9" name="グラフィックス 8" descr="チャット">
            <a:extLst>
              <a:ext uri="{FF2B5EF4-FFF2-40B4-BE49-F238E27FC236}">
                <a16:creationId xmlns:a16="http://schemas.microsoft.com/office/drawing/2014/main" id="{F0AC0682-719B-4CFE-96D9-323242B8A9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0512" y="1425645"/>
            <a:ext cx="914400" cy="9144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6C1B29F4-7408-4F07-9556-22E4A32CA8F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48" y="3541223"/>
            <a:ext cx="2905497" cy="2948405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01FBB6D8-DC1A-4A90-9861-727BFCF7ED6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963" y="3451674"/>
            <a:ext cx="2166034" cy="3037954"/>
          </a:xfrm>
          <a:prstGeom prst="rect">
            <a:avLst/>
          </a:prstGeom>
        </p:spPr>
      </p:pic>
      <p:sp>
        <p:nvSpPr>
          <p:cNvPr id="12" name="フッター プレースホルダー 1">
            <a:extLst>
              <a:ext uri="{FF2B5EF4-FFF2-40B4-BE49-F238E27FC236}">
                <a16:creationId xmlns:a16="http://schemas.microsoft.com/office/drawing/2014/main" id="{7410647D-F118-4945-940C-8DE4BA70E1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9393" y="6689570"/>
            <a:ext cx="2156607" cy="195814"/>
          </a:xfrm>
        </p:spPr>
        <p:txBody>
          <a:bodyPr/>
          <a:lstStyle/>
          <a:p>
            <a:r>
              <a:rPr lang="en-US" altLang="ja-JP" dirty="0"/>
              <a:t>All Rights Reserved Copyright© IPA 2022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5259855"/>
      </p:ext>
    </p:extLst>
  </p:cSld>
  <p:clrMapOvr>
    <a:masterClrMapping/>
  </p:clrMapOvr>
</p:sld>
</file>

<file path=ppt/theme/theme1.xml><?xml version="1.0" encoding="utf-8"?>
<a:theme xmlns:a="http://schemas.openxmlformats.org/drawingml/2006/main" name="2_スキル標準">
  <a:themeElements>
    <a:clrScheme name="1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標準デザイン">
      <a:majorFont>
        <a:latin typeface="Arial"/>
        <a:ea typeface="ＭＳ Ｐゴシック"/>
        <a:cs typeface=""/>
      </a:majorFont>
      <a:minorFont>
        <a:latin typeface="HG丸ｺﾞｼｯｸM-PRO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</a:ln>
      </a:spPr>
      <a:bodyPr wrap="square" lIns="36000" tIns="36000" rIns="36000" bIns="36000" rtlCol="0" anchor="ctr">
        <a:noAutofit/>
      </a:bodyPr>
      <a:lstStyle>
        <a:defPPr>
          <a:defRPr sz="1400" b="0" dirty="0">
            <a:latin typeface="Meiryo UI" panose="020B0604030504040204" pitchFamily="50" charset="-128"/>
            <a:ea typeface="Meiryo UI" panose="020B0604030504040204" pitchFamily="50" charset="-128"/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wrap="square" lIns="91440" tIns="45720" rIns="91440" bIns="45720" numCol="1" spcCol="180000" rtlCol="0">
        <a:normAutofit fontScale="92500" lnSpcReduction="20000"/>
      </a:bodyPr>
      <a:lstStyle>
        <a:defPPr algn="l">
          <a:defRPr sz="1400" dirty="0" smtClean="0">
            <a:latin typeface="Meiryo UI" panose="020B0604030504040204" pitchFamily="50" charset="-128"/>
            <a:ea typeface="Meiryo UI" panose="020B0604030504040204" pitchFamily="50" charset="-128"/>
          </a:defRPr>
        </a:defPPr>
      </a:lstStyle>
    </a:txDef>
  </a:objectDefaults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Settings\kohno\Application Data\Microsoft\Templates\みずほ情報総研戦略セ.pot</Template>
  <TotalTime>0</TotalTime>
  <Words>1674</Words>
  <Application>Microsoft Office PowerPoint</Application>
  <PresentationFormat>A4 210 x 297 mm</PresentationFormat>
  <Paragraphs>260</Paragraphs>
  <Slides>22</Slides>
  <Notes>21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32" baseType="lpstr">
      <vt:lpstr>HGP創英角ｺﾞｼｯｸUB</vt:lpstr>
      <vt:lpstr>HG丸ｺﾞｼｯｸM-PRO</vt:lpstr>
      <vt:lpstr>Meiryo UI</vt:lpstr>
      <vt:lpstr>メイリオ</vt:lpstr>
      <vt:lpstr>游ゴシック</vt:lpstr>
      <vt:lpstr>Arial</vt:lpstr>
      <vt:lpstr>Tahoma</vt:lpstr>
      <vt:lpstr>Times New Roman</vt:lpstr>
      <vt:lpstr>Wingdings</vt:lpstr>
      <vt:lpstr>2_スキル標準</vt:lpstr>
      <vt:lpstr>PowerPoint プレゼンテーション</vt:lpstr>
      <vt:lpstr>アジャイルなふるまいを 体感ワークショップ （複数チーム版：オフライン）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2018-03-12T05:58:35Z</dcterms:created>
  <dcterms:modified xsi:type="dcterms:W3CDTF">2022-04-19T08:47:07Z</dcterms:modified>
</cp:coreProperties>
</file>