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4317" r:id="rId1"/>
  </p:sldMasterIdLst>
  <p:notesMasterIdLst>
    <p:notesMasterId r:id="rId37"/>
  </p:notesMasterIdLst>
  <p:handoutMasterIdLst>
    <p:handoutMasterId r:id="rId38"/>
  </p:handoutMasterIdLst>
  <p:sldIdLst>
    <p:sldId id="1538" r:id="rId2"/>
    <p:sldId id="3440" r:id="rId3"/>
    <p:sldId id="3554" r:id="rId4"/>
    <p:sldId id="3457" r:id="rId5"/>
    <p:sldId id="3458" r:id="rId6"/>
    <p:sldId id="3459" r:id="rId7"/>
    <p:sldId id="3460" r:id="rId8"/>
    <p:sldId id="3461" r:id="rId9"/>
    <p:sldId id="1720" r:id="rId10"/>
    <p:sldId id="3462" r:id="rId11"/>
    <p:sldId id="3463" r:id="rId12"/>
    <p:sldId id="3551" r:id="rId13"/>
    <p:sldId id="1750" r:id="rId14"/>
    <p:sldId id="3469" r:id="rId15"/>
    <p:sldId id="3472" r:id="rId16"/>
    <p:sldId id="3473" r:id="rId17"/>
    <p:sldId id="3552" r:id="rId18"/>
    <p:sldId id="3482" r:id="rId19"/>
    <p:sldId id="3474" r:id="rId20"/>
    <p:sldId id="3477" r:id="rId21"/>
    <p:sldId id="3483" r:id="rId22"/>
    <p:sldId id="3484" r:id="rId23"/>
    <p:sldId id="3485" r:id="rId24"/>
    <p:sldId id="3486" r:id="rId25"/>
    <p:sldId id="3464" r:id="rId26"/>
    <p:sldId id="3465" r:id="rId27"/>
    <p:sldId id="3466" r:id="rId28"/>
    <p:sldId id="3467" r:id="rId29"/>
    <p:sldId id="3468" r:id="rId30"/>
    <p:sldId id="1743" r:id="rId31"/>
    <p:sldId id="1740" r:id="rId32"/>
    <p:sldId id="3478" r:id="rId33"/>
    <p:sldId id="3479" r:id="rId34"/>
    <p:sldId id="3481" r:id="rId35"/>
    <p:sldId id="3553" r:id="rId36"/>
  </p:sldIdLst>
  <p:sldSz cx="9906000" cy="6858000" type="A4"/>
  <p:notesSz cx="6807200" cy="99393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6" userDrawn="1">
          <p15:clr>
            <a:srgbClr val="A4A3A4"/>
          </p15:clr>
        </p15:guide>
        <p15:guide id="3" pos="6088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5" userDrawn="1">
          <p15:clr>
            <a:srgbClr val="A4A3A4"/>
          </p15:clr>
        </p15:guide>
        <p15:guide id="2" pos="2189" userDrawn="1">
          <p15:clr>
            <a:srgbClr val="A4A3A4"/>
          </p15:clr>
        </p15:guide>
        <p15:guide id="3" orient="horz" pos="3152" userDrawn="1">
          <p15:clr>
            <a:srgbClr val="A4A3A4"/>
          </p15:clr>
        </p15:guide>
        <p15:guide id="4" pos="2166" userDrawn="1">
          <p15:clr>
            <a:srgbClr val="A4A3A4"/>
          </p15:clr>
        </p15:guide>
        <p15:guide id="5" orient="horz" pos="3129" userDrawn="1">
          <p15:clr>
            <a:srgbClr val="A4A3A4"/>
          </p15:clr>
        </p15:guide>
        <p15:guide id="6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D3D7"/>
    <a:srgbClr val="FF0000"/>
    <a:srgbClr val="FFFF66"/>
    <a:srgbClr val="FFE0DD"/>
    <a:srgbClr val="FFFF99"/>
    <a:srgbClr val="A7FB7D"/>
    <a:srgbClr val="CCFFFF"/>
    <a:srgbClr val="92D050"/>
    <a:srgbClr val="99FF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94070" autoAdjust="0"/>
  </p:normalViewPr>
  <p:slideViewPr>
    <p:cSldViewPr showGuides="1">
      <p:cViewPr varScale="1">
        <p:scale>
          <a:sx n="107" d="100"/>
          <a:sy n="107" d="100"/>
        </p:scale>
        <p:origin x="1674" y="96"/>
      </p:cViewPr>
      <p:guideLst>
        <p:guide orient="horz" pos="2160"/>
        <p:guide pos="116"/>
        <p:guide pos="6088"/>
        <p:guide orient="horz"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52" d="100"/>
          <a:sy n="52" d="100"/>
        </p:scale>
        <p:origin x="-2736" y="-96"/>
      </p:cViewPr>
      <p:guideLst>
        <p:guide orient="horz" pos="3175"/>
        <p:guide pos="2189"/>
        <p:guide orient="horz" pos="3152"/>
        <p:guide pos="2166"/>
        <p:guide orient="horz" pos="3129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828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1A386AB7-955A-4FFA-8A9F-E30A0E9A90C9}" type="datetime1">
              <a:rPr lang="ja-JP" altLang="en-US"/>
              <a:pPr>
                <a:defRPr/>
              </a:pPr>
              <a:t>2022/4/19</a:t>
            </a:fld>
            <a:endParaRPr lang="en-US" altLang="ja-JP" dirty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828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C67A92BE-3AB3-40A6-9617-FEFACF34BC20}" type="slidenum">
              <a:rPr lang="ja-JP" altLang="en-US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79388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28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F20B681-D3E6-40E7-ABDD-4F69A54D8682}" type="datetime1">
              <a:rPr lang="ja-JP" altLang="en-US"/>
              <a:pPr>
                <a:defRPr/>
              </a:pPr>
              <a:t>2022/4/19</a:t>
            </a:fld>
            <a:endParaRPr lang="en-US" altLang="ja-JP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4538"/>
            <a:ext cx="538797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7" y="4720985"/>
            <a:ext cx="4991091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2 レベル</a:t>
            </a:r>
          </a:p>
          <a:p>
            <a:pPr lvl="2"/>
            <a:r>
              <a:rPr lang="ja-JP" altLang="en-US" noProof="0"/>
              <a:t>第 3 レベル</a:t>
            </a:r>
          </a:p>
          <a:p>
            <a:pPr lvl="3"/>
            <a:r>
              <a:rPr lang="ja-JP" altLang="en-US" noProof="0"/>
              <a:t>第 4 レベル</a:t>
            </a:r>
          </a:p>
          <a:p>
            <a:pPr lvl="4"/>
            <a:r>
              <a:rPr lang="ja-JP" altLang="en-US" noProof="0"/>
              <a:t>第 5 レベル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28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B7B8248-EDFB-4C70-A517-FC39A027DD39}" type="slidenum">
              <a:rPr lang="ja-JP" altLang="en-US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61540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2663" y="1243013"/>
            <a:ext cx="4841875" cy="3352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fld id="{F5965048-2922-410F-ACE2-42015FF7E606}" type="slidenum">
              <a:rPr lang="ja-JP" altLang="en-US" sz="12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pPr defTabSz="914344" fontAlgn="auto">
                <a:spcBef>
                  <a:spcPts val="0"/>
                </a:spcBef>
                <a:spcAft>
                  <a:spcPts val="0"/>
                </a:spcAft>
                <a:defRPr/>
              </a:pPr>
              <a:t>0</a:t>
            </a:fld>
            <a:endParaRPr lang="ja-JP" altLang="en-US" sz="12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2702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65538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8183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3704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09029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08642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97429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04129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177561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21697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7093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64908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175132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464583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40696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58258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6717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435879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316493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880192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047585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4273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048026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113450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515029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34199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83670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2278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2485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3436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5415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43975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63948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17937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1262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431DA70-0E83-47B1-9843-90CDD258BD9A}"/>
              </a:ext>
            </a:extLst>
          </p:cNvPr>
          <p:cNvCxnSpPr>
            <a:cxnSpLocks/>
          </p:cNvCxnSpPr>
          <p:nvPr userDrawn="1"/>
        </p:nvCxnSpPr>
        <p:spPr>
          <a:xfrm>
            <a:off x="350489" y="-10132"/>
            <a:ext cx="0" cy="672287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50000">
                  <a:srgbClr val="4A5593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41846E1B-B679-47C0-AF65-0F5BC9CCE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5"/>
            <a:ext cx="7429500" cy="2090613"/>
          </a:xfrm>
        </p:spPr>
        <p:txBody>
          <a:bodyPr anchor="b">
            <a:normAutofit/>
          </a:bodyPr>
          <a:lstStyle>
            <a:lvl1pPr algn="ctr">
              <a:defRPr sz="44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E1E187D-D1F5-447C-9FA0-813DF73A6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108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3" indent="0" algn="ctr">
              <a:buNone/>
              <a:defRPr sz="1500"/>
            </a:lvl2pPr>
            <a:lvl3pPr marL="685805" indent="0" algn="ctr">
              <a:buNone/>
              <a:defRPr sz="1350"/>
            </a:lvl3pPr>
            <a:lvl4pPr marL="1028708" indent="0" algn="ctr">
              <a:buNone/>
              <a:defRPr sz="1200"/>
            </a:lvl4pPr>
            <a:lvl5pPr marL="1371610" indent="0" algn="ctr">
              <a:buNone/>
              <a:defRPr sz="1200"/>
            </a:lvl5pPr>
            <a:lvl6pPr marL="1714513" indent="0" algn="ctr">
              <a:buNone/>
              <a:defRPr sz="1200"/>
            </a:lvl6pPr>
            <a:lvl7pPr marL="2057415" indent="0" algn="ctr">
              <a:buNone/>
              <a:defRPr sz="1200"/>
            </a:lvl7pPr>
            <a:lvl8pPr marL="2400318" indent="0" algn="ctr">
              <a:buNone/>
              <a:defRPr sz="1200"/>
            </a:lvl8pPr>
            <a:lvl9pPr marL="2743222" indent="0" algn="ctr">
              <a:buNone/>
              <a:defRPr sz="12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E7935DFA-6344-40B2-B1FE-444DE3E7FF61}"/>
              </a:ext>
            </a:extLst>
          </p:cNvPr>
          <p:cNvCxnSpPr/>
          <p:nvPr userDrawn="1"/>
        </p:nvCxnSpPr>
        <p:spPr>
          <a:xfrm>
            <a:off x="0" y="1124744"/>
            <a:ext cx="9906000" cy="0"/>
          </a:xfrm>
          <a:prstGeom prst="line">
            <a:avLst/>
          </a:prstGeom>
          <a:ln w="38100"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50000">
                  <a:srgbClr val="EF8913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フッター プレースホルダー 1">
            <a:extLst>
              <a:ext uri="{FF2B5EF4-FFF2-40B4-BE49-F238E27FC236}">
                <a16:creationId xmlns:a16="http://schemas.microsoft.com/office/drawing/2014/main" id="{78B93F69-3EFA-49BE-A9CD-ED085D31D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348" y="6680206"/>
            <a:ext cx="2156607" cy="195814"/>
          </a:xfrm>
          <a:prstGeom prst="rect">
            <a:avLst/>
          </a:prstGeom>
        </p:spPr>
        <p:txBody>
          <a:bodyPr vert="horz" wrap="none" lIns="36000" tIns="36000" rIns="36000" bIns="36000" rtlCol="0" anchor="b">
            <a:spAutoFit/>
          </a:bodyPr>
          <a:lstStyle>
            <a:lvl1pPr algn="l">
              <a:defRPr sz="800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6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967726-9493-45EA-B724-7AC89F5F9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506" y="116633"/>
            <a:ext cx="8970997" cy="936103"/>
          </a:xfrm>
        </p:spPr>
        <p:txBody>
          <a:bodyPr>
            <a:noAutofit/>
          </a:bodyPr>
          <a:lstStyle>
            <a:lvl1pPr>
              <a:defRPr sz="4000" b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0F4A22B-4362-47CD-9ACA-3C0AA7628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13378" y="6671580"/>
            <a:ext cx="680228" cy="231056"/>
          </a:xfrm>
        </p:spPr>
        <p:txBody>
          <a:bodyPr/>
          <a:lstStyle/>
          <a:p>
            <a:fld id="{19D740D2-A3E1-4263-887F-D0BA2D5FB11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D47824A-05C5-4AEE-BC2D-80E03CEA57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94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2">
            <a:extLst>
              <a:ext uri="{FF2B5EF4-FFF2-40B4-BE49-F238E27FC236}">
                <a16:creationId xmlns:a16="http://schemas.microsoft.com/office/drawing/2014/main" id="{84A952F3-0098-4772-AEAB-DD9DB5725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0489" y="1268760"/>
            <a:ext cx="935601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3" name="タイトル プレースホルダー 1">
            <a:extLst>
              <a:ext uri="{FF2B5EF4-FFF2-40B4-BE49-F238E27FC236}">
                <a16:creationId xmlns:a16="http://schemas.microsoft.com/office/drawing/2014/main" id="{739573CD-1BB4-497A-8236-BFE7E014D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506" y="116633"/>
            <a:ext cx="8970997" cy="959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E7FE6B-ACAE-4F18-AC44-C2FF5B0C12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229" y="115880"/>
            <a:ext cx="769464" cy="433397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E6926B5-D9B0-45F4-A4BE-AE390D7879A2}"/>
              </a:ext>
            </a:extLst>
          </p:cNvPr>
          <p:cNvCxnSpPr/>
          <p:nvPr userDrawn="1"/>
        </p:nvCxnSpPr>
        <p:spPr>
          <a:xfrm>
            <a:off x="0" y="1124744"/>
            <a:ext cx="9906000" cy="0"/>
          </a:xfrm>
          <a:prstGeom prst="line">
            <a:avLst/>
          </a:prstGeom>
          <a:ln w="38100"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50000">
                  <a:srgbClr val="EF8913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7EF0ABD-F6E8-474D-A2DB-C54BAAC01CAC}"/>
              </a:ext>
            </a:extLst>
          </p:cNvPr>
          <p:cNvSpPr/>
          <p:nvPr userDrawn="1"/>
        </p:nvSpPr>
        <p:spPr>
          <a:xfrm>
            <a:off x="0" y="6722558"/>
            <a:ext cx="9906000" cy="142875"/>
          </a:xfrm>
          <a:prstGeom prst="rect">
            <a:avLst/>
          </a:prstGeom>
          <a:solidFill>
            <a:srgbClr val="4A5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dirty="0"/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ED61EB05-4D2A-4C6E-BAA2-B2DF16977F24}"/>
              </a:ext>
            </a:extLst>
          </p:cNvPr>
          <p:cNvCxnSpPr/>
          <p:nvPr userDrawn="1"/>
        </p:nvCxnSpPr>
        <p:spPr>
          <a:xfrm>
            <a:off x="350489" y="0"/>
            <a:ext cx="0" cy="685800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50000">
                  <a:srgbClr val="4A5593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1">
            <a:extLst>
              <a:ext uri="{FF2B5EF4-FFF2-40B4-BE49-F238E27FC236}">
                <a16:creationId xmlns:a16="http://schemas.microsoft.com/office/drawing/2014/main" id="{D6CC5076-E4CE-4263-A375-9D96B7248142}"/>
              </a:ext>
            </a:extLst>
          </p:cNvPr>
          <p:cNvSpPr txBox="1">
            <a:spLocks/>
          </p:cNvSpPr>
          <p:nvPr userDrawn="1"/>
        </p:nvSpPr>
        <p:spPr>
          <a:xfrm>
            <a:off x="38455" y="6688832"/>
            <a:ext cx="2058041" cy="190222"/>
          </a:xfrm>
          <a:prstGeom prst="rect">
            <a:avLst/>
          </a:prstGeom>
        </p:spPr>
        <p:txBody>
          <a:bodyPr vert="horz" wrap="none" lIns="33231" tIns="33231" rIns="33231" bIns="33231" rtlCol="0" anchor="b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0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r>
              <a:rPr lang="en-US" altLang="ja-JP" sz="800" b="0" dirty="0">
                <a:solidFill>
                  <a:schemeClr val="bg1"/>
                </a:solidFill>
              </a:rPr>
              <a:t>ITSS+</a:t>
            </a:r>
            <a:r>
              <a:rPr lang="ja-JP" altLang="en-US" sz="800" b="0" dirty="0">
                <a:solidFill>
                  <a:schemeClr val="bg1"/>
                </a:solidFill>
              </a:rPr>
              <a:t> ／ アジャイル領域へのスキル変革の指針</a:t>
            </a:r>
            <a:endParaRPr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13378" y="6654328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ctr">
              <a:defRPr sz="923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7F5701C2-4EDD-4458-B63C-64AF1281724F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892CC2E-07E4-49A0-96A0-990DF8902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348" y="6688832"/>
            <a:ext cx="2156607" cy="195814"/>
          </a:xfrm>
          <a:prstGeom prst="rect">
            <a:avLst/>
          </a:prstGeom>
        </p:spPr>
        <p:txBody>
          <a:bodyPr vert="horz" wrap="none" lIns="36000" tIns="36000" rIns="36000" bIns="36000" rtlCol="0" anchor="b">
            <a:spAutoFit/>
          </a:bodyPr>
          <a:lstStyle>
            <a:lvl1pPr algn="l">
              <a:defRPr sz="800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855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0">
          <a:solidFill>
            <a:schemeClr val="tx1">
              <a:lumMod val="85000"/>
              <a:lumOff val="1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21958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6pPr>
      <a:lvl7pPr marL="843916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7pPr>
      <a:lvl8pPr marL="1265875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8pPr>
      <a:lvl9pPr marL="1687831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15060" indent="-31506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kumimoji="1" sz="1846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684340" indent="-262306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kumimoji="1" sz="1662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2pPr>
      <a:lvl3pPr marL="1053620" indent="-209553" algn="l" rtl="0" eaLnBrk="0" fontAlgn="base" hangingPunct="0">
        <a:spcBef>
          <a:spcPct val="20000"/>
        </a:spcBef>
        <a:spcAft>
          <a:spcPct val="0"/>
        </a:spcAft>
        <a:buChar char="•"/>
        <a:defRPr kumimoji="1" sz="1477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3pPr>
      <a:lvl4pPr marL="1475654" indent="-209553" algn="l" rtl="0" eaLnBrk="0" fontAlgn="base" hangingPunct="0">
        <a:spcBef>
          <a:spcPct val="20000"/>
        </a:spcBef>
        <a:spcAft>
          <a:spcPct val="0"/>
        </a:spcAft>
        <a:buChar char="–"/>
        <a:defRPr kumimoji="1" sz="1292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4pPr>
      <a:lvl5pPr marL="1897688" indent="-209553" algn="l" rtl="0" eaLnBrk="0" fontAlgn="base" hangingPunct="0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5pPr>
      <a:lvl6pPr marL="2320768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6pPr>
      <a:lvl7pPr marL="2742726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7pPr>
      <a:lvl8pPr marL="3164685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8pPr>
      <a:lvl9pPr marL="3586642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ja-JP"/>
      </a:defPPr>
      <a:lvl1pPr marL="0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1958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3916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5875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7831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09790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1747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3706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5663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emf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Zoa3w7COd4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ipa.go.jp/files/000082043.pdf" TargetMode="External"/><Relationship Id="rId4" Type="http://schemas.openxmlformats.org/officeDocument/2006/relationships/hyperlink" Target="https://youtu.be/TxmnyRJW15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GYG1J0XT7o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zoom.us/test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note.com/fullvirtue/n/na8f48a74156a" TargetMode="External"/><Relationship Id="rId4" Type="http://schemas.openxmlformats.org/officeDocument/2006/relationships/hyperlink" Target="https://miro.com/app/board/o9J_kp6_XFg=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Zoa3w7COd4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ipa.go.jp/jinzai/itss/itssplus.html#section1-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netivist.org/debate/can-men-and-women-be-friend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jpe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4">
            <a:extLst>
              <a:ext uri="{FF2B5EF4-FFF2-40B4-BE49-F238E27FC236}">
                <a16:creationId xmlns:a16="http://schemas.microsoft.com/office/drawing/2014/main" id="{D334B5B3-5E82-4E9F-A39F-A9B41766A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48880"/>
            <a:ext cx="6858000" cy="1800200"/>
          </a:xfrm>
        </p:spPr>
        <p:txBody>
          <a:bodyPr anchor="ctr">
            <a:noAutofit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ja-JP" altLang="en-US" sz="3200" b="1" dirty="0"/>
              <a:t>アジャイルなふるまいを体感する</a:t>
            </a:r>
            <a:br>
              <a:rPr lang="en-US" altLang="ja-JP" sz="3200" b="1" dirty="0"/>
            </a:br>
            <a:r>
              <a:rPr lang="ja-JP" altLang="en-US" sz="3200" b="1" dirty="0"/>
              <a:t>ワークショップ実践ガイド</a:t>
            </a:r>
            <a:br>
              <a:rPr lang="en-US" altLang="ja-JP" sz="3200" b="1" dirty="0"/>
            </a:br>
            <a:r>
              <a:rPr lang="ja-JP" altLang="en-US" sz="3200" b="1" dirty="0"/>
              <a:t>（複数チーム版：オンライン）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D16B239C-C96E-4914-BCAD-0AC2ED315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501" y="5168579"/>
            <a:ext cx="1819386" cy="242586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56F74DF-F2E8-4691-ACBB-A4A7DB59C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6BC4F3-A368-498B-88E3-0611429E0D31}"/>
              </a:ext>
            </a:extLst>
          </p:cNvPr>
          <p:cNvSpPr txBox="1"/>
          <p:nvPr/>
        </p:nvSpPr>
        <p:spPr>
          <a:xfrm>
            <a:off x="344488" y="6401538"/>
            <a:ext cx="6264696" cy="288032"/>
          </a:xfrm>
          <a:prstGeom prst="rect">
            <a:avLst/>
          </a:prstGeom>
        </p:spPr>
        <p:txBody>
          <a:bodyPr vert="horz" wrap="square" lIns="91440" tIns="45720" rIns="91440" bIns="45720" numCol="1" spcCol="180000" rtlCol="0">
            <a:normAutofit lnSpcReduction="10000"/>
          </a:bodyPr>
          <a:lstStyle/>
          <a:p>
            <a:pPr algn="l"/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本コンテンツに掲載されている製品またはサービス名などの名称は、各社の商標または登録商標です。</a:t>
            </a:r>
          </a:p>
          <a:p>
            <a:pPr algn="l"/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 製品、サービス名などには、必ずしも商標表示（ </a:t>
            </a:r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(R)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TM 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）を付記していません。</a:t>
            </a:r>
            <a:endParaRPr kumimoji="1" lang="ja-JP" altLang="en-US" sz="7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5903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9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lnSpcReduction="10000"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どのような流れで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を進めるのが効果的か？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開催挨拶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運営メンバー紹介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① 今日の目標とグランドルール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② チェックイン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④ パターンを選ぼう！（ゴール設定）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休憩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⑤ アジャイル体感ワーク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⑥ 全体ふりかえり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⑦ チェックアウト（アクション宣言）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アンケート回答</a:t>
            </a:r>
            <a:endParaRPr lang="en-US" altLang="ja-JP" sz="22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2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カリキュラム</a:t>
            </a:r>
          </a:p>
        </p:txBody>
      </p:sp>
      <p:pic>
        <p:nvPicPr>
          <p:cNvPr id="9" name="グラフィックス 8" descr="右向き指示マーク">
            <a:extLst>
              <a:ext uri="{FF2B5EF4-FFF2-40B4-BE49-F238E27FC236}">
                <a16:creationId xmlns:a16="http://schemas.microsoft.com/office/drawing/2014/main" id="{EAB9A42C-21B8-4128-9E53-06E8AF169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1073" y="2985255"/>
            <a:ext cx="723567" cy="72356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EDFF5D-0667-415B-A484-C15BCCCAF1D2}"/>
              </a:ext>
            </a:extLst>
          </p:cNvPr>
          <p:cNvSpPr txBox="1"/>
          <p:nvPr/>
        </p:nvSpPr>
        <p:spPr>
          <a:xfrm>
            <a:off x="6384420" y="309115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はじめに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目標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とルールを示す。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3266EA1-15DE-42A1-92C3-F0468B8C3025}"/>
              </a:ext>
            </a:extLst>
          </p:cNvPr>
          <p:cNvSpPr txBox="1"/>
          <p:nvPr/>
        </p:nvSpPr>
        <p:spPr>
          <a:xfrm>
            <a:off x="6405516" y="50992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休憩は</a:t>
            </a:r>
            <a:r>
              <a:rPr kumimoji="1"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60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kumimoji="1"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90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分に</a:t>
            </a:r>
            <a:r>
              <a:rPr kumimoji="1"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設ける。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E54A573-5B76-402C-9563-7CB25DF1C926}"/>
              </a:ext>
            </a:extLst>
          </p:cNvPr>
          <p:cNvSpPr txBox="1"/>
          <p:nvPr/>
        </p:nvSpPr>
        <p:spPr>
          <a:xfrm>
            <a:off x="6405516" y="409521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チェックイン・アウト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を設ける。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13F87EC-E092-4FE0-9057-D86E50F960D8}"/>
              </a:ext>
            </a:extLst>
          </p:cNvPr>
          <p:cNvSpPr txBox="1"/>
          <p:nvPr/>
        </p:nvSpPr>
        <p:spPr>
          <a:xfrm>
            <a:off x="6384420" y="60136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ふりかえりの時間は必須。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7" name="グラフィックス 16" descr="右向き指示マーク">
            <a:extLst>
              <a:ext uri="{FF2B5EF4-FFF2-40B4-BE49-F238E27FC236}">
                <a16:creationId xmlns:a16="http://schemas.microsoft.com/office/drawing/2014/main" id="{E0291D85-C562-4380-BCA3-6D0A5EE54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1072" y="3904128"/>
            <a:ext cx="723567" cy="723567"/>
          </a:xfrm>
          <a:prstGeom prst="rect">
            <a:avLst/>
          </a:prstGeom>
        </p:spPr>
      </p:pic>
      <p:pic>
        <p:nvPicPr>
          <p:cNvPr id="18" name="グラフィックス 17" descr="右向き指示マーク">
            <a:extLst>
              <a:ext uri="{FF2B5EF4-FFF2-40B4-BE49-F238E27FC236}">
                <a16:creationId xmlns:a16="http://schemas.microsoft.com/office/drawing/2014/main" id="{FAC0A8DD-DEAC-4E8C-967B-6BE34C687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1072" y="4903018"/>
            <a:ext cx="723567" cy="723567"/>
          </a:xfrm>
          <a:prstGeom prst="rect">
            <a:avLst/>
          </a:prstGeom>
        </p:spPr>
      </p:pic>
      <p:pic>
        <p:nvPicPr>
          <p:cNvPr id="19" name="グラフィックス 18" descr="右向き指示マーク">
            <a:extLst>
              <a:ext uri="{FF2B5EF4-FFF2-40B4-BE49-F238E27FC236}">
                <a16:creationId xmlns:a16="http://schemas.microsoft.com/office/drawing/2014/main" id="{B1D447FD-1DBB-4C22-AE73-2F9D5BEEC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01072" y="5833084"/>
            <a:ext cx="723567" cy="723567"/>
          </a:xfrm>
          <a:prstGeom prst="rect">
            <a:avLst/>
          </a:prstGeom>
        </p:spPr>
      </p:pic>
      <p:sp>
        <p:nvSpPr>
          <p:cNvPr id="20" name="フッター プレースホルダー 3">
            <a:extLst>
              <a:ext uri="{FF2B5EF4-FFF2-40B4-BE49-F238E27FC236}">
                <a16:creationId xmlns:a16="http://schemas.microsoft.com/office/drawing/2014/main" id="{77DC0758-48A9-42DC-AD3E-0425EDF120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80262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10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pic>
        <p:nvPicPr>
          <p:cNvPr id="1041" name="Picture 17">
            <a:extLst>
              <a:ext uri="{FF2B5EF4-FFF2-40B4-BE49-F238E27FC236}">
                <a16:creationId xmlns:a16="http://schemas.microsoft.com/office/drawing/2014/main" id="{200972DD-00F2-45A3-BD75-9C69E47DA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828" y="1249005"/>
            <a:ext cx="7730832" cy="539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18D650E7-E18A-4DB0-9EE9-361491F35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7323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オフラインとオンラインの違い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オフライン（リアルな場）でワークショップをする場合との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一番大きな違いは、参加者の反応やグループワークの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状況が掴みにくいことです。ここでは、オンラインでワークショップ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をはじめる上でのポイントを記載します。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・最低限のお作法を伝える（事前告知＆当日）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・事前に動作確認をお願いする（動作に不安がある人向け）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・運営側にサポートできるメンバーを配置する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Zoom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や</a:t>
            </a:r>
            <a:r>
              <a:rPr lang="en-US" altLang="ja-JP" sz="2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用テクニカルサポートの配置を推奨）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心構え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850C057B-53F8-4F39-9A37-1BB33C5D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82048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3B3A152-E542-43CA-98E3-87DDAF553A8B}"/>
              </a:ext>
            </a:extLst>
          </p:cNvPr>
          <p:cNvSpPr txBox="1"/>
          <p:nvPr/>
        </p:nvSpPr>
        <p:spPr>
          <a:xfrm>
            <a:off x="560512" y="512676"/>
            <a:ext cx="2664296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オンラインワークショップに参加するにあたって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6A5A49F-2973-496D-B4F4-8D2102A3E8D7}"/>
              </a:ext>
            </a:extLst>
          </p:cNvPr>
          <p:cNvSpPr txBox="1"/>
          <p:nvPr/>
        </p:nvSpPr>
        <p:spPr>
          <a:xfrm>
            <a:off x="400910" y="141277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このたびは、ご参加ありがとうございます。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スムーズにワークショップを進めるために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以下を意識して参加いただけると助かります。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・ヘッドセットやマイク付きイヤホンで参加する。（推奨）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・話さない人はマイクをミュートにする。</a:t>
            </a: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・ビデオは基本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ON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にする。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・相槌や首振りは積極的に大きなリアクションで。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また、サインやチャットを活用しても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OK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・途中休憩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分ありますが、適宜休憩をとっていただいてもかまいません。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" name="図 5" descr="部屋, 挿絵 が含まれている画像&#10;&#10;自動的に生成された説明">
            <a:extLst>
              <a:ext uri="{FF2B5EF4-FFF2-40B4-BE49-F238E27FC236}">
                <a16:creationId xmlns:a16="http://schemas.microsoft.com/office/drawing/2014/main" id="{D8E286AD-E481-4A86-B401-3F6EBD960B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838" y="1412776"/>
            <a:ext cx="1714500" cy="1714500"/>
          </a:xfrm>
          <a:prstGeom prst="rect">
            <a:avLst/>
          </a:prstGeom>
        </p:spPr>
      </p:pic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627CAC2E-D7E5-4D0E-BDC1-A32338EB4B5E}"/>
              </a:ext>
            </a:extLst>
          </p:cNvPr>
          <p:cNvSpPr/>
          <p:nvPr/>
        </p:nvSpPr>
        <p:spPr>
          <a:xfrm>
            <a:off x="8193360" y="332656"/>
            <a:ext cx="1492595" cy="684076"/>
          </a:xfrm>
          <a:prstGeom prst="roundRect">
            <a:avLst/>
          </a:prstGeom>
          <a:solidFill>
            <a:srgbClr val="9ED3D7">
              <a:alpha val="50196"/>
            </a:srgb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例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フッター プレースホルダー 3">
            <a:extLst>
              <a:ext uri="{FF2B5EF4-FFF2-40B4-BE49-F238E27FC236}">
                <a16:creationId xmlns:a16="http://schemas.microsoft.com/office/drawing/2014/main" id="{B831A118-6368-4778-9304-C5268A4A66AD}"/>
              </a:ext>
            </a:extLst>
          </p:cNvPr>
          <p:cNvSpPr txBox="1">
            <a:spLocks/>
          </p:cNvSpPr>
          <p:nvPr/>
        </p:nvSpPr>
        <p:spPr>
          <a:xfrm>
            <a:off x="7575804" y="6689570"/>
            <a:ext cx="2360712" cy="16843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pPr algn="r"/>
            <a:r>
              <a:rPr lang="en-US" altLang="ja-JP" sz="8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All Rights Reserved Copyright© IPA 2022</a:t>
            </a:r>
            <a:endParaRPr lang="ja-JP" altLang="en-US" sz="8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0764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13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7"/>
            <a:ext cx="8424936" cy="3167252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タイムテーブル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進行スライド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進行台帳</a:t>
            </a: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トランスフォーメーションに対応するためのパターン・ランゲージ（略称トラパタ）</a:t>
            </a: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【Google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フォーム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07_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ワークスペース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08_Miro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代替作業環境</a:t>
            </a:r>
            <a:r>
              <a:rPr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Google Spread Sheet</a:t>
            </a:r>
            <a:r>
              <a:rPr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の準備マニュアル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33D84442-E053-4FC8-8F6C-CA84583E1D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6382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14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76536" y="2269467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当日、進行の確認をするために必要です。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05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役割を分担する場合は、担当も追記する。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備考には、必要な資材を記載する。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タイムテーブル</a:t>
            </a:r>
          </a:p>
        </p:txBody>
      </p:sp>
      <p:pic>
        <p:nvPicPr>
          <p:cNvPr id="9" name="グラフィックス 8" descr="右向き指示マーク">
            <a:extLst>
              <a:ext uri="{FF2B5EF4-FFF2-40B4-BE49-F238E27FC236}">
                <a16:creationId xmlns:a16="http://schemas.microsoft.com/office/drawing/2014/main" id="{10FD1BF4-C40D-4B53-B7C5-596A2C1E8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8504" y="2817925"/>
            <a:ext cx="723567" cy="72356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CB36F6B-9274-451C-8AF5-279947500B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000" y="3776855"/>
            <a:ext cx="8518651" cy="2768699"/>
          </a:xfrm>
          <a:prstGeom prst="rect">
            <a:avLst/>
          </a:prstGeom>
        </p:spPr>
      </p:pic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69575A8B-F39A-4BE2-A024-CB0C43AFE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8542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15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当日、進行するために必要です。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進行スライド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0FB7997E-2FD0-4921-9C38-DB78A089F58D}"/>
              </a:ext>
            </a:extLst>
          </p:cNvPr>
          <p:cNvSpPr/>
          <p:nvPr/>
        </p:nvSpPr>
        <p:spPr>
          <a:xfrm>
            <a:off x="6897216" y="3429000"/>
            <a:ext cx="2520280" cy="1368152"/>
          </a:xfrm>
          <a:prstGeom prst="wedgeRoundRectCallout">
            <a:avLst>
              <a:gd name="adj1" fmla="val -70260"/>
              <a:gd name="adj2" fmla="val 139989"/>
              <a:gd name="adj3" fmla="val 16667"/>
            </a:avLst>
          </a:prstGeom>
          <a:solidFill>
            <a:schemeClr val="accent5"/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ワークの時間</a:t>
            </a:r>
            <a:endParaRPr kumimoji="1"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明記する。</a:t>
            </a:r>
            <a:endParaRPr kumimoji="1" lang="ja-JP" altLang="en-US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287BCB1-5F35-4580-A637-8B45843AB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29" y="2942740"/>
            <a:ext cx="5290300" cy="3662515"/>
          </a:xfrm>
          <a:prstGeom prst="rect">
            <a:avLst/>
          </a:prstGeom>
        </p:spPr>
      </p:pic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3091AF7D-846C-4FE3-8B5A-D3921BBC4C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2512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16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204864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インプットトーク（アジャイルとは？）で使用します。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説明用の動画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3"/>
              </a:rPr>
              <a:t>https://youtu.be/mZoa3w7COd4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もあるので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ご活用ください。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7CBA145-99EC-456F-8F3A-C0D830504A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5944" y="3254016"/>
            <a:ext cx="4572396" cy="3429297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58F53034-C54E-47A9-9815-79A43FDB65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05920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17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Zoom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のチャット機能を使った説明補足や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ブレイクアウトルーム機能を使ったグループワークをする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タイミングを確認するために用意します。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進行台帳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5DEEFB4E-3A2A-4DCA-868B-AC4B639A3F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82893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18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トランスフォーメーションに対応するためのパターン・ランゲージ（略称トラパタ）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4C356972-028B-428A-A07E-4F3FFA48E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244" y="3212976"/>
            <a:ext cx="4084038" cy="166852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E9BE130-46B5-4271-A9FC-2D71E6A1655E}"/>
              </a:ext>
            </a:extLst>
          </p:cNvPr>
          <p:cNvSpPr txBox="1"/>
          <p:nvPr/>
        </p:nvSpPr>
        <p:spPr>
          <a:xfrm>
            <a:off x="740532" y="2276873"/>
            <a:ext cx="8424936" cy="3816424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④ パターンを選ぼう！（ゴール設定）で使用します。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algn="l"/>
            <a:r>
              <a:rPr lang="ja-JP" altLang="en-US" sz="20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説明用の動画</a:t>
            </a:r>
            <a:r>
              <a:rPr lang="ja-JP" altLang="en-US" sz="16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16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hlinkClick r:id="rId4"/>
              </a:rPr>
              <a:t>https://youtu.be/TxmnyRJW154</a:t>
            </a:r>
            <a:r>
              <a:rPr lang="ja-JP" altLang="en-US" sz="16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r>
              <a:rPr lang="ja-JP" altLang="en-US" sz="20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もあるのでご活用ください。</a:t>
            </a:r>
          </a:p>
          <a:p>
            <a:pPr algn="l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参加者には、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以下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IPA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サイトよりアクセスして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事前に読んでいただくことを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お薦めします。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5"/>
              </a:rPr>
              <a:t>https://www.ipa.go.jp/files/000082043.pdf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D9D56EAC-8E70-4742-BAE1-9CC98351E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4143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はじめに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本資料は、「オンラインでアジャイルなふるまいを体感するワークショップ」を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オンラインで実践しようとしている方に向けたガイドになります。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ぜひ、このガイドを読んで、少しでも多くの方にアジャイルなふるまいを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体感いただき、アジャイルなふるまいを実践できる組織が増えることを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願っております。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2022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月　アジャイル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WG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一同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782D36CF-162C-4841-BCB0-8FD2D64B42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4255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19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【Google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フォーム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次回の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へのブラッシュアップ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に活用します。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アンケートのひな形がありますので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ご活用ください。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9" descr="グラフィカル ユーザー インターフェイス, テキスト, アプリケーション, メール&#10;&#10;自動的に生成された説明">
            <a:extLst>
              <a:ext uri="{FF2B5EF4-FFF2-40B4-BE49-F238E27FC236}">
                <a16:creationId xmlns:a16="http://schemas.microsoft.com/office/drawing/2014/main" id="{DAAFFC1C-D598-485B-BBCE-D34B089C4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144" y="2148161"/>
            <a:ext cx="2949816" cy="4454919"/>
          </a:xfrm>
          <a:prstGeom prst="rect">
            <a:avLst/>
          </a:prstGeom>
        </p:spPr>
      </p:pic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A432E492-2D13-45A3-87D7-9371B877F2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34080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20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728192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245619" y="139968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07_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ワークスペース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en-US" altLang="ja-JP" sz="20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08_Miro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代替作業環境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Google Spread Sheet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の準備マニュアル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72687"/>
            <a:ext cx="8424936" cy="3888432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（オンラインホワイトボード）上に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⑤アジャイル体感ワークで使用するワークスペースを用意します。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07_miro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ボードレイアアウトを参考にしてください。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0" algn="l"/>
            <a:r>
              <a:rPr lang="en-US" altLang="ja-JP" sz="20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0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の操作説明用の動画</a:t>
            </a:r>
            <a:r>
              <a:rPr lang="ja-JP" altLang="en-US" sz="16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1600" b="0" dirty="0">
                <a:solidFill>
                  <a:schemeClr val="accent1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https://youtu.be/oGYG1J0XT7o</a:t>
            </a:r>
            <a:r>
              <a:rPr lang="ja-JP" altLang="en-US" sz="16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r>
              <a:rPr lang="ja-JP" altLang="en-US" sz="2000" b="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もあるのでご活用ください。</a:t>
            </a:r>
            <a:endParaRPr lang="en-US" altLang="ja-JP" sz="2000" b="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また、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の利用が難しい場合は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Google Spread Sheet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を活用してください。</a:t>
            </a: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Google Spread Sheet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を活用する場合は、各種資料の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と記載されている</a:t>
            </a: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ところを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Google Spread Sheet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で置き換えて進行してください。</a:t>
            </a:r>
          </a:p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（資料は基本的に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を利用する前提で記載しております）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B04850EB-E7F4-40B4-A123-9406320599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2497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使用するツールは？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ツール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Zoom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（オンライン会議）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740532" y="2276872"/>
            <a:ext cx="8424936" cy="430483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チャット機能：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進行スライドの内容をチャットにて発信することで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聞き逃した参加者がいても、再度、説明内容を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伝えることできます。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05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ブレイクアウトルーム機能：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１グループ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人になるようにグループを作ります。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（事前に、ルームの数、割り当て、時間設定をしておきます。）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ブレイクアウトルームをつくるには、共同ホストの権限が必要です。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上記は、テクニカルサポートが担当することが望ましいです。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2CE37A2-8BA0-4ABC-80AC-29BD1A8A30EB}"/>
              </a:ext>
            </a:extLst>
          </p:cNvPr>
          <p:cNvSpPr txBox="1"/>
          <p:nvPr/>
        </p:nvSpPr>
        <p:spPr>
          <a:xfrm>
            <a:off x="5817096" y="73210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ツールの詳しい使い方については記載していません。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EDB8A57-0640-462C-B748-D03C3EAB7C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24974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22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使用するツールは？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ツール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（オンラインホワイトボード）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506143" y="2306213"/>
            <a:ext cx="8424936" cy="3859092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グループ毎に以下のワークスペースを作成します。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・準備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・ゴール設定（パターンを選ぼう！）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・ワーク［計画、実行、ふりかえり］</a:t>
            </a:r>
            <a:r>
              <a:rPr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スプリント</a:t>
            </a:r>
            <a:r>
              <a:rPr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回分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・投票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・ふりかえり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・チェックアウト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8027EA4-9D12-4953-98F1-924D6413EC6A}"/>
              </a:ext>
            </a:extLst>
          </p:cNvPr>
          <p:cNvSpPr txBox="1"/>
          <p:nvPr/>
        </p:nvSpPr>
        <p:spPr>
          <a:xfrm>
            <a:off x="5817096" y="73210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ツールの詳しい使い方については記載していません。</a:t>
            </a:r>
          </a:p>
        </p:txBody>
      </p:sp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BCF3F552-1E18-4E27-8727-FE99A11A6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7245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23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使用するツールは？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488504" y="1513775"/>
            <a:ext cx="8784976" cy="493956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fontScale="92500" lnSpcReduction="10000"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使用ツールの接続確認等は、以下よりご確認ください。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Zoom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のテストミーティング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  <a:hlinkClick r:id="rId3"/>
              </a:rPr>
              <a:t>https://Zoom.us/test/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en-US" altLang="ja-JP" sz="2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の接続確認用ボード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  <a:hlinkClick r:id="rId4"/>
              </a:rPr>
              <a:t>https://miro.com/app/board/o9J_kp6_XFg=/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Zoom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＋</a:t>
            </a:r>
            <a:r>
              <a:rPr lang="en-US" altLang="ja-JP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を使ったオンラインワークショップを快適にするためのポイント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  <a:hlinkClick r:id="rId5"/>
              </a:rPr>
              <a:t>https://note.com/fullvirtue/n/na8f48a74156a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当日は、参加者の習熟度の合わせて操作に慣れる時間を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設けることをお勧めします。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1B1E7AD9-C61F-4CCF-9895-A649D3E23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37247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24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のはじめに、今日の目標（到達地点）やグランドルールを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提示することで、参加者は、より安心して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に参加することが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できます。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グランドルールは、事細かく設定せず、どのような気持ちで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に参加してほしいかを最大３つまでで考えるとよい。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436069" y="14703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 今日の</a:t>
            </a:r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目標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とグランドルール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D69C3498-AB37-4376-AF7F-9F08B849E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250747D8-3DFA-40EF-BF86-B5A6D119D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0664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25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心と身体を準備するために行います。全員が等しく発言する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機会を作り、お互いの状態を聞き合うことで、安心感を高めて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を始めることができます。</a:t>
            </a: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効果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  ・話しやすい雰囲気ができる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 　　・議論が活発になる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533838" y="150627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チェックイン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D69C3498-AB37-4376-AF7F-9F08B849E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DCD8248-45C2-4CE5-809F-A0B12CB6AC25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5C3D059-1C5E-4F87-91AD-5B22D4F49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2456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26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32520" y="16288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D5B73A9-54FA-4D0A-8556-A03AB9A19BDF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47181F0-4115-4699-9B96-F6847C568703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本ワークに入る前に、基本的な知識を入れてもらうフェーズ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です。本ガイドでは、説明動画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3"/>
              </a:rPr>
              <a:t>https://youtu.be/mZoa3w7COd4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を用意していますので、そちらを投影ください。</a:t>
            </a: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（ご参考）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ITSS+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アジャイル領域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4"/>
              </a:rPr>
              <a:t>https://www.ipa.go.jp/jinzai/itss/itssplus.html#section1-4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654531A-B074-427A-A6F6-8021D328C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8474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27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アジャイル体感ワークでの</a:t>
            </a: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ゴール設定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『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トラパタ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』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パターン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からこの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</a:t>
            </a: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大切にしたいパターン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を選んでもらいます。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はじめに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パターンに目を通す時間を設けてから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グループ毎に共有するとよい。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453851" y="151431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④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パターンを選ぼう！（ゴール設定）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2520" y="3941102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7672AEC-D350-477E-A5C8-90F9C8C0DE59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1DFD97DF-AA50-4608-B7ED-8164E23C7E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0128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28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06084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lnSpcReduction="10000"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グループに分かれてテーマ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（例：コロナ禍における理想の仕事場環境）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について議論しアウトプットを作成します。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スプリント（①計画②作業③ふりかえり）を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回繰り返します。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（進め方は、次ページ通り。）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ふりかえりは、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というフレームワークを活用します。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・場の活性化をするために、途中でルールを変更したり、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グループ替え（人事異動）をするとよい。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・ふりかえりは、プロセスだけでなくふるまいについても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ふりかえるよう促す。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・ふりかえり時は、次の計画を立てないように注意する。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⑤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アジャイル体感ワーク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4632" y="4149080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DC2AE094-CC04-4A8D-989E-E8906A831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08110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資料構成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488504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アジャイルなふるまいを体感する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実践ガイド（複数チーム版：オンライン）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本資料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タイムテーブル（複数チーム版：オンライン）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.xlsx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進行スライド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アジャイル体感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 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.pptx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進行台帳（複数チーム版：オンライン）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.docx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トランスフォーメーションに対応するための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パターン・ランゲージ（複数チーム版：オンライン）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アンケート（ひな形） 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.xlsx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07_miro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ボードレイアウト（複数チーム版：オンライン）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  <a:endParaRPr kumimoji="1" lang="ja-JP" altLang="en-US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9DBE4B20-A935-4F37-8CA4-74556A3D0B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16713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BD32DD-CD77-4F1D-817D-CCDEA6CEAE75}"/>
              </a:ext>
            </a:extLst>
          </p:cNvPr>
          <p:cNvSpPr txBox="1"/>
          <p:nvPr/>
        </p:nvSpPr>
        <p:spPr>
          <a:xfrm>
            <a:off x="632520" y="548680"/>
            <a:ext cx="2664296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［参考］アジャイル体感ワーク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EF676D8-C296-4E0B-9DA6-3CA60AD06CC2}"/>
              </a:ext>
            </a:extLst>
          </p:cNvPr>
          <p:cNvSpPr txBox="1"/>
          <p:nvPr/>
        </p:nvSpPr>
        <p:spPr>
          <a:xfrm>
            <a:off x="344488" y="1124744"/>
            <a:ext cx="9361040" cy="54006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［チーム活動の進め方］</a:t>
            </a:r>
            <a:endParaRPr lang="en-US" altLang="ja-JP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105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グループに分かれてテーマについて議論しアウトプットを作成します。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議論をしながら、理想の仕事場環境をグループの作業場所に作成してください。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画像やレイアウトなどは、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Google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検索で素材を探して貼ってかまいません。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ファシリテーターを決めてください。ファシリテーターはスプリント毎に交代してください。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105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）各スプリント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×3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回実施します。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1-1)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計画（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分、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回目以降：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分）このスプリントで実行する内容の計画を立てましょう。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1-2)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実行（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7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分、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回目以降：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5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分）計画に基づき、実行しましょう。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1-3)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他チームレビュー（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5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分、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回目以降：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別のグループのゴール設定とスプリントの成果物を確認し、フィードバックをしてください。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つのフィードバックを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つの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sticky note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に書いて貼ってください。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1-4)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ふりかえり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分、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回目以降：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Keep(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続けたいこと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) Problem(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問題だったこと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) Try(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改善したいこと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について、グループ内でふりかえりをしてください。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miro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上のふりかえりボードにどんどん書き出してください。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つの内容を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つの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sticky note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に書くようにしてください。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講師コメント</a:t>
            </a: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）投票（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分）皆さんの成果物に対して、一番よい仕事場環境だと思うものを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つ選んで投票して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ください。</a:t>
            </a:r>
          </a:p>
          <a:p>
            <a:pPr algn="l"/>
            <a:endParaRPr lang="ja-JP" altLang="en-US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スライド番号プレースホルダー 2">
            <a:extLst>
              <a:ext uri="{FF2B5EF4-FFF2-40B4-BE49-F238E27FC236}">
                <a16:creationId xmlns:a16="http://schemas.microsoft.com/office/drawing/2014/main" id="{5842D90F-E8B6-4B90-949A-2F23EC52B299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29</a:t>
            </a:fld>
            <a:endParaRPr lang="ja-JP" altLang="en-US" dirty="0"/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FEF2C1AE-2FF6-457C-B7B9-67C8130262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5683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BD32DD-CD77-4F1D-817D-CCDEA6CEAE75}"/>
              </a:ext>
            </a:extLst>
          </p:cNvPr>
          <p:cNvSpPr txBox="1"/>
          <p:nvPr/>
        </p:nvSpPr>
        <p:spPr>
          <a:xfrm>
            <a:off x="560512" y="512676"/>
            <a:ext cx="2664296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［参考］</a:t>
            </a:r>
            <a:r>
              <a:rPr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endParaRPr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D797FD-DB1B-4D9A-AF6F-FDD7FC98AF1F}"/>
              </a:ext>
            </a:extLst>
          </p:cNvPr>
          <p:cNvSpPr/>
          <p:nvPr/>
        </p:nvSpPr>
        <p:spPr>
          <a:xfrm>
            <a:off x="1612598" y="2492896"/>
            <a:ext cx="6680804" cy="403244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CEB200-4025-482C-9A43-070A079FB3A5}"/>
              </a:ext>
            </a:extLst>
          </p:cNvPr>
          <p:cNvSpPr txBox="1"/>
          <p:nvPr/>
        </p:nvSpPr>
        <p:spPr>
          <a:xfrm>
            <a:off x="632520" y="1232848"/>
            <a:ext cx="3744416" cy="1260048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ふりかえりのフレームワーク、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→　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→　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の順でふりかえる。</a:t>
            </a:r>
            <a:endParaRPr kumimoji="1"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：良かったこと（今後も続けること）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：悪かったこと（今後はやめること）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：次に挑戦すること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2581EFF-CD02-427C-B948-B63D887E99D2}"/>
              </a:ext>
            </a:extLst>
          </p:cNvPr>
          <p:cNvCxnSpPr/>
          <p:nvPr/>
        </p:nvCxnSpPr>
        <p:spPr>
          <a:xfrm>
            <a:off x="5601072" y="2492896"/>
            <a:ext cx="0" cy="4032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A22CDE98-9234-4352-A674-9D39B7071463}"/>
              </a:ext>
            </a:extLst>
          </p:cNvPr>
          <p:cNvCxnSpPr>
            <a:stCxn id="2" idx="1"/>
          </p:cNvCxnSpPr>
          <p:nvPr/>
        </p:nvCxnSpPr>
        <p:spPr>
          <a:xfrm>
            <a:off x="1612598" y="4509120"/>
            <a:ext cx="39884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0086E62-64F8-4605-9F44-EAE647B35CA8}"/>
              </a:ext>
            </a:extLst>
          </p:cNvPr>
          <p:cNvSpPr txBox="1"/>
          <p:nvPr/>
        </p:nvSpPr>
        <p:spPr>
          <a:xfrm>
            <a:off x="1612598" y="2586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05C3D37-AB96-491B-9C9B-1D4E877EE5AA}"/>
              </a:ext>
            </a:extLst>
          </p:cNvPr>
          <p:cNvSpPr txBox="1"/>
          <p:nvPr/>
        </p:nvSpPr>
        <p:spPr>
          <a:xfrm>
            <a:off x="1629307" y="460283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1A06263-C986-4A65-BD17-30410557480E}"/>
              </a:ext>
            </a:extLst>
          </p:cNvPr>
          <p:cNvSpPr txBox="1"/>
          <p:nvPr/>
        </p:nvSpPr>
        <p:spPr>
          <a:xfrm>
            <a:off x="5624244" y="2586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四角形: メモ 13">
            <a:extLst>
              <a:ext uri="{FF2B5EF4-FFF2-40B4-BE49-F238E27FC236}">
                <a16:creationId xmlns:a16="http://schemas.microsoft.com/office/drawing/2014/main" id="{FF2AA4BC-25A3-488C-A6F2-12977E181FD8}"/>
              </a:ext>
            </a:extLst>
          </p:cNvPr>
          <p:cNvSpPr/>
          <p:nvPr/>
        </p:nvSpPr>
        <p:spPr>
          <a:xfrm>
            <a:off x="2086507" y="3060455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四角形: メモ 14">
            <a:extLst>
              <a:ext uri="{FF2B5EF4-FFF2-40B4-BE49-F238E27FC236}">
                <a16:creationId xmlns:a16="http://schemas.microsoft.com/office/drawing/2014/main" id="{9EB91098-CC2B-4F6F-83E4-510EF02BA706}"/>
              </a:ext>
            </a:extLst>
          </p:cNvPr>
          <p:cNvSpPr/>
          <p:nvPr/>
        </p:nvSpPr>
        <p:spPr>
          <a:xfrm>
            <a:off x="2972780" y="3050327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四角形: メモ 15">
            <a:extLst>
              <a:ext uri="{FF2B5EF4-FFF2-40B4-BE49-F238E27FC236}">
                <a16:creationId xmlns:a16="http://schemas.microsoft.com/office/drawing/2014/main" id="{272EDD33-94C6-4DFB-A01C-EE0BE71C9023}"/>
              </a:ext>
            </a:extLst>
          </p:cNvPr>
          <p:cNvSpPr/>
          <p:nvPr/>
        </p:nvSpPr>
        <p:spPr>
          <a:xfrm>
            <a:off x="3922618" y="3052775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四角形: メモ 16">
            <a:extLst>
              <a:ext uri="{FF2B5EF4-FFF2-40B4-BE49-F238E27FC236}">
                <a16:creationId xmlns:a16="http://schemas.microsoft.com/office/drawing/2014/main" id="{1CB333D3-FA25-446D-AC90-10D812C94838}"/>
              </a:ext>
            </a:extLst>
          </p:cNvPr>
          <p:cNvSpPr/>
          <p:nvPr/>
        </p:nvSpPr>
        <p:spPr>
          <a:xfrm>
            <a:off x="2097129" y="5165642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四角形: メモ 17">
            <a:extLst>
              <a:ext uri="{FF2B5EF4-FFF2-40B4-BE49-F238E27FC236}">
                <a16:creationId xmlns:a16="http://schemas.microsoft.com/office/drawing/2014/main" id="{883DC3BF-64E7-4A6E-9FAF-50F439E76EB7}"/>
              </a:ext>
            </a:extLst>
          </p:cNvPr>
          <p:cNvSpPr/>
          <p:nvPr/>
        </p:nvSpPr>
        <p:spPr>
          <a:xfrm>
            <a:off x="2983402" y="5155514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四角形: メモ 18">
            <a:extLst>
              <a:ext uri="{FF2B5EF4-FFF2-40B4-BE49-F238E27FC236}">
                <a16:creationId xmlns:a16="http://schemas.microsoft.com/office/drawing/2014/main" id="{37863044-A748-4341-A3F9-2716BA88D64B}"/>
              </a:ext>
            </a:extLst>
          </p:cNvPr>
          <p:cNvSpPr/>
          <p:nvPr/>
        </p:nvSpPr>
        <p:spPr>
          <a:xfrm>
            <a:off x="3933240" y="5157962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四角形: メモ 19">
            <a:extLst>
              <a:ext uri="{FF2B5EF4-FFF2-40B4-BE49-F238E27FC236}">
                <a16:creationId xmlns:a16="http://schemas.microsoft.com/office/drawing/2014/main" id="{D91C1CC7-7B45-4503-B9A1-8D9B93FE1623}"/>
              </a:ext>
            </a:extLst>
          </p:cNvPr>
          <p:cNvSpPr/>
          <p:nvPr/>
        </p:nvSpPr>
        <p:spPr>
          <a:xfrm>
            <a:off x="5816892" y="3311070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四角形: メモ 20">
            <a:extLst>
              <a:ext uri="{FF2B5EF4-FFF2-40B4-BE49-F238E27FC236}">
                <a16:creationId xmlns:a16="http://schemas.microsoft.com/office/drawing/2014/main" id="{566665D7-212C-48B9-9B27-5A7D379DE83A}"/>
              </a:ext>
            </a:extLst>
          </p:cNvPr>
          <p:cNvSpPr/>
          <p:nvPr/>
        </p:nvSpPr>
        <p:spPr>
          <a:xfrm>
            <a:off x="6703165" y="3300942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四角形: メモ 21">
            <a:extLst>
              <a:ext uri="{FF2B5EF4-FFF2-40B4-BE49-F238E27FC236}">
                <a16:creationId xmlns:a16="http://schemas.microsoft.com/office/drawing/2014/main" id="{C36DD1EA-81FF-4BB8-A30F-32D454B38BEB}"/>
              </a:ext>
            </a:extLst>
          </p:cNvPr>
          <p:cNvSpPr/>
          <p:nvPr/>
        </p:nvSpPr>
        <p:spPr>
          <a:xfrm>
            <a:off x="7653003" y="3303390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四角形: メモ 22">
            <a:extLst>
              <a:ext uri="{FF2B5EF4-FFF2-40B4-BE49-F238E27FC236}">
                <a16:creationId xmlns:a16="http://schemas.microsoft.com/office/drawing/2014/main" id="{6F8CDBB5-4452-46B8-9C15-BCC00D23566C}"/>
              </a:ext>
            </a:extLst>
          </p:cNvPr>
          <p:cNvSpPr/>
          <p:nvPr/>
        </p:nvSpPr>
        <p:spPr>
          <a:xfrm>
            <a:off x="5816892" y="4357731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四角形: メモ 23">
            <a:extLst>
              <a:ext uri="{FF2B5EF4-FFF2-40B4-BE49-F238E27FC236}">
                <a16:creationId xmlns:a16="http://schemas.microsoft.com/office/drawing/2014/main" id="{AEAE4A0D-0BFE-42B1-95D0-F814A5238A46}"/>
              </a:ext>
            </a:extLst>
          </p:cNvPr>
          <p:cNvSpPr/>
          <p:nvPr/>
        </p:nvSpPr>
        <p:spPr>
          <a:xfrm>
            <a:off x="6703165" y="4347603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四角形: メモ 24">
            <a:extLst>
              <a:ext uri="{FF2B5EF4-FFF2-40B4-BE49-F238E27FC236}">
                <a16:creationId xmlns:a16="http://schemas.microsoft.com/office/drawing/2014/main" id="{6DEBE5D5-CF6A-4EC0-A3E1-AE6882E0F0AE}"/>
              </a:ext>
            </a:extLst>
          </p:cNvPr>
          <p:cNvSpPr/>
          <p:nvPr/>
        </p:nvSpPr>
        <p:spPr>
          <a:xfrm>
            <a:off x="7653003" y="4350051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スライド番号プレースホルダー 2">
            <a:extLst>
              <a:ext uri="{FF2B5EF4-FFF2-40B4-BE49-F238E27FC236}">
                <a16:creationId xmlns:a16="http://schemas.microsoft.com/office/drawing/2014/main" id="{2AB98368-BD14-47BB-AE32-A0440A1075A5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30</a:t>
            </a:fld>
            <a:endParaRPr lang="ja-JP" altLang="en-US" dirty="0"/>
          </a:p>
        </p:txBody>
      </p:sp>
      <p:sp>
        <p:nvSpPr>
          <p:cNvPr id="26" name="フッター プレースホルダー 3">
            <a:extLst>
              <a:ext uri="{FF2B5EF4-FFF2-40B4-BE49-F238E27FC236}">
                <a16:creationId xmlns:a16="http://schemas.microsoft.com/office/drawing/2014/main" id="{1D4BB85C-0935-4F07-ACAE-D8A89EFD5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0821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31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125451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体感ワークの中での行動（アジャイルなふるまい）が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『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トラパタ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』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のパターンのどれにあてはまるかを考えます。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そうすることで、何気ない行動が実はアジャイルなふるまい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になっていることを体感します。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アジャイル開発プロセスではなく、行動（アジャイルな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ふるまい）に着目するように促す。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⑥ 全体ふりかえり</a:t>
            </a:r>
            <a:endParaRPr kumimoji="1" lang="ja-JP" altLang="en-US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4170784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9CBA047D-9E0B-46EE-8F45-808645D241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0091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32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125451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チェックアウトとは、会を終えるにあたって、理解度、納得度、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満足度を高めるために行います。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ご自身の活動に対する次へのアクションに対して、どのような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行動パターンで挑むか、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『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トラパタ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』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のパターンから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１つ選んで宣言します。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人数が多い場合はグループで、少ない場合は全体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で、共有する。　　　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⑦チェックアウト（アクション宣言）</a:t>
            </a:r>
          </a:p>
          <a:p>
            <a:pPr algn="l"/>
            <a:endParaRPr kumimoji="1" lang="ja-JP" altLang="en-US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193" y="4581128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7013CA4A-6A03-4DC2-9859-5C996A9596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42331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33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1484784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アンケート結果を元に、ふりかえりを行います。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体感ワークでも使用した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を使ってふりかえります。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ふりかえった結果は、次回のワークショップをよりよくする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ための宝となります。また、この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の計画、実行、ふりかえり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というプロセスがアジャイルなふるまいそのものになります。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実施して“楽しかったね”で終わらないようにする。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193" y="3882752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3.</a:t>
            </a:r>
            <a:r>
              <a:rPr lang="ja-JP" altLang="en-US" sz="2800" b="1" dirty="0"/>
              <a:t>後日編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ふりかえりはどうして重要？</a:t>
            </a:r>
            <a:endParaRPr lang="ja-JP" altLang="en-US" sz="3600" dirty="0"/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F2302DB4-4FD7-48F5-BEAC-8ADCF2D1E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4624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34</a:t>
            </a:fld>
            <a:endParaRPr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00D838C-1C0A-4E9A-A6D9-4E435E9D6474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endParaRPr lang="ja-JP" altLang="en-US" sz="3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0B2E427-7368-4A20-97C7-4DC7ABBFF854}"/>
              </a:ext>
            </a:extLst>
          </p:cNvPr>
          <p:cNvSpPr txBox="1"/>
          <p:nvPr/>
        </p:nvSpPr>
        <p:spPr>
          <a:xfrm>
            <a:off x="496888" y="4041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2800" b="1" dirty="0"/>
              <a:t>アジャイル</a:t>
            </a:r>
            <a:r>
              <a:rPr lang="en-US" altLang="ja-JP" sz="2800" b="1" dirty="0"/>
              <a:t>WG</a:t>
            </a:r>
            <a:r>
              <a:rPr lang="ja-JP" altLang="en-US" sz="2800" b="1" dirty="0"/>
              <a:t>メンバー（</a:t>
            </a:r>
            <a:r>
              <a:rPr lang="en-US" altLang="ja-JP" sz="2800" b="1" dirty="0"/>
              <a:t>2021</a:t>
            </a:r>
            <a:r>
              <a:rPr lang="ja-JP" altLang="en-US" sz="2800" b="1" dirty="0"/>
              <a:t>年度）</a:t>
            </a:r>
            <a:endParaRPr lang="ja-JP" altLang="en-US" sz="3600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E8AC63B6-CA6A-47D6-8FC3-67CE0350C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358914"/>
              </p:ext>
            </p:extLst>
          </p:nvPr>
        </p:nvGraphicFramePr>
        <p:xfrm>
          <a:off x="517244" y="1331373"/>
          <a:ext cx="9216000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411">
                  <a:extLst>
                    <a:ext uri="{9D8B030D-6E8A-4147-A177-3AD203B41FA5}">
                      <a16:colId xmlns:a16="http://schemas.microsoft.com/office/drawing/2014/main" val="3795801304"/>
                    </a:ext>
                  </a:extLst>
                </a:gridCol>
                <a:gridCol w="2037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0050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氏名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敬称略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所属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18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主査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羽生田　栄一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株式会社豆蔵／</a:t>
                      </a:r>
                      <a:br>
                        <a:rPr lang="en-US" altLang="ja-JP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独立行政法人情報処理推進機構（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IPA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lang="ja-JP" altLang="en-US" sz="14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888">
                <a:tc rowSpan="7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メンバー</a:t>
                      </a: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川上 誠司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アクセンチュア株式会社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2400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38263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関　満徳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エクスパッション合同会社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279326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和田　憲明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富士通株式会社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425717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渡会</a:t>
                      </a:r>
                      <a:r>
                        <a:rPr kumimoji="1" lang="ja-JP" altLang="en-US" sz="14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健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株式会社マネージメントソリューションズ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403218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岡本　宗之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</a:t>
                      </a:r>
                      <a:r>
                        <a:rPr lang="en-US" altLang="ja-JP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IT</a:t>
                      </a: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プレナーズジャパン・アジアパシフィック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207780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松崎　一孝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株式会社ふくおかフィナンシャルグループ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3620495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藤井　崇介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株式会社星野リゾート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830357"/>
                  </a:ext>
                </a:extLst>
              </a:tr>
              <a:tr h="49318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オブザーバー</a:t>
                      </a: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山下　博之 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独立行政法人情報処理推進機構（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IPA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ja-JP" altLang="en-US" sz="8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社会基盤センター産業プラットフォーム部</a:t>
                      </a:r>
                      <a:endParaRPr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4642349"/>
                  </a:ext>
                </a:extLst>
              </a:tr>
              <a:tr h="493182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野村　治彦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独立行政法人情報処理推進機構（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IPA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）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</a:endParaRPr>
                    </a:p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　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デジタル戦略推進部デジタル企画推進グループ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852743"/>
                  </a:ext>
                </a:extLst>
              </a:tr>
              <a:tr h="39396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アドバイザー</a:t>
                      </a:r>
                      <a:endParaRPr kumimoji="1" lang="ja-JP" altLang="en-US" sz="8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平鍋　健児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株式会社永和システムマネジメント</a:t>
                      </a:r>
                      <a:endParaRPr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57024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6DB012-C27A-4DAA-B466-40CE6815DA75}"/>
              </a:ext>
            </a:extLst>
          </p:cNvPr>
          <p:cNvSpPr txBox="1"/>
          <p:nvPr/>
        </p:nvSpPr>
        <p:spPr>
          <a:xfrm>
            <a:off x="496888" y="6311540"/>
            <a:ext cx="9197450" cy="360040"/>
          </a:xfrm>
          <a:prstGeom prst="rect">
            <a:avLst/>
          </a:prstGeom>
        </p:spPr>
        <p:txBody>
          <a:bodyPr vert="horz" wrap="square" lIns="91440" tIns="45720" rIns="91440" bIns="45720" numCol="1" spcCol="180000" rtlCol="0">
            <a:normAutofit fontScale="92500"/>
          </a:bodyPr>
          <a:lstStyle/>
          <a:p>
            <a:pPr algn="l"/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事務局：高橋</a:t>
            </a:r>
            <a:r>
              <a:rPr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、藤中、横井、下川、鈴木</a:t>
            </a:r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（独立行政法人情報処理推進機構</a:t>
            </a:r>
            <a:r>
              <a:rPr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IPA)</a:t>
            </a:r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社会基盤センター人材プラットフォーム部）</a:t>
            </a:r>
          </a:p>
        </p:txBody>
      </p:sp>
      <p:sp>
        <p:nvSpPr>
          <p:cNvPr id="12" name="フッター プレースホルダー 3">
            <a:extLst>
              <a:ext uri="{FF2B5EF4-FFF2-40B4-BE49-F238E27FC236}">
                <a16:creationId xmlns:a16="http://schemas.microsoft.com/office/drawing/2014/main" id="{97E0C07C-84E0-4B39-BF76-67C800F6A1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5495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目次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fontScale="85000" lnSpcReduction="20000"/>
          </a:bodyPr>
          <a:lstStyle/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0.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概要編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ワークショップの目指すところは？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1.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準備編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何を準備するの？</a:t>
            </a:r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2.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当日編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ワークショップの流れは？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何に注意すればよいの？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3.</a:t>
            </a:r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後日編</a:t>
            </a:r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ふりかえりはどうして重要？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BEEF4F4-70D2-4CFA-ABA7-BF74FEA02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614" y="1872268"/>
            <a:ext cx="4149341" cy="3113464"/>
          </a:xfrm>
          <a:prstGeom prst="rect">
            <a:avLst/>
          </a:prstGeom>
        </p:spPr>
      </p:pic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02166357-783B-4C02-BCF5-D462E324A2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1759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4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34076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ワークショップ（以下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kumimoji="1"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を設計する際は、</a:t>
            </a:r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最低限以下の項目について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明文化する必要があります。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目的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（何のためにこの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を開催するのか？）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目標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の到達地点をどこにするか？）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対象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にはどのような人が参加するのか？）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カリキュラム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（どのような流れで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を進めるのが効果的か？）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67369309-2E1B-4F12-877F-CE5317BAF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576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5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4655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何のためにこの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を開催するのか？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開発者以外の方々に開発手法としてのアジャイルでは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ないアジャイルなふるまいを体感してもらうことで、少しでも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アジャイルに対する理解を深めてもらい、アジャイルを普及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促進するため。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目的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EAF88F67-A8AF-47D9-AF44-5F1796433A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2939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6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4655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の到達地点をどこにするか？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アジャイルなふるまいを体感することで、自分ゴトとして捉え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次のアクションにつながるきっかけをみつける。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目標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09A20110-6D36-446B-A968-78E47B49AC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2748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7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29507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にはどのような人が参加するのか？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・ソフトウェア開発者以外のビジネスを主管する人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（経営層や事業部門など）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・ソフトウェア開発者、アジャイル開発未経験者も可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次ページにあるペルソナシートを活用して、具体的な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人物像をイメージするものよい。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対象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グラフィックス 6" descr="右向き指示マーク">
            <a:extLst>
              <a:ext uri="{FF2B5EF4-FFF2-40B4-BE49-F238E27FC236}">
                <a16:creationId xmlns:a16="http://schemas.microsoft.com/office/drawing/2014/main" id="{6CA6FFDF-3E76-42FC-AAC1-8BA58F8D8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373" y="5064834"/>
            <a:ext cx="914400" cy="9144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EF42E505-3C45-4CE4-A463-0825213E87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541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7272FA-7EDF-49C7-A951-692B1B5E4E2D}"/>
              </a:ext>
            </a:extLst>
          </p:cNvPr>
          <p:cNvSpPr/>
          <p:nvPr/>
        </p:nvSpPr>
        <p:spPr>
          <a:xfrm>
            <a:off x="4344097" y="3373205"/>
            <a:ext cx="1844174" cy="72557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3585FD9-56E1-4F94-B5A7-B25C3FC4DA61}"/>
              </a:ext>
            </a:extLst>
          </p:cNvPr>
          <p:cNvSpPr txBox="1"/>
          <p:nvPr/>
        </p:nvSpPr>
        <p:spPr>
          <a:xfrm>
            <a:off x="560512" y="512676"/>
            <a:ext cx="2232248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fontScale="92500" lnSpcReduction="10000"/>
          </a:bodyPr>
          <a:lstStyle/>
          <a:p>
            <a:pPr algn="l"/>
            <a:r>
              <a:rPr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参加者のペルソナ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グラフィックス 6" descr="目">
            <a:extLst>
              <a:ext uri="{FF2B5EF4-FFF2-40B4-BE49-F238E27FC236}">
                <a16:creationId xmlns:a16="http://schemas.microsoft.com/office/drawing/2014/main" id="{BCB4041E-6617-4DEB-8D00-EC04C2747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59360" y="1445332"/>
            <a:ext cx="914400" cy="914400"/>
          </a:xfrm>
          <a:prstGeom prst="rect">
            <a:avLst/>
          </a:prstGeom>
        </p:spPr>
      </p:pic>
      <p:pic>
        <p:nvPicPr>
          <p:cNvPr id="10" name="グラフィックス 9" descr="耳">
            <a:extLst>
              <a:ext uri="{FF2B5EF4-FFF2-40B4-BE49-F238E27FC236}">
                <a16:creationId xmlns:a16="http://schemas.microsoft.com/office/drawing/2014/main" id="{FE9F78E4-19BE-4139-A160-2A11C8C88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4596" y="1445332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唇">
            <a:extLst>
              <a:ext uri="{FF2B5EF4-FFF2-40B4-BE49-F238E27FC236}">
                <a16:creationId xmlns:a16="http://schemas.microsoft.com/office/drawing/2014/main" id="{5048D0BD-AA33-42C5-8A32-E4E112E7CC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8415" y="3929824"/>
            <a:ext cx="914400" cy="914400"/>
          </a:xfrm>
          <a:prstGeom prst="rect">
            <a:avLst/>
          </a:prstGeom>
        </p:spPr>
      </p:pic>
      <p:pic>
        <p:nvPicPr>
          <p:cNvPr id="14" name="グラフィックス 13" descr="思案中の吹き出し">
            <a:extLst>
              <a:ext uri="{FF2B5EF4-FFF2-40B4-BE49-F238E27FC236}">
                <a16:creationId xmlns:a16="http://schemas.microsoft.com/office/drawing/2014/main" id="{1F65BC5B-E243-4742-B4F7-4EDD268AED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13729" y="2536463"/>
            <a:ext cx="914400" cy="914400"/>
          </a:xfrm>
          <a:prstGeom prst="rect">
            <a:avLst/>
          </a:prstGeom>
        </p:spPr>
      </p:pic>
      <p:pic>
        <p:nvPicPr>
          <p:cNvPr id="16" name="グラフィックス 15" descr="泣き顔 (塗りつぶし)">
            <a:extLst>
              <a:ext uri="{FF2B5EF4-FFF2-40B4-BE49-F238E27FC236}">
                <a16:creationId xmlns:a16="http://schemas.microsoft.com/office/drawing/2014/main" id="{E04174DA-BF65-4AE2-95FB-8356553F3B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4857" y="5394920"/>
            <a:ext cx="914400" cy="914400"/>
          </a:xfrm>
          <a:prstGeom prst="rect">
            <a:avLst/>
          </a:prstGeom>
        </p:spPr>
      </p:pic>
      <p:pic>
        <p:nvPicPr>
          <p:cNvPr id="18" name="グラフィックス 17" descr="面白い顔 (塗りつぶしなし)">
            <a:extLst>
              <a:ext uri="{FF2B5EF4-FFF2-40B4-BE49-F238E27FC236}">
                <a16:creationId xmlns:a16="http://schemas.microsoft.com/office/drawing/2014/main" id="{23378019-AD4E-48B1-AE0D-28EA5CA1DA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991600" y="5322912"/>
            <a:ext cx="914400" cy="9144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B2AE4C9-18A4-4134-AF81-4B0A4F767E0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/>
          <a:stretch/>
        </p:blipFill>
        <p:spPr>
          <a:xfrm flipH="1">
            <a:off x="4385927" y="3407296"/>
            <a:ext cx="567073" cy="68240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814AEEC-6149-4313-9DC1-BB6522EA3D2F}"/>
              </a:ext>
            </a:extLst>
          </p:cNvPr>
          <p:cNvSpPr/>
          <p:nvPr/>
        </p:nvSpPr>
        <p:spPr>
          <a:xfrm>
            <a:off x="374858" y="1196752"/>
            <a:ext cx="9500774" cy="547260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D95A0F1D-A3A4-4FDF-BDF3-83941053E63B}"/>
              </a:ext>
            </a:extLst>
          </p:cNvPr>
          <p:cNvCxnSpPr>
            <a:cxnSpLocks/>
          </p:cNvCxnSpPr>
          <p:nvPr/>
        </p:nvCxnSpPr>
        <p:spPr>
          <a:xfrm>
            <a:off x="374857" y="1196752"/>
            <a:ext cx="3969240" cy="216588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79B29E0A-5FF4-4CAD-8F7C-F57DA087B022}"/>
              </a:ext>
            </a:extLst>
          </p:cNvPr>
          <p:cNvCxnSpPr>
            <a:cxnSpLocks/>
          </p:cNvCxnSpPr>
          <p:nvPr/>
        </p:nvCxnSpPr>
        <p:spPr>
          <a:xfrm flipH="1">
            <a:off x="6188271" y="1196752"/>
            <a:ext cx="3687361" cy="216588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CAA4384B-AEB6-4163-B2EB-0A2B19BE381B}"/>
              </a:ext>
            </a:extLst>
          </p:cNvPr>
          <p:cNvCxnSpPr>
            <a:cxnSpLocks/>
          </p:cNvCxnSpPr>
          <p:nvPr/>
        </p:nvCxnSpPr>
        <p:spPr>
          <a:xfrm flipV="1">
            <a:off x="344488" y="5315782"/>
            <a:ext cx="9531144" cy="57434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BC419A01-1719-4331-AC97-A60EA964A2C4}"/>
              </a:ext>
            </a:extLst>
          </p:cNvPr>
          <p:cNvCxnSpPr>
            <a:cxnSpLocks/>
          </p:cNvCxnSpPr>
          <p:nvPr/>
        </p:nvCxnSpPr>
        <p:spPr>
          <a:xfrm flipV="1">
            <a:off x="374856" y="4098777"/>
            <a:ext cx="3969241" cy="127444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6DA3A14-7CAD-4978-938E-3FAFF146530B}"/>
              </a:ext>
            </a:extLst>
          </p:cNvPr>
          <p:cNvCxnSpPr>
            <a:cxnSpLocks/>
          </p:cNvCxnSpPr>
          <p:nvPr/>
        </p:nvCxnSpPr>
        <p:spPr>
          <a:xfrm>
            <a:off x="6188271" y="4105907"/>
            <a:ext cx="3687361" cy="1188171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0EFFF18-8029-4CFF-B6C9-A85FAAB0B95A}"/>
              </a:ext>
            </a:extLst>
          </p:cNvPr>
          <p:cNvCxnSpPr>
            <a:cxnSpLocks/>
          </p:cNvCxnSpPr>
          <p:nvPr/>
        </p:nvCxnSpPr>
        <p:spPr>
          <a:xfrm>
            <a:off x="5385048" y="5344499"/>
            <a:ext cx="0" cy="133102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53126B4-A452-425E-9C46-5724B87D8F3A}"/>
              </a:ext>
            </a:extLst>
          </p:cNvPr>
          <p:cNvSpPr txBox="1"/>
          <p:nvPr/>
        </p:nvSpPr>
        <p:spPr>
          <a:xfrm>
            <a:off x="9079160" y="208255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See?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88AD9BC-0EBD-4BFC-9DEF-9AFAF6EDEF6B}"/>
              </a:ext>
            </a:extLst>
          </p:cNvPr>
          <p:cNvSpPr txBox="1"/>
          <p:nvPr/>
        </p:nvSpPr>
        <p:spPr>
          <a:xfrm>
            <a:off x="897256" y="192423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Hear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3130CEC-5774-4A12-97C7-7C9C35C6898B}"/>
              </a:ext>
            </a:extLst>
          </p:cNvPr>
          <p:cNvSpPr txBox="1"/>
          <p:nvPr/>
        </p:nvSpPr>
        <p:spPr>
          <a:xfrm>
            <a:off x="5251000" y="280493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Think</a:t>
            </a:r>
          </a:p>
          <a:p>
            <a:pPr algn="l"/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&amp;Feel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903FDF2-B212-4B67-AAB2-CA40CFAFFEEE}"/>
              </a:ext>
            </a:extLst>
          </p:cNvPr>
          <p:cNvSpPr txBox="1"/>
          <p:nvPr/>
        </p:nvSpPr>
        <p:spPr>
          <a:xfrm>
            <a:off x="4470648" y="41274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Say</a:t>
            </a:r>
          </a:p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＆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Do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FA4B09C-79A0-4A09-B0F5-53D9C36B2687}"/>
              </a:ext>
            </a:extLst>
          </p:cNvPr>
          <p:cNvSpPr txBox="1"/>
          <p:nvPr/>
        </p:nvSpPr>
        <p:spPr>
          <a:xfrm>
            <a:off x="1219436" y="547778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Pain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2C66769-0DB2-4257-BB2B-AE4FF8470F14}"/>
              </a:ext>
            </a:extLst>
          </p:cNvPr>
          <p:cNvSpPr txBox="1"/>
          <p:nvPr/>
        </p:nvSpPr>
        <p:spPr>
          <a:xfrm>
            <a:off x="8337376" y="543189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Gain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35" name="スライド番号プレースホルダー 2">
            <a:extLst>
              <a:ext uri="{FF2B5EF4-FFF2-40B4-BE49-F238E27FC236}">
                <a16:creationId xmlns:a16="http://schemas.microsoft.com/office/drawing/2014/main" id="{A34E7D0D-5CBB-46C3-8752-B777C323618A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8</a:t>
            </a:fld>
            <a:endParaRPr lang="ja-JP" altLang="en-US" dirty="0"/>
          </a:p>
        </p:txBody>
      </p:sp>
      <p:sp>
        <p:nvSpPr>
          <p:cNvPr id="26" name="フッター プレースホルダー 3">
            <a:extLst>
              <a:ext uri="{FF2B5EF4-FFF2-40B4-BE49-F238E27FC236}">
                <a16:creationId xmlns:a16="http://schemas.microsoft.com/office/drawing/2014/main" id="{18B83505-A8ED-4565-AD18-6F08A1045D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9570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8683959"/>
      </p:ext>
    </p:extLst>
  </p:cSld>
  <p:clrMapOvr>
    <a:masterClrMapping/>
  </p:clrMapOvr>
</p:sld>
</file>

<file path=ppt/theme/theme1.xml><?xml version="1.0" encoding="utf-8"?>
<a:theme xmlns:a="http://schemas.openxmlformats.org/drawingml/2006/main" name="2_スキル標準">
  <a:themeElements>
    <a:clrScheme name="1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HG丸ｺﾞｼｯｸM-PRO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wrap="square" lIns="36000" tIns="36000" rIns="36000" bIns="36000" rtlCol="0" anchor="ctr">
        <a:noAutofit/>
      </a:bodyPr>
      <a:lstStyle>
        <a:defPPr>
          <a:defRPr sz="1400" b="0" dirty="0">
            <a:latin typeface="Meiryo UI" panose="020B0604030504040204" pitchFamily="50" charset="-128"/>
            <a:ea typeface="Meiryo UI" panose="020B0604030504040204" pitchFamily="50" charset="-128"/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91440" tIns="45720" rIns="91440" bIns="45720" numCol="1" spcCol="180000" rtlCol="0">
        <a:normAutofit fontScale="92500" lnSpcReduction="20000"/>
      </a:bodyPr>
      <a:lstStyle>
        <a:defPPr algn="l">
          <a:defRPr sz="1400" dirty="0" smtClean="0">
            <a:latin typeface="Meiryo UI" panose="020B0604030504040204" pitchFamily="50" charset="-128"/>
            <a:ea typeface="Meiryo UI" panose="020B0604030504040204" pitchFamily="50" charset="-128"/>
          </a:defRPr>
        </a:defPPr>
      </a:lstStyle>
    </a:tx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Settings\kohno\Application Data\Microsoft\Templates\みずほ情報総研戦略セ.pot</Template>
  <TotalTime>0</TotalTime>
  <Words>3309</Words>
  <Application>Microsoft Office PowerPoint</Application>
  <PresentationFormat>A4 210 x 297 mm</PresentationFormat>
  <Paragraphs>480</Paragraphs>
  <Slides>35</Slides>
  <Notes>35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35</vt:i4>
      </vt:variant>
    </vt:vector>
  </HeadingPairs>
  <TitlesOfParts>
    <vt:vector size="45" baseType="lpstr">
      <vt:lpstr>HGP創英角ｺﾞｼｯｸUB</vt:lpstr>
      <vt:lpstr>HG丸ｺﾞｼｯｸM-PRO</vt:lpstr>
      <vt:lpstr>Meiryo UI</vt:lpstr>
      <vt:lpstr>メイリオ</vt:lpstr>
      <vt:lpstr>游ゴシック</vt:lpstr>
      <vt:lpstr>Arial</vt:lpstr>
      <vt:lpstr>Tahoma</vt:lpstr>
      <vt:lpstr>Times New Roman</vt:lpstr>
      <vt:lpstr>Wingdings</vt:lpstr>
      <vt:lpstr>2_スキル標準</vt:lpstr>
      <vt:lpstr>アジャイルなふるまいを体感する ワークショップ実践ガイド （複数チーム版：オンライン）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2018-03-12T05:58:35Z</dcterms:created>
  <dcterms:modified xsi:type="dcterms:W3CDTF">2022-04-19T08:56:45Z</dcterms:modified>
</cp:coreProperties>
</file>