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3F581C1D-DC3B-46EE-9BD8-97F80F82E430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72" tIns="43786" rIns="87572" bIns="43786" numCol="1" anchor="t" anchorCtr="0" compatLnSpc="1">
            <a:prstTxWarp prst="textNoShape">
              <a:avLst/>
            </a:prstTxWarp>
          </a:bodyPr>
          <a:lstStyle>
            <a:lvl1pPr defTabSz="87630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2048F4BD-346D-4FD4-AAB1-81E2FD2D027B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14763" y="0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72" tIns="43786" rIns="87572" bIns="43786" numCol="1" anchor="t" anchorCtr="0" compatLnSpc="1">
            <a:prstTxWarp prst="textNoShape">
              <a:avLst/>
            </a:prstTxWarp>
          </a:bodyPr>
          <a:lstStyle>
            <a:lvl1pPr algn="r" defTabSz="87630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fld id="{2C17ECCE-BACE-4E85-84F1-CC8B8BC93614}" type="datetimeFigureOut">
              <a:rPr lang="ja-JP" altLang="en-US"/>
              <a:pPr>
                <a:defRPr/>
              </a:pPr>
              <a:t>2022/1/31</a:t>
            </a:fld>
            <a:endParaRPr lang="en-US" altLang="ja-JP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C7128CF2-0E72-4FA5-862F-3B661BDA08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1363"/>
            <a:ext cx="49323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509828FE-9D44-49B6-A7C5-7C0BA6797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73100" y="4686300"/>
            <a:ext cx="538956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72" tIns="43786" rIns="87572" bIns="43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3D3FCD9-502E-4D99-AA59-7B709405EA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372600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72" tIns="43786" rIns="87572" bIns="43786" numCol="1" anchor="b" anchorCtr="0" compatLnSpc="1">
            <a:prstTxWarp prst="textNoShape">
              <a:avLst/>
            </a:prstTxWarp>
          </a:bodyPr>
          <a:lstStyle>
            <a:lvl1pPr defTabSz="87630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5438BAE1-ABC6-4240-A7F5-B455BFEB75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14763" y="9372600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72" tIns="43786" rIns="87572" bIns="43786" numCol="1" anchor="b" anchorCtr="0" compatLnSpc="1">
            <a:prstTxWarp prst="textNoShape">
              <a:avLst/>
            </a:prstTxWarp>
          </a:bodyPr>
          <a:lstStyle>
            <a:lvl1pPr algn="r" defTabSz="876300" eaLnBrk="1" hangingPunct="1">
              <a:defRPr sz="1100"/>
            </a:lvl1pPr>
          </a:lstStyle>
          <a:p>
            <a:fld id="{FC9DE457-6167-44BC-BFE9-95CA96265CE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95162F62-F5BD-40F3-84CC-66499C29E4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CF23C807-E0B0-4AEA-9C6E-6B1FCF3D4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7431033C-91E7-48BE-BC15-A0774394EF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63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8763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8763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8763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8763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8763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8763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8763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8763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6D38EE-4BD1-4D5D-AD4F-4B6B681B0560}" type="slidenum">
              <a:rPr lang="ja-JP" altLang="en-US" sz="11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ja-JP" sz="11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87DED5-CB99-40D4-B88C-448608E89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237C01-5E4C-4EBD-A1B9-EA578DED56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A8DE4E-4C94-4D86-A17A-298F02E27B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C27424-833A-4B94-B005-D77683497E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158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74F8BA-BD58-4568-A80C-CC3387714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68A820-A571-4B06-916B-8FC95DC98D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F8DDFE-C192-4DDD-9B20-0CAE8F5381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77EAF-2DC3-4130-95A0-38F226BB9C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352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31CC65-04B9-417F-B170-0B9272744C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5E2383-17C1-41EF-836B-E7D8DC5F0C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776D21-8F5F-4488-A9AE-2AA2D6AE40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CDA16B-7C16-4B30-8CC6-0A06929759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45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A8D49F-A78E-44D6-8067-E93828A13A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AF66EF-4794-413B-9A81-DE984FE434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0A6B1D-7898-4724-B96C-189E8CA075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341D78-448E-40C4-8B89-AB792E0AD8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509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D098FD-09BA-4CA2-A492-FEA3F1A3B3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8E4F1F-7910-44EF-A143-0EAC8DC95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FD7403-BDEA-4C6A-850F-022854707F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7CE3F0-1FAD-451E-A235-F5AF03EAF6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84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C95FDE-0505-417A-88F9-AF169FA9D3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8B7F65-50DD-41A9-89E1-57F3550609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316773-AFB7-47C6-8783-228B025358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D06F1-D736-4D80-B203-33C7F8F7BF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294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59F893-E070-44DC-9709-50A8AC04AD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FFDBB5C-FC33-4A3E-BABD-72977660F6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E53E5C0-7922-4CA1-93C0-468C70CABB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EC002-B496-4D85-9332-1656D3BD02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347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95018B0-EE65-4C31-A2F8-6D7677AF16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6698476-FE44-4C13-9314-9DB890E0F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EBFFF7A-4B14-4752-BA05-340FFCBFD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94008-D0EB-42D8-AEAF-A144F0825A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09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615FA14-B008-49C2-9848-702090F8DC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9B0A9A-13FF-49A6-AD58-36313C5800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69725B-09D2-4D34-914C-B68372A32C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8E5B2C-E91F-41CA-BC10-3AE7228400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69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BB6805-8CC1-4241-86D9-CB488FC3E3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4A2F11-83C2-43FE-830D-7EE2D0D8B2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C66EE3-A3AD-4CC5-A0C5-29226A8305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ACF3DD-E831-4C01-834D-A2875D9BB3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072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C98D47-5D79-4A23-95B7-0B2A326E3B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510F98-26A7-4AAC-B53F-A240DF0AF9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3172F4-F3D9-49D5-A573-3F9B3FE47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5BC7B7-D364-4703-9C1C-F06AC4884F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129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4020189-4E5B-4A55-8706-3E37F737C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1450758-829D-44D2-B546-1A9AD58681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D90F70C-B149-41AB-BF60-99B4638E658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E2A664A-CA43-4481-8CB7-88C2B0DCB9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1E90ECD-B6EC-4389-A17C-7B0FB1C04C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7C533B2-B91A-4073-ADD3-E1345F344A2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09893E4-BBE3-4E37-AAE7-79FFA4223F8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836613"/>
            <a:ext cx="8429625" cy="720725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2000" b="1"/>
              <a:t>テ　ー　マ　名</a:t>
            </a:r>
            <a:br>
              <a:rPr lang="ja-JP" altLang="en-US" sz="2000" b="1"/>
            </a:br>
            <a:r>
              <a:rPr lang="ja-JP" altLang="en-US" sz="2000"/>
              <a:t>－　サブタイトル名　－</a:t>
            </a:r>
            <a:endParaRPr lang="ja-JP" altLang="en-US" sz="1200"/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8130416C-97E4-4317-BEF3-DB8E956F3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1917700"/>
            <a:ext cx="4105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ja-JP" altLang="ja-JP" sz="1800"/>
          </a:p>
        </p:txBody>
      </p:sp>
      <p:sp>
        <p:nvSpPr>
          <p:cNvPr id="3076" name="Rectangle 7">
            <a:extLst>
              <a:ext uri="{FF2B5EF4-FFF2-40B4-BE49-F238E27FC236}">
                <a16:creationId xmlns:a16="http://schemas.microsoft.com/office/drawing/2014/main" id="{FF7A8F87-401C-4C9A-B811-7C1F35D1D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628775"/>
            <a:ext cx="8424863" cy="1944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77" name="Text Box 8">
            <a:extLst>
              <a:ext uri="{FF2B5EF4-FFF2-40B4-BE49-F238E27FC236}">
                <a16:creationId xmlns:a16="http://schemas.microsoft.com/office/drawing/2014/main" id="{D3128041-B24E-4466-85BF-16C325214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700213"/>
            <a:ext cx="8280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ja-JP" altLang="en-US" sz="1400" b="1"/>
              <a:t>◆内容としては、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b="1"/>
              <a:t>・キャッチコピー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b="1"/>
              <a:t>・開発の背景、目的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b="1"/>
              <a:t>・実現した主要な機能、特徴（従来との比較）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b="1"/>
              <a:t>・市場（あるいはユーザ）にもたらす効果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b="1"/>
              <a:t>・市場（あるいはユーザ）に向けたメッセージ、セールストーク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b="1"/>
              <a:t>など、開発成果のアピールポイントを簡潔にまとめてください。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b="1"/>
              <a:t>◆図表を入れて開発成果がわかり易い資料の作成をお願いします。</a:t>
            </a:r>
            <a:r>
              <a:rPr kumimoji="0" lang="ja-JP" altLang="en-US" sz="1400"/>
              <a:t> </a:t>
            </a:r>
          </a:p>
        </p:txBody>
      </p:sp>
      <p:sp>
        <p:nvSpPr>
          <p:cNvPr id="3078" name="Line 10">
            <a:extLst>
              <a:ext uri="{FF2B5EF4-FFF2-40B4-BE49-F238E27FC236}">
                <a16:creationId xmlns:a16="http://schemas.microsoft.com/office/drawing/2014/main" id="{5729DC57-588C-450B-A76F-A10212AE2D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3716338"/>
            <a:ext cx="8856662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9" name="Text Box 11">
            <a:extLst>
              <a:ext uri="{FF2B5EF4-FFF2-40B4-BE49-F238E27FC236}">
                <a16:creationId xmlns:a16="http://schemas.microsoft.com/office/drawing/2014/main" id="{99724D3D-048C-4A5C-BCA6-795AA4457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16338"/>
            <a:ext cx="856932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/>
              <a:t>【</a:t>
            </a:r>
            <a:r>
              <a:rPr lang="ja-JP" altLang="en-US" sz="1200"/>
              <a:t>記載要領</a:t>
            </a:r>
            <a:r>
              <a:rPr lang="en-US" altLang="ja-JP" sz="1200"/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/>
              <a:t>①</a:t>
            </a:r>
            <a:r>
              <a:rPr lang="ja-JP" altLang="en-US" sz="1200"/>
              <a:t>全般：</a:t>
            </a:r>
            <a:r>
              <a:rPr lang="en-US" altLang="ja-JP" sz="1200"/>
              <a:t>A4</a:t>
            </a:r>
            <a:r>
              <a:rPr lang="ja-JP" altLang="en-US" sz="1200"/>
              <a:t>（横置き）で</a:t>
            </a:r>
            <a:r>
              <a:rPr lang="en-US" altLang="ja-JP" sz="1200"/>
              <a:t>2</a:t>
            </a:r>
            <a:r>
              <a:rPr lang="ja-JP" altLang="en-US" sz="1200"/>
              <a:t>枚以内、書式</a:t>
            </a:r>
            <a:r>
              <a:rPr lang="en-US" altLang="ja-JP" sz="1200"/>
              <a:t>14</a:t>
            </a:r>
            <a:r>
              <a:rPr lang="ja-JP" altLang="en-US" sz="1200"/>
              <a:t>ポイント・ゴシック、余白</a:t>
            </a:r>
            <a:r>
              <a:rPr lang="en-US" altLang="ja-JP" sz="1200"/>
              <a:t>20mm</a:t>
            </a:r>
            <a:r>
              <a:rPr lang="ja-JP" altLang="en-US" sz="1200"/>
              <a:t>（上下左右とも）、ヘッダー・フッダーの設定なし。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/>
              <a:t>　上段にテーマ名等を記載し、下段に成果物の機能、アピールポイント等を簡潔に分かり易く、文章と図表を用い記載してください。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/>
              <a:t>②テーマ名：契約書記載のプロジェクトのテーマ名を記載［フォント：</a:t>
            </a:r>
            <a:r>
              <a:rPr lang="en-US" altLang="ja-JP" sz="1200"/>
              <a:t>18</a:t>
            </a:r>
            <a:r>
              <a:rPr lang="ja-JP" altLang="en-US" sz="1200"/>
              <a:t>ポイント、ゴシック、ボールド］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/>
              <a:t>③サブタイトル：約</a:t>
            </a:r>
            <a:r>
              <a:rPr lang="en-US" altLang="ja-JP" sz="1200"/>
              <a:t>20</a:t>
            </a:r>
            <a:r>
              <a:rPr lang="ja-JP" altLang="en-US" sz="1200"/>
              <a:t>字以内で記載（成果のイメージをつかんでもらうためのもの）［フォント：</a:t>
            </a:r>
            <a:r>
              <a:rPr lang="en-US" altLang="ja-JP" sz="1200"/>
              <a:t>18</a:t>
            </a:r>
            <a:r>
              <a:rPr lang="ja-JP" altLang="en-US" sz="1200"/>
              <a:t>ポイント、ゴシック、ボールド］。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/>
              <a:t>④クリエータ名：全クリエータ名を記載してください。また、所属組織について記載しても構わない場合は氏名の後に（）書きで会社名、団体名等を記載してください。　例：「クリエータ；情報　太郎（</a:t>
            </a:r>
            <a:r>
              <a:rPr lang="en-US" altLang="ja-JP" sz="1200"/>
              <a:t>IPA</a:t>
            </a:r>
            <a:r>
              <a:rPr lang="ja-JP" altLang="en-US" sz="1200"/>
              <a:t>）」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/>
              <a:t>⑤下段：成果物の機能、アピールポイント等を</a:t>
            </a:r>
            <a:r>
              <a:rPr lang="en-US" altLang="ja-JP" sz="1200"/>
              <a:t>150</a:t>
            </a:r>
            <a:r>
              <a:rPr lang="ja-JP" altLang="en-US" sz="1200"/>
              <a:t>～</a:t>
            </a:r>
            <a:r>
              <a:rPr lang="en-US" altLang="ja-JP" sz="1200"/>
              <a:t>200</a:t>
            </a:r>
            <a:r>
              <a:rPr lang="ja-JP" altLang="en-US" sz="1200"/>
              <a:t>字程度で専門用語を避け、分かり易い言葉で、図表を用いて、記載してください。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/>
              <a:t>⑥ファイル名：「代表クリエータ名（概要）」をファイル名として保存。　例：「情報太郎（概要）」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/>
              <a:t>　</a:t>
            </a:r>
            <a:endParaRPr lang="en-US" altLang="ja-JP" sz="1200">
              <a:solidFill>
                <a:srgbClr val="0000CC"/>
              </a:solidFill>
            </a:endParaRPr>
          </a:p>
        </p:txBody>
      </p:sp>
      <p:sp>
        <p:nvSpPr>
          <p:cNvPr id="3080" name="Text Box 9">
            <a:extLst>
              <a:ext uri="{FF2B5EF4-FFF2-40B4-BE49-F238E27FC236}">
                <a16:creationId xmlns:a16="http://schemas.microsoft.com/office/drawing/2014/main" id="{C87D85DE-DBD0-40AD-B868-56419EFBC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49275"/>
            <a:ext cx="2808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b="1">
                <a:solidFill>
                  <a:schemeClr val="tx2"/>
                </a:solidFill>
              </a:rPr>
              <a:t>20**</a:t>
            </a:r>
            <a:r>
              <a:rPr lang="ja-JP" altLang="en-US" sz="1200" b="1">
                <a:solidFill>
                  <a:schemeClr val="tx2"/>
                </a:solidFill>
              </a:rPr>
              <a:t>年度未踏ＩＴ人材発掘・育成事業</a:t>
            </a:r>
          </a:p>
        </p:txBody>
      </p:sp>
      <p:sp>
        <p:nvSpPr>
          <p:cNvPr id="3081" name="Text Box 10">
            <a:extLst>
              <a:ext uri="{FF2B5EF4-FFF2-40B4-BE49-F238E27FC236}">
                <a16:creationId xmlns:a16="http://schemas.microsoft.com/office/drawing/2014/main" id="{7AF6BA1B-3ED0-4937-BAB0-4AD9BBD63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288" y="1341438"/>
            <a:ext cx="1368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ja-JP" altLang="en-US" sz="1200" b="1">
                <a:solidFill>
                  <a:schemeClr val="tx2"/>
                </a:solidFill>
              </a:rPr>
              <a:t>　クリエータ名</a:t>
            </a:r>
          </a:p>
        </p:txBody>
      </p:sp>
      <p:sp>
        <p:nvSpPr>
          <p:cNvPr id="3082" name="Text Box 11">
            <a:extLst>
              <a:ext uri="{FF2B5EF4-FFF2-40B4-BE49-F238E27FC236}">
                <a16:creationId xmlns:a16="http://schemas.microsoft.com/office/drawing/2014/main" id="{7C8938A8-E896-45EF-9273-2B15C2B76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88913"/>
            <a:ext cx="3455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</a:rPr>
              <a:t>＜「成果概要」（公開用）作成例＞</a:t>
            </a:r>
          </a:p>
        </p:txBody>
      </p:sp>
      <p:sp>
        <p:nvSpPr>
          <p:cNvPr id="3083" name="Text Box 12">
            <a:extLst>
              <a:ext uri="{FF2B5EF4-FFF2-40B4-BE49-F238E27FC236}">
                <a16:creationId xmlns:a16="http://schemas.microsoft.com/office/drawing/2014/main" id="{978E1A04-5FC9-4BC3-8033-DAB2B4B21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6518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</a:rPr>
              <a:t>別紙</a:t>
            </a:r>
            <a:r>
              <a:rPr lang="en-US" altLang="ja-JP" sz="1800">
                <a:solidFill>
                  <a:srgbClr val="FF0000"/>
                </a:solidFill>
              </a:rPr>
              <a:t>2</a:t>
            </a:r>
            <a:endParaRPr lang="ja-JP" alt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</Template>
  <TotalTime>157254660</TotalTime>
  <Words>337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標準デザイン</vt:lpstr>
      <vt:lpstr>テ　ー　マ　名 －　サブタイトル名　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　ー　マ　名 －　サブタイトル名　－</dc:title>
  <dc:creator>中島 有美</dc:creator>
  <cp:lastModifiedBy>中島 有美</cp:lastModifiedBy>
  <cp:revision>2</cp:revision>
  <dcterms:created xsi:type="dcterms:W3CDTF">2004-02-06T10:25:05Z</dcterms:created>
  <dcterms:modified xsi:type="dcterms:W3CDTF">2022-01-31T09:54:45Z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コンテンツ">
    <vt:lpwstr/>
  </property>
</Properties>
</file>