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1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Lst>
  <p:sldSz cx="12192000" cy="6858000"/>
  <p:notesSz cx="7559675" cy="106918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notesMaster" Target="notesMasters/notesMaster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PlaceHolder 1"/>
          <p:cNvSpPr>
            <a:spLocks noGrp="1" noRot="1" noChangeAspect="1"/>
          </p:cNvSpPr>
          <p:nvPr>
            <p:ph type="sldImg"/>
          </p:nvPr>
        </p:nvSpPr>
        <p:spPr>
          <a:xfrm>
            <a:off x="0" y="812520"/>
            <a:ext cx="0" cy="0"/>
          </a:xfrm>
          <a:prstGeom prst="rect">
            <a:avLst/>
          </a:prstGeom>
          <a:noFill/>
          <a:ln w="0">
            <a:noFill/>
          </a:ln>
        </p:spPr>
        <p:txBody>
          <a:bodyPr lIns="0" tIns="0" rIns="0" bIns="0" anchor="ctr">
            <a:noAutofit/>
          </a:bodyPr>
          <a:lstStyle/>
          <a:p>
            <a:pPr algn="ctr">
              <a:lnSpc>
                <a:spcPct val="90000"/>
              </a:lnSpc>
            </a:pPr>
            <a:r>
              <a:rPr lang="ja-JP" sz="6000" b="0" u="none" strike="noStrike">
                <a:solidFill>
                  <a:schemeClr val="dk1"/>
                </a:solidFill>
                <a:effectLst/>
                <a:uFillTx/>
                <a:latin typeface="Calibri Light"/>
              </a:rPr>
              <a:t>クリックしてスライドを移動</a:t>
            </a:r>
            <a:endParaRPr lang="en-US" sz="6000" b="0" u="none" strike="noStrike">
              <a:solidFill>
                <a:schemeClr val="dk1"/>
              </a:solidFill>
              <a:effectLst/>
              <a:uFillTx/>
              <a:latin typeface="Calibri Light"/>
            </a:endParaRPr>
          </a:p>
        </p:txBody>
      </p:sp>
      <p:sp>
        <p:nvSpPr>
          <p:cNvPr id="10"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indent="0" algn="l">
              <a:buNone/>
            </a:pPr>
            <a:r>
              <a:rPr lang="ja-JP" sz="2000" b="0" u="none" strike="noStrike">
                <a:solidFill>
                  <a:srgbClr val="000000"/>
                </a:solidFill>
                <a:effectLst/>
                <a:uFillTx/>
                <a:latin typeface="Arial"/>
              </a:rPr>
              <a:t>クリックしてノートの書式を編集</a:t>
            </a:r>
            <a:endParaRPr lang="en-US" sz="2000" b="0" u="none" strike="noStrike">
              <a:solidFill>
                <a:srgbClr val="000000"/>
              </a:solidFill>
              <a:effectLst/>
              <a:uFillTx/>
              <a:latin typeface="Arial"/>
            </a:endParaRPr>
          </a:p>
        </p:txBody>
      </p:sp>
      <p:sp>
        <p:nvSpPr>
          <p:cNvPr id="11"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pPr indent="0" algn="l">
              <a:buNone/>
            </a:pPr>
            <a:r>
              <a:rPr lang="en-US" sz="1400" b="0" u="none" strike="noStrike">
                <a:solidFill>
                  <a:srgbClr val="000000"/>
                </a:solidFill>
                <a:effectLst/>
                <a:uFillTx/>
                <a:latin typeface="Noto Serif JP"/>
              </a:rPr>
              <a:t>&lt;ヘッダー&gt;</a:t>
            </a:r>
          </a:p>
        </p:txBody>
      </p:sp>
      <p:sp>
        <p:nvSpPr>
          <p:cNvPr id="12" name="PlaceHolder 4"/>
          <p:cNvSpPr>
            <a:spLocks noGrp="1"/>
          </p:cNvSpPr>
          <p:nvPr>
            <p:ph type="dt" idx="4"/>
          </p:nvPr>
        </p:nvSpPr>
        <p:spPr>
          <a:xfrm>
            <a:off x="4278960" y="0"/>
            <a:ext cx="3280680" cy="534240"/>
          </a:xfrm>
          <a:prstGeom prst="rect">
            <a:avLst/>
          </a:prstGeom>
          <a:noFill/>
          <a:ln w="0">
            <a:noFill/>
          </a:ln>
        </p:spPr>
        <p:txBody>
          <a:bodyPr lIns="0" tIns="0" rIns="0" bIns="0" anchor="t">
            <a:noAutofit/>
          </a:bodyPr>
          <a:lstStyle>
            <a:lvl1pPr indent="0" algn="r">
              <a:buNone/>
              <a:defRPr lang="en-US" sz="1400" b="0" u="none" strike="noStrike">
                <a:solidFill>
                  <a:srgbClr val="000000"/>
                </a:solidFill>
                <a:effectLst/>
                <a:uFillTx/>
                <a:latin typeface="Noto Serif JP"/>
              </a:defRPr>
            </a:lvl1pPr>
          </a:lstStyle>
          <a:p>
            <a:pPr indent="0" algn="r">
              <a:buNone/>
            </a:pPr>
            <a:r>
              <a:rPr lang="en-US" sz="1400" b="0" u="none" strike="noStrike">
                <a:solidFill>
                  <a:srgbClr val="000000"/>
                </a:solidFill>
                <a:effectLst/>
                <a:uFillTx/>
                <a:latin typeface="Noto Serif JP"/>
              </a:rPr>
              <a:t>&lt;日付/時刻&gt;</a:t>
            </a:r>
          </a:p>
        </p:txBody>
      </p:sp>
      <p:sp>
        <p:nvSpPr>
          <p:cNvPr id="13" name="PlaceHolder 5"/>
          <p:cNvSpPr>
            <a:spLocks noGrp="1"/>
          </p:cNvSpPr>
          <p:nvPr>
            <p:ph type="ftr" idx="5"/>
          </p:nvPr>
        </p:nvSpPr>
        <p:spPr>
          <a:xfrm>
            <a:off x="0" y="10157400"/>
            <a:ext cx="3280680" cy="534240"/>
          </a:xfrm>
          <a:prstGeom prst="rect">
            <a:avLst/>
          </a:prstGeom>
          <a:noFill/>
          <a:ln w="0">
            <a:noFill/>
          </a:ln>
        </p:spPr>
        <p:txBody>
          <a:bodyPr lIns="0" tIns="0" rIns="0" bIns="0" anchor="b">
            <a:noAutofit/>
          </a:bodyPr>
          <a:lstStyle>
            <a:lvl1pPr indent="0" algn="l">
              <a:buNone/>
              <a:defRPr lang="en-US" sz="1400" b="0" u="none" strike="noStrike">
                <a:solidFill>
                  <a:srgbClr val="000000"/>
                </a:solidFill>
                <a:effectLst/>
                <a:uFillTx/>
                <a:latin typeface="Noto Serif JP"/>
              </a:defRPr>
            </a:lvl1pPr>
          </a:lstStyle>
          <a:p>
            <a:pPr indent="0" algn="l">
              <a:buNone/>
            </a:pPr>
            <a:r>
              <a:rPr lang="en-US" sz="1400" b="0" u="none" strike="noStrike">
                <a:solidFill>
                  <a:srgbClr val="000000"/>
                </a:solidFill>
                <a:effectLst/>
                <a:uFillTx/>
                <a:latin typeface="Noto Serif JP"/>
              </a:rPr>
              <a:t>&lt;フッター&gt;</a:t>
            </a:r>
          </a:p>
        </p:txBody>
      </p:sp>
      <p:sp>
        <p:nvSpPr>
          <p:cNvPr id="14" name="PlaceHolder 6"/>
          <p:cNvSpPr>
            <a:spLocks noGrp="1"/>
          </p:cNvSpPr>
          <p:nvPr>
            <p:ph type="sldNum" idx="6"/>
          </p:nvPr>
        </p:nvSpPr>
        <p:spPr>
          <a:xfrm>
            <a:off x="4278960" y="10157400"/>
            <a:ext cx="3280680" cy="534240"/>
          </a:xfrm>
          <a:prstGeom prst="rect">
            <a:avLst/>
          </a:prstGeom>
          <a:noFill/>
          <a:ln w="0">
            <a:noFill/>
          </a:ln>
        </p:spPr>
        <p:txBody>
          <a:bodyPr lIns="0" tIns="0" rIns="0" bIns="0" anchor="b">
            <a:noAutofit/>
          </a:bodyPr>
          <a:lstStyle>
            <a:lvl1pPr indent="0" algn="r">
              <a:buNone/>
              <a:defRPr lang="en-US" sz="1400" b="0" u="none" strike="noStrike">
                <a:solidFill>
                  <a:srgbClr val="000000"/>
                </a:solidFill>
                <a:effectLst/>
                <a:uFillTx/>
                <a:latin typeface="Noto Serif JP"/>
              </a:defRPr>
            </a:lvl1pPr>
          </a:lstStyle>
          <a:p>
            <a:pPr indent="0" algn="r">
              <a:buNone/>
            </a:pPr>
            <a:fld id="{7B5E9101-CBFE-4616-B842-1FAF3F8ECAAD}" type="slidenum">
              <a:rPr lang="en-US" sz="1400" b="0" u="none" strike="noStrike">
                <a:solidFill>
                  <a:srgbClr val="000000"/>
                </a:solidFill>
                <a:effectLst/>
                <a:uFillTx/>
                <a:latin typeface="Noto Serif JP"/>
              </a:rPr>
              <a:t>‹#›</a:t>
            </a:fld>
            <a:endParaRPr lang="en-US" sz="1400" b="0" u="none" strike="noStrike">
              <a:solidFill>
                <a:srgbClr val="000000"/>
              </a:solidFill>
              <a:effectLst/>
              <a:uFillTx/>
              <a:latin typeface="Noto Serif J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1" name="PlaceHolder 1"/>
          <p:cNvSpPr>
            <a:spLocks noGrp="1" noRot="1" noChangeAspect="1"/>
          </p:cNvSpPr>
          <p:nvPr>
            <p:ph type="sldImg"/>
          </p:nvPr>
        </p:nvSpPr>
        <p:spPr>
          <a:xfrm>
            <a:off x="0" y="0"/>
            <a:ext cx="0" cy="0"/>
          </a:xfrm>
          <a:prstGeom prst="rect">
            <a:avLst/>
          </a:prstGeom>
          <a:ln w="0">
            <a:noFill/>
          </a:ln>
        </p:spPr>
      </p:sp>
      <p:sp>
        <p:nvSpPr>
          <p:cNvPr id="4532" name="PlaceHolder 2"/>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Arial"/>
            </a:endParaRPr>
          </a:p>
        </p:txBody>
      </p:sp>
      <p:sp>
        <p:nvSpPr>
          <p:cNvPr id="4533" name="PlaceHolder 3"/>
          <p:cNvSpPr>
            <a:spLocks noGrp="1"/>
          </p:cNvSpPr>
          <p:nvPr>
            <p:ph type="sldNum" idx="7"/>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Noto Serif J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buNone/>
              <a:defRPr lang="ja-JP" sz="1800" b="0" u="none" strike="noStrike">
                <a:solidFill>
                  <a:schemeClr val="dk1"/>
                </a:solidFill>
                <a:effectLst/>
                <a:uFillTx/>
                <a:latin typeface="Calibri"/>
              </a:defRPr>
            </a:lvl1pPr>
          </a:lstStyle>
          <a:p>
            <a:pPr indent="0" algn="l">
              <a:buNone/>
            </a:pPr>
            <a:r>
              <a:rPr lang="ja-JP" sz="1800" b="0" u="none" strike="noStrike">
                <a:solidFill>
                  <a:schemeClr val="dk1"/>
                </a:solidFill>
                <a:effectLst/>
                <a:uFillTx/>
                <a:latin typeface="Calibri"/>
              </a:rPr>
              <a:t>クリックしてタイトルテキストを編集</a:t>
            </a:r>
            <a:endParaRPr lang="en-US" sz="1800" b="0" u="none" strike="noStrike">
              <a:solidFill>
                <a:schemeClr val="dk1"/>
              </a:solidFill>
              <a:effectLst/>
              <a:uFillTx/>
              <a:latin typeface="Calibri"/>
            </a:endParaRPr>
          </a:p>
        </p:txBody>
      </p:sp>
      <p:sp>
        <p:nvSpPr>
          <p:cNvPr id="3" name="PlaceHolder 2"/>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lvl1pPr algn="l">
              <a:lnSpc>
                <a:spcPct val="90000"/>
              </a:lnSpc>
              <a:spcBef>
                <a:spcPts val="1417"/>
              </a:spcBef>
              <a:buClr>
                <a:srgbClr val="000000"/>
              </a:buClr>
              <a:buSzPct val="45000"/>
              <a:buFont typeface="Wingdings" charset="2"/>
              <a:buChar char=""/>
              <a:defRPr lang="ja-JP" sz="2800" b="0" u="none" strike="noStrike">
                <a:solidFill>
                  <a:schemeClr val="dk1"/>
                </a:solidFill>
                <a:effectLst/>
                <a:uFillTx/>
                <a:latin typeface="Calibri"/>
              </a:defRPr>
            </a:lvl1pPr>
            <a:lvl2pPr lvl="1" algn="l">
              <a:lnSpc>
                <a:spcPct val="90000"/>
              </a:lnSpc>
              <a:spcBef>
                <a:spcPts val="1134"/>
              </a:spcBef>
              <a:buClr>
                <a:srgbClr val="000000"/>
              </a:buClr>
              <a:buSzPct val="75000"/>
              <a:buFont typeface="Symbol" charset="2"/>
              <a:buChar char=""/>
              <a:defRPr lang="ja-JP" sz="2000" b="0" u="none" strike="noStrike">
                <a:solidFill>
                  <a:schemeClr val="dk1"/>
                </a:solidFill>
                <a:effectLst/>
                <a:uFillTx/>
                <a:latin typeface="Calibri"/>
              </a:defRPr>
            </a:lvl2pPr>
            <a:lvl3pPr lvl="2" algn="l">
              <a:lnSpc>
                <a:spcPct val="90000"/>
              </a:lnSpc>
              <a:spcBef>
                <a:spcPts val="850"/>
              </a:spcBef>
              <a:buClr>
                <a:srgbClr val="000000"/>
              </a:buClr>
              <a:buSzPct val="45000"/>
              <a:buFont typeface="Wingdings" charset="2"/>
              <a:buChar char=""/>
              <a:defRPr lang="ja-JP" sz="1800" b="0" u="none" strike="noStrike">
                <a:solidFill>
                  <a:schemeClr val="dk1"/>
                </a:solidFill>
                <a:effectLst/>
                <a:uFillTx/>
                <a:latin typeface="Calibri"/>
              </a:defRPr>
            </a:lvl3pPr>
            <a:lvl4pPr lvl="3" algn="l">
              <a:lnSpc>
                <a:spcPct val="90000"/>
              </a:lnSpc>
              <a:spcBef>
                <a:spcPts val="567"/>
              </a:spcBef>
              <a:buClr>
                <a:srgbClr val="000000"/>
              </a:buClr>
              <a:buSzPct val="75000"/>
              <a:buFont typeface="Symbol" charset="2"/>
              <a:buChar char=""/>
              <a:defRPr lang="ja-JP" sz="1800" b="0" u="none" strike="noStrike">
                <a:solidFill>
                  <a:schemeClr val="dk1"/>
                </a:solidFill>
                <a:effectLst/>
                <a:uFillTx/>
                <a:latin typeface="Calibri"/>
              </a:defRPr>
            </a:lvl4pPr>
            <a:lvl5pPr lvl="4"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5pPr>
            <a:lvl6pPr lvl="5"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6pPr>
            <a:lvl7pPr lvl="6"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7pPr>
          </a:lstStyle>
          <a:p>
            <a:pPr marL="432000" indent="-324000" algn="l">
              <a:lnSpc>
                <a:spcPct val="90000"/>
              </a:lnSpc>
              <a:spcBef>
                <a:spcPts val="1417"/>
              </a:spcBef>
              <a:buClr>
                <a:srgbClr val="000000"/>
              </a:buClr>
              <a:buSzPct val="45000"/>
              <a:buFont typeface="Wingdings" charset="2"/>
              <a:buChar char=""/>
            </a:pPr>
            <a:r>
              <a:rPr lang="ja-JP" sz="2800" b="0" u="none" strike="noStrike">
                <a:solidFill>
                  <a:schemeClr val="dk1"/>
                </a:solidFill>
                <a:effectLst/>
                <a:uFillTx/>
                <a:latin typeface="Calibri"/>
              </a:rPr>
              <a:t>クリックしてアウトラインのテキストを編集</a:t>
            </a:r>
            <a:endParaRPr lang="en-US" sz="2800" b="0" u="none" strike="noStrike">
              <a:solidFill>
                <a:schemeClr val="dk1"/>
              </a:solidFill>
              <a:effectLst/>
              <a:uFillTx/>
              <a:latin typeface="Calibri"/>
            </a:endParaRPr>
          </a:p>
          <a:p>
            <a:pPr marL="864000" lvl="1" indent="-324000" algn="l">
              <a:lnSpc>
                <a:spcPct val="90000"/>
              </a:lnSpc>
              <a:spcBef>
                <a:spcPts val="1134"/>
              </a:spcBef>
              <a:buClr>
                <a:srgbClr val="000000"/>
              </a:buClr>
              <a:buSzPct val="75000"/>
              <a:buFont typeface="Symbol"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2</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1296000" lvl="2" indent="-288000" algn="l">
              <a:lnSpc>
                <a:spcPct val="90000"/>
              </a:lnSpc>
              <a:spcBef>
                <a:spcPts val="850"/>
              </a:spcBef>
              <a:buClr>
                <a:srgbClr val="000000"/>
              </a:buClr>
              <a:buSzPct val="45000"/>
              <a:buFont typeface="Wingdings" charset="2"/>
              <a:buChar char=""/>
            </a:pPr>
            <a:r>
              <a:rPr lang="ja-JP" sz="1800" b="0" u="none" strike="noStrike">
                <a:solidFill>
                  <a:schemeClr val="dk1"/>
                </a:solidFill>
                <a:effectLst/>
                <a:uFillTx/>
                <a:latin typeface="Calibri"/>
              </a:rPr>
              <a:t>第</a:t>
            </a:r>
            <a:r>
              <a:rPr lang="en-US" sz="1800" b="0" u="none" strike="noStrike">
                <a:solidFill>
                  <a:schemeClr val="dk1"/>
                </a:solidFill>
                <a:effectLst/>
                <a:uFillTx/>
                <a:latin typeface="Calibri"/>
              </a:rPr>
              <a:t>3</a:t>
            </a:r>
            <a:r>
              <a:rPr lang="ja-JP" sz="1800" b="0" u="none" strike="noStrike">
                <a:solidFill>
                  <a:schemeClr val="dk1"/>
                </a:solidFill>
                <a:effectLst/>
                <a:uFillTx/>
                <a:latin typeface="Calibri"/>
              </a:rPr>
              <a:t>レベル アウトライン</a:t>
            </a:r>
            <a:endParaRPr lang="en-US" sz="1800" b="0" u="none" strike="noStrike">
              <a:solidFill>
                <a:schemeClr val="dk1"/>
              </a:solidFill>
              <a:effectLst/>
              <a:uFillTx/>
              <a:latin typeface="Calibri"/>
            </a:endParaRPr>
          </a:p>
          <a:p>
            <a:pPr marL="1728000" lvl="3" indent="-216000" algn="l">
              <a:lnSpc>
                <a:spcPct val="90000"/>
              </a:lnSpc>
              <a:spcBef>
                <a:spcPts val="567"/>
              </a:spcBef>
              <a:buClr>
                <a:srgbClr val="000000"/>
              </a:buClr>
              <a:buSzPct val="75000"/>
              <a:buFont typeface="Symbol" charset="2"/>
              <a:buChar char=""/>
            </a:pPr>
            <a:r>
              <a:rPr lang="ja-JP" sz="1800" b="0" u="none" strike="noStrike">
                <a:solidFill>
                  <a:schemeClr val="dk1"/>
                </a:solidFill>
                <a:effectLst/>
                <a:uFillTx/>
                <a:latin typeface="Calibri"/>
              </a:rPr>
              <a:t>第</a:t>
            </a:r>
            <a:r>
              <a:rPr lang="en-US" sz="1800" b="0" u="none" strike="noStrike">
                <a:solidFill>
                  <a:schemeClr val="dk1"/>
                </a:solidFill>
                <a:effectLst/>
                <a:uFillTx/>
                <a:latin typeface="Calibri"/>
              </a:rPr>
              <a:t>4</a:t>
            </a:r>
            <a:r>
              <a:rPr lang="ja-JP" sz="1800" b="0" u="none" strike="noStrike">
                <a:solidFill>
                  <a:schemeClr val="dk1"/>
                </a:solidFill>
                <a:effectLst/>
                <a:uFillTx/>
                <a:latin typeface="Calibri"/>
              </a:rPr>
              <a:t>レベル アウトライン</a:t>
            </a:r>
            <a:endParaRPr lang="en-US" sz="1800" b="0" u="none" strike="noStrike">
              <a:solidFill>
                <a:schemeClr val="dk1"/>
              </a:solidFill>
              <a:effectLst/>
              <a:uFillTx/>
              <a:latin typeface="Calibri"/>
            </a:endParaRPr>
          </a:p>
          <a:p>
            <a:pPr marL="2160000" lvl="4"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5</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2592000" lvl="5"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6</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3024000" lvl="6"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7</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タイトル スライド">
    <p:bg>
      <p:bgPr>
        <a:solidFill>
          <a:srgbClr val="FFFFFF"/>
        </a:solidFill>
        <a:effectLst/>
      </p:bgPr>
    </p:bg>
    <p:spTree>
      <p:nvGrpSpPr>
        <p:cNvPr id="1" name=""/>
        <p:cNvGrpSpPr/>
        <p:nvPr/>
      </p:nvGrpSpPr>
      <p:grpSpPr>
        <a:xfrm>
          <a:off x="0" y="0"/>
          <a:ext cx="0" cy="0"/>
          <a:chOff x="0" y="0"/>
          <a:chExt cx="0" cy="0"/>
        </a:xfrm>
      </p:grpSpPr>
      <p:sp>
        <p:nvSpPr>
          <p:cNvPr id="4" name="PlaceHolder 1"/>
          <p:cNvSpPr>
            <a:spLocks noGrp="1"/>
          </p:cNvSpPr>
          <p:nvPr>
            <p:ph type="title"/>
          </p:nvPr>
        </p:nvSpPr>
        <p:spPr>
          <a:xfrm>
            <a:off x="1523880" y="1122480"/>
            <a:ext cx="9143640" cy="2387160"/>
          </a:xfrm>
          <a:prstGeom prst="rect">
            <a:avLst/>
          </a:prstGeom>
          <a:noFill/>
          <a:ln w="0">
            <a:noFill/>
          </a:ln>
        </p:spPr>
        <p:txBody>
          <a:bodyPr lIns="90000" tIns="45000" rIns="90000" bIns="45000" anchor="b">
            <a:noAutofit/>
          </a:bodyPr>
          <a:lstStyle>
            <a:lvl1pPr indent="0" algn="ctr">
              <a:lnSpc>
                <a:spcPct val="90000"/>
              </a:lnSpc>
              <a:buNone/>
              <a:defRPr lang="ja-JP" sz="6000" b="0" u="none" strike="noStrike">
                <a:solidFill>
                  <a:schemeClr val="dk1"/>
                </a:solidFill>
                <a:effectLst/>
                <a:uFillTx/>
                <a:latin typeface="Calibri Light"/>
                <a:ea typeface="Calibri Light"/>
              </a:defRPr>
            </a:lvl1pPr>
          </a:lstStyle>
          <a:p>
            <a:pPr indent="0" algn="ctr">
              <a:lnSpc>
                <a:spcPct val="90000"/>
              </a:lnSpc>
              <a:buNone/>
            </a:pPr>
            <a:r>
              <a:rPr lang="ja-JP" sz="6000" b="0" u="none" strike="noStrike">
                <a:solidFill>
                  <a:schemeClr val="dk1"/>
                </a:solidFill>
                <a:effectLst/>
                <a:uFillTx/>
                <a:latin typeface="Calibri Light"/>
                <a:ea typeface="Calibri Light"/>
              </a:rPr>
              <a:t>マスター タイトルの書式設定</a:t>
            </a:r>
            <a:endParaRPr lang="en-US" sz="6000" b="0" u="none" strike="noStrike">
              <a:solidFill>
                <a:schemeClr val="dk1"/>
              </a:solidFill>
              <a:effectLst/>
              <a:uFillTx/>
              <a:latin typeface="Calibri Light"/>
            </a:endParaRPr>
          </a:p>
        </p:txBody>
      </p:sp>
      <p:sp>
        <p:nvSpPr>
          <p:cNvPr id="5" name="PlaceHolder 2"/>
          <p:cNvSpPr>
            <a:spLocks noGrp="1"/>
          </p:cNvSpPr>
          <p:nvPr>
            <p:ph type="dt" idx="1"/>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tabLst>
                <a:tab pos="0" algn="l"/>
              </a:tabLst>
              <a:defRPr lang="en-US" sz="1800" b="0" u="none" strike="noStrike">
                <a:solidFill>
                  <a:schemeClr val="dk1"/>
                </a:solidFill>
                <a:effectLst/>
                <a:uFillTx/>
                <a:latin typeface="Calibri"/>
                <a:ea typeface="Calibri"/>
              </a:defRPr>
            </a:lvl1pPr>
          </a:lstStyle>
          <a:p>
            <a:pPr indent="0" algn="l" defTabSz="914400">
              <a:lnSpc>
                <a:spcPct val="100000"/>
              </a:lnSpc>
              <a:buNone/>
              <a:tabLst>
                <a:tab pos="0" algn="l"/>
              </a:tabLst>
            </a:pPr>
            <a:r>
              <a:rPr lang="en-US" sz="1800" b="0" u="none" strike="noStrike">
                <a:solidFill>
                  <a:schemeClr val="dk1"/>
                </a:solidFill>
                <a:effectLst/>
                <a:uFillTx/>
                <a:latin typeface="Calibri"/>
                <a:ea typeface="Calibri"/>
              </a:rPr>
              <a:t>&lt;日付/時刻&gt;</a:t>
            </a:r>
            <a:endParaRPr lang="en-US" sz="1800" b="0" u="none" strike="noStrike">
              <a:solidFill>
                <a:srgbClr val="000000"/>
              </a:solidFill>
              <a:effectLst/>
              <a:uFillTx/>
              <a:latin typeface="Noto Serif JP"/>
            </a:endParaRPr>
          </a:p>
        </p:txBody>
      </p:sp>
      <p:sp>
        <p:nvSpPr>
          <p:cNvPr id="6" name="PlaceHolder 3"/>
          <p:cNvSpPr>
            <a:spLocks noGrp="1"/>
          </p:cNvSpPr>
          <p:nvPr>
            <p:ph type="ftr" idx="2"/>
          </p:nvPr>
        </p:nvSpPr>
        <p:spPr>
          <a:xfrm>
            <a:off x="0" y="0"/>
            <a:ext cx="0" cy="0"/>
          </a:xfrm>
          <a:prstGeom prst="rect">
            <a:avLst/>
          </a:prstGeom>
          <a:noFill/>
          <a:ln w="0">
            <a:noFill/>
          </a:ln>
        </p:spPr>
        <p:txBody>
          <a:bodyPr lIns="90000" tIns="-45000" rIns="90000" bIns="-45000" anchor="t">
            <a:noAutofit/>
          </a:bodyPr>
          <a:lstStyle>
            <a:lvl1pPr indent="0" algn="ctr">
              <a:buNone/>
              <a:defRPr lang="en-US" sz="1400" b="0" u="none" strike="noStrike">
                <a:solidFill>
                  <a:srgbClr val="000000"/>
                </a:solidFill>
                <a:effectLst/>
                <a:uFillTx/>
                <a:latin typeface="Noto Serif JP"/>
              </a:defRPr>
            </a:lvl1pPr>
          </a:lstStyle>
          <a:p>
            <a:pPr indent="0" algn="ctr">
              <a:buNone/>
            </a:pPr>
            <a:r>
              <a:rPr lang="en-US" sz="1400" b="0" u="none" strike="noStrike">
                <a:solidFill>
                  <a:srgbClr val="000000"/>
                </a:solidFill>
                <a:effectLst/>
                <a:uFillTx/>
                <a:latin typeface="Noto Serif JP"/>
              </a:rPr>
              <a:t>&lt;フッター&gt;</a:t>
            </a:r>
          </a:p>
        </p:txBody>
      </p:sp>
      <p:sp>
        <p:nvSpPr>
          <p:cNvPr id="7" name="PlaceHolder 4"/>
          <p:cNvSpPr>
            <a:spLocks noGrp="1"/>
          </p:cNvSpPr>
          <p:nvPr>
            <p:ph type="sldNum" idx="3"/>
          </p:nvPr>
        </p:nvSpPr>
        <p:spPr>
          <a:xfrm>
            <a:off x="0" y="0"/>
            <a:ext cx="0" cy="0"/>
          </a:xfrm>
          <a:prstGeom prst="rect">
            <a:avLst/>
          </a:prstGeom>
          <a:noFill/>
          <a:ln w="0">
            <a:noFill/>
          </a:ln>
        </p:spPr>
        <p:txBody>
          <a:bodyPr lIns="90000" tIns="-45000" rIns="90000" bIns="-45000" anchor="t">
            <a:noAutofit/>
          </a:bodyPr>
          <a:lstStyle>
            <a:lvl1pPr indent="0" algn="l" defTabSz="914400">
              <a:lnSpc>
                <a:spcPct val="100000"/>
              </a:lnSpc>
              <a:buNone/>
              <a:tabLst>
                <a:tab pos="0" algn="l"/>
              </a:tabLst>
              <a:defRPr lang="en-US" sz="1800" b="0" u="none" strike="noStrike">
                <a:solidFill>
                  <a:schemeClr val="dk1"/>
                </a:solidFill>
                <a:effectLst/>
                <a:uFillTx/>
                <a:latin typeface="Calibri"/>
                <a:ea typeface="Calibri"/>
              </a:defRPr>
            </a:lvl1pPr>
          </a:lstStyle>
          <a:p>
            <a:pPr indent="0" algn="l" defTabSz="914400">
              <a:lnSpc>
                <a:spcPct val="100000"/>
              </a:lnSpc>
              <a:buNone/>
              <a:tabLst>
                <a:tab pos="0" algn="l"/>
              </a:tabLst>
            </a:pPr>
            <a:fld id="{6C2066A1-92F4-4D40-BD37-4095592C00A8}" type="slidenum">
              <a:rPr lang="en-US" sz="1800" b="0" u="none" strike="noStrike">
                <a:solidFill>
                  <a:schemeClr val="dk1"/>
                </a:solidFill>
                <a:effectLst/>
                <a:uFillTx/>
                <a:latin typeface="Calibri"/>
                <a:ea typeface="Calibri"/>
              </a:rPr>
              <a:t>‹#›</a:t>
            </a:fld>
            <a:endParaRPr lang="en-US" sz="1800" b="0" u="none" strike="noStrike">
              <a:solidFill>
                <a:srgbClr val="000000"/>
              </a:solidFill>
              <a:effectLst/>
              <a:uFillTx/>
              <a:latin typeface="Noto Serif JP"/>
            </a:endParaRPr>
          </a:p>
        </p:txBody>
      </p:sp>
      <p:sp>
        <p:nvSpPr>
          <p:cNvPr id="8" name="PlaceHolder 5"/>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lvl1pPr algn="l">
              <a:lnSpc>
                <a:spcPct val="90000"/>
              </a:lnSpc>
              <a:spcBef>
                <a:spcPts val="1417"/>
              </a:spcBef>
              <a:buClr>
                <a:srgbClr val="000000"/>
              </a:buClr>
              <a:buSzPct val="45000"/>
              <a:buFont typeface="Wingdings" charset="2"/>
              <a:buChar char=""/>
              <a:defRPr lang="ja-JP" sz="2800" b="0" u="none" strike="noStrike">
                <a:solidFill>
                  <a:schemeClr val="dk1"/>
                </a:solidFill>
                <a:effectLst/>
                <a:uFillTx/>
                <a:latin typeface="Calibri"/>
              </a:defRPr>
            </a:lvl1pPr>
            <a:lvl2pPr lvl="1" algn="l">
              <a:lnSpc>
                <a:spcPct val="90000"/>
              </a:lnSpc>
              <a:spcBef>
                <a:spcPts val="1134"/>
              </a:spcBef>
              <a:buClr>
                <a:srgbClr val="000000"/>
              </a:buClr>
              <a:buSzPct val="75000"/>
              <a:buFont typeface="Symbol" charset="2"/>
              <a:buChar char=""/>
              <a:defRPr lang="ja-JP" sz="2000" b="0" u="none" strike="noStrike">
                <a:solidFill>
                  <a:schemeClr val="dk1"/>
                </a:solidFill>
                <a:effectLst/>
                <a:uFillTx/>
                <a:latin typeface="Calibri"/>
              </a:defRPr>
            </a:lvl2pPr>
            <a:lvl3pPr lvl="2" algn="l">
              <a:lnSpc>
                <a:spcPct val="90000"/>
              </a:lnSpc>
              <a:spcBef>
                <a:spcPts val="850"/>
              </a:spcBef>
              <a:buClr>
                <a:srgbClr val="000000"/>
              </a:buClr>
              <a:buSzPct val="45000"/>
              <a:buFont typeface="Wingdings" charset="2"/>
              <a:buChar char=""/>
              <a:defRPr lang="ja-JP" sz="1800" b="0" u="none" strike="noStrike">
                <a:solidFill>
                  <a:schemeClr val="dk1"/>
                </a:solidFill>
                <a:effectLst/>
                <a:uFillTx/>
                <a:latin typeface="Calibri"/>
              </a:defRPr>
            </a:lvl3pPr>
            <a:lvl4pPr lvl="3" algn="l">
              <a:lnSpc>
                <a:spcPct val="90000"/>
              </a:lnSpc>
              <a:spcBef>
                <a:spcPts val="567"/>
              </a:spcBef>
              <a:buClr>
                <a:srgbClr val="000000"/>
              </a:buClr>
              <a:buSzPct val="75000"/>
              <a:buFont typeface="Symbol" charset="2"/>
              <a:buChar char=""/>
              <a:defRPr lang="ja-JP" sz="1800" b="0" u="none" strike="noStrike">
                <a:solidFill>
                  <a:schemeClr val="dk1"/>
                </a:solidFill>
                <a:effectLst/>
                <a:uFillTx/>
                <a:latin typeface="Calibri"/>
              </a:defRPr>
            </a:lvl4pPr>
            <a:lvl5pPr lvl="4"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5pPr>
            <a:lvl6pPr lvl="5"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6pPr>
            <a:lvl7pPr lvl="6" algn="l">
              <a:lnSpc>
                <a:spcPct val="90000"/>
              </a:lnSpc>
              <a:spcBef>
                <a:spcPts val="283"/>
              </a:spcBef>
              <a:buClr>
                <a:srgbClr val="000000"/>
              </a:buClr>
              <a:buSzPct val="45000"/>
              <a:buFont typeface="Wingdings" charset="2"/>
              <a:buChar char=""/>
              <a:defRPr lang="ja-JP" sz="2000" b="0" u="none" strike="noStrike">
                <a:solidFill>
                  <a:schemeClr val="dk1"/>
                </a:solidFill>
                <a:effectLst/>
                <a:uFillTx/>
                <a:latin typeface="Calibri"/>
              </a:defRPr>
            </a:lvl7pPr>
          </a:lstStyle>
          <a:p>
            <a:pPr marL="432000" indent="-324000" algn="l">
              <a:lnSpc>
                <a:spcPct val="90000"/>
              </a:lnSpc>
              <a:spcBef>
                <a:spcPts val="1417"/>
              </a:spcBef>
              <a:buClr>
                <a:srgbClr val="000000"/>
              </a:buClr>
              <a:buSzPct val="45000"/>
              <a:buFont typeface="Wingdings" charset="2"/>
              <a:buChar char=""/>
            </a:pPr>
            <a:r>
              <a:rPr lang="ja-JP" sz="2800" b="0" u="none" strike="noStrike">
                <a:solidFill>
                  <a:schemeClr val="dk1"/>
                </a:solidFill>
                <a:effectLst/>
                <a:uFillTx/>
                <a:latin typeface="Calibri"/>
              </a:rPr>
              <a:t>クリックしてアウトラインのテキストを編集</a:t>
            </a:r>
            <a:endParaRPr lang="en-US" sz="2800" b="0" u="none" strike="noStrike">
              <a:solidFill>
                <a:schemeClr val="dk1"/>
              </a:solidFill>
              <a:effectLst/>
              <a:uFillTx/>
              <a:latin typeface="Calibri"/>
            </a:endParaRPr>
          </a:p>
          <a:p>
            <a:pPr marL="864000" lvl="1" indent="-324000" algn="l">
              <a:lnSpc>
                <a:spcPct val="90000"/>
              </a:lnSpc>
              <a:spcBef>
                <a:spcPts val="1134"/>
              </a:spcBef>
              <a:buClr>
                <a:srgbClr val="000000"/>
              </a:buClr>
              <a:buSzPct val="75000"/>
              <a:buFont typeface="Symbol"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2</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1296000" lvl="2" indent="-288000" algn="l">
              <a:lnSpc>
                <a:spcPct val="90000"/>
              </a:lnSpc>
              <a:spcBef>
                <a:spcPts val="850"/>
              </a:spcBef>
              <a:buClr>
                <a:srgbClr val="000000"/>
              </a:buClr>
              <a:buSzPct val="45000"/>
              <a:buFont typeface="Wingdings" charset="2"/>
              <a:buChar char=""/>
            </a:pPr>
            <a:r>
              <a:rPr lang="ja-JP" sz="1800" b="0" u="none" strike="noStrike">
                <a:solidFill>
                  <a:schemeClr val="dk1"/>
                </a:solidFill>
                <a:effectLst/>
                <a:uFillTx/>
                <a:latin typeface="Calibri"/>
              </a:rPr>
              <a:t>第</a:t>
            </a:r>
            <a:r>
              <a:rPr lang="en-US" sz="1800" b="0" u="none" strike="noStrike">
                <a:solidFill>
                  <a:schemeClr val="dk1"/>
                </a:solidFill>
                <a:effectLst/>
                <a:uFillTx/>
                <a:latin typeface="Calibri"/>
              </a:rPr>
              <a:t>3</a:t>
            </a:r>
            <a:r>
              <a:rPr lang="ja-JP" sz="1800" b="0" u="none" strike="noStrike">
                <a:solidFill>
                  <a:schemeClr val="dk1"/>
                </a:solidFill>
                <a:effectLst/>
                <a:uFillTx/>
                <a:latin typeface="Calibri"/>
              </a:rPr>
              <a:t>レベル アウトライン</a:t>
            </a:r>
            <a:endParaRPr lang="en-US" sz="1800" b="0" u="none" strike="noStrike">
              <a:solidFill>
                <a:schemeClr val="dk1"/>
              </a:solidFill>
              <a:effectLst/>
              <a:uFillTx/>
              <a:latin typeface="Calibri"/>
            </a:endParaRPr>
          </a:p>
          <a:p>
            <a:pPr marL="1728000" lvl="3" indent="-216000" algn="l">
              <a:lnSpc>
                <a:spcPct val="90000"/>
              </a:lnSpc>
              <a:spcBef>
                <a:spcPts val="567"/>
              </a:spcBef>
              <a:buClr>
                <a:srgbClr val="000000"/>
              </a:buClr>
              <a:buSzPct val="75000"/>
              <a:buFont typeface="Symbol" charset="2"/>
              <a:buChar char=""/>
            </a:pPr>
            <a:r>
              <a:rPr lang="ja-JP" sz="1800" b="0" u="none" strike="noStrike">
                <a:solidFill>
                  <a:schemeClr val="dk1"/>
                </a:solidFill>
                <a:effectLst/>
                <a:uFillTx/>
                <a:latin typeface="Calibri"/>
              </a:rPr>
              <a:t>第</a:t>
            </a:r>
            <a:r>
              <a:rPr lang="en-US" sz="1800" b="0" u="none" strike="noStrike">
                <a:solidFill>
                  <a:schemeClr val="dk1"/>
                </a:solidFill>
                <a:effectLst/>
                <a:uFillTx/>
                <a:latin typeface="Calibri"/>
              </a:rPr>
              <a:t>4</a:t>
            </a:r>
            <a:r>
              <a:rPr lang="ja-JP" sz="1800" b="0" u="none" strike="noStrike">
                <a:solidFill>
                  <a:schemeClr val="dk1"/>
                </a:solidFill>
                <a:effectLst/>
                <a:uFillTx/>
                <a:latin typeface="Calibri"/>
              </a:rPr>
              <a:t>レベル アウトライン</a:t>
            </a:r>
            <a:endParaRPr lang="en-US" sz="1800" b="0" u="none" strike="noStrike">
              <a:solidFill>
                <a:schemeClr val="dk1"/>
              </a:solidFill>
              <a:effectLst/>
              <a:uFillTx/>
              <a:latin typeface="Calibri"/>
            </a:endParaRPr>
          </a:p>
          <a:p>
            <a:pPr marL="2160000" lvl="4"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5</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2592000" lvl="5"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6</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a:p>
            <a:pPr marL="3024000" lvl="6" indent="-216000" algn="l">
              <a:lnSpc>
                <a:spcPct val="90000"/>
              </a:lnSpc>
              <a:spcBef>
                <a:spcPts val="283"/>
              </a:spcBef>
              <a:buClr>
                <a:srgbClr val="000000"/>
              </a:buClr>
              <a:buSzPct val="45000"/>
              <a:buFont typeface="Wingdings" charset="2"/>
              <a:buChar char=""/>
            </a:pPr>
            <a:r>
              <a:rPr lang="ja-JP" sz="2000" b="0" u="none" strike="noStrike">
                <a:solidFill>
                  <a:schemeClr val="dk1"/>
                </a:solidFill>
                <a:effectLst/>
                <a:uFillTx/>
                <a:latin typeface="Calibri"/>
              </a:rPr>
              <a:t>第</a:t>
            </a:r>
            <a:r>
              <a:rPr lang="en-US" sz="2000" b="0" u="none" strike="noStrike">
                <a:solidFill>
                  <a:schemeClr val="dk1"/>
                </a:solidFill>
                <a:effectLst/>
                <a:uFillTx/>
                <a:latin typeface="Calibri"/>
              </a:rPr>
              <a:t>7</a:t>
            </a:r>
            <a:r>
              <a:rPr lang="ja-JP" sz="2000" b="0" u="none" strike="noStrike">
                <a:solidFill>
                  <a:schemeClr val="dk1"/>
                </a:solidFill>
                <a:effectLst/>
                <a:uFillTx/>
                <a:latin typeface="Calibri"/>
              </a:rPr>
              <a:t>レベル アウトライン</a:t>
            </a:r>
            <a:endParaRPr lang="en-US" sz="2000" b="0" u="none" strike="noStrike">
              <a:solidFill>
                <a:schemeClr val="dk1"/>
              </a:solidFill>
              <a:effectLst/>
              <a:uFillTx/>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laceHolder 1"/>
          <p:cNvSpPr>
            <a:spLocks noGrp="1"/>
          </p:cNvSpPr>
          <p:nvPr>
            <p:ph type="title"/>
          </p:nvPr>
        </p:nvSpPr>
        <p:spPr>
          <a:xfrm>
            <a:off x="1523880" y="1935720"/>
            <a:ext cx="9143640" cy="1573560"/>
          </a:xfrm>
          <a:prstGeom prst="rect">
            <a:avLst/>
          </a:prstGeom>
          <a:noFill/>
          <a:ln w="0">
            <a:noFill/>
          </a:ln>
        </p:spPr>
        <p:txBody>
          <a:bodyPr lIns="90000" tIns="45000" rIns="90000" bIns="45000" anchor="b">
            <a:noAutofit/>
          </a:bodyPr>
          <a:lstStyle/>
          <a:p>
            <a:pPr indent="0" algn="ctr">
              <a:lnSpc>
                <a:spcPct val="90000"/>
              </a:lnSpc>
              <a:buNone/>
            </a:pPr>
            <a:r>
              <a:rPr lang="ja-JP" altLang="en-US" sz="3600" b="0" u="none" strike="noStrike" dirty="0">
                <a:solidFill>
                  <a:schemeClr val="dk1"/>
                </a:solidFill>
                <a:effectLst/>
                <a:uFillTx/>
                <a:latin typeface="MS UI Gothic"/>
                <a:ea typeface="MS UI Gothic"/>
              </a:rPr>
              <a:t>セキュリティ投資・コスト回収検討のためのモデル</a:t>
            </a:r>
            <a:br>
              <a:rPr sz="3600" dirty="0"/>
            </a:br>
            <a:r>
              <a:rPr lang="en-US" sz="3600" b="0" u="none" strike="noStrike" dirty="0">
                <a:solidFill>
                  <a:schemeClr val="dk1"/>
                </a:solidFill>
                <a:effectLst/>
                <a:uFillTx/>
                <a:latin typeface="MS UI Gothic"/>
                <a:ea typeface="MS UI Gothic"/>
              </a:rPr>
              <a:t>CRA</a:t>
            </a:r>
            <a:r>
              <a:rPr lang="ja-JP" sz="3600" b="0" u="none" strike="noStrike" dirty="0">
                <a:solidFill>
                  <a:schemeClr val="dk1"/>
                </a:solidFill>
                <a:effectLst/>
                <a:uFillTx/>
                <a:latin typeface="MS UI Gothic"/>
                <a:ea typeface="MS UI Gothic"/>
              </a:rPr>
              <a:t>対応を例として</a:t>
            </a:r>
            <a:br>
              <a:rPr lang="en-US" altLang="ja-JP" sz="3600" b="0" u="none" strike="noStrike" dirty="0">
                <a:solidFill>
                  <a:schemeClr val="dk1"/>
                </a:solidFill>
                <a:effectLst/>
                <a:uFillTx/>
                <a:latin typeface="MS UI Gothic"/>
                <a:ea typeface="MS UI Gothic"/>
              </a:rPr>
            </a:br>
            <a:r>
              <a:rPr lang="ja-JP" altLang="en-US" sz="3600" b="0" u="none" strike="noStrike" dirty="0">
                <a:solidFill>
                  <a:schemeClr val="dk1"/>
                </a:solidFill>
                <a:effectLst/>
                <a:uFillTx/>
                <a:latin typeface="MS UI Gothic"/>
                <a:ea typeface="MS UI Gothic"/>
              </a:rPr>
              <a:t>記入用カード</a:t>
            </a:r>
            <a:endParaRPr lang="en-US" sz="3600" b="0" u="none" strike="noStrike" dirty="0">
              <a:solidFill>
                <a:schemeClr val="dk1"/>
              </a:solidFill>
              <a:effectLst/>
              <a:uFillTx/>
              <a:latin typeface="Calibri Light"/>
            </a:endParaRPr>
          </a:p>
        </p:txBody>
      </p:sp>
      <p:pic>
        <p:nvPicPr>
          <p:cNvPr id="17" name="図 4"/>
          <p:cNvPicPr/>
          <p:nvPr/>
        </p:nvPicPr>
        <p:blipFill>
          <a:blip r:embed="rId2"/>
          <a:stretch/>
        </p:blipFill>
        <p:spPr>
          <a:xfrm>
            <a:off x="0" y="0"/>
            <a:ext cx="3346560" cy="383760"/>
          </a:xfrm>
          <a:prstGeom prst="rect">
            <a:avLst/>
          </a:prstGeom>
          <a:noFill/>
          <a:ln w="0">
            <a:noFill/>
          </a:ln>
        </p:spPr>
      </p:pic>
      <p:sp>
        <p:nvSpPr>
          <p:cNvPr id="4" name="PlaceHolder 1">
            <a:extLst>
              <a:ext uri="{FF2B5EF4-FFF2-40B4-BE49-F238E27FC236}">
                <a16:creationId xmlns:a16="http://schemas.microsoft.com/office/drawing/2014/main" id="{59970936-8E38-C576-C2F3-9C3B9C5B11F1}"/>
              </a:ext>
            </a:extLst>
          </p:cNvPr>
          <p:cNvSpPr txBox="1">
            <a:spLocks/>
          </p:cNvSpPr>
          <p:nvPr/>
        </p:nvSpPr>
        <p:spPr>
          <a:xfrm>
            <a:off x="1523880" y="4274460"/>
            <a:ext cx="9143640" cy="1573560"/>
          </a:xfrm>
          <a:prstGeom prst="rect">
            <a:avLst/>
          </a:prstGeom>
          <a:noFill/>
          <a:ln w="0">
            <a:noFill/>
          </a:ln>
        </p:spPr>
        <p:txBody>
          <a:bodyPr lIns="90000" tIns="45000" rIns="90000" bIns="45000" anchor="b">
            <a:noAutofit/>
          </a:bodyPr>
          <a:lstStyle>
            <a:lvl1pPr indent="0" algn="ctr" defTabSz="914400" rtl="0" eaLnBrk="1" latinLnBrk="0" hangingPunct="1">
              <a:lnSpc>
                <a:spcPct val="90000"/>
              </a:lnSpc>
              <a:spcBef>
                <a:spcPct val="0"/>
              </a:spcBef>
              <a:buNone/>
              <a:defRPr kumimoji="1" lang="ja-JP" sz="6000" b="0" u="none" strike="noStrike" kern="1200">
                <a:solidFill>
                  <a:schemeClr val="dk1"/>
                </a:solidFill>
                <a:effectLst/>
                <a:uFillTx/>
                <a:latin typeface="Calibri Light"/>
                <a:ea typeface="Calibri Light"/>
                <a:cs typeface="+mj-cs"/>
              </a:defRPr>
            </a:lvl1pPr>
          </a:lstStyle>
          <a:p>
            <a:r>
              <a:rPr lang="ja-JP" altLang="en-US" sz="3600" dirty="0">
                <a:latin typeface="MS UI Gothic"/>
                <a:ea typeface="MS UI Gothic"/>
              </a:rPr>
              <a:t>中核人材育成プログラム</a:t>
            </a:r>
            <a:endParaRPr lang="en-US" altLang="ja-JP" sz="3600" dirty="0">
              <a:latin typeface="MS UI Gothic"/>
              <a:ea typeface="MS UI Gothic"/>
            </a:endParaRPr>
          </a:p>
          <a:p>
            <a:r>
              <a:rPr lang="en-US" altLang="ja-JP" sz="3600" dirty="0">
                <a:latin typeface="MS UI Gothic"/>
                <a:ea typeface="MS UI Gothic"/>
              </a:rPr>
              <a:t>9</a:t>
            </a:r>
            <a:r>
              <a:rPr lang="ja-JP" altLang="en-US" sz="3600" dirty="0">
                <a:latin typeface="MS UI Gothic"/>
                <a:ea typeface="MS UI Gothic"/>
              </a:rPr>
              <a:t>期卒業プロジェクト</a:t>
            </a:r>
            <a:endParaRPr lang="ja-JP"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
          <p:cNvSpPr/>
          <p:nvPr/>
        </p:nvSpPr>
        <p:spPr>
          <a:xfrm>
            <a:off x="0" y="0"/>
            <a:ext cx="12191760" cy="56880"/>
          </a:xfrm>
          <a:prstGeom prst="rect">
            <a:avLst/>
          </a:prstGeom>
          <a:solidFill>
            <a:srgbClr val="19A7B8"/>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フレームワーク全体像</a:t>
            </a:r>
            <a:endParaRPr lang="en-US" sz="750" b="0" u="none" strike="noStrike">
              <a:solidFill>
                <a:srgbClr val="FFFFFF"/>
              </a:solidFill>
              <a:effectLst/>
              <a:uFillTx/>
              <a:latin typeface="Arial"/>
            </a:endParaRPr>
          </a:p>
        </p:txBody>
      </p:sp>
      <p:sp>
        <p:nvSpPr>
          <p:cNvPr id="20" name="正方形/長方形 3"/>
          <p:cNvSpPr/>
          <p:nvPr/>
        </p:nvSpPr>
        <p:spPr>
          <a:xfrm>
            <a:off x="11239560" y="64962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01</a:t>
            </a:r>
            <a:endParaRPr lang="en-US" sz="750" b="0" u="none" strike="noStrike">
              <a:solidFill>
                <a:srgbClr val="FFFFFF"/>
              </a:solidFill>
              <a:effectLst/>
              <a:uFillTx/>
              <a:latin typeface="Arial"/>
            </a:endParaRPr>
          </a:p>
        </p:txBody>
      </p:sp>
      <p:sp>
        <p:nvSpPr>
          <p:cNvPr id="21" name="正方形/長方形 4"/>
          <p:cNvSpPr/>
          <p:nvPr/>
        </p:nvSpPr>
        <p:spPr>
          <a:xfrm>
            <a:off x="514440" y="32400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FRAMEWORK</a:t>
            </a:r>
            <a:endParaRPr lang="en-US" sz="820" b="0" u="none" strike="noStrike">
              <a:solidFill>
                <a:srgbClr val="FFFFFF"/>
              </a:solidFill>
              <a:effectLst/>
              <a:uFillTx/>
              <a:latin typeface="Arial"/>
            </a:endParaRPr>
          </a:p>
        </p:txBody>
      </p:sp>
      <p:sp>
        <p:nvSpPr>
          <p:cNvPr id="22" name="正方形/長方形 5"/>
          <p:cNvSpPr/>
          <p:nvPr/>
        </p:nvSpPr>
        <p:spPr>
          <a:xfrm>
            <a:off x="514440" y="571680"/>
            <a:ext cx="7238520" cy="5140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2170" b="1" u="none" strike="noStrike">
                <a:solidFill>
                  <a:srgbClr val="172033"/>
                </a:solidFill>
                <a:effectLst/>
                <a:uFillTx/>
                <a:latin typeface="Yu Gothic"/>
                <a:ea typeface="Yu Gothic"/>
              </a:rPr>
              <a:t>CRA</a:t>
            </a:r>
            <a:r>
              <a:rPr lang="ja-JP" sz="2170" b="1" u="none" strike="noStrike">
                <a:solidFill>
                  <a:srgbClr val="172033"/>
                </a:solidFill>
                <a:effectLst/>
                <a:uFillTx/>
                <a:latin typeface="Yu Gothic"/>
                <a:ea typeface="Yu Gothic"/>
              </a:rPr>
              <a:t>対応を実務に落とす入力フレームワーク</a:t>
            </a:r>
            <a:endParaRPr lang="en-US" sz="2170" b="0" u="none" strike="noStrike">
              <a:solidFill>
                <a:srgbClr val="FFFFFF"/>
              </a:solidFill>
              <a:effectLst/>
              <a:uFillTx/>
              <a:latin typeface="Arial"/>
            </a:endParaRPr>
          </a:p>
        </p:txBody>
      </p:sp>
      <p:sp>
        <p:nvSpPr>
          <p:cNvPr id="23" name="正方形/長方形 6"/>
          <p:cNvSpPr/>
          <p:nvPr/>
        </p:nvSpPr>
        <p:spPr>
          <a:xfrm>
            <a:off x="514440" y="1200240"/>
            <a:ext cx="809604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980" b="0" u="none" strike="noStrike">
                <a:solidFill>
                  <a:srgbClr val="667085"/>
                </a:solidFill>
                <a:effectLst/>
                <a:uFillTx/>
                <a:latin typeface="Yu Gothic"/>
                <a:ea typeface="Yu Gothic"/>
              </a:rPr>
              <a:t>条文を読み、対応を定義し、証跡とコストを同じ型で整理するためのテンプレート</a:t>
            </a:r>
            <a:endParaRPr lang="en-US" sz="980" b="0" u="none" strike="noStrike">
              <a:solidFill>
                <a:srgbClr val="FFFFFF"/>
              </a:solidFill>
              <a:effectLst/>
              <a:uFillTx/>
              <a:latin typeface="Arial"/>
            </a:endParaRPr>
          </a:p>
        </p:txBody>
      </p:sp>
      <p:sp>
        <p:nvSpPr>
          <p:cNvPr id="24" name="正方形/長方形 7"/>
          <p:cNvSpPr/>
          <p:nvPr/>
        </p:nvSpPr>
        <p:spPr>
          <a:xfrm>
            <a:off x="514440" y="1638360"/>
            <a:ext cx="3428640" cy="3695400"/>
          </a:xfrm>
          <a:prstGeom prst="rect">
            <a:avLst/>
          </a:prstGeom>
          <a:solidFill>
            <a:srgbClr val="FFFFFF"/>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25" name="正方形/長方形 8"/>
          <p:cNvSpPr/>
          <p:nvPr/>
        </p:nvSpPr>
        <p:spPr>
          <a:xfrm>
            <a:off x="666720" y="1752480"/>
            <a:ext cx="312372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900" b="1" u="none" strike="noStrike">
                <a:solidFill>
                  <a:srgbClr val="172033"/>
                </a:solidFill>
                <a:effectLst/>
                <a:uFillTx/>
                <a:latin typeface="Yu Gothic"/>
                <a:ea typeface="Yu Gothic"/>
              </a:rPr>
              <a:t>1. </a:t>
            </a:r>
            <a:r>
              <a:rPr lang="ja-JP" sz="900" b="1" u="none" strike="noStrike">
                <a:solidFill>
                  <a:srgbClr val="172033"/>
                </a:solidFill>
                <a:effectLst/>
                <a:uFillTx/>
                <a:latin typeface="Yu Gothic"/>
                <a:ea typeface="Yu Gothic"/>
              </a:rPr>
              <a:t>条文から要求を読む</a:t>
            </a:r>
            <a:endParaRPr lang="en-US" sz="900" b="0" u="none" strike="noStrike">
              <a:solidFill>
                <a:srgbClr val="FFFFFF"/>
              </a:solidFill>
              <a:effectLst/>
              <a:uFillTx/>
              <a:latin typeface="Arial"/>
            </a:endParaRPr>
          </a:p>
        </p:txBody>
      </p:sp>
      <p:sp>
        <p:nvSpPr>
          <p:cNvPr id="26" name="正方形/長方形 9"/>
          <p:cNvSpPr/>
          <p:nvPr/>
        </p:nvSpPr>
        <p:spPr>
          <a:xfrm>
            <a:off x="800280" y="2190600"/>
            <a:ext cx="2761920" cy="6663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430" b="1" u="none" strike="noStrike" dirty="0">
                <a:solidFill>
                  <a:srgbClr val="172033"/>
                </a:solidFill>
                <a:effectLst/>
                <a:uFillTx/>
                <a:latin typeface="Yu Gothic"/>
                <a:ea typeface="Yu Gothic"/>
              </a:rPr>
              <a:t>CRA</a:t>
            </a:r>
            <a:r>
              <a:rPr lang="ja-JP" sz="1430" b="1" u="none" strike="noStrike" dirty="0">
                <a:solidFill>
                  <a:srgbClr val="172033"/>
                </a:solidFill>
                <a:effectLst/>
                <a:uFillTx/>
                <a:latin typeface="Yu Gothic"/>
                <a:ea typeface="Yu Gothic"/>
              </a:rPr>
              <a:t>条文・</a:t>
            </a:r>
            <a:r>
              <a:rPr lang="en-US" sz="1430" b="1" u="none" strike="noStrike" dirty="0">
                <a:solidFill>
                  <a:srgbClr val="172033"/>
                </a:solidFill>
                <a:effectLst/>
                <a:uFillTx/>
                <a:latin typeface="Yu Gothic"/>
                <a:ea typeface="Yu Gothic"/>
              </a:rPr>
              <a:t>Annex</a:t>
            </a:r>
            <a:r>
              <a:rPr lang="ja-JP" sz="1430" b="1" u="none" strike="noStrike" dirty="0">
                <a:solidFill>
                  <a:srgbClr val="172033"/>
                </a:solidFill>
                <a:effectLst/>
                <a:uFillTx/>
                <a:latin typeface="Yu Gothic"/>
                <a:ea typeface="Yu Gothic"/>
              </a:rPr>
              <a:t>の文言から、自社が満たすべき要求を短い実務語に翻訳する。</a:t>
            </a:r>
            <a:endParaRPr lang="en-US" sz="1430" b="0" u="none" strike="noStrike" dirty="0">
              <a:solidFill>
                <a:srgbClr val="FFFFFF"/>
              </a:solidFill>
              <a:effectLst/>
              <a:uFillTx/>
              <a:latin typeface="Arial"/>
            </a:endParaRPr>
          </a:p>
        </p:txBody>
      </p:sp>
      <p:sp>
        <p:nvSpPr>
          <p:cNvPr id="27" name="正方形/長方形 10"/>
          <p:cNvSpPr/>
          <p:nvPr/>
        </p:nvSpPr>
        <p:spPr>
          <a:xfrm>
            <a:off x="800280" y="3276720"/>
            <a:ext cx="2647440" cy="66636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28" name="正方形/長方形 11"/>
          <p:cNvSpPr/>
          <p:nvPr/>
        </p:nvSpPr>
        <p:spPr>
          <a:xfrm>
            <a:off x="895320" y="3352680"/>
            <a:ext cx="2457000" cy="456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200" b="1" u="none" strike="noStrike">
                <a:solidFill>
                  <a:srgbClr val="172033"/>
                </a:solidFill>
                <a:effectLst/>
                <a:uFillTx/>
                <a:latin typeface="Aptos"/>
                <a:ea typeface="Aptos"/>
              </a:rPr>
              <a:t>Excel</a:t>
            </a:r>
            <a:r>
              <a:rPr lang="ja-JP" sz="1200" b="1" u="none" strike="noStrike">
                <a:solidFill>
                  <a:srgbClr val="172033"/>
                </a:solidFill>
                <a:effectLst/>
                <a:uFillTx/>
                <a:latin typeface="Aptos"/>
                <a:ea typeface="Aptos"/>
              </a:rPr>
              <a:t>から</a:t>
            </a:r>
            <a:r>
              <a:rPr lang="en-US" sz="1200" b="1" u="none" strike="noStrike">
                <a:solidFill>
                  <a:srgbClr val="172033"/>
                </a:solidFill>
                <a:effectLst/>
                <a:uFillTx/>
                <a:latin typeface="Aptos"/>
                <a:ea typeface="Aptos"/>
              </a:rPr>
              <a:t>2</a:t>
            </a:r>
            <a:r>
              <a:rPr lang="ja-JP" sz="1200" b="1" u="none" strike="noStrike">
                <a:solidFill>
                  <a:srgbClr val="172033"/>
                </a:solidFill>
                <a:effectLst/>
                <a:uFillTx/>
                <a:latin typeface="Aptos"/>
                <a:ea typeface="Aptos"/>
              </a:rPr>
              <a:t>枚</a:t>
            </a:r>
            <a:r>
              <a:rPr lang="en-US" sz="1200" b="1" u="none" strike="noStrike">
                <a:solidFill>
                  <a:srgbClr val="172033"/>
                </a:solidFill>
                <a:effectLst/>
                <a:uFillTx/>
                <a:latin typeface="Aptos"/>
                <a:ea typeface="Aptos"/>
              </a:rPr>
              <a:t>1</a:t>
            </a:r>
            <a:r>
              <a:rPr lang="ja-JP" sz="1200" b="1" u="none" strike="noStrike">
                <a:solidFill>
                  <a:srgbClr val="172033"/>
                </a:solidFill>
                <a:effectLst/>
                <a:uFillTx/>
                <a:latin typeface="Aptos"/>
                <a:ea typeface="Aptos"/>
              </a:rPr>
              <a:t>組のカードを生成</a:t>
            </a:r>
            <a:endParaRPr lang="en-US" sz="1200" b="0" u="none" strike="noStrike">
              <a:solidFill>
                <a:srgbClr val="FFFFFF"/>
              </a:solidFill>
              <a:effectLst/>
              <a:uFillTx/>
              <a:latin typeface="Arial"/>
            </a:endParaRPr>
          </a:p>
        </p:txBody>
      </p:sp>
      <p:sp>
        <p:nvSpPr>
          <p:cNvPr id="29" name="正方形/長方形 13"/>
          <p:cNvSpPr/>
          <p:nvPr/>
        </p:nvSpPr>
        <p:spPr>
          <a:xfrm>
            <a:off x="800280" y="4114800"/>
            <a:ext cx="2647440" cy="66636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30" name="正方形/長方形 14"/>
          <p:cNvSpPr/>
          <p:nvPr/>
        </p:nvSpPr>
        <p:spPr>
          <a:xfrm>
            <a:off x="895320" y="4191120"/>
            <a:ext cx="24570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Aptos"/>
                <a:ea typeface="Aptos"/>
              </a:rPr>
              <a:t>条文要旨と対応項目を確認</a:t>
            </a:r>
            <a:endParaRPr lang="en-US" sz="1200" b="0" u="none" strike="noStrike">
              <a:solidFill>
                <a:srgbClr val="FFFFFF"/>
              </a:solidFill>
              <a:effectLst/>
              <a:uFillTx/>
              <a:latin typeface="Arial"/>
            </a:endParaRPr>
          </a:p>
        </p:txBody>
      </p:sp>
      <p:sp>
        <p:nvSpPr>
          <p:cNvPr id="31" name="正方形/長方形 16"/>
          <p:cNvSpPr/>
          <p:nvPr/>
        </p:nvSpPr>
        <p:spPr>
          <a:xfrm>
            <a:off x="4381560" y="1638360"/>
            <a:ext cx="3428640" cy="3695400"/>
          </a:xfrm>
          <a:prstGeom prst="rect">
            <a:avLst/>
          </a:prstGeom>
          <a:solidFill>
            <a:srgbClr val="FFFFFF"/>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32" name="正方形/長方形 17"/>
          <p:cNvSpPr/>
          <p:nvPr/>
        </p:nvSpPr>
        <p:spPr>
          <a:xfrm>
            <a:off x="4533840" y="1752480"/>
            <a:ext cx="312372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900" b="1" u="none" strike="noStrike">
                <a:solidFill>
                  <a:srgbClr val="172033"/>
                </a:solidFill>
                <a:effectLst/>
                <a:uFillTx/>
                <a:latin typeface="Yu Gothic"/>
                <a:ea typeface="Yu Gothic"/>
              </a:rPr>
              <a:t>2. </a:t>
            </a:r>
            <a:r>
              <a:rPr lang="ja-JP" sz="900" b="1" u="none" strike="noStrike">
                <a:solidFill>
                  <a:srgbClr val="172033"/>
                </a:solidFill>
                <a:effectLst/>
                <a:uFillTx/>
                <a:latin typeface="Yu Gothic"/>
                <a:ea typeface="Yu Gothic"/>
              </a:rPr>
              <a:t>自社対応を書き込む</a:t>
            </a:r>
            <a:endParaRPr lang="en-US" sz="900" b="0" u="none" strike="noStrike">
              <a:solidFill>
                <a:srgbClr val="FFFFFF"/>
              </a:solidFill>
              <a:effectLst/>
              <a:uFillTx/>
              <a:latin typeface="Arial"/>
            </a:endParaRPr>
          </a:p>
        </p:txBody>
      </p:sp>
      <p:sp>
        <p:nvSpPr>
          <p:cNvPr id="33" name="正方形/長方形 18"/>
          <p:cNvSpPr/>
          <p:nvPr/>
        </p:nvSpPr>
        <p:spPr>
          <a:xfrm>
            <a:off x="4667400" y="2190600"/>
            <a:ext cx="2761920" cy="6663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30" b="1" u="none" strike="noStrike">
                <a:solidFill>
                  <a:srgbClr val="172033"/>
                </a:solidFill>
                <a:effectLst/>
                <a:uFillTx/>
                <a:latin typeface="Yu Gothic"/>
                <a:ea typeface="Yu Gothic"/>
              </a:rPr>
              <a:t>現状、実施済み対応、未対応、責任部署、証跡を記入し、判断が残る箇所を見える化する。</a:t>
            </a:r>
            <a:endParaRPr lang="en-US" sz="1430" b="0" u="none" strike="noStrike">
              <a:solidFill>
                <a:srgbClr val="FFFFFF"/>
              </a:solidFill>
              <a:effectLst/>
              <a:uFillTx/>
              <a:latin typeface="Arial"/>
            </a:endParaRPr>
          </a:p>
        </p:txBody>
      </p:sp>
      <p:sp>
        <p:nvSpPr>
          <p:cNvPr id="34" name="正方形/長方形 19"/>
          <p:cNvSpPr/>
          <p:nvPr/>
        </p:nvSpPr>
        <p:spPr>
          <a:xfrm>
            <a:off x="4667400" y="3276720"/>
            <a:ext cx="2647440" cy="66636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35" name="正方形/長方形 20"/>
          <p:cNvSpPr/>
          <p:nvPr/>
        </p:nvSpPr>
        <p:spPr>
          <a:xfrm>
            <a:off x="4762440" y="3352680"/>
            <a:ext cx="24570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Aptos"/>
                <a:ea typeface="Aptos"/>
              </a:rPr>
              <a:t>対応状況・担当・期限を記入</a:t>
            </a:r>
            <a:endParaRPr lang="en-US" sz="1200" b="0" u="none" strike="noStrike">
              <a:solidFill>
                <a:srgbClr val="FFFFFF"/>
              </a:solidFill>
              <a:effectLst/>
              <a:uFillTx/>
              <a:latin typeface="Arial"/>
            </a:endParaRPr>
          </a:p>
        </p:txBody>
      </p:sp>
      <p:sp>
        <p:nvSpPr>
          <p:cNvPr id="36" name="正方形/長方形 22"/>
          <p:cNvSpPr/>
          <p:nvPr/>
        </p:nvSpPr>
        <p:spPr>
          <a:xfrm>
            <a:off x="4667400" y="4114800"/>
            <a:ext cx="2647440" cy="66636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37" name="正方形/長方形 23"/>
          <p:cNvSpPr/>
          <p:nvPr/>
        </p:nvSpPr>
        <p:spPr>
          <a:xfrm>
            <a:off x="4762440" y="4191120"/>
            <a:ext cx="24570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Aptos"/>
                <a:ea typeface="Aptos"/>
              </a:rPr>
              <a:t>資料名・版数・確認者を記録</a:t>
            </a:r>
            <a:endParaRPr lang="en-US" sz="1200" b="0" u="none" strike="noStrike">
              <a:solidFill>
                <a:srgbClr val="FFFFFF"/>
              </a:solidFill>
              <a:effectLst/>
              <a:uFillTx/>
              <a:latin typeface="Arial"/>
            </a:endParaRPr>
          </a:p>
        </p:txBody>
      </p:sp>
      <p:sp>
        <p:nvSpPr>
          <p:cNvPr id="38" name="正方形/長方形 25"/>
          <p:cNvSpPr/>
          <p:nvPr/>
        </p:nvSpPr>
        <p:spPr>
          <a:xfrm>
            <a:off x="8248680" y="1638360"/>
            <a:ext cx="3428640" cy="3695400"/>
          </a:xfrm>
          <a:prstGeom prst="rect">
            <a:avLst/>
          </a:prstGeom>
          <a:solidFill>
            <a:srgbClr val="FFFFFF"/>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39" name="正方形/長方形 26"/>
          <p:cNvSpPr/>
          <p:nvPr/>
        </p:nvSpPr>
        <p:spPr>
          <a:xfrm>
            <a:off x="8400960" y="1752480"/>
            <a:ext cx="312372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900" b="1" u="none" strike="noStrike">
                <a:solidFill>
                  <a:srgbClr val="172033"/>
                </a:solidFill>
                <a:effectLst/>
                <a:uFillTx/>
                <a:latin typeface="Yu Gothic"/>
                <a:ea typeface="Yu Gothic"/>
              </a:rPr>
              <a:t>3. </a:t>
            </a:r>
            <a:r>
              <a:rPr lang="ja-JP" sz="900" b="1" u="none" strike="noStrike">
                <a:solidFill>
                  <a:srgbClr val="172033"/>
                </a:solidFill>
                <a:effectLst/>
                <a:uFillTx/>
                <a:latin typeface="Yu Gothic"/>
                <a:ea typeface="Yu Gothic"/>
              </a:rPr>
              <a:t>コストと回収を判断する</a:t>
            </a:r>
            <a:endParaRPr lang="en-US" sz="900" b="0" u="none" strike="noStrike">
              <a:solidFill>
                <a:srgbClr val="FFFFFF"/>
              </a:solidFill>
              <a:effectLst/>
              <a:uFillTx/>
              <a:latin typeface="Arial"/>
            </a:endParaRPr>
          </a:p>
        </p:txBody>
      </p:sp>
      <p:sp>
        <p:nvSpPr>
          <p:cNvPr id="40" name="正方形/長方形 27"/>
          <p:cNvSpPr/>
          <p:nvPr/>
        </p:nvSpPr>
        <p:spPr>
          <a:xfrm>
            <a:off x="8534520" y="2190600"/>
            <a:ext cx="2761920" cy="6663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30" b="1" u="none" strike="noStrike">
                <a:solidFill>
                  <a:srgbClr val="172033"/>
                </a:solidFill>
                <a:effectLst/>
                <a:uFillTx/>
                <a:latin typeface="Yu Gothic"/>
                <a:ea typeface="Yu Gothic"/>
              </a:rPr>
              <a:t>その対応が初期費用なのか、ランニング費用なのか、随時発生なのかを時間軸で整理する。</a:t>
            </a:r>
            <a:endParaRPr lang="en-US" sz="1430" b="0" u="none" strike="noStrike">
              <a:solidFill>
                <a:srgbClr val="FFFFFF"/>
              </a:solidFill>
              <a:effectLst/>
              <a:uFillTx/>
              <a:latin typeface="Arial"/>
            </a:endParaRPr>
          </a:p>
        </p:txBody>
      </p:sp>
      <p:sp>
        <p:nvSpPr>
          <p:cNvPr id="41" name="正方形/長方形 28"/>
          <p:cNvSpPr/>
          <p:nvPr/>
        </p:nvSpPr>
        <p:spPr>
          <a:xfrm>
            <a:off x="8534520" y="3314880"/>
            <a:ext cx="2381040" cy="2664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42" name="正方形/長方形 29"/>
          <p:cNvSpPr/>
          <p:nvPr/>
        </p:nvSpPr>
        <p:spPr>
          <a:xfrm>
            <a:off x="8629560" y="3371760"/>
            <a:ext cx="2190240" cy="1519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US" sz="750" b="1" u="none" strike="noStrike">
                <a:solidFill>
                  <a:srgbClr val="2B7ABF"/>
                </a:solidFill>
                <a:effectLst/>
                <a:uFillTx/>
                <a:latin typeface="Yu Gothic"/>
                <a:ea typeface="Yu Gothic"/>
              </a:rPr>
              <a:t>Initial / </a:t>
            </a:r>
            <a:r>
              <a:rPr lang="ja-JP" sz="750" b="1" u="none" strike="noStrike">
                <a:solidFill>
                  <a:srgbClr val="2B7ABF"/>
                </a:solidFill>
                <a:effectLst/>
                <a:uFillTx/>
                <a:latin typeface="Yu Gothic"/>
                <a:ea typeface="Yu Gothic"/>
              </a:rPr>
              <a:t>初期</a:t>
            </a:r>
            <a:endParaRPr lang="en-US" sz="750" b="0" u="none" strike="noStrike">
              <a:solidFill>
                <a:srgbClr val="FFFFFF"/>
              </a:solidFill>
              <a:effectLst/>
              <a:uFillTx/>
              <a:latin typeface="Arial"/>
            </a:endParaRPr>
          </a:p>
        </p:txBody>
      </p:sp>
      <p:sp>
        <p:nvSpPr>
          <p:cNvPr id="43" name="正方形/長方形 30"/>
          <p:cNvSpPr/>
          <p:nvPr/>
        </p:nvSpPr>
        <p:spPr>
          <a:xfrm>
            <a:off x="8534520" y="3753000"/>
            <a:ext cx="2381040" cy="26640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44" name="正方形/長方形 31"/>
          <p:cNvSpPr/>
          <p:nvPr/>
        </p:nvSpPr>
        <p:spPr>
          <a:xfrm>
            <a:off x="8629560" y="3809880"/>
            <a:ext cx="2190240" cy="1519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US" sz="750" b="1" u="none" strike="noStrike">
                <a:solidFill>
                  <a:srgbClr val="2E7D65"/>
                </a:solidFill>
                <a:effectLst/>
                <a:uFillTx/>
                <a:latin typeface="Yu Gothic"/>
                <a:ea typeface="Yu Gothic"/>
              </a:rPr>
              <a:t>Running / </a:t>
            </a:r>
            <a:r>
              <a:rPr lang="ja-JP" sz="750" b="1" u="none" strike="noStrike">
                <a:solidFill>
                  <a:srgbClr val="2E7D65"/>
                </a:solidFill>
                <a:effectLst/>
                <a:uFillTx/>
                <a:latin typeface="Yu Gothic"/>
                <a:ea typeface="Yu Gothic"/>
              </a:rPr>
              <a:t>継続</a:t>
            </a:r>
            <a:endParaRPr lang="en-US" sz="750" b="0" u="none" strike="noStrike">
              <a:solidFill>
                <a:srgbClr val="FFFFFF"/>
              </a:solidFill>
              <a:effectLst/>
              <a:uFillTx/>
              <a:latin typeface="Arial"/>
            </a:endParaRPr>
          </a:p>
        </p:txBody>
      </p:sp>
      <p:sp>
        <p:nvSpPr>
          <p:cNvPr id="45" name="正方形/長方形 32"/>
          <p:cNvSpPr/>
          <p:nvPr/>
        </p:nvSpPr>
        <p:spPr>
          <a:xfrm>
            <a:off x="8534520" y="4191120"/>
            <a:ext cx="2381040" cy="26640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46" name="正方形/長方形 33"/>
          <p:cNvSpPr/>
          <p:nvPr/>
        </p:nvSpPr>
        <p:spPr>
          <a:xfrm>
            <a:off x="8629560" y="4248000"/>
            <a:ext cx="2190240" cy="1519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US" sz="750" b="1" u="none" strike="noStrike">
                <a:solidFill>
                  <a:srgbClr val="B66B00"/>
                </a:solidFill>
                <a:effectLst/>
                <a:uFillTx/>
                <a:latin typeface="Yu Gothic"/>
                <a:ea typeface="Yu Gothic"/>
              </a:rPr>
              <a:t>Event / </a:t>
            </a:r>
            <a:r>
              <a:rPr lang="ja-JP" sz="750" b="1" u="none" strike="noStrike">
                <a:solidFill>
                  <a:srgbClr val="B66B00"/>
                </a:solidFill>
                <a:effectLst/>
                <a:uFillTx/>
                <a:latin typeface="Yu Gothic"/>
                <a:ea typeface="Yu Gothic"/>
              </a:rPr>
              <a:t>随時</a:t>
            </a:r>
            <a:endParaRPr lang="en-US" sz="750" b="0" u="none" strike="noStrike">
              <a:solidFill>
                <a:srgbClr val="FFFFFF"/>
              </a:solidFill>
              <a:effectLst/>
              <a:uFillTx/>
              <a:latin typeface="Arial"/>
            </a:endParaRPr>
          </a:p>
        </p:txBody>
      </p:sp>
      <p:sp>
        <p:nvSpPr>
          <p:cNvPr id="47" name="正方形/長方形 34"/>
          <p:cNvSpPr/>
          <p:nvPr/>
        </p:nvSpPr>
        <p:spPr>
          <a:xfrm>
            <a:off x="514440" y="5562720"/>
            <a:ext cx="11162880" cy="590040"/>
          </a:xfrm>
          <a:prstGeom prst="rect">
            <a:avLst/>
          </a:prstGeom>
          <a:solidFill>
            <a:srgbClr val="FFFFFF"/>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chemeClr val="dk1"/>
              </a:solidFill>
              <a:effectLst/>
              <a:uFillTx/>
              <a:latin typeface="Calibri"/>
            </a:endParaRPr>
          </a:p>
        </p:txBody>
      </p:sp>
      <p:sp>
        <p:nvSpPr>
          <p:cNvPr id="48" name="正方形/長方形 35"/>
          <p:cNvSpPr/>
          <p:nvPr/>
        </p:nvSpPr>
        <p:spPr>
          <a:xfrm>
            <a:off x="666720" y="5676840"/>
            <a:ext cx="1085832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900" b="1" u="none" strike="noStrike">
                <a:solidFill>
                  <a:srgbClr val="172033"/>
                </a:solidFill>
                <a:effectLst/>
                <a:uFillTx/>
                <a:latin typeface="Yu Gothic"/>
                <a:ea typeface="Yu Gothic"/>
              </a:rPr>
              <a:t>テンプレートの使い方</a:t>
            </a:r>
            <a:endParaRPr lang="en-US" sz="900" b="0" u="none" strike="noStrike">
              <a:solidFill>
                <a:srgbClr val="FFFFFF"/>
              </a:solidFill>
              <a:effectLst/>
              <a:uFillTx/>
              <a:latin typeface="Arial"/>
            </a:endParaRPr>
          </a:p>
        </p:txBody>
      </p:sp>
      <p:sp>
        <p:nvSpPr>
          <p:cNvPr id="49" name="テキスト ボックス 37"/>
          <p:cNvSpPr/>
          <p:nvPr/>
        </p:nvSpPr>
        <p:spPr>
          <a:xfrm>
            <a:off x="666720" y="5838120"/>
            <a:ext cx="10111680" cy="27648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200" b="0" u="none" strike="noStrike">
                <a:solidFill>
                  <a:schemeClr val="dk1"/>
                </a:solidFill>
                <a:effectLst/>
                <a:uFillTx/>
                <a:latin typeface="游ゴシック"/>
                <a:ea typeface="游ゴシック"/>
              </a:rPr>
              <a:t>1</a:t>
            </a:r>
            <a:r>
              <a:rPr lang="ja-JP" sz="1200" b="0" u="none" strike="noStrike">
                <a:solidFill>
                  <a:schemeClr val="dk1"/>
                </a:solidFill>
                <a:effectLst/>
                <a:uFillTx/>
                <a:latin typeface="游ゴシック"/>
                <a:ea typeface="游ゴシック"/>
              </a:rPr>
              <a:t>項目につき「入力カード」と「条文確認カード」をセットで複製し、実務者が自社状況・実施事項・証跡・コスト発生タイミングを書き込む。</a:t>
            </a:r>
            <a:endParaRPr lang="en-US" sz="1200" b="0" u="none" strike="noStrike">
              <a:solidFill>
                <a:srgbClr val="000000"/>
              </a:solidFill>
              <a:effectLst/>
              <a:uFillTx/>
              <a:latin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51"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52"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利用上の注意</a:t>
            </a:r>
            <a:endParaRPr lang="en-US" sz="2400" b="0" u="none" strike="noStrike">
              <a:solidFill>
                <a:srgbClr val="000000"/>
              </a:solidFill>
              <a:effectLst/>
              <a:uFillTx/>
              <a:latin typeface="Arial"/>
            </a:endParaRPr>
          </a:p>
        </p:txBody>
      </p:sp>
      <p:sp>
        <p:nvSpPr>
          <p:cNvPr id="53" name="TextBox 5"/>
          <p:cNvSpPr/>
          <p:nvPr/>
        </p:nvSpPr>
        <p:spPr>
          <a:xfrm>
            <a:off x="530280" y="1097280"/>
            <a:ext cx="10972440" cy="4921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300" b="1" u="none" strike="noStrike">
                <a:solidFill>
                  <a:schemeClr val="dk1"/>
                </a:solidFill>
                <a:effectLst/>
                <a:uFillTx/>
                <a:latin typeface="Yu Gothic"/>
                <a:ea typeface="Yu Gothic"/>
              </a:rPr>
              <a:t>本資料は実務判断を支援するフレームワークです。法的適合性を最終保証するものではないため、公式条文・最新情報・自社判断と併用してください。</a:t>
            </a:r>
            <a:endParaRPr lang="en-US" sz="1300" b="0" u="none" strike="noStrike">
              <a:solidFill>
                <a:srgbClr val="000000"/>
              </a:solidFill>
              <a:effectLst/>
              <a:uFillTx/>
              <a:latin typeface="Arial"/>
            </a:endParaRPr>
          </a:p>
        </p:txBody>
      </p:sp>
      <p:sp>
        <p:nvSpPr>
          <p:cNvPr id="54" name="TextBox 10"/>
          <p:cNvSpPr/>
          <p:nvPr/>
        </p:nvSpPr>
        <p:spPr>
          <a:xfrm>
            <a:off x="685800" y="1691640"/>
            <a:ext cx="10789560" cy="3138840"/>
          </a:xfrm>
          <a:prstGeom prst="rect">
            <a:avLst/>
          </a:prstGeom>
          <a:solidFill>
            <a:srgbClr val="FFF7EA"/>
          </a:solidFill>
          <a:ln w="9525">
            <a:solidFill>
              <a:srgbClr val="EAD1A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chemeClr val="dk1"/>
                </a:solidFill>
                <a:effectLst/>
                <a:uFillTx/>
                <a:latin typeface="游ゴシック"/>
                <a:ea typeface="游ゴシック"/>
              </a:rPr>
              <a:t>注意点</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en-US" sz="1800" b="1" u="none" strike="noStrike">
                <a:solidFill>
                  <a:schemeClr val="dk1"/>
                </a:solidFill>
                <a:effectLst/>
                <a:uFillTx/>
                <a:latin typeface="游ゴシック"/>
                <a:ea typeface="游ゴシック"/>
              </a:rPr>
              <a:t>CRA</a:t>
            </a:r>
            <a:r>
              <a:rPr lang="ja-JP" sz="1800" b="1" u="none" strike="noStrike">
                <a:solidFill>
                  <a:schemeClr val="dk1"/>
                </a:solidFill>
                <a:effectLst/>
                <a:uFillTx/>
                <a:latin typeface="游ゴシック"/>
                <a:ea typeface="游ゴシック"/>
              </a:rPr>
              <a:t>条文、解釈、ガイダンスについては、必ず最新版を確認してください。</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ja-JP" sz="1800" b="1" u="none" strike="noStrike">
                <a:solidFill>
                  <a:schemeClr val="dk1"/>
                </a:solidFill>
                <a:effectLst/>
                <a:uFillTx/>
                <a:latin typeface="游ゴシック"/>
                <a:ea typeface="游ゴシック"/>
              </a:rPr>
              <a:t>本資料の項目は、</a:t>
            </a:r>
            <a:r>
              <a:rPr lang="en-US" sz="1800" b="1" u="none" strike="noStrike">
                <a:solidFill>
                  <a:schemeClr val="dk1"/>
                </a:solidFill>
                <a:effectLst/>
                <a:uFillTx/>
                <a:latin typeface="游ゴシック"/>
                <a:ea typeface="游ゴシック"/>
              </a:rPr>
              <a:t>CRA</a:t>
            </a:r>
            <a:r>
              <a:rPr lang="ja-JP" sz="1800" b="1" u="none" strike="noStrike">
                <a:solidFill>
                  <a:schemeClr val="dk1"/>
                </a:solidFill>
                <a:effectLst/>
                <a:uFillTx/>
                <a:latin typeface="游ゴシック"/>
                <a:ea typeface="游ゴシック"/>
              </a:rPr>
              <a:t>対応をトリガーにしてコスト可視化と回収を目的としています。代表的な項目を抜粋・整理したものでありすべての条文、製品別・業界別の詳細要件を網羅的に保証するものではありません。</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ja-JP" sz="1800" b="1" u="none" strike="noStrike">
                <a:solidFill>
                  <a:schemeClr val="dk1"/>
                </a:solidFill>
                <a:effectLst/>
                <a:uFillTx/>
                <a:latin typeface="游ゴシック"/>
                <a:ea typeface="游ゴシック"/>
              </a:rPr>
              <a:t>本資料は、 セキュリティコスト発生タイミング可視化と回収に関する考え方の一助として提供するものであり、 </a:t>
            </a:r>
            <a:r>
              <a:rPr lang="en-US" sz="1800" b="1" u="none" strike="noStrike">
                <a:solidFill>
                  <a:schemeClr val="dk1"/>
                </a:solidFill>
                <a:effectLst/>
                <a:uFillTx/>
                <a:latin typeface="游ゴシック"/>
                <a:ea typeface="游ゴシック"/>
              </a:rPr>
              <a:t>CRA</a:t>
            </a:r>
            <a:r>
              <a:rPr lang="ja-JP" sz="1800" b="1" u="none" strike="noStrike">
                <a:solidFill>
                  <a:schemeClr val="dk1"/>
                </a:solidFill>
                <a:effectLst/>
                <a:uFillTx/>
                <a:latin typeface="游ゴシック"/>
                <a:ea typeface="游ゴシック"/>
              </a:rPr>
              <a:t>対応の法的解釈または法的助言を提供するものではありません。</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ja-JP" sz="1800" b="1" u="none" strike="noStrike">
                <a:solidFill>
                  <a:schemeClr val="dk1"/>
                </a:solidFill>
                <a:effectLst/>
                <a:uFillTx/>
                <a:latin typeface="游ゴシック"/>
                <a:ea typeface="游ゴシック"/>
              </a:rPr>
              <a:t>最終的な上市判断、契約判断、法務判断は、各社の責任において行ってください。</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ja-JP" sz="1800" b="1" u="none" strike="noStrike">
                <a:solidFill>
                  <a:schemeClr val="dk1"/>
                </a:solidFill>
                <a:effectLst/>
                <a:uFillTx/>
                <a:latin typeface="游ゴシック"/>
                <a:ea typeface="游ゴシック"/>
              </a:rPr>
              <a:t>自社の製品分類、サポート期間、販売形態、</a:t>
            </a:r>
            <a:r>
              <a:rPr lang="en-US" sz="1800" b="1" u="none" strike="noStrike">
                <a:solidFill>
                  <a:schemeClr val="dk1"/>
                </a:solidFill>
                <a:effectLst/>
                <a:uFillTx/>
                <a:latin typeface="游ゴシック"/>
                <a:ea typeface="游ゴシック"/>
              </a:rPr>
              <a:t>OSS</a:t>
            </a:r>
            <a:r>
              <a:rPr lang="ja-JP" sz="1800" b="1" u="none" strike="noStrike">
                <a:solidFill>
                  <a:schemeClr val="dk1"/>
                </a:solidFill>
                <a:effectLst/>
                <a:uFillTx/>
                <a:latin typeface="游ゴシック"/>
                <a:ea typeface="游ゴシック"/>
              </a:rPr>
              <a:t>利用状況等に応じて、必要な確認・調整を行ってください。</a:t>
            </a:r>
            <a:endParaRPr lang="en-US" sz="1800" b="0" u="none" strike="noStrike">
              <a:solidFill>
                <a:srgbClr val="000000"/>
              </a:solidFill>
              <a:effectLst/>
              <a:uFillTx/>
              <a:latin typeface="Arial"/>
            </a:endParaRPr>
          </a:p>
          <a:p>
            <a:pPr marL="343080" indent="-171360" defTabSz="914400">
              <a:lnSpc>
                <a:spcPct val="100000"/>
              </a:lnSpc>
              <a:buClr>
                <a:srgbClr val="000000"/>
              </a:buClr>
              <a:buFont typeface="Symbol" charset="2"/>
              <a:buChar char=""/>
              <a:tabLst>
                <a:tab pos="0" algn="l"/>
              </a:tabLst>
            </a:pPr>
            <a:r>
              <a:rPr lang="ja-JP" sz="1800" b="1" u="none" strike="noStrike">
                <a:solidFill>
                  <a:schemeClr val="dk1"/>
                </a:solidFill>
                <a:effectLst/>
                <a:uFillTx/>
                <a:latin typeface="游ゴシック"/>
                <a:ea typeface="游ゴシック"/>
              </a:rPr>
              <a:t>本資料の利用により生じた損害等について、作成者は責任を負いかねます。</a:t>
            </a:r>
            <a:endParaRPr lang="en-US" sz="1800" b="0" u="none" strike="noStrike">
              <a:solidFill>
                <a:srgbClr val="000000"/>
              </a:solidFill>
              <a:effectLst/>
              <a:uFillTx/>
              <a:latin typeface="Arial"/>
            </a:endParaRPr>
          </a:p>
        </p:txBody>
      </p:sp>
      <p:sp>
        <p:nvSpPr>
          <p:cNvPr id="55" name="TextBox 11"/>
          <p:cNvSpPr/>
          <p:nvPr/>
        </p:nvSpPr>
        <p:spPr>
          <a:xfrm>
            <a:off x="685800" y="5229000"/>
            <a:ext cx="10789560" cy="34992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ctr">
            <a:spAutoFit/>
          </a:bodyPr>
          <a:lstStyle/>
          <a:p>
            <a:pPr defTabSz="914400">
              <a:lnSpc>
                <a:spcPct val="100000"/>
              </a:lnSpc>
              <a:tabLst>
                <a:tab pos="0" algn="l"/>
              </a:tabLst>
            </a:pPr>
            <a:r>
              <a:rPr lang="en-US" sz="1700" b="1" u="none" strike="noStrike">
                <a:solidFill>
                  <a:srgbClr val="172033"/>
                </a:solidFill>
                <a:effectLst/>
                <a:uFillTx/>
                <a:latin typeface="Yu Gothic"/>
                <a:ea typeface="Yu Gothic"/>
              </a:rPr>
              <a:t> 企画段階で一次記入し、設計レビュー・上市前・サポート運用設計のタイミングで更新する。</a:t>
            </a:r>
            <a:endParaRPr lang="en-US" sz="1700" b="0" u="none" strike="noStrike">
              <a:solidFill>
                <a:srgbClr val="000000"/>
              </a:solidFill>
              <a:effectLst/>
              <a:uFillTx/>
              <a:latin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57" name="TextBox 10"/>
          <p:cNvSpPr/>
          <p:nvPr/>
        </p:nvSpPr>
        <p:spPr>
          <a:xfrm>
            <a:off x="685800" y="1246680"/>
            <a:ext cx="10789560" cy="4277880"/>
          </a:xfrm>
          <a:prstGeom prst="rect">
            <a:avLst/>
          </a:prstGeom>
          <a:solidFill>
            <a:srgbClr val="FFF7EA"/>
          </a:solidFill>
          <a:ln w="9525">
            <a:solidFill>
              <a:srgbClr val="EAD1A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600" b="1" u="none" strike="noStrike">
                <a:solidFill>
                  <a:schemeClr val="dk1"/>
                </a:solidFill>
                <a:effectLst/>
                <a:uFillTx/>
                <a:latin typeface="游ゴシック"/>
                <a:ea typeface="游ゴシック"/>
              </a:rPr>
              <a:t>本検討の主題は、セキュリティ対応に係る投資タイミング及びコストの可視化です。ただし、投資やコストは単独では把握しにくいものです。実務上は、どの対応により発生したものか、誰が対応を実施するのか、どの部門・主体が負担するのか、どのタイミングで発生・計上されるのか、また、その判断がどの証跡に基づくのかをあわせて整理する必要があります。</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a:p>
            <a:pPr defTabSz="914400">
              <a:lnSpc>
                <a:spcPct val="100000"/>
              </a:lnSpc>
              <a:tabLst>
                <a:tab pos="0" algn="l"/>
              </a:tabLst>
            </a:pPr>
            <a:r>
              <a:rPr lang="ja-JP" sz="1600" b="1" u="none" strike="noStrike">
                <a:solidFill>
                  <a:schemeClr val="dk1"/>
                </a:solidFill>
                <a:effectLst/>
                <a:uFillTx/>
                <a:latin typeface="游ゴシック"/>
                <a:ea typeface="游ゴシック"/>
              </a:rPr>
              <a:t>そのため本フレームワークでは、対応内容、担当主体、発生フェイズ、証跡、コスト計上区分を整理し、その上でコストの発生・負担・回収を検討できる形にすることを目的としています。</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a:p>
            <a:pPr defTabSz="914400">
              <a:lnSpc>
                <a:spcPct val="100000"/>
              </a:lnSpc>
              <a:tabLst>
                <a:tab pos="0" algn="l"/>
              </a:tabLst>
            </a:pPr>
            <a:r>
              <a:rPr lang="ja-JP" sz="1600" b="1" u="none" strike="noStrike">
                <a:solidFill>
                  <a:schemeClr val="dk1"/>
                </a:solidFill>
                <a:effectLst/>
                <a:uFillTx/>
                <a:latin typeface="游ゴシック"/>
                <a:ea typeface="游ゴシック"/>
              </a:rPr>
              <a:t>本モデルでは、具体的な検討対象として </a:t>
            </a:r>
            <a:r>
              <a:rPr lang="en-US" sz="1600" b="1" u="none" strike="noStrike">
                <a:solidFill>
                  <a:schemeClr val="dk1"/>
                </a:solidFill>
                <a:effectLst/>
                <a:uFillTx/>
                <a:latin typeface="游ゴシック"/>
                <a:ea typeface="游ゴシック"/>
              </a:rPr>
              <a:t>Cyber Resilience Act</a:t>
            </a:r>
            <a:r>
              <a:rPr lang="ja-JP" sz="1600" b="1" u="none" strike="noStrike">
                <a:solidFill>
                  <a:schemeClr val="dk1"/>
                </a:solidFill>
                <a:effectLst/>
                <a:uFillTx/>
                <a:latin typeface="游ゴシック"/>
                <a:ea typeface="游ゴシック"/>
              </a:rPr>
              <a:t>（</a:t>
            </a:r>
            <a:r>
              <a:rPr lang="en-US" sz="1600" b="1" u="none" strike="noStrike">
                <a:solidFill>
                  <a:schemeClr val="dk1"/>
                </a:solidFill>
                <a:effectLst/>
                <a:uFillTx/>
                <a:latin typeface="游ゴシック"/>
                <a:ea typeface="游ゴシック"/>
              </a:rPr>
              <a:t>CRA, Regulation (EU) 2024/2847</a:t>
            </a:r>
            <a:r>
              <a:rPr lang="ja-JP" sz="1600" b="1" u="none" strike="noStrike">
                <a:solidFill>
                  <a:schemeClr val="dk1"/>
                </a:solidFill>
                <a:effectLst/>
                <a:uFillTx/>
                <a:latin typeface="游ゴシック"/>
                <a:ea typeface="游ゴシック"/>
              </a:rPr>
              <a:t>）への対応を用いています。これは、</a:t>
            </a:r>
            <a:r>
              <a:rPr lang="en-US" sz="1600" b="1" u="none" strike="noStrike">
                <a:solidFill>
                  <a:schemeClr val="dk1"/>
                </a:solidFill>
                <a:effectLst/>
                <a:uFillTx/>
                <a:latin typeface="游ゴシック"/>
                <a:ea typeface="游ゴシック"/>
              </a:rPr>
              <a:t>CRA</a:t>
            </a:r>
            <a:r>
              <a:rPr lang="ja-JP" sz="1600" b="1" u="none" strike="noStrike">
                <a:solidFill>
                  <a:schemeClr val="dk1"/>
                </a:solidFill>
                <a:effectLst/>
                <a:uFillTx/>
                <a:latin typeface="游ゴシック"/>
                <a:ea typeface="游ゴシック"/>
              </a:rPr>
              <a:t>が製造業者等に対し、設計・開発段階から上市後の脆弱性対応、技術文書、証跡管理に至るまで、製品ライフサイクル全体にわたる対応を求めており、セキュリティ対応コストの発生タイミングや担当主体を整理する題材として適しているためです。</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a:p>
            <a:pPr defTabSz="914400">
              <a:lnSpc>
                <a:spcPct val="100000"/>
              </a:lnSpc>
              <a:tabLst>
                <a:tab pos="0" algn="l"/>
              </a:tabLst>
            </a:pPr>
            <a:r>
              <a:rPr lang="ja-JP" sz="1600" b="1" u="none" strike="noStrike">
                <a:solidFill>
                  <a:schemeClr val="dk1"/>
                </a:solidFill>
                <a:effectLst/>
                <a:uFillTx/>
                <a:latin typeface="游ゴシック"/>
                <a:ea typeface="游ゴシック"/>
              </a:rPr>
              <a:t>ただし、本資料は</a:t>
            </a:r>
            <a:r>
              <a:rPr lang="en-US" sz="1600" b="1" u="none" strike="noStrike">
                <a:solidFill>
                  <a:schemeClr val="dk1"/>
                </a:solidFill>
                <a:effectLst/>
                <a:uFillTx/>
                <a:latin typeface="游ゴシック"/>
                <a:ea typeface="游ゴシック"/>
              </a:rPr>
              <a:t>CRA</a:t>
            </a:r>
            <a:r>
              <a:rPr lang="ja-JP" sz="1600" b="1" u="none" strike="noStrike">
                <a:solidFill>
                  <a:schemeClr val="dk1"/>
                </a:solidFill>
                <a:effectLst/>
                <a:uFillTx/>
                <a:latin typeface="游ゴシック"/>
                <a:ea typeface="游ゴシック"/>
              </a:rPr>
              <a:t>への法的適合性を判断するためのものではなく、また特定の企業・製品における法的義務の有無や対応十分性を保証するものではありません。本資料における</a:t>
            </a:r>
            <a:r>
              <a:rPr lang="en-US" sz="1600" b="1" u="none" strike="noStrike">
                <a:solidFill>
                  <a:schemeClr val="dk1"/>
                </a:solidFill>
                <a:effectLst/>
                <a:uFillTx/>
                <a:latin typeface="游ゴシック"/>
                <a:ea typeface="游ゴシック"/>
              </a:rPr>
              <a:t>CRA</a:t>
            </a:r>
            <a:r>
              <a:rPr lang="ja-JP" sz="1600" b="1" u="none" strike="noStrike">
                <a:solidFill>
                  <a:schemeClr val="dk1"/>
                </a:solidFill>
                <a:effectLst/>
                <a:uFillTx/>
                <a:latin typeface="游ゴシック"/>
                <a:ea typeface="游ゴシック"/>
              </a:rPr>
              <a:t>条文の整理は、セキュリティ対応コストの可視化モデルを検討するための一例であり、実際の適用にあたっては、対象製品、事業形態、販売地域、サプライチェーン上の役割等を踏まえ、必要に応じて専門家による確認を行うことを前提としています。</a:t>
            </a:r>
            <a:endParaRPr lang="en-US" sz="1600" b="0" u="none" strike="noStrike">
              <a:solidFill>
                <a:srgbClr val="000000"/>
              </a:solidFill>
              <a:effectLst/>
              <a:uFillTx/>
              <a:latin typeface="Arial"/>
            </a:endParaRPr>
          </a:p>
        </p:txBody>
      </p:sp>
      <p:sp>
        <p:nvSpPr>
          <p:cNvPr id="58"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59" name="TextBox 4"/>
          <p:cNvSpPr/>
          <p:nvPr/>
        </p:nvSpPr>
        <p:spPr>
          <a:xfrm>
            <a:off x="502920" y="567000"/>
            <a:ext cx="1097244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フレームワークを作りにあたり</a:t>
            </a:r>
            <a:endParaRPr lang="en-US" sz="2400" b="0" u="none" strike="noStrike">
              <a:solidFill>
                <a:srgbClr val="000000"/>
              </a:solidFill>
              <a:effectLst/>
              <a:uFillTx/>
              <a:latin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61"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62"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このフレームワークで判断すること</a:t>
            </a:r>
            <a:endParaRPr lang="en-US" sz="2400" b="0" u="none" strike="noStrike">
              <a:solidFill>
                <a:srgbClr val="000000"/>
              </a:solidFill>
              <a:effectLst/>
              <a:uFillTx/>
              <a:latin typeface="Arial"/>
            </a:endParaRPr>
          </a:p>
        </p:txBody>
      </p:sp>
      <p:sp>
        <p:nvSpPr>
          <p:cNvPr id="63" name="TextBox 5"/>
          <p:cNvSpPr/>
          <p:nvPr/>
        </p:nvSpPr>
        <p:spPr>
          <a:xfrm>
            <a:off x="530280" y="1097280"/>
            <a:ext cx="10972440" cy="338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600" b="0" u="none" strike="noStrike">
                <a:solidFill>
                  <a:schemeClr val="dk1"/>
                </a:solidFill>
                <a:effectLst/>
                <a:uFillTx/>
                <a:latin typeface="Yu Gothic"/>
                <a:ea typeface="Yu Gothic"/>
              </a:rPr>
              <a:t>CRA</a:t>
            </a:r>
            <a:r>
              <a:rPr lang="ja-JP" sz="1600" b="0" u="none" strike="noStrike">
                <a:solidFill>
                  <a:schemeClr val="dk1"/>
                </a:solidFill>
                <a:effectLst/>
                <a:uFillTx/>
                <a:latin typeface="Yu Gothic"/>
                <a:ea typeface="Yu Gothic"/>
              </a:rPr>
              <a:t>対応を、法令チェックだけでなく、実務対応・担当・費用回収・証跡管理まで一枚ずつ確認するための資料です。</a:t>
            </a:r>
            <a:endParaRPr lang="en-US" sz="1600" b="0" u="none" strike="noStrike">
              <a:solidFill>
                <a:srgbClr val="000000"/>
              </a:solidFill>
              <a:effectLst/>
              <a:uFillTx/>
              <a:latin typeface="Arial"/>
            </a:endParaRPr>
          </a:p>
        </p:txBody>
      </p:sp>
      <p:sp>
        <p:nvSpPr>
          <p:cNvPr id="64" name="正方形/長方形 5"/>
          <p:cNvSpPr/>
          <p:nvPr/>
        </p:nvSpPr>
        <p:spPr>
          <a:xfrm>
            <a:off x="8183880" y="1783080"/>
            <a:ext cx="3468240" cy="1951920"/>
          </a:xfrm>
          <a:prstGeom prst="rect">
            <a:avLst/>
          </a:prstGeom>
          <a:solidFill>
            <a:schemeClr val="accent4">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pPr defTabSz="914400">
              <a:lnSpc>
                <a:spcPct val="100000"/>
              </a:lnSpc>
              <a:tabLst>
                <a:tab pos="0" algn="l"/>
              </a:tabLst>
            </a:pPr>
            <a:r>
              <a:rPr lang="ja-JP" sz="1800" b="0" u="none" strike="noStrike">
                <a:solidFill>
                  <a:srgbClr val="172033"/>
                </a:solidFill>
                <a:effectLst/>
                <a:uFillTx/>
                <a:latin typeface="Yu Gothic"/>
                <a:ea typeface="Yu Gothic"/>
              </a:rPr>
              <a:t>使う場面</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製品企画時の対応洗い出し</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設計レビュー・上市前確認</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サポート期間中の運用見直し</a:t>
            </a:r>
            <a:r>
              <a:rPr lang="en-US" sz="1800" b="0" u="none" strike="noStrike">
                <a:solidFill>
                  <a:srgbClr val="172033"/>
                </a:solidFill>
                <a:effectLst/>
                <a:uFillTx/>
                <a:latin typeface="Yu Gothic"/>
                <a:ea typeface="Yu Gothic"/>
              </a:rPr>
              <a:t> </a:t>
            </a:r>
            <a:endParaRPr lang="en-US" sz="1800" b="0" u="none" strike="noStrike">
              <a:solidFill>
                <a:srgbClr val="000000"/>
              </a:solidFill>
              <a:effectLst/>
              <a:uFillTx/>
              <a:latin typeface="Arial"/>
            </a:endParaRPr>
          </a:p>
        </p:txBody>
      </p:sp>
      <p:sp>
        <p:nvSpPr>
          <p:cNvPr id="65" name="正方形/長方形 6"/>
          <p:cNvSpPr/>
          <p:nvPr/>
        </p:nvSpPr>
        <p:spPr>
          <a:xfrm>
            <a:off x="4563000" y="1783080"/>
            <a:ext cx="3468240" cy="1951920"/>
          </a:xfrm>
          <a:prstGeom prst="rect">
            <a:avLst/>
          </a:prstGeom>
          <a:solidFill>
            <a:schemeClr val="accent4">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pPr defTabSz="914400">
              <a:lnSpc>
                <a:spcPct val="100000"/>
              </a:lnSpc>
              <a:tabLst>
                <a:tab pos="0" algn="l"/>
              </a:tabLst>
            </a:pPr>
            <a:r>
              <a:rPr lang="ja-JP" sz="1800" b="0" u="none" strike="noStrike">
                <a:solidFill>
                  <a:srgbClr val="172033"/>
                </a:solidFill>
                <a:effectLst/>
                <a:uFillTx/>
                <a:latin typeface="Yu Gothic"/>
                <a:ea typeface="Yu Gothic"/>
              </a:rPr>
              <a:t>使う場面</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製品企画時の対応洗い出し</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設計レビュー・上市前確認</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サポート期間中の運用見直し</a:t>
            </a:r>
            <a:r>
              <a:rPr lang="en-US" sz="1800" b="0" u="none" strike="noStrike">
                <a:solidFill>
                  <a:srgbClr val="172033"/>
                </a:solidFill>
                <a:effectLst/>
                <a:uFillTx/>
                <a:latin typeface="Yu Gothic"/>
                <a:ea typeface="Yu Gothic"/>
              </a:rPr>
              <a:t> </a:t>
            </a:r>
            <a:endParaRPr lang="en-US" sz="1800" b="0" u="none" strike="noStrike">
              <a:solidFill>
                <a:srgbClr val="000000"/>
              </a:solidFill>
              <a:effectLst/>
              <a:uFillTx/>
              <a:latin typeface="Arial"/>
            </a:endParaRPr>
          </a:p>
        </p:txBody>
      </p:sp>
      <p:sp>
        <p:nvSpPr>
          <p:cNvPr id="66" name="正方形/長方形 7"/>
          <p:cNvSpPr/>
          <p:nvPr/>
        </p:nvSpPr>
        <p:spPr>
          <a:xfrm>
            <a:off x="539640" y="1783080"/>
            <a:ext cx="3946680" cy="2592720"/>
          </a:xfrm>
          <a:prstGeom prst="rect">
            <a:avLst/>
          </a:prstGeom>
          <a:solidFill>
            <a:schemeClr val="accent4">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pPr defTabSz="914400">
              <a:lnSpc>
                <a:spcPct val="100000"/>
              </a:lnSpc>
              <a:tabLst>
                <a:tab pos="0" algn="l"/>
              </a:tabLst>
            </a:pPr>
            <a:r>
              <a:rPr lang="ja-JP" sz="1800" b="0" u="none" strike="noStrike">
                <a:solidFill>
                  <a:srgbClr val="172033"/>
                </a:solidFill>
                <a:effectLst/>
                <a:uFillTx/>
                <a:latin typeface="Yu Gothic"/>
                <a:ea typeface="Yu Gothic"/>
              </a:rPr>
              <a:t>目的</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en-US" sz="1800" b="0" u="none" strike="noStrike">
                <a:solidFill>
                  <a:srgbClr val="172033"/>
                </a:solidFill>
                <a:effectLst/>
                <a:uFillTx/>
                <a:latin typeface="Yu Gothic"/>
                <a:ea typeface="Yu Gothic"/>
              </a:rPr>
              <a:t>CRA</a:t>
            </a:r>
            <a:r>
              <a:rPr lang="ja-JP" sz="1800" b="0" u="none" strike="noStrike">
                <a:solidFill>
                  <a:srgbClr val="172033"/>
                </a:solidFill>
                <a:effectLst/>
                <a:uFillTx/>
                <a:latin typeface="Yu Gothic"/>
                <a:ea typeface="Yu Gothic"/>
              </a:rPr>
              <a:t>で求められる対応を項目単位で可視化する</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自社で何を確認し、何を追加対応するか整理する</a:t>
            </a:r>
            <a:endParaRPr lang="en-US" sz="18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800" b="0" u="none" strike="noStrike">
                <a:solidFill>
                  <a:srgbClr val="172033"/>
                </a:solidFill>
                <a:effectLst/>
                <a:uFillTx/>
                <a:latin typeface="Yu Gothic"/>
                <a:ea typeface="Yu Gothic"/>
              </a:rPr>
              <a:t>発生タイミング、担当主体、無償義務、回収先を合わせて見る</a:t>
            </a:r>
            <a:r>
              <a:rPr lang="en-US" sz="1800" b="0" u="none" strike="noStrike">
                <a:solidFill>
                  <a:srgbClr val="172033"/>
                </a:solidFill>
                <a:effectLst/>
                <a:uFillTx/>
                <a:latin typeface="Yu Gothic"/>
                <a:ea typeface="Yu Gothic"/>
              </a:rPr>
              <a:t> </a:t>
            </a:r>
            <a:endParaRPr lang="en-US" sz="1800" b="0" u="none" strike="noStrike">
              <a:solidFill>
                <a:srgbClr val="000000"/>
              </a:solidFill>
              <a:effectLst/>
              <a:uFillTx/>
              <a:latin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68"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69"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カードの読み方</a:t>
            </a:r>
            <a:endParaRPr lang="en-US" sz="2400" b="0" u="none" strike="noStrike">
              <a:solidFill>
                <a:srgbClr val="000000"/>
              </a:solidFill>
              <a:effectLst/>
              <a:uFillTx/>
              <a:latin typeface="Arial"/>
            </a:endParaRPr>
          </a:p>
        </p:txBody>
      </p:sp>
      <p:sp>
        <p:nvSpPr>
          <p:cNvPr id="70" name="TextBox 5"/>
          <p:cNvSpPr/>
          <p:nvPr/>
        </p:nvSpPr>
        <p:spPr>
          <a:xfrm>
            <a:off x="530280" y="1097280"/>
            <a:ext cx="10972440" cy="7074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2000" b="1" u="none" strike="noStrike">
                <a:solidFill>
                  <a:schemeClr val="dk1"/>
                </a:solidFill>
                <a:effectLst/>
                <a:uFillTx/>
                <a:latin typeface="Yu Gothic"/>
                <a:ea typeface="Yu Gothic"/>
              </a:rPr>
              <a:t>1</a:t>
            </a:r>
            <a:r>
              <a:rPr lang="ja-JP" sz="2000" b="1" u="none" strike="noStrike">
                <a:solidFill>
                  <a:schemeClr val="dk1"/>
                </a:solidFill>
                <a:effectLst/>
                <a:uFillTx/>
                <a:latin typeface="Yu Gothic"/>
                <a:ea typeface="Yu Gothic"/>
              </a:rPr>
              <a:t>項目につき、実務入力カードと条文確認カードの</a:t>
            </a:r>
            <a:r>
              <a:rPr lang="en-US" sz="2000" b="1" u="none" strike="noStrike">
                <a:solidFill>
                  <a:schemeClr val="dk1"/>
                </a:solidFill>
                <a:effectLst/>
                <a:uFillTx/>
                <a:latin typeface="Yu Gothic"/>
                <a:ea typeface="Yu Gothic"/>
              </a:rPr>
              <a:t>2</a:t>
            </a:r>
            <a:r>
              <a:rPr lang="ja-JP" sz="2000" b="1" u="none" strike="noStrike">
                <a:solidFill>
                  <a:schemeClr val="dk1"/>
                </a:solidFill>
                <a:effectLst/>
                <a:uFillTx/>
                <a:latin typeface="Yu Gothic"/>
                <a:ea typeface="Yu Gothic"/>
              </a:rPr>
              <a:t>枚で確認します。白・青系は参照情報、緑は実務者が書き込む欄です。</a:t>
            </a:r>
            <a:endParaRPr lang="en-US" sz="2000" b="0" u="none" strike="noStrike">
              <a:solidFill>
                <a:srgbClr val="000000"/>
              </a:solidFill>
              <a:effectLst/>
              <a:uFillTx/>
              <a:latin typeface="Arial"/>
            </a:endParaRPr>
          </a:p>
        </p:txBody>
      </p:sp>
      <p:sp>
        <p:nvSpPr>
          <p:cNvPr id="71" name="TextBox 10"/>
          <p:cNvSpPr/>
          <p:nvPr/>
        </p:nvSpPr>
        <p:spPr>
          <a:xfrm>
            <a:off x="685800" y="2219760"/>
            <a:ext cx="5219640" cy="1569240"/>
          </a:xfrm>
          <a:prstGeom prst="rect">
            <a:avLst/>
          </a:prstGeom>
          <a:solidFill>
            <a:srgbClr val="EAF5FF"/>
          </a:solidFill>
          <a:ln w="9525">
            <a:solidFill>
              <a:srgbClr val="BFD7EE"/>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600" b="0" u="none" strike="noStrike">
                <a:solidFill>
                  <a:srgbClr val="172033"/>
                </a:solidFill>
                <a:effectLst/>
                <a:uFillTx/>
                <a:latin typeface="Yu Gothic"/>
                <a:ea typeface="Yu Gothic"/>
              </a:rPr>
              <a:t>1</a:t>
            </a:r>
            <a:r>
              <a:rPr lang="ja-JP" sz="1600" b="0" u="none" strike="noStrike">
                <a:solidFill>
                  <a:srgbClr val="172033"/>
                </a:solidFill>
                <a:effectLst/>
                <a:uFillTx/>
                <a:latin typeface="Yu Gothic"/>
                <a:ea typeface="Yu Gothic"/>
              </a:rPr>
              <a:t>枚目</a:t>
            </a:r>
            <a:r>
              <a:rPr lang="en-US" sz="1600" b="0" u="none" strike="noStrike">
                <a:solidFill>
                  <a:srgbClr val="172033"/>
                </a:solidFill>
                <a:effectLst/>
                <a:uFillTx/>
                <a:latin typeface="Yu Gothic"/>
                <a:ea typeface="Yu Gothic"/>
              </a:rPr>
              <a:t>: INPUT CARD</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対応項目、必須</a:t>
            </a:r>
            <a:r>
              <a:rPr lang="en-US" sz="1600" b="0" u="none" strike="noStrike">
                <a:solidFill>
                  <a:srgbClr val="172033"/>
                </a:solidFill>
                <a:effectLst/>
                <a:uFillTx/>
                <a:latin typeface="Yu Gothic"/>
                <a:ea typeface="Yu Gothic"/>
              </a:rPr>
              <a:t>/</a:t>
            </a:r>
            <a:r>
              <a:rPr lang="ja-JP" sz="1600" b="0" u="none" strike="noStrike">
                <a:solidFill>
                  <a:srgbClr val="172033"/>
                </a:solidFill>
                <a:effectLst/>
                <a:uFillTx/>
                <a:latin typeface="Yu Gothic"/>
                <a:ea typeface="Yu Gothic"/>
              </a:rPr>
              <a:t>任意、担当主体を確認する</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投資・コスト発生段階を見て、予算化タイミングを考える</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緑欄に現在の対応、判断、証跡を記入する</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p:txBody>
      </p:sp>
      <p:sp>
        <p:nvSpPr>
          <p:cNvPr id="72" name="TextBox 11"/>
          <p:cNvSpPr/>
          <p:nvPr/>
        </p:nvSpPr>
        <p:spPr>
          <a:xfrm>
            <a:off x="6309360" y="2219760"/>
            <a:ext cx="5219640" cy="1323000"/>
          </a:xfrm>
          <a:prstGeom prst="rect">
            <a:avLst/>
          </a:prstGeom>
          <a:solidFill>
            <a:srgbClr val="FFF7EA"/>
          </a:solidFill>
          <a:ln w="9525">
            <a:solidFill>
              <a:srgbClr val="EAD1A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600" b="0" u="none" strike="noStrike">
                <a:solidFill>
                  <a:srgbClr val="172033"/>
                </a:solidFill>
                <a:effectLst/>
                <a:uFillTx/>
                <a:latin typeface="Yu Gothic"/>
                <a:ea typeface="Yu Gothic"/>
              </a:rPr>
              <a:t>2</a:t>
            </a:r>
            <a:r>
              <a:rPr lang="ja-JP" sz="1600" b="0" u="none" strike="noStrike">
                <a:solidFill>
                  <a:srgbClr val="172033"/>
                </a:solidFill>
                <a:effectLst/>
                <a:uFillTx/>
                <a:latin typeface="Yu Gothic"/>
                <a:ea typeface="Yu Gothic"/>
              </a:rPr>
              <a:t>枚目</a:t>
            </a:r>
            <a:r>
              <a:rPr lang="en-US" sz="1600" b="0" u="none" strike="noStrike">
                <a:solidFill>
                  <a:srgbClr val="172033"/>
                </a:solidFill>
                <a:effectLst/>
                <a:uFillTx/>
                <a:latin typeface="Yu Gothic"/>
                <a:ea typeface="Yu Gothic"/>
              </a:rPr>
              <a:t>: ARTICLE CHECK</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対応する</a:t>
            </a:r>
            <a:r>
              <a:rPr lang="en-US" sz="1600" b="0" u="none" strike="noStrike">
                <a:solidFill>
                  <a:srgbClr val="172033"/>
                </a:solidFill>
                <a:effectLst/>
                <a:uFillTx/>
                <a:latin typeface="Yu Gothic"/>
                <a:ea typeface="Yu Gothic"/>
              </a:rPr>
              <a:t>CRA</a:t>
            </a:r>
            <a:r>
              <a:rPr lang="ja-JP" sz="1600" b="0" u="none" strike="noStrike">
                <a:solidFill>
                  <a:srgbClr val="172033"/>
                </a:solidFill>
                <a:effectLst/>
                <a:uFillTx/>
                <a:latin typeface="Yu Gothic"/>
                <a:ea typeface="Yu Gothic"/>
              </a:rPr>
              <a:t>条文本文・抜粋を確認する</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対象内</a:t>
            </a:r>
            <a:r>
              <a:rPr lang="en-US" sz="1600" b="0" u="none" strike="noStrike">
                <a:solidFill>
                  <a:srgbClr val="172033"/>
                </a:solidFill>
                <a:effectLst/>
                <a:uFillTx/>
                <a:latin typeface="Yu Gothic"/>
                <a:ea typeface="Yu Gothic"/>
              </a:rPr>
              <a:t>/</a:t>
            </a:r>
            <a:r>
              <a:rPr lang="ja-JP" sz="1600" b="0" u="none" strike="noStrike">
                <a:solidFill>
                  <a:srgbClr val="172033"/>
                </a:solidFill>
                <a:effectLst/>
                <a:uFillTx/>
                <a:latin typeface="Yu Gothic"/>
                <a:ea typeface="Yu Gothic"/>
              </a:rPr>
              <a:t>対象外、対応有無、未対応理由を整理する</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必要な場合は、条文から原文を確認する</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p:txBody>
      </p:sp>
      <p:sp>
        <p:nvSpPr>
          <p:cNvPr id="73" name="TextBox 12"/>
          <p:cNvSpPr/>
          <p:nvPr/>
        </p:nvSpPr>
        <p:spPr>
          <a:xfrm>
            <a:off x="822960" y="5713560"/>
            <a:ext cx="10423800" cy="32292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ctr">
            <a:spAutoFit/>
          </a:bodyPr>
          <a:lstStyle/>
          <a:p>
            <a:pPr defTabSz="914400">
              <a:lnSpc>
                <a:spcPct val="100000"/>
              </a:lnSpc>
              <a:tabLst>
                <a:tab pos="0" algn="l"/>
              </a:tabLst>
            </a:pPr>
            <a:r>
              <a:rPr lang="en-US" sz="1500" b="1" u="none" strike="noStrike">
                <a:solidFill>
                  <a:srgbClr val="172033"/>
                </a:solidFill>
                <a:effectLst/>
                <a:uFillTx/>
                <a:latin typeface="Yu Gothic"/>
                <a:ea typeface="Yu Gothic"/>
              </a:rPr>
              <a:t>Excel/PPTX/PDF</a:t>
            </a:r>
            <a:r>
              <a:rPr lang="ja-JP" sz="1500" b="1" u="none" strike="noStrike">
                <a:solidFill>
                  <a:srgbClr val="172033"/>
                </a:solidFill>
                <a:effectLst/>
                <a:uFillTx/>
                <a:latin typeface="Yu Gothic"/>
                <a:ea typeface="Yu Gothic"/>
              </a:rPr>
              <a:t>で配布する場合でも、緑欄を埋めればレビュー記録として使います。</a:t>
            </a:r>
            <a:endParaRPr lang="en-US" sz="1500" b="0" u="none" strike="noStrike">
              <a:solidFill>
                <a:srgbClr val="000000"/>
              </a:solidFill>
              <a:effectLst/>
              <a:uFillTx/>
              <a:latin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75"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76"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項目選定の考え方</a:t>
            </a:r>
            <a:endParaRPr lang="en-US" sz="2400" b="0" u="none" strike="noStrike">
              <a:solidFill>
                <a:srgbClr val="000000"/>
              </a:solidFill>
              <a:effectLst/>
              <a:uFillTx/>
              <a:latin typeface="Arial"/>
            </a:endParaRPr>
          </a:p>
        </p:txBody>
      </p:sp>
      <p:sp>
        <p:nvSpPr>
          <p:cNvPr id="77" name="TextBox 5"/>
          <p:cNvSpPr/>
          <p:nvPr/>
        </p:nvSpPr>
        <p:spPr>
          <a:xfrm>
            <a:off x="530280" y="1097280"/>
            <a:ext cx="10972440" cy="584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600" b="1" u="none" strike="noStrike">
                <a:solidFill>
                  <a:schemeClr val="dk1"/>
                </a:solidFill>
                <a:effectLst/>
                <a:uFillTx/>
                <a:latin typeface="Yu Gothic"/>
                <a:ea typeface="Yu Gothic"/>
              </a:rPr>
              <a:t>本モデルは、製造業・非重要製品を想定し、</a:t>
            </a:r>
            <a:r>
              <a:rPr lang="en-US" sz="1600" b="1" u="none" strike="noStrike">
                <a:solidFill>
                  <a:schemeClr val="dk1"/>
                </a:solidFill>
                <a:effectLst/>
                <a:uFillTx/>
                <a:latin typeface="Yu Gothic"/>
                <a:ea typeface="Yu Gothic"/>
              </a:rPr>
              <a:t>CRA</a:t>
            </a:r>
            <a:r>
              <a:rPr lang="ja-JP" sz="1600" b="1" u="none" strike="noStrike">
                <a:solidFill>
                  <a:schemeClr val="dk1"/>
                </a:solidFill>
                <a:effectLst/>
                <a:uFillTx/>
                <a:latin typeface="Yu Gothic"/>
                <a:ea typeface="Yu Gothic"/>
              </a:rPr>
              <a:t>対応を実務判断とコスト回収へ落とし込むための代表項目を抽出したものです。</a:t>
            </a:r>
            <a:endParaRPr lang="en-US" sz="1600" b="0" u="none" strike="noStrike">
              <a:solidFill>
                <a:srgbClr val="000000"/>
              </a:solidFill>
              <a:effectLst/>
              <a:uFillTx/>
              <a:latin typeface="Arial"/>
            </a:endParaRPr>
          </a:p>
        </p:txBody>
      </p:sp>
      <p:sp>
        <p:nvSpPr>
          <p:cNvPr id="78" name="TextBox 10"/>
          <p:cNvSpPr/>
          <p:nvPr/>
        </p:nvSpPr>
        <p:spPr>
          <a:xfrm>
            <a:off x="685800" y="1691640"/>
            <a:ext cx="3474360" cy="3245760"/>
          </a:xfrm>
          <a:prstGeom prst="rect">
            <a:avLst/>
          </a:prstGeom>
          <a:solidFill>
            <a:srgbClr val="F7FBFF"/>
          </a:solidFill>
          <a:ln w="9525">
            <a:solidFill>
              <a:srgbClr val="D7DFEB"/>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500" b="0" u="none" strike="noStrike">
                <a:solidFill>
                  <a:srgbClr val="172033"/>
                </a:solidFill>
                <a:effectLst/>
                <a:uFillTx/>
                <a:latin typeface="Yu Gothic"/>
                <a:ea typeface="Yu Gothic"/>
              </a:rPr>
              <a:t>選定の前提</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製造業者が行う一般的な</a:t>
            </a:r>
            <a:r>
              <a:rPr lang="en-US" sz="1500" b="0" u="none" strike="noStrike">
                <a:solidFill>
                  <a:srgbClr val="172033"/>
                </a:solidFill>
                <a:effectLst/>
                <a:uFillTx/>
                <a:latin typeface="Yu Gothic"/>
                <a:ea typeface="Yu Gothic"/>
              </a:rPr>
              <a:t>CRA</a:t>
            </a:r>
            <a:r>
              <a:rPr lang="ja-JP" sz="1500" b="0" u="none" strike="noStrike">
                <a:solidFill>
                  <a:srgbClr val="172033"/>
                </a:solidFill>
                <a:effectLst/>
                <a:uFillTx/>
                <a:latin typeface="Yu Gothic"/>
                <a:ea typeface="Yu Gothic"/>
              </a:rPr>
              <a:t>対応を対象</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en-US" sz="1500" b="0" u="none" strike="noStrike">
                <a:solidFill>
                  <a:srgbClr val="172033"/>
                </a:solidFill>
                <a:effectLst/>
                <a:uFillTx/>
                <a:latin typeface="Yu Gothic"/>
                <a:ea typeface="Yu Gothic"/>
              </a:rPr>
              <a:t>Class A/B</a:t>
            </a:r>
            <a:r>
              <a:rPr lang="ja-JP" sz="1500" b="0" u="none" strike="noStrike">
                <a:solidFill>
                  <a:srgbClr val="172033"/>
                </a:solidFill>
                <a:effectLst/>
                <a:uFillTx/>
                <a:latin typeface="Yu Gothic"/>
                <a:ea typeface="Yu Gothic"/>
              </a:rPr>
              <a:t>や重要製品固有の追加要求は主対象外</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製品別・業界別の詳細要件は各社で追加確認</a:t>
            </a:r>
            <a:endParaRPr lang="en-US" sz="1500" b="0" u="none" strike="noStrike">
              <a:solidFill>
                <a:srgbClr val="000000"/>
              </a:solidFill>
              <a:effectLst/>
              <a:uFillTx/>
              <a:latin typeface="Arial"/>
            </a:endParaRPr>
          </a:p>
        </p:txBody>
      </p:sp>
      <p:sp>
        <p:nvSpPr>
          <p:cNvPr id="79" name="TextBox 11"/>
          <p:cNvSpPr/>
          <p:nvPr/>
        </p:nvSpPr>
        <p:spPr>
          <a:xfrm>
            <a:off x="4389120" y="1691640"/>
            <a:ext cx="3474360" cy="3245760"/>
          </a:xfrm>
          <a:prstGeom prst="rect">
            <a:avLst/>
          </a:prstGeom>
          <a:solidFill>
            <a:srgbClr val="EAF5FF"/>
          </a:solidFill>
          <a:ln w="9525">
            <a:solidFill>
              <a:srgbClr val="BFD7EE"/>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500" b="0" u="none" strike="noStrike">
                <a:solidFill>
                  <a:srgbClr val="172033"/>
                </a:solidFill>
                <a:effectLst/>
                <a:uFillTx/>
                <a:latin typeface="Yu Gothic"/>
                <a:ea typeface="Yu Gothic"/>
              </a:rPr>
              <a:t>優先した観点</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設計・開発・上市後の各段階で費用が発生するもの</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担当主体・証跡・期限を決める必要があるもの</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法務・開発・品質・財務の連携が必要なもの</a:t>
            </a:r>
            <a:endParaRPr lang="en-US" sz="1500" b="0" u="none" strike="noStrike">
              <a:solidFill>
                <a:srgbClr val="000000"/>
              </a:solidFill>
              <a:effectLst/>
              <a:uFillTx/>
              <a:latin typeface="Arial"/>
            </a:endParaRPr>
          </a:p>
        </p:txBody>
      </p:sp>
      <p:sp>
        <p:nvSpPr>
          <p:cNvPr id="80" name="TextBox 12"/>
          <p:cNvSpPr/>
          <p:nvPr/>
        </p:nvSpPr>
        <p:spPr>
          <a:xfrm>
            <a:off x="8092440" y="1691640"/>
            <a:ext cx="3382920" cy="3245760"/>
          </a:xfrm>
          <a:prstGeom prst="rect">
            <a:avLst/>
          </a:prstGeom>
          <a:solidFill>
            <a:srgbClr val="FFF7EA"/>
          </a:solidFill>
          <a:ln w="9525">
            <a:solidFill>
              <a:srgbClr val="EAD1A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500" b="0" u="none" strike="noStrike">
                <a:solidFill>
                  <a:srgbClr val="172033"/>
                </a:solidFill>
                <a:effectLst/>
                <a:uFillTx/>
                <a:latin typeface="Yu Gothic"/>
                <a:ea typeface="Yu Gothic"/>
              </a:rPr>
              <a:t>除外・後回しにしたもの</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個別製品の技術仕様に強く依存する細目</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認証機関・重要製品分類に固有の論点</a:t>
            </a:r>
            <a:endParaRPr lang="en-US" sz="15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500" b="0" u="none" strike="noStrike">
                <a:solidFill>
                  <a:srgbClr val="172033"/>
                </a:solidFill>
                <a:effectLst/>
                <a:uFillTx/>
                <a:latin typeface="Yu Gothic"/>
                <a:ea typeface="Yu Gothic"/>
              </a:rPr>
              <a:t>各社の販売形態や契約で判断が変わる詳細条件</a:t>
            </a:r>
            <a:endParaRPr lang="en-US" sz="1500" b="0" u="none" strike="noStrike">
              <a:solidFill>
                <a:srgbClr val="000000"/>
              </a:solidFill>
              <a:effectLst/>
              <a:uFillTx/>
              <a:latin typeface="Arial"/>
            </a:endParaRPr>
          </a:p>
        </p:txBody>
      </p:sp>
      <p:sp>
        <p:nvSpPr>
          <p:cNvPr id="81" name="TextBox 13"/>
          <p:cNvSpPr/>
          <p:nvPr/>
        </p:nvSpPr>
        <p:spPr>
          <a:xfrm>
            <a:off x="822960" y="5413320"/>
            <a:ext cx="10423800" cy="58428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ctr">
            <a:spAutoFit/>
          </a:bodyPr>
          <a:lstStyle/>
          <a:p>
            <a:pPr defTabSz="914400">
              <a:lnSpc>
                <a:spcPct val="100000"/>
              </a:lnSpc>
              <a:tabLst>
                <a:tab pos="0" algn="l"/>
              </a:tabLst>
            </a:pPr>
            <a:r>
              <a:rPr lang="ja-JP" sz="1600" b="1" u="none" strike="noStrike">
                <a:solidFill>
                  <a:srgbClr val="172033"/>
                </a:solidFill>
                <a:effectLst/>
                <a:uFillTx/>
                <a:latin typeface="Yu Gothic"/>
                <a:ea typeface="Yu Gothic"/>
              </a:rPr>
              <a:t>網羅的な法令適合チェックリストではなく、実務者が自社の対応・コスト・証跡を検討するための出発点として使います。</a:t>
            </a:r>
            <a:endParaRPr lang="en-US" sz="1600" b="0" u="none" strike="noStrike">
              <a:solidFill>
                <a:srgbClr val="000000"/>
              </a:solidFill>
              <a:effectLst/>
              <a:uFillTx/>
              <a:latin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83"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84" name="正方形/長方形 6"/>
          <p:cNvSpPr/>
          <p:nvPr/>
        </p:nvSpPr>
        <p:spPr>
          <a:xfrm>
            <a:off x="1573200" y="827640"/>
            <a:ext cx="9044640" cy="971640"/>
          </a:xfrm>
          <a:prstGeom prst="rect">
            <a:avLst/>
          </a:prstGeom>
          <a:solidFill>
            <a:srgbClr val="156082"/>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pPr algn="ctr" defTabSz="914400">
              <a:lnSpc>
                <a:spcPct val="100000"/>
              </a:lnSpc>
              <a:tabLst>
                <a:tab pos="0" algn="l"/>
              </a:tabLst>
            </a:pPr>
            <a:r>
              <a:rPr lang="en-US" sz="2400" b="1" u="none" strike="noStrike">
                <a:solidFill>
                  <a:schemeClr val="lt1"/>
                </a:solidFill>
                <a:effectLst/>
                <a:uFillTx/>
                <a:latin typeface="游ゴシック"/>
                <a:ea typeface="游ゴシック"/>
              </a:rPr>
              <a:t>CRA</a:t>
            </a:r>
            <a:r>
              <a:rPr lang="ja-JP" sz="2400" b="1" u="none" strike="noStrike">
                <a:solidFill>
                  <a:schemeClr val="lt1"/>
                </a:solidFill>
                <a:effectLst/>
                <a:uFillTx/>
                <a:latin typeface="游ゴシック"/>
                <a:ea typeface="游ゴシック"/>
              </a:rPr>
              <a:t>では製品の基本機能としてセキュリティと位置付けている</a:t>
            </a:r>
            <a:endParaRPr lang="en-US" sz="2400" b="0" u="none" strike="noStrike">
              <a:solidFill>
                <a:srgbClr val="FFFFFF"/>
              </a:solidFill>
              <a:effectLst/>
              <a:uFillTx/>
              <a:latin typeface="Arial"/>
            </a:endParaRPr>
          </a:p>
        </p:txBody>
      </p:sp>
      <p:sp>
        <p:nvSpPr>
          <p:cNvPr id="85" name="テキスト ボックス 8"/>
          <p:cNvSpPr/>
          <p:nvPr/>
        </p:nvSpPr>
        <p:spPr>
          <a:xfrm>
            <a:off x="1190880" y="2364120"/>
            <a:ext cx="9596880" cy="1753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285840" indent="-285840" defTabSz="914400">
              <a:lnSpc>
                <a:spcPct val="100000"/>
              </a:lnSpc>
              <a:buClr>
                <a:srgbClr val="0D0D0D"/>
              </a:buClr>
              <a:buFont typeface="Wingdings" charset="2"/>
              <a:buChar char=""/>
            </a:pPr>
            <a:r>
              <a:rPr lang="ja-JP" sz="1800" b="1" u="none" strike="noStrike">
                <a:solidFill>
                  <a:srgbClr val="0D0D0D"/>
                </a:solidFill>
                <a:effectLst/>
                <a:uFillTx/>
                <a:latin typeface="游ゴシック"/>
                <a:ea typeface="游ゴシック"/>
              </a:rPr>
              <a:t>セキュアバイデザイン、セキュアバイデフォルトが求められる</a:t>
            </a:r>
            <a:endParaRPr lang="en-US" sz="1800" b="0" u="none" strike="noStrike">
              <a:solidFill>
                <a:srgbClr val="000000"/>
              </a:solidFill>
              <a:effectLst/>
              <a:uFillTx/>
              <a:latin typeface="Arial"/>
            </a:endParaRPr>
          </a:p>
          <a:p>
            <a:pPr marL="285840" indent="-285840" defTabSz="914400">
              <a:lnSpc>
                <a:spcPct val="100000"/>
              </a:lnSpc>
              <a:buClr>
                <a:srgbClr val="0D0D0D"/>
              </a:buClr>
              <a:buFont typeface="Wingdings" charset="2"/>
              <a:buChar char=""/>
            </a:pPr>
            <a:r>
              <a:rPr lang="ja-JP" sz="1800" b="1" u="none" strike="noStrike">
                <a:solidFill>
                  <a:srgbClr val="0D0D0D"/>
                </a:solidFill>
                <a:effectLst/>
                <a:uFillTx/>
                <a:latin typeface="游ゴシック"/>
                <a:ea typeface="游ゴシック"/>
              </a:rPr>
              <a:t>脆弱性や構成要素を文書化し、</a:t>
            </a:r>
            <a:r>
              <a:rPr lang="en-US" sz="1800" b="1" u="none" strike="noStrike">
                <a:solidFill>
                  <a:srgbClr val="0D0D0D"/>
                </a:solidFill>
                <a:effectLst/>
                <a:uFillTx/>
                <a:latin typeface="游ゴシック"/>
                <a:ea typeface="游ゴシック"/>
              </a:rPr>
              <a:t>SBOM</a:t>
            </a:r>
            <a:r>
              <a:rPr lang="ja-JP" sz="1800" b="1" u="none" strike="noStrike">
                <a:solidFill>
                  <a:srgbClr val="0D0D0D"/>
                </a:solidFill>
                <a:effectLst/>
                <a:uFillTx/>
                <a:latin typeface="游ゴシック"/>
                <a:ea typeface="游ゴシック"/>
              </a:rPr>
              <a:t>の整備も必要になる</a:t>
            </a:r>
            <a:endParaRPr lang="en-US" sz="1800" b="0" u="none" strike="noStrike">
              <a:solidFill>
                <a:srgbClr val="000000"/>
              </a:solidFill>
              <a:effectLst/>
              <a:uFillTx/>
              <a:latin typeface="Arial"/>
            </a:endParaRPr>
          </a:p>
          <a:p>
            <a:pPr marL="285840" indent="-285840" defTabSz="914400">
              <a:lnSpc>
                <a:spcPct val="100000"/>
              </a:lnSpc>
              <a:buClr>
                <a:srgbClr val="0D0D0D"/>
              </a:buClr>
              <a:buFont typeface="Wingdings" charset="2"/>
              <a:buChar char=""/>
            </a:pPr>
            <a:r>
              <a:rPr lang="ja-JP" sz="1800" b="1" u="none" strike="noStrike">
                <a:solidFill>
                  <a:srgbClr val="0D0D0D"/>
                </a:solidFill>
                <a:effectLst/>
                <a:uFillTx/>
                <a:latin typeface="游ゴシック"/>
                <a:ea typeface="游ゴシック"/>
              </a:rPr>
              <a:t>サポート期間中は脆弱性対応を継続する必要がある</a:t>
            </a:r>
            <a:endParaRPr lang="en-US" sz="1800" b="0" u="none" strike="noStrike">
              <a:solidFill>
                <a:srgbClr val="000000"/>
              </a:solidFill>
              <a:effectLst/>
              <a:uFillTx/>
              <a:latin typeface="Arial"/>
            </a:endParaRPr>
          </a:p>
          <a:p>
            <a:pPr marL="285840" indent="-285840" defTabSz="914400">
              <a:lnSpc>
                <a:spcPct val="100000"/>
              </a:lnSpc>
              <a:buClr>
                <a:srgbClr val="0D0D0D"/>
              </a:buClr>
              <a:buFont typeface="Wingdings" charset="2"/>
              <a:buChar char=""/>
            </a:pPr>
            <a:r>
              <a:rPr lang="ja-JP" sz="1800" b="1" u="none" strike="noStrike">
                <a:solidFill>
                  <a:srgbClr val="0D0D0D"/>
                </a:solidFill>
                <a:effectLst/>
                <a:uFillTx/>
                <a:latin typeface="游ゴシック"/>
                <a:ea typeface="游ゴシック"/>
              </a:rPr>
              <a:t>セキュリティ更新は、原則として無償で提供する場面がある</a:t>
            </a:r>
            <a:endParaRPr lang="en-US" sz="1800" b="0" u="none" strike="noStrike">
              <a:solidFill>
                <a:srgbClr val="000000"/>
              </a:solidFill>
              <a:effectLst/>
              <a:uFillTx/>
              <a:latin typeface="Arial"/>
            </a:endParaRPr>
          </a:p>
          <a:p>
            <a:pPr marL="285840" indent="-285840" defTabSz="914400">
              <a:lnSpc>
                <a:spcPct val="100000"/>
              </a:lnSpc>
              <a:buClr>
                <a:srgbClr val="0D0D0D"/>
              </a:buClr>
              <a:buFont typeface="Wingdings" charset="2"/>
              <a:buChar char=""/>
            </a:pPr>
            <a:r>
              <a:rPr lang="en-US" sz="1800" b="1" u="none" strike="noStrike">
                <a:solidFill>
                  <a:srgbClr val="0D0D0D"/>
                </a:solidFill>
                <a:effectLst/>
                <a:uFillTx/>
                <a:latin typeface="游ゴシック"/>
                <a:ea typeface="游ゴシック"/>
              </a:rPr>
              <a:t> 技術文書やEU</a:t>
            </a:r>
            <a:r>
              <a:rPr lang="ja-JP" sz="1800" b="1" u="none" strike="noStrike">
                <a:solidFill>
                  <a:srgbClr val="0D0D0D"/>
                </a:solidFill>
                <a:effectLst/>
                <a:uFillTx/>
                <a:latin typeface="游ゴシック"/>
                <a:ea typeface="游ゴシック"/>
              </a:rPr>
              <a:t>適合宣言書は、少なくとも</a:t>
            </a:r>
            <a:r>
              <a:rPr lang="en-US" sz="1800" b="1" u="none" strike="noStrike">
                <a:solidFill>
                  <a:srgbClr val="0D0D0D"/>
                </a:solidFill>
                <a:effectLst/>
                <a:uFillTx/>
                <a:latin typeface="游ゴシック"/>
                <a:ea typeface="游ゴシック"/>
              </a:rPr>
              <a:t>10</a:t>
            </a:r>
            <a:r>
              <a:rPr lang="ja-JP" sz="1800" b="1" u="none" strike="noStrike">
                <a:solidFill>
                  <a:srgbClr val="0D0D0D"/>
                </a:solidFill>
                <a:effectLst/>
                <a:uFillTx/>
                <a:latin typeface="游ゴシック"/>
                <a:ea typeface="游ゴシック"/>
              </a:rPr>
              <a:t>年またはサポート期間の長い方で保管する</a:t>
            </a:r>
            <a:endParaRPr lang="en-US" sz="1800" b="0" u="none" strike="noStrike">
              <a:solidFill>
                <a:srgbClr val="000000"/>
              </a:solidFill>
              <a:effectLst/>
              <a:uFillTx/>
              <a:latin typeface="Arial"/>
            </a:endParaRPr>
          </a:p>
          <a:p>
            <a:pPr marL="285840" indent="-285840" defTabSz="914400">
              <a:lnSpc>
                <a:spcPct val="100000"/>
              </a:lnSpc>
              <a:buClr>
                <a:srgbClr val="0D0D0D"/>
              </a:buClr>
              <a:buFont typeface="Wingdings" charset="2"/>
              <a:buChar char=""/>
            </a:pPr>
            <a:r>
              <a:rPr lang="en-US" sz="1800" b="1" u="none" strike="noStrike">
                <a:solidFill>
                  <a:srgbClr val="0D0D0D"/>
                </a:solidFill>
                <a:effectLst/>
                <a:uFillTx/>
                <a:latin typeface="游ゴシック"/>
                <a:ea typeface="游ゴシック"/>
              </a:rPr>
              <a:t> 一度出したセキュリティ更新も、長期間利用可能にしておく必要がある</a:t>
            </a:r>
            <a:endParaRPr lang="en-US" sz="1800" b="0" u="none" strike="noStrike">
              <a:solidFill>
                <a:srgbClr val="000000"/>
              </a:solidFill>
              <a:effectLst/>
              <a:uFillTx/>
              <a:latin typeface="Arial"/>
            </a:endParaRPr>
          </a:p>
        </p:txBody>
      </p:sp>
      <p:sp>
        <p:nvSpPr>
          <p:cNvPr id="86" name="テキスト ボックス 12"/>
          <p:cNvSpPr/>
          <p:nvPr/>
        </p:nvSpPr>
        <p:spPr>
          <a:xfrm>
            <a:off x="465480" y="4860360"/>
            <a:ext cx="11260800" cy="461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tabLst>
                <a:tab pos="0" algn="l"/>
              </a:tabLst>
            </a:pPr>
            <a:r>
              <a:rPr lang="en-US" sz="2400" b="1" u="none" strike="noStrike">
                <a:solidFill>
                  <a:srgbClr val="0D0D0D"/>
                </a:solidFill>
                <a:effectLst/>
                <a:uFillTx/>
                <a:latin typeface="游ゴシック"/>
                <a:ea typeface="游ゴシック"/>
              </a:rPr>
              <a:t>CRA</a:t>
            </a:r>
            <a:r>
              <a:rPr lang="ja-JP" sz="2400" b="1" u="none" strike="noStrike">
                <a:solidFill>
                  <a:srgbClr val="0D0D0D"/>
                </a:solidFill>
                <a:effectLst/>
                <a:uFillTx/>
                <a:latin typeface="游ゴシック"/>
                <a:ea typeface="游ゴシック"/>
              </a:rPr>
              <a:t>対応はソフトウェアを安全に最後まで面倒を見るというのが特徴です</a:t>
            </a:r>
            <a:endParaRPr lang="en-US" sz="2400" b="0" u="none" strike="noStrike">
              <a:solidFill>
                <a:srgbClr val="000000"/>
              </a:solidFill>
              <a:effectLst/>
              <a:uFillTx/>
              <a:latin typeface="Arial"/>
            </a:endParaRPr>
          </a:p>
        </p:txBody>
      </p:sp>
      <p:sp>
        <p:nvSpPr>
          <p:cNvPr id="87" name="テキスト ボックス 13"/>
          <p:cNvSpPr/>
          <p:nvPr/>
        </p:nvSpPr>
        <p:spPr>
          <a:xfrm>
            <a:off x="465480" y="5568840"/>
            <a:ext cx="11260800" cy="830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tabLst>
                <a:tab pos="0" algn="l"/>
              </a:tabLst>
            </a:pPr>
            <a:r>
              <a:rPr lang="ja-JP" sz="2400" b="1" u="none" strike="noStrike">
                <a:solidFill>
                  <a:srgbClr val="0D0D0D"/>
                </a:solidFill>
                <a:effectLst/>
                <a:uFillTx/>
                <a:latin typeface="游ゴシック"/>
                <a:ea typeface="游ゴシック"/>
              </a:rPr>
              <a:t>本プロジェクトにおいて重要だと考える項目５５選</a:t>
            </a:r>
            <a:endParaRPr lang="en-US" sz="2400" b="0" u="none" strike="noStrike">
              <a:solidFill>
                <a:srgbClr val="000000"/>
              </a:solidFill>
              <a:effectLst/>
              <a:uFillTx/>
              <a:latin typeface="Arial"/>
            </a:endParaRPr>
          </a:p>
          <a:p>
            <a:pPr algn="ctr" defTabSz="914400">
              <a:lnSpc>
                <a:spcPct val="100000"/>
              </a:lnSpc>
              <a:tabLst>
                <a:tab pos="0" algn="l"/>
              </a:tabLst>
            </a:pPr>
            <a:r>
              <a:rPr lang="ja-JP" sz="2400" b="1" u="none" strike="noStrike">
                <a:solidFill>
                  <a:srgbClr val="0D0D0D"/>
                </a:solidFill>
                <a:effectLst/>
                <a:uFillTx/>
                <a:latin typeface="游ゴシック"/>
                <a:ea typeface="游ゴシック"/>
              </a:rPr>
              <a:t>さらに特徴的重要項目</a:t>
            </a:r>
            <a:r>
              <a:rPr lang="en-US" sz="2400" b="1" u="none" strike="noStrike">
                <a:solidFill>
                  <a:srgbClr val="0D0D0D"/>
                </a:solidFill>
                <a:effectLst/>
                <a:uFillTx/>
                <a:latin typeface="游ゴシック"/>
                <a:ea typeface="游ゴシック"/>
              </a:rPr>
              <a:t>12</a:t>
            </a:r>
            <a:r>
              <a:rPr lang="ja-JP" sz="2400" b="1" u="none" strike="noStrike">
                <a:solidFill>
                  <a:srgbClr val="0D0D0D"/>
                </a:solidFill>
                <a:effectLst/>
                <a:uFillTx/>
                <a:latin typeface="游ゴシック"/>
                <a:ea typeface="游ゴシック"/>
              </a:rPr>
              <a:t>選を精選しピックアップ</a:t>
            </a:r>
            <a:endParaRPr lang="en-US" sz="2400" b="0" u="none" strike="noStrike">
              <a:solidFill>
                <a:srgbClr val="000000"/>
              </a:solidFill>
              <a:effectLst/>
              <a:uFillTx/>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テキスト ボックス 1"/>
          <p:cNvSpPr/>
          <p:nvPr/>
        </p:nvSpPr>
        <p:spPr>
          <a:xfrm>
            <a:off x="486000" y="1388880"/>
            <a:ext cx="7833960" cy="5262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2400" b="1" u="none" strike="noStrike">
                <a:solidFill>
                  <a:srgbClr val="FF0000"/>
                </a:solidFill>
                <a:effectLst/>
                <a:uFillTx/>
                <a:latin typeface="Calibri"/>
                <a:ea typeface="Calibri"/>
              </a:rPr>
              <a:t>★Art.13(1)</a:t>
            </a:r>
            <a:r>
              <a:rPr lang="ja-JP" sz="2400" b="1" u="none" strike="noStrike">
                <a:solidFill>
                  <a:srgbClr val="FF0000"/>
                </a:solidFill>
                <a:effectLst/>
                <a:uFillTx/>
                <a:latin typeface="Calibri"/>
                <a:ea typeface="Calibri"/>
              </a:rPr>
              <a:t>　 ★ </a:t>
            </a:r>
            <a:r>
              <a:rPr lang="en-US" sz="2400" b="1" u="none" strike="noStrike">
                <a:solidFill>
                  <a:srgbClr val="FF0000"/>
                </a:solidFill>
                <a:effectLst/>
                <a:uFillTx/>
                <a:latin typeface="Calibri"/>
                <a:ea typeface="Calibri"/>
              </a:rPr>
              <a:t>Art.13(2)</a:t>
            </a:r>
            <a:r>
              <a:rPr lang="ja-JP" sz="2400" b="1" u="none" strike="noStrike">
                <a:solidFill>
                  <a:srgbClr val="FF0000"/>
                </a:solidFill>
                <a:effectLst/>
                <a:uFillTx/>
                <a:latin typeface="Calibri"/>
                <a:ea typeface="Calibri"/>
              </a:rPr>
              <a:t>　 ★ </a:t>
            </a:r>
            <a:r>
              <a:rPr lang="en-US" sz="2400" b="1" u="none" strike="noStrike">
                <a:solidFill>
                  <a:srgbClr val="FF0000"/>
                </a:solidFill>
                <a:effectLst/>
                <a:uFillTx/>
                <a:latin typeface="Calibri"/>
                <a:ea typeface="Calibri"/>
              </a:rPr>
              <a:t>Art.13(3)</a:t>
            </a:r>
            <a:r>
              <a:rPr lang="ja-JP" sz="2400" b="1" u="none" strike="noStrike">
                <a:solidFill>
                  <a:srgbClr val="FF0000"/>
                </a:solidFill>
                <a:effectLst/>
                <a:uFillTx/>
                <a:latin typeface="Calibri"/>
                <a:ea typeface="Calibri"/>
              </a:rPr>
              <a:t>　</a:t>
            </a:r>
            <a:r>
              <a:rPr lang="en-US" sz="2400" b="0" u="none" strike="noStrike">
                <a:solidFill>
                  <a:schemeClr val="dk1"/>
                </a:solidFill>
                <a:effectLst/>
                <a:uFillTx/>
                <a:latin typeface="Calibri"/>
                <a:ea typeface="Calibri"/>
              </a:rPr>
              <a:t>Art.13(4)</a:t>
            </a:r>
            <a:endParaRPr lang="en-US" sz="2400" b="0" u="none" strike="noStrike">
              <a:solidFill>
                <a:srgbClr val="000000"/>
              </a:solidFill>
              <a:effectLst/>
              <a:uFillTx/>
              <a:latin typeface="Arial"/>
            </a:endParaRPr>
          </a:p>
          <a:p>
            <a:pPr defTabSz="914400">
              <a:lnSpc>
                <a:spcPct val="100000"/>
              </a:lnSpc>
              <a:tabLst>
                <a:tab pos="0" algn="l"/>
              </a:tabLst>
            </a:pPr>
            <a:r>
              <a:rPr lang="en-US" sz="2400" b="1" u="none" strike="noStrike">
                <a:solidFill>
                  <a:srgbClr val="FF0000"/>
                </a:solidFill>
                <a:effectLst/>
                <a:uFillTx/>
                <a:latin typeface="Calibri"/>
                <a:ea typeface="Calibri"/>
              </a:rPr>
              <a:t>★ Art.13(5)</a:t>
            </a:r>
            <a:r>
              <a:rPr lang="ja-JP" sz="2400" b="1" u="none" strike="noStrike">
                <a:solidFill>
                  <a:srgbClr val="FF0000"/>
                </a:solidFill>
                <a:effectLst/>
                <a:uFillTx/>
                <a:latin typeface="Calibri"/>
                <a:ea typeface="Calibri"/>
              </a:rPr>
              <a:t>　</a:t>
            </a:r>
            <a:r>
              <a:rPr lang="en-US" sz="2400" b="0" u="none" strike="noStrike">
                <a:solidFill>
                  <a:schemeClr val="dk1"/>
                </a:solidFill>
                <a:effectLst/>
                <a:uFillTx/>
                <a:latin typeface="Calibri"/>
                <a:ea typeface="Calibri"/>
              </a:rPr>
              <a:t>Art.13(6)</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Art.13(7)</a:t>
            </a:r>
            <a:r>
              <a:rPr lang="ja-JP" sz="2400" b="0" u="none" strike="noStrike">
                <a:solidFill>
                  <a:schemeClr val="dk1"/>
                </a:solidFill>
                <a:effectLst/>
                <a:uFillTx/>
                <a:latin typeface="Calibri"/>
                <a:ea typeface="Calibri"/>
              </a:rPr>
              <a:t>　</a:t>
            </a:r>
            <a:r>
              <a:rPr lang="en-US" sz="2400" b="1" u="none" strike="noStrike">
                <a:solidFill>
                  <a:srgbClr val="FF0000"/>
                </a:solidFill>
                <a:effectLst/>
                <a:uFillTx/>
                <a:latin typeface="Calibri"/>
                <a:ea typeface="Calibri"/>
              </a:rPr>
              <a:t> ★ Art.13(8)</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Art.13(9)</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Art.13(11)</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Art.13(12)</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Art.13(13)</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Art.13(14)</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Art.13(15)</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Art.13(16)</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Art.13(17)</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Art.13(18) / Annex II</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Art.13(20)</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Art.13(21)</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Art.13(22)</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Art.14(2)(a)</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Art.14(2)(b)</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Art.14(2)(c)</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Art.14(3)</a:t>
            </a:r>
            <a:r>
              <a:rPr lang="ja-JP" sz="2400" b="0" u="none" strike="noStrike">
                <a:solidFill>
                  <a:schemeClr val="dk1"/>
                </a:solidFill>
                <a:effectLst/>
                <a:uFillTx/>
                <a:latin typeface="Calibri"/>
                <a:ea typeface="Calibri"/>
              </a:rPr>
              <a:t>　</a:t>
            </a:r>
            <a:r>
              <a:rPr lang="en-US" sz="2400" b="1" u="none" strike="noStrike">
                <a:solidFill>
                  <a:srgbClr val="FF0000"/>
                </a:solidFill>
                <a:effectLst/>
                <a:uFillTx/>
                <a:latin typeface="Calibri"/>
                <a:ea typeface="Calibri"/>
              </a:rPr>
              <a:t> ★ Art.14(4)(a)</a:t>
            </a:r>
            <a:r>
              <a:rPr lang="ja-JP" sz="2400" b="1" u="none" strike="noStrike">
                <a:solidFill>
                  <a:srgbClr val="FF0000"/>
                </a:solidFill>
                <a:effectLst/>
                <a:uFillTx/>
                <a:latin typeface="Calibri"/>
                <a:ea typeface="Calibri"/>
              </a:rPr>
              <a:t>　</a:t>
            </a:r>
            <a:r>
              <a:rPr lang="en-US" sz="2400" b="0" u="none" strike="noStrike">
                <a:solidFill>
                  <a:schemeClr val="dk1"/>
                </a:solidFill>
                <a:effectLst/>
                <a:uFillTx/>
                <a:latin typeface="Calibri"/>
                <a:ea typeface="Calibri"/>
              </a:rPr>
              <a:t>Art.14(4)(b)</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Art.14(4)(c)</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Art.14(8)</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Art.27</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Art.28</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Art.31</a:t>
            </a:r>
            <a:r>
              <a:rPr lang="ja-JP" sz="2400" b="0" u="none" strike="noStrike">
                <a:solidFill>
                  <a:schemeClr val="dk1"/>
                </a:solidFill>
                <a:effectLst/>
                <a:uFillTx/>
                <a:latin typeface="Calibri"/>
                <a:ea typeface="Calibri"/>
              </a:rPr>
              <a:t>　</a:t>
            </a:r>
            <a:r>
              <a:rPr lang="en-US" sz="2400" b="1" u="none" strike="noStrike">
                <a:solidFill>
                  <a:srgbClr val="FF0000"/>
                </a:solidFill>
                <a:effectLst/>
                <a:uFillTx/>
                <a:latin typeface="Calibri"/>
                <a:ea typeface="Calibri"/>
              </a:rPr>
              <a:t> ★ Art.31 / Annex VII</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Art.32</a:t>
            </a:r>
            <a:endParaRPr lang="en-US" sz="2400" b="0" u="none" strike="noStrike">
              <a:solidFill>
                <a:srgbClr val="000000"/>
              </a:solidFill>
              <a:effectLst/>
              <a:uFillTx/>
              <a:latin typeface="Arial"/>
            </a:endParaRPr>
          </a:p>
          <a:p>
            <a:pPr defTabSz="914400">
              <a:lnSpc>
                <a:spcPct val="100000"/>
              </a:lnSpc>
              <a:tabLst>
                <a:tab pos="0" algn="l"/>
              </a:tabLst>
            </a:pPr>
            <a:r>
              <a:rPr lang="en-US" sz="2400" b="1" u="none" strike="noStrike">
                <a:solidFill>
                  <a:srgbClr val="FF0000"/>
                </a:solidFill>
                <a:effectLst/>
                <a:uFillTx/>
                <a:latin typeface="Calibri"/>
                <a:ea typeface="Calibri"/>
              </a:rPr>
              <a:t>★ AnnI-I (1)</a:t>
            </a:r>
            <a:r>
              <a:rPr lang="ja-JP" sz="2400" b="1" u="none" strike="noStrike">
                <a:solidFill>
                  <a:srgbClr val="FF0000"/>
                </a:solidFill>
                <a:effectLst/>
                <a:uFillTx/>
                <a:latin typeface="Calibri"/>
                <a:ea typeface="Calibri"/>
              </a:rPr>
              <a:t>　</a:t>
            </a:r>
            <a:r>
              <a:rPr lang="en-US" sz="2400" b="0" u="none" strike="noStrike">
                <a:solidFill>
                  <a:schemeClr val="dk1"/>
                </a:solidFill>
                <a:effectLst/>
                <a:uFillTx/>
                <a:latin typeface="Calibri"/>
                <a:ea typeface="Calibri"/>
              </a:rPr>
              <a:t>AnnI-I (2)(a)</a:t>
            </a:r>
            <a:r>
              <a:rPr lang="ja-JP" sz="2400" b="0" u="none" strike="noStrike">
                <a:solidFill>
                  <a:schemeClr val="dk1"/>
                </a:solidFill>
                <a:effectLst/>
                <a:uFillTx/>
                <a:latin typeface="Calibri"/>
                <a:ea typeface="Calibri"/>
              </a:rPr>
              <a:t>～</a:t>
            </a:r>
            <a:r>
              <a:rPr lang="en-US" sz="2400" b="0" u="none" strike="noStrike">
                <a:solidFill>
                  <a:schemeClr val="dk1"/>
                </a:solidFill>
                <a:effectLst/>
                <a:uFillTx/>
                <a:latin typeface="Calibri"/>
                <a:ea typeface="Calibri"/>
              </a:rPr>
              <a:t>(m)</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AnnI-II (1)</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AnnI-II (2)</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AnnI-II (3)</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AnnI-II (4)</a:t>
            </a:r>
            <a:r>
              <a:rPr lang="ja-JP" sz="2400" b="0" u="none" strike="noStrike">
                <a:solidFill>
                  <a:schemeClr val="dk1"/>
                </a:solidFill>
                <a:effectLst/>
                <a:uFillTx/>
                <a:latin typeface="Calibri"/>
                <a:ea typeface="Calibri"/>
              </a:rPr>
              <a:t>　</a:t>
            </a:r>
            <a:r>
              <a:rPr lang="en-US" sz="2400" b="0" u="none" strike="noStrike">
                <a:solidFill>
                  <a:schemeClr val="dk1"/>
                </a:solidFill>
                <a:effectLst/>
                <a:uFillTx/>
                <a:latin typeface="Calibri"/>
                <a:ea typeface="Calibri"/>
              </a:rPr>
              <a:t>AnnI-II (5)</a:t>
            </a:r>
            <a:endParaRPr lang="en-US" sz="2400" b="0" u="none" strike="noStrike">
              <a:solidFill>
                <a:srgbClr val="000000"/>
              </a:solidFill>
              <a:effectLst/>
              <a:uFillTx/>
              <a:latin typeface="Arial"/>
            </a:endParaRPr>
          </a:p>
          <a:p>
            <a:pPr defTabSz="914400">
              <a:lnSpc>
                <a:spcPct val="100000"/>
              </a:lnSpc>
              <a:tabLst>
                <a:tab pos="0" algn="l"/>
              </a:tabLst>
            </a:pPr>
            <a:r>
              <a:rPr lang="en-US" sz="2400" b="0" u="none" strike="noStrike">
                <a:solidFill>
                  <a:schemeClr val="dk1"/>
                </a:solidFill>
                <a:effectLst/>
                <a:uFillTx/>
                <a:latin typeface="Calibri"/>
                <a:ea typeface="Calibri"/>
              </a:rPr>
              <a:t>AnnI-II (6)</a:t>
            </a:r>
            <a:r>
              <a:rPr lang="ja-JP" sz="2400" b="0" u="none" strike="noStrike">
                <a:solidFill>
                  <a:schemeClr val="dk1"/>
                </a:solidFill>
                <a:effectLst/>
                <a:uFillTx/>
                <a:latin typeface="Calibri"/>
                <a:ea typeface="Calibri"/>
              </a:rPr>
              <a:t>　</a:t>
            </a:r>
            <a:r>
              <a:rPr lang="en-US" sz="2400" b="1" u="none" strike="noStrike">
                <a:solidFill>
                  <a:srgbClr val="FF0000"/>
                </a:solidFill>
                <a:effectLst/>
                <a:uFillTx/>
                <a:latin typeface="Calibri"/>
                <a:ea typeface="Calibri"/>
              </a:rPr>
              <a:t> ★ AnnI-II (7)</a:t>
            </a:r>
            <a:r>
              <a:rPr lang="ja-JP" sz="2400" b="1" u="none" strike="noStrike">
                <a:solidFill>
                  <a:srgbClr val="FF0000"/>
                </a:solidFill>
                <a:effectLst/>
                <a:uFillTx/>
                <a:latin typeface="Calibri"/>
                <a:ea typeface="Calibri"/>
              </a:rPr>
              <a:t>　 ★ </a:t>
            </a:r>
            <a:r>
              <a:rPr lang="en-US" sz="2400" b="1" u="none" strike="noStrike">
                <a:solidFill>
                  <a:srgbClr val="FF0000"/>
                </a:solidFill>
                <a:effectLst/>
                <a:uFillTx/>
                <a:latin typeface="Calibri"/>
                <a:ea typeface="Calibri"/>
              </a:rPr>
              <a:t>AnnI-II (8)</a:t>
            </a:r>
            <a:endParaRPr lang="en-US" sz="2400" b="0" u="none" strike="noStrike">
              <a:solidFill>
                <a:srgbClr val="000000"/>
              </a:solidFill>
              <a:effectLst/>
              <a:uFillTx/>
              <a:latin typeface="Arial"/>
            </a:endParaRPr>
          </a:p>
        </p:txBody>
      </p:sp>
      <p:sp>
        <p:nvSpPr>
          <p:cNvPr id="89" name="テキスト ボックス 3"/>
          <p:cNvSpPr/>
          <p:nvPr/>
        </p:nvSpPr>
        <p:spPr>
          <a:xfrm>
            <a:off x="593280" y="575280"/>
            <a:ext cx="855036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0" u="none" strike="noStrike">
                <a:solidFill>
                  <a:schemeClr val="dk1"/>
                </a:solidFill>
                <a:effectLst/>
                <a:uFillTx/>
                <a:latin typeface="Calibri"/>
                <a:ea typeface="Calibri"/>
              </a:rPr>
              <a:t>本フレームワークにおいて採用した</a:t>
            </a:r>
            <a:r>
              <a:rPr lang="en-US" sz="1800" b="0" u="none" strike="noStrike">
                <a:solidFill>
                  <a:schemeClr val="dk1"/>
                </a:solidFill>
                <a:effectLst/>
                <a:uFillTx/>
                <a:latin typeface="Calibri"/>
                <a:ea typeface="Calibri"/>
              </a:rPr>
              <a:t>CRA</a:t>
            </a:r>
            <a:r>
              <a:rPr lang="ja-JP" sz="1800" b="0" u="none" strike="noStrike">
                <a:solidFill>
                  <a:schemeClr val="dk1"/>
                </a:solidFill>
                <a:effectLst/>
                <a:uFillTx/>
                <a:latin typeface="Calibri"/>
                <a:ea typeface="Calibri"/>
              </a:rPr>
              <a:t>の条文</a:t>
            </a:r>
            <a:endParaRPr lang="en-US" sz="1800" b="0" u="none" strike="noStrike">
              <a:solidFill>
                <a:srgbClr val="000000"/>
              </a:solidFill>
              <a:effectLst/>
              <a:uFillTx/>
              <a:latin typeface="Arial"/>
            </a:endParaRPr>
          </a:p>
        </p:txBody>
      </p:sp>
      <p:sp>
        <p:nvSpPr>
          <p:cNvPr id="90" name="TextBox 3"/>
          <p:cNvSpPr/>
          <p:nvPr/>
        </p:nvSpPr>
        <p:spPr>
          <a:xfrm>
            <a:off x="411480" y="201240"/>
            <a:ext cx="11155320" cy="245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ＭＳ ゴシック"/>
                <a:ea typeface="ＭＳ ゴシック"/>
              </a:rPr>
              <a:t>CRA</a:t>
            </a:r>
            <a:r>
              <a:rPr lang="ja-JP" sz="1000" b="1" u="none" strike="noStrike">
                <a:solidFill>
                  <a:srgbClr val="19A7B8"/>
                </a:solidFill>
                <a:effectLst/>
                <a:uFillTx/>
                <a:latin typeface="ＭＳ ゴシック"/>
                <a:ea typeface="ＭＳ ゴシック"/>
              </a:rPr>
              <a:t>対応フレームワーク 説明資料</a:t>
            </a:r>
            <a:endParaRPr lang="en-US" sz="1000" b="0" u="none" strike="noStrike">
              <a:solidFill>
                <a:srgbClr val="000000"/>
              </a:solidFill>
              <a:effectLst/>
              <a:uFillTx/>
              <a:latin typeface="Arial"/>
            </a:endParaRPr>
          </a:p>
        </p:txBody>
      </p:sp>
      <p:sp>
        <p:nvSpPr>
          <p:cNvPr id="91"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92" name="テキスト ボックス 2"/>
          <p:cNvSpPr/>
          <p:nvPr/>
        </p:nvSpPr>
        <p:spPr>
          <a:xfrm>
            <a:off x="8320320" y="1097640"/>
            <a:ext cx="3558240" cy="11998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2400" b="1" u="none" strike="noStrike">
                <a:solidFill>
                  <a:srgbClr val="FF0000"/>
                </a:solidFill>
                <a:effectLst/>
                <a:uFillTx/>
                <a:latin typeface="Calibri"/>
                <a:ea typeface="Calibri"/>
              </a:rPr>
              <a:t>★赤色はより特徴的であり最初に見るべきだと考える条文</a:t>
            </a:r>
            <a:endParaRPr lang="en-US" sz="2400" b="0" u="none" strike="noStrike">
              <a:solidFill>
                <a:srgbClr val="000000"/>
              </a:solidFill>
              <a:effectLst/>
              <a:uFillTx/>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94"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95"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緑欄に書くこと</a:t>
            </a:r>
            <a:endParaRPr lang="en-US" sz="2400" b="0" u="none" strike="noStrike">
              <a:solidFill>
                <a:srgbClr val="000000"/>
              </a:solidFill>
              <a:effectLst/>
              <a:uFillTx/>
              <a:latin typeface="Arial"/>
            </a:endParaRPr>
          </a:p>
        </p:txBody>
      </p:sp>
      <p:sp>
        <p:nvSpPr>
          <p:cNvPr id="96" name="TextBox 5"/>
          <p:cNvSpPr/>
          <p:nvPr/>
        </p:nvSpPr>
        <p:spPr>
          <a:xfrm>
            <a:off x="530280" y="1097280"/>
            <a:ext cx="10972440" cy="645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chemeClr val="dk1"/>
                </a:solidFill>
                <a:effectLst/>
                <a:uFillTx/>
                <a:latin typeface="Yu Gothic"/>
                <a:ea typeface="Yu Gothic"/>
              </a:rPr>
              <a:t>緑欄は、各社・各製品の事情を反映する入力欄です。選択欄は候補から選び、記入欄は証跡にたどれる粒度で書きます。</a:t>
            </a:r>
            <a:endParaRPr lang="en-US" sz="1800" b="0" u="none" strike="noStrike">
              <a:solidFill>
                <a:srgbClr val="000000"/>
              </a:solidFill>
              <a:effectLst/>
              <a:uFillTx/>
              <a:latin typeface="Arial"/>
            </a:endParaRPr>
          </a:p>
        </p:txBody>
      </p:sp>
      <p:sp>
        <p:nvSpPr>
          <p:cNvPr id="97" name="TextBox 10"/>
          <p:cNvSpPr/>
          <p:nvPr/>
        </p:nvSpPr>
        <p:spPr>
          <a:xfrm>
            <a:off x="685800" y="2613600"/>
            <a:ext cx="3565800" cy="132300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600" b="0" u="none" strike="noStrike">
                <a:solidFill>
                  <a:srgbClr val="172033"/>
                </a:solidFill>
                <a:effectLst/>
                <a:uFillTx/>
                <a:latin typeface="Yu Gothic"/>
                <a:ea typeface="Yu Gothic"/>
              </a:rPr>
              <a:t>現在の対応</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既存の設計、運用、手順、契約、文書化状況を書く</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未対応の場合は、空欄ではなく「未対応」「要確認」と書く</a:t>
            </a:r>
            <a:endParaRPr lang="en-US" sz="1600" b="0" u="none" strike="noStrike">
              <a:solidFill>
                <a:srgbClr val="000000"/>
              </a:solidFill>
              <a:effectLst/>
              <a:uFillTx/>
              <a:latin typeface="Arial"/>
            </a:endParaRPr>
          </a:p>
        </p:txBody>
      </p:sp>
      <p:sp>
        <p:nvSpPr>
          <p:cNvPr id="98" name="TextBox 11"/>
          <p:cNvSpPr/>
          <p:nvPr/>
        </p:nvSpPr>
        <p:spPr>
          <a:xfrm>
            <a:off x="4434840" y="2613600"/>
            <a:ext cx="3565800" cy="132300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600" b="0" u="none" strike="noStrike">
                <a:solidFill>
                  <a:srgbClr val="172033"/>
                </a:solidFill>
                <a:effectLst/>
                <a:uFillTx/>
                <a:latin typeface="Yu Gothic"/>
                <a:ea typeface="Yu Gothic"/>
              </a:rPr>
              <a:t>判断結果</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上市可 </a:t>
            </a:r>
            <a:r>
              <a:rPr lang="en-US" sz="1600" b="0" u="none" strike="noStrike">
                <a:solidFill>
                  <a:srgbClr val="172033"/>
                </a:solidFill>
                <a:effectLst/>
                <a:uFillTx/>
                <a:latin typeface="Yu Gothic"/>
                <a:ea typeface="Yu Gothic"/>
              </a:rPr>
              <a:t>/ </a:t>
            </a:r>
            <a:r>
              <a:rPr lang="ja-JP" sz="1600" b="0" u="none" strike="noStrike">
                <a:solidFill>
                  <a:srgbClr val="172033"/>
                </a:solidFill>
                <a:effectLst/>
                <a:uFillTx/>
                <a:latin typeface="Yu Gothic"/>
                <a:ea typeface="Yu Gothic"/>
              </a:rPr>
              <a:t>条件付き可 </a:t>
            </a:r>
            <a:r>
              <a:rPr lang="en-US" sz="1600" b="0" u="none" strike="noStrike">
                <a:solidFill>
                  <a:srgbClr val="172033"/>
                </a:solidFill>
                <a:effectLst/>
                <a:uFillTx/>
                <a:latin typeface="Yu Gothic"/>
                <a:ea typeface="Yu Gothic"/>
              </a:rPr>
              <a:t>/ </a:t>
            </a:r>
            <a:r>
              <a:rPr lang="ja-JP" sz="1600" b="0" u="none" strike="noStrike">
                <a:solidFill>
                  <a:srgbClr val="172033"/>
                </a:solidFill>
                <a:effectLst/>
                <a:uFillTx/>
                <a:latin typeface="Yu Gothic"/>
                <a:ea typeface="Yu Gothic"/>
              </a:rPr>
              <a:t>要対応 </a:t>
            </a:r>
            <a:r>
              <a:rPr lang="en-US" sz="1600" b="0" u="none" strike="noStrike">
                <a:solidFill>
                  <a:srgbClr val="172033"/>
                </a:solidFill>
                <a:effectLst/>
                <a:uFillTx/>
                <a:latin typeface="Yu Gothic"/>
                <a:ea typeface="Yu Gothic"/>
              </a:rPr>
              <a:t>/ N/A </a:t>
            </a:r>
            <a:r>
              <a:rPr lang="ja-JP" sz="1600" b="0" u="none" strike="noStrike">
                <a:solidFill>
                  <a:srgbClr val="172033"/>
                </a:solidFill>
                <a:effectLst/>
                <a:uFillTx/>
                <a:latin typeface="Yu Gothic"/>
                <a:ea typeface="Yu Gothic"/>
              </a:rPr>
              <a:t>から選ぶ</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条件付き可・要対応の場合は、理由と期限を併記す</a:t>
            </a:r>
            <a:endParaRPr lang="en-US" sz="1600" b="0" u="none" strike="noStrike">
              <a:solidFill>
                <a:srgbClr val="000000"/>
              </a:solidFill>
              <a:effectLst/>
              <a:uFillTx/>
              <a:latin typeface="Arial"/>
            </a:endParaRPr>
          </a:p>
        </p:txBody>
      </p:sp>
      <p:sp>
        <p:nvSpPr>
          <p:cNvPr id="99" name="TextBox 12"/>
          <p:cNvSpPr/>
          <p:nvPr/>
        </p:nvSpPr>
        <p:spPr>
          <a:xfrm>
            <a:off x="8183880" y="2613600"/>
            <a:ext cx="3291480" cy="1569240"/>
          </a:xfrm>
          <a:prstGeom prst="rect">
            <a:avLst/>
          </a:prstGeom>
          <a:solidFill>
            <a:srgbClr val="E4F6DA"/>
          </a:solidFill>
          <a:ln w="9525">
            <a:solidFill>
              <a:srgbClr val="BFE3B3"/>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600" b="0" u="none" strike="noStrike">
                <a:solidFill>
                  <a:srgbClr val="172033"/>
                </a:solidFill>
                <a:effectLst/>
                <a:uFillTx/>
                <a:latin typeface="Yu Gothic"/>
                <a:ea typeface="Yu Gothic"/>
              </a:rPr>
              <a:t>証跡</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資料名、保存場所、版数、確認者、確認日を書く</a:t>
            </a:r>
            <a:endParaRPr lang="en-US" sz="1600" b="0" u="none" strike="noStrike">
              <a:solidFill>
                <a:srgbClr val="000000"/>
              </a:solidFill>
              <a:effectLst/>
              <a:uFillTx/>
              <a:latin typeface="Arial"/>
            </a:endParaRPr>
          </a:p>
          <a:p>
            <a:pPr marL="343080" indent="-171360" defTabSz="914400">
              <a:lnSpc>
                <a:spcPct val="100000"/>
              </a:lnSpc>
              <a:buClr>
                <a:srgbClr val="172033"/>
              </a:buClr>
              <a:buFont typeface="Symbol" charset="2"/>
              <a:buChar char=""/>
              <a:tabLst>
                <a:tab pos="0" algn="l"/>
              </a:tabLst>
            </a:pPr>
            <a:r>
              <a:rPr lang="ja-JP" sz="1600" b="0" u="none" strike="noStrike">
                <a:solidFill>
                  <a:srgbClr val="172033"/>
                </a:solidFill>
                <a:effectLst/>
                <a:uFillTx/>
                <a:latin typeface="Yu Gothic"/>
                <a:ea typeface="Yu Gothic"/>
              </a:rPr>
              <a:t>後から第三者が確認できる形にする</a:t>
            </a:r>
            <a:endParaRPr lang="en-US" sz="1600" b="0" u="none" strike="noStrike">
              <a:solidFill>
                <a:srgbClr val="000000"/>
              </a:solidFill>
              <a:effectLst/>
              <a:uFillTx/>
              <a:latin typeface="Arial"/>
            </a:endParaRPr>
          </a:p>
          <a:p>
            <a:pPr defTabSz="914400">
              <a:lnSpc>
                <a:spcPct val="100000"/>
              </a:lnSpc>
              <a:tabLst>
                <a:tab pos="0" algn="l"/>
              </a:tabLst>
            </a:pPr>
            <a:endParaRPr lang="en-US" sz="1600" b="0" u="none" strike="noStrike">
              <a:solidFill>
                <a:srgbClr val="000000"/>
              </a:solidFill>
              <a:effectLst/>
              <a:uFillTx/>
              <a:latin typeface="Arial"/>
            </a:endParaRPr>
          </a:p>
        </p:txBody>
      </p:sp>
      <p:sp>
        <p:nvSpPr>
          <p:cNvPr id="100" name="正方形/長方形 5"/>
          <p:cNvSpPr/>
          <p:nvPr/>
        </p:nvSpPr>
        <p:spPr>
          <a:xfrm>
            <a:off x="4362480" y="4738320"/>
            <a:ext cx="362304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tabLst>
                <a:tab pos="0" algn="l"/>
              </a:tabLst>
            </a:pPr>
            <a:r>
              <a:rPr lang="ja-JP" sz="1600" b="0" u="none" strike="noStrike">
                <a:solidFill>
                  <a:srgbClr val="172033"/>
                </a:solidFill>
                <a:effectLst/>
                <a:uFillTx/>
                <a:latin typeface="Aptos"/>
                <a:ea typeface="Aptos"/>
              </a:rPr>
              <a:t>対応有無</a:t>
            </a:r>
            <a:endParaRPr lang="en-US" sz="1600" b="0" u="none" strike="noStrike">
              <a:solidFill>
                <a:srgbClr val="000000"/>
              </a:solidFill>
              <a:effectLst/>
              <a:uFillTx/>
              <a:latin typeface="Arial"/>
            </a:endParaRPr>
          </a:p>
          <a:p>
            <a:pPr marL="285840" indent="-285840" defTabSz="914400">
              <a:lnSpc>
                <a:spcPct val="100000"/>
              </a:lnSpc>
              <a:buClr>
                <a:srgbClr val="000000"/>
              </a:buClr>
              <a:buFont typeface="Arial"/>
              <a:buChar char="•"/>
              <a:tabLst>
                <a:tab pos="0" algn="l"/>
              </a:tabLst>
            </a:pPr>
            <a:r>
              <a:rPr lang="ja-JP" sz="1600" b="0" u="none" strike="noStrike">
                <a:solidFill>
                  <a:schemeClr val="dk1"/>
                </a:solidFill>
                <a:effectLst/>
                <a:uFillTx/>
                <a:latin typeface="游ゴシック"/>
                <a:ea typeface="游ゴシック"/>
              </a:rPr>
              <a:t>現時点で対応・未対応・不明（要確認）について検討</a:t>
            </a:r>
            <a:endParaRPr lang="en-US" sz="1600" b="0" u="none" strike="noStrike">
              <a:solidFill>
                <a:srgbClr val="000000"/>
              </a:solidFill>
              <a:effectLst/>
              <a:uFillTx/>
              <a:latin typeface="Arial"/>
            </a:endParaRPr>
          </a:p>
        </p:txBody>
      </p:sp>
      <p:sp>
        <p:nvSpPr>
          <p:cNvPr id="101" name="正方形/長方形 14"/>
          <p:cNvSpPr/>
          <p:nvPr/>
        </p:nvSpPr>
        <p:spPr>
          <a:xfrm>
            <a:off x="628560" y="4738320"/>
            <a:ext cx="362304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tabLst>
                <a:tab pos="0" algn="l"/>
              </a:tabLst>
            </a:pPr>
            <a:r>
              <a:rPr lang="ja-JP" sz="1600" b="0" u="none" strike="noStrike">
                <a:solidFill>
                  <a:srgbClr val="172033"/>
                </a:solidFill>
                <a:effectLst/>
                <a:uFillTx/>
                <a:latin typeface="游ゴシック"/>
                <a:ea typeface="游ゴシック"/>
              </a:rPr>
              <a:t>具体的対応</a:t>
            </a:r>
            <a:endParaRPr lang="en-US" sz="1600" b="0" u="none" strike="noStrike">
              <a:solidFill>
                <a:srgbClr val="000000"/>
              </a:solidFill>
              <a:effectLst/>
              <a:uFillTx/>
              <a:latin typeface="Arial"/>
            </a:endParaRPr>
          </a:p>
          <a:p>
            <a:pPr marL="285840" indent="-285840" defTabSz="914400">
              <a:lnSpc>
                <a:spcPct val="100000"/>
              </a:lnSpc>
              <a:buClr>
                <a:srgbClr val="000000"/>
              </a:buClr>
              <a:buFont typeface="Arial"/>
              <a:buChar char="•"/>
              <a:tabLst>
                <a:tab pos="0" algn="l"/>
              </a:tabLst>
            </a:pPr>
            <a:r>
              <a:rPr lang="ja-JP" sz="1600" b="0" u="none" strike="noStrike">
                <a:solidFill>
                  <a:schemeClr val="dk1"/>
                </a:solidFill>
                <a:effectLst/>
                <a:uFillTx/>
                <a:latin typeface="游ゴシック"/>
                <a:ea typeface="游ゴシック"/>
              </a:rPr>
              <a:t>対応しければならない対応について記載</a:t>
            </a:r>
            <a:endParaRPr lang="en-US" sz="1600" b="0" u="none" strike="noStrike">
              <a:solidFill>
                <a:srgbClr val="000000"/>
              </a:solidFill>
              <a:effectLst/>
              <a:uFillTx/>
              <a:latin typeface="Arial"/>
            </a:endParaRPr>
          </a:p>
        </p:txBody>
      </p:sp>
      <p:sp>
        <p:nvSpPr>
          <p:cNvPr id="102" name="正方形/長方形 15"/>
          <p:cNvSpPr/>
          <p:nvPr/>
        </p:nvSpPr>
        <p:spPr>
          <a:xfrm>
            <a:off x="8183880" y="4734720"/>
            <a:ext cx="362304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tabLst>
                <a:tab pos="0" algn="l"/>
              </a:tabLst>
            </a:pPr>
            <a:r>
              <a:rPr lang="ja-JP" sz="1600" b="1" u="none" strike="noStrike">
                <a:solidFill>
                  <a:srgbClr val="172033"/>
                </a:solidFill>
                <a:effectLst/>
                <a:uFillTx/>
                <a:latin typeface="Aptos"/>
                <a:ea typeface="Aptos"/>
              </a:rPr>
              <a:t>理由・期限</a:t>
            </a:r>
            <a:endParaRPr lang="en-US" sz="1600" b="0" u="none" strike="noStrike">
              <a:solidFill>
                <a:srgbClr val="000000"/>
              </a:solidFill>
              <a:effectLst/>
              <a:uFillTx/>
              <a:latin typeface="Arial"/>
            </a:endParaRPr>
          </a:p>
          <a:p>
            <a:pPr marL="285840" indent="-285840" defTabSz="914400">
              <a:lnSpc>
                <a:spcPct val="100000"/>
              </a:lnSpc>
              <a:buClr>
                <a:srgbClr val="000000"/>
              </a:buClr>
              <a:buFont typeface="Arial"/>
              <a:buChar char="•"/>
              <a:tabLst>
                <a:tab pos="0" algn="l"/>
              </a:tabLst>
            </a:pPr>
            <a:r>
              <a:rPr lang="ja-JP" sz="1600" b="0" u="none" strike="noStrike">
                <a:solidFill>
                  <a:schemeClr val="dk1"/>
                </a:solidFill>
                <a:effectLst/>
                <a:uFillTx/>
                <a:latin typeface="游ゴシック"/>
                <a:ea typeface="游ゴシック"/>
              </a:rPr>
              <a:t>この対応を行うにあたり期限及び対応しない理由を記載します</a:t>
            </a:r>
            <a:endParaRPr lang="en-US" sz="1600" b="0" u="none" strike="noStrike">
              <a:solidFill>
                <a:srgbClr val="000000"/>
              </a:solidFill>
              <a:effectLst/>
              <a:uFillTx/>
              <a:latin typeface="Arial"/>
            </a:endParaRPr>
          </a:p>
        </p:txBody>
      </p:sp>
      <p:sp>
        <p:nvSpPr>
          <p:cNvPr id="103" name="テキスト ボックス 17"/>
          <p:cNvSpPr/>
          <p:nvPr/>
        </p:nvSpPr>
        <p:spPr>
          <a:xfrm>
            <a:off x="685800" y="4244400"/>
            <a:ext cx="60955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スライド</a:t>
            </a:r>
            <a:r>
              <a:rPr lang="en-US" sz="1800" b="1" u="none" strike="noStrike">
                <a:solidFill>
                  <a:srgbClr val="172033"/>
                </a:solidFill>
                <a:effectLst/>
                <a:uFillTx/>
                <a:latin typeface="Yu Gothic"/>
                <a:ea typeface="Yu Gothic"/>
              </a:rPr>
              <a:t>2</a:t>
            </a:r>
            <a:r>
              <a:rPr lang="ja-JP" sz="1800" b="1" u="none" strike="noStrike">
                <a:solidFill>
                  <a:srgbClr val="172033"/>
                </a:solidFill>
                <a:effectLst/>
                <a:uFillTx/>
                <a:latin typeface="Yu Gothic"/>
                <a:ea typeface="Yu Gothic"/>
              </a:rPr>
              <a:t>枚目　</a:t>
            </a:r>
            <a:r>
              <a:rPr lang="en-US" sz="1800" b="1" u="none" strike="noStrike">
                <a:solidFill>
                  <a:srgbClr val="172033"/>
                </a:solidFill>
                <a:effectLst/>
                <a:uFillTx/>
                <a:latin typeface="Yu Gothic"/>
                <a:ea typeface="Yu Gothic"/>
              </a:rPr>
              <a:t>CRA</a:t>
            </a:r>
            <a:r>
              <a:rPr lang="ja-JP" sz="1800" b="1" u="none" strike="noStrike">
                <a:solidFill>
                  <a:srgbClr val="172033"/>
                </a:solidFill>
                <a:effectLst/>
                <a:uFillTx/>
                <a:latin typeface="Yu Gothic"/>
                <a:ea typeface="Yu Gothic"/>
              </a:rPr>
              <a:t>条文確認及び対応内容策定</a:t>
            </a:r>
            <a:endParaRPr lang="en-US" sz="1800" b="0" u="none" strike="noStrike">
              <a:solidFill>
                <a:srgbClr val="000000"/>
              </a:solidFill>
              <a:effectLst/>
              <a:uFillTx/>
              <a:latin typeface="Arial"/>
            </a:endParaRPr>
          </a:p>
        </p:txBody>
      </p:sp>
      <p:sp>
        <p:nvSpPr>
          <p:cNvPr id="104" name="テキスト ボックス 18"/>
          <p:cNvSpPr/>
          <p:nvPr/>
        </p:nvSpPr>
        <p:spPr>
          <a:xfrm>
            <a:off x="685800" y="2011320"/>
            <a:ext cx="609552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スライド１枚目　現状確認及び投資・コスト発生時期</a:t>
            </a:r>
            <a:endParaRPr lang="en-US" sz="1800" b="0" u="none" strike="noStrike">
              <a:solidFill>
                <a:srgbClr val="000000"/>
              </a:solidFill>
              <a:effectLst/>
              <a:uFillTx/>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0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0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0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0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1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1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1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1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a:t>
            </a:r>
            <a:endParaRPr lang="en-US" sz="1050" b="0" u="none" strike="noStrike">
              <a:solidFill>
                <a:srgbClr val="FFFFFF"/>
              </a:solidFill>
              <a:effectLst/>
              <a:uFillTx/>
              <a:latin typeface="Arial"/>
            </a:endParaRPr>
          </a:p>
        </p:txBody>
      </p:sp>
      <p:sp>
        <p:nvSpPr>
          <p:cNvPr id="11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必須要件への適合確保（</a:t>
            </a:r>
            <a:r>
              <a:rPr lang="en-US" sz="1050" b="1" u="none" strike="noStrike">
                <a:solidFill>
                  <a:srgbClr val="172033"/>
                </a:solidFill>
                <a:effectLst/>
                <a:uFillTx/>
                <a:latin typeface="Aptos"/>
                <a:ea typeface="Aptos"/>
              </a:rPr>
              <a:t>Annex I Part1</a:t>
            </a:r>
            <a:r>
              <a:rPr lang="ja-JP" sz="1050" b="1" u="none" strike="noStrike">
                <a:solidFill>
                  <a:srgbClr val="172033"/>
                </a:solidFill>
                <a:effectLst/>
                <a:uFillTx/>
                <a:latin typeface="Aptos"/>
                <a:ea typeface="Aptos"/>
              </a:rPr>
              <a:t>全体）</a:t>
            </a:r>
            <a:endParaRPr lang="en-US" sz="1050" b="0" u="none" strike="noStrike">
              <a:solidFill>
                <a:srgbClr val="FFFFFF"/>
              </a:solidFill>
              <a:effectLst/>
              <a:uFillTx/>
              <a:latin typeface="Arial"/>
            </a:endParaRPr>
          </a:p>
        </p:txBody>
      </p:sp>
      <p:sp>
        <p:nvSpPr>
          <p:cNvPr id="12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2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現時点で</a:t>
            </a:r>
            <a:r>
              <a:rPr lang="en-US" sz="1400" b="1" u="none" strike="noStrike">
                <a:solidFill>
                  <a:srgbClr val="172033"/>
                </a:solidFill>
                <a:effectLst/>
                <a:uFillTx/>
                <a:latin typeface="Aptos"/>
                <a:ea typeface="Aptos"/>
              </a:rPr>
              <a:t>Annex1 Part 1  (2) (a), (b), (c)</a:t>
            </a:r>
            <a:r>
              <a:rPr lang="ja-JP" sz="1400" b="1" u="none" strike="noStrike">
                <a:solidFill>
                  <a:srgbClr val="172033"/>
                </a:solidFill>
                <a:effectLst/>
                <a:uFillTx/>
                <a:latin typeface="Aptos"/>
                <a:ea typeface="Aptos"/>
              </a:rPr>
              <a:t>が適合している。一方で</a:t>
            </a:r>
            <a:r>
              <a:rPr lang="en-US" sz="1400" b="1" u="none" strike="noStrike">
                <a:solidFill>
                  <a:srgbClr val="172033"/>
                </a:solidFill>
                <a:effectLst/>
                <a:uFillTx/>
                <a:latin typeface="Aptos"/>
                <a:ea typeface="Aptos"/>
              </a:rPr>
              <a:t>Annex1 Part 1 (2)</a:t>
            </a:r>
            <a:r>
              <a:rPr lang="pt-BR" sz="1400" b="1" u="none" strike="noStrike">
                <a:solidFill>
                  <a:srgbClr val="172033"/>
                </a:solidFill>
                <a:effectLst/>
                <a:uFillTx/>
                <a:latin typeface="Aptos"/>
                <a:ea typeface="Aptos"/>
              </a:rPr>
              <a:t> (d)~(m)</a:t>
            </a:r>
            <a:r>
              <a:rPr lang="ja-JP" sz="1400" b="1" u="none" strike="noStrike">
                <a:solidFill>
                  <a:srgbClr val="172033"/>
                </a:solidFill>
                <a:effectLst/>
                <a:uFillTx/>
                <a:latin typeface="Aptos"/>
                <a:ea typeface="Aptos"/>
              </a:rPr>
              <a:t>までは未対応もしくは不明となっている　</a:t>
            </a:r>
            <a:r>
              <a:rPr lang="en-US" sz="1400" b="1" u="none" strike="noStrike">
                <a:solidFill>
                  <a:srgbClr val="FF0000"/>
                </a:solidFill>
                <a:effectLst/>
                <a:uFillTx/>
                <a:latin typeface="Aptos"/>
                <a:ea typeface="Aptos"/>
              </a:rPr>
              <a:t>※現時点での対応状況を記入を行う</a:t>
            </a:r>
            <a:endParaRPr lang="en-US" sz="1400" b="0" u="none" strike="noStrike">
              <a:solidFill>
                <a:srgbClr val="FFFFFF"/>
              </a:solidFill>
              <a:effectLst/>
              <a:uFillTx/>
              <a:latin typeface="Arial"/>
            </a:endParaRPr>
          </a:p>
        </p:txBody>
      </p:sp>
      <p:sp>
        <p:nvSpPr>
          <p:cNvPr id="12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2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開発〜出荷前</a:t>
            </a:r>
            <a:endParaRPr lang="en-US" sz="1050" b="0" u="none" strike="noStrike">
              <a:solidFill>
                <a:srgbClr val="FFFFFF"/>
              </a:solidFill>
              <a:effectLst/>
              <a:uFillTx/>
              <a:latin typeface="Arial"/>
            </a:endParaRPr>
          </a:p>
        </p:txBody>
      </p:sp>
      <p:sp>
        <p:nvSpPr>
          <p:cNvPr id="12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13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13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4" name="正方形/長方形 43"/>
          <p:cNvSpPr/>
          <p:nvPr/>
        </p:nvSpPr>
        <p:spPr>
          <a:xfrm>
            <a:off x="4604040" y="428796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3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a:p>
            <a:pPr defTabSz="914400">
              <a:lnSpc>
                <a:spcPct val="100000"/>
              </a:lnSpc>
              <a:tabLst>
                <a:tab pos="0" algn="l"/>
              </a:tabLst>
            </a:pPr>
            <a:r>
              <a:rPr lang="ja-JP" sz="1400" b="1" u="none" strike="noStrike">
                <a:solidFill>
                  <a:srgbClr val="172033"/>
                </a:solidFill>
                <a:effectLst/>
                <a:uFillTx/>
                <a:latin typeface="Yu Gothic"/>
                <a:ea typeface="Yu Gothic"/>
              </a:rPr>
              <a:t>要対応</a:t>
            </a:r>
            <a:r>
              <a:rPr lang="en-US" sz="1400" b="1" u="none" strike="noStrike">
                <a:solidFill>
                  <a:srgbClr val="172033"/>
                </a:solidFill>
                <a:effectLst/>
                <a:uFillTx/>
                <a:latin typeface="Yu Gothic"/>
                <a:ea typeface="Yu Gothic"/>
              </a:rPr>
              <a:t> </a:t>
            </a:r>
            <a:r>
              <a:rPr lang="en-US" sz="1200" b="1" u="none" strike="noStrike">
                <a:solidFill>
                  <a:srgbClr val="FF0000"/>
                </a:solidFill>
                <a:effectLst/>
                <a:uFillTx/>
                <a:latin typeface="Aptos"/>
                <a:ea typeface="Aptos"/>
              </a:rPr>
              <a:t>※現時点での対応状況を記入を行いこの対応状況に適合しているか？の判断</a:t>
            </a:r>
            <a:endParaRPr lang="en-US" sz="1200" b="0" u="none" strike="noStrike">
              <a:solidFill>
                <a:srgbClr val="FFFFFF"/>
              </a:solidFill>
              <a:effectLst/>
              <a:uFillTx/>
              <a:latin typeface="Arial"/>
            </a:endParaRPr>
          </a:p>
        </p:txBody>
      </p:sp>
      <p:sp>
        <p:nvSpPr>
          <p:cNvPr id="137" name="正方形/長方形 47"/>
          <p:cNvSpPr/>
          <p:nvPr/>
        </p:nvSpPr>
        <p:spPr>
          <a:xfrm>
            <a:off x="4589280" y="5837400"/>
            <a:ext cx="6821280" cy="5626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a:p>
            <a:pPr defTabSz="914400">
              <a:lnSpc>
                <a:spcPct val="100000"/>
              </a:lnSpc>
              <a:tabLst>
                <a:tab pos="0" algn="l"/>
              </a:tabLst>
            </a:pPr>
            <a:r>
              <a:rPr lang="en-US" sz="1050" b="1" u="none" strike="noStrike">
                <a:solidFill>
                  <a:srgbClr val="172033"/>
                </a:solidFill>
                <a:effectLst/>
                <a:uFillTx/>
                <a:latin typeface="Aptos"/>
                <a:ea typeface="Aptos"/>
              </a:rPr>
              <a:t>\\/XXXXX/XXX/</a:t>
            </a:r>
            <a:r>
              <a:rPr lang="ja-JP" sz="1050" b="1" u="none" strike="noStrike">
                <a:solidFill>
                  <a:srgbClr val="172033"/>
                </a:solidFill>
                <a:effectLst/>
                <a:uFillTx/>
                <a:latin typeface="Aptos"/>
                <a:ea typeface="Aptos"/>
              </a:rPr>
              <a:t>次世代 </a:t>
            </a:r>
            <a:r>
              <a:rPr lang="en-US" sz="1050" b="1" u="none" strike="noStrike">
                <a:solidFill>
                  <a:srgbClr val="172033"/>
                </a:solidFill>
                <a:effectLst/>
                <a:uFillTx/>
                <a:latin typeface="Aptos"/>
                <a:ea typeface="Aptos"/>
              </a:rPr>
              <a:t>IoT</a:t>
            </a:r>
            <a:r>
              <a:rPr lang="ja-JP" sz="1050" b="1" u="none" strike="noStrike">
                <a:solidFill>
                  <a:srgbClr val="172033"/>
                </a:solidFill>
                <a:effectLst/>
                <a:uFillTx/>
                <a:latin typeface="Aptos"/>
                <a:ea typeface="Aptos"/>
              </a:rPr>
              <a:t>システムセキュリティ仕様書</a:t>
            </a:r>
            <a:br>
              <a:rPr sz="1050"/>
            </a:br>
            <a:r>
              <a:rPr lang="en-US" sz="1050" b="1" u="none" strike="noStrike">
                <a:solidFill>
                  <a:srgbClr val="172033"/>
                </a:solidFill>
                <a:effectLst/>
                <a:uFillTx/>
                <a:latin typeface="Aptos"/>
                <a:ea typeface="Aptos"/>
              </a:rPr>
              <a:t>\\/XXXXX/XXX/</a:t>
            </a:r>
            <a:r>
              <a:rPr lang="ja-JP" sz="1050" b="1" u="none" strike="noStrike">
                <a:solidFill>
                  <a:srgbClr val="172033"/>
                </a:solidFill>
                <a:effectLst/>
                <a:uFillTx/>
                <a:latin typeface="Aptos"/>
                <a:ea typeface="Aptos"/>
              </a:rPr>
              <a:t>次世代 </a:t>
            </a:r>
            <a:r>
              <a:rPr lang="en-US" sz="1050" b="1" u="none" strike="noStrike">
                <a:solidFill>
                  <a:srgbClr val="172033"/>
                </a:solidFill>
                <a:effectLst/>
                <a:uFillTx/>
                <a:latin typeface="Aptos"/>
                <a:ea typeface="Aptos"/>
              </a:rPr>
              <a:t>IoT</a:t>
            </a:r>
            <a:r>
              <a:rPr lang="ja-JP" sz="1050" b="1" u="none" strike="noStrike">
                <a:solidFill>
                  <a:srgbClr val="172033"/>
                </a:solidFill>
                <a:effectLst/>
                <a:uFillTx/>
                <a:latin typeface="Aptos"/>
                <a:ea typeface="Aptos"/>
              </a:rPr>
              <a:t>システムセキュリティ仕様書</a:t>
            </a:r>
            <a:endParaRPr lang="en-US" sz="1050" b="0" u="none" strike="noStrike">
              <a:solidFill>
                <a:srgbClr val="FFFFFF"/>
              </a:solidFill>
              <a:effectLst/>
              <a:uFillTx/>
              <a:latin typeface="Arial"/>
            </a:endParaRPr>
          </a:p>
        </p:txBody>
      </p:sp>
      <p:sp>
        <p:nvSpPr>
          <p:cNvPr id="13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a:p>
            <a:pPr defTabSz="914400">
              <a:lnSpc>
                <a:spcPct val="100000"/>
              </a:lnSpc>
              <a:tabLst>
                <a:tab pos="0" algn="l"/>
              </a:tabLst>
            </a:pPr>
            <a:r>
              <a:rPr lang="en-US" sz="1050" b="1" u="none" strike="noStrike">
                <a:solidFill>
                  <a:srgbClr val="172033"/>
                </a:solidFill>
                <a:effectLst/>
                <a:uFillTx/>
                <a:latin typeface="Aptos"/>
                <a:ea typeface="Aptos"/>
              </a:rPr>
              <a:t>2026/7/26 </a:t>
            </a:r>
            <a:r>
              <a:rPr lang="ja-JP" sz="1050" b="1" u="none" strike="noStrike">
                <a:solidFill>
                  <a:srgbClr val="172033"/>
                </a:solidFill>
                <a:effectLst/>
                <a:uFillTx/>
                <a:latin typeface="Aptos"/>
                <a:ea typeface="Aptos"/>
              </a:rPr>
              <a:t>　○○部○○課　</a:t>
            </a:r>
            <a:r>
              <a:rPr lang="en-US" sz="1050" b="1" u="none" strike="noStrike">
                <a:solidFill>
                  <a:srgbClr val="172033"/>
                </a:solidFill>
                <a:effectLst/>
                <a:uFillTx/>
                <a:latin typeface="Aptos"/>
                <a:ea typeface="Aptos"/>
              </a:rPr>
              <a:t>XX</a:t>
            </a:r>
            <a:r>
              <a:rPr lang="ja-JP" sz="1050" b="1" u="none" strike="noStrike">
                <a:solidFill>
                  <a:srgbClr val="172033"/>
                </a:solidFill>
                <a:effectLst/>
                <a:uFillTx/>
                <a:latin typeface="Aptos"/>
                <a:ea typeface="Aptos"/>
              </a:rPr>
              <a:t>　太郎　　</a:t>
            </a:r>
            <a:r>
              <a:rPr lang="en-US" sz="1050" b="1" u="none" strike="noStrike">
                <a:solidFill>
                  <a:srgbClr val="172033"/>
                </a:solidFill>
                <a:effectLst/>
                <a:uFillTx/>
                <a:latin typeface="Aptos"/>
                <a:ea typeface="Aptos"/>
              </a:rPr>
              <a:t>2026/7/26 </a:t>
            </a:r>
            <a:r>
              <a:rPr lang="ja-JP" sz="1050" b="1" u="none" strike="noStrike">
                <a:solidFill>
                  <a:srgbClr val="172033"/>
                </a:solidFill>
                <a:effectLst/>
                <a:uFillTx/>
                <a:latin typeface="Aptos"/>
                <a:ea typeface="Aptos"/>
              </a:rPr>
              <a:t>　 □ □部□ □ 課 </a:t>
            </a:r>
            <a:r>
              <a:rPr lang="en-US" sz="1050" b="1" u="none" strike="noStrike">
                <a:solidFill>
                  <a:srgbClr val="172033"/>
                </a:solidFill>
                <a:effectLst/>
                <a:uFillTx/>
                <a:latin typeface="Aptos"/>
                <a:ea typeface="Aptos"/>
              </a:rPr>
              <a:t>YY</a:t>
            </a:r>
            <a:r>
              <a:rPr lang="ja-JP" sz="1050" b="1" u="none" strike="noStrike">
                <a:solidFill>
                  <a:srgbClr val="172033"/>
                </a:solidFill>
                <a:effectLst/>
                <a:uFillTx/>
                <a:latin typeface="Aptos"/>
                <a:ea typeface="Aptos"/>
              </a:rPr>
              <a:t>　次郎</a:t>
            </a:r>
            <a:endParaRPr lang="en-US" sz="1050" b="0" u="none" strike="noStrike">
              <a:solidFill>
                <a:srgbClr val="FFFFFF"/>
              </a:solidFill>
              <a:effectLst/>
              <a:uFillTx/>
              <a:latin typeface="Arial"/>
            </a:endParaRPr>
          </a:p>
        </p:txBody>
      </p:sp>
      <p:sp>
        <p:nvSpPr>
          <p:cNvPr id="14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4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4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4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45" name="矢印: 下 6"/>
          <p:cNvSpPr/>
          <p:nvPr/>
        </p:nvSpPr>
        <p:spPr>
          <a:xfrm rot="16200000">
            <a:off x="5908680" y="829080"/>
            <a:ext cx="230400" cy="235080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46" name="正方形/長方形 13"/>
          <p:cNvSpPr/>
          <p:nvPr/>
        </p:nvSpPr>
        <p:spPr>
          <a:xfrm>
            <a:off x="737640" y="1735560"/>
            <a:ext cx="156456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開発〜出荷前</a:t>
            </a:r>
            <a:endParaRPr lang="en-US" sz="1400" b="0" u="none" strike="noStrike">
              <a:solidFill>
                <a:srgbClr val="FFFFFF"/>
              </a:solidFill>
              <a:effectLst/>
              <a:uFillTx/>
              <a:latin typeface="Arial"/>
            </a:endParaRPr>
          </a:p>
        </p:txBody>
      </p:sp>
      <p:sp>
        <p:nvSpPr>
          <p:cNvPr id="147"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 (1/55)  </a:t>
            </a:r>
            <a:endParaRPr lang="en-US" sz="1400" b="0" u="none" strike="noStrike">
              <a:solidFill>
                <a:srgbClr val="000000"/>
              </a:solidFill>
              <a:effectLst/>
              <a:uFillTx/>
              <a:latin typeface="Arial"/>
            </a:endParaRPr>
          </a:p>
        </p:txBody>
      </p:sp>
      <p:sp>
        <p:nvSpPr>
          <p:cNvPr id="14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4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5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5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5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5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5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5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必須要件への適合確保（</a:t>
            </a:r>
            <a:r>
              <a:rPr lang="en-US" sz="1800" b="1" u="none" strike="noStrike">
                <a:solidFill>
                  <a:srgbClr val="172033"/>
                </a:solidFill>
                <a:effectLst/>
                <a:uFillTx/>
                <a:latin typeface="Yu Gothic"/>
                <a:ea typeface="Yu Gothic"/>
              </a:rPr>
              <a:t>Annex I Part1</a:t>
            </a:r>
            <a:r>
              <a:rPr lang="ja-JP" sz="1800" b="1" u="none" strike="noStrike">
                <a:solidFill>
                  <a:srgbClr val="172033"/>
                </a:solidFill>
                <a:effectLst/>
                <a:uFillTx/>
                <a:latin typeface="Yu Gothic"/>
                <a:ea typeface="Yu Gothic"/>
              </a:rPr>
              <a:t>全体）</a:t>
            </a:r>
            <a:endParaRPr lang="en-US" sz="1800" b="0" u="none" strike="noStrike">
              <a:solidFill>
                <a:srgbClr val="000000"/>
              </a:solidFill>
              <a:effectLst/>
              <a:uFillTx/>
              <a:latin typeface="Arial"/>
            </a:endParaRPr>
          </a:p>
        </p:txBody>
      </p:sp>
      <p:sp>
        <p:nvSpPr>
          <p:cNvPr id="156" name="テキスト ボックス 52"/>
          <p:cNvSpPr/>
          <p:nvPr/>
        </p:nvSpPr>
        <p:spPr>
          <a:xfrm>
            <a:off x="10375200" y="105840"/>
            <a:ext cx="1739160" cy="584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3200" b="1" u="none" strike="noStrike">
                <a:solidFill>
                  <a:srgbClr val="FF0000"/>
                </a:solidFill>
                <a:effectLst/>
                <a:uFillTx/>
                <a:latin typeface="Calibri"/>
                <a:ea typeface="Calibri"/>
              </a:rPr>
              <a:t>記入例</a:t>
            </a:r>
            <a:endParaRPr lang="en-US" sz="3200" b="0" u="none" strike="noStrike">
              <a:solidFill>
                <a:srgbClr val="000000"/>
              </a:solidFill>
              <a:effectLst/>
              <a:uFillTx/>
              <a:latin typeface="Arial"/>
            </a:endParaRPr>
          </a:p>
        </p:txBody>
      </p:sp>
      <p:sp>
        <p:nvSpPr>
          <p:cNvPr id="157" name="テキスト ボックス 5"/>
          <p:cNvSpPr/>
          <p:nvPr/>
        </p:nvSpPr>
        <p:spPr>
          <a:xfrm>
            <a:off x="4678920" y="1480320"/>
            <a:ext cx="184320" cy="3690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endParaRPr lang="en-US" sz="1800" b="0" u="none" strike="noStrike">
              <a:solidFill>
                <a:schemeClr val="dk1"/>
              </a:solidFill>
              <a:effectLst/>
              <a:uFillTx/>
              <a:latin typeface="Calibri"/>
            </a:endParaRPr>
          </a:p>
        </p:txBody>
      </p:sp>
      <p:sp>
        <p:nvSpPr>
          <p:cNvPr id="158" name="テキスト ボックス 55"/>
          <p:cNvSpPr/>
          <p:nvPr/>
        </p:nvSpPr>
        <p:spPr>
          <a:xfrm>
            <a:off x="4775760" y="1465920"/>
            <a:ext cx="5599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0" u="none" strike="noStrike">
                <a:solidFill>
                  <a:srgbClr val="FF0000"/>
                </a:solidFill>
                <a:effectLst/>
                <a:uFillTx/>
                <a:latin typeface="Calibri"/>
                <a:ea typeface="Calibri"/>
              </a:rPr>
              <a:t>矢印をコストが発生する時期によって動かします</a:t>
            </a:r>
            <a:endParaRPr lang="en-US" sz="1800" b="0" u="none" strike="noStrike">
              <a:solidFill>
                <a:srgbClr val="000000"/>
              </a:solidFill>
              <a:effectLst/>
              <a:uFillTx/>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60" name="正方形/長方形 2"/>
          <p:cNvSpPr/>
          <p:nvPr/>
        </p:nvSpPr>
        <p:spPr>
          <a:xfrm>
            <a:off x="514440" y="6496200"/>
            <a:ext cx="2980800" cy="2559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6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6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6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6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a:t>
            </a:r>
            <a:endParaRPr lang="en-US" sz="1100" b="0" u="none" strike="noStrike">
              <a:solidFill>
                <a:srgbClr val="FFFFFF"/>
              </a:solidFill>
              <a:effectLst/>
              <a:uFillTx/>
              <a:latin typeface="Arial"/>
            </a:endParaRPr>
          </a:p>
        </p:txBody>
      </p:sp>
      <p:sp>
        <p:nvSpPr>
          <p:cNvPr id="16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6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6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7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When placing a product with digital elements on the market, manufacturers shall ensure that it has been designed, developed and produced in accordance with the essential cybersecurity requirements set out in Part I of Annex I.</a:t>
            </a:r>
            <a:endParaRPr lang="en-US" sz="1050" b="0" u="none" strike="noStrike">
              <a:solidFill>
                <a:srgbClr val="FFFFFF"/>
              </a:solidFill>
              <a:effectLst/>
              <a:uFillTx/>
              <a:latin typeface="Arial"/>
            </a:endParaRPr>
          </a:p>
        </p:txBody>
      </p:sp>
      <p:sp>
        <p:nvSpPr>
          <p:cNvPr id="17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7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必須要件への適合確保（</a:t>
            </a:r>
            <a:r>
              <a:rPr lang="en-US" sz="1100" b="1" u="none" strike="noStrike">
                <a:solidFill>
                  <a:srgbClr val="172033"/>
                </a:solidFill>
                <a:effectLst/>
                <a:uFillTx/>
                <a:latin typeface="Aptos"/>
                <a:ea typeface="Aptos"/>
              </a:rPr>
              <a:t>Annex I Part1</a:t>
            </a:r>
            <a:r>
              <a:rPr lang="ja-JP" sz="1100" b="1" u="none" strike="noStrike">
                <a:solidFill>
                  <a:srgbClr val="172033"/>
                </a:solidFill>
                <a:effectLst/>
                <a:uFillTx/>
                <a:latin typeface="Aptos"/>
                <a:ea typeface="Aptos"/>
              </a:rPr>
              <a:t>全体）</a:t>
            </a:r>
            <a:endParaRPr lang="en-US" sz="1100" b="0" u="none" strike="noStrike">
              <a:solidFill>
                <a:srgbClr val="FFFFFF"/>
              </a:solidFill>
              <a:effectLst/>
              <a:uFillTx/>
              <a:latin typeface="Arial"/>
            </a:endParaRPr>
          </a:p>
          <a:p>
            <a:pPr defTabSz="914400">
              <a:lnSpc>
                <a:spcPct val="100000"/>
              </a:lnSpc>
              <a:tabLst>
                <a:tab pos="0" algn="l"/>
              </a:tabLst>
            </a:pPr>
            <a:r>
              <a:rPr lang="en-US" sz="1400" b="1" u="none" strike="noStrike">
                <a:solidFill>
                  <a:srgbClr val="172033"/>
                </a:solidFill>
                <a:effectLst/>
                <a:uFillTx/>
                <a:latin typeface="Aptos"/>
                <a:ea typeface="Aptos"/>
              </a:rPr>
              <a:t>Annex1 Part 1 (2)</a:t>
            </a:r>
            <a:r>
              <a:rPr lang="pt-BR" sz="1400" b="1" u="none" strike="noStrike">
                <a:solidFill>
                  <a:srgbClr val="172033"/>
                </a:solidFill>
                <a:effectLst/>
                <a:uFillTx/>
                <a:latin typeface="Aptos"/>
                <a:ea typeface="Aptos"/>
              </a:rPr>
              <a:t> (d)~(m)</a:t>
            </a:r>
            <a:r>
              <a:rPr lang="ja-JP" sz="1400" b="1" u="none" strike="noStrike">
                <a:solidFill>
                  <a:srgbClr val="172033"/>
                </a:solidFill>
                <a:effectLst/>
                <a:uFillTx/>
                <a:latin typeface="Aptos"/>
                <a:ea typeface="Aptos"/>
              </a:rPr>
              <a:t>の現時点での適合についての調査及び適合のための次期アップデートを行う</a:t>
            </a:r>
            <a:r>
              <a:rPr lang="en-US" sz="1400" b="1" u="none" strike="noStrike">
                <a:solidFill>
                  <a:srgbClr val="FF0000"/>
                </a:solidFill>
                <a:effectLst/>
                <a:uFillTx/>
                <a:latin typeface="Aptos"/>
                <a:ea typeface="Aptos"/>
              </a:rPr>
              <a:t>※現時点での対応状況に応じてどんな対応を行うかの記載を行う</a:t>
            </a:r>
            <a:endParaRPr lang="en-US" sz="1400" b="0" u="none" strike="noStrike">
              <a:solidFill>
                <a:srgbClr val="FFFFFF"/>
              </a:solidFill>
              <a:effectLst/>
              <a:uFillTx/>
              <a:latin typeface="Arial"/>
            </a:endParaRPr>
          </a:p>
        </p:txBody>
      </p:sp>
      <p:sp>
        <p:nvSpPr>
          <p:cNvPr id="17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a:p>
            <a:pPr defTabSz="914400">
              <a:lnSpc>
                <a:spcPct val="100000"/>
              </a:lnSpc>
              <a:tabLst>
                <a:tab pos="0" algn="l"/>
              </a:tabLst>
            </a:pPr>
            <a:r>
              <a:rPr lang="ja-JP" sz="2400" b="1" u="none" strike="noStrike">
                <a:solidFill>
                  <a:srgbClr val="172033"/>
                </a:solidFill>
                <a:effectLst/>
                <a:uFillTx/>
                <a:latin typeface="Aptos"/>
                <a:ea typeface="Aptos"/>
              </a:rPr>
              <a:t>未対応</a:t>
            </a:r>
            <a:endParaRPr lang="en-US" sz="2400" b="0" u="none" strike="noStrike">
              <a:solidFill>
                <a:srgbClr val="FFFFFF"/>
              </a:solidFill>
              <a:effectLst/>
              <a:uFillTx/>
              <a:latin typeface="Arial"/>
            </a:endParaRPr>
          </a:p>
          <a:p>
            <a:pPr defTabSz="914400">
              <a:lnSpc>
                <a:spcPct val="100000"/>
              </a:lnSpc>
              <a:tabLst>
                <a:tab pos="0" algn="l"/>
              </a:tabLst>
            </a:pPr>
            <a:endParaRPr lang="en-US" sz="1100" b="0" u="none" strike="noStrike">
              <a:solidFill>
                <a:srgbClr val="FFFFFF"/>
              </a:solidFill>
              <a:effectLst/>
              <a:uFillTx/>
              <a:latin typeface="Arial"/>
            </a:endParaRPr>
          </a:p>
        </p:txBody>
      </p:sp>
      <p:sp>
        <p:nvSpPr>
          <p:cNvPr id="17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a:p>
            <a:pPr defTabSz="914400">
              <a:lnSpc>
                <a:spcPct val="100000"/>
              </a:lnSpc>
              <a:tabLst>
                <a:tab pos="0" algn="l"/>
              </a:tabLst>
            </a:pPr>
            <a:r>
              <a:rPr lang="en-US" sz="2400" b="1" u="none" strike="noStrike">
                <a:solidFill>
                  <a:srgbClr val="172033"/>
                </a:solidFill>
                <a:effectLst/>
                <a:uFillTx/>
                <a:latin typeface="Aptos"/>
                <a:ea typeface="Aptos"/>
              </a:rPr>
              <a:t>2026</a:t>
            </a:r>
            <a:r>
              <a:rPr lang="ja-JP" sz="2400" b="1" u="none" strike="noStrike">
                <a:solidFill>
                  <a:srgbClr val="172033"/>
                </a:solidFill>
                <a:effectLst/>
                <a:uFillTx/>
                <a:latin typeface="Aptos"/>
                <a:ea typeface="Aptos"/>
              </a:rPr>
              <a:t>年</a:t>
            </a:r>
            <a:r>
              <a:rPr lang="en-US" sz="2400" b="1" u="none" strike="noStrike">
                <a:solidFill>
                  <a:srgbClr val="172033"/>
                </a:solidFill>
                <a:effectLst/>
                <a:uFillTx/>
                <a:latin typeface="Aptos"/>
                <a:ea typeface="Aptos"/>
              </a:rPr>
              <a:t>12</a:t>
            </a:r>
            <a:r>
              <a:rPr lang="ja-JP" sz="2400" b="1" u="none" strike="noStrike">
                <a:solidFill>
                  <a:srgbClr val="172033"/>
                </a:solidFill>
                <a:effectLst/>
                <a:uFillTx/>
                <a:latin typeface="Aptos"/>
                <a:ea typeface="Aptos"/>
              </a:rPr>
              <a:t>までに対応</a:t>
            </a:r>
            <a:endParaRPr lang="en-US" sz="2400" b="0" u="none" strike="noStrike">
              <a:solidFill>
                <a:srgbClr val="FFFFFF"/>
              </a:solidFill>
              <a:effectLst/>
              <a:uFillTx/>
              <a:latin typeface="Arial"/>
            </a:endParaRPr>
          </a:p>
        </p:txBody>
      </p:sp>
      <p:sp>
        <p:nvSpPr>
          <p:cNvPr id="18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8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000" b="0" u="none" strike="noStrike">
              <a:solidFill>
                <a:schemeClr val="dk1"/>
              </a:solidFill>
              <a:effectLst/>
              <a:uFillTx/>
              <a:latin typeface="Calibri"/>
            </a:endParaRPr>
          </a:p>
        </p:txBody>
      </p:sp>
      <p:sp>
        <p:nvSpPr>
          <p:cNvPr id="183"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 </a:t>
            </a:r>
            <a:r>
              <a:rPr lang="ja-JP" sz="1000" b="0" u="none" strike="noStrike">
                <a:solidFill>
                  <a:srgbClr val="172033"/>
                </a:solidFill>
                <a:effectLst/>
                <a:uFillTx/>
                <a:latin typeface="Yu Gothic"/>
                <a:ea typeface="Yu Gothic"/>
              </a:rPr>
              <a:t>製造業者は、デジタル要素を有する製品を市場に投入する際、当該製品が附属書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部に定められたサイバーセキュリティの必須要件に従って設計、開発及び製造されていることを確保しなければならない。</a:t>
            </a:r>
            <a:endParaRPr lang="en-US" sz="1000" b="0" u="none" strike="noStrike">
              <a:solidFill>
                <a:srgbClr val="FFFFFF"/>
              </a:solidFill>
              <a:effectLst/>
              <a:uFillTx/>
              <a:latin typeface="Arial"/>
            </a:endParaRPr>
          </a:p>
        </p:txBody>
      </p:sp>
      <p:sp>
        <p:nvSpPr>
          <p:cNvPr id="184"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 (1/55)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
        <p:nvSpPr>
          <p:cNvPr id="185" name="テキスト ボックス 9"/>
          <p:cNvSpPr/>
          <p:nvPr/>
        </p:nvSpPr>
        <p:spPr>
          <a:xfrm>
            <a:off x="10375200" y="105840"/>
            <a:ext cx="1739160" cy="584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3200" b="1" u="none" strike="noStrike">
                <a:solidFill>
                  <a:srgbClr val="FF0000"/>
                </a:solidFill>
                <a:effectLst/>
                <a:uFillTx/>
                <a:latin typeface="Calibri"/>
                <a:ea typeface="Calibri"/>
              </a:rPr>
              <a:t>記入例</a:t>
            </a:r>
            <a:endParaRPr lang="en-US" sz="3200" b="0" u="none" strike="noStrike">
              <a:solidFill>
                <a:srgbClr val="000000"/>
              </a:solidFill>
              <a:effectLst/>
              <a:uFillTx/>
              <a:latin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Rect 2"/>
          <p:cNvSpPr/>
          <p:nvPr/>
        </p:nvSpPr>
        <p:spPr>
          <a:xfrm>
            <a:off x="0" y="0"/>
            <a:ext cx="12191400" cy="72720"/>
          </a:xfrm>
          <a:prstGeom prst="rect">
            <a:avLst/>
          </a:prstGeom>
          <a:solidFill>
            <a:srgbClr val="19A7B8"/>
          </a:solidFill>
          <a:ln w="0">
            <a:noFill/>
          </a:ln>
        </p:spPr>
        <p:style>
          <a:lnRef idx="0">
            <a:scrgbClr r="0" g="0" b="0"/>
          </a:lnRef>
          <a:fillRef idx="0">
            <a:scrgbClr r="0" g="0" b="0"/>
          </a:fillRef>
          <a:effectRef idx="0">
            <a:scrgbClr r="0" g="0" b="0"/>
          </a:effectRef>
          <a:fontRef idx="minor"/>
        </p:style>
        <p:txBody>
          <a:bodyPr lIns="90000" tIns="28080" rIns="90000" bIns="28080" anchor="t">
            <a:noAutofit/>
          </a:bodyPr>
          <a:lstStyle/>
          <a:p>
            <a:endParaRPr lang="en-US" sz="1800" b="0" u="none" strike="noStrike">
              <a:solidFill>
                <a:schemeClr val="dk1"/>
              </a:solidFill>
              <a:effectLst/>
              <a:uFillTx/>
              <a:latin typeface="Calibri"/>
            </a:endParaRPr>
          </a:p>
        </p:txBody>
      </p:sp>
      <p:sp>
        <p:nvSpPr>
          <p:cNvPr id="187" name="TextBox 3"/>
          <p:cNvSpPr/>
          <p:nvPr/>
        </p:nvSpPr>
        <p:spPr>
          <a:xfrm>
            <a:off x="411480" y="201240"/>
            <a:ext cx="11155320" cy="319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000" b="1" u="none" strike="noStrike">
                <a:solidFill>
                  <a:srgbClr val="19A7B8"/>
                </a:solidFill>
                <a:effectLst/>
                <a:uFillTx/>
                <a:latin typeface="Yu Gothic"/>
                <a:ea typeface="Yu Gothic"/>
              </a:rPr>
              <a:t>CRA</a:t>
            </a:r>
            <a:r>
              <a:rPr lang="ja-JP" sz="1000" b="1" u="none" strike="noStrike">
                <a:solidFill>
                  <a:srgbClr val="19A7B8"/>
                </a:solidFill>
                <a:effectLst/>
                <a:uFillTx/>
                <a:latin typeface="Yu Gothic"/>
                <a:ea typeface="Yu Gothic"/>
              </a:rPr>
              <a:t>対応フレームワーク 説明資料</a:t>
            </a:r>
            <a:endParaRPr lang="en-US" sz="1000" b="0" u="none" strike="noStrike">
              <a:solidFill>
                <a:srgbClr val="000000"/>
              </a:solidFill>
              <a:effectLst/>
              <a:uFillTx/>
              <a:latin typeface="Arial"/>
            </a:endParaRPr>
          </a:p>
        </p:txBody>
      </p:sp>
      <p:sp>
        <p:nvSpPr>
          <p:cNvPr id="188" name="TextBox 4"/>
          <p:cNvSpPr/>
          <p:nvPr/>
        </p:nvSpPr>
        <p:spPr>
          <a:xfrm>
            <a:off x="502920" y="567000"/>
            <a:ext cx="10972440" cy="502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2400" b="1" u="none" strike="noStrike">
                <a:solidFill>
                  <a:srgbClr val="172033"/>
                </a:solidFill>
                <a:effectLst/>
                <a:uFillTx/>
                <a:latin typeface="Yu Gothic"/>
                <a:ea typeface="Yu Gothic"/>
              </a:rPr>
              <a:t>判断するときの考え方</a:t>
            </a:r>
            <a:endParaRPr lang="en-US" sz="2400" b="0" u="none" strike="noStrike">
              <a:solidFill>
                <a:srgbClr val="000000"/>
              </a:solidFill>
              <a:effectLst/>
              <a:uFillTx/>
              <a:latin typeface="Arial"/>
            </a:endParaRPr>
          </a:p>
        </p:txBody>
      </p:sp>
      <p:sp>
        <p:nvSpPr>
          <p:cNvPr id="189" name="TextBox 5"/>
          <p:cNvSpPr/>
          <p:nvPr/>
        </p:nvSpPr>
        <p:spPr>
          <a:xfrm>
            <a:off x="530280" y="1097280"/>
            <a:ext cx="10972440" cy="2919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300" b="1" u="none" strike="noStrike">
                <a:solidFill>
                  <a:schemeClr val="dk1"/>
                </a:solidFill>
                <a:effectLst/>
                <a:uFillTx/>
                <a:latin typeface="Yu Gothic"/>
                <a:ea typeface="Yu Gothic"/>
              </a:rPr>
              <a:t>この資料は、単に「対応済みか」を見るのではなく、誰が、いつ、どの費用区分で、どこから回収するかを検討するために使います。</a:t>
            </a:r>
            <a:endParaRPr lang="en-US" sz="1300" b="0" u="none" strike="noStrike">
              <a:solidFill>
                <a:srgbClr val="000000"/>
              </a:solidFill>
              <a:effectLst/>
              <a:uFillTx/>
              <a:latin typeface="Arial"/>
            </a:endParaRPr>
          </a:p>
        </p:txBody>
      </p:sp>
      <p:sp>
        <p:nvSpPr>
          <p:cNvPr id="190" name="TextBox 10"/>
          <p:cNvSpPr/>
          <p:nvPr/>
        </p:nvSpPr>
        <p:spPr>
          <a:xfrm>
            <a:off x="685800" y="1691640"/>
            <a:ext cx="5074560" cy="784440"/>
          </a:xfrm>
          <a:prstGeom prst="rect">
            <a:avLst/>
          </a:prstGeom>
          <a:solidFill>
            <a:srgbClr val="F7FBFF"/>
          </a:solidFill>
          <a:ln w="9525">
            <a:solidFill>
              <a:srgbClr val="D7DFEB"/>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r>
              <a:rPr lang="en-US" sz="1500" b="0" u="none" strike="noStrike">
                <a:solidFill>
                  <a:schemeClr val="dk1"/>
                </a:solidFill>
                <a:effectLst/>
                <a:uFillTx/>
                <a:latin typeface="Yu Gothic"/>
                <a:ea typeface="Yu Gothic"/>
              </a:rPr>
              <a:t>1. CRA</a:t>
            </a:r>
            <a:r>
              <a:rPr lang="ja-JP" sz="1500" b="0" u="none" strike="noStrike">
                <a:solidFill>
                  <a:schemeClr val="dk1"/>
                </a:solidFill>
                <a:effectLst/>
                <a:uFillTx/>
                <a:latin typeface="Yu Gothic"/>
                <a:ea typeface="Yu Gothic"/>
              </a:rPr>
              <a:t>上の要求を確認する</a:t>
            </a:r>
            <a:endParaRPr lang="en-US" sz="1500" b="0" u="none" strike="noStrike">
              <a:solidFill>
                <a:srgbClr val="000000"/>
              </a:solidFill>
              <a:effectLst/>
              <a:uFillTx/>
              <a:latin typeface="Arial"/>
            </a:endParaRPr>
          </a:p>
          <a:p>
            <a:pPr defTabSz="914400">
              <a:lnSpc>
                <a:spcPct val="100000"/>
              </a:lnSpc>
              <a:tabLst>
                <a:tab pos="0" algn="l"/>
              </a:tabLst>
            </a:pPr>
            <a:r>
              <a:rPr lang="ja-JP" sz="1500" b="0" u="none" strike="noStrike">
                <a:solidFill>
                  <a:schemeClr val="dk1"/>
                </a:solidFill>
                <a:effectLst/>
                <a:uFillTx/>
                <a:latin typeface="Yu Gothic"/>
                <a:ea typeface="Yu Gothic"/>
              </a:rPr>
              <a:t>条文本文・抜粋と対応項目名を見て、何を求められているかを把握する。</a:t>
            </a:r>
            <a:endParaRPr lang="en-US" sz="1500" b="0" u="none" strike="noStrike">
              <a:solidFill>
                <a:srgbClr val="000000"/>
              </a:solidFill>
              <a:effectLst/>
              <a:uFillTx/>
              <a:latin typeface="Arial"/>
            </a:endParaRPr>
          </a:p>
        </p:txBody>
      </p:sp>
      <p:sp>
        <p:nvSpPr>
          <p:cNvPr id="191" name="TextBox 11"/>
          <p:cNvSpPr/>
          <p:nvPr/>
        </p:nvSpPr>
        <p:spPr>
          <a:xfrm>
            <a:off x="685800" y="3071520"/>
            <a:ext cx="5074560" cy="784440"/>
          </a:xfrm>
          <a:prstGeom prst="rect">
            <a:avLst/>
          </a:prstGeom>
          <a:solidFill>
            <a:srgbClr val="F7FBFF"/>
          </a:solidFill>
          <a:ln w="9525">
            <a:solidFill>
              <a:srgbClr val="D7DFEB"/>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r>
              <a:rPr lang="en-US" sz="1500" b="0" u="none" strike="noStrike">
                <a:solidFill>
                  <a:schemeClr val="dk1"/>
                </a:solidFill>
                <a:effectLst/>
                <a:uFillTx/>
                <a:latin typeface="Yu Gothic"/>
                <a:ea typeface="Yu Gothic"/>
              </a:rPr>
              <a:t>2. </a:t>
            </a:r>
            <a:r>
              <a:rPr lang="ja-JP" sz="1500" b="0" u="none" strike="noStrike">
                <a:solidFill>
                  <a:schemeClr val="dk1"/>
                </a:solidFill>
                <a:effectLst/>
                <a:uFillTx/>
                <a:latin typeface="Yu Gothic"/>
                <a:ea typeface="Yu Gothic"/>
              </a:rPr>
              <a:t>自社製品への適用を判断する</a:t>
            </a:r>
            <a:endParaRPr lang="en-US" sz="1500" b="0" u="none" strike="noStrike">
              <a:solidFill>
                <a:srgbClr val="000000"/>
              </a:solidFill>
              <a:effectLst/>
              <a:uFillTx/>
              <a:latin typeface="Arial"/>
            </a:endParaRPr>
          </a:p>
          <a:p>
            <a:pPr defTabSz="914400">
              <a:lnSpc>
                <a:spcPct val="100000"/>
              </a:lnSpc>
              <a:tabLst>
                <a:tab pos="0" algn="l"/>
              </a:tabLst>
            </a:pPr>
            <a:r>
              <a:rPr lang="ja-JP" sz="1500" b="0" u="none" strike="noStrike">
                <a:solidFill>
                  <a:schemeClr val="dk1"/>
                </a:solidFill>
                <a:effectLst/>
                <a:uFillTx/>
                <a:latin typeface="Yu Gothic"/>
                <a:ea typeface="Yu Gothic"/>
              </a:rPr>
              <a:t>対象内</a:t>
            </a:r>
            <a:r>
              <a:rPr lang="en-US" sz="1500" b="0" u="none" strike="noStrike">
                <a:solidFill>
                  <a:schemeClr val="dk1"/>
                </a:solidFill>
                <a:effectLst/>
                <a:uFillTx/>
                <a:latin typeface="Yu Gothic"/>
                <a:ea typeface="Yu Gothic"/>
              </a:rPr>
              <a:t>/</a:t>
            </a:r>
            <a:r>
              <a:rPr lang="ja-JP" sz="1500" b="0" u="none" strike="noStrike">
                <a:solidFill>
                  <a:schemeClr val="dk1"/>
                </a:solidFill>
                <a:effectLst/>
                <a:uFillTx/>
                <a:latin typeface="Yu Gothic"/>
                <a:ea typeface="Yu Gothic"/>
              </a:rPr>
              <a:t>対象外、既存対応の有無、追加対応の要否を整理する。</a:t>
            </a:r>
            <a:endParaRPr lang="en-US" sz="1500" b="0" u="none" strike="noStrike">
              <a:solidFill>
                <a:srgbClr val="000000"/>
              </a:solidFill>
              <a:effectLst/>
              <a:uFillTx/>
              <a:latin typeface="Arial"/>
            </a:endParaRPr>
          </a:p>
        </p:txBody>
      </p:sp>
      <p:sp>
        <p:nvSpPr>
          <p:cNvPr id="192" name="TextBox 12"/>
          <p:cNvSpPr/>
          <p:nvPr/>
        </p:nvSpPr>
        <p:spPr>
          <a:xfrm>
            <a:off x="6400800" y="1691640"/>
            <a:ext cx="5074560" cy="784440"/>
          </a:xfrm>
          <a:prstGeom prst="rect">
            <a:avLst/>
          </a:prstGeom>
          <a:solidFill>
            <a:srgbClr val="F7FBFF"/>
          </a:solidFill>
          <a:ln w="9525">
            <a:solidFill>
              <a:srgbClr val="D7DFEB"/>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r>
              <a:rPr lang="en-US" sz="1500" b="0" u="none" strike="noStrike">
                <a:solidFill>
                  <a:schemeClr val="dk1"/>
                </a:solidFill>
                <a:effectLst/>
                <a:uFillTx/>
                <a:latin typeface="Yu Gothic"/>
                <a:ea typeface="Yu Gothic"/>
              </a:rPr>
              <a:t>3. </a:t>
            </a:r>
            <a:r>
              <a:rPr lang="ja-JP" sz="1500" b="0" u="none" strike="noStrike">
                <a:solidFill>
                  <a:schemeClr val="dk1"/>
                </a:solidFill>
                <a:effectLst/>
                <a:uFillTx/>
                <a:latin typeface="Yu Gothic"/>
                <a:ea typeface="Yu Gothic"/>
              </a:rPr>
              <a:t>コスト発生と回収を考える</a:t>
            </a:r>
            <a:endParaRPr lang="en-US" sz="1500" b="0" u="none" strike="noStrike">
              <a:solidFill>
                <a:srgbClr val="000000"/>
              </a:solidFill>
              <a:effectLst/>
              <a:uFillTx/>
              <a:latin typeface="Arial"/>
            </a:endParaRPr>
          </a:p>
          <a:p>
            <a:pPr defTabSz="914400">
              <a:lnSpc>
                <a:spcPct val="100000"/>
              </a:lnSpc>
              <a:tabLst>
                <a:tab pos="0" algn="l"/>
              </a:tabLst>
            </a:pPr>
            <a:r>
              <a:rPr lang="ja-JP" sz="1500" b="0" u="none" strike="noStrike">
                <a:solidFill>
                  <a:schemeClr val="dk1"/>
                </a:solidFill>
                <a:effectLst/>
                <a:uFillTx/>
                <a:latin typeface="Yu Gothic"/>
                <a:ea typeface="Yu Gothic"/>
              </a:rPr>
              <a:t>企画・設計・上市後のどこで費用が発生するか、内製</a:t>
            </a:r>
            <a:r>
              <a:rPr lang="en-US" sz="1500" b="0" u="none" strike="noStrike">
                <a:solidFill>
                  <a:schemeClr val="dk1"/>
                </a:solidFill>
                <a:effectLst/>
                <a:uFillTx/>
                <a:latin typeface="Yu Gothic"/>
                <a:ea typeface="Yu Gothic"/>
              </a:rPr>
              <a:t>/</a:t>
            </a:r>
            <a:r>
              <a:rPr lang="ja-JP" sz="1500" b="0" u="none" strike="noStrike">
                <a:solidFill>
                  <a:schemeClr val="dk1"/>
                </a:solidFill>
                <a:effectLst/>
                <a:uFillTx/>
                <a:latin typeface="Yu Gothic"/>
                <a:ea typeface="Yu Gothic"/>
              </a:rPr>
              <a:t>価格</a:t>
            </a:r>
            <a:r>
              <a:rPr lang="en-US" sz="1500" b="0" u="none" strike="noStrike">
                <a:solidFill>
                  <a:schemeClr val="dk1"/>
                </a:solidFill>
                <a:effectLst/>
                <a:uFillTx/>
                <a:latin typeface="Yu Gothic"/>
                <a:ea typeface="Yu Gothic"/>
              </a:rPr>
              <a:t>/</a:t>
            </a:r>
            <a:r>
              <a:rPr lang="ja-JP" sz="1500" b="0" u="none" strike="noStrike">
                <a:solidFill>
                  <a:schemeClr val="dk1"/>
                </a:solidFill>
                <a:effectLst/>
                <a:uFillTx/>
                <a:latin typeface="Yu Gothic"/>
                <a:ea typeface="Yu Gothic"/>
              </a:rPr>
              <a:t>保守費等でどう扱うかを見る。</a:t>
            </a:r>
            <a:endParaRPr lang="en-US" sz="1500" b="0" u="none" strike="noStrike">
              <a:solidFill>
                <a:srgbClr val="000000"/>
              </a:solidFill>
              <a:effectLst/>
              <a:uFillTx/>
              <a:latin typeface="Arial"/>
            </a:endParaRPr>
          </a:p>
        </p:txBody>
      </p:sp>
      <p:sp>
        <p:nvSpPr>
          <p:cNvPr id="193" name="TextBox 13"/>
          <p:cNvSpPr/>
          <p:nvPr/>
        </p:nvSpPr>
        <p:spPr>
          <a:xfrm>
            <a:off x="6400800" y="3063240"/>
            <a:ext cx="5074560" cy="784440"/>
          </a:xfrm>
          <a:prstGeom prst="rect">
            <a:avLst/>
          </a:prstGeom>
          <a:solidFill>
            <a:srgbClr val="F7FBFF"/>
          </a:solidFill>
          <a:ln w="9525">
            <a:solidFill>
              <a:srgbClr val="D7DFEB"/>
            </a:solidFill>
            <a:round/>
          </a:ln>
        </p:spPr>
        <p:style>
          <a:lnRef idx="0">
            <a:scrgbClr r="0" g="0" b="0"/>
          </a:lnRef>
          <a:fillRef idx="0">
            <a:scrgbClr r="0" g="0" b="0"/>
          </a:fillRef>
          <a:effectRef idx="0">
            <a:scrgbClr r="0" g="0" b="0"/>
          </a:effectRef>
          <a:fontRef idx="minor"/>
        </p:style>
        <p:txBody>
          <a:bodyPr lIns="90000" tIns="45000" rIns="90000" bIns="45000" anchor="t">
            <a:spAutoFit/>
          </a:bodyPr>
          <a:lstStyle/>
          <a:p>
            <a:r>
              <a:rPr lang="en-US" sz="1500" b="0" u="none" strike="noStrike">
                <a:solidFill>
                  <a:schemeClr val="dk1"/>
                </a:solidFill>
                <a:effectLst/>
                <a:uFillTx/>
                <a:latin typeface="Yu Gothic"/>
                <a:ea typeface="Yu Gothic"/>
              </a:rPr>
              <a:t>4. </a:t>
            </a:r>
            <a:r>
              <a:rPr lang="ja-JP" sz="1500" b="0" u="none" strike="noStrike">
                <a:solidFill>
                  <a:schemeClr val="dk1"/>
                </a:solidFill>
                <a:effectLst/>
                <a:uFillTx/>
                <a:latin typeface="Yu Gothic"/>
                <a:ea typeface="Yu Gothic"/>
              </a:rPr>
              <a:t>証跡を残す</a:t>
            </a:r>
            <a:endParaRPr lang="en-US" sz="1500" b="0" u="none" strike="noStrike">
              <a:solidFill>
                <a:srgbClr val="000000"/>
              </a:solidFill>
              <a:effectLst/>
              <a:uFillTx/>
              <a:latin typeface="Arial"/>
            </a:endParaRPr>
          </a:p>
          <a:p>
            <a:pPr defTabSz="914400">
              <a:lnSpc>
                <a:spcPct val="100000"/>
              </a:lnSpc>
              <a:tabLst>
                <a:tab pos="0" algn="l"/>
              </a:tabLst>
            </a:pPr>
            <a:r>
              <a:rPr lang="ja-JP" sz="1500" b="0" u="none" strike="noStrike">
                <a:solidFill>
                  <a:schemeClr val="dk1"/>
                </a:solidFill>
                <a:effectLst/>
                <a:uFillTx/>
                <a:latin typeface="Yu Gothic"/>
                <a:ea typeface="Yu Gothic"/>
              </a:rPr>
              <a:t>判断理由、参照資料、確認者、確認日を残し、後から説明できる状態にする。</a:t>
            </a:r>
            <a:endParaRPr lang="en-US" sz="1500" b="0" u="none" strike="noStrike">
              <a:solidFill>
                <a:srgbClr val="000000"/>
              </a:solidFill>
              <a:effectLst/>
              <a:uFillTx/>
              <a:latin typeface="Arial"/>
            </a:endParaRPr>
          </a:p>
        </p:txBody>
      </p:sp>
      <p:sp>
        <p:nvSpPr>
          <p:cNvPr id="194" name="TextBox 14"/>
          <p:cNvSpPr/>
          <p:nvPr/>
        </p:nvSpPr>
        <p:spPr>
          <a:xfrm>
            <a:off x="822960" y="4983480"/>
            <a:ext cx="10423800" cy="685440"/>
          </a:xfrm>
          <a:prstGeom prst="rect">
            <a:avLst/>
          </a:prstGeom>
          <a:solidFill>
            <a:srgbClr val="FFF1D6"/>
          </a:solidFill>
          <a:ln w="9525">
            <a:solidFill>
              <a:srgbClr val="E9C36A"/>
            </a:solidFill>
            <a:round/>
          </a:ln>
        </p:spPr>
        <p:style>
          <a:lnRef idx="0">
            <a:scrgbClr r="0" g="0" b="0"/>
          </a:lnRef>
          <a:fillRef idx="0">
            <a:scrgbClr r="0" g="0" b="0"/>
          </a:fillRef>
          <a:effectRef idx="0">
            <a:scrgbClr r="0" g="0" b="0"/>
          </a:effectRef>
          <a:fontRef idx="minor"/>
        </p:style>
        <p:txBody>
          <a:bodyPr lIns="90000" tIns="45000" rIns="90000" bIns="45000" anchor="ctr">
            <a:spAutoFit/>
          </a:bodyPr>
          <a:lstStyle/>
          <a:p>
            <a:pPr defTabSz="914400">
              <a:lnSpc>
                <a:spcPct val="100000"/>
              </a:lnSpc>
              <a:tabLst>
                <a:tab pos="0" algn="l"/>
              </a:tabLst>
            </a:pPr>
            <a:r>
              <a:rPr lang="ja-JP" sz="1600" b="1" u="none" strike="noStrike">
                <a:solidFill>
                  <a:srgbClr val="172033"/>
                </a:solidFill>
                <a:effectLst/>
                <a:uFillTx/>
                <a:latin typeface="Yu Gothic"/>
                <a:ea typeface="Yu Gothic"/>
              </a:rPr>
              <a:t>重要</a:t>
            </a:r>
            <a:r>
              <a:rPr lang="en-US" sz="1600" b="1" u="none" strike="noStrike">
                <a:solidFill>
                  <a:srgbClr val="172033"/>
                </a:solidFill>
                <a:effectLst/>
                <a:uFillTx/>
                <a:latin typeface="Yu Gothic"/>
                <a:ea typeface="Yu Gothic"/>
              </a:rPr>
              <a:t>: </a:t>
            </a:r>
            <a:r>
              <a:rPr lang="ja-JP" sz="1600" b="1" u="none" strike="noStrike">
                <a:solidFill>
                  <a:srgbClr val="172033"/>
                </a:solidFill>
                <a:effectLst/>
                <a:uFillTx/>
                <a:latin typeface="Yu Gothic"/>
                <a:ea typeface="Yu Gothic"/>
              </a:rPr>
              <a:t>「対象外」や「</a:t>
            </a:r>
            <a:r>
              <a:rPr lang="en-US" sz="1600" b="1" u="none" strike="noStrike">
                <a:solidFill>
                  <a:srgbClr val="172033"/>
                </a:solidFill>
                <a:effectLst/>
                <a:uFillTx/>
                <a:latin typeface="Yu Gothic"/>
                <a:ea typeface="Yu Gothic"/>
              </a:rPr>
              <a:t>N/A</a:t>
            </a:r>
            <a:r>
              <a:rPr lang="ja-JP" sz="1600" b="1" u="none" strike="noStrike">
                <a:solidFill>
                  <a:srgbClr val="172033"/>
                </a:solidFill>
                <a:effectLst/>
                <a:uFillTx/>
                <a:latin typeface="Yu Gothic"/>
                <a:ea typeface="Yu Gothic"/>
              </a:rPr>
              <a:t>」も判断です。理由と根拠を残すことで、後続レビューに耐えやすくなります。</a:t>
            </a:r>
            <a:endParaRPr lang="en-US" sz="1600" b="0" u="none" strike="noStrike">
              <a:solidFill>
                <a:srgbClr val="000000"/>
              </a:solidFill>
              <a:effectLst/>
              <a:uFillTx/>
              <a:latin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9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9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9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9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0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0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0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0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a:t>
            </a:r>
            <a:endParaRPr lang="en-US" sz="1050" b="0" u="none" strike="noStrike">
              <a:solidFill>
                <a:srgbClr val="FFFFFF"/>
              </a:solidFill>
              <a:effectLst/>
              <a:uFillTx/>
              <a:latin typeface="Arial"/>
            </a:endParaRPr>
          </a:p>
        </p:txBody>
      </p:sp>
      <p:sp>
        <p:nvSpPr>
          <p:cNvPr id="20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必須要件への適合確保（</a:t>
            </a:r>
            <a:r>
              <a:rPr lang="en-US" sz="1050" b="1" u="none" strike="noStrike">
                <a:solidFill>
                  <a:srgbClr val="172033"/>
                </a:solidFill>
                <a:effectLst/>
                <a:uFillTx/>
                <a:latin typeface="Aptos"/>
                <a:ea typeface="Aptos"/>
              </a:rPr>
              <a:t>Annex I Part1</a:t>
            </a:r>
            <a:r>
              <a:rPr lang="ja-JP" sz="1050" b="1" u="none" strike="noStrike">
                <a:solidFill>
                  <a:srgbClr val="172033"/>
                </a:solidFill>
                <a:effectLst/>
                <a:uFillTx/>
                <a:latin typeface="Aptos"/>
                <a:ea typeface="Aptos"/>
              </a:rPr>
              <a:t>全体）</a:t>
            </a:r>
            <a:endParaRPr lang="en-US" sz="1050" b="0" u="none" strike="noStrike">
              <a:solidFill>
                <a:srgbClr val="FFFFFF"/>
              </a:solidFill>
              <a:effectLst/>
              <a:uFillTx/>
              <a:latin typeface="Arial"/>
            </a:endParaRPr>
          </a:p>
        </p:txBody>
      </p:sp>
      <p:sp>
        <p:nvSpPr>
          <p:cNvPr id="21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1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1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1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開発〜出荷前</a:t>
            </a:r>
            <a:endParaRPr lang="en-US" sz="1050" b="0" u="none" strike="noStrike">
              <a:solidFill>
                <a:srgbClr val="FFFFFF"/>
              </a:solidFill>
              <a:effectLst/>
              <a:uFillTx/>
              <a:latin typeface="Arial"/>
            </a:endParaRPr>
          </a:p>
        </p:txBody>
      </p:sp>
      <p:sp>
        <p:nvSpPr>
          <p:cNvPr id="21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2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2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2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27"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2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3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3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3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3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35"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36"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開発〜出荷前</a:t>
            </a:r>
            <a:endParaRPr lang="en-US" sz="1400" b="0" u="none" strike="noStrike">
              <a:solidFill>
                <a:srgbClr val="FFFFFF"/>
              </a:solidFill>
              <a:effectLst/>
              <a:uFillTx/>
              <a:latin typeface="Arial"/>
            </a:endParaRPr>
          </a:p>
        </p:txBody>
      </p:sp>
      <p:sp>
        <p:nvSpPr>
          <p:cNvPr id="237" name="テキスト ボックス 30"/>
          <p:cNvSpPr/>
          <p:nvPr/>
        </p:nvSpPr>
        <p:spPr>
          <a:xfrm>
            <a:off x="422640" y="249120"/>
            <a:ext cx="2041920" cy="307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 (1/55)  </a:t>
            </a:r>
            <a:endParaRPr lang="en-US" sz="1400" b="0" u="none" strike="noStrike">
              <a:solidFill>
                <a:srgbClr val="000000"/>
              </a:solidFill>
              <a:effectLst/>
              <a:uFillTx/>
              <a:latin typeface="Arial"/>
            </a:endParaRPr>
          </a:p>
        </p:txBody>
      </p:sp>
      <p:sp>
        <p:nvSpPr>
          <p:cNvPr id="23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3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4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4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4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4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4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4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必須要件への適合確保（</a:t>
            </a:r>
            <a:r>
              <a:rPr lang="en-US" sz="1800" b="1" u="none" strike="noStrike">
                <a:solidFill>
                  <a:srgbClr val="172033"/>
                </a:solidFill>
                <a:effectLst/>
                <a:uFillTx/>
                <a:latin typeface="Yu Gothic"/>
                <a:ea typeface="Yu Gothic"/>
              </a:rPr>
              <a:t>Annex I Part1</a:t>
            </a:r>
            <a:r>
              <a:rPr lang="ja-JP" sz="1800" b="1" u="none" strike="noStrike">
                <a:solidFill>
                  <a:srgbClr val="172033"/>
                </a:solidFill>
                <a:effectLst/>
                <a:uFillTx/>
                <a:latin typeface="Yu Gothic"/>
                <a:ea typeface="Yu Gothic"/>
              </a:rPr>
              <a:t>全体）</a:t>
            </a:r>
            <a:endParaRPr lang="en-US" sz="1800" b="0" u="none" strike="noStrike">
              <a:solidFill>
                <a:srgbClr val="000000"/>
              </a:solidFill>
              <a:effectLst/>
              <a:uFillTx/>
              <a:latin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47"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48"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49"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50"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51"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a:t>
            </a:r>
            <a:endParaRPr lang="en-US" sz="1100" b="0" u="none" strike="noStrike">
              <a:solidFill>
                <a:srgbClr val="FFFFFF"/>
              </a:solidFill>
              <a:effectLst/>
              <a:uFillTx/>
              <a:latin typeface="Arial"/>
            </a:endParaRPr>
          </a:p>
        </p:txBody>
      </p:sp>
      <p:sp>
        <p:nvSpPr>
          <p:cNvPr id="252"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3"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54"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5"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56"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7"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58"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When placing a product with digital elements on the market, manufacturers shall ensure that it has been designed, developed and produced in accordance with the essential cybersecurity requirements set out in Part I of Annex I.</a:t>
            </a:r>
            <a:endParaRPr lang="en-US" sz="1050" b="0" u="none" strike="noStrike">
              <a:solidFill>
                <a:srgbClr val="FFFFFF"/>
              </a:solidFill>
              <a:effectLst/>
              <a:uFillTx/>
              <a:latin typeface="Arial"/>
            </a:endParaRPr>
          </a:p>
        </p:txBody>
      </p:sp>
      <p:sp>
        <p:nvSpPr>
          <p:cNvPr id="259"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0"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61"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必須要件への適合確保（</a:t>
            </a:r>
            <a:r>
              <a:rPr lang="en-US" sz="1100" b="1" u="none" strike="noStrike">
                <a:solidFill>
                  <a:srgbClr val="172033"/>
                </a:solidFill>
                <a:effectLst/>
                <a:uFillTx/>
                <a:latin typeface="Aptos"/>
                <a:ea typeface="Aptos"/>
              </a:rPr>
              <a:t>Annex I Part1</a:t>
            </a:r>
            <a:r>
              <a:rPr lang="ja-JP" sz="1100" b="1" u="none" strike="noStrike">
                <a:solidFill>
                  <a:srgbClr val="172033"/>
                </a:solidFill>
                <a:effectLst/>
                <a:uFillTx/>
                <a:latin typeface="Aptos"/>
                <a:ea typeface="Aptos"/>
              </a:rPr>
              <a:t>全体）</a:t>
            </a:r>
            <a:endParaRPr lang="en-US" sz="1100" b="0" u="none" strike="noStrike">
              <a:solidFill>
                <a:srgbClr val="FFFFFF"/>
              </a:solidFill>
              <a:effectLst/>
              <a:uFillTx/>
              <a:latin typeface="Arial"/>
            </a:endParaRPr>
          </a:p>
        </p:txBody>
      </p:sp>
      <p:sp>
        <p:nvSpPr>
          <p:cNvPr id="263"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4"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65"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6"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67"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8"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69"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0"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 </a:t>
            </a:r>
            <a:r>
              <a:rPr lang="ja-JP" sz="1000" b="0" u="none" strike="noStrike">
                <a:solidFill>
                  <a:srgbClr val="172033"/>
                </a:solidFill>
                <a:effectLst/>
                <a:uFillTx/>
                <a:latin typeface="Yu Gothic"/>
                <a:ea typeface="Yu Gothic"/>
              </a:rPr>
              <a:t>製造業者は、デジタル要素を有する製品を市場に投入する際、当該製品が附属書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部に定められたサイバーセキュリティの必須要件に従って設計、開発及び製造されていることを確保しなければならない。</a:t>
            </a:r>
            <a:endParaRPr lang="en-US" sz="1000" b="0" u="none" strike="noStrike">
              <a:solidFill>
                <a:srgbClr val="FFFFFF"/>
              </a:solidFill>
              <a:effectLst/>
              <a:uFillTx/>
              <a:latin typeface="Arial"/>
            </a:endParaRPr>
          </a:p>
        </p:txBody>
      </p:sp>
      <p:sp>
        <p:nvSpPr>
          <p:cNvPr id="271"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 (1/55)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73"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74"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75"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76"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77"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78"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79"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80"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81"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82"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3"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84"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Art.13(2)</a:t>
            </a:r>
            <a:endParaRPr lang="en-US" sz="1050" b="0" u="none" strike="noStrike">
              <a:solidFill>
                <a:srgbClr val="FFFFFF"/>
              </a:solidFill>
              <a:effectLst/>
              <a:uFillTx/>
              <a:latin typeface="Arial"/>
            </a:endParaRPr>
          </a:p>
        </p:txBody>
      </p:sp>
      <p:sp>
        <p:nvSpPr>
          <p:cNvPr id="286"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7"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サイバーセキュリティリスク評価の実施</a:t>
            </a:r>
            <a:endParaRPr lang="en-US" sz="1050" b="0" u="none" strike="noStrike">
              <a:solidFill>
                <a:srgbClr val="FFFFFF"/>
              </a:solidFill>
              <a:effectLst/>
              <a:uFillTx/>
              <a:latin typeface="Arial"/>
            </a:endParaRPr>
          </a:p>
        </p:txBody>
      </p:sp>
      <p:sp>
        <p:nvSpPr>
          <p:cNvPr id="288"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9"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90"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1"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92"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94"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5"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開発時（初期）</a:t>
            </a:r>
            <a:endParaRPr lang="en-US" sz="1050" b="0" u="none" strike="noStrike">
              <a:solidFill>
                <a:srgbClr val="FFFFFF"/>
              </a:solidFill>
              <a:effectLst/>
              <a:uFillTx/>
              <a:latin typeface="Arial"/>
            </a:endParaRPr>
          </a:p>
        </p:txBody>
      </p:sp>
      <p:sp>
        <p:nvSpPr>
          <p:cNvPr id="296"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7"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98"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9"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00"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02"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3"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04"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5"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06"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7"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08"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09"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10"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11"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12"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13"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開発時（初期） </a:t>
            </a:r>
            <a:endParaRPr lang="en-US" sz="1400" b="0" u="none" strike="noStrike">
              <a:solidFill>
                <a:srgbClr val="FFFFFF"/>
              </a:solidFill>
              <a:effectLst/>
              <a:uFillTx/>
              <a:latin typeface="Arial"/>
            </a:endParaRPr>
          </a:p>
        </p:txBody>
      </p:sp>
      <p:sp>
        <p:nvSpPr>
          <p:cNvPr id="314"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Art.13(2) (2/55)  </a:t>
            </a:r>
            <a:endParaRPr lang="en-US" sz="1400" b="0" u="none" strike="noStrike">
              <a:solidFill>
                <a:srgbClr val="000000"/>
              </a:solidFill>
              <a:effectLst/>
              <a:uFillTx/>
              <a:latin typeface="Arial"/>
            </a:endParaRPr>
          </a:p>
        </p:txBody>
      </p:sp>
      <p:sp>
        <p:nvSpPr>
          <p:cNvPr id="315"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16"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17"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18"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19"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20"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21"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22"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サイバーセキュリティリスク評価の実施</a:t>
            </a:r>
            <a:endParaRPr lang="en-US" sz="1800" b="0" u="none" strike="noStrike">
              <a:solidFill>
                <a:srgbClr val="000000"/>
              </a:solidFill>
              <a:effectLst/>
              <a:uFillTx/>
              <a:latin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24"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25"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26"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27"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28"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Art.13(2)</a:t>
            </a:r>
            <a:endParaRPr lang="en-US" sz="1100" b="0" u="none" strike="noStrike">
              <a:solidFill>
                <a:srgbClr val="FFFFFF"/>
              </a:solidFill>
              <a:effectLst/>
              <a:uFillTx/>
              <a:latin typeface="Arial"/>
            </a:endParaRPr>
          </a:p>
        </p:txBody>
      </p:sp>
      <p:sp>
        <p:nvSpPr>
          <p:cNvPr id="329"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0"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31"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2"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33"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4"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35"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2. For the purpose of complying with paragraph 1, manufacturers shall undertake an assessment of the cybersecurity risks associated with a product with digital elements and take the outcome of that assessment into account during the planning, design, development, production, delivery and maintenance phases of the product with digital elements with a view to minimising cybersecurity risks, preventing incidents and minimising their impact, including in relation to the health and safety of users.</a:t>
            </a:r>
            <a:endParaRPr lang="en-US" sz="1050" b="0" u="none" strike="noStrike">
              <a:solidFill>
                <a:srgbClr val="FFFFFF"/>
              </a:solidFill>
              <a:effectLst/>
              <a:uFillTx/>
              <a:latin typeface="Arial"/>
            </a:endParaRPr>
          </a:p>
        </p:txBody>
      </p:sp>
      <p:sp>
        <p:nvSpPr>
          <p:cNvPr id="336"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7"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38"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9"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サイバーセキュリティリスク評価の実施</a:t>
            </a:r>
            <a:endParaRPr lang="en-US" sz="1100" b="0" u="none" strike="noStrike">
              <a:solidFill>
                <a:srgbClr val="FFFFFF"/>
              </a:solidFill>
              <a:effectLst/>
              <a:uFillTx/>
              <a:latin typeface="Arial"/>
            </a:endParaRPr>
          </a:p>
        </p:txBody>
      </p:sp>
      <p:sp>
        <p:nvSpPr>
          <p:cNvPr id="340"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1"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42"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3"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44"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5"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46"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7"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2. </a:t>
            </a:r>
            <a:r>
              <a:rPr lang="ja-JP" sz="1000" b="0" u="none" strike="noStrike">
                <a:solidFill>
                  <a:srgbClr val="172033"/>
                </a:solidFill>
                <a:effectLst/>
                <a:uFillTx/>
                <a:latin typeface="Yu Gothic"/>
                <a:ea typeface="Yu Gothic"/>
              </a:rPr>
              <a:t>第</a:t>
            </a:r>
            <a:r>
              <a:rPr lang="en-US" sz="1000" b="0" u="none" strike="noStrike">
                <a:solidFill>
                  <a:srgbClr val="172033"/>
                </a:solidFill>
                <a:effectLst/>
                <a:uFillTx/>
                <a:latin typeface="Yu Gothic"/>
                <a:ea typeface="Yu Gothic"/>
              </a:rPr>
              <a:t>1</a:t>
            </a:r>
            <a:r>
              <a:rPr lang="ja-JP" sz="1000" b="0" u="none" strike="noStrike">
                <a:solidFill>
                  <a:srgbClr val="172033"/>
                </a:solidFill>
                <a:effectLst/>
                <a:uFillTx/>
                <a:latin typeface="Yu Gothic"/>
                <a:ea typeface="Yu Gothic"/>
              </a:rPr>
              <a:t>項を遵守するため、製造業者は、デジタル要素を有する製品に関連するサイバーセキュリティリスクの評価を実施し、当該評価の結果を、デジタル要素を有する製品の計画、設計、開発、製造、納入及び保守の各段階において、サイバーセキュリティリスクを最小限に抑え、インシデントを防止し、その影響（利用者の健康及び安全に関するものを含む）を最小限に抑えることを目的として考慮しなければならない。</a:t>
            </a:r>
            <a:endParaRPr lang="en-US" sz="1000" b="0" u="none" strike="noStrike">
              <a:solidFill>
                <a:srgbClr val="FFFFFF"/>
              </a:solidFill>
              <a:effectLst/>
              <a:uFillTx/>
              <a:latin typeface="Arial"/>
            </a:endParaRPr>
          </a:p>
        </p:txBody>
      </p:sp>
      <p:sp>
        <p:nvSpPr>
          <p:cNvPr id="348"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Art.13(2) (2/55)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50"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51"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52"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53"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4"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55"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6"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57"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8"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59"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0"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61"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Art.13(3)</a:t>
            </a:r>
            <a:endParaRPr lang="en-US" sz="1050" b="0" u="none" strike="noStrike">
              <a:solidFill>
                <a:srgbClr val="FFFFFF"/>
              </a:solidFill>
              <a:effectLst/>
              <a:uFillTx/>
              <a:latin typeface="Arial"/>
            </a:endParaRPr>
          </a:p>
        </p:txBody>
      </p:sp>
      <p:sp>
        <p:nvSpPr>
          <p:cNvPr id="363"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4"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リスク評価の継続的文書化・更新</a:t>
            </a:r>
            <a:endParaRPr lang="en-US" sz="1050" b="0" u="none" strike="noStrike">
              <a:solidFill>
                <a:srgbClr val="FFFFFF"/>
              </a:solidFill>
              <a:effectLst/>
              <a:uFillTx/>
              <a:latin typeface="Arial"/>
            </a:endParaRPr>
          </a:p>
        </p:txBody>
      </p:sp>
      <p:sp>
        <p:nvSpPr>
          <p:cNvPr id="365"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6"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67"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8"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69"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71"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2"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サポート期間中・継続</a:t>
            </a:r>
            <a:endParaRPr lang="en-US" sz="1050" b="0" u="none" strike="noStrike">
              <a:solidFill>
                <a:srgbClr val="FFFFFF"/>
              </a:solidFill>
              <a:effectLst/>
              <a:uFillTx/>
              <a:latin typeface="Arial"/>
            </a:endParaRPr>
          </a:p>
        </p:txBody>
      </p:sp>
      <p:sp>
        <p:nvSpPr>
          <p:cNvPr id="373"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4"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375"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6"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77"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79"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0"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81"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2"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83"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4"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85"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86"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87"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88"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89"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90"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サポート期間中・継続 </a:t>
            </a:r>
            <a:endParaRPr lang="en-US" sz="1400" b="0" u="none" strike="noStrike">
              <a:solidFill>
                <a:srgbClr val="FFFFFF"/>
              </a:solidFill>
              <a:effectLst/>
              <a:uFillTx/>
              <a:latin typeface="Arial"/>
            </a:endParaRPr>
          </a:p>
        </p:txBody>
      </p:sp>
      <p:sp>
        <p:nvSpPr>
          <p:cNvPr id="391"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Art.13(3) (3/55)  </a:t>
            </a:r>
            <a:endParaRPr lang="en-US" sz="1400" b="0" u="none" strike="noStrike">
              <a:solidFill>
                <a:srgbClr val="000000"/>
              </a:solidFill>
              <a:effectLst/>
              <a:uFillTx/>
              <a:latin typeface="Arial"/>
            </a:endParaRPr>
          </a:p>
        </p:txBody>
      </p:sp>
      <p:sp>
        <p:nvSpPr>
          <p:cNvPr id="392"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93"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94"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95"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96"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97"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98"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99"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リスク評価の継続的文書化・更新</a:t>
            </a:r>
            <a:endParaRPr lang="en-US" sz="1800" b="0" u="none" strike="noStrike">
              <a:solidFill>
                <a:srgbClr val="000000"/>
              </a:solidFill>
              <a:effectLst/>
              <a:uFillTx/>
              <a:latin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01"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02"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03"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04"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05"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Art.13(3)</a:t>
            </a:r>
            <a:endParaRPr lang="en-US" sz="1100" b="0" u="none" strike="noStrike">
              <a:solidFill>
                <a:srgbClr val="FFFFFF"/>
              </a:solidFill>
              <a:effectLst/>
              <a:uFillTx/>
              <a:latin typeface="Arial"/>
            </a:endParaRPr>
          </a:p>
        </p:txBody>
      </p:sp>
      <p:sp>
        <p:nvSpPr>
          <p:cNvPr id="406"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7"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08"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9"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10"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1"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12"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3. The cybersecurity risk assessment shall be documented and updated as appropriate during a support period to be determined in accordance with paragraph 8 of this Article. That cybersecurity risk assessment shall comprise at least an analysis of cybersecurity risks based on the intended purpose and reasonably foreseeable use, as well as the conditions of use, of the product with digital elements, such as the operational environment or the assets to be protected, taking into account the length of time the product is expected to be in use. The cybersecurity risk assessment shall indicate whether and, if so in what manner, the security requirements set out in Part I, point (2), of Annex I are applicable to the relevant product with digital elements and how those requirements are implemented as informed by the cybersecurity risk assessment. It shall also indicate how the manufacturer is to apply Part I, point (1), of Annex I and the vulnerability handling requirements set out in Part II of Annex I.</a:t>
            </a:r>
            <a:endParaRPr lang="en-US" sz="1050" b="0" u="none" strike="noStrike">
              <a:solidFill>
                <a:srgbClr val="FFFFFF"/>
              </a:solidFill>
              <a:effectLst/>
              <a:uFillTx/>
              <a:latin typeface="Arial"/>
            </a:endParaRPr>
          </a:p>
        </p:txBody>
      </p:sp>
      <p:sp>
        <p:nvSpPr>
          <p:cNvPr id="413"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4"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15"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6"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リスク評価の継続的文書化・更新</a:t>
            </a:r>
            <a:endParaRPr lang="en-US" sz="1100" b="0" u="none" strike="noStrike">
              <a:solidFill>
                <a:srgbClr val="FFFFFF"/>
              </a:solidFill>
              <a:effectLst/>
              <a:uFillTx/>
              <a:latin typeface="Arial"/>
            </a:endParaRPr>
          </a:p>
        </p:txBody>
      </p:sp>
      <p:sp>
        <p:nvSpPr>
          <p:cNvPr id="417"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8"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19"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0"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21"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2"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23"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4"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3. </a:t>
            </a:r>
            <a:r>
              <a:rPr lang="ja-JP" sz="1000" b="0" u="none" strike="noStrike">
                <a:solidFill>
                  <a:srgbClr val="172033"/>
                </a:solidFill>
                <a:effectLst/>
                <a:uFillTx/>
                <a:latin typeface="Yu Gothic"/>
                <a:ea typeface="Yu Gothic"/>
              </a:rPr>
              <a:t>サイバーセキュリティリスク評価は文書化され、本条第</a:t>
            </a:r>
            <a:r>
              <a:rPr lang="en-US" sz="1000" b="0" u="none" strike="noStrike">
                <a:solidFill>
                  <a:srgbClr val="172033"/>
                </a:solidFill>
                <a:effectLst/>
                <a:uFillTx/>
                <a:latin typeface="Yu Gothic"/>
                <a:ea typeface="Yu Gothic"/>
              </a:rPr>
              <a:t>8</a:t>
            </a:r>
            <a:r>
              <a:rPr lang="ja-JP" sz="1000" b="0" u="none" strike="noStrike">
                <a:solidFill>
                  <a:srgbClr val="172033"/>
                </a:solidFill>
                <a:effectLst/>
                <a:uFillTx/>
                <a:latin typeface="Yu Gothic"/>
                <a:ea typeface="Yu Gothic"/>
              </a:rPr>
              <a:t>項に従って決定されるサポート期間中、必要に応じて更新されなければならない。当該サイバーセキュリティリスク評価は、少なくとも、デジタル要素を有する製品の意図された目的、合理的に予見可能な使用、および運用環境や保護対象資産などの使用条件に基づき、当該製品が使用される予定期間を考慮したサイバーセキュリティリスクの分析を含まなければならない。 サイバーセキュリティリスク評価には、附属書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部の第</a:t>
            </a:r>
            <a:r>
              <a:rPr lang="en-US" sz="1000" b="0" u="none" strike="noStrike">
                <a:solidFill>
                  <a:srgbClr val="172033"/>
                </a:solidFill>
                <a:effectLst/>
                <a:uFillTx/>
                <a:latin typeface="Yu Gothic"/>
                <a:ea typeface="Yu Gothic"/>
              </a:rPr>
              <a:t>(2)</a:t>
            </a:r>
            <a:r>
              <a:rPr lang="ja-JP" sz="1000" b="0" u="none" strike="noStrike">
                <a:solidFill>
                  <a:srgbClr val="172033"/>
                </a:solidFill>
                <a:effectLst/>
                <a:uFillTx/>
                <a:latin typeface="Yu Gothic"/>
                <a:ea typeface="Yu Gothic"/>
              </a:rPr>
              <a:t>項に規定されるセキュリティ要件が、当該デジタル要素を有する製品に適用されるか否か、適用される場合はどのような方法によるか、および当該サイバーセキュリティリスク評価に基づき、それらの要件がどのように実施されるかが示されなければならない。 また、製造業者が附属書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部の第</a:t>
            </a:r>
            <a:r>
              <a:rPr lang="en-US" sz="1000" b="0" u="none" strike="noStrike">
                <a:solidFill>
                  <a:srgbClr val="172033"/>
                </a:solidFill>
                <a:effectLst/>
                <a:uFillTx/>
                <a:latin typeface="Yu Gothic"/>
                <a:ea typeface="Yu Gothic"/>
              </a:rPr>
              <a:t>(1)</a:t>
            </a:r>
            <a:r>
              <a:rPr lang="ja-JP" sz="1000" b="0" u="none" strike="noStrike">
                <a:solidFill>
                  <a:srgbClr val="172033"/>
                </a:solidFill>
                <a:effectLst/>
                <a:uFillTx/>
                <a:latin typeface="Yu Gothic"/>
                <a:ea typeface="Yu Gothic"/>
              </a:rPr>
              <a:t>項および附属書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部に定められた脆弱性対応要件をどのように適用するかを示さなければならない。</a:t>
            </a:r>
            <a:endParaRPr lang="en-US" sz="1000" b="0" u="none" strike="noStrike">
              <a:solidFill>
                <a:srgbClr val="FFFFFF"/>
              </a:solidFill>
              <a:effectLst/>
              <a:uFillTx/>
              <a:latin typeface="Arial"/>
            </a:endParaRPr>
          </a:p>
        </p:txBody>
      </p:sp>
      <p:sp>
        <p:nvSpPr>
          <p:cNvPr id="42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Art.13(3) (3/55)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27"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28"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29"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30"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1"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32"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3"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34"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5"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36"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7"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38"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Art.13(4)</a:t>
            </a:r>
            <a:endParaRPr lang="en-US" sz="1050" b="0" u="none" strike="noStrike">
              <a:solidFill>
                <a:srgbClr val="FFFFFF"/>
              </a:solidFill>
              <a:effectLst/>
              <a:uFillTx/>
              <a:latin typeface="Arial"/>
            </a:endParaRPr>
          </a:p>
        </p:txBody>
      </p:sp>
      <p:sp>
        <p:nvSpPr>
          <p:cNvPr id="440"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1"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リスク評価の技術文書への組み込み</a:t>
            </a:r>
            <a:endParaRPr lang="en-US" sz="1050" b="0" u="none" strike="noStrike">
              <a:solidFill>
                <a:srgbClr val="FFFFFF"/>
              </a:solidFill>
              <a:effectLst/>
              <a:uFillTx/>
              <a:latin typeface="Arial"/>
            </a:endParaRPr>
          </a:p>
        </p:txBody>
      </p:sp>
      <p:sp>
        <p:nvSpPr>
          <p:cNvPr id="442"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3"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44"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5"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46"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48"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9"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市場投入時・更新時</a:t>
            </a:r>
            <a:endParaRPr lang="en-US" sz="1050" b="0" u="none" strike="noStrike">
              <a:solidFill>
                <a:srgbClr val="FFFFFF"/>
              </a:solidFill>
              <a:effectLst/>
              <a:uFillTx/>
              <a:latin typeface="Arial"/>
            </a:endParaRPr>
          </a:p>
        </p:txBody>
      </p:sp>
      <p:sp>
        <p:nvSpPr>
          <p:cNvPr id="450"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51"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452"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53"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454"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55"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56"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57"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58"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59"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60"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61"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62"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63"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64"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65"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66"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67"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市場投入時・更新時 </a:t>
            </a:r>
            <a:endParaRPr lang="en-US" sz="1400" b="0" u="none" strike="noStrike">
              <a:solidFill>
                <a:srgbClr val="FFFFFF"/>
              </a:solidFill>
              <a:effectLst/>
              <a:uFillTx/>
              <a:latin typeface="Arial"/>
            </a:endParaRPr>
          </a:p>
        </p:txBody>
      </p:sp>
      <p:sp>
        <p:nvSpPr>
          <p:cNvPr id="468"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Art.13(4) (4/55)  </a:t>
            </a:r>
            <a:endParaRPr lang="en-US" sz="1400" b="0" u="none" strike="noStrike">
              <a:solidFill>
                <a:srgbClr val="000000"/>
              </a:solidFill>
              <a:effectLst/>
              <a:uFillTx/>
              <a:latin typeface="Arial"/>
            </a:endParaRPr>
          </a:p>
        </p:txBody>
      </p:sp>
      <p:sp>
        <p:nvSpPr>
          <p:cNvPr id="469"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70"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71"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72"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73"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74"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75"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76"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リスク評価の技術文書への組み込み</a:t>
            </a:r>
            <a:endParaRPr lang="en-US" sz="1800" b="0" u="none" strike="noStrike">
              <a:solidFill>
                <a:srgbClr val="000000"/>
              </a:solidFill>
              <a:effectLst/>
              <a:uFillTx/>
              <a:latin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78"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79"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80"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81"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82"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Art.13(4)</a:t>
            </a:r>
            <a:endParaRPr lang="en-US" sz="1100" b="0" u="none" strike="noStrike">
              <a:solidFill>
                <a:srgbClr val="FFFFFF"/>
              </a:solidFill>
              <a:effectLst/>
              <a:uFillTx/>
              <a:latin typeface="Arial"/>
            </a:endParaRPr>
          </a:p>
        </p:txBody>
      </p:sp>
      <p:sp>
        <p:nvSpPr>
          <p:cNvPr id="483"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84"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85"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86"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87"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88"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89"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4. When placing a product with digital elements on the market, the manufacturer shall include the cybersecurity risk assessment referred to in paragraph 3 of this Article in the technical documentation required pursuant to Article 31 and Annex VII. For products with digital elements as referred to in Article 12, which are also subject to other Union legal acts, the cybersecurity risk assessment may be part of the risk assessment required by those Union legal acts. Where certain essential cybersecurity requirements are not applicable to the product with digital elements, the manufacturer shall include a clear justification to that effect in that technical documentation.</a:t>
            </a:r>
            <a:endParaRPr lang="en-US" sz="1050" b="0" u="none" strike="noStrike">
              <a:solidFill>
                <a:srgbClr val="FFFFFF"/>
              </a:solidFill>
              <a:effectLst/>
              <a:uFillTx/>
              <a:latin typeface="Arial"/>
            </a:endParaRPr>
          </a:p>
        </p:txBody>
      </p:sp>
      <p:sp>
        <p:nvSpPr>
          <p:cNvPr id="490"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91"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92"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93"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リスク評価の技術文書への組み込み</a:t>
            </a:r>
            <a:endParaRPr lang="en-US" sz="1100" b="0" u="none" strike="noStrike">
              <a:solidFill>
                <a:srgbClr val="FFFFFF"/>
              </a:solidFill>
              <a:effectLst/>
              <a:uFillTx/>
              <a:latin typeface="Arial"/>
            </a:endParaRPr>
          </a:p>
        </p:txBody>
      </p:sp>
      <p:sp>
        <p:nvSpPr>
          <p:cNvPr id="494"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95"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96"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97"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98"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99"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500"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01"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4. </a:t>
            </a:r>
            <a:r>
              <a:rPr lang="ja-JP" sz="1000" b="0" u="none" strike="noStrike">
                <a:solidFill>
                  <a:srgbClr val="172033"/>
                </a:solidFill>
                <a:effectLst/>
                <a:uFillTx/>
                <a:latin typeface="Yu Gothic"/>
                <a:ea typeface="Yu Gothic"/>
              </a:rPr>
              <a:t>製造業者は、デジタル要素を有する製品を市場に投入する際、本条第</a:t>
            </a:r>
            <a:r>
              <a:rPr lang="en-US" sz="1000" b="0" u="none" strike="noStrike">
                <a:solidFill>
                  <a:srgbClr val="172033"/>
                </a:solidFill>
                <a:effectLst/>
                <a:uFillTx/>
                <a:latin typeface="Yu Gothic"/>
                <a:ea typeface="Yu Gothic"/>
              </a:rPr>
              <a:t>3</a:t>
            </a:r>
            <a:r>
              <a:rPr lang="ja-JP" sz="1000" b="0" u="none" strike="noStrike">
                <a:solidFill>
                  <a:srgbClr val="172033"/>
                </a:solidFill>
                <a:effectLst/>
                <a:uFillTx/>
                <a:latin typeface="Yu Gothic"/>
                <a:ea typeface="Yu Gothic"/>
              </a:rPr>
              <a:t>項に規定するサイバーセキュリティリスク評価を、第</a:t>
            </a:r>
            <a:r>
              <a:rPr lang="en-US" sz="1000" b="0" u="none" strike="noStrike">
                <a:solidFill>
                  <a:srgbClr val="172033"/>
                </a:solidFill>
                <a:effectLst/>
                <a:uFillTx/>
                <a:latin typeface="Yu Gothic"/>
                <a:ea typeface="Yu Gothic"/>
              </a:rPr>
              <a:t>31</a:t>
            </a:r>
            <a:r>
              <a:rPr lang="ja-JP" sz="1000" b="0" u="none" strike="noStrike">
                <a:solidFill>
                  <a:srgbClr val="172033"/>
                </a:solidFill>
                <a:effectLst/>
                <a:uFillTx/>
                <a:latin typeface="Yu Gothic"/>
                <a:ea typeface="Yu Gothic"/>
              </a:rPr>
              <a:t>条および附属書</a:t>
            </a:r>
            <a:r>
              <a:rPr lang="en-US" sz="1000" b="0" u="none" strike="noStrike">
                <a:solidFill>
                  <a:srgbClr val="172033"/>
                </a:solidFill>
                <a:effectLst/>
                <a:uFillTx/>
                <a:latin typeface="Yu Gothic"/>
                <a:ea typeface="Yu Gothic"/>
              </a:rPr>
              <a:t>VII</a:t>
            </a:r>
            <a:r>
              <a:rPr lang="ja-JP" sz="1000" b="0" u="none" strike="noStrike">
                <a:solidFill>
                  <a:srgbClr val="172033"/>
                </a:solidFill>
                <a:effectLst/>
                <a:uFillTx/>
                <a:latin typeface="Yu Gothic"/>
                <a:ea typeface="Yu Gothic"/>
              </a:rPr>
              <a:t>に基づき要求される技術文書に含めなければならない。 第</a:t>
            </a:r>
            <a:r>
              <a:rPr lang="en-US" sz="1000" b="0" u="none" strike="noStrike">
                <a:solidFill>
                  <a:srgbClr val="172033"/>
                </a:solidFill>
                <a:effectLst/>
                <a:uFillTx/>
                <a:latin typeface="Yu Gothic"/>
                <a:ea typeface="Yu Gothic"/>
              </a:rPr>
              <a:t>12</a:t>
            </a:r>
            <a:r>
              <a:rPr lang="ja-JP" sz="1000" b="0" u="none" strike="noStrike">
                <a:solidFill>
                  <a:srgbClr val="172033"/>
                </a:solidFill>
                <a:effectLst/>
                <a:uFillTx/>
                <a:latin typeface="Yu Gothic"/>
                <a:ea typeface="Yu Gothic"/>
              </a:rPr>
              <a:t>条に規定するデジタル要素を有する製品であって、他の連合法規の適用も受けるものについては、サイバーセキュリティリスク評価は、当該連合法規で要求されるリスク評価の一部とすることができる。特定の必須サイバーセキュリティ要件がデジタル要素を有する製品に適用されない場合、製造業者は、その旨を明確に説明した根拠を当該技術文書に含めなければならない。</a:t>
            </a:r>
            <a:endParaRPr lang="en-US" sz="1000" b="0" u="none" strike="noStrike">
              <a:solidFill>
                <a:srgbClr val="FFFFFF"/>
              </a:solidFill>
              <a:effectLst/>
              <a:uFillTx/>
              <a:latin typeface="Arial"/>
            </a:endParaRPr>
          </a:p>
        </p:txBody>
      </p:sp>
      <p:sp>
        <p:nvSpPr>
          <p:cNvPr id="50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Art.13(4) (4/55)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504"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505"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506"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507"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08"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509"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10"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511"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12"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513"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14"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515"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16"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Art.13(5)</a:t>
            </a:r>
            <a:endParaRPr lang="en-US" sz="1050" b="0" u="none" strike="noStrike">
              <a:solidFill>
                <a:srgbClr val="FFFFFF"/>
              </a:solidFill>
              <a:effectLst/>
              <a:uFillTx/>
              <a:latin typeface="Arial"/>
            </a:endParaRPr>
          </a:p>
        </p:txBody>
      </p:sp>
      <p:sp>
        <p:nvSpPr>
          <p:cNvPr id="517"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18"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サードパーティ構成要素への相当注意義務</a:t>
            </a:r>
            <a:endParaRPr lang="en-US" sz="1050" b="0" u="none" strike="noStrike">
              <a:solidFill>
                <a:srgbClr val="FFFFFF"/>
              </a:solidFill>
              <a:effectLst/>
              <a:uFillTx/>
              <a:latin typeface="Arial"/>
            </a:endParaRPr>
          </a:p>
        </p:txBody>
      </p:sp>
      <p:sp>
        <p:nvSpPr>
          <p:cNvPr id="519"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20"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521"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22"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523"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24"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525"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26"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開発時・調達時</a:t>
            </a:r>
            <a:endParaRPr lang="en-US" sz="1050" b="0" u="none" strike="noStrike">
              <a:solidFill>
                <a:srgbClr val="FFFFFF"/>
              </a:solidFill>
              <a:effectLst/>
              <a:uFillTx/>
              <a:latin typeface="Arial"/>
            </a:endParaRPr>
          </a:p>
        </p:txBody>
      </p:sp>
      <p:sp>
        <p:nvSpPr>
          <p:cNvPr id="527"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28"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529"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30"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531"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32"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533"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34"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535"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36"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537"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38"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539"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540"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541"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542"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543"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544"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開発時・調達時 </a:t>
            </a:r>
            <a:endParaRPr lang="en-US" sz="1400" b="0" u="none" strike="noStrike">
              <a:solidFill>
                <a:srgbClr val="FFFFFF"/>
              </a:solidFill>
              <a:effectLst/>
              <a:uFillTx/>
              <a:latin typeface="Arial"/>
            </a:endParaRPr>
          </a:p>
        </p:txBody>
      </p:sp>
      <p:sp>
        <p:nvSpPr>
          <p:cNvPr id="545"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Art.13(5) (5/55)  </a:t>
            </a:r>
            <a:endParaRPr lang="en-US" sz="1400" b="0" u="none" strike="noStrike">
              <a:solidFill>
                <a:srgbClr val="000000"/>
              </a:solidFill>
              <a:effectLst/>
              <a:uFillTx/>
              <a:latin typeface="Arial"/>
            </a:endParaRPr>
          </a:p>
        </p:txBody>
      </p:sp>
      <p:sp>
        <p:nvSpPr>
          <p:cNvPr id="546"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547"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548"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549"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550"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551"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552"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553"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サードパーティ構成要素への相当注意義務</a:t>
            </a:r>
            <a:endParaRPr lang="en-US" sz="1800" b="0" u="none" strike="noStrike">
              <a:solidFill>
                <a:srgbClr val="000000"/>
              </a:solidFill>
              <a:effectLst/>
              <a:uFillTx/>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555"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556"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557"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558"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559"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Art.13(5)</a:t>
            </a:r>
            <a:endParaRPr lang="en-US" sz="1100" b="0" u="none" strike="noStrike">
              <a:solidFill>
                <a:srgbClr val="FFFFFF"/>
              </a:solidFill>
              <a:effectLst/>
              <a:uFillTx/>
              <a:latin typeface="Arial"/>
            </a:endParaRPr>
          </a:p>
        </p:txBody>
      </p:sp>
      <p:sp>
        <p:nvSpPr>
          <p:cNvPr id="560"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61"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562"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63"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564"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65"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566"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5. For the purpose of complying with paragraph 1, manufacturers shall exercise due diligence when integrating components sourced from third parties so that those components do not compromise the cybersecurity of the product with digital elements, including when integrating components of free and open-source software that have not been made available on the market in the course of a commercial activity.</a:t>
            </a:r>
            <a:endParaRPr lang="en-US" sz="1050" b="0" u="none" strike="noStrike">
              <a:solidFill>
                <a:srgbClr val="FFFFFF"/>
              </a:solidFill>
              <a:effectLst/>
              <a:uFillTx/>
              <a:latin typeface="Arial"/>
            </a:endParaRPr>
          </a:p>
        </p:txBody>
      </p:sp>
      <p:sp>
        <p:nvSpPr>
          <p:cNvPr id="567"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68"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569"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70"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サードパーティ構成要素への相当注意義務</a:t>
            </a:r>
            <a:endParaRPr lang="en-US" sz="1100" b="0" u="none" strike="noStrike">
              <a:solidFill>
                <a:srgbClr val="FFFFFF"/>
              </a:solidFill>
              <a:effectLst/>
              <a:uFillTx/>
              <a:latin typeface="Arial"/>
            </a:endParaRPr>
          </a:p>
        </p:txBody>
      </p:sp>
      <p:sp>
        <p:nvSpPr>
          <p:cNvPr id="571"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72"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573"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74"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575"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76"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577"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578"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5. </a:t>
            </a:r>
            <a:r>
              <a:rPr lang="ja-JP" sz="1000" b="0" u="none" strike="noStrike">
                <a:solidFill>
                  <a:srgbClr val="172033"/>
                </a:solidFill>
                <a:effectLst/>
                <a:uFillTx/>
                <a:latin typeface="Yu Gothic"/>
                <a:ea typeface="Yu Gothic"/>
              </a:rPr>
              <a:t>第</a:t>
            </a:r>
            <a:r>
              <a:rPr lang="en-US" sz="1000" b="0" u="none" strike="noStrike">
                <a:solidFill>
                  <a:srgbClr val="172033"/>
                </a:solidFill>
                <a:effectLst/>
                <a:uFillTx/>
                <a:latin typeface="Yu Gothic"/>
                <a:ea typeface="Yu Gothic"/>
              </a:rPr>
              <a:t>1</a:t>
            </a:r>
            <a:r>
              <a:rPr lang="ja-JP" sz="1000" b="0" u="none" strike="noStrike">
                <a:solidFill>
                  <a:srgbClr val="172033"/>
                </a:solidFill>
                <a:effectLst/>
                <a:uFillTx/>
                <a:latin typeface="Yu Gothic"/>
                <a:ea typeface="Yu Gothic"/>
              </a:rPr>
              <a:t>項の遵守を目的として、製造業者は、第三者から調達した構成要素を組み込む際、当該構成要素がデジタル要素を有する製品のサイバーセキュリティを損なわないよう、相当の注意を払わなければならない。これには、商業活動の一環として市場に提供されていないフリー・オープンソースソフトウェアの構成要素を組み込む場合も含まれる。</a:t>
            </a:r>
            <a:endParaRPr lang="en-US" sz="1000" b="0" u="none" strike="noStrike">
              <a:solidFill>
                <a:srgbClr val="FFFFFF"/>
              </a:solidFill>
              <a:effectLst/>
              <a:uFillTx/>
              <a:latin typeface="Arial"/>
            </a:endParaRPr>
          </a:p>
        </p:txBody>
      </p:sp>
      <p:sp>
        <p:nvSpPr>
          <p:cNvPr id="57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Art.13(5) (5/55)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581"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582"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583"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584"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85"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586"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87"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588"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589"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590"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91"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592"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93"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Art.13(6)</a:t>
            </a:r>
            <a:endParaRPr lang="en-US" sz="1050" b="0" u="none" strike="noStrike">
              <a:solidFill>
                <a:srgbClr val="FFFFFF"/>
              </a:solidFill>
              <a:effectLst/>
              <a:uFillTx/>
              <a:latin typeface="Arial"/>
            </a:endParaRPr>
          </a:p>
        </p:txBody>
      </p:sp>
      <p:sp>
        <p:nvSpPr>
          <p:cNvPr id="594"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95"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コンポーネント脆弱性の上流報告と是正</a:t>
            </a:r>
            <a:endParaRPr lang="en-US" sz="1050" b="0" u="none" strike="noStrike">
              <a:solidFill>
                <a:srgbClr val="FFFFFF"/>
              </a:solidFill>
              <a:effectLst/>
              <a:uFillTx/>
              <a:latin typeface="Arial"/>
            </a:endParaRPr>
          </a:p>
        </p:txBody>
      </p:sp>
      <p:sp>
        <p:nvSpPr>
          <p:cNvPr id="596"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97"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598"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599"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600"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01"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602"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03"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発見時・随時</a:t>
            </a:r>
            <a:endParaRPr lang="en-US" sz="1050" b="0" u="none" strike="noStrike">
              <a:solidFill>
                <a:srgbClr val="FFFFFF"/>
              </a:solidFill>
              <a:effectLst/>
              <a:uFillTx/>
              <a:latin typeface="Arial"/>
            </a:endParaRPr>
          </a:p>
        </p:txBody>
      </p:sp>
      <p:sp>
        <p:nvSpPr>
          <p:cNvPr id="604"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05"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（回収困難）</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606"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07"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608"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09"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610"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11"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612"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13"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614"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15"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616"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617"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618"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619"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620"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621"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発見時・随時 </a:t>
            </a:r>
            <a:endParaRPr lang="en-US" sz="1400" b="0" u="none" strike="noStrike">
              <a:solidFill>
                <a:srgbClr val="FFFFFF"/>
              </a:solidFill>
              <a:effectLst/>
              <a:uFillTx/>
              <a:latin typeface="Arial"/>
            </a:endParaRPr>
          </a:p>
        </p:txBody>
      </p:sp>
      <p:sp>
        <p:nvSpPr>
          <p:cNvPr id="622"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Art.13(6) (6/55)  </a:t>
            </a:r>
            <a:endParaRPr lang="en-US" sz="1400" b="0" u="none" strike="noStrike">
              <a:solidFill>
                <a:srgbClr val="000000"/>
              </a:solidFill>
              <a:effectLst/>
              <a:uFillTx/>
              <a:latin typeface="Arial"/>
            </a:endParaRPr>
          </a:p>
        </p:txBody>
      </p:sp>
      <p:sp>
        <p:nvSpPr>
          <p:cNvPr id="623"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624"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625"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626"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627"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628"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629"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630"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コンポーネント脆弱性の上流報告と是正</a:t>
            </a:r>
            <a:endParaRPr lang="en-US" sz="1800" b="0" u="none" strike="noStrike">
              <a:solidFill>
                <a:srgbClr val="000000"/>
              </a:solidFill>
              <a:effectLst/>
              <a:uFillTx/>
              <a:latin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63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63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63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63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63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Art.13(6)</a:t>
            </a:r>
            <a:endParaRPr lang="en-US" sz="1100" b="0" u="none" strike="noStrike">
              <a:solidFill>
                <a:srgbClr val="FFFFFF"/>
              </a:solidFill>
              <a:effectLst/>
              <a:uFillTx/>
              <a:latin typeface="Arial"/>
            </a:endParaRPr>
          </a:p>
        </p:txBody>
      </p:sp>
      <p:sp>
        <p:nvSpPr>
          <p:cNvPr id="63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3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63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4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64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4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643"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6. Manufacturers shall, upon identifying a vulnerability in a component, including in an open source-component, which is integrated in the product with digital elements report the vulnerability to the person or entity manufacturing or maintaining the component, and address and remediate the vulnerability in accordance with the vulnerability handling requirements set out in Part II of Annex I. Where manufacturers have developed a software or hardware modification to address the vulnerability in that component, they shall share the relevant code or documentation with the person or entity manufacturing or maintaining the component, where appropriate in a machine-readable format.</a:t>
            </a:r>
            <a:endParaRPr lang="en-US" sz="1050" b="0" u="none" strike="noStrike">
              <a:solidFill>
                <a:srgbClr val="FFFFFF"/>
              </a:solidFill>
              <a:effectLst/>
              <a:uFillTx/>
              <a:latin typeface="Arial"/>
            </a:endParaRPr>
          </a:p>
        </p:txBody>
      </p:sp>
      <p:sp>
        <p:nvSpPr>
          <p:cNvPr id="64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4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64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4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コンポーネント脆弱性の上流報告と是正</a:t>
            </a:r>
            <a:endParaRPr lang="en-US" sz="1100" b="0" u="none" strike="noStrike">
              <a:solidFill>
                <a:srgbClr val="FFFFFF"/>
              </a:solidFill>
              <a:effectLst/>
              <a:uFillTx/>
              <a:latin typeface="Arial"/>
            </a:endParaRPr>
          </a:p>
        </p:txBody>
      </p:sp>
      <p:sp>
        <p:nvSpPr>
          <p:cNvPr id="64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4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65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5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65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5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65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655"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6. </a:t>
            </a:r>
            <a:r>
              <a:rPr lang="ja-JP" sz="1000" b="0" u="none" strike="noStrike">
                <a:solidFill>
                  <a:srgbClr val="172033"/>
                </a:solidFill>
                <a:effectLst/>
                <a:uFillTx/>
                <a:latin typeface="Yu Gothic"/>
                <a:ea typeface="Yu Gothic"/>
              </a:rPr>
              <a:t>製造業者は、デジタル要素を有する製品に組み込まれたコンポーネント（オープンソース・コンポーネントを含む）に脆弱性を特定した場合、当該コンポーネントを製造または保守する者または団体にその脆弱性を報告するとともに、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部に定められた脆弱性対応要件に従って、当該脆弱性に対処し、是正しなければならない。 製造業者が当該コンポーネントの脆弱性に対処するためのソフトウェアまたはハードウェアの修正を開発した場合、当該コンポーネントを製造または保守する者に対し、適切な場合には機械可読形式で、関連するコードまたは文書を共有しなければならない。</a:t>
            </a:r>
            <a:endParaRPr lang="en-US" sz="1000" b="0" u="none" strike="noStrike">
              <a:solidFill>
                <a:srgbClr val="FFFFFF"/>
              </a:solidFill>
              <a:effectLst/>
              <a:uFillTx/>
              <a:latin typeface="Arial"/>
            </a:endParaRPr>
          </a:p>
        </p:txBody>
      </p:sp>
      <p:sp>
        <p:nvSpPr>
          <p:cNvPr id="65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Art.13(6) (6/55)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65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65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66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66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66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66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66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66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66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66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6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66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7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Art.13(7)</a:t>
            </a:r>
            <a:endParaRPr lang="en-US" sz="1050" b="0" u="none" strike="noStrike">
              <a:solidFill>
                <a:srgbClr val="FFFFFF"/>
              </a:solidFill>
              <a:effectLst/>
              <a:uFillTx/>
              <a:latin typeface="Arial"/>
            </a:endParaRPr>
          </a:p>
        </p:txBody>
      </p:sp>
      <p:sp>
        <p:nvSpPr>
          <p:cNvPr id="67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7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サイバーセキュリティ側面の体系的文書化</a:t>
            </a:r>
            <a:endParaRPr lang="en-US" sz="1050" b="0" u="none" strike="noStrike">
              <a:solidFill>
                <a:srgbClr val="FFFFFF"/>
              </a:solidFill>
              <a:effectLst/>
              <a:uFillTx/>
              <a:latin typeface="Arial"/>
            </a:endParaRPr>
          </a:p>
        </p:txBody>
      </p:sp>
      <p:sp>
        <p:nvSpPr>
          <p:cNvPr id="67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7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67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7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67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7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67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8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継続</a:t>
            </a:r>
            <a:endParaRPr lang="en-US" sz="1050" b="0" u="none" strike="noStrike">
              <a:solidFill>
                <a:srgbClr val="FFFFFF"/>
              </a:solidFill>
              <a:effectLst/>
              <a:uFillTx/>
              <a:latin typeface="Arial"/>
            </a:endParaRPr>
          </a:p>
        </p:txBody>
      </p:sp>
      <p:sp>
        <p:nvSpPr>
          <p:cNvPr id="68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8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68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8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68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8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68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8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68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9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69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69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69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69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69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69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69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69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継続 </a:t>
            </a:r>
            <a:endParaRPr lang="en-US" sz="1400" b="0" u="none" strike="noStrike">
              <a:solidFill>
                <a:srgbClr val="FFFFFF"/>
              </a:solidFill>
              <a:effectLst/>
              <a:uFillTx/>
              <a:latin typeface="Arial"/>
            </a:endParaRPr>
          </a:p>
        </p:txBody>
      </p:sp>
      <p:sp>
        <p:nvSpPr>
          <p:cNvPr id="69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Art.13(7) (7/55)  </a:t>
            </a:r>
            <a:endParaRPr lang="en-US" sz="1400" b="0" u="none" strike="noStrike">
              <a:solidFill>
                <a:srgbClr val="000000"/>
              </a:solidFill>
              <a:effectLst/>
              <a:uFillTx/>
              <a:latin typeface="Arial"/>
            </a:endParaRPr>
          </a:p>
        </p:txBody>
      </p:sp>
      <p:sp>
        <p:nvSpPr>
          <p:cNvPr id="70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70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70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70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70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70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70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70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サイバーセキュリティ側面の体系的文書化</a:t>
            </a:r>
            <a:endParaRPr lang="en-US" sz="1800" b="0" u="none" strike="noStrike">
              <a:solidFill>
                <a:srgbClr val="000000"/>
              </a:solidFill>
              <a:effectLst/>
              <a:uFillTx/>
              <a:latin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70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71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71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71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71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Art.13(7)</a:t>
            </a:r>
            <a:endParaRPr lang="en-US" sz="1100" b="0" u="none" strike="noStrike">
              <a:solidFill>
                <a:srgbClr val="FFFFFF"/>
              </a:solidFill>
              <a:effectLst/>
              <a:uFillTx/>
              <a:latin typeface="Arial"/>
            </a:endParaRPr>
          </a:p>
        </p:txBody>
      </p:sp>
      <p:sp>
        <p:nvSpPr>
          <p:cNvPr id="71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1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71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1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71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1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72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7. The manufacturers shall systematically document, in a manner that is proportionate to the nature and the cybersecurity risks, relevant cybersecurity aspects concerning the products with digital elements, including vulnerabilities of which they become aware and any relevant information provided by third parties, and shall, where applicable, update the cybersecurity risk assessment of the products.</a:t>
            </a:r>
            <a:endParaRPr lang="en-US" sz="1050" b="0" u="none" strike="noStrike">
              <a:solidFill>
                <a:srgbClr val="FFFFFF"/>
              </a:solidFill>
              <a:effectLst/>
              <a:uFillTx/>
              <a:latin typeface="Arial"/>
            </a:endParaRPr>
          </a:p>
        </p:txBody>
      </p:sp>
      <p:sp>
        <p:nvSpPr>
          <p:cNvPr id="72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2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72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2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サイバーセキュリティ側面の体系的文書化</a:t>
            </a:r>
            <a:endParaRPr lang="en-US" sz="1100" b="0" u="none" strike="noStrike">
              <a:solidFill>
                <a:srgbClr val="FFFFFF"/>
              </a:solidFill>
              <a:effectLst/>
              <a:uFillTx/>
              <a:latin typeface="Arial"/>
            </a:endParaRPr>
          </a:p>
        </p:txBody>
      </p:sp>
      <p:sp>
        <p:nvSpPr>
          <p:cNvPr id="72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2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72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2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72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3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73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3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7. </a:t>
            </a:r>
            <a:r>
              <a:rPr lang="ja-JP" sz="1000" b="0" u="none" strike="noStrike">
                <a:solidFill>
                  <a:srgbClr val="172033"/>
                </a:solidFill>
                <a:effectLst/>
                <a:uFillTx/>
                <a:latin typeface="Yu Gothic"/>
                <a:ea typeface="Yu Gothic"/>
              </a:rPr>
              <a:t>製造業者は、その性質およびサイバーセキュリティリスクに見合った方法で、デジタル要素を含む製品に関する関連するサイバーセキュリティの側面（認識した脆弱性および第三者から提供された関連情報を含む）を体系的に文書化し、該当する場合は、製品のサイバーセキュリティリスク評価を更新しなければならない。</a:t>
            </a:r>
            <a:endParaRPr lang="en-US" sz="1000" b="0" u="none" strike="noStrike">
              <a:solidFill>
                <a:srgbClr val="FFFFFF"/>
              </a:solidFill>
              <a:effectLst/>
              <a:uFillTx/>
              <a:latin typeface="Arial"/>
            </a:endParaRPr>
          </a:p>
        </p:txBody>
      </p:sp>
      <p:sp>
        <p:nvSpPr>
          <p:cNvPr id="73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Art.13(7) (7/55)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73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73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73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73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73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74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74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74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74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74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4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74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4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Art.13(8)</a:t>
            </a:r>
            <a:endParaRPr lang="en-US" sz="1050" b="0" u="none" strike="noStrike">
              <a:solidFill>
                <a:srgbClr val="FFFFFF"/>
              </a:solidFill>
              <a:effectLst/>
              <a:uFillTx/>
              <a:latin typeface="Arial"/>
            </a:endParaRPr>
          </a:p>
        </p:txBody>
      </p:sp>
      <p:sp>
        <p:nvSpPr>
          <p:cNvPr id="74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4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サポート期間中の脆弱性の効果的対処義務</a:t>
            </a:r>
            <a:endParaRPr lang="en-US" sz="1050" b="0" u="none" strike="noStrike">
              <a:solidFill>
                <a:srgbClr val="FFFFFF"/>
              </a:solidFill>
              <a:effectLst/>
              <a:uFillTx/>
              <a:latin typeface="Arial"/>
            </a:endParaRPr>
          </a:p>
        </p:txBody>
      </p:sp>
      <p:sp>
        <p:nvSpPr>
          <p:cNvPr id="75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5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75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5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75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5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75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5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市場投入時</a:t>
            </a:r>
            <a:endParaRPr lang="en-US" sz="1050" b="0" u="none" strike="noStrike">
              <a:solidFill>
                <a:srgbClr val="FFFFFF"/>
              </a:solidFill>
              <a:effectLst/>
              <a:uFillTx/>
              <a:latin typeface="Arial"/>
            </a:endParaRPr>
          </a:p>
        </p:txBody>
      </p:sp>
      <p:sp>
        <p:nvSpPr>
          <p:cNvPr id="75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5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76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6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76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6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76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6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76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6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76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76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77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77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77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77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77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77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市場投入時 </a:t>
            </a:r>
            <a:endParaRPr lang="en-US" sz="1400" b="0" u="none" strike="noStrike">
              <a:solidFill>
                <a:srgbClr val="FFFFFF"/>
              </a:solidFill>
              <a:effectLst/>
              <a:uFillTx/>
              <a:latin typeface="Arial"/>
            </a:endParaRPr>
          </a:p>
        </p:txBody>
      </p:sp>
      <p:sp>
        <p:nvSpPr>
          <p:cNvPr id="77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Art.13(8) (8/55)  </a:t>
            </a:r>
            <a:endParaRPr lang="en-US" sz="1400" b="0" u="none" strike="noStrike">
              <a:solidFill>
                <a:srgbClr val="000000"/>
              </a:solidFill>
              <a:effectLst/>
              <a:uFillTx/>
              <a:latin typeface="Arial"/>
            </a:endParaRPr>
          </a:p>
        </p:txBody>
      </p:sp>
      <p:sp>
        <p:nvSpPr>
          <p:cNvPr id="77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77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77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78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78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78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78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78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サポート期間中の脆弱性の効果的対処義務</a:t>
            </a:r>
            <a:endParaRPr lang="en-US" sz="1800" b="0" u="none" strike="noStrike">
              <a:solidFill>
                <a:srgbClr val="000000"/>
              </a:solidFill>
              <a:effectLst/>
              <a:uFillTx/>
              <a:latin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78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78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78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78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79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Art.13(8)</a:t>
            </a:r>
            <a:endParaRPr lang="en-US" sz="1100" b="0" u="none" strike="noStrike">
              <a:solidFill>
                <a:srgbClr val="FFFFFF"/>
              </a:solidFill>
              <a:effectLst/>
              <a:uFillTx/>
              <a:latin typeface="Arial"/>
            </a:endParaRPr>
          </a:p>
        </p:txBody>
      </p:sp>
      <p:sp>
        <p:nvSpPr>
          <p:cNvPr id="79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9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79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9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79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9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797"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798"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799"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00"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サポート期間中の脆弱性の効果的対処義務</a:t>
            </a:r>
            <a:endParaRPr lang="en-US" sz="1100" b="0" u="none" strike="noStrike">
              <a:solidFill>
                <a:srgbClr val="FFFFFF"/>
              </a:solidFill>
              <a:effectLst/>
              <a:uFillTx/>
              <a:latin typeface="Arial"/>
            </a:endParaRPr>
          </a:p>
        </p:txBody>
      </p:sp>
      <p:sp>
        <p:nvSpPr>
          <p:cNvPr id="801"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02"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803"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04"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805"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06"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807"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08" name="正方形/長方形 13"/>
          <p:cNvSpPr/>
          <p:nvPr/>
        </p:nvSpPr>
        <p:spPr>
          <a:xfrm>
            <a:off x="2003760" y="1318320"/>
            <a:ext cx="9890640" cy="2315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8.   Manufacturers shall ensure, when placing a product with digital elements on the market, and for the support period, that vulnerabilities of that product, including its components, are handled effectively and in accordance with the essential cybersecurity requirements set out in Part II of Annex I. Manufacturers shall determine the support period so that it reflects the length of time during which the product is expected to be in use, taking into account, in particular, reasonable user expectations, the nature of the product, including its intended purpose, as well as relevant Union law determining the lifetime of products with digital elements. When determining the support period, manufacturers may also take into account the support periods of products with digital elements offering a similar functionality placed on the market by other manufacturers, the availability of the operating environment, the support periods of integrated components that provide core functions and are sourced from third parties as well as relevant guidance provided by the dedicated administrative cooperation group (ADCO) established pursuant to Article 52(15) and the Commission. The matters to be taken into account in order to determine the support period shall be considered in a manner that ensures proportionality. Without prejudice to the second subparagraph, the support period shall be at least five years. Where the product with digital elements is expected to be in use for less than five years, the support period shall correspond to the expected use time.Taking into account ADCO recommendations as referred to in Article 52(16), the Commission may adopt delegated acts in accordance with Article 61 to supplement this Regulation by specifying the minimum support period for specific product categories where the market surveillance data suggests inadequate support periods. Manufacturers shall include the information that was taken into account to determine the support period of a product with digital elements in the technical documentation as set out in Annex VII.Manufacturers shall have appropriate policies and procedures, including coordinated vulnerability disclosure policies, referred to in Part II, point (5), of Annex I to process and remediate potential vulnerabilities in the product with digital elements reported from internal or external sources.</a:t>
            </a:r>
            <a:endParaRPr lang="en-US" sz="1000" b="0" u="none" strike="noStrike">
              <a:solidFill>
                <a:srgbClr val="FFFFFF"/>
              </a:solidFill>
              <a:effectLst/>
              <a:uFillTx/>
              <a:latin typeface="Arial"/>
            </a:endParaRPr>
          </a:p>
        </p:txBody>
      </p:sp>
      <p:sp>
        <p:nvSpPr>
          <p:cNvPr id="80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Art.13(8) (8/55)  CRA</a:t>
            </a:r>
            <a:r>
              <a:rPr lang="ja-JP" sz="1800" b="1" u="none" strike="noStrike">
                <a:solidFill>
                  <a:srgbClr val="172033"/>
                </a:solidFill>
                <a:effectLst/>
                <a:uFillTx/>
                <a:latin typeface="Yu Gothic"/>
                <a:ea typeface="Yu Gothic"/>
              </a:rPr>
              <a:t>条文 及び 対応　（</a:t>
            </a:r>
            <a:r>
              <a:rPr lang="en-US" sz="1800" b="1" u="none" strike="noStrike">
                <a:solidFill>
                  <a:srgbClr val="172033"/>
                </a:solidFill>
                <a:effectLst/>
                <a:uFillTx/>
                <a:latin typeface="Yu Gothic"/>
                <a:ea typeface="Yu Gothic"/>
              </a:rPr>
              <a:t>EN</a:t>
            </a:r>
            <a:r>
              <a:rPr lang="ja-JP" sz="1800" b="1" u="none" strike="noStrike">
                <a:solidFill>
                  <a:srgbClr val="172033"/>
                </a:solidFill>
                <a:effectLst/>
                <a:uFillTx/>
                <a:latin typeface="Yu Gothic"/>
                <a:ea typeface="Yu Gothic"/>
              </a:rPr>
              <a:t>）</a:t>
            </a:r>
            <a:endParaRPr lang="en-US" sz="1800" b="0" u="none" strike="noStrike">
              <a:solidFill>
                <a:srgbClr val="000000"/>
              </a:solidFill>
              <a:effectLst/>
              <a:uFillTx/>
              <a:latin typeface="Arial"/>
            </a:endParaRPr>
          </a:p>
        </p:txBody>
      </p:sp>
      <p:sp>
        <p:nvSpPr>
          <p:cNvPr id="810" name="テキスト ボックス 5"/>
          <p:cNvSpPr/>
          <p:nvPr/>
        </p:nvSpPr>
        <p:spPr>
          <a:xfrm>
            <a:off x="3167640" y="95940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81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81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81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81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81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Art.13(8)</a:t>
            </a:r>
            <a:endParaRPr lang="en-US" sz="1100" b="0" u="none" strike="noStrike">
              <a:solidFill>
                <a:srgbClr val="FFFFFF"/>
              </a:solidFill>
              <a:effectLst/>
              <a:uFillTx/>
              <a:latin typeface="Arial"/>
            </a:endParaRPr>
          </a:p>
        </p:txBody>
      </p:sp>
      <p:sp>
        <p:nvSpPr>
          <p:cNvPr id="81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1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81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2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82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2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823"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24"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825"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26"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サポート期間中の脆弱性の効果的対処義務</a:t>
            </a:r>
            <a:endParaRPr lang="en-US" sz="1100" b="0" u="none" strike="noStrike">
              <a:solidFill>
                <a:srgbClr val="FFFFFF"/>
              </a:solidFill>
              <a:effectLst/>
              <a:uFillTx/>
              <a:latin typeface="Arial"/>
            </a:endParaRPr>
          </a:p>
        </p:txBody>
      </p:sp>
      <p:sp>
        <p:nvSpPr>
          <p:cNvPr id="827"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28"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829"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30"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831"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32"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833"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34" name="正方形/長方形 13"/>
          <p:cNvSpPr/>
          <p:nvPr/>
        </p:nvSpPr>
        <p:spPr>
          <a:xfrm>
            <a:off x="2003760" y="1318320"/>
            <a:ext cx="9890640" cy="2315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dirty="0">
                <a:solidFill>
                  <a:srgbClr val="172033"/>
                </a:solidFill>
                <a:effectLst/>
                <a:uFillTx/>
                <a:latin typeface="Yu Gothic"/>
                <a:ea typeface="Yu Gothic"/>
              </a:rPr>
              <a:t>8.   </a:t>
            </a:r>
            <a:r>
              <a:rPr lang="ja-JP" sz="1000" b="0" u="none" strike="noStrike" dirty="0">
                <a:solidFill>
                  <a:srgbClr val="172033"/>
                </a:solidFill>
                <a:effectLst/>
                <a:uFillTx/>
                <a:latin typeface="Yu Gothic"/>
                <a:ea typeface="Yu Gothic"/>
              </a:rPr>
              <a:t>製造業者は、デジタル要素を有する製品を市場に投入する際、およびサポート期間中、当該製品（その構成部品を含む）の脆弱性が、附属書</a:t>
            </a:r>
            <a:r>
              <a:rPr lang="en-US" sz="1000" b="0" u="none" strike="noStrike" dirty="0">
                <a:solidFill>
                  <a:srgbClr val="172033"/>
                </a:solidFill>
                <a:effectLst/>
                <a:uFillTx/>
                <a:latin typeface="Yu Gothic"/>
                <a:ea typeface="Yu Gothic"/>
              </a:rPr>
              <a:t>I</a:t>
            </a:r>
            <a:r>
              <a:rPr lang="ja-JP" sz="1000" b="0" u="none" strike="noStrike" dirty="0">
                <a:solidFill>
                  <a:srgbClr val="172033"/>
                </a:solidFill>
                <a:effectLst/>
                <a:uFillTx/>
                <a:latin typeface="Yu Gothic"/>
                <a:ea typeface="Yu Gothic"/>
              </a:rPr>
              <a:t>の第</a:t>
            </a:r>
            <a:r>
              <a:rPr lang="en-US" sz="1000" b="0" u="none" strike="noStrike" dirty="0">
                <a:solidFill>
                  <a:srgbClr val="172033"/>
                </a:solidFill>
                <a:effectLst/>
                <a:uFillTx/>
                <a:latin typeface="Yu Gothic"/>
                <a:ea typeface="Yu Gothic"/>
              </a:rPr>
              <a:t>II</a:t>
            </a:r>
            <a:r>
              <a:rPr lang="ja-JP" sz="1000" b="0" u="none" strike="noStrike" dirty="0">
                <a:solidFill>
                  <a:srgbClr val="172033"/>
                </a:solidFill>
                <a:effectLst/>
                <a:uFillTx/>
                <a:latin typeface="Yu Gothic"/>
                <a:ea typeface="Yu Gothic"/>
              </a:rPr>
              <a:t>部に規定されるサイバーセキュリティの必須要件に従い、かつ効果的に対処されるよう確保しなければならない。製造業者は、特に、合理的なユーザーの期待、製品の性質（その使用目的を含む）およびデジタル要素を有する製品の耐用年数を定める関連する連合法を勘案し、製品が使用されることが予想される期間を反映するように、サポート期間を決定しなければならない。 製造業者は、サポート期間を決定する際、他の製造業者が市場に投入した、同様の機能を提供するデジタル要素を含む製品のサポート期間、動作環境の可用性、中核的な機能を提供し第三者から調達された統合コンポーネントのサポート期間、ならびに第</a:t>
            </a:r>
            <a:r>
              <a:rPr lang="en-US" sz="1000" b="0" u="none" strike="noStrike" dirty="0">
                <a:solidFill>
                  <a:srgbClr val="172033"/>
                </a:solidFill>
                <a:effectLst/>
                <a:uFillTx/>
                <a:latin typeface="Yu Gothic"/>
                <a:ea typeface="Yu Gothic"/>
              </a:rPr>
              <a:t>52</a:t>
            </a:r>
            <a:r>
              <a:rPr lang="ja-JP" sz="1000" b="0" u="none" strike="noStrike" dirty="0">
                <a:solidFill>
                  <a:srgbClr val="172033"/>
                </a:solidFill>
                <a:effectLst/>
                <a:uFillTx/>
                <a:latin typeface="Yu Gothic"/>
                <a:ea typeface="Yu Gothic"/>
              </a:rPr>
              <a:t>条第</a:t>
            </a:r>
            <a:r>
              <a:rPr lang="en-US" sz="1000" b="0" u="none" strike="noStrike" dirty="0">
                <a:solidFill>
                  <a:srgbClr val="172033"/>
                </a:solidFill>
                <a:effectLst/>
                <a:uFillTx/>
                <a:latin typeface="Yu Gothic"/>
                <a:ea typeface="Yu Gothic"/>
              </a:rPr>
              <a:t>15</a:t>
            </a:r>
            <a:r>
              <a:rPr lang="ja-JP" sz="1000" b="0" u="none" strike="noStrike" dirty="0">
                <a:solidFill>
                  <a:srgbClr val="172033"/>
                </a:solidFill>
                <a:effectLst/>
                <a:uFillTx/>
                <a:latin typeface="Yu Gothic"/>
                <a:ea typeface="Yu Gothic"/>
              </a:rPr>
              <a:t>項に基づき設立された専門行政協力グループ（</a:t>
            </a:r>
            <a:r>
              <a:rPr lang="en-US" sz="1000" b="0" u="none" strike="noStrike" dirty="0">
                <a:solidFill>
                  <a:srgbClr val="172033"/>
                </a:solidFill>
                <a:effectLst/>
                <a:uFillTx/>
                <a:latin typeface="Yu Gothic"/>
                <a:ea typeface="Yu Gothic"/>
              </a:rPr>
              <a:t>ADCO</a:t>
            </a:r>
            <a:r>
              <a:rPr lang="ja-JP" sz="1000" b="0" u="none" strike="noStrike" dirty="0">
                <a:solidFill>
                  <a:srgbClr val="172033"/>
                </a:solidFill>
                <a:effectLst/>
                <a:uFillTx/>
                <a:latin typeface="Yu Gothic"/>
                <a:ea typeface="Yu Gothic"/>
              </a:rPr>
              <a:t>）および欧州委員会が提供する関連ガイダンスも考慮することができる。 サポート期間を決定するために考慮すべき事項は、比例性を確保する方法で検討されなければならない。</a:t>
            </a:r>
            <a:endParaRPr lang="en-US" sz="1000" b="0" u="none" strike="noStrike" dirty="0">
              <a:solidFill>
                <a:srgbClr val="FFFFFF"/>
              </a:solidFill>
              <a:effectLst/>
              <a:uFillTx/>
              <a:latin typeface="Arial"/>
            </a:endParaRPr>
          </a:p>
          <a:p>
            <a:pPr defTabSz="914400">
              <a:lnSpc>
                <a:spcPct val="100000"/>
              </a:lnSpc>
              <a:tabLst>
                <a:tab pos="0" algn="l"/>
              </a:tabLst>
            </a:pPr>
            <a:r>
              <a:rPr lang="en-US" sz="1000" b="0" u="none" strike="noStrike" dirty="0">
                <a:solidFill>
                  <a:srgbClr val="172033"/>
                </a:solidFill>
                <a:effectLst/>
                <a:uFillTx/>
                <a:latin typeface="Yu Gothic"/>
                <a:ea typeface="Yu Gothic"/>
              </a:rPr>
              <a:t>第 2 </a:t>
            </a:r>
            <a:r>
              <a:rPr lang="ja-JP" sz="1000" b="0" u="none" strike="noStrike" dirty="0">
                <a:solidFill>
                  <a:srgbClr val="172033"/>
                </a:solidFill>
                <a:effectLst/>
                <a:uFillTx/>
                <a:latin typeface="Yu Gothic"/>
                <a:ea typeface="Yu Gothic"/>
              </a:rPr>
              <a:t>項を損なうことなく、サポート期間は少なくとも </a:t>
            </a:r>
            <a:r>
              <a:rPr lang="en-US" sz="1000" b="0" u="none" strike="noStrike" dirty="0">
                <a:solidFill>
                  <a:srgbClr val="172033"/>
                </a:solidFill>
                <a:effectLst/>
                <a:uFillTx/>
                <a:latin typeface="Yu Gothic"/>
                <a:ea typeface="Yu Gothic"/>
              </a:rPr>
              <a:t>5 </a:t>
            </a:r>
            <a:r>
              <a:rPr lang="ja-JP" sz="1000" b="0" u="none" strike="noStrike" dirty="0">
                <a:solidFill>
                  <a:srgbClr val="172033"/>
                </a:solidFill>
                <a:effectLst/>
                <a:uFillTx/>
                <a:latin typeface="Yu Gothic"/>
                <a:ea typeface="Yu Gothic"/>
              </a:rPr>
              <a:t>年とする。デジタル要素を含む製品の使用期間が </a:t>
            </a:r>
            <a:r>
              <a:rPr lang="en-US" sz="1000" b="0" u="none" strike="noStrike" dirty="0">
                <a:solidFill>
                  <a:srgbClr val="172033"/>
                </a:solidFill>
                <a:effectLst/>
                <a:uFillTx/>
                <a:latin typeface="Yu Gothic"/>
                <a:ea typeface="Yu Gothic"/>
              </a:rPr>
              <a:t>5 </a:t>
            </a:r>
            <a:r>
              <a:rPr lang="ja-JP" sz="1000" b="0" u="none" strike="noStrike" dirty="0">
                <a:solidFill>
                  <a:srgbClr val="172033"/>
                </a:solidFill>
                <a:effectLst/>
                <a:uFillTx/>
                <a:latin typeface="Yu Gothic"/>
                <a:ea typeface="Yu Gothic"/>
              </a:rPr>
              <a:t>年未満と予想される場合、サポート期間は予想使用期間に相当するものとする。 第 </a:t>
            </a:r>
            <a:r>
              <a:rPr lang="en-US" sz="1000" b="0" u="none" strike="noStrike" dirty="0">
                <a:solidFill>
                  <a:srgbClr val="172033"/>
                </a:solidFill>
                <a:effectLst/>
                <a:uFillTx/>
                <a:latin typeface="Yu Gothic"/>
                <a:ea typeface="Yu Gothic"/>
              </a:rPr>
              <a:t>52 </a:t>
            </a:r>
            <a:r>
              <a:rPr lang="ja-JP" sz="1000" b="0" u="none" strike="noStrike" dirty="0">
                <a:solidFill>
                  <a:srgbClr val="172033"/>
                </a:solidFill>
                <a:effectLst/>
                <a:uFillTx/>
                <a:latin typeface="Yu Gothic"/>
                <a:ea typeface="Yu Gothic"/>
              </a:rPr>
              <a:t>条第 </a:t>
            </a:r>
            <a:r>
              <a:rPr lang="en-US" sz="1000" b="0" u="none" strike="noStrike" dirty="0">
                <a:solidFill>
                  <a:srgbClr val="172033"/>
                </a:solidFill>
                <a:effectLst/>
                <a:uFillTx/>
                <a:latin typeface="Yu Gothic"/>
                <a:ea typeface="Yu Gothic"/>
              </a:rPr>
              <a:t>16 </a:t>
            </a:r>
            <a:r>
              <a:rPr lang="ja-JP" sz="1000" b="0" u="none" strike="noStrike" dirty="0">
                <a:solidFill>
                  <a:srgbClr val="172033"/>
                </a:solidFill>
                <a:effectLst/>
                <a:uFillTx/>
                <a:latin typeface="Yu Gothic"/>
                <a:ea typeface="Yu Gothic"/>
              </a:rPr>
              <a:t>項で言及されている </a:t>
            </a:r>
            <a:r>
              <a:rPr lang="en-US" sz="1000" b="0" u="none" strike="noStrike" dirty="0">
                <a:solidFill>
                  <a:srgbClr val="172033"/>
                </a:solidFill>
                <a:effectLst/>
                <a:uFillTx/>
                <a:latin typeface="Yu Gothic"/>
                <a:ea typeface="Yu Gothic"/>
              </a:rPr>
              <a:t>ADCO </a:t>
            </a:r>
            <a:r>
              <a:rPr lang="ja-JP" sz="1000" b="0" u="none" strike="noStrike" dirty="0">
                <a:solidFill>
                  <a:srgbClr val="172033"/>
                </a:solidFill>
                <a:effectLst/>
                <a:uFillTx/>
                <a:latin typeface="Yu Gothic"/>
                <a:ea typeface="Yu Gothic"/>
              </a:rPr>
              <a:t>の勧告を考慮し、市場監視データからサポート期間が不十分であると示唆される場合、欧州委員会は、第 </a:t>
            </a:r>
            <a:r>
              <a:rPr lang="en-US" sz="1000" b="0" u="none" strike="noStrike" dirty="0">
                <a:solidFill>
                  <a:srgbClr val="172033"/>
                </a:solidFill>
                <a:effectLst/>
                <a:uFillTx/>
                <a:latin typeface="Yu Gothic"/>
                <a:ea typeface="Yu Gothic"/>
              </a:rPr>
              <a:t>61 </a:t>
            </a:r>
            <a:r>
              <a:rPr lang="ja-JP" sz="1000" b="0" u="none" strike="noStrike" dirty="0">
                <a:solidFill>
                  <a:srgbClr val="172033"/>
                </a:solidFill>
                <a:effectLst/>
                <a:uFillTx/>
                <a:latin typeface="Yu Gothic"/>
                <a:ea typeface="Yu Gothic"/>
              </a:rPr>
              <a:t>条に従って委任行為を採択し、特定の製品カテゴリーについて最低サポート期間を規定することにより、本規則を補足することができる。</a:t>
            </a:r>
            <a:endParaRPr lang="en-US" sz="1000" b="0" u="none" strike="noStrike" dirty="0">
              <a:solidFill>
                <a:srgbClr val="FFFFFF"/>
              </a:solidFill>
              <a:effectLst/>
              <a:uFillTx/>
              <a:latin typeface="Arial"/>
            </a:endParaRPr>
          </a:p>
          <a:p>
            <a:pPr defTabSz="914400">
              <a:lnSpc>
                <a:spcPct val="100000"/>
              </a:lnSpc>
              <a:tabLst>
                <a:tab pos="0" algn="l"/>
              </a:tabLst>
            </a:pPr>
            <a:r>
              <a:rPr lang="en-US" sz="1000" b="0" u="none" strike="noStrike" dirty="0" err="1">
                <a:solidFill>
                  <a:srgbClr val="172033"/>
                </a:solidFill>
                <a:effectLst/>
                <a:uFillTx/>
                <a:latin typeface="Yu Gothic"/>
                <a:ea typeface="Yu Gothic"/>
              </a:rPr>
              <a:t>製造業者は、デジタル要素を含む製品のサポート期間を決定する際に考慮した情報を、附属書</a:t>
            </a:r>
            <a:r>
              <a:rPr lang="en-US" sz="1000" b="0" u="none" strike="noStrike" dirty="0">
                <a:solidFill>
                  <a:srgbClr val="172033"/>
                </a:solidFill>
                <a:effectLst/>
                <a:uFillTx/>
                <a:latin typeface="Yu Gothic"/>
                <a:ea typeface="Yu Gothic"/>
              </a:rPr>
              <a:t> VII </a:t>
            </a:r>
            <a:r>
              <a:rPr lang="ja-JP" sz="1000" b="0" u="none" strike="noStrike" dirty="0">
                <a:solidFill>
                  <a:srgbClr val="172033"/>
                </a:solidFill>
                <a:effectLst/>
                <a:uFillTx/>
                <a:latin typeface="Yu Gothic"/>
                <a:ea typeface="Yu Gothic"/>
              </a:rPr>
              <a:t>に規定される技術文書に記載しなければならない。製造業者は、内部または外部の情報源から報告されたデジタル要素を含む製品の潜在的な脆弱性を処理し、是正するために、附属書 </a:t>
            </a:r>
            <a:r>
              <a:rPr lang="en-US" sz="1000" b="0" u="none" strike="noStrike" dirty="0">
                <a:solidFill>
                  <a:srgbClr val="172033"/>
                </a:solidFill>
                <a:effectLst/>
                <a:uFillTx/>
                <a:latin typeface="Yu Gothic"/>
                <a:ea typeface="Yu Gothic"/>
              </a:rPr>
              <a:t>I </a:t>
            </a:r>
            <a:r>
              <a:rPr lang="ja-JP" sz="1000" b="0" u="none" strike="noStrike" dirty="0">
                <a:solidFill>
                  <a:srgbClr val="172033"/>
                </a:solidFill>
                <a:effectLst/>
                <a:uFillTx/>
                <a:latin typeface="Yu Gothic"/>
                <a:ea typeface="Yu Gothic"/>
              </a:rPr>
              <a:t>の第 </a:t>
            </a:r>
            <a:r>
              <a:rPr lang="en-US" sz="1000" b="0" u="none" strike="noStrike" dirty="0">
                <a:solidFill>
                  <a:srgbClr val="172033"/>
                </a:solidFill>
                <a:effectLst/>
                <a:uFillTx/>
                <a:latin typeface="Yu Gothic"/>
                <a:ea typeface="Yu Gothic"/>
              </a:rPr>
              <a:t>II </a:t>
            </a:r>
            <a:r>
              <a:rPr lang="ja-JP" sz="1000" b="0" u="none" strike="noStrike" dirty="0">
                <a:solidFill>
                  <a:srgbClr val="172033"/>
                </a:solidFill>
                <a:effectLst/>
                <a:uFillTx/>
                <a:latin typeface="Yu Gothic"/>
                <a:ea typeface="Yu Gothic"/>
              </a:rPr>
              <a:t>部の第 </a:t>
            </a:r>
            <a:r>
              <a:rPr lang="en-US" sz="1000" b="0" u="none" strike="noStrike" dirty="0">
                <a:solidFill>
                  <a:srgbClr val="172033"/>
                </a:solidFill>
                <a:effectLst/>
                <a:uFillTx/>
                <a:latin typeface="Yu Gothic"/>
                <a:ea typeface="Yu Gothic"/>
              </a:rPr>
              <a:t>5 </a:t>
            </a:r>
            <a:r>
              <a:rPr lang="ja-JP" sz="1000" b="0" u="none" strike="noStrike" dirty="0">
                <a:solidFill>
                  <a:srgbClr val="172033"/>
                </a:solidFill>
                <a:effectLst/>
                <a:uFillTx/>
                <a:latin typeface="Yu Gothic"/>
                <a:ea typeface="Yu Gothic"/>
              </a:rPr>
              <a:t>項に言及されている、調整された脆弱性開示方針を含む適切な方針および手順を策定しなければならない。</a:t>
            </a:r>
            <a:endParaRPr lang="en-US" sz="1000" b="0" u="none" strike="noStrike" dirty="0">
              <a:solidFill>
                <a:srgbClr val="FFFFFF"/>
              </a:solidFill>
              <a:effectLst/>
              <a:uFillTx/>
              <a:latin typeface="Arial"/>
            </a:endParaRPr>
          </a:p>
        </p:txBody>
      </p:sp>
      <p:sp>
        <p:nvSpPr>
          <p:cNvPr id="83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Art.13(8) (8/55)  CRA</a:t>
            </a:r>
            <a:r>
              <a:rPr lang="ja-JP" sz="1800" b="1" u="none" strike="noStrike">
                <a:solidFill>
                  <a:srgbClr val="172033"/>
                </a:solidFill>
                <a:effectLst/>
                <a:uFillTx/>
                <a:latin typeface="Yu Gothic"/>
                <a:ea typeface="Yu Gothic"/>
              </a:rPr>
              <a:t>条文 及び 対応　（</a:t>
            </a:r>
            <a:r>
              <a:rPr lang="en-US" sz="1800" b="1" u="none" strike="noStrike">
                <a:solidFill>
                  <a:srgbClr val="172033"/>
                </a:solidFill>
                <a:effectLst/>
                <a:uFillTx/>
                <a:latin typeface="Yu Gothic"/>
                <a:ea typeface="Yu Gothic"/>
              </a:rPr>
              <a:t>JA</a:t>
            </a:r>
            <a:r>
              <a:rPr lang="ja-JP" sz="1800" b="1" u="none" strike="noStrike">
                <a:solidFill>
                  <a:srgbClr val="172033"/>
                </a:solidFill>
                <a:effectLst/>
                <a:uFillTx/>
                <a:latin typeface="Yu Gothic"/>
                <a:ea typeface="Yu Gothic"/>
              </a:rPr>
              <a:t>）</a:t>
            </a:r>
            <a:endParaRPr lang="en-US" sz="1800" b="0" u="none" strike="noStrike">
              <a:solidFill>
                <a:srgbClr val="000000"/>
              </a:solidFill>
              <a:effectLst/>
              <a:uFillTx/>
              <a:latin typeface="Arial"/>
            </a:endParaRPr>
          </a:p>
        </p:txBody>
      </p:sp>
      <p:sp>
        <p:nvSpPr>
          <p:cNvPr id="836" name="テキスト ボックス 9"/>
          <p:cNvSpPr/>
          <p:nvPr/>
        </p:nvSpPr>
        <p:spPr>
          <a:xfrm>
            <a:off x="3167640" y="95940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83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83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84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84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84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84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84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84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84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84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4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84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5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Art.13(9)</a:t>
            </a:r>
            <a:endParaRPr lang="en-US" sz="1050" b="0" u="none" strike="noStrike">
              <a:solidFill>
                <a:srgbClr val="FFFFFF"/>
              </a:solidFill>
              <a:effectLst/>
              <a:uFillTx/>
              <a:latin typeface="Arial"/>
            </a:endParaRPr>
          </a:p>
        </p:txBody>
      </p:sp>
      <p:sp>
        <p:nvSpPr>
          <p:cNvPr id="85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5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発行済みセキュリティ更新の発行後</a:t>
            </a:r>
            <a:r>
              <a:rPr lang="en-US" sz="1050" b="1" u="none" strike="noStrike">
                <a:solidFill>
                  <a:srgbClr val="172033"/>
                </a:solidFill>
                <a:effectLst/>
                <a:uFillTx/>
                <a:latin typeface="Aptos"/>
                <a:ea typeface="Aptos"/>
              </a:rPr>
              <a:t>10</a:t>
            </a:r>
            <a:r>
              <a:rPr lang="ja-JP" sz="1050" b="1" u="none" strike="noStrike">
                <a:solidFill>
                  <a:srgbClr val="172033"/>
                </a:solidFill>
                <a:effectLst/>
                <a:uFillTx/>
                <a:latin typeface="Aptos"/>
                <a:ea typeface="Aptos"/>
              </a:rPr>
              <a:t>年間（またはサポート期間残存期間の長い方）の利用可能性維持</a:t>
            </a:r>
            <a:endParaRPr lang="en-US" sz="1050" b="0" u="none" strike="noStrike">
              <a:solidFill>
                <a:srgbClr val="FFFFFF"/>
              </a:solidFill>
              <a:effectLst/>
              <a:uFillTx/>
              <a:latin typeface="Arial"/>
            </a:endParaRPr>
          </a:p>
        </p:txBody>
      </p:sp>
      <p:sp>
        <p:nvSpPr>
          <p:cNvPr id="85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5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85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5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85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5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85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6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市場投入後～継続</a:t>
            </a:r>
            <a:endParaRPr lang="en-US" sz="1050" b="0" u="none" strike="noStrike">
              <a:solidFill>
                <a:srgbClr val="FFFFFF"/>
              </a:solidFill>
              <a:effectLst/>
              <a:uFillTx/>
              <a:latin typeface="Arial"/>
            </a:endParaRPr>
          </a:p>
        </p:txBody>
      </p:sp>
      <p:sp>
        <p:nvSpPr>
          <p:cNvPr id="86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6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製品価格に事前積算</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86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6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86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6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86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6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86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7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87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87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87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87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87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87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87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87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市場投入後～継続 </a:t>
            </a:r>
            <a:endParaRPr lang="en-US" sz="1400" b="0" u="none" strike="noStrike">
              <a:solidFill>
                <a:srgbClr val="FFFFFF"/>
              </a:solidFill>
              <a:effectLst/>
              <a:uFillTx/>
              <a:latin typeface="Arial"/>
            </a:endParaRPr>
          </a:p>
        </p:txBody>
      </p:sp>
      <p:sp>
        <p:nvSpPr>
          <p:cNvPr id="87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Art.13(9) (9/55)  </a:t>
            </a:r>
            <a:endParaRPr lang="en-US" sz="1400" b="0" u="none" strike="noStrike">
              <a:solidFill>
                <a:srgbClr val="000000"/>
              </a:solidFill>
              <a:effectLst/>
              <a:uFillTx/>
              <a:latin typeface="Arial"/>
            </a:endParaRPr>
          </a:p>
        </p:txBody>
      </p:sp>
      <p:sp>
        <p:nvSpPr>
          <p:cNvPr id="88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88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88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88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88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88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88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88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発行済みセキュリティ更新の発行後</a:t>
            </a:r>
            <a:r>
              <a:rPr lang="en-US" sz="1800" b="1" u="none" strike="noStrike">
                <a:solidFill>
                  <a:srgbClr val="172033"/>
                </a:solidFill>
                <a:effectLst/>
                <a:uFillTx/>
                <a:latin typeface="Yu Gothic"/>
                <a:ea typeface="Yu Gothic"/>
              </a:rPr>
              <a:t>10</a:t>
            </a:r>
            <a:r>
              <a:rPr lang="ja-JP" sz="1800" b="1" u="none" strike="noStrike">
                <a:solidFill>
                  <a:srgbClr val="172033"/>
                </a:solidFill>
                <a:effectLst/>
                <a:uFillTx/>
                <a:latin typeface="Yu Gothic"/>
                <a:ea typeface="Yu Gothic"/>
              </a:rPr>
              <a:t>年間（またはサポート期間残存期間の長い方）の利用可能性維持</a:t>
            </a:r>
            <a:endParaRPr lang="en-US" sz="1800" b="0" u="none" strike="noStrike">
              <a:solidFill>
                <a:srgbClr val="000000"/>
              </a:solidFill>
              <a:effectLst/>
              <a:uFillTx/>
              <a:latin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88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89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89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89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89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Art.13(9)</a:t>
            </a:r>
            <a:endParaRPr lang="en-US" sz="1100" b="0" u="none" strike="noStrike">
              <a:solidFill>
                <a:srgbClr val="FFFFFF"/>
              </a:solidFill>
              <a:effectLst/>
              <a:uFillTx/>
              <a:latin typeface="Arial"/>
            </a:endParaRPr>
          </a:p>
        </p:txBody>
      </p:sp>
      <p:sp>
        <p:nvSpPr>
          <p:cNvPr id="89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9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89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9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89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89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90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9. Manufacturers shall ensure that each security update, as referred to in Part II, point (8), of Annex I, which has been made available to users during the support period, remains available after it has been issued for a minimum of 10 years or for the remainder of the support period, whichever is longer.</a:t>
            </a:r>
            <a:endParaRPr lang="en-US" sz="1050" b="0" u="none" strike="noStrike">
              <a:solidFill>
                <a:srgbClr val="FFFFFF"/>
              </a:solidFill>
              <a:effectLst/>
              <a:uFillTx/>
              <a:latin typeface="Arial"/>
            </a:endParaRPr>
          </a:p>
        </p:txBody>
      </p:sp>
      <p:sp>
        <p:nvSpPr>
          <p:cNvPr id="90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0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90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0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発行済みセキュリティ更新の発行後</a:t>
            </a:r>
            <a:r>
              <a:rPr lang="en-US" sz="1100" b="1" u="none" strike="noStrike">
                <a:solidFill>
                  <a:srgbClr val="172033"/>
                </a:solidFill>
                <a:effectLst/>
                <a:uFillTx/>
                <a:latin typeface="Aptos"/>
                <a:ea typeface="Aptos"/>
              </a:rPr>
              <a:t>10</a:t>
            </a:r>
            <a:r>
              <a:rPr lang="ja-JP" sz="1100" b="1" u="none" strike="noStrike">
                <a:solidFill>
                  <a:srgbClr val="172033"/>
                </a:solidFill>
                <a:effectLst/>
                <a:uFillTx/>
                <a:latin typeface="Aptos"/>
                <a:ea typeface="Aptos"/>
              </a:rPr>
              <a:t>年間（またはサポート期間残存期間の長い方）の利用可能性維持</a:t>
            </a:r>
            <a:endParaRPr lang="en-US" sz="1100" b="0" u="none" strike="noStrike">
              <a:solidFill>
                <a:srgbClr val="FFFFFF"/>
              </a:solidFill>
              <a:effectLst/>
              <a:uFillTx/>
              <a:latin typeface="Arial"/>
            </a:endParaRPr>
          </a:p>
        </p:txBody>
      </p:sp>
      <p:sp>
        <p:nvSpPr>
          <p:cNvPr id="90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0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90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0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90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1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91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1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9. </a:t>
            </a:r>
            <a:r>
              <a:rPr lang="ja-JP" sz="1000" b="0" u="none" strike="noStrike">
                <a:solidFill>
                  <a:srgbClr val="172033"/>
                </a:solidFill>
                <a:effectLst/>
                <a:uFillTx/>
                <a:latin typeface="Yu Gothic"/>
                <a:ea typeface="Yu Gothic"/>
              </a:rPr>
              <a:t>製造業者は、附属書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部の</a:t>
            </a:r>
            <a:r>
              <a:rPr lang="en-US" sz="1000" b="0" u="none" strike="noStrike">
                <a:solidFill>
                  <a:srgbClr val="172033"/>
                </a:solidFill>
                <a:effectLst/>
                <a:uFillTx/>
                <a:latin typeface="Yu Gothic"/>
                <a:ea typeface="Yu Gothic"/>
              </a:rPr>
              <a:t>(8)</a:t>
            </a:r>
            <a:r>
              <a:rPr lang="ja-JP" sz="1000" b="0" u="none" strike="noStrike">
                <a:solidFill>
                  <a:srgbClr val="172033"/>
                </a:solidFill>
                <a:effectLst/>
                <a:uFillTx/>
                <a:latin typeface="Yu Gothic"/>
                <a:ea typeface="Yu Gothic"/>
              </a:rPr>
              <a:t>に言及されるセキュリティ更新プログラムについて、サポート期間中にユーザーに提供されたものは、発行後少なくとも</a:t>
            </a:r>
            <a:r>
              <a:rPr lang="en-US" sz="1000" b="0" u="none" strike="noStrike">
                <a:solidFill>
                  <a:srgbClr val="172033"/>
                </a:solidFill>
                <a:effectLst/>
                <a:uFillTx/>
                <a:latin typeface="Yu Gothic"/>
                <a:ea typeface="Yu Gothic"/>
              </a:rPr>
              <a:t>10</a:t>
            </a:r>
            <a:r>
              <a:rPr lang="ja-JP" sz="1000" b="0" u="none" strike="noStrike">
                <a:solidFill>
                  <a:srgbClr val="172033"/>
                </a:solidFill>
                <a:effectLst/>
                <a:uFillTx/>
                <a:latin typeface="Yu Gothic"/>
                <a:ea typeface="Yu Gothic"/>
              </a:rPr>
              <a:t>年間、またはサポート期間の残存期間のうちいずれか長い方の期間、引き続き利用可能であることを確保しなければならない。</a:t>
            </a:r>
            <a:endParaRPr lang="en-US" sz="1000" b="0" u="none" strike="noStrike">
              <a:solidFill>
                <a:srgbClr val="FFFFFF"/>
              </a:solidFill>
              <a:effectLst/>
              <a:uFillTx/>
              <a:latin typeface="Arial"/>
            </a:endParaRPr>
          </a:p>
        </p:txBody>
      </p:sp>
      <p:sp>
        <p:nvSpPr>
          <p:cNvPr id="91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Art.13(9) (9/55)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91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91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91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91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91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92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92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92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92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92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2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92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2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Art.13(11)</a:t>
            </a:r>
            <a:endParaRPr lang="en-US" sz="1050" b="0" u="none" strike="noStrike">
              <a:solidFill>
                <a:srgbClr val="FFFFFF"/>
              </a:solidFill>
              <a:effectLst/>
              <a:uFillTx/>
              <a:latin typeface="Arial"/>
            </a:endParaRPr>
          </a:p>
        </p:txBody>
      </p:sp>
      <p:sp>
        <p:nvSpPr>
          <p:cNvPr id="92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2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旧ソフトウェアアーカイブ利用時の未サポートリスク告知</a:t>
            </a:r>
            <a:endParaRPr lang="en-US" sz="1050" b="0" u="none" strike="noStrike">
              <a:solidFill>
                <a:srgbClr val="FFFFFF"/>
              </a:solidFill>
              <a:effectLst/>
              <a:uFillTx/>
              <a:latin typeface="Arial"/>
            </a:endParaRPr>
          </a:p>
        </p:txBody>
      </p:sp>
      <p:sp>
        <p:nvSpPr>
          <p:cNvPr id="93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3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93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3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93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3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93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3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該当時</a:t>
            </a:r>
            <a:endParaRPr lang="en-US" sz="1050" b="0" u="none" strike="noStrike">
              <a:solidFill>
                <a:srgbClr val="FFFFFF"/>
              </a:solidFill>
              <a:effectLst/>
              <a:uFillTx/>
              <a:latin typeface="Arial"/>
            </a:endParaRPr>
          </a:p>
        </p:txBody>
      </p:sp>
      <p:sp>
        <p:nvSpPr>
          <p:cNvPr id="93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3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94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4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94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4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94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4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94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4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94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94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95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95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95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95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95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95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該当時 </a:t>
            </a:r>
            <a:endParaRPr lang="en-US" sz="1400" b="0" u="none" strike="noStrike">
              <a:solidFill>
                <a:srgbClr val="FFFFFF"/>
              </a:solidFill>
              <a:effectLst/>
              <a:uFillTx/>
              <a:latin typeface="Arial"/>
            </a:endParaRPr>
          </a:p>
        </p:txBody>
      </p:sp>
      <p:sp>
        <p:nvSpPr>
          <p:cNvPr id="95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Art.13(11) (10/55)  </a:t>
            </a:r>
            <a:endParaRPr lang="en-US" sz="1400" b="0" u="none" strike="noStrike">
              <a:solidFill>
                <a:srgbClr val="000000"/>
              </a:solidFill>
              <a:effectLst/>
              <a:uFillTx/>
              <a:latin typeface="Arial"/>
            </a:endParaRPr>
          </a:p>
        </p:txBody>
      </p:sp>
      <p:sp>
        <p:nvSpPr>
          <p:cNvPr id="95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95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95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96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96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96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96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96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旧ソフトウェアアーカイブ利用時の未サポートリスク告知</a:t>
            </a:r>
            <a:endParaRPr lang="en-US" sz="1800" b="0" u="none" strike="noStrike">
              <a:solidFill>
                <a:srgbClr val="000000"/>
              </a:solidFill>
              <a:effectLst/>
              <a:uFillTx/>
              <a:latin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96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96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96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96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97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Art.13(11)</a:t>
            </a:r>
            <a:endParaRPr lang="en-US" sz="1100" b="0" u="none" strike="noStrike">
              <a:solidFill>
                <a:srgbClr val="FFFFFF"/>
              </a:solidFill>
              <a:effectLst/>
              <a:uFillTx/>
              <a:latin typeface="Arial"/>
            </a:endParaRPr>
          </a:p>
        </p:txBody>
      </p:sp>
      <p:sp>
        <p:nvSpPr>
          <p:cNvPr id="97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7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97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7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97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7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977"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11. Manufacturers may maintain public software archives enhancing user access to historical versions. In those cases, users shall be clearly informed in an easily accessible manner about risks associated with using unsupported software.</a:t>
            </a:r>
            <a:endParaRPr lang="en-US" sz="1050" b="0" u="none" strike="noStrike">
              <a:solidFill>
                <a:srgbClr val="FFFFFF"/>
              </a:solidFill>
              <a:effectLst/>
              <a:uFillTx/>
              <a:latin typeface="Arial"/>
            </a:endParaRPr>
          </a:p>
        </p:txBody>
      </p:sp>
      <p:sp>
        <p:nvSpPr>
          <p:cNvPr id="97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7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98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8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旧ソフトウェアアーカイブ利用時の未サポートリスク告知</a:t>
            </a:r>
            <a:endParaRPr lang="en-US" sz="1100" b="0" u="none" strike="noStrike">
              <a:solidFill>
                <a:srgbClr val="FFFFFF"/>
              </a:solidFill>
              <a:effectLst/>
              <a:uFillTx/>
              <a:latin typeface="Arial"/>
            </a:endParaRPr>
          </a:p>
        </p:txBody>
      </p:sp>
      <p:sp>
        <p:nvSpPr>
          <p:cNvPr id="98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8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98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8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98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8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98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989"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11. </a:t>
            </a:r>
            <a:r>
              <a:rPr lang="ja-JP" sz="1000" b="0" u="none" strike="noStrike">
                <a:solidFill>
                  <a:srgbClr val="172033"/>
                </a:solidFill>
                <a:effectLst/>
                <a:uFillTx/>
                <a:latin typeface="Yu Gothic"/>
                <a:ea typeface="Yu Gothic"/>
              </a:rPr>
              <a:t>製造業者は、過去のバージョンへのユーザーアクセスを向上させるための公開ソフトウェアアーカイブを維持することができる。その場合、サポート対象外のソフトウェアの使用に伴うリスクについて、ユーザーに対し、容易にアクセス可能な方法で明確に通知しなければならない。</a:t>
            </a:r>
            <a:endParaRPr lang="en-US" sz="1000" b="0" u="none" strike="noStrike">
              <a:solidFill>
                <a:srgbClr val="FFFFFF"/>
              </a:solidFill>
              <a:effectLst/>
              <a:uFillTx/>
              <a:latin typeface="Arial"/>
            </a:endParaRPr>
          </a:p>
        </p:txBody>
      </p:sp>
      <p:sp>
        <p:nvSpPr>
          <p:cNvPr id="99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Art.13(11) (10/55)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99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99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99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99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99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99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99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99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00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00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0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00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0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Art.13(12)</a:t>
            </a:r>
            <a:endParaRPr lang="en-US" sz="1050" b="0" u="none" strike="noStrike">
              <a:solidFill>
                <a:srgbClr val="FFFFFF"/>
              </a:solidFill>
              <a:effectLst/>
              <a:uFillTx/>
              <a:latin typeface="Arial"/>
            </a:endParaRPr>
          </a:p>
        </p:txBody>
      </p:sp>
      <p:sp>
        <p:nvSpPr>
          <p:cNvPr id="100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0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技術文書の作成、適合性評価の実施、適合宣言書・</a:t>
            </a:r>
            <a:r>
              <a:rPr lang="en-US" sz="1050" b="1" u="none" strike="noStrike">
                <a:solidFill>
                  <a:srgbClr val="172033"/>
                </a:solidFill>
                <a:effectLst/>
                <a:uFillTx/>
                <a:latin typeface="Aptos"/>
                <a:ea typeface="Aptos"/>
              </a:rPr>
              <a:t>CE</a:t>
            </a:r>
            <a:r>
              <a:rPr lang="ja-JP" sz="1050" b="1" u="none" strike="noStrike">
                <a:solidFill>
                  <a:srgbClr val="172033"/>
                </a:solidFill>
                <a:effectLst/>
                <a:uFillTx/>
                <a:latin typeface="Aptos"/>
                <a:ea typeface="Aptos"/>
              </a:rPr>
              <a:t>マーキングの対応</a:t>
            </a:r>
            <a:endParaRPr lang="en-US" sz="1050" b="0" u="none" strike="noStrike">
              <a:solidFill>
                <a:srgbClr val="FFFFFF"/>
              </a:solidFill>
              <a:effectLst/>
              <a:uFillTx/>
              <a:latin typeface="Arial"/>
            </a:endParaRPr>
          </a:p>
        </p:txBody>
      </p:sp>
      <p:sp>
        <p:nvSpPr>
          <p:cNvPr id="100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0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00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1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01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1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01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1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01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1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更新時</a:t>
            </a:r>
            <a:endParaRPr lang="en-US" sz="1050" b="0" u="none" strike="noStrike">
              <a:solidFill>
                <a:srgbClr val="FFFFFF"/>
              </a:solidFill>
              <a:effectLst/>
              <a:uFillTx/>
              <a:latin typeface="Arial"/>
            </a:endParaRPr>
          </a:p>
        </p:txBody>
      </p:sp>
      <p:sp>
        <p:nvSpPr>
          <p:cNvPr id="101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1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101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2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02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2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02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2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02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2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02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02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02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03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03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03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03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Art.13(12) (11/55)  </a:t>
            </a:r>
            <a:endParaRPr lang="en-US" sz="1400" b="0" u="none" strike="noStrike">
              <a:solidFill>
                <a:srgbClr val="000000"/>
              </a:solidFill>
              <a:effectLst/>
              <a:uFillTx/>
              <a:latin typeface="Arial"/>
            </a:endParaRPr>
          </a:p>
        </p:txBody>
      </p:sp>
      <p:sp>
        <p:nvSpPr>
          <p:cNvPr id="103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03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03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03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03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03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04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04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技術文書の作成、適合性評価の実施、適合宣言書・</a:t>
            </a:r>
            <a:r>
              <a:rPr lang="en-US" sz="1800" b="1" u="none" strike="noStrike">
                <a:solidFill>
                  <a:srgbClr val="172033"/>
                </a:solidFill>
                <a:effectLst/>
                <a:uFillTx/>
                <a:latin typeface="Yu Gothic"/>
                <a:ea typeface="Yu Gothic"/>
              </a:rPr>
              <a:t>CE</a:t>
            </a:r>
            <a:r>
              <a:rPr lang="ja-JP" sz="1800" b="1" u="none" strike="noStrike">
                <a:solidFill>
                  <a:srgbClr val="172033"/>
                </a:solidFill>
                <a:effectLst/>
                <a:uFillTx/>
                <a:latin typeface="Yu Gothic"/>
                <a:ea typeface="Yu Gothic"/>
              </a:rPr>
              <a:t>マーキングの対応</a:t>
            </a:r>
            <a:endParaRPr lang="en-US" sz="1800" b="0" u="none" strike="noStrike">
              <a:solidFill>
                <a:srgbClr val="000000"/>
              </a:solidFill>
              <a:effectLst/>
              <a:uFillTx/>
              <a:latin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04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04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04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04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04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Art.13(12)</a:t>
            </a:r>
            <a:endParaRPr lang="en-US" sz="1100" b="0" u="none" strike="noStrike">
              <a:solidFill>
                <a:srgbClr val="FFFFFF"/>
              </a:solidFill>
              <a:effectLst/>
              <a:uFillTx/>
              <a:latin typeface="Arial"/>
            </a:endParaRPr>
          </a:p>
        </p:txBody>
      </p:sp>
      <p:sp>
        <p:nvSpPr>
          <p:cNvPr id="104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4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05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5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05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5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054"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12. Before placing a product with digital elements on the market, manufacturers shall draw up the technical documentation referred to in Article 31. They shall carry out the chosen conformity assessment procedures as referred to in Article 32 or have them carried out. Where compliance of the product with digital elements with the essential cybersecurity requirements set out in Part I of Annex I and of the processes put in place by the manufacturer with the essential cybersecurity requirements set out in Part II of Annex I has been demonstrated by that conformity assessment procedure, manufacturers shall draw up the EU declaration of conformity in accordance with Article 28 and affix the CE marking in accordance with Article 30.</a:t>
            </a:r>
            <a:endParaRPr lang="en-US" sz="1050" b="0" u="none" strike="noStrike">
              <a:solidFill>
                <a:srgbClr val="FFFFFF"/>
              </a:solidFill>
              <a:effectLst/>
              <a:uFillTx/>
              <a:latin typeface="Arial"/>
            </a:endParaRPr>
          </a:p>
        </p:txBody>
      </p:sp>
      <p:sp>
        <p:nvSpPr>
          <p:cNvPr id="105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5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05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5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技術文書の作成、適合性評価の実施、適合宣言書・</a:t>
            </a:r>
            <a:r>
              <a:rPr lang="en-US" sz="1100" b="1" u="none" strike="noStrike">
                <a:solidFill>
                  <a:srgbClr val="172033"/>
                </a:solidFill>
                <a:effectLst/>
                <a:uFillTx/>
                <a:latin typeface="Aptos"/>
                <a:ea typeface="Aptos"/>
              </a:rPr>
              <a:t>CE</a:t>
            </a:r>
            <a:r>
              <a:rPr lang="ja-JP" sz="1100" b="1" u="none" strike="noStrike">
                <a:solidFill>
                  <a:srgbClr val="172033"/>
                </a:solidFill>
                <a:effectLst/>
                <a:uFillTx/>
                <a:latin typeface="Aptos"/>
                <a:ea typeface="Aptos"/>
              </a:rPr>
              <a:t>マーキングの対応</a:t>
            </a:r>
            <a:endParaRPr lang="en-US" sz="1100" b="0" u="none" strike="noStrike">
              <a:solidFill>
                <a:srgbClr val="FFFFFF"/>
              </a:solidFill>
              <a:effectLst/>
              <a:uFillTx/>
              <a:latin typeface="Arial"/>
            </a:endParaRPr>
          </a:p>
        </p:txBody>
      </p:sp>
      <p:sp>
        <p:nvSpPr>
          <p:cNvPr id="105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6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06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6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06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6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06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066"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12. </a:t>
            </a:r>
            <a:r>
              <a:rPr lang="ja-JP" sz="1000" b="0" u="none" strike="noStrike">
                <a:solidFill>
                  <a:srgbClr val="172033"/>
                </a:solidFill>
                <a:effectLst/>
                <a:uFillTx/>
                <a:latin typeface="Yu Gothic"/>
                <a:ea typeface="Yu Gothic"/>
              </a:rPr>
              <a:t>製造業者は、デジタル要素を含む製品を市場に投入する前に、第</a:t>
            </a:r>
            <a:r>
              <a:rPr lang="en-US" sz="1000" b="0" u="none" strike="noStrike">
                <a:solidFill>
                  <a:srgbClr val="172033"/>
                </a:solidFill>
                <a:effectLst/>
                <a:uFillTx/>
                <a:latin typeface="Yu Gothic"/>
                <a:ea typeface="Yu Gothic"/>
              </a:rPr>
              <a:t>31</a:t>
            </a:r>
            <a:r>
              <a:rPr lang="ja-JP" sz="1000" b="0" u="none" strike="noStrike">
                <a:solidFill>
                  <a:srgbClr val="172033"/>
                </a:solidFill>
                <a:effectLst/>
                <a:uFillTx/>
                <a:latin typeface="Yu Gothic"/>
                <a:ea typeface="Yu Gothic"/>
              </a:rPr>
              <a:t>条に規定する技術文書を作成しなければならない。 製造業者は、第</a:t>
            </a:r>
            <a:r>
              <a:rPr lang="en-US" sz="1000" b="0" u="none" strike="noStrike">
                <a:solidFill>
                  <a:srgbClr val="172033"/>
                </a:solidFill>
                <a:effectLst/>
                <a:uFillTx/>
                <a:latin typeface="Yu Gothic"/>
                <a:ea typeface="Yu Gothic"/>
              </a:rPr>
              <a:t>32</a:t>
            </a:r>
            <a:r>
              <a:rPr lang="ja-JP" sz="1000" b="0" u="none" strike="noStrike">
                <a:solidFill>
                  <a:srgbClr val="172033"/>
                </a:solidFill>
                <a:effectLst/>
                <a:uFillTx/>
                <a:latin typeface="Yu Gothic"/>
                <a:ea typeface="Yu Gothic"/>
              </a:rPr>
              <a:t>条に規定される選定された適合性評価手続を実施するか、または実施させなければならない。 当該適合性評価手続により、デジタル要素を含む製品が附属書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部に規定されるサイバーセキュリティの必須要件に適合していること、および製造業者が実施するプロセスが附属書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の第</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部に規定されるサイバーセキュリティの必須要件に適合していることが実証された場合、製造業者は第</a:t>
            </a:r>
            <a:r>
              <a:rPr lang="en-US" sz="1000" b="0" u="none" strike="noStrike">
                <a:solidFill>
                  <a:srgbClr val="172033"/>
                </a:solidFill>
                <a:effectLst/>
                <a:uFillTx/>
                <a:latin typeface="Yu Gothic"/>
                <a:ea typeface="Yu Gothic"/>
              </a:rPr>
              <a:t>28</a:t>
            </a:r>
            <a:r>
              <a:rPr lang="ja-JP" sz="1000" b="0" u="none" strike="noStrike">
                <a:solidFill>
                  <a:srgbClr val="172033"/>
                </a:solidFill>
                <a:effectLst/>
                <a:uFillTx/>
                <a:latin typeface="Yu Gothic"/>
                <a:ea typeface="Yu Gothic"/>
              </a:rPr>
              <a:t>条に従って</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適合宣言書を作成し、第</a:t>
            </a:r>
            <a:r>
              <a:rPr lang="en-US" sz="1000" b="0" u="none" strike="noStrike">
                <a:solidFill>
                  <a:srgbClr val="172033"/>
                </a:solidFill>
                <a:effectLst/>
                <a:uFillTx/>
                <a:latin typeface="Yu Gothic"/>
                <a:ea typeface="Yu Gothic"/>
              </a:rPr>
              <a:t>30</a:t>
            </a:r>
            <a:r>
              <a:rPr lang="ja-JP" sz="1000" b="0" u="none" strike="noStrike">
                <a:solidFill>
                  <a:srgbClr val="172033"/>
                </a:solidFill>
                <a:effectLst/>
                <a:uFillTx/>
                <a:latin typeface="Yu Gothic"/>
                <a:ea typeface="Yu Gothic"/>
              </a:rPr>
              <a:t>条に従って</a:t>
            </a:r>
            <a:r>
              <a:rPr lang="en-US" sz="1000" b="0" u="none" strike="noStrike">
                <a:solidFill>
                  <a:srgbClr val="172033"/>
                </a:solidFill>
                <a:effectLst/>
                <a:uFillTx/>
                <a:latin typeface="Yu Gothic"/>
                <a:ea typeface="Yu Gothic"/>
              </a:rPr>
              <a:t>CE</a:t>
            </a:r>
            <a:r>
              <a:rPr lang="ja-JP" sz="1000" b="0" u="none" strike="noStrike">
                <a:solidFill>
                  <a:srgbClr val="172033"/>
                </a:solidFill>
                <a:effectLst/>
                <a:uFillTx/>
                <a:latin typeface="Yu Gothic"/>
                <a:ea typeface="Yu Gothic"/>
              </a:rPr>
              <a:t>マーキングを付さなければならない。</a:t>
            </a:r>
            <a:endParaRPr lang="en-US" sz="1000" b="0" u="none" strike="noStrike">
              <a:solidFill>
                <a:srgbClr val="FFFFFF"/>
              </a:solidFill>
              <a:effectLst/>
              <a:uFillTx/>
              <a:latin typeface="Arial"/>
            </a:endParaRPr>
          </a:p>
        </p:txBody>
      </p:sp>
      <p:sp>
        <p:nvSpPr>
          <p:cNvPr id="1067"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Art.13(12) (11/55)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06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07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07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07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07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07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07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07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07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07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7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08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8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Art.13(13)</a:t>
            </a:r>
            <a:endParaRPr lang="en-US" sz="1050" b="0" u="none" strike="noStrike">
              <a:solidFill>
                <a:srgbClr val="FFFFFF"/>
              </a:solidFill>
              <a:effectLst/>
              <a:uFillTx/>
              <a:latin typeface="Arial"/>
            </a:endParaRPr>
          </a:p>
        </p:txBody>
      </p:sp>
      <p:sp>
        <p:nvSpPr>
          <p:cNvPr id="108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8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技術文書および</a:t>
            </a:r>
            <a:r>
              <a:rPr lang="en-US" sz="1050" b="1" u="none" strike="noStrike">
                <a:solidFill>
                  <a:srgbClr val="172033"/>
                </a:solidFill>
                <a:effectLst/>
                <a:uFillTx/>
                <a:latin typeface="Aptos"/>
                <a:ea typeface="Aptos"/>
              </a:rPr>
              <a:t>EU</a:t>
            </a:r>
            <a:r>
              <a:rPr lang="ja-JP" sz="1050" b="1" u="none" strike="noStrike">
                <a:solidFill>
                  <a:srgbClr val="172033"/>
                </a:solidFill>
                <a:effectLst/>
                <a:uFillTx/>
                <a:latin typeface="Aptos"/>
                <a:ea typeface="Aptos"/>
              </a:rPr>
              <a:t>適合宣言書の</a:t>
            </a:r>
            <a:r>
              <a:rPr lang="en-US" sz="1050" b="1" u="none" strike="noStrike">
                <a:solidFill>
                  <a:srgbClr val="172033"/>
                </a:solidFill>
                <a:effectLst/>
                <a:uFillTx/>
                <a:latin typeface="Aptos"/>
                <a:ea typeface="Aptos"/>
              </a:rPr>
              <a:t>10</a:t>
            </a:r>
            <a:r>
              <a:rPr lang="ja-JP" sz="1050" b="1" u="none" strike="noStrike">
                <a:solidFill>
                  <a:srgbClr val="172033"/>
                </a:solidFill>
                <a:effectLst/>
                <a:uFillTx/>
                <a:latin typeface="Aptos"/>
                <a:ea typeface="Aptos"/>
              </a:rPr>
              <a:t>年間（またはサポート期間内）の保管義務</a:t>
            </a:r>
            <a:endParaRPr lang="en-US" sz="1050" b="0" u="none" strike="noStrike">
              <a:solidFill>
                <a:srgbClr val="FFFFFF"/>
              </a:solidFill>
              <a:effectLst/>
              <a:uFillTx/>
              <a:latin typeface="Arial"/>
            </a:endParaRPr>
          </a:p>
        </p:txBody>
      </p:sp>
      <p:sp>
        <p:nvSpPr>
          <p:cNvPr id="108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8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08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8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08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8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09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9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09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9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r>
              <a:rPr lang="en-US" sz="1050" b="1" u="none" strike="noStrike">
                <a:solidFill>
                  <a:srgbClr val="172033"/>
                </a:solidFill>
                <a:effectLst/>
                <a:uFillTx/>
                <a:latin typeface="Aptos"/>
                <a:ea typeface="Aptos"/>
              </a:rPr>
              <a:t>+P2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109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9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109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9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09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09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10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0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10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0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10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10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10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10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10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10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11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Art.13(13) (12/55)  </a:t>
            </a:r>
            <a:endParaRPr lang="en-US" sz="1400" b="0" u="none" strike="noStrike">
              <a:solidFill>
                <a:srgbClr val="000000"/>
              </a:solidFill>
              <a:effectLst/>
              <a:uFillTx/>
              <a:latin typeface="Arial"/>
            </a:endParaRPr>
          </a:p>
        </p:txBody>
      </p:sp>
      <p:sp>
        <p:nvSpPr>
          <p:cNvPr id="111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11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11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11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11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11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11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11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技術文書および</a:t>
            </a:r>
            <a:r>
              <a:rPr lang="en-US" sz="1800" b="1" u="none" strike="noStrike">
                <a:solidFill>
                  <a:srgbClr val="172033"/>
                </a:solidFill>
                <a:effectLst/>
                <a:uFillTx/>
                <a:latin typeface="Yu Gothic"/>
                <a:ea typeface="Yu Gothic"/>
              </a:rPr>
              <a:t>EU</a:t>
            </a:r>
            <a:r>
              <a:rPr lang="ja-JP" sz="1800" b="1" u="none" strike="noStrike">
                <a:solidFill>
                  <a:srgbClr val="172033"/>
                </a:solidFill>
                <a:effectLst/>
                <a:uFillTx/>
                <a:latin typeface="Yu Gothic"/>
                <a:ea typeface="Yu Gothic"/>
              </a:rPr>
              <a:t>適合宣言書の</a:t>
            </a:r>
            <a:r>
              <a:rPr lang="en-US" sz="1800" b="1" u="none" strike="noStrike">
                <a:solidFill>
                  <a:srgbClr val="172033"/>
                </a:solidFill>
                <a:effectLst/>
                <a:uFillTx/>
                <a:latin typeface="Yu Gothic"/>
                <a:ea typeface="Yu Gothic"/>
              </a:rPr>
              <a:t>10</a:t>
            </a:r>
            <a:r>
              <a:rPr lang="ja-JP" sz="1800" b="1" u="none" strike="noStrike">
                <a:solidFill>
                  <a:srgbClr val="172033"/>
                </a:solidFill>
                <a:effectLst/>
                <a:uFillTx/>
                <a:latin typeface="Yu Gothic"/>
                <a:ea typeface="Yu Gothic"/>
              </a:rPr>
              <a:t>年間（またはサポート期間内）の保管義務</a:t>
            </a:r>
            <a:endParaRPr lang="en-US" sz="1800" b="0" u="none" strike="noStrike">
              <a:solidFill>
                <a:srgbClr val="000000"/>
              </a:solidFill>
              <a:effectLst/>
              <a:uFillTx/>
              <a:latin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12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12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12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12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12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Art.13(13)</a:t>
            </a:r>
            <a:endParaRPr lang="en-US" sz="1100" b="0" u="none" strike="noStrike">
              <a:solidFill>
                <a:srgbClr val="FFFFFF"/>
              </a:solidFill>
              <a:effectLst/>
              <a:uFillTx/>
              <a:latin typeface="Arial"/>
            </a:endParaRPr>
          </a:p>
        </p:txBody>
      </p:sp>
      <p:sp>
        <p:nvSpPr>
          <p:cNvPr id="112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2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12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2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12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3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13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13. Manufacturers shall keep the technical documentation and the EU declaration of conformity at the disposal of the market surveillance authorities for at least 10 years after the product with digital elements has been placed on the market or for the support period, whichever is longer.</a:t>
            </a:r>
            <a:endParaRPr lang="en-US" sz="1050" b="0" u="none" strike="noStrike">
              <a:solidFill>
                <a:srgbClr val="FFFFFF"/>
              </a:solidFill>
              <a:effectLst/>
              <a:uFillTx/>
              <a:latin typeface="Arial"/>
            </a:endParaRPr>
          </a:p>
        </p:txBody>
      </p:sp>
      <p:sp>
        <p:nvSpPr>
          <p:cNvPr id="113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3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13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3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技術文書および</a:t>
            </a:r>
            <a:r>
              <a:rPr lang="en-US" sz="1100" b="1" u="none" strike="noStrike">
                <a:solidFill>
                  <a:srgbClr val="172033"/>
                </a:solidFill>
                <a:effectLst/>
                <a:uFillTx/>
                <a:latin typeface="Aptos"/>
                <a:ea typeface="Aptos"/>
              </a:rPr>
              <a:t>EU</a:t>
            </a:r>
            <a:r>
              <a:rPr lang="ja-JP" sz="1100" b="1" u="none" strike="noStrike">
                <a:solidFill>
                  <a:srgbClr val="172033"/>
                </a:solidFill>
                <a:effectLst/>
                <a:uFillTx/>
                <a:latin typeface="Aptos"/>
                <a:ea typeface="Aptos"/>
              </a:rPr>
              <a:t>適合宣言書の</a:t>
            </a:r>
            <a:r>
              <a:rPr lang="en-US" sz="1100" b="1" u="none" strike="noStrike">
                <a:solidFill>
                  <a:srgbClr val="172033"/>
                </a:solidFill>
                <a:effectLst/>
                <a:uFillTx/>
                <a:latin typeface="Aptos"/>
                <a:ea typeface="Aptos"/>
              </a:rPr>
              <a:t>10</a:t>
            </a:r>
            <a:r>
              <a:rPr lang="ja-JP" sz="1100" b="1" u="none" strike="noStrike">
                <a:solidFill>
                  <a:srgbClr val="172033"/>
                </a:solidFill>
                <a:effectLst/>
                <a:uFillTx/>
                <a:latin typeface="Aptos"/>
                <a:ea typeface="Aptos"/>
              </a:rPr>
              <a:t>年間（またはサポート期間内）の保管義務</a:t>
            </a:r>
            <a:endParaRPr lang="en-US" sz="1100" b="0" u="none" strike="noStrike">
              <a:solidFill>
                <a:srgbClr val="FFFFFF"/>
              </a:solidFill>
              <a:effectLst/>
              <a:uFillTx/>
              <a:latin typeface="Arial"/>
            </a:endParaRPr>
          </a:p>
        </p:txBody>
      </p:sp>
      <p:sp>
        <p:nvSpPr>
          <p:cNvPr id="113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3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13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3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14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4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14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143"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13. </a:t>
            </a:r>
            <a:r>
              <a:rPr lang="ja-JP" sz="1000" b="0" u="none" strike="noStrike">
                <a:solidFill>
                  <a:srgbClr val="172033"/>
                </a:solidFill>
                <a:effectLst/>
                <a:uFillTx/>
                <a:latin typeface="Yu Gothic"/>
                <a:ea typeface="Yu Gothic"/>
              </a:rPr>
              <a:t>製造業者は、デジタル要素を有する製品が市場に投入された後、少なくとも</a:t>
            </a:r>
            <a:r>
              <a:rPr lang="en-US" sz="1000" b="0" u="none" strike="noStrike">
                <a:solidFill>
                  <a:srgbClr val="172033"/>
                </a:solidFill>
                <a:effectLst/>
                <a:uFillTx/>
                <a:latin typeface="Yu Gothic"/>
                <a:ea typeface="Yu Gothic"/>
              </a:rPr>
              <a:t>10</a:t>
            </a:r>
            <a:r>
              <a:rPr lang="ja-JP" sz="1000" b="0" u="none" strike="noStrike">
                <a:solidFill>
                  <a:srgbClr val="172033"/>
                </a:solidFill>
                <a:effectLst/>
                <a:uFillTx/>
                <a:latin typeface="Yu Gothic"/>
                <a:ea typeface="Yu Gothic"/>
              </a:rPr>
              <a:t>年間、またはサポート期間のいずれか長い方の期間、技術文書および</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適合宣言書を市場監視当局が参照できるよう保管しなければならない。</a:t>
            </a:r>
            <a:endParaRPr lang="en-US" sz="1000" b="0" u="none" strike="noStrike">
              <a:solidFill>
                <a:srgbClr val="FFFFFF"/>
              </a:solidFill>
              <a:effectLst/>
              <a:uFillTx/>
              <a:latin typeface="Arial"/>
            </a:endParaRPr>
          </a:p>
        </p:txBody>
      </p:sp>
      <p:sp>
        <p:nvSpPr>
          <p:cNvPr id="1144"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Art.13(13) (12/55)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14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14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14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14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5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15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5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15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15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15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5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15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5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Art.13(14)</a:t>
            </a:r>
            <a:endParaRPr lang="en-US" sz="1050" b="0" u="none" strike="noStrike">
              <a:solidFill>
                <a:srgbClr val="FFFFFF"/>
              </a:solidFill>
              <a:effectLst/>
              <a:uFillTx/>
              <a:latin typeface="Arial"/>
            </a:endParaRPr>
          </a:p>
        </p:txBody>
      </p:sp>
      <p:sp>
        <p:nvSpPr>
          <p:cNvPr id="115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量産品における適合維持手順の確立と変更管理の実施</a:t>
            </a:r>
            <a:endParaRPr lang="en-US" sz="1050" b="0" u="none" strike="noStrike">
              <a:solidFill>
                <a:srgbClr val="FFFFFF"/>
              </a:solidFill>
              <a:effectLst/>
              <a:uFillTx/>
              <a:latin typeface="Arial"/>
            </a:endParaRPr>
          </a:p>
        </p:txBody>
      </p:sp>
      <p:sp>
        <p:nvSpPr>
          <p:cNvPr id="116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16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16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16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6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16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7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17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7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117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74"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17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7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177"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7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17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18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18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18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18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18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185"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186"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187"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Art.13(14) (13/55)  </a:t>
            </a:r>
            <a:endParaRPr lang="en-US" sz="1400" b="0" u="none" strike="noStrike">
              <a:solidFill>
                <a:srgbClr val="000000"/>
              </a:solidFill>
              <a:effectLst/>
              <a:uFillTx/>
              <a:latin typeface="Arial"/>
            </a:endParaRPr>
          </a:p>
        </p:txBody>
      </p:sp>
      <p:sp>
        <p:nvSpPr>
          <p:cNvPr id="118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18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19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19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19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19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19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19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量産品における適合維持手順の確立と変更管理の実施</a:t>
            </a:r>
            <a:endParaRPr lang="en-US" sz="1800" b="0" u="none" strike="noStrike">
              <a:solidFill>
                <a:srgbClr val="000000"/>
              </a:solidFill>
              <a:effectLst/>
              <a:uFillTx/>
              <a:latin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6"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197"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198"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199"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200"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201"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Art.13(14)</a:t>
            </a:r>
            <a:endParaRPr lang="en-US" sz="1100" b="0" u="none" strike="noStrike">
              <a:solidFill>
                <a:srgbClr val="FFFFFF"/>
              </a:solidFill>
              <a:effectLst/>
              <a:uFillTx/>
              <a:latin typeface="Arial"/>
            </a:endParaRPr>
          </a:p>
        </p:txBody>
      </p:sp>
      <p:sp>
        <p:nvSpPr>
          <p:cNvPr id="1202"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03"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204"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05"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206"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07"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208"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14. Manufacturers shall ensure that procedures are in place for products with digital elements that are part of a series of production to remain in conformity with this Regulation. Manufacturers shall adequately take into account changes in the development and production process or in the design or characteristics of the product with digital elements and changes in the harmonised standards, European cybersecurity certification schemes or common specifications as referred to in Article 27 by reference to which the conformity of the product with digital elements is declared or by application of which its conformity is verified.</a:t>
            </a:r>
            <a:endParaRPr lang="en-US" sz="1050" b="0" u="none" strike="noStrike">
              <a:solidFill>
                <a:srgbClr val="FFFFFF"/>
              </a:solidFill>
              <a:effectLst/>
              <a:uFillTx/>
              <a:latin typeface="Arial"/>
            </a:endParaRPr>
          </a:p>
        </p:txBody>
      </p:sp>
      <p:sp>
        <p:nvSpPr>
          <p:cNvPr id="1209"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10"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211"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12"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量産品における適合維持手順の確立と変更管理の実施</a:t>
            </a:r>
            <a:endParaRPr lang="en-US" sz="1100" b="0" u="none" strike="noStrike">
              <a:solidFill>
                <a:srgbClr val="FFFFFF"/>
              </a:solidFill>
              <a:effectLst/>
              <a:uFillTx/>
              <a:latin typeface="Arial"/>
            </a:endParaRPr>
          </a:p>
        </p:txBody>
      </p:sp>
      <p:sp>
        <p:nvSpPr>
          <p:cNvPr id="1213"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14"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215"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16"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217"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18"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219"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20"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14. </a:t>
            </a:r>
            <a:r>
              <a:rPr lang="ja-JP" sz="1000" b="0" u="none" strike="noStrike">
                <a:solidFill>
                  <a:srgbClr val="172033"/>
                </a:solidFill>
                <a:effectLst/>
                <a:uFillTx/>
                <a:latin typeface="Yu Gothic"/>
                <a:ea typeface="Yu Gothic"/>
              </a:rPr>
              <a:t>製造業者は、一連の生産の一部をなすデジタル要素を含む製品が本規則に適合し続けるための手順が整備されていることを確保しなければならない。 製造業者は、開発・製造プロセス、またはデジタル要素を有する製品の設計もしくは特性における変更、ならびに、デジタル要素を有する製品の適合性が宣言される際、またはその適合性が検証される際に参照される、第</a:t>
            </a:r>
            <a:r>
              <a:rPr lang="en-US" sz="1000" b="0" u="none" strike="noStrike">
                <a:solidFill>
                  <a:srgbClr val="172033"/>
                </a:solidFill>
                <a:effectLst/>
                <a:uFillTx/>
                <a:latin typeface="Yu Gothic"/>
                <a:ea typeface="Yu Gothic"/>
              </a:rPr>
              <a:t>27</a:t>
            </a:r>
            <a:r>
              <a:rPr lang="ja-JP" sz="1000" b="0" u="none" strike="noStrike">
                <a:solidFill>
                  <a:srgbClr val="172033"/>
                </a:solidFill>
                <a:effectLst/>
                <a:uFillTx/>
                <a:latin typeface="Yu Gothic"/>
                <a:ea typeface="Yu Gothic"/>
              </a:rPr>
              <a:t>条に規定される調和規格、欧州サイバーセキュリティ認証スキーム、または共通仕様における変更を、適切に考慮しなければならない。</a:t>
            </a:r>
            <a:endParaRPr lang="en-US" sz="1000" b="0" u="none" strike="noStrike">
              <a:solidFill>
                <a:srgbClr val="FFFFFF"/>
              </a:solidFill>
              <a:effectLst/>
              <a:uFillTx/>
              <a:latin typeface="Arial"/>
            </a:endParaRPr>
          </a:p>
        </p:txBody>
      </p:sp>
      <p:sp>
        <p:nvSpPr>
          <p:cNvPr id="1221"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Art.13(14) (13/55)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2"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223"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224"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225"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226"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227"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228"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229"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230"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231"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232"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33"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234"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35"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Art.13(15)</a:t>
            </a:r>
            <a:endParaRPr lang="en-US" sz="1050" b="0" u="none" strike="noStrike">
              <a:solidFill>
                <a:srgbClr val="FFFFFF"/>
              </a:solidFill>
              <a:effectLst/>
              <a:uFillTx/>
              <a:latin typeface="Arial"/>
            </a:endParaRPr>
          </a:p>
        </p:txBody>
      </p:sp>
      <p:sp>
        <p:nvSpPr>
          <p:cNvPr id="1236"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37"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製品識別情報の表示</a:t>
            </a:r>
            <a:endParaRPr lang="en-US" sz="1050" b="0" u="none" strike="noStrike">
              <a:solidFill>
                <a:srgbClr val="FFFFFF"/>
              </a:solidFill>
              <a:effectLst/>
              <a:uFillTx/>
              <a:latin typeface="Arial"/>
            </a:endParaRPr>
          </a:p>
        </p:txBody>
      </p:sp>
      <p:sp>
        <p:nvSpPr>
          <p:cNvPr id="1238"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39"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240"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1"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242"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3"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244"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5"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246"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7"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1248"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49"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250"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51"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252"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53"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254"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55"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256"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257"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258"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259"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260"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261"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262"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263"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264"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Art.13(15) (14/55)  </a:t>
            </a:r>
            <a:endParaRPr lang="en-US" sz="1400" b="0" u="none" strike="noStrike">
              <a:solidFill>
                <a:srgbClr val="000000"/>
              </a:solidFill>
              <a:effectLst/>
              <a:uFillTx/>
              <a:latin typeface="Arial"/>
            </a:endParaRPr>
          </a:p>
        </p:txBody>
      </p:sp>
      <p:sp>
        <p:nvSpPr>
          <p:cNvPr id="1265"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266"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267"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268"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269"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270"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271"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272"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製品識別情報の表示</a:t>
            </a:r>
            <a:endParaRPr lang="en-US" sz="1800" b="0" u="none" strike="noStrike">
              <a:solidFill>
                <a:srgbClr val="000000"/>
              </a:solidFill>
              <a:effectLst/>
              <a:uFillTx/>
              <a:latin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3"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274"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275"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276"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277"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278"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Art.13(15)</a:t>
            </a:r>
            <a:endParaRPr lang="en-US" sz="1100" b="0" u="none" strike="noStrike">
              <a:solidFill>
                <a:srgbClr val="FFFFFF"/>
              </a:solidFill>
              <a:effectLst/>
              <a:uFillTx/>
              <a:latin typeface="Arial"/>
            </a:endParaRPr>
          </a:p>
        </p:txBody>
      </p:sp>
      <p:sp>
        <p:nvSpPr>
          <p:cNvPr id="1279"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80"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281"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82"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283"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84"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285"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15. Manufacturers shall ensure that their products with digital elements bear a type, batch or serial number or other element allowing their identification, or, where that is not possible, that that information is provided on their packaging or in a document accompanying the product with digital elements.</a:t>
            </a:r>
            <a:endParaRPr lang="en-US" sz="1050" b="0" u="none" strike="noStrike">
              <a:solidFill>
                <a:srgbClr val="FFFFFF"/>
              </a:solidFill>
              <a:effectLst/>
              <a:uFillTx/>
              <a:latin typeface="Arial"/>
            </a:endParaRPr>
          </a:p>
        </p:txBody>
      </p:sp>
      <p:sp>
        <p:nvSpPr>
          <p:cNvPr id="1286"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87"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288"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89"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製品識別情報の表示</a:t>
            </a:r>
            <a:endParaRPr lang="en-US" sz="1100" b="0" u="none" strike="noStrike">
              <a:solidFill>
                <a:srgbClr val="FFFFFF"/>
              </a:solidFill>
              <a:effectLst/>
              <a:uFillTx/>
              <a:latin typeface="Arial"/>
            </a:endParaRPr>
          </a:p>
        </p:txBody>
      </p:sp>
      <p:sp>
        <p:nvSpPr>
          <p:cNvPr id="1290"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91"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292"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93"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294"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95"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296"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297"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15. </a:t>
            </a:r>
            <a:r>
              <a:rPr lang="ja-JP" sz="1000" b="0" u="none" strike="noStrike">
                <a:solidFill>
                  <a:srgbClr val="172033"/>
                </a:solidFill>
                <a:effectLst/>
                <a:uFillTx/>
                <a:latin typeface="Yu Gothic"/>
                <a:ea typeface="Yu Gothic"/>
              </a:rPr>
              <a:t>製造業者は、自社のデジタル要素を有する製品に、型番、ロット番号、シリアル番号、またはその識別を可能にするその他の要素を表示すること、またはそれが不可能な場合には、その情報を包装または当該製品に添付する文書に記載することを確保しなければならない。</a:t>
            </a:r>
            <a:endParaRPr lang="en-US" sz="1000" b="0" u="none" strike="noStrike">
              <a:solidFill>
                <a:srgbClr val="FFFFFF"/>
              </a:solidFill>
              <a:effectLst/>
              <a:uFillTx/>
              <a:latin typeface="Arial"/>
            </a:endParaRPr>
          </a:p>
        </p:txBody>
      </p:sp>
      <p:sp>
        <p:nvSpPr>
          <p:cNvPr id="1298"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Art.13(15) (14/55)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9"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300"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301"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302"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303"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04"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305"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06"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307"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08"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309"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10"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311"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12"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Art.13(16)</a:t>
            </a:r>
            <a:endParaRPr lang="en-US" sz="1050" b="0" u="none" strike="noStrike">
              <a:solidFill>
                <a:srgbClr val="FFFFFF"/>
              </a:solidFill>
              <a:effectLst/>
              <a:uFillTx/>
              <a:latin typeface="Arial"/>
            </a:endParaRPr>
          </a:p>
        </p:txBody>
      </p:sp>
      <p:sp>
        <p:nvSpPr>
          <p:cNvPr id="1313"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14"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製造業者情報・連絡先の表示</a:t>
            </a:r>
            <a:endParaRPr lang="en-US" sz="1050" b="0" u="none" strike="noStrike">
              <a:solidFill>
                <a:srgbClr val="FFFFFF"/>
              </a:solidFill>
              <a:effectLst/>
              <a:uFillTx/>
              <a:latin typeface="Arial"/>
            </a:endParaRPr>
          </a:p>
        </p:txBody>
      </p:sp>
      <p:sp>
        <p:nvSpPr>
          <p:cNvPr id="1315"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16"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317"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18"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319"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0"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321"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2"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323"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4"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1325"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6"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327"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28"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329"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30"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331"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32"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333"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34"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335"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336"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337"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338"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339"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340"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341"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Art.13(16) (15/55)  </a:t>
            </a:r>
            <a:endParaRPr lang="en-US" sz="1400" b="0" u="none" strike="noStrike">
              <a:solidFill>
                <a:srgbClr val="000000"/>
              </a:solidFill>
              <a:effectLst/>
              <a:uFillTx/>
              <a:latin typeface="Arial"/>
            </a:endParaRPr>
          </a:p>
        </p:txBody>
      </p:sp>
      <p:sp>
        <p:nvSpPr>
          <p:cNvPr id="1342"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343"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344"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345"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346"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347"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348"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349"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製造業者情報・連絡先の表示</a:t>
            </a:r>
            <a:endParaRPr lang="en-US" sz="1800" b="0" u="none" strike="noStrike">
              <a:solidFill>
                <a:srgbClr val="000000"/>
              </a:solidFill>
              <a:effectLst/>
              <a:uFillTx/>
              <a:latin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0"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351"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352"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353"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354"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355"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Art.13(16)</a:t>
            </a:r>
            <a:endParaRPr lang="en-US" sz="1100" b="0" u="none" strike="noStrike">
              <a:solidFill>
                <a:srgbClr val="FFFFFF"/>
              </a:solidFill>
              <a:effectLst/>
              <a:uFillTx/>
              <a:latin typeface="Arial"/>
            </a:endParaRPr>
          </a:p>
        </p:txBody>
      </p:sp>
      <p:sp>
        <p:nvSpPr>
          <p:cNvPr id="1356"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57"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358"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59"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360"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61"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362"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16. Manufacturers shall indicate the name, registered trade name or registered trademark of the manufacturer, and the postal address, email address or other digital contact details, as well as, where applicable, the website where the manufacturer can be contacted, on the product with digital elements, on its packaging or in a document accompanying the product with digital elements. That information shall also be included in the information and instructions to the user set out in Annex II. The contact details shall be in a language which can be easily understood by users and market surveillance authorities.</a:t>
            </a:r>
            <a:endParaRPr lang="en-US" sz="1050" b="0" u="none" strike="noStrike">
              <a:solidFill>
                <a:srgbClr val="FFFFFF"/>
              </a:solidFill>
              <a:effectLst/>
              <a:uFillTx/>
              <a:latin typeface="Arial"/>
            </a:endParaRPr>
          </a:p>
        </p:txBody>
      </p:sp>
      <p:sp>
        <p:nvSpPr>
          <p:cNvPr id="1363"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64"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365"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66"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製造業者情報・連絡先の表示</a:t>
            </a:r>
            <a:endParaRPr lang="en-US" sz="1100" b="0" u="none" strike="noStrike">
              <a:solidFill>
                <a:srgbClr val="FFFFFF"/>
              </a:solidFill>
              <a:effectLst/>
              <a:uFillTx/>
              <a:latin typeface="Arial"/>
            </a:endParaRPr>
          </a:p>
        </p:txBody>
      </p:sp>
      <p:sp>
        <p:nvSpPr>
          <p:cNvPr id="1367"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68"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369"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70"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371"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72"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373"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374"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16. </a:t>
            </a:r>
            <a:r>
              <a:rPr lang="ja-JP" sz="1000" b="0" u="none" strike="noStrike">
                <a:solidFill>
                  <a:srgbClr val="172033"/>
                </a:solidFill>
                <a:effectLst/>
                <a:uFillTx/>
                <a:latin typeface="Yu Gothic"/>
                <a:ea typeface="Yu Gothic"/>
              </a:rPr>
              <a:t>製造業者は、デジタル要素を有する製品、その包装、または当該製品に添付される文書に、製造業者の名称、登録商号または登録商標、郵便住所、電子メールアドレスその他のデジタル連絡先、ならびに該当する場合、製造業者に連絡可能なウェブサイトを表示しなければならない。当該情報は、附属書</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に定める利用者向け情報および取扱説明書にも記載されなければならない。 連絡先情報は、利用者および市場監視当局が容易に理解できる言語で記載されなければならない。</a:t>
            </a:r>
            <a:endParaRPr lang="en-US" sz="1000" b="0" u="none" strike="noStrike">
              <a:solidFill>
                <a:srgbClr val="FFFFFF"/>
              </a:solidFill>
              <a:effectLst/>
              <a:uFillTx/>
              <a:latin typeface="Arial"/>
            </a:endParaRPr>
          </a:p>
        </p:txBody>
      </p:sp>
      <p:sp>
        <p:nvSpPr>
          <p:cNvPr id="137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Art.13(16) (15/55)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6"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377"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378"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379"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380"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81"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382"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83"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384"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385"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386"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87"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388"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89"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Art.13(17)</a:t>
            </a:r>
            <a:endParaRPr lang="en-US" sz="1050" b="0" u="none" strike="noStrike">
              <a:solidFill>
                <a:srgbClr val="FFFFFF"/>
              </a:solidFill>
              <a:effectLst/>
              <a:uFillTx/>
              <a:latin typeface="Arial"/>
            </a:endParaRPr>
          </a:p>
        </p:txBody>
      </p:sp>
      <p:sp>
        <p:nvSpPr>
          <p:cNvPr id="1390"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91"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脆弱性報告用単一窓口</a:t>
            </a:r>
            <a:endParaRPr lang="en-US" sz="1050" b="0" u="none" strike="noStrike">
              <a:solidFill>
                <a:srgbClr val="FFFFFF"/>
              </a:solidFill>
              <a:effectLst/>
              <a:uFillTx/>
              <a:latin typeface="Arial"/>
            </a:endParaRPr>
          </a:p>
        </p:txBody>
      </p:sp>
      <p:sp>
        <p:nvSpPr>
          <p:cNvPr id="1392"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93"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394"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95"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396"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97"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398"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399"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400"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1"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1402"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3"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404"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5"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406"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7"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408"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09"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410"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11"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412"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413"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414"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415"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416"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417"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418"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Art.13(17) (16/55)  </a:t>
            </a:r>
            <a:endParaRPr lang="en-US" sz="1400" b="0" u="none" strike="noStrike">
              <a:solidFill>
                <a:srgbClr val="000000"/>
              </a:solidFill>
              <a:effectLst/>
              <a:uFillTx/>
              <a:latin typeface="Arial"/>
            </a:endParaRPr>
          </a:p>
        </p:txBody>
      </p:sp>
      <p:sp>
        <p:nvSpPr>
          <p:cNvPr id="1419"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420"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421"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422"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423"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424"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425"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426"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脆弱性報告用単一窓口</a:t>
            </a:r>
            <a:endParaRPr lang="en-US" sz="1800" b="0" u="none" strike="noStrike">
              <a:solidFill>
                <a:srgbClr val="000000"/>
              </a:solidFill>
              <a:effectLst/>
              <a:uFillTx/>
              <a:latin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7"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428"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429"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430"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431"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432"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Art.13(17)</a:t>
            </a:r>
            <a:endParaRPr lang="en-US" sz="1100" b="0" u="none" strike="noStrike">
              <a:solidFill>
                <a:srgbClr val="FFFFFF"/>
              </a:solidFill>
              <a:effectLst/>
              <a:uFillTx/>
              <a:latin typeface="Arial"/>
            </a:endParaRPr>
          </a:p>
        </p:txBody>
      </p:sp>
      <p:sp>
        <p:nvSpPr>
          <p:cNvPr id="1433"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34"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435"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36"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437"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38"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439"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17. For the purposes of this Regulation, manufacturers shall designate a single point of contact to enable users to communicate directly and rapidly with them, including in order to facilitate reporting on vulnerabilities of the product with digital elements. Manufacturers shall ensure that the single point of contact is easily identifiable by the users. They shall also include the single point of contact in the information and instructions to the user set out in Annex II. The single point of contact shall allow users to choose their preferred means of communication and shall not limit such means to automated tools.</a:t>
            </a:r>
            <a:endParaRPr lang="en-US" sz="1050" b="0" u="none" strike="noStrike">
              <a:solidFill>
                <a:srgbClr val="FFFFFF"/>
              </a:solidFill>
              <a:effectLst/>
              <a:uFillTx/>
              <a:latin typeface="Arial"/>
            </a:endParaRPr>
          </a:p>
        </p:txBody>
      </p:sp>
      <p:sp>
        <p:nvSpPr>
          <p:cNvPr id="1440"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41"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442"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43"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脆弱性報告用単一窓口</a:t>
            </a:r>
            <a:endParaRPr lang="en-US" sz="1100" b="0" u="none" strike="noStrike">
              <a:solidFill>
                <a:srgbClr val="FFFFFF"/>
              </a:solidFill>
              <a:effectLst/>
              <a:uFillTx/>
              <a:latin typeface="Arial"/>
            </a:endParaRPr>
          </a:p>
        </p:txBody>
      </p:sp>
      <p:sp>
        <p:nvSpPr>
          <p:cNvPr id="1444"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45"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446"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47"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448"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49"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450"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451"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17. </a:t>
            </a:r>
            <a:r>
              <a:rPr lang="ja-JP" sz="1000" b="0" u="none" strike="noStrike">
                <a:solidFill>
                  <a:srgbClr val="172033"/>
                </a:solidFill>
                <a:effectLst/>
                <a:uFillTx/>
                <a:latin typeface="Yu Gothic"/>
                <a:ea typeface="Yu Gothic"/>
              </a:rPr>
              <a:t>本規則の目的上、製造業者は、ユーザーが製造業者と直接かつ迅速に連絡を取れるよう、単一の連絡窓口を指定しなければならない。これには、デジタル要素を含む製品の脆弱性に関する報告を円滑に行うことも含まれる。 製造業者は、当該単一の連絡窓口が利用者によって容易に特定できるよう確保しなければならない。また、製造業者は、附属書</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に定める利用者向けの情報および取扱説明書に、当該単一の連絡窓口を記載しなければならない。 当該単一の連絡窓口は、利用者が希望する連絡手段を選択できるようにし、その手段を自動化されたツールに限定してはならない。</a:t>
            </a:r>
            <a:endParaRPr lang="en-US" sz="1000" b="0" u="none" strike="noStrike">
              <a:solidFill>
                <a:srgbClr val="FFFFFF"/>
              </a:solidFill>
              <a:effectLst/>
              <a:uFillTx/>
              <a:latin typeface="Arial"/>
            </a:endParaRPr>
          </a:p>
        </p:txBody>
      </p:sp>
      <p:sp>
        <p:nvSpPr>
          <p:cNvPr id="145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Art.13(17) (16/55)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3"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454"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455"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456"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457"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458"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459"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460"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461"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462"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463"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64"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465"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66"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Art.13(18) / Annex II</a:t>
            </a:r>
            <a:endParaRPr lang="en-US" sz="1050" b="0" u="none" strike="noStrike">
              <a:solidFill>
                <a:srgbClr val="FFFFFF"/>
              </a:solidFill>
              <a:effectLst/>
              <a:uFillTx/>
              <a:latin typeface="Arial"/>
            </a:endParaRPr>
          </a:p>
        </p:txBody>
      </p:sp>
      <p:sp>
        <p:nvSpPr>
          <p:cNvPr id="1467"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68"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ユーザー向け情報・取扱説明書の提供</a:t>
            </a:r>
            <a:endParaRPr lang="en-US" sz="1050" b="0" u="none" strike="noStrike">
              <a:solidFill>
                <a:srgbClr val="FFFFFF"/>
              </a:solidFill>
              <a:effectLst/>
              <a:uFillTx/>
              <a:latin typeface="Arial"/>
            </a:endParaRPr>
          </a:p>
        </p:txBody>
      </p:sp>
      <p:sp>
        <p:nvSpPr>
          <p:cNvPr id="1469"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70"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471"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72"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473"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74"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475"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76"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市場投入時</a:t>
            </a:r>
            <a:endParaRPr lang="en-US" sz="1050" b="0" u="none" strike="noStrike">
              <a:solidFill>
                <a:srgbClr val="FFFFFF"/>
              </a:solidFill>
              <a:effectLst/>
              <a:uFillTx/>
              <a:latin typeface="Arial"/>
            </a:endParaRPr>
          </a:p>
        </p:txBody>
      </p:sp>
      <p:sp>
        <p:nvSpPr>
          <p:cNvPr id="1477"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78"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1479"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80"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1481"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82"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483"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84"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485"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86"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487"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488"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489"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490"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491"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492"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493"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494"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市場投入時 </a:t>
            </a:r>
            <a:endParaRPr lang="en-US" sz="1400" b="0" u="none" strike="noStrike">
              <a:solidFill>
                <a:srgbClr val="FFFFFF"/>
              </a:solidFill>
              <a:effectLst/>
              <a:uFillTx/>
              <a:latin typeface="Arial"/>
            </a:endParaRPr>
          </a:p>
        </p:txBody>
      </p:sp>
      <p:sp>
        <p:nvSpPr>
          <p:cNvPr id="1495"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Art.13(18) / Annex II (17/55)  </a:t>
            </a:r>
            <a:endParaRPr lang="en-US" sz="1400" b="0" u="none" strike="noStrike">
              <a:solidFill>
                <a:srgbClr val="000000"/>
              </a:solidFill>
              <a:effectLst/>
              <a:uFillTx/>
              <a:latin typeface="Arial"/>
            </a:endParaRPr>
          </a:p>
        </p:txBody>
      </p:sp>
      <p:sp>
        <p:nvSpPr>
          <p:cNvPr id="1496"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497"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498"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499"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500"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501"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502"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503"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ユーザー向け情報・取扱説明書の提供</a:t>
            </a:r>
            <a:endParaRPr lang="en-US" sz="1800" b="0" u="none" strike="noStrike">
              <a:solidFill>
                <a:srgbClr val="000000"/>
              </a:solidFill>
              <a:effectLst/>
              <a:uFillTx/>
              <a:latin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4"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505"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506"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507"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508"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509"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Art.13(18) / Annex II</a:t>
            </a:r>
            <a:endParaRPr lang="en-US" sz="1100" b="0" u="none" strike="noStrike">
              <a:solidFill>
                <a:srgbClr val="FFFFFF"/>
              </a:solidFill>
              <a:effectLst/>
              <a:uFillTx/>
              <a:latin typeface="Arial"/>
            </a:endParaRPr>
          </a:p>
        </p:txBody>
      </p:sp>
      <p:sp>
        <p:nvSpPr>
          <p:cNvPr id="1510"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11"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512"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13"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514"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15"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516"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18. Manufacturers shall ensure that products with digital elements are accompanied by the information and instructions to the user set out in Annex II, in paper or electronic form. Such information and instructions shall be provided in a language which can be easily understood by users and market surveillance authorities. They shall be clear, understandable, intelligible and legible. They shall allow for the secure installation, operation and use of products with digital elements. Manufacturers shall keep the information and instructions to the user set out in Annex II at the disposal of users and market surveillance authorities for at least 10 years after the product with digital elements has been placed on the market or for the support period, whichever is longer. Where such information and instructions are provided online, manufacturers shall ensure that they are accessible, user-friendly and available online for at least 10 years after the product with digital elements has been placed on the market or for the support period, whichever is longer.</a:t>
            </a:r>
            <a:endParaRPr lang="en-US" sz="1050" b="0" u="none" strike="noStrike">
              <a:solidFill>
                <a:srgbClr val="FFFFFF"/>
              </a:solidFill>
              <a:effectLst/>
              <a:uFillTx/>
              <a:latin typeface="Arial"/>
            </a:endParaRPr>
          </a:p>
        </p:txBody>
      </p:sp>
      <p:sp>
        <p:nvSpPr>
          <p:cNvPr id="1517"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18"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519"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20"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ユーザー向け情報・取扱説明書の提供</a:t>
            </a:r>
            <a:endParaRPr lang="en-US" sz="1100" b="0" u="none" strike="noStrike">
              <a:solidFill>
                <a:srgbClr val="FFFFFF"/>
              </a:solidFill>
              <a:effectLst/>
              <a:uFillTx/>
              <a:latin typeface="Arial"/>
            </a:endParaRPr>
          </a:p>
        </p:txBody>
      </p:sp>
      <p:sp>
        <p:nvSpPr>
          <p:cNvPr id="1521"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22"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523"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24"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525"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26"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527"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28"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18. </a:t>
            </a:r>
            <a:r>
              <a:rPr lang="ja-JP" sz="1000" b="0" u="none" strike="noStrike">
                <a:solidFill>
                  <a:srgbClr val="172033"/>
                </a:solidFill>
                <a:effectLst/>
                <a:uFillTx/>
                <a:latin typeface="Yu Gothic"/>
                <a:ea typeface="Yu Gothic"/>
              </a:rPr>
              <a:t>製造業者は、デジタル要素を有する製品に、附属書 </a:t>
            </a:r>
            <a:r>
              <a:rPr lang="en-US" sz="1000" b="0" u="none" strike="noStrike">
                <a:solidFill>
                  <a:srgbClr val="172033"/>
                </a:solidFill>
                <a:effectLst/>
                <a:uFillTx/>
                <a:latin typeface="Yu Gothic"/>
                <a:ea typeface="Yu Gothic"/>
              </a:rPr>
              <a:t>II </a:t>
            </a:r>
            <a:r>
              <a:rPr lang="ja-JP" sz="1000" b="0" u="none" strike="noStrike">
                <a:solidFill>
                  <a:srgbClr val="172033"/>
                </a:solidFill>
                <a:effectLst/>
                <a:uFillTx/>
                <a:latin typeface="Yu Gothic"/>
                <a:ea typeface="Yu Gothic"/>
              </a:rPr>
              <a:t>に定めるユーザー向け情報および取扱説明書を、紙媒体または電子形式で添付しなければならない。当該情報および取扱説明書は、ユーザーおよび市場監視当局が容易に理解できる言語で提供されなければならない。これらは、明確かつ理解しやすく、明瞭で読みやすいものでなければならない。また、デジタル要素を有する製品の安全な設置、操作および使用を可能にするものでなければならない。 製造業者は、デジタル要素を有する製品が市場に投入された後、少なくとも</a:t>
            </a:r>
            <a:r>
              <a:rPr lang="en-US" sz="1000" b="0" u="none" strike="noStrike">
                <a:solidFill>
                  <a:srgbClr val="172033"/>
                </a:solidFill>
                <a:effectLst/>
                <a:uFillTx/>
                <a:latin typeface="Yu Gothic"/>
                <a:ea typeface="Yu Gothic"/>
              </a:rPr>
              <a:t>10</a:t>
            </a:r>
            <a:r>
              <a:rPr lang="ja-JP" sz="1000" b="0" u="none" strike="noStrike">
                <a:solidFill>
                  <a:srgbClr val="172033"/>
                </a:solidFill>
                <a:effectLst/>
                <a:uFillTx/>
                <a:latin typeface="Yu Gothic"/>
                <a:ea typeface="Yu Gothic"/>
              </a:rPr>
              <a:t>年間、またはサポート期間のいずれか長い方の期間、附属書</a:t>
            </a:r>
            <a:r>
              <a:rPr lang="en-US" sz="1000" b="0" u="none" strike="noStrike">
                <a:solidFill>
                  <a:srgbClr val="172033"/>
                </a:solidFill>
                <a:effectLst/>
                <a:uFillTx/>
                <a:latin typeface="Yu Gothic"/>
                <a:ea typeface="Yu Gothic"/>
              </a:rPr>
              <a:t>II</a:t>
            </a:r>
            <a:r>
              <a:rPr lang="ja-JP" sz="1000" b="0" u="none" strike="noStrike">
                <a:solidFill>
                  <a:srgbClr val="172033"/>
                </a:solidFill>
                <a:effectLst/>
                <a:uFillTx/>
                <a:latin typeface="Yu Gothic"/>
                <a:ea typeface="Yu Gothic"/>
              </a:rPr>
              <a:t>に規定されるユーザー向け情報および取扱説明書を、ユーザーおよび市場監視当局が利用できるように保持しなければならない。 当該情報および取扱説明書がオンラインで提供される場合、製造業者は、デジタル要素を有する製品が市場に投入された後、少なくとも</a:t>
            </a:r>
            <a:r>
              <a:rPr lang="en-US" sz="1000" b="0" u="none" strike="noStrike">
                <a:solidFill>
                  <a:srgbClr val="172033"/>
                </a:solidFill>
                <a:effectLst/>
                <a:uFillTx/>
                <a:latin typeface="Yu Gothic"/>
                <a:ea typeface="Yu Gothic"/>
              </a:rPr>
              <a:t>10</a:t>
            </a:r>
            <a:r>
              <a:rPr lang="ja-JP" sz="1000" b="0" u="none" strike="noStrike">
                <a:solidFill>
                  <a:srgbClr val="172033"/>
                </a:solidFill>
                <a:effectLst/>
                <a:uFillTx/>
                <a:latin typeface="Yu Gothic"/>
                <a:ea typeface="Yu Gothic"/>
              </a:rPr>
              <a:t>年間、またはサポート期間のいずれか長い方の期間、それらがアクセス可能かつユーザーフレンドリーであり、オンラインで利用可能であることを確保しなければならない。</a:t>
            </a:r>
            <a:endParaRPr lang="en-US" sz="1000" b="0" u="none" strike="noStrike">
              <a:solidFill>
                <a:srgbClr val="FFFFFF"/>
              </a:solidFill>
              <a:effectLst/>
              <a:uFillTx/>
              <a:latin typeface="Arial"/>
            </a:endParaRPr>
          </a:p>
        </p:txBody>
      </p:sp>
      <p:sp>
        <p:nvSpPr>
          <p:cNvPr id="152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Art.13(18) / Annex II (17/55)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0"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531"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532"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533"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534"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535"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536"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537"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538"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539"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540"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41"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542"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43"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Art.13(20)</a:t>
            </a:r>
            <a:endParaRPr lang="en-US" sz="1050" b="0" u="none" strike="noStrike">
              <a:solidFill>
                <a:srgbClr val="FFFFFF"/>
              </a:solidFill>
              <a:effectLst/>
              <a:uFillTx/>
              <a:latin typeface="Arial"/>
            </a:endParaRPr>
          </a:p>
        </p:txBody>
      </p:sp>
      <p:sp>
        <p:nvSpPr>
          <p:cNvPr id="1544"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45"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EU</a:t>
            </a:r>
            <a:r>
              <a:rPr lang="ja-JP" sz="1050" b="1" u="none" strike="noStrike">
                <a:solidFill>
                  <a:srgbClr val="172033"/>
                </a:solidFill>
                <a:effectLst/>
                <a:uFillTx/>
                <a:latin typeface="Aptos"/>
                <a:ea typeface="Aptos"/>
              </a:rPr>
              <a:t>適合宣言または簡易</a:t>
            </a:r>
            <a:r>
              <a:rPr lang="en-US" sz="1050" b="1" u="none" strike="noStrike">
                <a:solidFill>
                  <a:srgbClr val="172033"/>
                </a:solidFill>
                <a:effectLst/>
                <a:uFillTx/>
                <a:latin typeface="Aptos"/>
                <a:ea typeface="Aptos"/>
              </a:rPr>
              <a:t>EU</a:t>
            </a:r>
            <a:r>
              <a:rPr lang="ja-JP" sz="1050" b="1" u="none" strike="noStrike">
                <a:solidFill>
                  <a:srgbClr val="172033"/>
                </a:solidFill>
                <a:effectLst/>
                <a:uFillTx/>
                <a:latin typeface="Aptos"/>
                <a:ea typeface="Aptos"/>
              </a:rPr>
              <a:t>適合宣言の添付</a:t>
            </a:r>
            <a:endParaRPr lang="en-US" sz="1050" b="0" u="none" strike="noStrike">
              <a:solidFill>
                <a:srgbClr val="FFFFFF"/>
              </a:solidFill>
              <a:effectLst/>
              <a:uFillTx/>
              <a:latin typeface="Arial"/>
            </a:endParaRPr>
          </a:p>
        </p:txBody>
      </p:sp>
      <p:sp>
        <p:nvSpPr>
          <p:cNvPr id="1546"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47"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548"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49"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550"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51"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552"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53"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554"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55"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1556"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57"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558"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59"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560"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61"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562"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63"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564"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565"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566"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567"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568"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569"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570"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571"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572"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Art.13(20) (18/55)  </a:t>
            </a:r>
            <a:endParaRPr lang="en-US" sz="1400" b="0" u="none" strike="noStrike">
              <a:solidFill>
                <a:srgbClr val="000000"/>
              </a:solidFill>
              <a:effectLst/>
              <a:uFillTx/>
              <a:latin typeface="Arial"/>
            </a:endParaRPr>
          </a:p>
        </p:txBody>
      </p:sp>
      <p:sp>
        <p:nvSpPr>
          <p:cNvPr id="1573"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574"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575"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576"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577"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578"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579"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580"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EU</a:t>
            </a:r>
            <a:r>
              <a:rPr lang="ja-JP" sz="1800" b="1" u="none" strike="noStrike">
                <a:solidFill>
                  <a:srgbClr val="172033"/>
                </a:solidFill>
                <a:effectLst/>
                <a:uFillTx/>
                <a:latin typeface="Yu Gothic"/>
                <a:ea typeface="Yu Gothic"/>
              </a:rPr>
              <a:t>適合宣言または簡易</a:t>
            </a:r>
            <a:r>
              <a:rPr lang="en-US" sz="1800" b="1" u="none" strike="noStrike">
                <a:solidFill>
                  <a:srgbClr val="172033"/>
                </a:solidFill>
                <a:effectLst/>
                <a:uFillTx/>
                <a:latin typeface="Yu Gothic"/>
                <a:ea typeface="Yu Gothic"/>
              </a:rPr>
              <a:t>EU</a:t>
            </a:r>
            <a:r>
              <a:rPr lang="ja-JP" sz="1800" b="1" u="none" strike="noStrike">
                <a:solidFill>
                  <a:srgbClr val="172033"/>
                </a:solidFill>
                <a:effectLst/>
                <a:uFillTx/>
                <a:latin typeface="Yu Gothic"/>
                <a:ea typeface="Yu Gothic"/>
              </a:rPr>
              <a:t>適合宣言の添付</a:t>
            </a:r>
            <a:endParaRPr lang="en-US" sz="1800" b="0" u="none" strike="noStrike">
              <a:solidFill>
                <a:srgbClr val="000000"/>
              </a:solidFill>
              <a:effectLst/>
              <a:uFillTx/>
              <a:latin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58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58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58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58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58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Art.13(20)</a:t>
            </a:r>
            <a:endParaRPr lang="en-US" sz="1100" b="0" u="none" strike="noStrike">
              <a:solidFill>
                <a:srgbClr val="FFFFFF"/>
              </a:solidFill>
              <a:effectLst/>
              <a:uFillTx/>
              <a:latin typeface="Arial"/>
            </a:endParaRPr>
          </a:p>
        </p:txBody>
      </p:sp>
      <p:sp>
        <p:nvSpPr>
          <p:cNvPr id="158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8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58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9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59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9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593"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20. Manufacturers shall either provide a copy of the EU declaration of conformity or a simplified EU declaration of conformity with the product with digital elements. Where a simplified EU declaration of conformity is provided, it shall contain the exact internet address at which the full EU declaration of conformity can be accessed.</a:t>
            </a:r>
            <a:endParaRPr lang="en-US" sz="1050" b="0" u="none" strike="noStrike">
              <a:solidFill>
                <a:srgbClr val="FFFFFF"/>
              </a:solidFill>
              <a:effectLst/>
              <a:uFillTx/>
              <a:latin typeface="Arial"/>
            </a:endParaRPr>
          </a:p>
        </p:txBody>
      </p:sp>
      <p:sp>
        <p:nvSpPr>
          <p:cNvPr id="159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9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59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9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EU</a:t>
            </a:r>
            <a:r>
              <a:rPr lang="ja-JP" sz="1100" b="1" u="none" strike="noStrike">
                <a:solidFill>
                  <a:srgbClr val="172033"/>
                </a:solidFill>
                <a:effectLst/>
                <a:uFillTx/>
                <a:latin typeface="Aptos"/>
                <a:ea typeface="Aptos"/>
              </a:rPr>
              <a:t>適合宣言または簡易</a:t>
            </a:r>
            <a:r>
              <a:rPr lang="en-US" sz="1100" b="1" u="none" strike="noStrike">
                <a:solidFill>
                  <a:srgbClr val="172033"/>
                </a:solidFill>
                <a:effectLst/>
                <a:uFillTx/>
                <a:latin typeface="Aptos"/>
                <a:ea typeface="Aptos"/>
              </a:rPr>
              <a:t>EU</a:t>
            </a:r>
            <a:r>
              <a:rPr lang="ja-JP" sz="1100" b="1" u="none" strike="noStrike">
                <a:solidFill>
                  <a:srgbClr val="172033"/>
                </a:solidFill>
                <a:effectLst/>
                <a:uFillTx/>
                <a:latin typeface="Aptos"/>
                <a:ea typeface="Aptos"/>
              </a:rPr>
              <a:t>適合宣言の添付</a:t>
            </a:r>
            <a:endParaRPr lang="en-US" sz="1100" b="0" u="none" strike="noStrike">
              <a:solidFill>
                <a:srgbClr val="FFFFFF"/>
              </a:solidFill>
              <a:effectLst/>
              <a:uFillTx/>
              <a:latin typeface="Arial"/>
            </a:endParaRPr>
          </a:p>
        </p:txBody>
      </p:sp>
      <p:sp>
        <p:nvSpPr>
          <p:cNvPr id="159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59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60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0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60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0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60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05"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20. </a:t>
            </a:r>
            <a:r>
              <a:rPr lang="ja-JP" sz="1000" b="0" u="none" strike="noStrike">
                <a:solidFill>
                  <a:srgbClr val="172033"/>
                </a:solidFill>
                <a:effectLst/>
                <a:uFillTx/>
                <a:latin typeface="Yu Gothic"/>
                <a:ea typeface="Yu Gothic"/>
              </a:rPr>
              <a:t>製造業者は、デジタル要素を含む製品に、</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適合宣言書の写しまたは簡易版</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適合宣言書のいずれかを添付しなければならない。簡易版</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適合宣言書が提供される場合、その中には、完全な</a:t>
            </a:r>
            <a:r>
              <a:rPr lang="en-US" sz="1000" b="0" u="none" strike="noStrike">
                <a:solidFill>
                  <a:srgbClr val="172033"/>
                </a:solidFill>
                <a:effectLst/>
                <a:uFillTx/>
                <a:latin typeface="Yu Gothic"/>
                <a:ea typeface="Yu Gothic"/>
              </a:rPr>
              <a:t>EU</a:t>
            </a:r>
            <a:r>
              <a:rPr lang="ja-JP" sz="1000" b="0" u="none" strike="noStrike">
                <a:solidFill>
                  <a:srgbClr val="172033"/>
                </a:solidFill>
                <a:effectLst/>
                <a:uFillTx/>
                <a:latin typeface="Yu Gothic"/>
                <a:ea typeface="Yu Gothic"/>
              </a:rPr>
              <a:t>適合宣言書にアクセスできる正確なインターネットアドレスが含まれていなければならない。</a:t>
            </a:r>
            <a:endParaRPr lang="en-US" sz="1000" b="0" u="none" strike="noStrike">
              <a:solidFill>
                <a:srgbClr val="FFFFFF"/>
              </a:solidFill>
              <a:effectLst/>
              <a:uFillTx/>
              <a:latin typeface="Arial"/>
            </a:endParaRPr>
          </a:p>
        </p:txBody>
      </p:sp>
      <p:sp>
        <p:nvSpPr>
          <p:cNvPr id="160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Art.13(20) (18/55)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60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60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61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61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1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61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1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61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1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61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1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61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2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Art.13(21)</a:t>
            </a:r>
            <a:endParaRPr lang="en-US" sz="1050" b="0" u="none" strike="noStrike">
              <a:solidFill>
                <a:srgbClr val="FFFFFF"/>
              </a:solidFill>
              <a:effectLst/>
              <a:uFillTx/>
              <a:latin typeface="Arial"/>
            </a:endParaRPr>
          </a:p>
        </p:txBody>
      </p:sp>
      <p:sp>
        <p:nvSpPr>
          <p:cNvPr id="162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2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不適合時の是正・撤回・リコール</a:t>
            </a:r>
            <a:endParaRPr lang="en-US" sz="1050" b="0" u="none" strike="noStrike">
              <a:solidFill>
                <a:srgbClr val="FFFFFF"/>
              </a:solidFill>
              <a:effectLst/>
              <a:uFillTx/>
              <a:latin typeface="Arial"/>
            </a:endParaRPr>
          </a:p>
        </p:txBody>
      </p:sp>
      <p:sp>
        <p:nvSpPr>
          <p:cNvPr id="162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2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62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2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62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2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62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3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63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3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63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3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63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3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63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3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63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4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64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4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64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64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64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64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64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64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64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Art.13(21) (19/55)  </a:t>
            </a:r>
            <a:endParaRPr lang="en-US" sz="1400" b="0" u="none" strike="noStrike">
              <a:solidFill>
                <a:srgbClr val="000000"/>
              </a:solidFill>
              <a:effectLst/>
              <a:uFillTx/>
              <a:latin typeface="Arial"/>
            </a:endParaRPr>
          </a:p>
        </p:txBody>
      </p:sp>
      <p:sp>
        <p:nvSpPr>
          <p:cNvPr id="165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65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65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65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65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65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65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65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不適合時の是正・撤回・リコール</a:t>
            </a:r>
            <a:endParaRPr lang="en-US" sz="1800" b="0" u="none" strike="noStrike">
              <a:solidFill>
                <a:srgbClr val="000000"/>
              </a:solidFill>
              <a:effectLst/>
              <a:uFillTx/>
              <a:latin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65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66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66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66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66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Art.13(21)</a:t>
            </a:r>
            <a:endParaRPr lang="en-US" sz="1100" b="0" u="none" strike="noStrike">
              <a:solidFill>
                <a:srgbClr val="FFFFFF"/>
              </a:solidFill>
              <a:effectLst/>
              <a:uFillTx/>
              <a:latin typeface="Arial"/>
            </a:endParaRPr>
          </a:p>
        </p:txBody>
      </p:sp>
      <p:sp>
        <p:nvSpPr>
          <p:cNvPr id="166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6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66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6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66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6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67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21. From the placing on the market and for the support period, manufacturers who know or have reason to believe that the product with digital elements or the processes put in place by the manufacturer are not in conformity with the essential cybersecurity requirements set out in Annex I shall immediately take the corrective measures necessary to bring that product with digital elements or the manufacturer’s processes into conformity, or to withdraw or recall the product, as appropriate.</a:t>
            </a:r>
            <a:endParaRPr lang="en-US" sz="1050" b="0" u="none" strike="noStrike">
              <a:solidFill>
                <a:srgbClr val="FFFFFF"/>
              </a:solidFill>
              <a:effectLst/>
              <a:uFillTx/>
              <a:latin typeface="Arial"/>
            </a:endParaRPr>
          </a:p>
        </p:txBody>
      </p:sp>
      <p:sp>
        <p:nvSpPr>
          <p:cNvPr id="167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7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67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7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不適合時の是正・撤回・リコール</a:t>
            </a:r>
            <a:endParaRPr lang="en-US" sz="1100" b="0" u="none" strike="noStrike">
              <a:solidFill>
                <a:srgbClr val="FFFFFF"/>
              </a:solidFill>
              <a:effectLst/>
              <a:uFillTx/>
              <a:latin typeface="Arial"/>
            </a:endParaRPr>
          </a:p>
        </p:txBody>
      </p:sp>
      <p:sp>
        <p:nvSpPr>
          <p:cNvPr id="167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7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67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7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67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8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68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68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21. </a:t>
            </a:r>
            <a:r>
              <a:rPr lang="ja-JP" sz="1000" b="0" u="none" strike="noStrike">
                <a:solidFill>
                  <a:srgbClr val="172033"/>
                </a:solidFill>
                <a:effectLst/>
                <a:uFillTx/>
                <a:latin typeface="Yu Gothic"/>
                <a:ea typeface="Yu Gothic"/>
              </a:rPr>
              <a:t>市場への投入時およびサポート期間中、製造業者は、デジタル要素を含む製品または製造業者が実施するプロセスが附属書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に規定されるサイバーセキュリティの必須要件に適合していないことを知っている場合、またはそのように信じるに足る理由がある場合、当該デジタル要素を含む製品または製造業者のプロセスを適合させるために必要な是正措置を直ちに講じ、または状況に応じて当該製品を市場から回収もしくはリコールしなければならない。</a:t>
            </a:r>
            <a:endParaRPr lang="en-US" sz="1000" b="0" u="none" strike="noStrike">
              <a:solidFill>
                <a:srgbClr val="FFFFFF"/>
              </a:solidFill>
              <a:effectLst/>
              <a:uFillTx/>
              <a:latin typeface="Arial"/>
            </a:endParaRPr>
          </a:p>
        </p:txBody>
      </p:sp>
      <p:sp>
        <p:nvSpPr>
          <p:cNvPr id="168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Art.13(21) (19/55)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68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68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68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68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8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69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9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69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69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69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9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69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9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Art.13(22)</a:t>
            </a:r>
            <a:endParaRPr lang="en-US" sz="1050" b="0" u="none" strike="noStrike">
              <a:solidFill>
                <a:srgbClr val="FFFFFF"/>
              </a:solidFill>
              <a:effectLst/>
              <a:uFillTx/>
              <a:latin typeface="Arial"/>
            </a:endParaRPr>
          </a:p>
        </p:txBody>
      </p:sp>
      <p:sp>
        <p:nvSpPr>
          <p:cNvPr id="169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69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市場監視当局への情報提供・協力</a:t>
            </a:r>
            <a:endParaRPr lang="en-US" sz="1050" b="0" u="none" strike="noStrike">
              <a:solidFill>
                <a:srgbClr val="FFFFFF"/>
              </a:solidFill>
              <a:effectLst/>
              <a:uFillTx/>
              <a:latin typeface="Arial"/>
            </a:endParaRPr>
          </a:p>
        </p:txBody>
      </p:sp>
      <p:sp>
        <p:nvSpPr>
          <p:cNvPr id="170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0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70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0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70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0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70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0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170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0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71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1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71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1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71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1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71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1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71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1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72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72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72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72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72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72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172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Art.13(22) (20/55)  </a:t>
            </a:r>
            <a:endParaRPr lang="en-US" sz="1400" b="0" u="none" strike="noStrike">
              <a:solidFill>
                <a:srgbClr val="000000"/>
              </a:solidFill>
              <a:effectLst/>
              <a:uFillTx/>
              <a:latin typeface="Arial"/>
            </a:endParaRPr>
          </a:p>
        </p:txBody>
      </p:sp>
      <p:sp>
        <p:nvSpPr>
          <p:cNvPr id="172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72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72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73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73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73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73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73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市場監視当局への情報提供・協力</a:t>
            </a:r>
            <a:endParaRPr lang="en-US" sz="1800" b="0" u="none" strike="noStrike">
              <a:solidFill>
                <a:srgbClr val="000000"/>
              </a:solidFill>
              <a:effectLst/>
              <a:uFillTx/>
              <a:latin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73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73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73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73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74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Art.13(22)</a:t>
            </a:r>
            <a:endParaRPr lang="en-US" sz="1100" b="0" u="none" strike="noStrike">
              <a:solidFill>
                <a:srgbClr val="FFFFFF"/>
              </a:solidFill>
              <a:effectLst/>
              <a:uFillTx/>
              <a:latin typeface="Arial"/>
            </a:endParaRPr>
          </a:p>
        </p:txBody>
      </p:sp>
      <p:sp>
        <p:nvSpPr>
          <p:cNvPr id="174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4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74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4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74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4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747"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22. Manufacturers shall, upon a reasoned request from a market surveillance authority, provide that authority, in a language which can be easily understood by that authority, with all the information and documentation, in paper or electronic form, necessary to demonstrate the conformity of the product with digital elements and of the processes put in place by the manufacturer with the essential cybersecurity requirements set out in Annex I. Manufacturers shall cooperate with that authority, at its request, on any measures taken to eliminate the cybersecurity risks posed by the product with digital elements which they have placed on the market.</a:t>
            </a:r>
            <a:endParaRPr lang="en-US" sz="1050" b="0" u="none" strike="noStrike">
              <a:solidFill>
                <a:srgbClr val="FFFFFF"/>
              </a:solidFill>
              <a:effectLst/>
              <a:uFillTx/>
              <a:latin typeface="Arial"/>
            </a:endParaRPr>
          </a:p>
        </p:txBody>
      </p:sp>
      <p:sp>
        <p:nvSpPr>
          <p:cNvPr id="174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4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75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市場監視当局への情報提供・協力</a:t>
            </a:r>
            <a:endParaRPr lang="en-US" sz="1100" b="0" u="none" strike="noStrike">
              <a:solidFill>
                <a:srgbClr val="FFFFFF"/>
              </a:solidFill>
              <a:effectLst/>
              <a:uFillTx/>
              <a:latin typeface="Arial"/>
            </a:endParaRPr>
          </a:p>
        </p:txBody>
      </p:sp>
      <p:sp>
        <p:nvSpPr>
          <p:cNvPr id="175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75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75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75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759"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22. </a:t>
            </a:r>
            <a:r>
              <a:rPr lang="ja-JP" sz="1000" b="0" u="none" strike="noStrike">
                <a:solidFill>
                  <a:srgbClr val="172033"/>
                </a:solidFill>
                <a:effectLst/>
                <a:uFillTx/>
                <a:latin typeface="Yu Gothic"/>
                <a:ea typeface="Yu Gothic"/>
              </a:rPr>
              <a:t>製造業者は、市場監視当局からの理由を付した要請があった場合、当該当局が容易に理解できる言語で、デジタル要素を含む製品および製造業者が導入したプロセスが附属書</a:t>
            </a:r>
            <a:r>
              <a:rPr lang="en-US" sz="1000" b="0" u="none" strike="noStrike">
                <a:solidFill>
                  <a:srgbClr val="172033"/>
                </a:solidFill>
                <a:effectLst/>
                <a:uFillTx/>
                <a:latin typeface="Yu Gothic"/>
                <a:ea typeface="Yu Gothic"/>
              </a:rPr>
              <a:t>I</a:t>
            </a:r>
            <a:r>
              <a:rPr lang="ja-JP" sz="1000" b="0" u="none" strike="noStrike">
                <a:solidFill>
                  <a:srgbClr val="172033"/>
                </a:solidFill>
                <a:effectLst/>
                <a:uFillTx/>
                <a:latin typeface="Yu Gothic"/>
                <a:ea typeface="Yu Gothic"/>
              </a:rPr>
              <a:t>に定められたサイバーセキュリティの必須要件に適合していることを立証するために必要なすべての情報および文書を、紙媒体または電子形式で当該当局に提供しなければならない。 製造業者は、市場監視当局の要請に応じ、当該製造業者が市場に投入したデジタル要素を有する製品がもたらすサイバーセキュリティ上のリスクを排除するために講じられるあらゆる措置について、当該当局と協力しなければならない。</a:t>
            </a:r>
            <a:endParaRPr lang="en-US" sz="1000" b="0" u="none" strike="noStrike">
              <a:solidFill>
                <a:srgbClr val="FFFFFF"/>
              </a:solidFill>
              <a:effectLst/>
              <a:uFillTx/>
              <a:latin typeface="Arial"/>
            </a:endParaRPr>
          </a:p>
        </p:txBody>
      </p:sp>
      <p:sp>
        <p:nvSpPr>
          <p:cNvPr id="176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Art.13(22) (20/55)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76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76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76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76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76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76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76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76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77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77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7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77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7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Art.14(2)(a)</a:t>
            </a:r>
            <a:endParaRPr lang="en-US" sz="1050" b="0" u="none" strike="noStrike">
              <a:solidFill>
                <a:srgbClr val="FFFFFF"/>
              </a:solidFill>
              <a:effectLst/>
              <a:uFillTx/>
              <a:latin typeface="Arial"/>
            </a:endParaRPr>
          </a:p>
        </p:txBody>
      </p:sp>
      <p:sp>
        <p:nvSpPr>
          <p:cNvPr id="177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7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【脆弱性経路】積極的悪用脆弱性の早期警告（</a:t>
            </a:r>
            <a:r>
              <a:rPr lang="en-US" sz="1050" b="1" u="none" strike="noStrike">
                <a:solidFill>
                  <a:srgbClr val="172033"/>
                </a:solidFill>
                <a:effectLst/>
                <a:uFillTx/>
                <a:latin typeface="Aptos"/>
                <a:ea typeface="Aptos"/>
              </a:rPr>
              <a:t>24</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177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7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77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8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78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8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78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8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発見後</a:t>
            </a:r>
            <a:r>
              <a:rPr lang="en-US" sz="1050" b="1" u="none" strike="noStrike">
                <a:solidFill>
                  <a:srgbClr val="172033"/>
                </a:solidFill>
                <a:effectLst/>
                <a:uFillTx/>
                <a:latin typeface="Aptos"/>
                <a:ea typeface="Aptos"/>
              </a:rPr>
              <a:t>24</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178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8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78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8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78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9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79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9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79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9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79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79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79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79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79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80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80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80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発見後</a:t>
            </a:r>
            <a:r>
              <a:rPr lang="en-US" sz="1400" b="1" u="none" strike="noStrike">
                <a:solidFill>
                  <a:srgbClr val="172033"/>
                </a:solidFill>
                <a:effectLst/>
                <a:uFillTx/>
                <a:latin typeface="Aptos"/>
                <a:ea typeface="Aptos"/>
              </a:rPr>
              <a:t>24</a:t>
            </a:r>
            <a:r>
              <a:rPr lang="ja-JP" sz="1400" b="1" u="none" strike="noStrike">
                <a:solidFill>
                  <a:srgbClr val="172033"/>
                </a:solidFill>
                <a:effectLst/>
                <a:uFillTx/>
                <a:latin typeface="Aptos"/>
                <a:ea typeface="Aptos"/>
              </a:rPr>
              <a:t>時間以内 </a:t>
            </a:r>
            <a:endParaRPr lang="en-US" sz="1400" b="0" u="none" strike="noStrike">
              <a:solidFill>
                <a:srgbClr val="FFFFFF"/>
              </a:solidFill>
              <a:effectLst/>
              <a:uFillTx/>
              <a:latin typeface="Arial"/>
            </a:endParaRPr>
          </a:p>
        </p:txBody>
      </p:sp>
      <p:sp>
        <p:nvSpPr>
          <p:cNvPr id="180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Art.14(2)(a) (21/55)  </a:t>
            </a:r>
            <a:endParaRPr lang="en-US" sz="1400" b="0" u="none" strike="noStrike">
              <a:solidFill>
                <a:srgbClr val="000000"/>
              </a:solidFill>
              <a:effectLst/>
              <a:uFillTx/>
              <a:latin typeface="Arial"/>
            </a:endParaRPr>
          </a:p>
        </p:txBody>
      </p:sp>
      <p:sp>
        <p:nvSpPr>
          <p:cNvPr id="180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80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80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80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80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80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81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81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【脆弱性経路】積極的悪用脆弱性の早期警告（</a:t>
            </a:r>
            <a:r>
              <a:rPr lang="en-US" sz="1800" b="1" u="none" strike="noStrike">
                <a:solidFill>
                  <a:srgbClr val="172033"/>
                </a:solidFill>
                <a:effectLst/>
                <a:uFillTx/>
                <a:latin typeface="Yu Gothic"/>
                <a:ea typeface="Yu Gothic"/>
              </a:rPr>
              <a:t>24</a:t>
            </a:r>
            <a:r>
              <a:rPr lang="ja-JP" sz="1800" b="1" u="none" strike="noStrike">
                <a:solidFill>
                  <a:srgbClr val="172033"/>
                </a:solidFill>
                <a:effectLst/>
                <a:uFillTx/>
                <a:latin typeface="Yu Gothic"/>
                <a:ea typeface="Yu Gothic"/>
              </a:rPr>
              <a:t>時間以内）</a:t>
            </a:r>
            <a:endParaRPr lang="en-US" sz="1800" b="0" u="none" strike="noStrike">
              <a:solidFill>
                <a:srgbClr val="000000"/>
              </a:solidFill>
              <a:effectLst/>
              <a:uFillTx/>
              <a:latin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81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81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81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81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81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Art.14(2)(a)</a:t>
            </a:r>
            <a:endParaRPr lang="en-US" sz="1100" b="0" u="none" strike="noStrike">
              <a:solidFill>
                <a:srgbClr val="FFFFFF"/>
              </a:solidFill>
              <a:effectLst/>
              <a:uFillTx/>
              <a:latin typeface="Arial"/>
            </a:endParaRPr>
          </a:p>
        </p:txBody>
      </p:sp>
      <p:sp>
        <p:nvSpPr>
          <p:cNvPr id="181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1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82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2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82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2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824"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280" b="0" u="none" strike="noStrike">
                <a:solidFill>
                  <a:srgbClr val="172033"/>
                </a:solidFill>
                <a:effectLst/>
                <a:uFillTx/>
                <a:latin typeface="Yu Gothic"/>
                <a:ea typeface="Yu Gothic"/>
              </a:rPr>
              <a:t>an early warning notification of an actively exploited vulnerability, without undue delay and in any event within 24 hours of the manufacturer becoming aware of it, indicating, where applicable, the Member States on the territory of which the manufacturer is aware that their product with digital elements has been made available;</a:t>
            </a:r>
            <a:endParaRPr lang="en-US" sz="1280" b="0" u="none" strike="noStrike">
              <a:solidFill>
                <a:srgbClr val="FFFFFF"/>
              </a:solidFill>
              <a:effectLst/>
              <a:uFillTx/>
              <a:latin typeface="Arial"/>
            </a:endParaRPr>
          </a:p>
        </p:txBody>
      </p:sp>
      <p:sp>
        <p:nvSpPr>
          <p:cNvPr id="182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2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82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2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【脆弱性経路】積極的悪用脆弱性の早期警告（</a:t>
            </a:r>
            <a:r>
              <a:rPr lang="en-US" sz="1100" b="1" u="none" strike="noStrike">
                <a:solidFill>
                  <a:srgbClr val="172033"/>
                </a:solidFill>
                <a:effectLst/>
                <a:uFillTx/>
                <a:latin typeface="Aptos"/>
                <a:ea typeface="Aptos"/>
              </a:rPr>
              <a:t>24</a:t>
            </a:r>
            <a:r>
              <a:rPr lang="ja-JP" sz="1100" b="1" u="none" strike="noStrike">
                <a:solidFill>
                  <a:srgbClr val="172033"/>
                </a:solidFill>
                <a:effectLst/>
                <a:uFillTx/>
                <a:latin typeface="Aptos"/>
                <a:ea typeface="Aptos"/>
              </a:rPr>
              <a:t>時間以内）</a:t>
            </a:r>
            <a:endParaRPr lang="en-US" sz="1100" b="0" u="none" strike="noStrike">
              <a:solidFill>
                <a:srgbClr val="FFFFFF"/>
              </a:solidFill>
              <a:effectLst/>
              <a:uFillTx/>
              <a:latin typeface="Arial"/>
            </a:endParaRPr>
          </a:p>
        </p:txBody>
      </p:sp>
      <p:sp>
        <p:nvSpPr>
          <p:cNvPr id="182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3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83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3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83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3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83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3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Art.14(2)(a) (21/55)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
        <p:nvSpPr>
          <p:cNvPr id="1837" name="正方形/長方形 9"/>
          <p:cNvSpPr/>
          <p:nvPr/>
        </p:nvSpPr>
        <p:spPr>
          <a:xfrm>
            <a:off x="1949760" y="239976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80" b="0" u="none" strike="noStrike">
                <a:solidFill>
                  <a:srgbClr val="172033"/>
                </a:solidFill>
                <a:effectLst/>
                <a:uFillTx/>
                <a:latin typeface="Yu Gothic"/>
                <a:ea typeface="Yu Gothic"/>
              </a:rPr>
              <a:t>積極的に悪用されている脆弱性に関する早期警告通知を、不当な遅滞なく、かついかなる場合でも製造業者がその事実を知った後</a:t>
            </a:r>
            <a:r>
              <a:rPr lang="en-US" sz="1280" b="0" u="none" strike="noStrike">
                <a:solidFill>
                  <a:srgbClr val="172033"/>
                </a:solidFill>
                <a:effectLst/>
                <a:uFillTx/>
                <a:latin typeface="Yu Gothic"/>
                <a:ea typeface="Yu Gothic"/>
              </a:rPr>
              <a:t>24</a:t>
            </a:r>
            <a:r>
              <a:rPr lang="ja-JP" sz="1280" b="0" u="none" strike="noStrike">
                <a:solidFill>
                  <a:srgbClr val="172033"/>
                </a:solidFill>
                <a:effectLst/>
                <a:uFillTx/>
                <a:latin typeface="Yu Gothic"/>
                <a:ea typeface="Yu Gothic"/>
              </a:rPr>
              <a:t>時間以内に、該当する場合、製造業者が、自社のデジタル要素を含む製品が提供されていると認識している加盟国の領土を明示して行うこと</a:t>
            </a:r>
            <a:endParaRPr lang="en-US" sz="1280" b="0" u="none" strike="noStrike">
              <a:solidFill>
                <a:srgbClr val="FFFFFF"/>
              </a:solidFill>
              <a:effectLst/>
              <a:uFillTx/>
              <a:latin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83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84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84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84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84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84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84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84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84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84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4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85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5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Art.14(2)(b)</a:t>
            </a:r>
            <a:endParaRPr lang="en-US" sz="1050" b="0" u="none" strike="noStrike">
              <a:solidFill>
                <a:srgbClr val="FFFFFF"/>
              </a:solidFill>
              <a:effectLst/>
              <a:uFillTx/>
              <a:latin typeface="Arial"/>
            </a:endParaRPr>
          </a:p>
        </p:txBody>
      </p:sp>
      <p:sp>
        <p:nvSpPr>
          <p:cNvPr id="185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5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【脆弱性経路】積極的悪用脆弱性の通知（</a:t>
            </a:r>
            <a:r>
              <a:rPr lang="en-US" sz="1050" b="1" u="none" strike="noStrike">
                <a:solidFill>
                  <a:srgbClr val="172033"/>
                </a:solidFill>
                <a:effectLst/>
                <a:uFillTx/>
                <a:latin typeface="Aptos"/>
                <a:ea typeface="Aptos"/>
              </a:rPr>
              <a:t>72</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185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5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85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5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85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5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86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6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発見後</a:t>
            </a:r>
            <a:r>
              <a:rPr lang="en-US" sz="1050" b="1" u="none" strike="noStrike">
                <a:solidFill>
                  <a:srgbClr val="172033"/>
                </a:solidFill>
                <a:effectLst/>
                <a:uFillTx/>
                <a:latin typeface="Aptos"/>
                <a:ea typeface="Aptos"/>
              </a:rPr>
              <a:t>72</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186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6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86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6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86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6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86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6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87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7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87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87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87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87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87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87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87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87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発見後</a:t>
            </a:r>
            <a:r>
              <a:rPr lang="en-US" sz="1400" b="1" u="none" strike="noStrike">
                <a:solidFill>
                  <a:srgbClr val="172033"/>
                </a:solidFill>
                <a:effectLst/>
                <a:uFillTx/>
                <a:latin typeface="Aptos"/>
                <a:ea typeface="Aptos"/>
              </a:rPr>
              <a:t>72</a:t>
            </a:r>
            <a:r>
              <a:rPr lang="ja-JP" sz="1400" b="1" u="none" strike="noStrike">
                <a:solidFill>
                  <a:srgbClr val="172033"/>
                </a:solidFill>
                <a:effectLst/>
                <a:uFillTx/>
                <a:latin typeface="Aptos"/>
                <a:ea typeface="Aptos"/>
              </a:rPr>
              <a:t>時間以内 </a:t>
            </a:r>
            <a:endParaRPr lang="en-US" sz="1400" b="0" u="none" strike="noStrike">
              <a:solidFill>
                <a:srgbClr val="FFFFFF"/>
              </a:solidFill>
              <a:effectLst/>
              <a:uFillTx/>
              <a:latin typeface="Arial"/>
            </a:endParaRPr>
          </a:p>
        </p:txBody>
      </p:sp>
      <p:sp>
        <p:nvSpPr>
          <p:cNvPr id="188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Art.14(2)(b) (22/55)  </a:t>
            </a:r>
            <a:endParaRPr lang="en-US" sz="1400" b="0" u="none" strike="noStrike">
              <a:solidFill>
                <a:srgbClr val="000000"/>
              </a:solidFill>
              <a:effectLst/>
              <a:uFillTx/>
              <a:latin typeface="Arial"/>
            </a:endParaRPr>
          </a:p>
        </p:txBody>
      </p:sp>
      <p:sp>
        <p:nvSpPr>
          <p:cNvPr id="188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88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88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88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88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88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88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88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【脆弱性経路】積極的悪用脆弱性の通知（</a:t>
            </a:r>
            <a:r>
              <a:rPr lang="en-US" sz="1800" b="1" u="none" strike="noStrike">
                <a:solidFill>
                  <a:srgbClr val="172033"/>
                </a:solidFill>
                <a:effectLst/>
                <a:uFillTx/>
                <a:latin typeface="Yu Gothic"/>
                <a:ea typeface="Yu Gothic"/>
              </a:rPr>
              <a:t>72</a:t>
            </a:r>
            <a:r>
              <a:rPr lang="ja-JP" sz="1800" b="1" u="none" strike="noStrike">
                <a:solidFill>
                  <a:srgbClr val="172033"/>
                </a:solidFill>
                <a:effectLst/>
                <a:uFillTx/>
                <a:latin typeface="Yu Gothic"/>
                <a:ea typeface="Yu Gothic"/>
              </a:rPr>
              <a:t>時間以内）</a:t>
            </a:r>
            <a:endParaRPr lang="en-US" sz="1800" b="0" u="none" strike="noStrike">
              <a:solidFill>
                <a:srgbClr val="000000"/>
              </a:solidFill>
              <a:effectLst/>
              <a:uFillTx/>
              <a:latin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89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89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89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89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89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Art.14(2)(b)</a:t>
            </a:r>
            <a:endParaRPr lang="en-US" sz="1100" b="0" u="none" strike="noStrike">
              <a:solidFill>
                <a:srgbClr val="FFFFFF"/>
              </a:solidFill>
              <a:effectLst/>
              <a:uFillTx/>
              <a:latin typeface="Arial"/>
            </a:endParaRPr>
          </a:p>
        </p:txBody>
      </p:sp>
      <p:sp>
        <p:nvSpPr>
          <p:cNvPr id="189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9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89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89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89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0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90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280" b="0" u="none" strike="noStrike">
                <a:solidFill>
                  <a:srgbClr val="172033"/>
                </a:solidFill>
                <a:effectLst/>
                <a:uFillTx/>
                <a:latin typeface="Yu Gothic"/>
                <a:ea typeface="Yu Gothic"/>
              </a:rPr>
              <a:t>unless the relevant information has already been provided, a vulnerability notification, without undue delay and in any event within 72 hours of the manufacturer becoming aware of the actively exploited vulnerability, which shall provide general information, as available, about the product with digital elements concerned, the general nature of the exploit and of the vulnerability concerned as well as any corrective or mitigating measures taken, and corrective or mitigating measures that users can take, and which shall also indicate, where applicable, how sensitive the manufacturer considers the notified information to be</a:t>
            </a:r>
            <a:endParaRPr lang="en-US" sz="1280" b="0" u="none" strike="noStrike">
              <a:solidFill>
                <a:srgbClr val="FFFFFF"/>
              </a:solidFill>
              <a:effectLst/>
              <a:uFillTx/>
              <a:latin typeface="Arial"/>
            </a:endParaRPr>
          </a:p>
          <a:p>
            <a:pPr defTabSz="914400">
              <a:lnSpc>
                <a:spcPct val="100000"/>
              </a:lnSpc>
              <a:tabLst>
                <a:tab pos="0" algn="l"/>
              </a:tabLst>
            </a:pPr>
            <a:endParaRPr lang="en-US" sz="1280" b="0" u="none" strike="noStrike">
              <a:solidFill>
                <a:srgbClr val="FFFFFF"/>
              </a:solidFill>
              <a:effectLst/>
              <a:uFillTx/>
              <a:latin typeface="Arial"/>
            </a:endParaRPr>
          </a:p>
          <a:p>
            <a:pPr defTabSz="914400">
              <a:lnSpc>
                <a:spcPct val="100000"/>
              </a:lnSpc>
              <a:tabLst>
                <a:tab pos="0" algn="l"/>
              </a:tabLst>
            </a:pPr>
            <a:r>
              <a:rPr lang="ja-JP" sz="1280" b="0" u="none" strike="noStrike">
                <a:solidFill>
                  <a:srgbClr val="172033"/>
                </a:solidFill>
                <a:effectLst/>
                <a:uFillTx/>
                <a:latin typeface="Yu Gothic"/>
                <a:ea typeface="Yu Gothic"/>
              </a:rPr>
              <a:t>当該情報が既に提供されていない限り、脆弱性が実際に悪用されていることを製造業者が認識してから、不当な遅滞なく、かついかなる場合でも</a:t>
            </a:r>
            <a:r>
              <a:rPr lang="en-US" sz="1280" b="0" u="none" strike="noStrike">
                <a:solidFill>
                  <a:srgbClr val="172033"/>
                </a:solidFill>
                <a:effectLst/>
                <a:uFillTx/>
                <a:latin typeface="Yu Gothic"/>
                <a:ea typeface="Yu Gothic"/>
              </a:rPr>
              <a:t>72</a:t>
            </a:r>
            <a:r>
              <a:rPr lang="ja-JP" sz="1280" b="0" u="none" strike="noStrike">
                <a:solidFill>
                  <a:srgbClr val="172033"/>
                </a:solidFill>
                <a:effectLst/>
                <a:uFillTx/>
                <a:latin typeface="Yu Gothic"/>
                <a:ea typeface="Yu Gothic"/>
              </a:rPr>
              <a:t>時間以内に、脆弱性通知を行うこと。当該通知には、入手可能な範囲で、当該デジタル要素を含む製品に関する一般的な情報、 当該悪用および脆弱性の一般的な性質、ならびに講じられた是正措置または緩和措置、およびユーザーが講じることができる是正措置または緩和措置を記載するものとし、また、該当する場合、製造業者が通知された情報をどの程度機密性が高いとみなしているかを明示するものとする</a:t>
            </a:r>
            <a:endParaRPr lang="en-US" sz="1280" b="0" u="none" strike="noStrike">
              <a:solidFill>
                <a:srgbClr val="FFFFFF"/>
              </a:solidFill>
              <a:effectLst/>
              <a:uFillTx/>
              <a:latin typeface="Arial"/>
            </a:endParaRPr>
          </a:p>
        </p:txBody>
      </p:sp>
      <p:sp>
        <p:nvSpPr>
          <p:cNvPr id="190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0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90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0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【脆弱性経路】積極的悪用脆弱性の通知（</a:t>
            </a:r>
            <a:r>
              <a:rPr lang="en-US" sz="1100" b="1" u="none" strike="noStrike">
                <a:solidFill>
                  <a:srgbClr val="172033"/>
                </a:solidFill>
                <a:effectLst/>
                <a:uFillTx/>
                <a:latin typeface="Aptos"/>
                <a:ea typeface="Aptos"/>
              </a:rPr>
              <a:t>72</a:t>
            </a:r>
            <a:r>
              <a:rPr lang="ja-JP" sz="1100" b="1" u="none" strike="noStrike">
                <a:solidFill>
                  <a:srgbClr val="172033"/>
                </a:solidFill>
                <a:effectLst/>
                <a:uFillTx/>
                <a:latin typeface="Aptos"/>
                <a:ea typeface="Aptos"/>
              </a:rPr>
              <a:t>時間以内）</a:t>
            </a:r>
            <a:endParaRPr lang="en-US" sz="1100" b="0" u="none" strike="noStrike">
              <a:solidFill>
                <a:srgbClr val="FFFFFF"/>
              </a:solidFill>
              <a:effectLst/>
              <a:uFillTx/>
              <a:latin typeface="Arial"/>
            </a:endParaRPr>
          </a:p>
        </p:txBody>
      </p:sp>
      <p:sp>
        <p:nvSpPr>
          <p:cNvPr id="190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0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90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0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91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1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91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1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Art.14(2)(b) (22/55)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91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91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91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91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1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92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2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92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2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192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2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192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2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Art.14(2)(c)</a:t>
            </a:r>
            <a:endParaRPr lang="en-US" sz="1050" b="0" u="none" strike="noStrike">
              <a:solidFill>
                <a:srgbClr val="FFFFFF"/>
              </a:solidFill>
              <a:effectLst/>
              <a:uFillTx/>
              <a:latin typeface="Arial"/>
            </a:endParaRPr>
          </a:p>
        </p:txBody>
      </p:sp>
      <p:sp>
        <p:nvSpPr>
          <p:cNvPr id="192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2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【脆弱性経路】積極的悪用脆弱性の最終報告（是正・緩和後</a:t>
            </a:r>
            <a:r>
              <a:rPr lang="en-US" sz="1050" b="1" u="none" strike="noStrike">
                <a:solidFill>
                  <a:srgbClr val="172033"/>
                </a:solidFill>
                <a:effectLst/>
                <a:uFillTx/>
                <a:latin typeface="Aptos"/>
                <a:ea typeface="Aptos"/>
              </a:rPr>
              <a:t>14</a:t>
            </a:r>
            <a:r>
              <a:rPr lang="ja-JP" sz="1050" b="1" u="none" strike="noStrike">
                <a:solidFill>
                  <a:srgbClr val="172033"/>
                </a:solidFill>
                <a:effectLst/>
                <a:uFillTx/>
                <a:latin typeface="Aptos"/>
                <a:ea typeface="Aptos"/>
              </a:rPr>
              <a:t>日以内）</a:t>
            </a:r>
            <a:endParaRPr lang="en-US" sz="1050" b="0" u="none" strike="noStrike">
              <a:solidFill>
                <a:srgbClr val="FFFFFF"/>
              </a:solidFill>
              <a:effectLst/>
              <a:uFillTx/>
              <a:latin typeface="Arial"/>
            </a:endParaRPr>
          </a:p>
        </p:txBody>
      </p:sp>
      <p:sp>
        <p:nvSpPr>
          <p:cNvPr id="193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3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193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3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193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3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193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3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是正・緩和後</a:t>
            </a:r>
            <a:r>
              <a:rPr lang="en-US" sz="1050" b="1" u="none" strike="noStrike">
                <a:solidFill>
                  <a:srgbClr val="172033"/>
                </a:solidFill>
                <a:effectLst/>
                <a:uFillTx/>
                <a:latin typeface="Aptos"/>
                <a:ea typeface="Aptos"/>
              </a:rPr>
              <a:t>14</a:t>
            </a:r>
            <a:r>
              <a:rPr lang="ja-JP" sz="1050" b="1" u="none" strike="noStrike">
                <a:solidFill>
                  <a:srgbClr val="172033"/>
                </a:solidFill>
                <a:effectLst/>
                <a:uFillTx/>
                <a:latin typeface="Aptos"/>
                <a:ea typeface="Aptos"/>
              </a:rPr>
              <a:t>日以内</a:t>
            </a:r>
            <a:endParaRPr lang="en-US" sz="1050" b="0" u="none" strike="noStrike">
              <a:solidFill>
                <a:srgbClr val="FFFFFF"/>
              </a:solidFill>
              <a:effectLst/>
              <a:uFillTx/>
              <a:latin typeface="Arial"/>
            </a:endParaRPr>
          </a:p>
        </p:txBody>
      </p:sp>
      <p:sp>
        <p:nvSpPr>
          <p:cNvPr id="193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3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194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4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194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4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194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4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194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4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194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194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195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195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195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195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195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195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是正・緩和後</a:t>
            </a:r>
            <a:r>
              <a:rPr lang="en-US" sz="1400" b="1" u="none" strike="noStrike">
                <a:solidFill>
                  <a:srgbClr val="172033"/>
                </a:solidFill>
                <a:effectLst/>
                <a:uFillTx/>
                <a:latin typeface="Aptos"/>
                <a:ea typeface="Aptos"/>
              </a:rPr>
              <a:t>14</a:t>
            </a:r>
            <a:r>
              <a:rPr lang="ja-JP" sz="1400" b="1" u="none" strike="noStrike">
                <a:solidFill>
                  <a:srgbClr val="172033"/>
                </a:solidFill>
                <a:effectLst/>
                <a:uFillTx/>
                <a:latin typeface="Aptos"/>
                <a:ea typeface="Aptos"/>
              </a:rPr>
              <a:t>日以内 </a:t>
            </a:r>
            <a:endParaRPr lang="en-US" sz="1400" b="0" u="none" strike="noStrike">
              <a:solidFill>
                <a:srgbClr val="FFFFFF"/>
              </a:solidFill>
              <a:effectLst/>
              <a:uFillTx/>
              <a:latin typeface="Arial"/>
            </a:endParaRPr>
          </a:p>
        </p:txBody>
      </p:sp>
      <p:sp>
        <p:nvSpPr>
          <p:cNvPr id="195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Art.14(2)(c) (23/55)  </a:t>
            </a:r>
            <a:endParaRPr lang="en-US" sz="1400" b="0" u="none" strike="noStrike">
              <a:solidFill>
                <a:srgbClr val="000000"/>
              </a:solidFill>
              <a:effectLst/>
              <a:uFillTx/>
              <a:latin typeface="Arial"/>
            </a:endParaRPr>
          </a:p>
        </p:txBody>
      </p:sp>
      <p:sp>
        <p:nvSpPr>
          <p:cNvPr id="195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195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195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196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196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196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196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196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【脆弱性経路】積極的悪用脆弱性の最終報告（是正・緩和後</a:t>
            </a:r>
            <a:r>
              <a:rPr lang="en-US" sz="1800" b="1" u="none" strike="noStrike">
                <a:solidFill>
                  <a:srgbClr val="172033"/>
                </a:solidFill>
                <a:effectLst/>
                <a:uFillTx/>
                <a:latin typeface="Yu Gothic"/>
                <a:ea typeface="Yu Gothic"/>
              </a:rPr>
              <a:t>14</a:t>
            </a:r>
            <a:r>
              <a:rPr lang="ja-JP" sz="1800" b="1" u="none" strike="noStrike">
                <a:solidFill>
                  <a:srgbClr val="172033"/>
                </a:solidFill>
                <a:effectLst/>
                <a:uFillTx/>
                <a:latin typeface="Yu Gothic"/>
                <a:ea typeface="Yu Gothic"/>
              </a:rPr>
              <a:t>日以内）</a:t>
            </a:r>
            <a:endParaRPr lang="en-US" sz="1800" b="0" u="none" strike="noStrike">
              <a:solidFill>
                <a:srgbClr val="000000"/>
              </a:solidFill>
              <a:effectLst/>
              <a:uFillTx/>
              <a:latin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96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196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196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196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197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Art.14(2)(c)</a:t>
            </a:r>
            <a:endParaRPr lang="en-US" sz="1100" b="0" u="none" strike="noStrike">
              <a:solidFill>
                <a:srgbClr val="FFFFFF"/>
              </a:solidFill>
              <a:effectLst/>
              <a:uFillTx/>
              <a:latin typeface="Arial"/>
            </a:endParaRPr>
          </a:p>
        </p:txBody>
      </p:sp>
      <p:sp>
        <p:nvSpPr>
          <p:cNvPr id="197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7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197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7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197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7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1977" name="正方形/長方形 25"/>
          <p:cNvSpPr/>
          <p:nvPr/>
        </p:nvSpPr>
        <p:spPr>
          <a:xfrm>
            <a:off x="2012760" y="1282680"/>
            <a:ext cx="9890640" cy="22654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endParaRPr lang="en-US" sz="1280" b="0" u="none" strike="noStrike">
              <a:solidFill>
                <a:srgbClr val="FFFFFF"/>
              </a:solidFill>
              <a:effectLst/>
              <a:uFillTx/>
              <a:latin typeface="Arial"/>
            </a:endParaRPr>
          </a:p>
          <a:p>
            <a:pPr defTabSz="914400">
              <a:lnSpc>
                <a:spcPct val="100000"/>
              </a:lnSpc>
              <a:tabLst>
                <a:tab pos="0" algn="l"/>
              </a:tabLst>
            </a:pPr>
            <a:r>
              <a:rPr lang="en-US" sz="1280" b="0" u="none" strike="noStrike">
                <a:solidFill>
                  <a:srgbClr val="172033"/>
                </a:solidFill>
                <a:effectLst/>
                <a:uFillTx/>
                <a:latin typeface="Yu Gothic"/>
                <a:ea typeface="Yu Gothic"/>
              </a:rPr>
              <a:t>(c)unless the relevant information has already been provided, a final report, no later than 14 days after a corrective or mitigating measure is available, including at least the following:</a:t>
            </a:r>
            <a:endParaRPr lang="en-US" sz="1280" b="0" u="none" strike="noStrike">
              <a:solidFill>
                <a:srgbClr val="FFFFFF"/>
              </a:solidFill>
              <a:effectLst/>
              <a:uFillTx/>
              <a:latin typeface="Arial"/>
            </a:endParaRPr>
          </a:p>
          <a:p>
            <a:pPr defTabSz="914400">
              <a:lnSpc>
                <a:spcPct val="100000"/>
              </a:lnSpc>
              <a:tabLst>
                <a:tab pos="0" algn="l"/>
              </a:tabLst>
            </a:pPr>
            <a:r>
              <a:rPr lang="en-US" sz="1280" b="0" u="none" strike="noStrike">
                <a:solidFill>
                  <a:srgbClr val="172033"/>
                </a:solidFill>
                <a:effectLst/>
                <a:uFillTx/>
                <a:latin typeface="Yu Gothic"/>
                <a:ea typeface="Yu Gothic"/>
              </a:rPr>
              <a:t>(i)a description of the vulnerability, including its severity and impact;</a:t>
            </a:r>
            <a:endParaRPr lang="en-US" sz="1280" b="0" u="none" strike="noStrike">
              <a:solidFill>
                <a:srgbClr val="FFFFFF"/>
              </a:solidFill>
              <a:effectLst/>
              <a:uFillTx/>
              <a:latin typeface="Arial"/>
            </a:endParaRPr>
          </a:p>
          <a:p>
            <a:pPr defTabSz="914400">
              <a:lnSpc>
                <a:spcPct val="100000"/>
              </a:lnSpc>
              <a:tabLst>
                <a:tab pos="0" algn="l"/>
              </a:tabLst>
            </a:pPr>
            <a:r>
              <a:rPr lang="en-US" sz="1280" b="0" u="none" strike="noStrike">
                <a:solidFill>
                  <a:srgbClr val="172033"/>
                </a:solidFill>
                <a:effectLst/>
                <a:uFillTx/>
                <a:latin typeface="Yu Gothic"/>
                <a:ea typeface="Yu Gothic"/>
              </a:rPr>
              <a:t>(ii)where available, information concerning any malicious actor that has exploited or that is exploiting the vulnerability;</a:t>
            </a:r>
            <a:endParaRPr lang="en-US" sz="1280" b="0" u="none" strike="noStrike">
              <a:solidFill>
                <a:srgbClr val="FFFFFF"/>
              </a:solidFill>
              <a:effectLst/>
              <a:uFillTx/>
              <a:latin typeface="Arial"/>
            </a:endParaRPr>
          </a:p>
          <a:p>
            <a:pPr defTabSz="914400">
              <a:lnSpc>
                <a:spcPct val="100000"/>
              </a:lnSpc>
              <a:tabLst>
                <a:tab pos="0" algn="l"/>
              </a:tabLst>
            </a:pPr>
            <a:r>
              <a:rPr lang="en-US" sz="1280" b="0" u="none" strike="noStrike">
                <a:solidFill>
                  <a:srgbClr val="172033"/>
                </a:solidFill>
                <a:effectLst/>
                <a:uFillTx/>
                <a:latin typeface="Yu Gothic"/>
                <a:ea typeface="Yu Gothic"/>
              </a:rPr>
              <a:t>(iii)details about the security update or other corrective measures that have been made available to remedy the vulnerability.</a:t>
            </a:r>
            <a:endParaRPr lang="en-US" sz="1280" b="0" u="none" strike="noStrike">
              <a:solidFill>
                <a:srgbClr val="FFFFFF"/>
              </a:solidFill>
              <a:effectLst/>
              <a:uFillTx/>
              <a:latin typeface="Arial"/>
            </a:endParaRPr>
          </a:p>
          <a:p>
            <a:pPr defTabSz="914400">
              <a:lnSpc>
                <a:spcPct val="100000"/>
              </a:lnSpc>
              <a:tabLst>
                <a:tab pos="0" algn="l"/>
              </a:tabLst>
            </a:pPr>
            <a:endParaRPr lang="en-US" sz="1280" b="0" u="none" strike="noStrike">
              <a:solidFill>
                <a:srgbClr val="FFFFFF"/>
              </a:solidFill>
              <a:effectLst/>
              <a:uFillTx/>
              <a:latin typeface="Arial"/>
            </a:endParaRPr>
          </a:p>
          <a:p>
            <a:pPr defTabSz="914400">
              <a:lnSpc>
                <a:spcPct val="100000"/>
              </a:lnSpc>
              <a:tabLst>
                <a:tab pos="0" algn="l"/>
              </a:tabLst>
            </a:pPr>
            <a:r>
              <a:rPr lang="ja-JP" sz="1050" b="0" u="none" strike="noStrike">
                <a:solidFill>
                  <a:srgbClr val="172033"/>
                </a:solidFill>
                <a:effectLst/>
                <a:uFillTx/>
                <a:latin typeface="Yu Gothic"/>
                <a:ea typeface="Yu Gothic"/>
              </a:rPr>
              <a:t>当該情報が既に提供されていない場合、是正措置または緩和措置が利用可能となってから</a:t>
            </a:r>
            <a:r>
              <a:rPr lang="en-US" sz="1050" b="0" u="none" strike="noStrike">
                <a:solidFill>
                  <a:srgbClr val="172033"/>
                </a:solidFill>
                <a:effectLst/>
                <a:uFillTx/>
                <a:latin typeface="Yu Gothic"/>
                <a:ea typeface="Yu Gothic"/>
              </a:rPr>
              <a:t>14</a:t>
            </a:r>
            <a:r>
              <a:rPr lang="ja-JP" sz="1050" b="0" u="none" strike="noStrike">
                <a:solidFill>
                  <a:srgbClr val="172033"/>
                </a:solidFill>
                <a:effectLst/>
                <a:uFillTx/>
                <a:latin typeface="Yu Gothic"/>
                <a:ea typeface="Yu Gothic"/>
              </a:rPr>
              <a:t>日以内に、少なくとも以下の事項を含む最終報告書を提出すること：</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脆弱性の説明（その深刻度および影響を含む）；</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a:t>
            </a:r>
            <a:r>
              <a:rPr lang="ja-JP" sz="1050" b="0" u="none" strike="noStrike">
                <a:solidFill>
                  <a:srgbClr val="172033"/>
                </a:solidFill>
                <a:effectLst/>
                <a:uFillTx/>
                <a:latin typeface="Yu Gothic"/>
                <a:ea typeface="Yu Gothic"/>
              </a:rPr>
              <a:t>入手可能な場合、当該脆弱性を悪用した、または悪用している悪意のある攻撃者に関する情報；</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(iii)</a:t>
            </a:r>
            <a:r>
              <a:rPr lang="ja-JP" sz="1050" b="0" u="none" strike="noStrike">
                <a:solidFill>
                  <a:srgbClr val="172033"/>
                </a:solidFill>
                <a:effectLst/>
                <a:uFillTx/>
                <a:latin typeface="Yu Gothic"/>
                <a:ea typeface="Yu Gothic"/>
              </a:rPr>
              <a:t>当該脆弱性を修正するために提供されたセキュリティ更新プログラムまたはその他の是正措置に関する詳細。</a:t>
            </a:r>
            <a:endParaRPr lang="en-US" sz="1050" b="0" u="none" strike="noStrike">
              <a:solidFill>
                <a:srgbClr val="FFFFFF"/>
              </a:solidFill>
              <a:effectLst/>
              <a:uFillTx/>
              <a:latin typeface="Arial"/>
            </a:endParaRPr>
          </a:p>
        </p:txBody>
      </p:sp>
      <p:sp>
        <p:nvSpPr>
          <p:cNvPr id="197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7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198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8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【脆弱性経路】積極的悪用脆弱性の最終報告（是正・緩和後</a:t>
            </a:r>
            <a:r>
              <a:rPr lang="en-US" sz="1100" b="1" u="none" strike="noStrike">
                <a:solidFill>
                  <a:srgbClr val="172033"/>
                </a:solidFill>
                <a:effectLst/>
                <a:uFillTx/>
                <a:latin typeface="Aptos"/>
                <a:ea typeface="Aptos"/>
              </a:rPr>
              <a:t>14</a:t>
            </a:r>
            <a:r>
              <a:rPr lang="ja-JP" sz="1100" b="1" u="none" strike="noStrike">
                <a:solidFill>
                  <a:srgbClr val="172033"/>
                </a:solidFill>
                <a:effectLst/>
                <a:uFillTx/>
                <a:latin typeface="Aptos"/>
                <a:ea typeface="Aptos"/>
              </a:rPr>
              <a:t>日以内）</a:t>
            </a:r>
            <a:endParaRPr lang="en-US" sz="1100" b="0" u="none" strike="noStrike">
              <a:solidFill>
                <a:srgbClr val="FFFFFF"/>
              </a:solidFill>
              <a:effectLst/>
              <a:uFillTx/>
              <a:latin typeface="Arial"/>
            </a:endParaRPr>
          </a:p>
        </p:txBody>
      </p:sp>
      <p:sp>
        <p:nvSpPr>
          <p:cNvPr id="198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8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198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8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198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8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198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198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Art.14(2)(c) (23/55)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0"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1991"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1992"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1993"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1994"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95"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1996"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97"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1998"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1999"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000"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01"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002"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03"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Art.14(3)</a:t>
            </a:r>
            <a:endParaRPr lang="en-US" sz="1050" b="0" u="none" strike="noStrike">
              <a:solidFill>
                <a:srgbClr val="FFFFFF"/>
              </a:solidFill>
              <a:effectLst/>
              <a:uFillTx/>
              <a:latin typeface="Arial"/>
            </a:endParaRPr>
          </a:p>
        </p:txBody>
      </p:sp>
      <p:sp>
        <p:nvSpPr>
          <p:cNvPr id="2004"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05"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重大インシデントの</a:t>
            </a:r>
            <a:r>
              <a:rPr lang="en-US" sz="1050" b="1" u="none" strike="noStrike">
                <a:solidFill>
                  <a:srgbClr val="172033"/>
                </a:solidFill>
                <a:effectLst/>
                <a:uFillTx/>
                <a:latin typeface="Aptos"/>
                <a:ea typeface="Aptos"/>
              </a:rPr>
              <a:t>CSIRT</a:t>
            </a:r>
            <a:r>
              <a:rPr lang="ja-JP" sz="1050" b="1" u="none" strike="noStrike">
                <a:solidFill>
                  <a:srgbClr val="172033"/>
                </a:solidFill>
                <a:effectLst/>
                <a:uFillTx/>
                <a:latin typeface="Aptos"/>
                <a:ea typeface="Aptos"/>
              </a:rPr>
              <a:t>・</a:t>
            </a:r>
            <a:r>
              <a:rPr lang="en-US" sz="1050" b="1" u="none" strike="noStrike">
                <a:solidFill>
                  <a:srgbClr val="172033"/>
                </a:solidFill>
                <a:effectLst/>
                <a:uFillTx/>
                <a:latin typeface="Aptos"/>
                <a:ea typeface="Aptos"/>
              </a:rPr>
              <a:t>ENISA</a:t>
            </a:r>
            <a:r>
              <a:rPr lang="ja-JP" sz="1050" b="1" u="none" strike="noStrike">
                <a:solidFill>
                  <a:srgbClr val="172033"/>
                </a:solidFill>
                <a:effectLst/>
                <a:uFillTx/>
                <a:latin typeface="Aptos"/>
                <a:ea typeface="Aptos"/>
              </a:rPr>
              <a:t>への同時通知（単一報告プラットフォーム経由）</a:t>
            </a:r>
            <a:endParaRPr lang="en-US" sz="1050" b="0" u="none" strike="noStrike">
              <a:solidFill>
                <a:srgbClr val="FFFFFF"/>
              </a:solidFill>
              <a:effectLst/>
              <a:uFillTx/>
              <a:latin typeface="Arial"/>
            </a:endParaRPr>
          </a:p>
        </p:txBody>
      </p:sp>
      <p:sp>
        <p:nvSpPr>
          <p:cNvPr id="2006"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07"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008"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09"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010"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11"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012"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13"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重大インシデント認識時（詳細期限は</a:t>
            </a:r>
            <a:r>
              <a:rPr lang="en-US" sz="1050" b="1" u="none" strike="noStrike">
                <a:solidFill>
                  <a:srgbClr val="172033"/>
                </a:solidFill>
                <a:effectLst/>
                <a:uFillTx/>
                <a:latin typeface="Aptos"/>
                <a:ea typeface="Aptos"/>
              </a:rPr>
              <a:t>Art.14(4)</a:t>
            </a:r>
            <a:r>
              <a:rPr lang="ja-JP" sz="1050" b="1" u="none" strike="noStrike">
                <a:solidFill>
                  <a:srgbClr val="172033"/>
                </a:solidFill>
                <a:effectLst/>
                <a:uFillTx/>
                <a:latin typeface="Aptos"/>
                <a:ea typeface="Aptos"/>
              </a:rPr>
              <a:t>に従う）</a:t>
            </a:r>
            <a:endParaRPr lang="en-US" sz="1050" b="0" u="none" strike="noStrike">
              <a:solidFill>
                <a:srgbClr val="FFFFFF"/>
              </a:solidFill>
              <a:effectLst/>
              <a:uFillTx/>
              <a:latin typeface="Arial"/>
            </a:endParaRPr>
          </a:p>
        </p:txBody>
      </p:sp>
      <p:sp>
        <p:nvSpPr>
          <p:cNvPr id="2014"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15"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2016"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17"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2018"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19"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020"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21"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022"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23"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024"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25"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026"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027"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028"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029"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030"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031"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重大インシデント認識時（詳細期限は</a:t>
            </a:r>
            <a:r>
              <a:rPr lang="en-US" sz="1400" b="1" u="none" strike="noStrike">
                <a:solidFill>
                  <a:srgbClr val="172033"/>
                </a:solidFill>
                <a:effectLst/>
                <a:uFillTx/>
                <a:latin typeface="Aptos"/>
                <a:ea typeface="Aptos"/>
              </a:rPr>
              <a:t>Art.14(4)</a:t>
            </a:r>
            <a:r>
              <a:rPr lang="ja-JP" sz="1400" b="1" u="none" strike="noStrike">
                <a:solidFill>
                  <a:srgbClr val="172033"/>
                </a:solidFill>
                <a:effectLst/>
                <a:uFillTx/>
                <a:latin typeface="Aptos"/>
                <a:ea typeface="Aptos"/>
              </a:rPr>
              <a:t>に従う） </a:t>
            </a:r>
            <a:endParaRPr lang="en-US" sz="1400" b="0" u="none" strike="noStrike">
              <a:solidFill>
                <a:srgbClr val="FFFFFF"/>
              </a:solidFill>
              <a:effectLst/>
              <a:uFillTx/>
              <a:latin typeface="Arial"/>
            </a:endParaRPr>
          </a:p>
        </p:txBody>
      </p:sp>
      <p:sp>
        <p:nvSpPr>
          <p:cNvPr id="2032"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Art.14(3) (24/55)  </a:t>
            </a:r>
            <a:endParaRPr lang="en-US" sz="1400" b="0" u="none" strike="noStrike">
              <a:solidFill>
                <a:srgbClr val="000000"/>
              </a:solidFill>
              <a:effectLst/>
              <a:uFillTx/>
              <a:latin typeface="Arial"/>
            </a:endParaRPr>
          </a:p>
        </p:txBody>
      </p:sp>
      <p:sp>
        <p:nvSpPr>
          <p:cNvPr id="2033"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034"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035"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036"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037"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038"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039"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040"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重大インシデントの</a:t>
            </a:r>
            <a:r>
              <a:rPr lang="en-US" sz="1800" b="1" u="none" strike="noStrike">
                <a:solidFill>
                  <a:srgbClr val="172033"/>
                </a:solidFill>
                <a:effectLst/>
                <a:uFillTx/>
                <a:latin typeface="Yu Gothic"/>
                <a:ea typeface="Yu Gothic"/>
              </a:rPr>
              <a:t>CSIRT</a:t>
            </a:r>
            <a:r>
              <a:rPr lang="ja-JP" sz="1800" b="1" u="none" strike="noStrike">
                <a:solidFill>
                  <a:srgbClr val="172033"/>
                </a:solidFill>
                <a:effectLst/>
                <a:uFillTx/>
                <a:latin typeface="Yu Gothic"/>
                <a:ea typeface="Yu Gothic"/>
              </a:rPr>
              <a:t>・</a:t>
            </a:r>
            <a:r>
              <a:rPr lang="en-US" sz="1800" b="1" u="none" strike="noStrike">
                <a:solidFill>
                  <a:srgbClr val="172033"/>
                </a:solidFill>
                <a:effectLst/>
                <a:uFillTx/>
                <a:latin typeface="Yu Gothic"/>
                <a:ea typeface="Yu Gothic"/>
              </a:rPr>
              <a:t>ENISA</a:t>
            </a:r>
            <a:r>
              <a:rPr lang="ja-JP" sz="1800" b="1" u="none" strike="noStrike">
                <a:solidFill>
                  <a:srgbClr val="172033"/>
                </a:solidFill>
                <a:effectLst/>
                <a:uFillTx/>
                <a:latin typeface="Yu Gothic"/>
                <a:ea typeface="Yu Gothic"/>
              </a:rPr>
              <a:t>への同時通知（単一報告プラットフォーム経由）</a:t>
            </a:r>
            <a:endParaRPr lang="en-US" sz="1800" b="0" u="none" strike="noStrike">
              <a:solidFill>
                <a:srgbClr val="000000"/>
              </a:solidFill>
              <a:effectLst/>
              <a:uFillTx/>
              <a:latin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04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04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04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04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04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Art.14(3)</a:t>
            </a:r>
            <a:endParaRPr lang="en-US" sz="1100" b="0" u="none" strike="noStrike">
              <a:solidFill>
                <a:srgbClr val="FFFFFF"/>
              </a:solidFill>
              <a:effectLst/>
              <a:uFillTx/>
              <a:latin typeface="Arial"/>
            </a:endParaRPr>
          </a:p>
        </p:txBody>
      </p:sp>
      <p:sp>
        <p:nvSpPr>
          <p:cNvPr id="204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4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04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5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05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5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053"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3. A manufacturer shall notify any severe incident having an impact on the security of the product with digital elements that it becomes aware of simultaneously to the CSIRT designated as coordinator, in accordance with paragraph 7 of this Article, and to ENISA. The manufacturer shall notify that incident via the single reporting platform established pursuant to Article 16.</a:t>
            </a:r>
            <a:endParaRPr lang="en-US" sz="1050" b="0" u="none" strike="noStrike">
              <a:solidFill>
                <a:srgbClr val="FFFFFF"/>
              </a:solidFill>
              <a:effectLst/>
              <a:uFillTx/>
              <a:latin typeface="Arial"/>
            </a:endParaRPr>
          </a:p>
        </p:txBody>
      </p:sp>
      <p:sp>
        <p:nvSpPr>
          <p:cNvPr id="205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5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05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5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重大インシデントの</a:t>
            </a:r>
            <a:r>
              <a:rPr lang="en-US" sz="1100" b="1" u="none" strike="noStrike">
                <a:solidFill>
                  <a:srgbClr val="172033"/>
                </a:solidFill>
                <a:effectLst/>
                <a:uFillTx/>
                <a:latin typeface="Aptos"/>
                <a:ea typeface="Aptos"/>
              </a:rPr>
              <a:t>CSIRT</a:t>
            </a:r>
            <a:r>
              <a:rPr lang="ja-JP" sz="1100" b="1" u="none" strike="noStrike">
                <a:solidFill>
                  <a:srgbClr val="172033"/>
                </a:solidFill>
                <a:effectLst/>
                <a:uFillTx/>
                <a:latin typeface="Aptos"/>
                <a:ea typeface="Aptos"/>
              </a:rPr>
              <a:t>・</a:t>
            </a:r>
            <a:r>
              <a:rPr lang="en-US" sz="1100" b="1" u="none" strike="noStrike">
                <a:solidFill>
                  <a:srgbClr val="172033"/>
                </a:solidFill>
                <a:effectLst/>
                <a:uFillTx/>
                <a:latin typeface="Aptos"/>
                <a:ea typeface="Aptos"/>
              </a:rPr>
              <a:t>ENISA</a:t>
            </a:r>
            <a:r>
              <a:rPr lang="ja-JP" sz="1100" b="1" u="none" strike="noStrike">
                <a:solidFill>
                  <a:srgbClr val="172033"/>
                </a:solidFill>
                <a:effectLst/>
                <a:uFillTx/>
                <a:latin typeface="Aptos"/>
                <a:ea typeface="Aptos"/>
              </a:rPr>
              <a:t>への同時通知（単一報告プラットフォーム経由）</a:t>
            </a:r>
            <a:endParaRPr lang="en-US" sz="1100" b="0" u="none" strike="noStrike">
              <a:solidFill>
                <a:srgbClr val="FFFFFF"/>
              </a:solidFill>
              <a:effectLst/>
              <a:uFillTx/>
              <a:latin typeface="Arial"/>
            </a:endParaRPr>
          </a:p>
        </p:txBody>
      </p:sp>
      <p:sp>
        <p:nvSpPr>
          <p:cNvPr id="205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5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06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6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06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6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06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065"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3. </a:t>
            </a:r>
            <a:r>
              <a:rPr lang="ja-JP" sz="1000" b="0" u="none" strike="noStrike">
                <a:solidFill>
                  <a:srgbClr val="172033"/>
                </a:solidFill>
                <a:effectLst/>
                <a:uFillTx/>
                <a:latin typeface="Yu Gothic"/>
                <a:ea typeface="Yu Gothic"/>
              </a:rPr>
              <a:t>製造業者は、デジタル要素を有する製品のセキュリティに影響を及ぼす重大なインシデントを認識した場合、本条第</a:t>
            </a:r>
            <a:r>
              <a:rPr lang="en-US" sz="1000" b="0" u="none" strike="noStrike">
                <a:solidFill>
                  <a:srgbClr val="172033"/>
                </a:solidFill>
                <a:effectLst/>
                <a:uFillTx/>
                <a:latin typeface="Yu Gothic"/>
                <a:ea typeface="Yu Gothic"/>
              </a:rPr>
              <a:t>7</a:t>
            </a:r>
            <a:r>
              <a:rPr lang="ja-JP" sz="1000" b="0" u="none" strike="noStrike">
                <a:solidFill>
                  <a:srgbClr val="172033"/>
                </a:solidFill>
                <a:effectLst/>
                <a:uFillTx/>
                <a:latin typeface="Yu Gothic"/>
                <a:ea typeface="Yu Gothic"/>
              </a:rPr>
              <a:t>項に従い、調整役として指定された</a:t>
            </a:r>
            <a:r>
              <a:rPr lang="en-US" sz="1000" b="0" u="none" strike="noStrike">
                <a:solidFill>
                  <a:srgbClr val="172033"/>
                </a:solidFill>
                <a:effectLst/>
                <a:uFillTx/>
                <a:latin typeface="Yu Gothic"/>
                <a:ea typeface="Yu Gothic"/>
              </a:rPr>
              <a:t>CSIRT</a:t>
            </a:r>
            <a:r>
              <a:rPr lang="ja-JP" sz="1000" b="0" u="none" strike="noStrike">
                <a:solidFill>
                  <a:srgbClr val="172033"/>
                </a:solidFill>
                <a:effectLst/>
                <a:uFillTx/>
                <a:latin typeface="Yu Gothic"/>
                <a:ea typeface="Yu Gothic"/>
              </a:rPr>
              <a:t>および</a:t>
            </a:r>
            <a:r>
              <a:rPr lang="en-US" sz="1000" b="0" u="none" strike="noStrike">
                <a:solidFill>
                  <a:srgbClr val="172033"/>
                </a:solidFill>
                <a:effectLst/>
                <a:uFillTx/>
                <a:latin typeface="Yu Gothic"/>
                <a:ea typeface="Yu Gothic"/>
              </a:rPr>
              <a:t>ENISA</a:t>
            </a:r>
            <a:r>
              <a:rPr lang="ja-JP" sz="1000" b="0" u="none" strike="noStrike">
                <a:solidFill>
                  <a:srgbClr val="172033"/>
                </a:solidFill>
                <a:effectLst/>
                <a:uFillTx/>
                <a:latin typeface="Yu Gothic"/>
                <a:ea typeface="Yu Gothic"/>
              </a:rPr>
              <a:t>に対し、同時に通知しなければならない。製造業者は、第</a:t>
            </a:r>
            <a:r>
              <a:rPr lang="en-US" sz="1000" b="0" u="none" strike="noStrike">
                <a:solidFill>
                  <a:srgbClr val="172033"/>
                </a:solidFill>
                <a:effectLst/>
                <a:uFillTx/>
                <a:latin typeface="Yu Gothic"/>
                <a:ea typeface="Yu Gothic"/>
              </a:rPr>
              <a:t>16</a:t>
            </a:r>
            <a:r>
              <a:rPr lang="ja-JP" sz="1000" b="0" u="none" strike="noStrike">
                <a:solidFill>
                  <a:srgbClr val="172033"/>
                </a:solidFill>
                <a:effectLst/>
                <a:uFillTx/>
                <a:latin typeface="Yu Gothic"/>
                <a:ea typeface="Yu Gothic"/>
              </a:rPr>
              <a:t>条に基づき設立された単一報告プラットフォームを通じて、当該インシデントを通知しなければならない。</a:t>
            </a:r>
            <a:endParaRPr lang="en-US" sz="1000" b="0" u="none" strike="noStrike">
              <a:solidFill>
                <a:srgbClr val="FFFFFF"/>
              </a:solidFill>
              <a:effectLst/>
              <a:uFillTx/>
              <a:latin typeface="Arial"/>
            </a:endParaRPr>
          </a:p>
        </p:txBody>
      </p:sp>
      <p:sp>
        <p:nvSpPr>
          <p:cNvPr id="206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Art.14(3) (24/55)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06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06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07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07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7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07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7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07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07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07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7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07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Art.14(4)(a)</a:t>
            </a:r>
            <a:endParaRPr lang="en-US" sz="1050" b="0" u="none" strike="noStrike">
              <a:solidFill>
                <a:srgbClr val="FFFFFF"/>
              </a:solidFill>
              <a:effectLst/>
              <a:uFillTx/>
              <a:latin typeface="Arial"/>
            </a:endParaRPr>
          </a:p>
        </p:txBody>
      </p:sp>
      <p:sp>
        <p:nvSpPr>
          <p:cNvPr id="208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認識後</a:t>
            </a:r>
            <a:r>
              <a:rPr lang="en-US" sz="1050" b="1" u="none" strike="noStrike">
                <a:solidFill>
                  <a:srgbClr val="172033"/>
                </a:solidFill>
                <a:effectLst/>
                <a:uFillTx/>
                <a:latin typeface="Aptos"/>
                <a:ea typeface="Aptos"/>
              </a:rPr>
              <a:t>24</a:t>
            </a:r>
            <a:r>
              <a:rPr lang="ja-JP" sz="1050" b="1" u="none" strike="noStrike">
                <a:solidFill>
                  <a:srgbClr val="172033"/>
                </a:solidFill>
                <a:effectLst/>
                <a:uFillTx/>
                <a:latin typeface="Aptos"/>
                <a:ea typeface="Aptos"/>
              </a:rPr>
              <a:t>時間以内の早期警告（悪意の有無・製品提供加盟国の明示）</a:t>
            </a:r>
            <a:endParaRPr lang="en-US" sz="1050" b="0" u="none" strike="noStrike">
              <a:solidFill>
                <a:srgbClr val="FFFFFF"/>
              </a:solidFill>
              <a:effectLst/>
              <a:uFillTx/>
              <a:latin typeface="Arial"/>
            </a:endParaRPr>
          </a:p>
        </p:txBody>
      </p:sp>
      <p:sp>
        <p:nvSpPr>
          <p:cNvPr id="208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08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08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8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08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9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重大インシデント認識後</a:t>
            </a:r>
            <a:r>
              <a:rPr lang="en-US" sz="1050" b="1" u="none" strike="noStrike">
                <a:solidFill>
                  <a:srgbClr val="172033"/>
                </a:solidFill>
                <a:effectLst/>
                <a:uFillTx/>
                <a:latin typeface="Aptos"/>
                <a:ea typeface="Aptos"/>
              </a:rPr>
              <a:t>24</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209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9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209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9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209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9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09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09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09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0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10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0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10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10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10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10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10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10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重大インシデント認識後</a:t>
            </a:r>
            <a:r>
              <a:rPr lang="en-US" sz="1400" b="1" u="none" strike="noStrike">
                <a:solidFill>
                  <a:srgbClr val="172033"/>
                </a:solidFill>
                <a:effectLst/>
                <a:uFillTx/>
                <a:latin typeface="Aptos"/>
                <a:ea typeface="Aptos"/>
              </a:rPr>
              <a:t>24</a:t>
            </a:r>
            <a:r>
              <a:rPr lang="ja-JP" sz="1400" b="1" u="none" strike="noStrike">
                <a:solidFill>
                  <a:srgbClr val="172033"/>
                </a:solidFill>
                <a:effectLst/>
                <a:uFillTx/>
                <a:latin typeface="Aptos"/>
                <a:ea typeface="Aptos"/>
              </a:rPr>
              <a:t>時間以内 </a:t>
            </a:r>
            <a:endParaRPr lang="en-US" sz="1400" b="0" u="none" strike="noStrike">
              <a:solidFill>
                <a:srgbClr val="FFFFFF"/>
              </a:solidFill>
              <a:effectLst/>
              <a:uFillTx/>
              <a:latin typeface="Arial"/>
            </a:endParaRPr>
          </a:p>
        </p:txBody>
      </p:sp>
      <p:sp>
        <p:nvSpPr>
          <p:cNvPr id="210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Art.14(4)(a) (25/55)  </a:t>
            </a:r>
            <a:endParaRPr lang="en-US" sz="1400" b="0" u="none" strike="noStrike">
              <a:solidFill>
                <a:srgbClr val="000000"/>
              </a:solidFill>
              <a:effectLst/>
              <a:uFillTx/>
              <a:latin typeface="Arial"/>
            </a:endParaRPr>
          </a:p>
        </p:txBody>
      </p:sp>
      <p:sp>
        <p:nvSpPr>
          <p:cNvPr id="211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11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11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11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11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11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11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11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認識後</a:t>
            </a:r>
            <a:r>
              <a:rPr lang="en-US" sz="1800" b="1" u="none" strike="noStrike">
                <a:solidFill>
                  <a:srgbClr val="172033"/>
                </a:solidFill>
                <a:effectLst/>
                <a:uFillTx/>
                <a:latin typeface="Yu Gothic"/>
                <a:ea typeface="Yu Gothic"/>
              </a:rPr>
              <a:t>24</a:t>
            </a:r>
            <a:r>
              <a:rPr lang="ja-JP" sz="1800" b="1" u="none" strike="noStrike">
                <a:solidFill>
                  <a:srgbClr val="172033"/>
                </a:solidFill>
                <a:effectLst/>
                <a:uFillTx/>
                <a:latin typeface="Yu Gothic"/>
                <a:ea typeface="Yu Gothic"/>
              </a:rPr>
              <a:t>時間以内の早期警告（悪意の有無・製品提供加盟国の明示）</a:t>
            </a:r>
            <a:endParaRPr lang="en-US" sz="1800" b="0" u="none" strike="noStrike">
              <a:solidFill>
                <a:srgbClr val="000000"/>
              </a:solidFill>
              <a:effectLst/>
              <a:uFillTx/>
              <a:latin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11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12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12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12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12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Art.14(4)(a)</a:t>
            </a:r>
            <a:endParaRPr lang="en-US" sz="1100" b="0" u="none" strike="noStrike">
              <a:solidFill>
                <a:srgbClr val="FFFFFF"/>
              </a:solidFill>
              <a:effectLst/>
              <a:uFillTx/>
              <a:latin typeface="Arial"/>
            </a:endParaRPr>
          </a:p>
        </p:txBody>
      </p:sp>
      <p:sp>
        <p:nvSpPr>
          <p:cNvPr id="212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2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12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2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12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2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130" name="正方形/長方形 25"/>
          <p:cNvSpPr/>
          <p:nvPr/>
        </p:nvSpPr>
        <p:spPr>
          <a:xfrm>
            <a:off x="2012760" y="1282680"/>
            <a:ext cx="9890640" cy="221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4. For the purposes of the notification referred to in paragraph 3, the manufacturer shall submit: (a) an early warning notification of a severe incident having an impact on the security of the product with digital elements, without undue delay and in any event within 24 hours of the manufacturer becoming aware of it, including at least whether the incident is suspected of being caused by unlawful or malicious acts, which shall also indicate, where applicable, the Member States on the territory of which the manufacturer is aware that their product with digital elements has been made available;.</a:t>
            </a:r>
            <a:endParaRPr lang="en-US" sz="1050" b="0" u="none" strike="noStrike">
              <a:solidFill>
                <a:srgbClr val="FFFFFF"/>
              </a:solidFill>
              <a:effectLst/>
              <a:uFillTx/>
              <a:latin typeface="Arial"/>
            </a:endParaRPr>
          </a:p>
          <a:p>
            <a:pPr defTabSz="914400">
              <a:lnSpc>
                <a:spcPct val="100000"/>
              </a:lnSpc>
              <a:tabLst>
                <a:tab pos="0" algn="l"/>
              </a:tabLst>
            </a:pPr>
            <a:endParaRPr lang="en-US" sz="1050" b="0" u="none" strike="noStrike">
              <a:solidFill>
                <a:srgbClr val="FFFFFF"/>
              </a:solidFill>
              <a:effectLst/>
              <a:uFillTx/>
              <a:latin typeface="Arial"/>
            </a:endParaRPr>
          </a:p>
          <a:p>
            <a:pPr defTabSz="914400">
              <a:lnSpc>
                <a:spcPct val="100000"/>
              </a:lnSpc>
              <a:tabLst>
                <a:tab pos="0" algn="l"/>
              </a:tabLst>
            </a:pPr>
            <a:r>
              <a:rPr lang="ja-JP" sz="1280" b="0" u="none" strike="noStrike">
                <a:solidFill>
                  <a:srgbClr val="172033"/>
                </a:solidFill>
                <a:effectLst/>
                <a:uFillTx/>
                <a:latin typeface="Yu Gothic"/>
                <a:ea typeface="Yu Gothic"/>
              </a:rPr>
              <a:t>デジタル要素を有する製品のセキュリティに影響を及ぼす重大なインシデントに関する早期警告通知。これは、不当な遅滞なく、かついかなる場合でも製造業者がその事実を認識してから</a:t>
            </a:r>
            <a:r>
              <a:rPr lang="en-US" sz="1280" b="0" u="none" strike="noStrike">
                <a:solidFill>
                  <a:srgbClr val="172033"/>
                </a:solidFill>
                <a:effectLst/>
                <a:uFillTx/>
                <a:latin typeface="Yu Gothic"/>
                <a:ea typeface="Yu Gothic"/>
              </a:rPr>
              <a:t>24</a:t>
            </a:r>
            <a:r>
              <a:rPr lang="ja-JP" sz="1280" b="0" u="none" strike="noStrike">
                <a:solidFill>
                  <a:srgbClr val="172033"/>
                </a:solidFill>
                <a:effectLst/>
                <a:uFillTx/>
                <a:latin typeface="Yu Gothic"/>
                <a:ea typeface="Yu Gothic"/>
              </a:rPr>
              <a:t>時間以内に通知され、少なくとも当該インシデントが違法または悪意のある行為によって引き起こされた疑いがあるかどうかを含め、また、該当する場合、製造業者がそのデジタル要素を有する製品が提供されていると認識している加盟国の領土を明示するものとする；</a:t>
            </a:r>
            <a:endParaRPr lang="en-US" sz="1280" b="0" u="none" strike="noStrike">
              <a:solidFill>
                <a:srgbClr val="FFFFFF"/>
              </a:solidFill>
              <a:effectLst/>
              <a:uFillTx/>
              <a:latin typeface="Arial"/>
            </a:endParaRPr>
          </a:p>
        </p:txBody>
      </p:sp>
      <p:sp>
        <p:nvSpPr>
          <p:cNvPr id="213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3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13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3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認識後</a:t>
            </a:r>
            <a:r>
              <a:rPr lang="en-US" sz="1100" b="1" u="none" strike="noStrike">
                <a:solidFill>
                  <a:srgbClr val="172033"/>
                </a:solidFill>
                <a:effectLst/>
                <a:uFillTx/>
                <a:latin typeface="Aptos"/>
                <a:ea typeface="Aptos"/>
              </a:rPr>
              <a:t>24</a:t>
            </a:r>
            <a:r>
              <a:rPr lang="ja-JP" sz="1100" b="1" u="none" strike="noStrike">
                <a:solidFill>
                  <a:srgbClr val="172033"/>
                </a:solidFill>
                <a:effectLst/>
                <a:uFillTx/>
                <a:latin typeface="Aptos"/>
                <a:ea typeface="Aptos"/>
              </a:rPr>
              <a:t>時間以内の早期警告（悪意の有無・製品提供加盟国の明示）</a:t>
            </a:r>
            <a:endParaRPr lang="en-US" sz="1100" b="0" u="none" strike="noStrike">
              <a:solidFill>
                <a:srgbClr val="FFFFFF"/>
              </a:solidFill>
              <a:effectLst/>
              <a:uFillTx/>
              <a:latin typeface="Arial"/>
            </a:endParaRPr>
          </a:p>
        </p:txBody>
      </p:sp>
      <p:sp>
        <p:nvSpPr>
          <p:cNvPr id="213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3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13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3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13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4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14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14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Art.14(4)(a) (25/55)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14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14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14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14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14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15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15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15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15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15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5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15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5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Art.14(4)(b)</a:t>
            </a:r>
            <a:endParaRPr lang="en-US" sz="1050" b="0" u="none" strike="noStrike">
              <a:solidFill>
                <a:srgbClr val="FFFFFF"/>
              </a:solidFill>
              <a:effectLst/>
              <a:uFillTx/>
              <a:latin typeface="Arial"/>
            </a:endParaRPr>
          </a:p>
        </p:txBody>
      </p:sp>
      <p:sp>
        <p:nvSpPr>
          <p:cNvPr id="215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5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インシデント初期通知の実施（</a:t>
            </a:r>
            <a:r>
              <a:rPr lang="en-US" sz="1050" b="1" u="none" strike="noStrike">
                <a:solidFill>
                  <a:srgbClr val="172033"/>
                </a:solidFill>
                <a:effectLst/>
                <a:uFillTx/>
                <a:latin typeface="Aptos"/>
                <a:ea typeface="Aptos"/>
              </a:rPr>
              <a:t>72</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216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16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16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16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インシデント発覚後</a:t>
            </a:r>
            <a:r>
              <a:rPr lang="en-US" sz="1050" b="1" u="none" strike="noStrike">
                <a:solidFill>
                  <a:srgbClr val="172033"/>
                </a:solidFill>
                <a:effectLst/>
                <a:uFillTx/>
                <a:latin typeface="Aptos"/>
                <a:ea typeface="Aptos"/>
              </a:rPr>
              <a:t>72</a:t>
            </a:r>
            <a:r>
              <a:rPr lang="ja-JP" sz="1050" b="1" u="none" strike="noStrike">
                <a:solidFill>
                  <a:srgbClr val="172033"/>
                </a:solidFill>
                <a:effectLst/>
                <a:uFillTx/>
                <a:latin typeface="Aptos"/>
                <a:ea typeface="Aptos"/>
              </a:rPr>
              <a:t>時間以内</a:t>
            </a:r>
            <a:endParaRPr lang="en-US" sz="1050" b="0" u="none" strike="noStrike">
              <a:solidFill>
                <a:srgbClr val="FFFFFF"/>
              </a:solidFill>
              <a:effectLst/>
              <a:uFillTx/>
              <a:latin typeface="Arial"/>
            </a:endParaRPr>
          </a:p>
        </p:txBody>
      </p:sp>
      <p:sp>
        <p:nvSpPr>
          <p:cNvPr id="216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6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217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7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217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7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17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7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17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7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17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17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18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18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18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18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18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18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インシデント発覚後</a:t>
            </a:r>
            <a:r>
              <a:rPr lang="en-US" sz="1400" b="1" u="none" strike="noStrike">
                <a:solidFill>
                  <a:srgbClr val="172033"/>
                </a:solidFill>
                <a:effectLst/>
                <a:uFillTx/>
                <a:latin typeface="Aptos"/>
                <a:ea typeface="Aptos"/>
              </a:rPr>
              <a:t>72</a:t>
            </a:r>
            <a:r>
              <a:rPr lang="ja-JP" sz="1400" b="1" u="none" strike="noStrike">
                <a:solidFill>
                  <a:srgbClr val="172033"/>
                </a:solidFill>
                <a:effectLst/>
                <a:uFillTx/>
                <a:latin typeface="Aptos"/>
                <a:ea typeface="Aptos"/>
              </a:rPr>
              <a:t>時間以内 </a:t>
            </a:r>
            <a:endParaRPr lang="en-US" sz="1400" b="0" u="none" strike="noStrike">
              <a:solidFill>
                <a:srgbClr val="FFFFFF"/>
              </a:solidFill>
              <a:effectLst/>
              <a:uFillTx/>
              <a:latin typeface="Arial"/>
            </a:endParaRPr>
          </a:p>
        </p:txBody>
      </p:sp>
      <p:sp>
        <p:nvSpPr>
          <p:cNvPr id="218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Art.14(4)(b) (26/55)  </a:t>
            </a:r>
            <a:endParaRPr lang="en-US" sz="1400" b="0" u="none" strike="noStrike">
              <a:solidFill>
                <a:srgbClr val="000000"/>
              </a:solidFill>
              <a:effectLst/>
              <a:uFillTx/>
              <a:latin typeface="Arial"/>
            </a:endParaRPr>
          </a:p>
        </p:txBody>
      </p:sp>
      <p:sp>
        <p:nvSpPr>
          <p:cNvPr id="218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18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18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19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19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19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19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19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インシデント初期通知の実施（</a:t>
            </a:r>
            <a:r>
              <a:rPr lang="en-US" sz="1800" b="1" u="none" strike="noStrike">
                <a:solidFill>
                  <a:srgbClr val="172033"/>
                </a:solidFill>
                <a:effectLst/>
                <a:uFillTx/>
                <a:latin typeface="Yu Gothic"/>
                <a:ea typeface="Yu Gothic"/>
              </a:rPr>
              <a:t>72</a:t>
            </a:r>
            <a:r>
              <a:rPr lang="ja-JP" sz="1800" b="1" u="none" strike="noStrike">
                <a:solidFill>
                  <a:srgbClr val="172033"/>
                </a:solidFill>
                <a:effectLst/>
                <a:uFillTx/>
                <a:latin typeface="Yu Gothic"/>
                <a:ea typeface="Yu Gothic"/>
              </a:rPr>
              <a:t>時間以内）</a:t>
            </a:r>
            <a:endParaRPr lang="en-US" sz="1800" b="0" u="none" strike="noStrike">
              <a:solidFill>
                <a:srgbClr val="000000"/>
              </a:solidFill>
              <a:effectLst/>
              <a:uFillTx/>
              <a:latin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19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19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19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19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20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Art.14(4)(b)</a:t>
            </a:r>
            <a:endParaRPr lang="en-US" sz="1100" b="0" u="none" strike="noStrike">
              <a:solidFill>
                <a:srgbClr val="FFFFFF"/>
              </a:solidFill>
              <a:effectLst/>
              <a:uFillTx/>
              <a:latin typeface="Arial"/>
            </a:endParaRPr>
          </a:p>
        </p:txBody>
      </p:sp>
      <p:sp>
        <p:nvSpPr>
          <p:cNvPr id="220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0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20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0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20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0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207" name="正方形/長方形 25"/>
          <p:cNvSpPr/>
          <p:nvPr/>
        </p:nvSpPr>
        <p:spPr>
          <a:xfrm>
            <a:off x="2012760" y="1282680"/>
            <a:ext cx="9890640" cy="1822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(b) unless the relevant information has already been provided, an incident notification, without undue delay and in any event within 72 hours of the manufacturer becoming aware of the incident, which shall provide general information, where available, about the nature of the incident, an initial assessment of the incident, as well as any corrective or mitigating measures taken, and corrective or mitigating measures that users can take, and which shall also indicate, where applicable, how sensitive the manufacturer considers the notified information to be</a:t>
            </a:r>
            <a:endParaRPr lang="en-US" sz="1050" b="0" u="none" strike="noStrike">
              <a:solidFill>
                <a:srgbClr val="FFFFFF"/>
              </a:solidFill>
              <a:effectLst/>
              <a:uFillTx/>
              <a:latin typeface="Arial"/>
            </a:endParaRPr>
          </a:p>
          <a:p>
            <a:pPr defTabSz="914400">
              <a:lnSpc>
                <a:spcPct val="100000"/>
              </a:lnSpc>
              <a:tabLst>
                <a:tab pos="0" algn="l"/>
              </a:tabLst>
            </a:pPr>
            <a:endParaRPr lang="en-US" sz="1050" b="0" u="none" strike="noStrike">
              <a:solidFill>
                <a:srgbClr val="FFFFFF"/>
              </a:solidFill>
              <a:effectLst/>
              <a:uFillTx/>
              <a:latin typeface="Arial"/>
            </a:endParaRPr>
          </a:p>
          <a:p>
            <a:pPr defTabSz="914400">
              <a:lnSpc>
                <a:spcPct val="100000"/>
              </a:lnSpc>
              <a:tabLst>
                <a:tab pos="0" algn="l"/>
              </a:tabLst>
            </a:pPr>
            <a:r>
              <a:rPr lang="ja-JP" sz="1050" b="0" u="none" strike="noStrike">
                <a:solidFill>
                  <a:srgbClr val="172033"/>
                </a:solidFill>
                <a:effectLst/>
                <a:uFillTx/>
                <a:latin typeface="Yu Gothic"/>
                <a:ea typeface="Yu Gothic"/>
              </a:rPr>
              <a:t>当該情報が既に提供されていない限り、製造業者がインシデントを認識してから不当な遅滞なく、かついかなる場合でも</a:t>
            </a:r>
            <a:r>
              <a:rPr lang="en-US" sz="1050" b="0" u="none" strike="noStrike">
                <a:solidFill>
                  <a:srgbClr val="172033"/>
                </a:solidFill>
                <a:effectLst/>
                <a:uFillTx/>
                <a:latin typeface="Yu Gothic"/>
                <a:ea typeface="Yu Gothic"/>
              </a:rPr>
              <a:t>72</a:t>
            </a:r>
            <a:r>
              <a:rPr lang="ja-JP" sz="1050" b="0" u="none" strike="noStrike">
                <a:solidFill>
                  <a:srgbClr val="172033"/>
                </a:solidFill>
                <a:effectLst/>
                <a:uFillTx/>
                <a:latin typeface="Yu Gothic"/>
                <a:ea typeface="Yu Gothic"/>
              </a:rPr>
              <a:t>時間以内に、インシデント通知を行うこと。当該通知には、入手可能な範囲でインシデントの性質に関する一般的な情報、インシデントの初期評価、ならびに講じられた是正措置または軽減措置、およびユーザーが講じることができる是正措置または軽減措置を含めるものとし、 また、該当する場合、製造業者が当該通知情報をどの程度機密性が高いとみなしているかを明示するものとする；</a:t>
            </a:r>
            <a:endParaRPr lang="en-US" sz="1050" b="0" u="none" strike="noStrike">
              <a:solidFill>
                <a:srgbClr val="FFFFFF"/>
              </a:solidFill>
              <a:effectLst/>
              <a:uFillTx/>
              <a:latin typeface="Arial"/>
            </a:endParaRPr>
          </a:p>
        </p:txBody>
      </p:sp>
      <p:sp>
        <p:nvSpPr>
          <p:cNvPr id="220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0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21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1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インシデント初期通知の実施（</a:t>
            </a:r>
            <a:r>
              <a:rPr lang="en-US" sz="1100" b="1" u="none" strike="noStrike">
                <a:solidFill>
                  <a:srgbClr val="172033"/>
                </a:solidFill>
                <a:effectLst/>
                <a:uFillTx/>
                <a:latin typeface="Aptos"/>
                <a:ea typeface="Aptos"/>
              </a:rPr>
              <a:t>72</a:t>
            </a:r>
            <a:r>
              <a:rPr lang="ja-JP" sz="1100" b="1" u="none" strike="noStrike">
                <a:solidFill>
                  <a:srgbClr val="172033"/>
                </a:solidFill>
                <a:effectLst/>
                <a:uFillTx/>
                <a:latin typeface="Aptos"/>
                <a:ea typeface="Aptos"/>
              </a:rPr>
              <a:t>時間以内）</a:t>
            </a:r>
            <a:endParaRPr lang="en-US" sz="1100" b="0" u="none" strike="noStrike">
              <a:solidFill>
                <a:srgbClr val="FFFFFF"/>
              </a:solidFill>
              <a:effectLst/>
              <a:uFillTx/>
              <a:latin typeface="Arial"/>
            </a:endParaRPr>
          </a:p>
        </p:txBody>
      </p:sp>
      <p:sp>
        <p:nvSpPr>
          <p:cNvPr id="221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1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21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1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21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1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21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1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Art.14(4)(b) (26/55)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22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22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22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22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22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22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22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22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23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23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3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23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3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Art.14(4)(c)</a:t>
            </a:r>
            <a:endParaRPr lang="en-US" sz="1050" b="0" u="none" strike="noStrike">
              <a:solidFill>
                <a:srgbClr val="FFFFFF"/>
              </a:solidFill>
              <a:effectLst/>
              <a:uFillTx/>
              <a:latin typeface="Arial"/>
            </a:endParaRPr>
          </a:p>
        </p:txBody>
      </p:sp>
      <p:sp>
        <p:nvSpPr>
          <p:cNvPr id="223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3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Art.14(4)(b)</a:t>
            </a:r>
            <a:r>
              <a:rPr lang="ja-JP" sz="1050" b="1" u="none" strike="noStrike">
                <a:solidFill>
                  <a:srgbClr val="172033"/>
                </a:solidFill>
                <a:effectLst/>
                <a:uFillTx/>
                <a:latin typeface="Aptos"/>
                <a:ea typeface="Aptos"/>
              </a:rPr>
              <a:t>通知後</a:t>
            </a:r>
            <a:r>
              <a:rPr lang="en-US" sz="1050" b="1" u="none" strike="noStrike">
                <a:solidFill>
                  <a:srgbClr val="172033"/>
                </a:solidFill>
                <a:effectLst/>
                <a:uFillTx/>
                <a:latin typeface="Aptos"/>
                <a:ea typeface="Aptos"/>
              </a:rPr>
              <a:t>1</a:t>
            </a:r>
            <a:r>
              <a:rPr lang="ja-JP" sz="1050" b="1" u="none" strike="noStrike">
                <a:solidFill>
                  <a:srgbClr val="172033"/>
                </a:solidFill>
                <a:effectLst/>
                <a:uFillTx/>
                <a:latin typeface="Aptos"/>
                <a:ea typeface="Aptos"/>
              </a:rPr>
              <a:t>ヶ月以内の最終報告書（詳細・原因・対策）の提出</a:t>
            </a:r>
            <a:endParaRPr lang="en-US" sz="1050" b="0" u="none" strike="noStrike">
              <a:solidFill>
                <a:srgbClr val="FFFFFF"/>
              </a:solidFill>
              <a:effectLst/>
              <a:uFillTx/>
              <a:latin typeface="Arial"/>
            </a:endParaRPr>
          </a:p>
        </p:txBody>
      </p:sp>
      <p:sp>
        <p:nvSpPr>
          <p:cNvPr id="223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3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23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24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24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通知後</a:t>
            </a:r>
            <a:r>
              <a:rPr lang="en-US" sz="1050" b="1" u="none" strike="noStrike">
                <a:solidFill>
                  <a:srgbClr val="172033"/>
                </a:solidFill>
                <a:effectLst/>
                <a:uFillTx/>
                <a:latin typeface="Aptos"/>
                <a:ea typeface="Aptos"/>
              </a:rPr>
              <a:t>1</a:t>
            </a:r>
            <a:r>
              <a:rPr lang="ja-JP" sz="1050" b="1" u="none" strike="noStrike">
                <a:solidFill>
                  <a:srgbClr val="172033"/>
                </a:solidFill>
                <a:effectLst/>
                <a:uFillTx/>
                <a:latin typeface="Aptos"/>
                <a:ea typeface="Aptos"/>
              </a:rPr>
              <a:t>ヶ月以内</a:t>
            </a:r>
            <a:endParaRPr lang="en-US" sz="1050" b="0" u="none" strike="noStrike">
              <a:solidFill>
                <a:srgbClr val="FFFFFF"/>
              </a:solidFill>
              <a:effectLst/>
              <a:uFillTx/>
              <a:latin typeface="Arial"/>
            </a:endParaRPr>
          </a:p>
        </p:txBody>
      </p:sp>
      <p:sp>
        <p:nvSpPr>
          <p:cNvPr id="224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224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4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224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5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25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5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25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5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25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25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25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25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25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26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26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26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通知後</a:t>
            </a:r>
            <a:r>
              <a:rPr lang="en-US" sz="1400" b="1" u="none" strike="noStrike">
                <a:solidFill>
                  <a:srgbClr val="172033"/>
                </a:solidFill>
                <a:effectLst/>
                <a:uFillTx/>
                <a:latin typeface="Aptos"/>
                <a:ea typeface="Aptos"/>
              </a:rPr>
              <a:t>1</a:t>
            </a:r>
            <a:r>
              <a:rPr lang="ja-JP" sz="1400" b="1" u="none" strike="noStrike">
                <a:solidFill>
                  <a:srgbClr val="172033"/>
                </a:solidFill>
                <a:effectLst/>
                <a:uFillTx/>
                <a:latin typeface="Aptos"/>
                <a:ea typeface="Aptos"/>
              </a:rPr>
              <a:t>ヶ月以内 </a:t>
            </a:r>
            <a:endParaRPr lang="en-US" sz="1400" b="0" u="none" strike="noStrike">
              <a:solidFill>
                <a:srgbClr val="FFFFFF"/>
              </a:solidFill>
              <a:effectLst/>
              <a:uFillTx/>
              <a:latin typeface="Arial"/>
            </a:endParaRPr>
          </a:p>
        </p:txBody>
      </p:sp>
      <p:sp>
        <p:nvSpPr>
          <p:cNvPr id="226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Art.14(4)(c) (27/55)  </a:t>
            </a:r>
            <a:endParaRPr lang="en-US" sz="1400" b="0" u="none" strike="noStrike">
              <a:solidFill>
                <a:srgbClr val="000000"/>
              </a:solidFill>
              <a:effectLst/>
              <a:uFillTx/>
              <a:latin typeface="Arial"/>
            </a:endParaRPr>
          </a:p>
        </p:txBody>
      </p:sp>
      <p:sp>
        <p:nvSpPr>
          <p:cNvPr id="226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26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26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26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26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26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27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27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Art.14(4)(b)</a:t>
            </a:r>
            <a:r>
              <a:rPr lang="ja-JP" sz="1800" b="1" u="none" strike="noStrike">
                <a:solidFill>
                  <a:srgbClr val="172033"/>
                </a:solidFill>
                <a:effectLst/>
                <a:uFillTx/>
                <a:latin typeface="Yu Gothic"/>
                <a:ea typeface="Yu Gothic"/>
              </a:rPr>
              <a:t>通知後</a:t>
            </a:r>
            <a:r>
              <a:rPr lang="en-US" sz="1800" b="1" u="none" strike="noStrike">
                <a:solidFill>
                  <a:srgbClr val="172033"/>
                </a:solidFill>
                <a:effectLst/>
                <a:uFillTx/>
                <a:latin typeface="Yu Gothic"/>
                <a:ea typeface="Yu Gothic"/>
              </a:rPr>
              <a:t>1</a:t>
            </a:r>
            <a:r>
              <a:rPr lang="ja-JP" sz="1800" b="1" u="none" strike="noStrike">
                <a:solidFill>
                  <a:srgbClr val="172033"/>
                </a:solidFill>
                <a:effectLst/>
                <a:uFillTx/>
                <a:latin typeface="Yu Gothic"/>
                <a:ea typeface="Yu Gothic"/>
              </a:rPr>
              <a:t>ヶ月以内の最終報告書（詳細・原因・対策）の提出</a:t>
            </a:r>
            <a:endParaRPr lang="en-US" sz="1800" b="0" u="none" strike="noStrike">
              <a:solidFill>
                <a:srgbClr val="000000"/>
              </a:solidFill>
              <a:effectLst/>
              <a:uFillTx/>
              <a:latin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27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27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27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27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27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Art.14(4)(c)</a:t>
            </a:r>
            <a:endParaRPr lang="en-US" sz="1100" b="0" u="none" strike="noStrike">
              <a:solidFill>
                <a:srgbClr val="FFFFFF"/>
              </a:solidFill>
              <a:effectLst/>
              <a:uFillTx/>
              <a:latin typeface="Arial"/>
            </a:endParaRPr>
          </a:p>
        </p:txBody>
      </p:sp>
      <p:sp>
        <p:nvSpPr>
          <p:cNvPr id="227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7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28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8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28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8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284" name="正方形/長方形 25"/>
          <p:cNvSpPr/>
          <p:nvPr/>
        </p:nvSpPr>
        <p:spPr>
          <a:xfrm>
            <a:off x="2012760" y="1282680"/>
            <a:ext cx="9890640" cy="21459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(c) unless the relevant information has already been provided, a final report, within one month after the submission of the incident notification under point (b), including at least the following: </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 a detailed description of the incident, including its severity and impact; </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 the type of threat or root cause that is likely to have triggered the incident; </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(iii) applied and ongoing mitigation measures.</a:t>
            </a:r>
            <a:endParaRPr lang="en-US" sz="1050" b="0" u="none" strike="noStrike">
              <a:solidFill>
                <a:srgbClr val="FFFFFF"/>
              </a:solidFill>
              <a:effectLst/>
              <a:uFillTx/>
              <a:latin typeface="Arial"/>
            </a:endParaRPr>
          </a:p>
          <a:p>
            <a:pPr defTabSz="914400">
              <a:lnSpc>
                <a:spcPct val="100000"/>
              </a:lnSpc>
              <a:tabLst>
                <a:tab pos="0" algn="l"/>
              </a:tabLst>
            </a:pPr>
            <a:endParaRPr lang="en-US" sz="1050" b="0" u="none" strike="noStrike">
              <a:solidFill>
                <a:srgbClr val="FFFFFF"/>
              </a:solidFill>
              <a:effectLst/>
              <a:uFillTx/>
              <a:latin typeface="Arial"/>
            </a:endParaRPr>
          </a:p>
          <a:p>
            <a:pPr defTabSz="914400">
              <a:lnSpc>
                <a:spcPct val="100000"/>
              </a:lnSpc>
              <a:tabLst>
                <a:tab pos="0" algn="l"/>
              </a:tabLst>
            </a:pP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(c)</a:t>
            </a:r>
            <a:r>
              <a:rPr lang="ja-JP" sz="1050" b="0" u="none" strike="noStrike">
                <a:solidFill>
                  <a:srgbClr val="172033"/>
                </a:solidFill>
                <a:effectLst/>
                <a:uFillTx/>
                <a:latin typeface="Yu Gothic"/>
                <a:ea typeface="Yu Gothic"/>
              </a:rPr>
              <a:t>関連情報が既に提供されていない場合、</a:t>
            </a:r>
            <a:r>
              <a:rPr lang="en-US" sz="1050" b="0" u="none" strike="noStrike">
                <a:solidFill>
                  <a:srgbClr val="172033"/>
                </a:solidFill>
                <a:effectLst/>
                <a:uFillTx/>
                <a:latin typeface="Yu Gothic"/>
                <a:ea typeface="Yu Gothic"/>
              </a:rPr>
              <a:t>(b)</a:t>
            </a:r>
            <a:r>
              <a:rPr lang="ja-JP" sz="1050" b="0" u="none" strike="noStrike">
                <a:solidFill>
                  <a:srgbClr val="172033"/>
                </a:solidFill>
                <a:effectLst/>
                <a:uFillTx/>
                <a:latin typeface="Yu Gothic"/>
                <a:ea typeface="Yu Gothic"/>
              </a:rPr>
              <a:t>項に基づくインシデント通知の提出後</a:t>
            </a:r>
            <a:r>
              <a:rPr lang="en-US" sz="1050" b="0" u="none" strike="noStrike">
                <a:solidFill>
                  <a:srgbClr val="172033"/>
                </a:solidFill>
                <a:effectLst/>
                <a:uFillTx/>
                <a:latin typeface="Yu Gothic"/>
                <a:ea typeface="Yu Gothic"/>
              </a:rPr>
              <a:t>1</a:t>
            </a:r>
            <a:r>
              <a:rPr lang="ja-JP" sz="1050" b="0" u="none" strike="noStrike">
                <a:solidFill>
                  <a:srgbClr val="172033"/>
                </a:solidFill>
                <a:effectLst/>
                <a:uFillTx/>
                <a:latin typeface="Yu Gothic"/>
                <a:ea typeface="Yu Gothic"/>
              </a:rPr>
              <a:t>ヶ月以内に、少なくとも以下の事項を含む最終報告書を提出すること：</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インシデントの詳細な説明（その深刻度および影響を含む）；</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a:t>
            </a:r>
            <a:r>
              <a:rPr lang="ja-JP" sz="1050" b="0" u="none" strike="noStrike">
                <a:solidFill>
                  <a:srgbClr val="172033"/>
                </a:solidFill>
                <a:effectLst/>
                <a:uFillTx/>
                <a:latin typeface="Yu Gothic"/>
                <a:ea typeface="Yu Gothic"/>
              </a:rPr>
              <a:t>インシデントを引き起こした可能性のある脅威の種類または根本原因；</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(iii)</a:t>
            </a:r>
            <a:r>
              <a:rPr lang="ja-JP" sz="1050" b="0" u="none" strike="noStrike">
                <a:solidFill>
                  <a:srgbClr val="172033"/>
                </a:solidFill>
                <a:effectLst/>
                <a:uFillTx/>
                <a:latin typeface="Yu Gothic"/>
                <a:ea typeface="Yu Gothic"/>
              </a:rPr>
              <a:t>実施済みおよび現在進行中の緩和措置。</a:t>
            </a:r>
            <a:endParaRPr lang="en-US" sz="1050" b="0" u="none" strike="noStrike">
              <a:solidFill>
                <a:srgbClr val="FFFFFF"/>
              </a:solidFill>
              <a:effectLst/>
              <a:uFillTx/>
              <a:latin typeface="Arial"/>
            </a:endParaRPr>
          </a:p>
        </p:txBody>
      </p:sp>
      <p:sp>
        <p:nvSpPr>
          <p:cNvPr id="228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8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28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8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Art.14(4)(b)</a:t>
            </a:r>
            <a:r>
              <a:rPr lang="ja-JP" sz="1100" b="1" u="none" strike="noStrike">
                <a:solidFill>
                  <a:srgbClr val="172033"/>
                </a:solidFill>
                <a:effectLst/>
                <a:uFillTx/>
                <a:latin typeface="Aptos"/>
                <a:ea typeface="Aptos"/>
              </a:rPr>
              <a:t>通知後</a:t>
            </a:r>
            <a:r>
              <a:rPr lang="en-US" sz="1100" b="1" u="none" strike="noStrike">
                <a:solidFill>
                  <a:srgbClr val="172033"/>
                </a:solidFill>
                <a:effectLst/>
                <a:uFillTx/>
                <a:latin typeface="Aptos"/>
                <a:ea typeface="Aptos"/>
              </a:rPr>
              <a:t>1</a:t>
            </a:r>
            <a:r>
              <a:rPr lang="ja-JP" sz="1100" b="1" u="none" strike="noStrike">
                <a:solidFill>
                  <a:srgbClr val="172033"/>
                </a:solidFill>
                <a:effectLst/>
                <a:uFillTx/>
                <a:latin typeface="Aptos"/>
                <a:ea typeface="Aptos"/>
              </a:rPr>
              <a:t>ヶ月以内の最終報告書（詳細・原因・対策）の提出</a:t>
            </a:r>
            <a:endParaRPr lang="en-US" sz="1100" b="0" u="none" strike="noStrike">
              <a:solidFill>
                <a:srgbClr val="FFFFFF"/>
              </a:solidFill>
              <a:effectLst/>
              <a:uFillTx/>
              <a:latin typeface="Arial"/>
            </a:endParaRPr>
          </a:p>
        </p:txBody>
      </p:sp>
      <p:sp>
        <p:nvSpPr>
          <p:cNvPr id="228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9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29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9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29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9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29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29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Art.14(4)(c) (27/55)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29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30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30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30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0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30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0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30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0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30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0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31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1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Art.14(8)</a:t>
            </a:r>
            <a:endParaRPr lang="en-US" sz="1050" b="0" u="none" strike="noStrike">
              <a:solidFill>
                <a:srgbClr val="FFFFFF"/>
              </a:solidFill>
              <a:effectLst/>
              <a:uFillTx/>
              <a:latin typeface="Arial"/>
            </a:endParaRPr>
          </a:p>
        </p:txBody>
      </p:sp>
      <p:sp>
        <p:nvSpPr>
          <p:cNvPr id="231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1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ユーザーへの脆弱性・重大インシデントの通知と回避策の提供</a:t>
            </a:r>
            <a:endParaRPr lang="en-US" sz="1050" b="0" u="none" strike="noStrike">
              <a:solidFill>
                <a:srgbClr val="FFFFFF"/>
              </a:solidFill>
              <a:effectLst/>
              <a:uFillTx/>
              <a:latin typeface="Arial"/>
            </a:endParaRPr>
          </a:p>
        </p:txBody>
      </p:sp>
      <p:sp>
        <p:nvSpPr>
          <p:cNvPr id="231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1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31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1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31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1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32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2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インシデント発生時</a:t>
            </a:r>
            <a:endParaRPr lang="en-US" sz="1050" b="0" u="none" strike="noStrike">
              <a:solidFill>
                <a:srgbClr val="FFFFFF"/>
              </a:solidFill>
              <a:effectLst/>
              <a:uFillTx/>
              <a:latin typeface="Arial"/>
            </a:endParaRPr>
          </a:p>
        </p:txBody>
      </p:sp>
      <p:sp>
        <p:nvSpPr>
          <p:cNvPr id="232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2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232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2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232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2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32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2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33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3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33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3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33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33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33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33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33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33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インシデント発生時 </a:t>
            </a:r>
            <a:endParaRPr lang="en-US" sz="1400" b="0" u="none" strike="noStrike">
              <a:solidFill>
                <a:srgbClr val="FFFFFF"/>
              </a:solidFill>
              <a:effectLst/>
              <a:uFillTx/>
              <a:latin typeface="Arial"/>
            </a:endParaRPr>
          </a:p>
        </p:txBody>
      </p:sp>
      <p:sp>
        <p:nvSpPr>
          <p:cNvPr id="234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Art.14(8) (28/55)  </a:t>
            </a:r>
            <a:endParaRPr lang="en-US" sz="1400" b="0" u="none" strike="noStrike">
              <a:solidFill>
                <a:srgbClr val="000000"/>
              </a:solidFill>
              <a:effectLst/>
              <a:uFillTx/>
              <a:latin typeface="Arial"/>
            </a:endParaRPr>
          </a:p>
        </p:txBody>
      </p:sp>
      <p:sp>
        <p:nvSpPr>
          <p:cNvPr id="234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34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34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34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34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34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34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34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ユーザーへの脆弱性・重大インシデントの通知と回避策の提供</a:t>
            </a:r>
            <a:endParaRPr lang="en-US" sz="1800" b="0" u="none" strike="noStrike">
              <a:solidFill>
                <a:srgbClr val="000000"/>
              </a:solidFill>
              <a:effectLst/>
              <a:uFillTx/>
              <a:latin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35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35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35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35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35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Art.14(8)</a:t>
            </a:r>
            <a:endParaRPr lang="en-US" sz="1100" b="0" u="none" strike="noStrike">
              <a:solidFill>
                <a:srgbClr val="FFFFFF"/>
              </a:solidFill>
              <a:effectLst/>
              <a:uFillTx/>
              <a:latin typeface="Arial"/>
            </a:endParaRPr>
          </a:p>
        </p:txBody>
      </p:sp>
      <p:sp>
        <p:nvSpPr>
          <p:cNvPr id="235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5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35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5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35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6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36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8. After becoming aware of an actively exploited vulnerability or a severe incident having an impact on the security of the product with digital elements, the manufacturer shall inform the impacted users of the product with digital elements, and where appropriate all users, of that vulnerability or incident and, where necessary, of any risk mitigation and corrective measures that the users can deploy to mitigate the impact of that vulnerability or incident, where appropriate in a structured, machine-readable format that is easily automatically processable. Where the manufacturer fails to inform the users of the product with digital elements in a timely manner, the notified CSIRTs designated as coordinators may provide such information to the users when considered to be proportionate and necessary for preventing or mitigating the impact of that vulnerability or incident.</a:t>
            </a:r>
            <a:endParaRPr lang="en-US" sz="1050" b="0" u="none" strike="noStrike">
              <a:solidFill>
                <a:srgbClr val="FFFFFF"/>
              </a:solidFill>
              <a:effectLst/>
              <a:uFillTx/>
              <a:latin typeface="Arial"/>
            </a:endParaRPr>
          </a:p>
        </p:txBody>
      </p:sp>
      <p:sp>
        <p:nvSpPr>
          <p:cNvPr id="236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6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36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6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ユーザーへの脆弱性・重大インシデントの通知と回避策の提供</a:t>
            </a:r>
            <a:endParaRPr lang="en-US" sz="1100" b="0" u="none" strike="noStrike">
              <a:solidFill>
                <a:srgbClr val="FFFFFF"/>
              </a:solidFill>
              <a:effectLst/>
              <a:uFillTx/>
              <a:latin typeface="Arial"/>
            </a:endParaRPr>
          </a:p>
        </p:txBody>
      </p:sp>
      <p:sp>
        <p:nvSpPr>
          <p:cNvPr id="236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6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36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6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37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7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37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373"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8. </a:t>
            </a:r>
            <a:r>
              <a:rPr lang="ja-JP" sz="1000" b="0" u="none" strike="noStrike">
                <a:solidFill>
                  <a:srgbClr val="172033"/>
                </a:solidFill>
                <a:effectLst/>
                <a:uFillTx/>
                <a:latin typeface="Yu Gothic"/>
                <a:ea typeface="Yu Gothic"/>
              </a:rPr>
              <a:t>デジタル要素を有する製品のセキュリティに影響を及ぼす、実際に悪用されている脆弱性または重大なインシデントを認識した後、製造業者は、当該デジタル要素を有する製品の影響を受けるユーザーに対し、また、適切な場合にはすべてのユーザーに対し、当該脆弱性またはインシデントについて通知するとともに、必要に応じて、当該脆弱性またはインシデントの影響を軽減するためにユーザーが実施できるリスク軽減措置および是正措置について通知しなければならない。その際、適切な場合には、構造化された、 機械可読形式で、容易に自動処理可能な形式で提供しなければならない。製造業者がデジタル要素を有する製品のユーザーに適時に通知しなかった場合、調整役として指定された通知を受けた</a:t>
            </a:r>
            <a:r>
              <a:rPr lang="en-US" sz="1000" b="0" u="none" strike="noStrike">
                <a:solidFill>
                  <a:srgbClr val="172033"/>
                </a:solidFill>
                <a:effectLst/>
                <a:uFillTx/>
                <a:latin typeface="Yu Gothic"/>
                <a:ea typeface="Yu Gothic"/>
              </a:rPr>
              <a:t>CSIRT</a:t>
            </a:r>
            <a:r>
              <a:rPr lang="ja-JP" sz="1000" b="0" u="none" strike="noStrike">
                <a:solidFill>
                  <a:srgbClr val="172033"/>
                </a:solidFill>
                <a:effectLst/>
                <a:uFillTx/>
                <a:latin typeface="Yu Gothic"/>
                <a:ea typeface="Yu Gothic"/>
              </a:rPr>
              <a:t>は、当該脆弱性またはインシデントの影響を防止または軽減するために比例的かつ必要であると判断される場合、当該情報をユーザーに提供することができる。</a:t>
            </a:r>
            <a:endParaRPr lang="en-US" sz="1000" b="0" u="none" strike="noStrike">
              <a:solidFill>
                <a:srgbClr val="FFFFFF"/>
              </a:solidFill>
              <a:effectLst/>
              <a:uFillTx/>
              <a:latin typeface="Arial"/>
            </a:endParaRPr>
          </a:p>
        </p:txBody>
      </p:sp>
      <p:sp>
        <p:nvSpPr>
          <p:cNvPr id="2374"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Art.14(8) (28/55)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37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37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37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37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8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38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8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38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38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38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8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38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8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Art.27</a:t>
            </a:r>
            <a:endParaRPr lang="en-US" sz="1050" b="0" u="none" strike="noStrike">
              <a:solidFill>
                <a:srgbClr val="FFFFFF"/>
              </a:solidFill>
              <a:effectLst/>
              <a:uFillTx/>
              <a:latin typeface="Arial"/>
            </a:endParaRPr>
          </a:p>
        </p:txBody>
      </p:sp>
      <p:sp>
        <p:nvSpPr>
          <p:cNvPr id="238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9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適合推定（整合規格・認証スキームによる）</a:t>
            </a:r>
            <a:endParaRPr lang="en-US" sz="1050" b="0" u="none" strike="noStrike">
              <a:solidFill>
                <a:srgbClr val="FFFFFF"/>
              </a:solidFill>
              <a:effectLst/>
              <a:uFillTx/>
              <a:latin typeface="Arial"/>
            </a:endParaRPr>
          </a:p>
        </p:txBody>
      </p:sp>
      <p:sp>
        <p:nvSpPr>
          <p:cNvPr id="239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9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39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9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39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9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39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39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市場投入時</a:t>
            </a:r>
            <a:endParaRPr lang="en-US" sz="1050" b="0" u="none" strike="noStrike">
              <a:solidFill>
                <a:srgbClr val="FFFFFF"/>
              </a:solidFill>
              <a:effectLst/>
              <a:uFillTx/>
              <a:latin typeface="Arial"/>
            </a:endParaRPr>
          </a:p>
        </p:txBody>
      </p:sp>
      <p:sp>
        <p:nvSpPr>
          <p:cNvPr id="239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0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40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0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40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04"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40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0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407"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0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40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1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41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41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41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41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415"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416"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市場投入時 </a:t>
            </a:r>
            <a:endParaRPr lang="en-US" sz="1400" b="0" u="none" strike="noStrike">
              <a:solidFill>
                <a:srgbClr val="FFFFFF"/>
              </a:solidFill>
              <a:effectLst/>
              <a:uFillTx/>
              <a:latin typeface="Arial"/>
            </a:endParaRPr>
          </a:p>
        </p:txBody>
      </p:sp>
      <p:sp>
        <p:nvSpPr>
          <p:cNvPr id="2417"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Art.27 (29/55)  </a:t>
            </a:r>
            <a:endParaRPr lang="en-US" sz="1400" b="0" u="none" strike="noStrike">
              <a:solidFill>
                <a:srgbClr val="000000"/>
              </a:solidFill>
              <a:effectLst/>
              <a:uFillTx/>
              <a:latin typeface="Arial"/>
            </a:endParaRPr>
          </a:p>
        </p:txBody>
      </p:sp>
      <p:sp>
        <p:nvSpPr>
          <p:cNvPr id="241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41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42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42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42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42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42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42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適合推定（整合規格・認証スキームによる）</a:t>
            </a:r>
            <a:endParaRPr lang="en-US" sz="1800" b="0" u="none" strike="noStrike">
              <a:solidFill>
                <a:srgbClr val="000000"/>
              </a:solidFill>
              <a:effectLst/>
              <a:uFillTx/>
              <a:latin typeface="Aria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427"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428"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429"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430"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431"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Art.27</a:t>
            </a:r>
            <a:endParaRPr lang="en-US" sz="1100" b="0" u="none" strike="noStrike">
              <a:solidFill>
                <a:srgbClr val="FFFFFF"/>
              </a:solidFill>
              <a:effectLst/>
              <a:uFillTx/>
              <a:latin typeface="Arial"/>
            </a:endParaRPr>
          </a:p>
        </p:txBody>
      </p:sp>
      <p:sp>
        <p:nvSpPr>
          <p:cNvPr id="2432"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33"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434"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35"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436"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37"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438" name="正方形/長方形 25"/>
          <p:cNvSpPr/>
          <p:nvPr/>
        </p:nvSpPr>
        <p:spPr>
          <a:xfrm>
            <a:off x="2012760" y="1282680"/>
            <a:ext cx="9890640" cy="21459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dirty="0">
                <a:solidFill>
                  <a:srgbClr val="172033"/>
                </a:solidFill>
                <a:effectLst/>
                <a:uFillTx/>
                <a:latin typeface="Yu Gothic"/>
                <a:ea typeface="Yu Gothic"/>
              </a:rPr>
              <a:t>1. Products with digital elements and processes put in place by the manufacturer which are in conformity with </a:t>
            </a:r>
            <a:r>
              <a:rPr lang="en-US" sz="1050" b="0" u="none" strike="noStrike" dirty="0" err="1">
                <a:solidFill>
                  <a:srgbClr val="172033"/>
                </a:solidFill>
                <a:effectLst/>
                <a:uFillTx/>
                <a:latin typeface="Yu Gothic"/>
                <a:ea typeface="Yu Gothic"/>
              </a:rPr>
              <a:t>harmonised</a:t>
            </a:r>
            <a:r>
              <a:rPr lang="en-US" sz="1050" b="0" u="none" strike="noStrike" dirty="0">
                <a:solidFill>
                  <a:srgbClr val="172033"/>
                </a:solidFill>
                <a:effectLst/>
                <a:uFillTx/>
                <a:latin typeface="Yu Gothic"/>
                <a:ea typeface="Yu Gothic"/>
              </a:rPr>
              <a:t> standards or parts thereof, the references of which have been published in the Official Journal of the European Union , shall be presumed to be in conformity with the essential cybersecurity requirements set out in Annex I covered by those standards or parts thereof. The Commission shall, in accordance with Article 10(1) of Regulation (EU) No 1025/2012, request one or more European </a:t>
            </a:r>
            <a:r>
              <a:rPr lang="en-US" sz="1050" b="0" u="none" strike="noStrike" dirty="0" err="1">
                <a:solidFill>
                  <a:srgbClr val="172033"/>
                </a:solidFill>
                <a:effectLst/>
                <a:uFillTx/>
                <a:latin typeface="Yu Gothic"/>
                <a:ea typeface="Yu Gothic"/>
              </a:rPr>
              <a:t>standardisation</a:t>
            </a:r>
            <a:r>
              <a:rPr lang="en-US" sz="1050" b="0" u="none" strike="noStrike" dirty="0">
                <a:solidFill>
                  <a:srgbClr val="172033"/>
                </a:solidFill>
                <a:effectLst/>
                <a:uFillTx/>
                <a:latin typeface="Yu Gothic"/>
                <a:ea typeface="Yu Gothic"/>
              </a:rPr>
              <a:t> </a:t>
            </a:r>
            <a:r>
              <a:rPr lang="en-US" sz="1050" b="0" u="none" strike="noStrike" dirty="0" err="1">
                <a:solidFill>
                  <a:srgbClr val="172033"/>
                </a:solidFill>
                <a:effectLst/>
                <a:uFillTx/>
                <a:latin typeface="Yu Gothic"/>
                <a:ea typeface="Yu Gothic"/>
              </a:rPr>
              <a:t>organisations</a:t>
            </a:r>
            <a:r>
              <a:rPr lang="en-US" sz="1050" b="0" u="none" strike="noStrike" dirty="0">
                <a:solidFill>
                  <a:srgbClr val="172033"/>
                </a:solidFill>
                <a:effectLst/>
                <a:uFillTx/>
                <a:latin typeface="Yu Gothic"/>
                <a:ea typeface="Yu Gothic"/>
              </a:rPr>
              <a:t> to draft </a:t>
            </a:r>
            <a:r>
              <a:rPr lang="en-US" sz="1050" b="0" u="none" strike="noStrike" dirty="0" err="1">
                <a:solidFill>
                  <a:srgbClr val="172033"/>
                </a:solidFill>
                <a:effectLst/>
                <a:uFillTx/>
                <a:latin typeface="Yu Gothic"/>
                <a:ea typeface="Yu Gothic"/>
              </a:rPr>
              <a:t>harmonised</a:t>
            </a:r>
            <a:r>
              <a:rPr lang="en-US" sz="1050" b="0" u="none" strike="noStrike" dirty="0">
                <a:solidFill>
                  <a:srgbClr val="172033"/>
                </a:solidFill>
                <a:effectLst/>
                <a:uFillTx/>
                <a:latin typeface="Yu Gothic"/>
                <a:ea typeface="Yu Gothic"/>
              </a:rPr>
              <a:t> standards for the essential cybersecurity requirements set out in Annex I to this Regulation. When preparing </a:t>
            </a:r>
            <a:r>
              <a:rPr lang="en-US" sz="1050" b="0" u="none" strike="noStrike" dirty="0" err="1">
                <a:solidFill>
                  <a:srgbClr val="172033"/>
                </a:solidFill>
                <a:effectLst/>
                <a:uFillTx/>
                <a:latin typeface="Yu Gothic"/>
                <a:ea typeface="Yu Gothic"/>
              </a:rPr>
              <a:t>standardisation</a:t>
            </a:r>
            <a:r>
              <a:rPr lang="en-US" sz="1050" b="0" u="none" strike="noStrike" dirty="0">
                <a:solidFill>
                  <a:srgbClr val="172033"/>
                </a:solidFill>
                <a:effectLst/>
                <a:uFillTx/>
                <a:latin typeface="Yu Gothic"/>
                <a:ea typeface="Yu Gothic"/>
              </a:rPr>
              <a:t> requests for this Regulation, the Commission shall strive to take into account existing European and international standards for cybersecurity that are in place or under development in order to simplify the development of </a:t>
            </a:r>
            <a:r>
              <a:rPr lang="en-US" sz="1050" b="0" u="none" strike="noStrike" dirty="0" err="1">
                <a:solidFill>
                  <a:srgbClr val="172033"/>
                </a:solidFill>
                <a:effectLst/>
                <a:uFillTx/>
                <a:latin typeface="Yu Gothic"/>
                <a:ea typeface="Yu Gothic"/>
              </a:rPr>
              <a:t>harmonised</a:t>
            </a:r>
            <a:r>
              <a:rPr lang="en-US" sz="1050" b="0" u="none" strike="noStrike" dirty="0">
                <a:solidFill>
                  <a:srgbClr val="172033"/>
                </a:solidFill>
                <a:effectLst/>
                <a:uFillTx/>
                <a:latin typeface="Yu Gothic"/>
                <a:ea typeface="Yu Gothic"/>
              </a:rPr>
              <a:t> standards, in accordance with Regulation (EU) No 1025/2012.</a:t>
            </a:r>
            <a:endParaRPr lang="en-US" sz="1050" b="0" u="none" strike="noStrike" dirty="0">
              <a:solidFill>
                <a:srgbClr val="FFFFFF"/>
              </a:solidFill>
              <a:effectLst/>
              <a:uFillTx/>
              <a:latin typeface="Arial"/>
            </a:endParaRPr>
          </a:p>
          <a:p>
            <a:pPr defTabSz="914400">
              <a:lnSpc>
                <a:spcPct val="100000"/>
              </a:lnSpc>
              <a:tabLst>
                <a:tab pos="0" algn="l"/>
              </a:tabLst>
            </a:pPr>
            <a:r>
              <a:rPr lang="en-US" sz="1050" b="0" u="none" strike="noStrike" dirty="0">
                <a:solidFill>
                  <a:schemeClr val="dk1"/>
                </a:solidFill>
                <a:effectLst/>
                <a:uFillTx/>
                <a:latin typeface="Calibri"/>
                <a:ea typeface="Calibri"/>
              </a:rPr>
              <a:t>1. </a:t>
            </a:r>
            <a:r>
              <a:rPr lang="ja-JP" sz="1050" b="0" u="none" strike="noStrike" dirty="0">
                <a:solidFill>
                  <a:schemeClr val="dk1"/>
                </a:solidFill>
                <a:effectLst/>
                <a:uFillTx/>
                <a:latin typeface="Calibri"/>
                <a:ea typeface="Calibri"/>
              </a:rPr>
              <a:t>製造業者によって導入されたデジタル要素およびプロセスを有する製品であって、欧州連合官報に参照が掲載された調和規格またはその一部に適合するものは、当該規格またはその一部が対象とする附属書</a:t>
            </a:r>
            <a:r>
              <a:rPr lang="en-US" sz="1050" b="0" u="none" strike="noStrike" dirty="0">
                <a:solidFill>
                  <a:schemeClr val="dk1"/>
                </a:solidFill>
                <a:effectLst/>
                <a:uFillTx/>
                <a:latin typeface="Calibri"/>
                <a:ea typeface="Calibri"/>
              </a:rPr>
              <a:t>I</a:t>
            </a:r>
            <a:r>
              <a:rPr lang="ja-JP" sz="1050" b="0" u="none" strike="noStrike" dirty="0">
                <a:solidFill>
                  <a:schemeClr val="dk1"/>
                </a:solidFill>
                <a:effectLst/>
                <a:uFillTx/>
                <a:latin typeface="Calibri"/>
                <a:ea typeface="Calibri"/>
              </a:rPr>
              <a:t>に定められたサイバーセキュリティの必須要件に適合していると推定される。</a:t>
            </a:r>
            <a:endParaRPr lang="en-US" sz="1050" b="0" u="none" strike="noStrike" dirty="0">
              <a:solidFill>
                <a:srgbClr val="FFFFFF"/>
              </a:solidFill>
              <a:effectLst/>
              <a:uFillTx/>
              <a:latin typeface="Arial"/>
            </a:endParaRPr>
          </a:p>
          <a:p>
            <a:pPr defTabSz="914400">
              <a:lnSpc>
                <a:spcPct val="100000"/>
              </a:lnSpc>
              <a:tabLst>
                <a:tab pos="0" algn="l"/>
              </a:tabLst>
            </a:pPr>
            <a:r>
              <a:rPr lang="ja-JP" sz="1050" b="0" u="none" strike="noStrike" dirty="0">
                <a:solidFill>
                  <a:schemeClr val="dk1"/>
                </a:solidFill>
                <a:effectLst/>
                <a:uFillTx/>
                <a:latin typeface="Calibri"/>
                <a:ea typeface="Calibri"/>
              </a:rPr>
              <a:t>委員会は、規則（</a:t>
            </a:r>
            <a:r>
              <a:rPr lang="en-US" sz="1050" b="0" u="none" strike="noStrike" dirty="0">
                <a:solidFill>
                  <a:schemeClr val="dk1"/>
                </a:solidFill>
                <a:effectLst/>
                <a:uFillTx/>
                <a:latin typeface="Calibri"/>
                <a:ea typeface="Calibri"/>
              </a:rPr>
              <a:t>EU</a:t>
            </a:r>
            <a:r>
              <a:rPr lang="ja-JP" sz="1050" b="0" u="none" strike="noStrike" dirty="0">
                <a:solidFill>
                  <a:schemeClr val="dk1"/>
                </a:solidFill>
                <a:effectLst/>
                <a:uFillTx/>
                <a:latin typeface="Calibri"/>
                <a:ea typeface="Calibri"/>
              </a:rPr>
              <a:t>）第</a:t>
            </a:r>
            <a:r>
              <a:rPr lang="en-US" sz="1050" b="0" u="none" strike="noStrike" dirty="0">
                <a:solidFill>
                  <a:schemeClr val="dk1"/>
                </a:solidFill>
                <a:effectLst/>
                <a:uFillTx/>
                <a:latin typeface="Calibri"/>
                <a:ea typeface="Calibri"/>
              </a:rPr>
              <a:t>1025/2012</a:t>
            </a:r>
            <a:r>
              <a:rPr lang="ja-JP" sz="1050" b="0" u="none" strike="noStrike" dirty="0">
                <a:solidFill>
                  <a:schemeClr val="dk1"/>
                </a:solidFill>
                <a:effectLst/>
                <a:uFillTx/>
                <a:latin typeface="Calibri"/>
                <a:ea typeface="Calibri"/>
              </a:rPr>
              <a:t>号第</a:t>
            </a:r>
            <a:r>
              <a:rPr lang="en-US" sz="1050" b="0" u="none" strike="noStrike" dirty="0">
                <a:solidFill>
                  <a:schemeClr val="dk1"/>
                </a:solidFill>
                <a:effectLst/>
                <a:uFillTx/>
                <a:latin typeface="Calibri"/>
                <a:ea typeface="Calibri"/>
              </a:rPr>
              <a:t>10</a:t>
            </a:r>
            <a:r>
              <a:rPr lang="ja-JP" sz="1050" b="0" u="none" strike="noStrike" dirty="0">
                <a:solidFill>
                  <a:schemeClr val="dk1"/>
                </a:solidFill>
                <a:effectLst/>
                <a:uFillTx/>
                <a:latin typeface="Calibri"/>
                <a:ea typeface="Calibri"/>
              </a:rPr>
              <a:t>条第</a:t>
            </a:r>
            <a:r>
              <a:rPr lang="en-US" sz="1050" b="0" u="none" strike="noStrike" dirty="0">
                <a:solidFill>
                  <a:schemeClr val="dk1"/>
                </a:solidFill>
                <a:effectLst/>
                <a:uFillTx/>
                <a:latin typeface="Calibri"/>
                <a:ea typeface="Calibri"/>
              </a:rPr>
              <a:t>1</a:t>
            </a:r>
            <a:r>
              <a:rPr lang="ja-JP" sz="1050" b="0" u="none" strike="noStrike" dirty="0">
                <a:solidFill>
                  <a:schemeClr val="dk1"/>
                </a:solidFill>
                <a:effectLst/>
                <a:uFillTx/>
                <a:latin typeface="Calibri"/>
                <a:ea typeface="Calibri"/>
              </a:rPr>
              <a:t>項に従い、本規則の附属書</a:t>
            </a:r>
            <a:r>
              <a:rPr lang="en-US" sz="1050" b="0" u="none" strike="noStrike" dirty="0">
                <a:solidFill>
                  <a:schemeClr val="dk1"/>
                </a:solidFill>
                <a:effectLst/>
                <a:uFillTx/>
                <a:latin typeface="Calibri"/>
                <a:ea typeface="Calibri"/>
              </a:rPr>
              <a:t>I</a:t>
            </a:r>
            <a:r>
              <a:rPr lang="ja-JP" sz="1050" b="0" u="none" strike="noStrike" dirty="0">
                <a:solidFill>
                  <a:schemeClr val="dk1"/>
                </a:solidFill>
                <a:effectLst/>
                <a:uFillTx/>
                <a:latin typeface="Calibri"/>
                <a:ea typeface="Calibri"/>
              </a:rPr>
              <a:t>に規定されるサイバーセキュリティの必須要件に関する調和規格の草案作成を、</a:t>
            </a:r>
            <a:r>
              <a:rPr lang="en-US" sz="1050" b="0" u="none" strike="noStrike" dirty="0">
                <a:solidFill>
                  <a:schemeClr val="dk1"/>
                </a:solidFill>
                <a:effectLst/>
                <a:uFillTx/>
                <a:latin typeface="Calibri"/>
                <a:ea typeface="Calibri"/>
              </a:rPr>
              <a:t>1</a:t>
            </a:r>
            <a:r>
              <a:rPr lang="ja-JP" sz="1050" b="0" u="none" strike="noStrike" dirty="0">
                <a:solidFill>
                  <a:schemeClr val="dk1"/>
                </a:solidFill>
                <a:effectLst/>
                <a:uFillTx/>
                <a:latin typeface="Calibri"/>
                <a:ea typeface="Calibri"/>
              </a:rPr>
              <a:t>つまたは複数の欧州標準化機関に要請するものとする。 本規則に関する標準化要請を準備する際、欧州委員会は、規則（</a:t>
            </a:r>
            <a:r>
              <a:rPr lang="en-US" sz="1050" b="0" u="none" strike="noStrike" dirty="0">
                <a:solidFill>
                  <a:schemeClr val="dk1"/>
                </a:solidFill>
                <a:effectLst/>
                <a:uFillTx/>
                <a:latin typeface="Calibri"/>
                <a:ea typeface="Calibri"/>
              </a:rPr>
              <a:t>EU</a:t>
            </a:r>
            <a:r>
              <a:rPr lang="ja-JP" sz="1050" b="0" u="none" strike="noStrike" dirty="0">
                <a:solidFill>
                  <a:schemeClr val="dk1"/>
                </a:solidFill>
                <a:effectLst/>
                <a:uFillTx/>
                <a:latin typeface="Calibri"/>
                <a:ea typeface="Calibri"/>
              </a:rPr>
              <a:t>）第</a:t>
            </a:r>
            <a:r>
              <a:rPr lang="en-US" sz="1050" b="0" u="none" strike="noStrike" dirty="0">
                <a:solidFill>
                  <a:schemeClr val="dk1"/>
                </a:solidFill>
                <a:effectLst/>
                <a:uFillTx/>
                <a:latin typeface="Calibri"/>
                <a:ea typeface="Calibri"/>
              </a:rPr>
              <a:t>1025/2012</a:t>
            </a:r>
            <a:r>
              <a:rPr lang="ja-JP" sz="1050" b="0" u="none" strike="noStrike" dirty="0">
                <a:solidFill>
                  <a:schemeClr val="dk1"/>
                </a:solidFill>
                <a:effectLst/>
                <a:uFillTx/>
                <a:latin typeface="Calibri"/>
                <a:ea typeface="Calibri"/>
              </a:rPr>
              <a:t>号に従い、調和規格の策定を簡素化するため、既に存在するか、または策定中のサイバーセキュリティに関する既存の欧州規格および国際規格を考慮するよう努めなければならない。</a:t>
            </a:r>
            <a:endParaRPr lang="en-US" sz="1050" b="0" u="none" strike="noStrike" dirty="0">
              <a:solidFill>
                <a:srgbClr val="FFFFFF"/>
              </a:solidFill>
              <a:effectLst/>
              <a:uFillTx/>
              <a:latin typeface="Arial"/>
            </a:endParaRPr>
          </a:p>
        </p:txBody>
      </p:sp>
      <p:sp>
        <p:nvSpPr>
          <p:cNvPr id="2439"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40"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441"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42"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適合推定（整合規格・認証スキームによる）</a:t>
            </a:r>
            <a:endParaRPr lang="en-US" sz="1100" b="0" u="none" strike="noStrike">
              <a:solidFill>
                <a:srgbClr val="FFFFFF"/>
              </a:solidFill>
              <a:effectLst/>
              <a:uFillTx/>
              <a:latin typeface="Arial"/>
            </a:endParaRPr>
          </a:p>
        </p:txBody>
      </p:sp>
      <p:sp>
        <p:nvSpPr>
          <p:cNvPr id="2443"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44"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445"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46"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447"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48"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449"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45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Art.27 (29/55)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45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45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45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45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45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45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45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45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46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46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6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46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6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Art.28</a:t>
            </a:r>
            <a:endParaRPr lang="en-US" sz="1050" b="0" u="none" strike="noStrike">
              <a:solidFill>
                <a:srgbClr val="FFFFFF"/>
              </a:solidFill>
              <a:effectLst/>
              <a:uFillTx/>
              <a:latin typeface="Arial"/>
            </a:endParaRPr>
          </a:p>
        </p:txBody>
      </p:sp>
      <p:sp>
        <p:nvSpPr>
          <p:cNvPr id="246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6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EU</a:t>
            </a:r>
            <a:r>
              <a:rPr lang="ja-JP" sz="1050" b="1" u="none" strike="noStrike">
                <a:solidFill>
                  <a:srgbClr val="172033"/>
                </a:solidFill>
                <a:effectLst/>
                <a:uFillTx/>
                <a:latin typeface="Aptos"/>
                <a:ea typeface="Aptos"/>
              </a:rPr>
              <a:t>適合宣言（</a:t>
            </a:r>
            <a:r>
              <a:rPr lang="en-US" sz="1050" b="1" u="none" strike="noStrike">
                <a:solidFill>
                  <a:srgbClr val="172033"/>
                </a:solidFill>
                <a:effectLst/>
                <a:uFillTx/>
                <a:latin typeface="Aptos"/>
                <a:ea typeface="Aptos"/>
              </a:rPr>
              <a:t>DoC</a:t>
            </a:r>
            <a:r>
              <a:rPr lang="ja-JP" sz="1050" b="1" u="none" strike="noStrike">
                <a:solidFill>
                  <a:srgbClr val="172033"/>
                </a:solidFill>
                <a:effectLst/>
                <a:uFillTx/>
                <a:latin typeface="Aptos"/>
                <a:ea typeface="Aptos"/>
              </a:rPr>
              <a:t>）の作成・維持</a:t>
            </a:r>
            <a:endParaRPr lang="en-US" sz="1050" b="0" u="none" strike="noStrike">
              <a:solidFill>
                <a:srgbClr val="FFFFFF"/>
              </a:solidFill>
              <a:effectLst/>
              <a:uFillTx/>
              <a:latin typeface="Arial"/>
            </a:endParaRPr>
          </a:p>
        </p:txBody>
      </p:sp>
      <p:sp>
        <p:nvSpPr>
          <p:cNvPr id="246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6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46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7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47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7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47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7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市場投入時</a:t>
            </a:r>
            <a:endParaRPr lang="en-US" sz="1050" b="0" u="none" strike="noStrike">
              <a:solidFill>
                <a:srgbClr val="FFFFFF"/>
              </a:solidFill>
              <a:effectLst/>
              <a:uFillTx/>
              <a:latin typeface="Arial"/>
            </a:endParaRPr>
          </a:p>
        </p:txBody>
      </p:sp>
      <p:sp>
        <p:nvSpPr>
          <p:cNvPr id="247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7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47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7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47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8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48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8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48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8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48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48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48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48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48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49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49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49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市場投入時 </a:t>
            </a:r>
            <a:endParaRPr lang="en-US" sz="1400" b="0" u="none" strike="noStrike">
              <a:solidFill>
                <a:srgbClr val="FFFFFF"/>
              </a:solidFill>
              <a:effectLst/>
              <a:uFillTx/>
              <a:latin typeface="Arial"/>
            </a:endParaRPr>
          </a:p>
        </p:txBody>
      </p:sp>
      <p:sp>
        <p:nvSpPr>
          <p:cNvPr id="2493" name="テキスト ボックス 30"/>
          <p:cNvSpPr/>
          <p:nvPr/>
        </p:nvSpPr>
        <p:spPr>
          <a:xfrm>
            <a:off x="422640" y="249120"/>
            <a:ext cx="179856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Art.28 (1) (30/55)  </a:t>
            </a:r>
            <a:endParaRPr lang="en-US" sz="1400" b="0" u="none" strike="noStrike">
              <a:solidFill>
                <a:srgbClr val="000000"/>
              </a:solidFill>
              <a:effectLst/>
              <a:uFillTx/>
              <a:latin typeface="Arial"/>
            </a:endParaRPr>
          </a:p>
        </p:txBody>
      </p:sp>
      <p:sp>
        <p:nvSpPr>
          <p:cNvPr id="249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49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49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49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49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49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50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50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EU</a:t>
            </a:r>
            <a:r>
              <a:rPr lang="ja-JP" sz="1800" b="1" u="none" strike="noStrike">
                <a:solidFill>
                  <a:srgbClr val="172033"/>
                </a:solidFill>
                <a:effectLst/>
                <a:uFillTx/>
                <a:latin typeface="Yu Gothic"/>
                <a:ea typeface="Yu Gothic"/>
              </a:rPr>
              <a:t>適合宣言（</a:t>
            </a:r>
            <a:r>
              <a:rPr lang="en-US" sz="1800" b="1" u="none" strike="noStrike">
                <a:solidFill>
                  <a:srgbClr val="172033"/>
                </a:solidFill>
                <a:effectLst/>
                <a:uFillTx/>
                <a:latin typeface="Yu Gothic"/>
                <a:ea typeface="Yu Gothic"/>
              </a:rPr>
              <a:t>DoC</a:t>
            </a:r>
            <a:r>
              <a:rPr lang="ja-JP" sz="1800" b="1" u="none" strike="noStrike">
                <a:solidFill>
                  <a:srgbClr val="172033"/>
                </a:solidFill>
                <a:effectLst/>
                <a:uFillTx/>
                <a:latin typeface="Yu Gothic"/>
                <a:ea typeface="Yu Gothic"/>
              </a:rPr>
              <a:t>）の作成・維持</a:t>
            </a:r>
            <a:endParaRPr lang="en-US" sz="1800" b="0" u="none" strike="noStrike">
              <a:solidFill>
                <a:srgbClr val="000000"/>
              </a:solidFill>
              <a:effectLst/>
              <a:uFillTx/>
              <a:latin typeface="Aria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50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50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50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50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50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Art.28</a:t>
            </a:r>
            <a:endParaRPr lang="en-US" sz="1100" b="0" u="none" strike="noStrike">
              <a:solidFill>
                <a:srgbClr val="FFFFFF"/>
              </a:solidFill>
              <a:effectLst/>
              <a:uFillTx/>
              <a:latin typeface="Arial"/>
            </a:endParaRPr>
          </a:p>
        </p:txBody>
      </p:sp>
      <p:sp>
        <p:nvSpPr>
          <p:cNvPr id="250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0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51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1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51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1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514"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chemeClr val="dk1"/>
                </a:solidFill>
                <a:effectLst/>
                <a:uFillTx/>
                <a:latin typeface="Calibri"/>
                <a:ea typeface="Calibri"/>
              </a:rPr>
              <a:t>1.   The EU declaration of conformity shall be drawn up by manufacturers in accordance with Article 13(12) and state that the fulfilment of the applicable essential cybersecurity requirements set out in Annex I has been demonstrated.</a:t>
            </a:r>
            <a:endParaRPr lang="en-US" sz="1050" b="0" u="none" strike="noStrike">
              <a:solidFill>
                <a:srgbClr val="FFFFFF"/>
              </a:solidFill>
              <a:effectLst/>
              <a:uFillTx/>
              <a:latin typeface="Arial"/>
            </a:endParaRPr>
          </a:p>
          <a:p>
            <a:pPr defTabSz="914400">
              <a:lnSpc>
                <a:spcPct val="100000"/>
              </a:lnSpc>
              <a:tabLst>
                <a:tab pos="0" algn="l"/>
              </a:tabLst>
            </a:pP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chemeClr val="dk1"/>
                </a:solidFill>
                <a:effectLst/>
                <a:uFillTx/>
                <a:latin typeface="Calibri"/>
                <a:ea typeface="Calibri"/>
              </a:rPr>
              <a:t>1. EU</a:t>
            </a:r>
            <a:r>
              <a:rPr lang="ja-JP" sz="1050" b="0" u="none" strike="noStrike">
                <a:solidFill>
                  <a:schemeClr val="dk1"/>
                </a:solidFill>
                <a:effectLst/>
                <a:uFillTx/>
                <a:latin typeface="Calibri"/>
                <a:ea typeface="Calibri"/>
              </a:rPr>
              <a:t>適合宣言は、第</a:t>
            </a:r>
            <a:r>
              <a:rPr lang="en-US" sz="1050" b="0" u="none" strike="noStrike">
                <a:solidFill>
                  <a:schemeClr val="dk1"/>
                </a:solidFill>
                <a:effectLst/>
                <a:uFillTx/>
                <a:latin typeface="Calibri"/>
                <a:ea typeface="Calibri"/>
              </a:rPr>
              <a:t>13</a:t>
            </a:r>
            <a:r>
              <a:rPr lang="ja-JP" sz="1050" b="0" u="none" strike="noStrike">
                <a:solidFill>
                  <a:schemeClr val="dk1"/>
                </a:solidFill>
                <a:effectLst/>
                <a:uFillTx/>
                <a:latin typeface="Calibri"/>
                <a:ea typeface="Calibri"/>
              </a:rPr>
              <a:t>条第</a:t>
            </a:r>
            <a:r>
              <a:rPr lang="en-US" sz="1050" b="0" u="none" strike="noStrike">
                <a:solidFill>
                  <a:schemeClr val="dk1"/>
                </a:solidFill>
                <a:effectLst/>
                <a:uFillTx/>
                <a:latin typeface="Calibri"/>
                <a:ea typeface="Calibri"/>
              </a:rPr>
              <a:t>12</a:t>
            </a:r>
            <a:r>
              <a:rPr lang="ja-JP" sz="1050" b="0" u="none" strike="noStrike">
                <a:solidFill>
                  <a:schemeClr val="dk1"/>
                </a:solidFill>
                <a:effectLst/>
                <a:uFillTx/>
                <a:latin typeface="Calibri"/>
                <a:ea typeface="Calibri"/>
              </a:rPr>
              <a:t>項に従い製造業者によって作成され、附属書</a:t>
            </a:r>
            <a:r>
              <a:rPr lang="en-US" sz="1050" b="0" u="none" strike="noStrike">
                <a:solidFill>
                  <a:schemeClr val="dk1"/>
                </a:solidFill>
                <a:effectLst/>
                <a:uFillTx/>
                <a:latin typeface="Calibri"/>
                <a:ea typeface="Calibri"/>
              </a:rPr>
              <a:t>I</a:t>
            </a:r>
            <a:r>
              <a:rPr lang="ja-JP" sz="1050" b="0" u="none" strike="noStrike">
                <a:solidFill>
                  <a:schemeClr val="dk1"/>
                </a:solidFill>
                <a:effectLst/>
                <a:uFillTx/>
                <a:latin typeface="Calibri"/>
                <a:ea typeface="Calibri"/>
              </a:rPr>
              <a:t>に規定される適用されるサイバーセキュリティの必須要件の遵守が実証されたことを明記しなければならない。</a:t>
            </a:r>
            <a:endParaRPr lang="en-US" sz="1050" b="0" u="none" strike="noStrike">
              <a:solidFill>
                <a:srgbClr val="FFFFFF"/>
              </a:solidFill>
              <a:effectLst/>
              <a:uFillTx/>
              <a:latin typeface="Arial"/>
            </a:endParaRPr>
          </a:p>
        </p:txBody>
      </p:sp>
      <p:sp>
        <p:nvSpPr>
          <p:cNvPr id="251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1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51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1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EU</a:t>
            </a:r>
            <a:r>
              <a:rPr lang="ja-JP" sz="1100" b="1" u="none" strike="noStrike">
                <a:solidFill>
                  <a:srgbClr val="172033"/>
                </a:solidFill>
                <a:effectLst/>
                <a:uFillTx/>
                <a:latin typeface="Aptos"/>
                <a:ea typeface="Aptos"/>
              </a:rPr>
              <a:t>適合宣言（</a:t>
            </a:r>
            <a:r>
              <a:rPr lang="en-US" sz="1100" b="1" u="none" strike="noStrike">
                <a:solidFill>
                  <a:srgbClr val="172033"/>
                </a:solidFill>
                <a:effectLst/>
                <a:uFillTx/>
                <a:latin typeface="Aptos"/>
                <a:ea typeface="Aptos"/>
              </a:rPr>
              <a:t>DoC</a:t>
            </a:r>
            <a:r>
              <a:rPr lang="ja-JP" sz="1100" b="1" u="none" strike="noStrike">
                <a:solidFill>
                  <a:srgbClr val="172033"/>
                </a:solidFill>
                <a:effectLst/>
                <a:uFillTx/>
                <a:latin typeface="Aptos"/>
                <a:ea typeface="Aptos"/>
              </a:rPr>
              <a:t>）の作成・維持</a:t>
            </a:r>
            <a:endParaRPr lang="en-US" sz="1100" b="0" u="none" strike="noStrike">
              <a:solidFill>
                <a:srgbClr val="FFFFFF"/>
              </a:solidFill>
              <a:effectLst/>
              <a:uFillTx/>
              <a:latin typeface="Arial"/>
            </a:endParaRPr>
          </a:p>
        </p:txBody>
      </p:sp>
      <p:sp>
        <p:nvSpPr>
          <p:cNvPr id="251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2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52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2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52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2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52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2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Art.28(1) (30/55)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52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53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53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53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53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53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53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53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53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53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3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54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4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Art.31</a:t>
            </a:r>
            <a:endParaRPr lang="en-US" sz="1050" b="0" u="none" strike="noStrike">
              <a:solidFill>
                <a:srgbClr val="FFFFFF"/>
              </a:solidFill>
              <a:effectLst/>
              <a:uFillTx/>
              <a:latin typeface="Arial"/>
            </a:endParaRPr>
          </a:p>
        </p:txBody>
      </p:sp>
      <p:sp>
        <p:nvSpPr>
          <p:cNvPr id="254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4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技術文書の作成・維持（</a:t>
            </a:r>
            <a:r>
              <a:rPr lang="en-US" sz="1050" b="1" u="none" strike="noStrike">
                <a:solidFill>
                  <a:srgbClr val="172033"/>
                </a:solidFill>
                <a:effectLst/>
                <a:uFillTx/>
                <a:latin typeface="Aptos"/>
                <a:ea typeface="Aptos"/>
              </a:rPr>
              <a:t>10</a:t>
            </a:r>
            <a:r>
              <a:rPr lang="ja-JP" sz="1050" b="1" u="none" strike="noStrike">
                <a:solidFill>
                  <a:srgbClr val="172033"/>
                </a:solidFill>
                <a:effectLst/>
                <a:uFillTx/>
                <a:latin typeface="Aptos"/>
                <a:ea typeface="Aptos"/>
              </a:rPr>
              <a:t>年間保管義務）</a:t>
            </a:r>
            <a:endParaRPr lang="en-US" sz="1050" b="0" u="none" strike="noStrike">
              <a:solidFill>
                <a:srgbClr val="FFFFFF"/>
              </a:solidFill>
              <a:effectLst/>
              <a:uFillTx/>
              <a:latin typeface="Arial"/>
            </a:endParaRPr>
          </a:p>
        </p:txBody>
      </p:sp>
      <p:sp>
        <p:nvSpPr>
          <p:cNvPr id="254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4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54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4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54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4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55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5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255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5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P1+P2</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255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5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55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5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55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5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56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6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56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56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56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56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56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56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56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56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257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Art.31 (31/55)  </a:t>
            </a:r>
            <a:endParaRPr lang="en-US" sz="1400" b="0" u="none" strike="noStrike">
              <a:solidFill>
                <a:srgbClr val="000000"/>
              </a:solidFill>
              <a:effectLst/>
              <a:uFillTx/>
              <a:latin typeface="Arial"/>
            </a:endParaRPr>
          </a:p>
        </p:txBody>
      </p:sp>
      <p:sp>
        <p:nvSpPr>
          <p:cNvPr id="257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57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57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57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57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57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57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57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技術文書の作成・維持（</a:t>
            </a:r>
            <a:r>
              <a:rPr lang="en-US" sz="1800" b="1" u="none" strike="noStrike">
                <a:solidFill>
                  <a:srgbClr val="172033"/>
                </a:solidFill>
                <a:effectLst/>
                <a:uFillTx/>
                <a:latin typeface="Yu Gothic"/>
                <a:ea typeface="Yu Gothic"/>
              </a:rPr>
              <a:t>10</a:t>
            </a:r>
            <a:r>
              <a:rPr lang="ja-JP" sz="1800" b="1" u="none" strike="noStrike">
                <a:solidFill>
                  <a:srgbClr val="172033"/>
                </a:solidFill>
                <a:effectLst/>
                <a:uFillTx/>
                <a:latin typeface="Yu Gothic"/>
                <a:ea typeface="Yu Gothic"/>
              </a:rPr>
              <a:t>年間保管義務）</a:t>
            </a:r>
            <a:endParaRPr lang="en-US" sz="1800" b="0" u="none" strike="noStrike">
              <a:solidFill>
                <a:srgbClr val="000000"/>
              </a:solidFill>
              <a:effectLst/>
              <a:uFillTx/>
              <a:latin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58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58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58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58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58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Art.31</a:t>
            </a:r>
            <a:endParaRPr lang="en-US" sz="1100" b="0" u="none" strike="noStrike">
              <a:solidFill>
                <a:srgbClr val="FFFFFF"/>
              </a:solidFill>
              <a:effectLst/>
              <a:uFillTx/>
              <a:latin typeface="Arial"/>
            </a:endParaRPr>
          </a:p>
        </p:txBody>
      </p:sp>
      <p:sp>
        <p:nvSpPr>
          <p:cNvPr id="258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8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58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8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58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9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59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The technical documentation shall contain all relevant data or details of the means used by the manufacturer to ensure that the product with digital elements and the processes put in place by the manufacturer comply with the essential cybersecurity requirements set out in Annex I. It shall at least contain the elements set out in Annex VII. 2. The technical documentation shall be drawn up before the product with digital elements is placed on the market and shall be continuously updated, where appropriate, at least during the support period. 3. For products with digital elements as referred to in Article 12, which are also subject to other Union legal acts which provide for technical documentation, a single set of technical documentation shall be drawn up containing the information referred to in Annex VII and the information required by those Union legal acts. 4. The technical documentation and correspondence relating to any conformity assessment procedure shall be drawn up in an official language of the Member State in which the notified body is established or in a language acceptable to that body. 5. The Commission is empowered to adopt delegated acts in accordance with Article 61 to supplement this Regulation by adding elements to be included in the technical documentation set out in Annex VII to take account of technological developments, as well as developments encountered in the implementation process of this Regulation. To that end, the Commission shall strive to ensure that the administrative burden on microenterprises and small and medium-sized enterprises is proportionate.</a:t>
            </a:r>
            <a:endParaRPr lang="en-US" sz="1050" b="0" u="none" strike="noStrike">
              <a:solidFill>
                <a:srgbClr val="FFFFFF"/>
              </a:solidFill>
              <a:effectLst/>
              <a:uFillTx/>
              <a:latin typeface="Arial"/>
            </a:endParaRPr>
          </a:p>
        </p:txBody>
      </p:sp>
      <p:sp>
        <p:nvSpPr>
          <p:cNvPr id="259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9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59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9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技術文書の作成・維持（</a:t>
            </a:r>
            <a:r>
              <a:rPr lang="en-US" sz="1100" b="1" u="none" strike="noStrike">
                <a:solidFill>
                  <a:srgbClr val="172033"/>
                </a:solidFill>
                <a:effectLst/>
                <a:uFillTx/>
                <a:latin typeface="Aptos"/>
                <a:ea typeface="Aptos"/>
              </a:rPr>
              <a:t>10</a:t>
            </a:r>
            <a:r>
              <a:rPr lang="ja-JP" sz="1100" b="1" u="none" strike="noStrike">
                <a:solidFill>
                  <a:srgbClr val="172033"/>
                </a:solidFill>
                <a:effectLst/>
                <a:uFillTx/>
                <a:latin typeface="Aptos"/>
                <a:ea typeface="Aptos"/>
              </a:rPr>
              <a:t>年間保管義務）</a:t>
            </a:r>
            <a:endParaRPr lang="en-US" sz="1100" b="0" u="none" strike="noStrike">
              <a:solidFill>
                <a:srgbClr val="FFFFFF"/>
              </a:solidFill>
              <a:effectLst/>
              <a:uFillTx/>
              <a:latin typeface="Arial"/>
            </a:endParaRPr>
          </a:p>
        </p:txBody>
      </p:sp>
      <p:sp>
        <p:nvSpPr>
          <p:cNvPr id="259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9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59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59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60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0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60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0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Art.31 (31/55)  CRA</a:t>
            </a:r>
            <a:r>
              <a:rPr lang="ja-JP" sz="1800" b="1" u="none" strike="noStrike">
                <a:solidFill>
                  <a:srgbClr val="172033"/>
                </a:solidFill>
                <a:effectLst/>
                <a:uFillTx/>
                <a:latin typeface="Yu Gothic"/>
                <a:ea typeface="Yu Gothic"/>
              </a:rPr>
              <a:t>条文 及び 対応（</a:t>
            </a:r>
            <a:r>
              <a:rPr lang="en-US" sz="1800" b="1" u="none" strike="noStrike">
                <a:solidFill>
                  <a:srgbClr val="172033"/>
                </a:solidFill>
                <a:effectLst/>
                <a:uFillTx/>
                <a:latin typeface="Yu Gothic"/>
                <a:ea typeface="Yu Gothic"/>
              </a:rPr>
              <a:t>EN</a:t>
            </a:r>
            <a:r>
              <a:rPr lang="ja-JP" sz="1800" b="1" u="none" strike="noStrike">
                <a:solidFill>
                  <a:srgbClr val="172033"/>
                </a:solidFill>
                <a:effectLst/>
                <a:uFillTx/>
                <a:latin typeface="Yu Gothic"/>
                <a:ea typeface="Yu Gothic"/>
              </a:rPr>
              <a:t>）</a:t>
            </a:r>
            <a:endParaRPr lang="en-US" sz="1800" b="0" u="none" strike="noStrike">
              <a:solidFill>
                <a:srgbClr val="000000"/>
              </a:solidFill>
              <a:effectLst/>
              <a:uFillTx/>
              <a:latin typeface="Arial"/>
            </a:endParaRPr>
          </a:p>
        </p:txBody>
      </p:sp>
      <p:sp>
        <p:nvSpPr>
          <p:cNvPr id="2604" name="テキスト ボックス 5"/>
          <p:cNvSpPr/>
          <p:nvPr/>
        </p:nvSpPr>
        <p:spPr>
          <a:xfrm>
            <a:off x="3176640" y="96984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60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60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60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60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61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Art.31</a:t>
            </a:r>
            <a:endParaRPr lang="en-US" sz="1100" b="0" u="none" strike="noStrike">
              <a:solidFill>
                <a:srgbClr val="FFFFFF"/>
              </a:solidFill>
              <a:effectLst/>
              <a:uFillTx/>
              <a:latin typeface="Arial"/>
            </a:endParaRPr>
          </a:p>
        </p:txBody>
      </p:sp>
      <p:sp>
        <p:nvSpPr>
          <p:cNvPr id="261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1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61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1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61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1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617" name="正方形/長方形 25"/>
          <p:cNvSpPr/>
          <p:nvPr/>
        </p:nvSpPr>
        <p:spPr>
          <a:xfrm>
            <a:off x="2012760" y="1282680"/>
            <a:ext cx="9890640" cy="20055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a:t>
            </a:r>
            <a:r>
              <a:rPr lang="ja-JP" sz="1050" b="0" u="none" strike="noStrike">
                <a:solidFill>
                  <a:srgbClr val="172033"/>
                </a:solidFill>
                <a:effectLst/>
                <a:uFillTx/>
                <a:latin typeface="Yu Gothic"/>
                <a:ea typeface="Yu Gothic"/>
              </a:rPr>
              <a:t>技術文書には、デジタル要素を有する製品および製造業者が導入したプロセスが、附属書</a:t>
            </a: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に規定されるサイバーセキュリティの必須要件に適合することを確保するために製造業者が用いた手段に関する、すべての関連データまたは詳細が含まれていなければならない。技術文書には、少なくとも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に規定される要素が含まれていなければならない。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2.   </a:t>
            </a:r>
            <a:r>
              <a:rPr lang="ja-JP" sz="1050" b="0" u="none" strike="noStrike">
                <a:solidFill>
                  <a:srgbClr val="172033"/>
                </a:solidFill>
                <a:effectLst/>
                <a:uFillTx/>
                <a:latin typeface="Yu Gothic"/>
                <a:ea typeface="Yu Gothic"/>
              </a:rPr>
              <a:t>技術文書は、デジタル要素を有する製品が市場に投入される前に作成され、必要に応じて、少なくともサポート期間中は継続的に更新されなければならない。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3.   </a:t>
            </a:r>
            <a:r>
              <a:rPr lang="ja-JP" sz="1050" b="0" u="none" strike="noStrike">
                <a:solidFill>
                  <a:srgbClr val="172033"/>
                </a:solidFill>
                <a:effectLst/>
                <a:uFillTx/>
                <a:latin typeface="Yu Gothic"/>
                <a:ea typeface="Yu Gothic"/>
              </a:rPr>
              <a:t>第</a:t>
            </a:r>
            <a:r>
              <a:rPr lang="en-US" sz="1050" b="0" u="none" strike="noStrike">
                <a:solidFill>
                  <a:srgbClr val="172033"/>
                </a:solidFill>
                <a:effectLst/>
                <a:uFillTx/>
                <a:latin typeface="Yu Gothic"/>
                <a:ea typeface="Yu Gothic"/>
              </a:rPr>
              <a:t>12</a:t>
            </a:r>
            <a:r>
              <a:rPr lang="ja-JP" sz="1050" b="0" u="none" strike="noStrike">
                <a:solidFill>
                  <a:srgbClr val="172033"/>
                </a:solidFill>
                <a:effectLst/>
                <a:uFillTx/>
                <a:latin typeface="Yu Gothic"/>
                <a:ea typeface="Yu Gothic"/>
              </a:rPr>
              <a:t>条に規定するデジタル要素を有する製品であって、技術文書を規定する他の連合法規制の適用も受けるものについては、附属書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に規定される情報および当該連合法規制で要求される情報を含む単一の技術文書を作成しなければならない。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4.   </a:t>
            </a:r>
            <a:r>
              <a:rPr lang="ja-JP" sz="1050" b="0" u="none" strike="noStrike">
                <a:solidFill>
                  <a:srgbClr val="172033"/>
                </a:solidFill>
                <a:effectLst/>
                <a:uFillTx/>
                <a:latin typeface="Yu Gothic"/>
                <a:ea typeface="Yu Gothic"/>
              </a:rPr>
              <a:t>適合性評価手続に関連する技術文書および書簡は、指定機関が設立されている加盟国の公用語、または当該機関が受諾可能な言語で作成されなければならない。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5.   </a:t>
            </a:r>
            <a:r>
              <a:rPr lang="ja-JP" sz="1050" b="0" u="none" strike="noStrike">
                <a:solidFill>
                  <a:srgbClr val="172033"/>
                </a:solidFill>
                <a:effectLst/>
                <a:uFillTx/>
                <a:latin typeface="Yu Gothic"/>
                <a:ea typeface="Yu Gothic"/>
              </a:rPr>
              <a:t>委員会は、技術の進歩および本規則の実施過程における進展を考慮し、附属書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に定める技術文書に追加すべき要素を盛り込むことにより、本規則を補完するための委任行為を第</a:t>
            </a:r>
            <a:r>
              <a:rPr lang="en-US" sz="1050" b="0" u="none" strike="noStrike">
                <a:solidFill>
                  <a:srgbClr val="172033"/>
                </a:solidFill>
                <a:effectLst/>
                <a:uFillTx/>
                <a:latin typeface="Yu Gothic"/>
                <a:ea typeface="Yu Gothic"/>
              </a:rPr>
              <a:t>61</a:t>
            </a:r>
            <a:r>
              <a:rPr lang="ja-JP" sz="1050" b="0" u="none" strike="noStrike">
                <a:solidFill>
                  <a:srgbClr val="172033"/>
                </a:solidFill>
                <a:effectLst/>
                <a:uFillTx/>
                <a:latin typeface="Yu Gothic"/>
                <a:ea typeface="Yu Gothic"/>
              </a:rPr>
              <a:t>条に従って採択する権限を有する。その際、委員会は、零細企業および中小企業に対する行政上の負担が比例原則に則ったものであるよう努めなければならない。</a:t>
            </a:r>
            <a:endParaRPr lang="en-US" sz="1050" b="0" u="none" strike="noStrike">
              <a:solidFill>
                <a:srgbClr val="FFFFFF"/>
              </a:solidFill>
              <a:effectLst/>
              <a:uFillTx/>
              <a:latin typeface="Arial"/>
            </a:endParaRPr>
          </a:p>
        </p:txBody>
      </p:sp>
      <p:sp>
        <p:nvSpPr>
          <p:cNvPr id="261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1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62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技術文書の作成・維持（</a:t>
            </a:r>
            <a:r>
              <a:rPr lang="en-US" sz="1100" b="1" u="none" strike="noStrike">
                <a:solidFill>
                  <a:srgbClr val="172033"/>
                </a:solidFill>
                <a:effectLst/>
                <a:uFillTx/>
                <a:latin typeface="Aptos"/>
                <a:ea typeface="Aptos"/>
              </a:rPr>
              <a:t>10</a:t>
            </a:r>
            <a:r>
              <a:rPr lang="ja-JP" sz="1100" b="1" u="none" strike="noStrike">
                <a:solidFill>
                  <a:srgbClr val="172033"/>
                </a:solidFill>
                <a:effectLst/>
                <a:uFillTx/>
                <a:latin typeface="Aptos"/>
                <a:ea typeface="Aptos"/>
              </a:rPr>
              <a:t>年間保管義務）</a:t>
            </a:r>
            <a:endParaRPr lang="en-US" sz="1100" b="0" u="none" strike="noStrike">
              <a:solidFill>
                <a:srgbClr val="FFFFFF"/>
              </a:solidFill>
              <a:effectLst/>
              <a:uFillTx/>
              <a:latin typeface="Arial"/>
            </a:endParaRPr>
          </a:p>
        </p:txBody>
      </p:sp>
      <p:sp>
        <p:nvSpPr>
          <p:cNvPr id="262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62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62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62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2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Art.31 (31/55)  CRA</a:t>
            </a:r>
            <a:r>
              <a:rPr lang="ja-JP" sz="1800" b="1" u="none" strike="noStrike">
                <a:solidFill>
                  <a:srgbClr val="172033"/>
                </a:solidFill>
                <a:effectLst/>
                <a:uFillTx/>
                <a:latin typeface="Yu Gothic"/>
                <a:ea typeface="Yu Gothic"/>
              </a:rPr>
              <a:t>条文 及び 対応（</a:t>
            </a:r>
            <a:r>
              <a:rPr lang="en-US" sz="1800" b="1" u="none" strike="noStrike">
                <a:solidFill>
                  <a:srgbClr val="172033"/>
                </a:solidFill>
                <a:effectLst/>
                <a:uFillTx/>
                <a:latin typeface="Yu Gothic"/>
                <a:ea typeface="Yu Gothic"/>
              </a:rPr>
              <a:t>JA</a:t>
            </a:r>
            <a:r>
              <a:rPr lang="ja-JP" sz="1800" b="1" u="none" strike="noStrike">
                <a:solidFill>
                  <a:srgbClr val="172033"/>
                </a:solidFill>
                <a:effectLst/>
                <a:uFillTx/>
                <a:latin typeface="Yu Gothic"/>
                <a:ea typeface="Yu Gothic"/>
              </a:rPr>
              <a:t>）</a:t>
            </a:r>
            <a:endParaRPr lang="en-US" sz="1800" b="0" u="none" strike="noStrike">
              <a:solidFill>
                <a:srgbClr val="000000"/>
              </a:solidFill>
              <a:effectLst/>
              <a:uFillTx/>
              <a:latin typeface="Arial"/>
            </a:endParaRPr>
          </a:p>
        </p:txBody>
      </p:sp>
      <p:sp>
        <p:nvSpPr>
          <p:cNvPr id="2630" name="テキスト ボックス 5"/>
          <p:cNvSpPr/>
          <p:nvPr/>
        </p:nvSpPr>
        <p:spPr>
          <a:xfrm>
            <a:off x="3176640" y="96984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63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63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63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63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63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63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63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63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64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64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4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64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4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Art.31 / Annex VII</a:t>
            </a:r>
            <a:endParaRPr lang="en-US" sz="1050" b="0" u="none" strike="noStrike">
              <a:solidFill>
                <a:srgbClr val="FFFFFF"/>
              </a:solidFill>
              <a:effectLst/>
              <a:uFillTx/>
              <a:latin typeface="Arial"/>
            </a:endParaRPr>
          </a:p>
        </p:txBody>
      </p:sp>
      <p:sp>
        <p:nvSpPr>
          <p:cNvPr id="264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4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技術文書の内容整備（</a:t>
            </a:r>
            <a:r>
              <a:rPr lang="en-US" sz="1050" b="1" u="none" strike="noStrike">
                <a:solidFill>
                  <a:srgbClr val="172033"/>
                </a:solidFill>
                <a:effectLst/>
                <a:uFillTx/>
                <a:latin typeface="Aptos"/>
                <a:ea typeface="Aptos"/>
              </a:rPr>
              <a:t>SBOM</a:t>
            </a:r>
            <a:r>
              <a:rPr lang="ja-JP" sz="1050" b="1" u="none" strike="noStrike">
                <a:solidFill>
                  <a:srgbClr val="172033"/>
                </a:solidFill>
                <a:effectLst/>
                <a:uFillTx/>
                <a:latin typeface="Aptos"/>
                <a:ea typeface="Aptos"/>
              </a:rPr>
              <a:t>・設計文書・テスト結果等）</a:t>
            </a:r>
            <a:endParaRPr lang="en-US" sz="1050" b="0" u="none" strike="noStrike">
              <a:solidFill>
                <a:srgbClr val="FFFFFF"/>
              </a:solidFill>
              <a:effectLst/>
              <a:uFillTx/>
              <a:latin typeface="Arial"/>
            </a:endParaRPr>
          </a:p>
        </p:txBody>
      </p:sp>
      <p:sp>
        <p:nvSpPr>
          <p:cNvPr id="264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4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64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5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65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5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65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5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265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5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P1+P2</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265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5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65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6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66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6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66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6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66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66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66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66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66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67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67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67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267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Art.31 / Annex VII (32/55)  </a:t>
            </a:r>
            <a:endParaRPr lang="en-US" sz="1400" b="0" u="none" strike="noStrike">
              <a:solidFill>
                <a:srgbClr val="000000"/>
              </a:solidFill>
              <a:effectLst/>
              <a:uFillTx/>
              <a:latin typeface="Arial"/>
            </a:endParaRPr>
          </a:p>
        </p:txBody>
      </p:sp>
      <p:sp>
        <p:nvSpPr>
          <p:cNvPr id="267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67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67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67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67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67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68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68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技術文書の内容整備（</a:t>
            </a:r>
            <a:r>
              <a:rPr lang="en-US" sz="1800" b="1" u="none" strike="noStrike">
                <a:solidFill>
                  <a:srgbClr val="172033"/>
                </a:solidFill>
                <a:effectLst/>
                <a:uFillTx/>
                <a:latin typeface="Yu Gothic"/>
                <a:ea typeface="Yu Gothic"/>
              </a:rPr>
              <a:t>SBOM</a:t>
            </a:r>
            <a:r>
              <a:rPr lang="ja-JP" sz="1800" b="1" u="none" strike="noStrike">
                <a:solidFill>
                  <a:srgbClr val="172033"/>
                </a:solidFill>
                <a:effectLst/>
                <a:uFillTx/>
                <a:latin typeface="Yu Gothic"/>
                <a:ea typeface="Yu Gothic"/>
              </a:rPr>
              <a:t>・設計文書・テスト結果等）</a:t>
            </a:r>
            <a:endParaRPr lang="en-US" sz="1800" b="0" u="none" strike="noStrike">
              <a:solidFill>
                <a:srgbClr val="000000"/>
              </a:solidFill>
              <a:effectLst/>
              <a:uFillTx/>
              <a:latin typeface="Aria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68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68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68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68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68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Art.31 / Annex VII</a:t>
            </a:r>
            <a:endParaRPr lang="en-US" sz="1100" b="0" u="none" strike="noStrike">
              <a:solidFill>
                <a:srgbClr val="FFFFFF"/>
              </a:solidFill>
              <a:effectLst/>
              <a:uFillTx/>
              <a:latin typeface="Arial"/>
            </a:endParaRPr>
          </a:p>
        </p:txBody>
      </p:sp>
      <p:sp>
        <p:nvSpPr>
          <p:cNvPr id="268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8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69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9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69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9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694" name="正方形/長方形 25"/>
          <p:cNvSpPr/>
          <p:nvPr/>
        </p:nvSpPr>
        <p:spPr>
          <a:xfrm>
            <a:off x="2012760" y="1282680"/>
            <a:ext cx="9890640" cy="20055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The technical documentation shall contain all relevant data or details of the means used by the manufacturer to ensure that the product with digital elements and the processes put in place by the manufacturer comply with the essential cybersecurity requirements set out in Annex I. It shall at least contain the elements set out in Annex VII. 2. The technical documentation shall be drawn up before the product with digital elements is placed on the market and shall be continuously updated, where appropriate, at least during the support period. 3. For products with digital elements as referred to in Article 12, which are also subject to other Union legal acts which provide for technical documentation, a single set of technical documentation shall be drawn up containing the information referred to in Annex VII and the information required by those Union legal acts. 4. The technical documentation and correspondence relating to any conformity assessment procedure shall be drawn up in an official language of the Member State in which the notified body is established or in a language acceptable to that body. 5. The Commission is empowered to adopt delegated acts in accordance with Article 61 to supplement this Regulation by adding elements to be included in the technical documentation set out in Annex VII to take account of technological developments, as well as developments encountered in the implementation process of this Regulation. To that end, the Commission shall strive to ensure that the administrative burden on microenterprises and small and medium-sized enterprises is proportionate.</a:t>
            </a:r>
            <a:endParaRPr lang="en-US" sz="1050" b="0" u="none" strike="noStrike">
              <a:solidFill>
                <a:srgbClr val="FFFFFF"/>
              </a:solidFill>
              <a:effectLst/>
              <a:uFillTx/>
              <a:latin typeface="Arial"/>
            </a:endParaRPr>
          </a:p>
        </p:txBody>
      </p:sp>
      <p:sp>
        <p:nvSpPr>
          <p:cNvPr id="269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9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69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69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技術文書の内容整備（</a:t>
            </a:r>
            <a:r>
              <a:rPr lang="en-US" sz="1100" b="1" u="none" strike="noStrike">
                <a:solidFill>
                  <a:srgbClr val="172033"/>
                </a:solidFill>
                <a:effectLst/>
                <a:uFillTx/>
                <a:latin typeface="Aptos"/>
                <a:ea typeface="Aptos"/>
              </a:rPr>
              <a:t>SBOM</a:t>
            </a:r>
            <a:r>
              <a:rPr lang="ja-JP" sz="1100" b="1" u="none" strike="noStrike">
                <a:solidFill>
                  <a:srgbClr val="172033"/>
                </a:solidFill>
                <a:effectLst/>
                <a:uFillTx/>
                <a:latin typeface="Aptos"/>
                <a:ea typeface="Aptos"/>
              </a:rPr>
              <a:t>・設計文書・テスト結果等）</a:t>
            </a:r>
            <a:endParaRPr lang="en-US" sz="1100" b="0" u="none" strike="noStrike">
              <a:solidFill>
                <a:srgbClr val="FFFFFF"/>
              </a:solidFill>
              <a:effectLst/>
              <a:uFillTx/>
              <a:latin typeface="Arial"/>
            </a:endParaRPr>
          </a:p>
        </p:txBody>
      </p:sp>
      <p:sp>
        <p:nvSpPr>
          <p:cNvPr id="269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0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70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0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70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0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70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0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Art.31 / Annex VII (32/55)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
        <p:nvSpPr>
          <p:cNvPr id="2707" name="テキスト ボックス 5"/>
          <p:cNvSpPr/>
          <p:nvPr/>
        </p:nvSpPr>
        <p:spPr>
          <a:xfrm>
            <a:off x="3314880" y="98316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70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71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71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71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71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Art.31 / Annex VII</a:t>
            </a:r>
            <a:endParaRPr lang="en-US" sz="1100" b="0" u="none" strike="noStrike">
              <a:solidFill>
                <a:srgbClr val="FFFFFF"/>
              </a:solidFill>
              <a:effectLst/>
              <a:uFillTx/>
              <a:latin typeface="Arial"/>
            </a:endParaRPr>
          </a:p>
        </p:txBody>
      </p:sp>
      <p:sp>
        <p:nvSpPr>
          <p:cNvPr id="271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1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71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1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71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1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720" name="正方形/長方形 25"/>
          <p:cNvSpPr/>
          <p:nvPr/>
        </p:nvSpPr>
        <p:spPr>
          <a:xfrm>
            <a:off x="2012760" y="1282680"/>
            <a:ext cx="9890640" cy="1949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a:t>
            </a:r>
            <a:r>
              <a:rPr lang="ja-JP" sz="1050" b="0" u="none" strike="noStrike">
                <a:solidFill>
                  <a:srgbClr val="172033"/>
                </a:solidFill>
                <a:effectLst/>
                <a:uFillTx/>
                <a:latin typeface="Yu Gothic"/>
                <a:ea typeface="Yu Gothic"/>
              </a:rPr>
              <a:t>技術文書には、デジタル要素を有する製品および製造業者が導入したプロセスが、附属書</a:t>
            </a: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に規定されるサイバーセキュリティの必須要件に適合することを確保するために製造業者が用いた手段に関する、すべての関連データまたは詳細が含まれていなければならない。技術文書には、少なくとも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に規定される要素が含まれていなければならない。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2.   </a:t>
            </a:r>
            <a:r>
              <a:rPr lang="ja-JP" sz="1050" b="0" u="none" strike="noStrike">
                <a:solidFill>
                  <a:srgbClr val="172033"/>
                </a:solidFill>
                <a:effectLst/>
                <a:uFillTx/>
                <a:latin typeface="Yu Gothic"/>
                <a:ea typeface="Yu Gothic"/>
              </a:rPr>
              <a:t>技術文書は、デジタル要素を有する製品が市場に投入される前に作成され、必要に応じて、少なくともサポート期間中は継続的に更新されなければならない。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3.   </a:t>
            </a:r>
            <a:r>
              <a:rPr lang="ja-JP" sz="1050" b="0" u="none" strike="noStrike">
                <a:solidFill>
                  <a:srgbClr val="172033"/>
                </a:solidFill>
                <a:effectLst/>
                <a:uFillTx/>
                <a:latin typeface="Yu Gothic"/>
                <a:ea typeface="Yu Gothic"/>
              </a:rPr>
              <a:t>第</a:t>
            </a:r>
            <a:r>
              <a:rPr lang="en-US" sz="1050" b="0" u="none" strike="noStrike">
                <a:solidFill>
                  <a:srgbClr val="172033"/>
                </a:solidFill>
                <a:effectLst/>
                <a:uFillTx/>
                <a:latin typeface="Yu Gothic"/>
                <a:ea typeface="Yu Gothic"/>
              </a:rPr>
              <a:t>12</a:t>
            </a:r>
            <a:r>
              <a:rPr lang="ja-JP" sz="1050" b="0" u="none" strike="noStrike">
                <a:solidFill>
                  <a:srgbClr val="172033"/>
                </a:solidFill>
                <a:effectLst/>
                <a:uFillTx/>
                <a:latin typeface="Yu Gothic"/>
                <a:ea typeface="Yu Gothic"/>
              </a:rPr>
              <a:t>条に規定するデジタル要素を有する製品であって、技術文書を規定する他の連合法規制の適用も受けるものについては、附属書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に規定される情報および当該連合法規制で要求される情報を含む単一の技術文書を作成しなければならない。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4.   </a:t>
            </a:r>
            <a:r>
              <a:rPr lang="ja-JP" sz="1050" b="0" u="none" strike="noStrike">
                <a:solidFill>
                  <a:srgbClr val="172033"/>
                </a:solidFill>
                <a:effectLst/>
                <a:uFillTx/>
                <a:latin typeface="Yu Gothic"/>
                <a:ea typeface="Yu Gothic"/>
              </a:rPr>
              <a:t>適合性評価手続に関連する技術文書および書簡は、指定機関が設立されている加盟国の公用語、または当該機関が受諾可能な言語で作成されなければならない。</a:t>
            </a:r>
            <a:endParaRPr lang="en-US" sz="1050" b="0" u="none" strike="noStrike">
              <a:solidFill>
                <a:srgbClr val="FFFFFF"/>
              </a:solidFill>
              <a:effectLst/>
              <a:uFillTx/>
              <a:latin typeface="Arial"/>
            </a:endParaRPr>
          </a:p>
          <a:p>
            <a:pPr defTabSz="914400">
              <a:lnSpc>
                <a:spcPct val="100000"/>
              </a:lnSpc>
              <a:tabLst>
                <a:tab pos="0" algn="l"/>
              </a:tabLst>
            </a:pPr>
            <a:r>
              <a:rPr lang="en-US" sz="1050" b="0" u="none" strike="noStrike">
                <a:solidFill>
                  <a:srgbClr val="172033"/>
                </a:solidFill>
                <a:effectLst/>
                <a:uFillTx/>
                <a:latin typeface="Yu Gothic"/>
                <a:ea typeface="Yu Gothic"/>
              </a:rPr>
              <a:t>5.   </a:t>
            </a:r>
            <a:r>
              <a:rPr lang="ja-JP" sz="1050" b="0" u="none" strike="noStrike">
                <a:solidFill>
                  <a:srgbClr val="172033"/>
                </a:solidFill>
                <a:effectLst/>
                <a:uFillTx/>
                <a:latin typeface="Yu Gothic"/>
                <a:ea typeface="Yu Gothic"/>
              </a:rPr>
              <a:t>委員会は、技術の進歩および本規則の実施過程における進展を考慮し、附属書</a:t>
            </a:r>
            <a:r>
              <a:rPr lang="en-US" sz="1050" b="0" u="none" strike="noStrike">
                <a:solidFill>
                  <a:srgbClr val="172033"/>
                </a:solidFill>
                <a:effectLst/>
                <a:uFillTx/>
                <a:latin typeface="Yu Gothic"/>
                <a:ea typeface="Yu Gothic"/>
              </a:rPr>
              <a:t>VII</a:t>
            </a:r>
            <a:r>
              <a:rPr lang="ja-JP" sz="1050" b="0" u="none" strike="noStrike">
                <a:solidFill>
                  <a:srgbClr val="172033"/>
                </a:solidFill>
                <a:effectLst/>
                <a:uFillTx/>
                <a:latin typeface="Yu Gothic"/>
                <a:ea typeface="Yu Gothic"/>
              </a:rPr>
              <a:t>に定める技術文書に追加すべき要素を盛り込むことにより、本規則を補完するための委任行為を第</a:t>
            </a:r>
            <a:r>
              <a:rPr lang="en-US" sz="1050" b="0" u="none" strike="noStrike">
                <a:solidFill>
                  <a:srgbClr val="172033"/>
                </a:solidFill>
                <a:effectLst/>
                <a:uFillTx/>
                <a:latin typeface="Yu Gothic"/>
                <a:ea typeface="Yu Gothic"/>
              </a:rPr>
              <a:t>61</a:t>
            </a:r>
            <a:r>
              <a:rPr lang="ja-JP" sz="1050" b="0" u="none" strike="noStrike">
                <a:solidFill>
                  <a:srgbClr val="172033"/>
                </a:solidFill>
                <a:effectLst/>
                <a:uFillTx/>
                <a:latin typeface="Yu Gothic"/>
                <a:ea typeface="Yu Gothic"/>
              </a:rPr>
              <a:t>条に従って採択する権限を有する。その際、委員会は、零細企業および中小企業に対する行政上の負担が比例原則に則ったものであるよう努めなければならない。</a:t>
            </a:r>
            <a:endParaRPr lang="en-US" sz="1050" b="0" u="none" strike="noStrike">
              <a:solidFill>
                <a:srgbClr val="FFFFFF"/>
              </a:solidFill>
              <a:effectLst/>
              <a:uFillTx/>
              <a:latin typeface="Arial"/>
            </a:endParaRPr>
          </a:p>
        </p:txBody>
      </p:sp>
      <p:sp>
        <p:nvSpPr>
          <p:cNvPr id="272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2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72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2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技術文書の内容整備（</a:t>
            </a:r>
            <a:r>
              <a:rPr lang="en-US" sz="1100" b="1" u="none" strike="noStrike">
                <a:solidFill>
                  <a:srgbClr val="172033"/>
                </a:solidFill>
                <a:effectLst/>
                <a:uFillTx/>
                <a:latin typeface="Aptos"/>
                <a:ea typeface="Aptos"/>
              </a:rPr>
              <a:t>SBOM</a:t>
            </a:r>
            <a:r>
              <a:rPr lang="ja-JP" sz="1100" b="1" u="none" strike="noStrike">
                <a:solidFill>
                  <a:srgbClr val="172033"/>
                </a:solidFill>
                <a:effectLst/>
                <a:uFillTx/>
                <a:latin typeface="Aptos"/>
                <a:ea typeface="Aptos"/>
              </a:rPr>
              <a:t>・設計文書・テスト結果等）</a:t>
            </a:r>
            <a:endParaRPr lang="en-US" sz="1100" b="0" u="none" strike="noStrike">
              <a:solidFill>
                <a:srgbClr val="FFFFFF"/>
              </a:solidFill>
              <a:effectLst/>
              <a:uFillTx/>
              <a:latin typeface="Arial"/>
            </a:endParaRPr>
          </a:p>
        </p:txBody>
      </p:sp>
      <p:sp>
        <p:nvSpPr>
          <p:cNvPr id="272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2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72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2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72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3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73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3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Art.31 / Annex VII (32/55)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
        <p:nvSpPr>
          <p:cNvPr id="2733" name="テキスト ボックス 5"/>
          <p:cNvSpPr/>
          <p:nvPr/>
        </p:nvSpPr>
        <p:spPr>
          <a:xfrm>
            <a:off x="3314880" y="98316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73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73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73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73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73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74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74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74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74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74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4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74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4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Yu Gothic"/>
                <a:ea typeface="Yu Gothic"/>
              </a:rPr>
              <a:t>Art.32(1)(2)</a:t>
            </a:r>
            <a:endParaRPr lang="en-US" sz="1050" b="0" u="none" strike="noStrike">
              <a:solidFill>
                <a:srgbClr val="FFFFFF"/>
              </a:solidFill>
              <a:effectLst/>
              <a:uFillTx/>
              <a:latin typeface="Arial"/>
            </a:endParaRPr>
          </a:p>
        </p:txBody>
      </p:sp>
      <p:sp>
        <p:nvSpPr>
          <p:cNvPr id="274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4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適合性評価手続き（一般製品：</a:t>
            </a:r>
            <a:r>
              <a:rPr lang="en-US" sz="1050" b="1" u="none" strike="noStrike">
                <a:solidFill>
                  <a:srgbClr val="172033"/>
                </a:solidFill>
                <a:effectLst/>
                <a:uFillTx/>
                <a:latin typeface="Aptos"/>
                <a:ea typeface="Aptos"/>
              </a:rPr>
              <a:t>Module A </a:t>
            </a:r>
            <a:r>
              <a:rPr lang="ja-JP" sz="1050" b="1" u="none" strike="noStrike">
                <a:solidFill>
                  <a:srgbClr val="172033"/>
                </a:solidFill>
                <a:effectLst/>
                <a:uFillTx/>
                <a:latin typeface="Aptos"/>
                <a:ea typeface="Aptos"/>
              </a:rPr>
              <a:t>内部管理）</a:t>
            </a:r>
            <a:endParaRPr lang="en-US" sz="1050" b="0" u="none" strike="noStrike">
              <a:solidFill>
                <a:srgbClr val="FFFFFF"/>
              </a:solidFill>
              <a:effectLst/>
              <a:uFillTx/>
              <a:latin typeface="Arial"/>
            </a:endParaRPr>
          </a:p>
        </p:txBody>
      </p:sp>
      <p:sp>
        <p:nvSpPr>
          <p:cNvPr id="275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5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75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5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75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5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75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5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a:t>
            </a:r>
            <a:endParaRPr lang="en-US" sz="1050" b="0" u="none" strike="noStrike">
              <a:solidFill>
                <a:srgbClr val="FFFFFF"/>
              </a:solidFill>
              <a:effectLst/>
              <a:uFillTx/>
              <a:latin typeface="Arial"/>
            </a:endParaRPr>
          </a:p>
        </p:txBody>
      </p:sp>
      <p:sp>
        <p:nvSpPr>
          <p:cNvPr id="275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5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76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6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76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6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76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6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76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6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76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76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77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77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77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77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77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77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 </a:t>
            </a:r>
            <a:endParaRPr lang="en-US" sz="1400" b="0" u="none" strike="noStrike">
              <a:solidFill>
                <a:srgbClr val="FFFFFF"/>
              </a:solidFill>
              <a:effectLst/>
              <a:uFillTx/>
              <a:latin typeface="Arial"/>
            </a:endParaRPr>
          </a:p>
        </p:txBody>
      </p:sp>
      <p:sp>
        <p:nvSpPr>
          <p:cNvPr id="2776" name="テキスト ボックス 30"/>
          <p:cNvSpPr/>
          <p:nvPr/>
        </p:nvSpPr>
        <p:spPr>
          <a:xfrm>
            <a:off x="422640" y="249120"/>
            <a:ext cx="194292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Art.32(1)(2)(33/55)  </a:t>
            </a:r>
            <a:endParaRPr lang="en-US" sz="1400" b="0" u="none" strike="noStrike">
              <a:solidFill>
                <a:srgbClr val="000000"/>
              </a:solidFill>
              <a:effectLst/>
              <a:uFillTx/>
              <a:latin typeface="Arial"/>
            </a:endParaRPr>
          </a:p>
        </p:txBody>
      </p:sp>
      <p:sp>
        <p:nvSpPr>
          <p:cNvPr id="277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77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77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78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78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78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78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78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適合性評価手続き（一般製品：</a:t>
            </a:r>
            <a:r>
              <a:rPr lang="en-US" sz="1800" b="1" u="none" strike="noStrike">
                <a:solidFill>
                  <a:srgbClr val="172033"/>
                </a:solidFill>
                <a:effectLst/>
                <a:uFillTx/>
                <a:latin typeface="Yu Gothic"/>
                <a:ea typeface="Yu Gothic"/>
              </a:rPr>
              <a:t>Module A </a:t>
            </a:r>
            <a:r>
              <a:rPr lang="ja-JP" sz="1800" b="1" u="none" strike="noStrike">
                <a:solidFill>
                  <a:srgbClr val="172033"/>
                </a:solidFill>
                <a:effectLst/>
                <a:uFillTx/>
                <a:latin typeface="Yu Gothic"/>
                <a:ea typeface="Yu Gothic"/>
              </a:rPr>
              <a:t>内部管理）</a:t>
            </a:r>
            <a:endParaRPr lang="en-US" sz="1800" b="0" u="none" strike="noStrike">
              <a:solidFill>
                <a:srgbClr val="000000"/>
              </a:solidFill>
              <a:effectLst/>
              <a:uFillTx/>
              <a:latin typeface="Aria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78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78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78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78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79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Yu Gothic"/>
                <a:ea typeface="Yu Gothic"/>
              </a:rPr>
              <a:t>Art.32(1)(2)</a:t>
            </a:r>
            <a:endParaRPr lang="en-US" sz="1100" b="0" u="none" strike="noStrike">
              <a:solidFill>
                <a:srgbClr val="FFFFFF"/>
              </a:solidFill>
              <a:effectLst/>
              <a:uFillTx/>
              <a:latin typeface="Arial"/>
            </a:endParaRPr>
          </a:p>
        </p:txBody>
      </p:sp>
      <p:sp>
        <p:nvSpPr>
          <p:cNvPr id="279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9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79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9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79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9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797" name="正方形/長方形 25"/>
          <p:cNvSpPr/>
          <p:nvPr/>
        </p:nvSpPr>
        <p:spPr>
          <a:xfrm>
            <a:off x="2012760" y="1282680"/>
            <a:ext cx="9890640" cy="2182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The manufacturer shall perform a conformity assessment of the product with digital elements and the processes put in place by the manufacturer to determine whether the essential cybersecurity requirements set out in Annex I are met. The manufacturer shall demonstrate conformity with the essential cybersecurity requirements by using any of the following procedures: (a) the internal control procedure (based on module A) set out in Annex VIII; (b) the EU-type examination procedure (based on module B) set out in Annex VIII followed by conformity to EU-type based on internal production control (based on module C) set out in Annex VIII; (c) a conformity assessment based on full quality assurance (based on module H) set out in Annex VIII; or (d) where available and applicable, a European cybersecurity certification scheme pursuant to Article 27(9). 2. Where, in assessing the compliance of an important product with digital elements that falls under class I as set out in Annex III and the processes put in place by its manufacturer with the essential cybersecurity requirements set out in Annex I, the manufacturer has not applied or has applied only in part harmonised standards, common specifications or European cybersecurity certification schemes at assurance level at least ‘substantial’ as referred to in Article 27, or where such harmonised standards, common specifications or European cybersecurity certification schemes do not exist, the product with digital elements concerned and the processes put in place by the manufacturer shall be submitted with regard to those essential cybersecurity requirements to either of the following procedures: (a) the EU-type examination procedure (based on module B) set out in Annex VIII followed by conformity to EU-type based on internal production control (based on module C) set out in Annex VIII; or (b) a conformity assessment based on full quality assurance (based on module H) set out in Annex VIII. </a:t>
            </a:r>
            <a:endParaRPr lang="en-US" sz="1050" b="0" u="none" strike="noStrike">
              <a:solidFill>
                <a:srgbClr val="FFFFFF"/>
              </a:solidFill>
              <a:effectLst/>
              <a:uFillTx/>
              <a:latin typeface="Arial"/>
            </a:endParaRPr>
          </a:p>
        </p:txBody>
      </p:sp>
      <p:sp>
        <p:nvSpPr>
          <p:cNvPr id="279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79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80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0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適合性評価手続き（一般製品：</a:t>
            </a:r>
            <a:r>
              <a:rPr lang="en-US" sz="1100" b="1" u="none" strike="noStrike">
                <a:solidFill>
                  <a:srgbClr val="172033"/>
                </a:solidFill>
                <a:effectLst/>
                <a:uFillTx/>
                <a:latin typeface="Aptos"/>
                <a:ea typeface="Aptos"/>
              </a:rPr>
              <a:t>Module A </a:t>
            </a:r>
            <a:r>
              <a:rPr lang="ja-JP" sz="1100" b="1" u="none" strike="noStrike">
                <a:solidFill>
                  <a:srgbClr val="172033"/>
                </a:solidFill>
                <a:effectLst/>
                <a:uFillTx/>
                <a:latin typeface="Aptos"/>
                <a:ea typeface="Aptos"/>
              </a:rPr>
              <a:t>内部管理）</a:t>
            </a:r>
            <a:endParaRPr lang="en-US" sz="1100" b="0" u="none" strike="noStrike">
              <a:solidFill>
                <a:srgbClr val="FFFFFF"/>
              </a:solidFill>
              <a:effectLst/>
              <a:uFillTx/>
              <a:latin typeface="Arial"/>
            </a:endParaRPr>
          </a:p>
        </p:txBody>
      </p:sp>
      <p:sp>
        <p:nvSpPr>
          <p:cNvPr id="280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0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80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0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80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0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80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0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Art.32(1)(2)(33/55)  CRA</a:t>
            </a:r>
            <a:r>
              <a:rPr lang="ja-JP" sz="1800" b="1" u="none" strike="noStrike">
                <a:solidFill>
                  <a:srgbClr val="172033"/>
                </a:solidFill>
                <a:effectLst/>
                <a:uFillTx/>
                <a:latin typeface="Yu Gothic"/>
                <a:ea typeface="Yu Gothic"/>
              </a:rPr>
              <a:t>条文 及び 対応</a:t>
            </a:r>
            <a:r>
              <a:rPr lang="en-US" sz="1800" b="1" u="none" strike="noStrike">
                <a:solidFill>
                  <a:srgbClr val="172033"/>
                </a:solidFill>
                <a:effectLst/>
                <a:uFillTx/>
                <a:latin typeface="Yu Gothic"/>
                <a:ea typeface="Yu Gothic"/>
              </a:rPr>
              <a:t>(EN)</a:t>
            </a:r>
            <a:endParaRPr lang="en-US" sz="1800" b="0" u="none" strike="noStrike">
              <a:solidFill>
                <a:srgbClr val="000000"/>
              </a:solidFill>
              <a:effectLst/>
              <a:uFillTx/>
              <a:latin typeface="Arial"/>
            </a:endParaRPr>
          </a:p>
        </p:txBody>
      </p:sp>
      <p:sp>
        <p:nvSpPr>
          <p:cNvPr id="2810" name="テキスト ボックス 14"/>
          <p:cNvSpPr/>
          <p:nvPr/>
        </p:nvSpPr>
        <p:spPr>
          <a:xfrm>
            <a:off x="3314880" y="98316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81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81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81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81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81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Yu Gothic"/>
                <a:ea typeface="Yu Gothic"/>
              </a:rPr>
              <a:t>Art.32(1)(2)</a:t>
            </a:r>
            <a:endParaRPr lang="en-US" sz="1100" b="0" u="none" strike="noStrike">
              <a:solidFill>
                <a:srgbClr val="FFFFFF"/>
              </a:solidFill>
              <a:effectLst/>
              <a:uFillTx/>
              <a:latin typeface="Arial"/>
            </a:endParaRPr>
          </a:p>
        </p:txBody>
      </p:sp>
      <p:sp>
        <p:nvSpPr>
          <p:cNvPr id="281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1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81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2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82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2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823" name="正方形/長方形 25"/>
          <p:cNvSpPr/>
          <p:nvPr/>
        </p:nvSpPr>
        <p:spPr>
          <a:xfrm>
            <a:off x="2012760" y="1282680"/>
            <a:ext cx="9890640" cy="2182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a:t>
            </a:r>
            <a:r>
              <a:rPr lang="ja-JP" sz="1050" b="0" u="none" strike="noStrike">
                <a:solidFill>
                  <a:srgbClr val="172033"/>
                </a:solidFill>
                <a:effectLst/>
                <a:uFillTx/>
                <a:latin typeface="Yu Gothic"/>
                <a:ea typeface="Yu Gothic"/>
              </a:rPr>
              <a:t>製造業者は、デジタル要素を有する製品および製造業者が実施するプロセスについて、附属書</a:t>
            </a: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に規定されるサイバーセキュリティの必須要件が満たされているか否かを判断するための適合性評価を実施しなければならない。製造業者は、以下のいずれかの手続を用いて、サイバーセキュリティの必須要件への適合性を立証しなければならない：</a:t>
            </a:r>
            <a:r>
              <a:rPr lang="en-US" sz="1050" b="0" u="none" strike="noStrike">
                <a:solidFill>
                  <a:srgbClr val="172033"/>
                </a:solidFill>
                <a:effectLst/>
                <a:uFillTx/>
                <a:latin typeface="Yu Gothic"/>
                <a:ea typeface="Yu Gothic"/>
              </a:rPr>
              <a:t>(a)</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に規定される内部統制手続（モジュール</a:t>
            </a:r>
            <a:r>
              <a:rPr lang="en-US" sz="1050" b="0" u="none" strike="noStrike">
                <a:solidFill>
                  <a:srgbClr val="172033"/>
                </a:solidFill>
                <a:effectLst/>
                <a:uFillTx/>
                <a:latin typeface="Yu Gothic"/>
                <a:ea typeface="Yu Gothic"/>
              </a:rPr>
              <a:t>A</a:t>
            </a:r>
            <a:r>
              <a:rPr lang="ja-JP" sz="1050" b="0" u="none" strike="noStrike">
                <a:solidFill>
                  <a:srgbClr val="172033"/>
                </a:solidFill>
                <a:effectLst/>
                <a:uFillTx/>
                <a:latin typeface="Yu Gothic"/>
                <a:ea typeface="Yu Gothic"/>
              </a:rPr>
              <a:t>に基づくもの）；</a:t>
            </a:r>
            <a:r>
              <a:rPr lang="en-US" sz="1050" b="0" u="none" strike="noStrike">
                <a:solidFill>
                  <a:srgbClr val="172033"/>
                </a:solidFill>
                <a:effectLst/>
                <a:uFillTx/>
                <a:latin typeface="Yu Gothic"/>
                <a:ea typeface="Yu Gothic"/>
              </a:rPr>
              <a:t>(b)</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a:t>
            </a:r>
            <a:r>
              <a:rPr lang="en-US" sz="1050" b="0" u="none" strike="noStrike">
                <a:solidFill>
                  <a:srgbClr val="172033"/>
                </a:solidFill>
                <a:effectLst/>
                <a:uFillTx/>
                <a:latin typeface="Yu Gothic"/>
                <a:ea typeface="Yu Gothic"/>
              </a:rPr>
              <a:t>EU</a:t>
            </a:r>
            <a:r>
              <a:rPr lang="ja-JP" sz="1050" b="0" u="none" strike="noStrike">
                <a:solidFill>
                  <a:srgbClr val="172033"/>
                </a:solidFill>
                <a:effectLst/>
                <a:uFillTx/>
                <a:latin typeface="Yu Gothic"/>
                <a:ea typeface="Yu Gothic"/>
              </a:rPr>
              <a:t>型式検査手続（モジュール</a:t>
            </a:r>
            <a:r>
              <a:rPr lang="en-US" sz="1050" b="0" u="none" strike="noStrike">
                <a:solidFill>
                  <a:srgbClr val="172033"/>
                </a:solidFill>
                <a:effectLst/>
                <a:uFillTx/>
                <a:latin typeface="Yu Gothic"/>
                <a:ea typeface="Yu Gothic"/>
              </a:rPr>
              <a:t>B</a:t>
            </a:r>
            <a:r>
              <a:rPr lang="ja-JP" sz="1050" b="0" u="none" strike="noStrike">
                <a:solidFill>
                  <a:srgbClr val="172033"/>
                </a:solidFill>
                <a:effectLst/>
                <a:uFillTx/>
                <a:latin typeface="Yu Gothic"/>
                <a:ea typeface="Yu Gothic"/>
              </a:rPr>
              <a:t>に基づく）に続き、附属書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に規定される内部生産管理に基づく</a:t>
            </a:r>
            <a:r>
              <a:rPr lang="en-US" sz="1050" b="0" u="none" strike="noStrike">
                <a:solidFill>
                  <a:srgbClr val="172033"/>
                </a:solidFill>
                <a:effectLst/>
                <a:uFillTx/>
                <a:latin typeface="Yu Gothic"/>
                <a:ea typeface="Yu Gothic"/>
              </a:rPr>
              <a:t>EU</a:t>
            </a:r>
            <a:r>
              <a:rPr lang="ja-JP" sz="1050" b="0" u="none" strike="noStrike">
                <a:solidFill>
                  <a:srgbClr val="172033"/>
                </a:solidFill>
                <a:effectLst/>
                <a:uFillTx/>
                <a:latin typeface="Yu Gothic"/>
                <a:ea typeface="Yu Gothic"/>
              </a:rPr>
              <a:t>型式適合性（モジュール</a:t>
            </a:r>
            <a:r>
              <a:rPr lang="en-US" sz="1050" b="0" u="none" strike="noStrike">
                <a:solidFill>
                  <a:srgbClr val="172033"/>
                </a:solidFill>
                <a:effectLst/>
                <a:uFillTx/>
                <a:latin typeface="Yu Gothic"/>
                <a:ea typeface="Yu Gothic"/>
              </a:rPr>
              <a:t>C</a:t>
            </a:r>
            <a:r>
              <a:rPr lang="ja-JP" sz="1050" b="0" u="none" strike="noStrike">
                <a:solidFill>
                  <a:srgbClr val="172033"/>
                </a:solidFill>
                <a:effectLst/>
                <a:uFillTx/>
                <a:latin typeface="Yu Gothic"/>
                <a:ea typeface="Yu Gothic"/>
              </a:rPr>
              <a:t>に基づく）；</a:t>
            </a:r>
            <a:r>
              <a:rPr lang="en-US" sz="1050" b="0" u="none" strike="noStrike">
                <a:solidFill>
                  <a:srgbClr val="172033"/>
                </a:solidFill>
                <a:effectLst/>
                <a:uFillTx/>
                <a:latin typeface="Yu Gothic"/>
                <a:ea typeface="Yu Gothic"/>
              </a:rPr>
              <a:t>(c)</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に規定される完全品質保証に基づく適合性評価（モジュール</a:t>
            </a:r>
            <a:r>
              <a:rPr lang="en-US" sz="1050" b="0" u="none" strike="noStrike">
                <a:solidFill>
                  <a:srgbClr val="172033"/>
                </a:solidFill>
                <a:effectLst/>
                <a:uFillTx/>
                <a:latin typeface="Yu Gothic"/>
                <a:ea typeface="Yu Gothic"/>
              </a:rPr>
              <a:t>H</a:t>
            </a:r>
            <a:r>
              <a:rPr lang="ja-JP" sz="1050" b="0" u="none" strike="noStrike">
                <a:solidFill>
                  <a:srgbClr val="172033"/>
                </a:solidFill>
                <a:effectLst/>
                <a:uFillTx/>
                <a:latin typeface="Yu Gothic"/>
                <a:ea typeface="Yu Gothic"/>
              </a:rPr>
              <a:t>に基づく）；または</a:t>
            </a:r>
            <a:r>
              <a:rPr lang="en-US" sz="1050" b="0" u="none" strike="noStrike">
                <a:solidFill>
                  <a:srgbClr val="172033"/>
                </a:solidFill>
                <a:effectLst/>
                <a:uFillTx/>
                <a:latin typeface="Yu Gothic"/>
                <a:ea typeface="Yu Gothic"/>
              </a:rPr>
              <a:t>(d)</a:t>
            </a:r>
            <a:r>
              <a:rPr lang="ja-JP" sz="1050" b="0" u="none" strike="noStrike">
                <a:solidFill>
                  <a:srgbClr val="172033"/>
                </a:solidFill>
                <a:effectLst/>
                <a:uFillTx/>
                <a:latin typeface="Yu Gothic"/>
                <a:ea typeface="Yu Gothic"/>
              </a:rPr>
              <a:t>利用可能かつ適用可能な場合、第</a:t>
            </a:r>
            <a:r>
              <a:rPr lang="en-US" sz="1050" b="0" u="none" strike="noStrike">
                <a:solidFill>
                  <a:srgbClr val="172033"/>
                </a:solidFill>
                <a:effectLst/>
                <a:uFillTx/>
                <a:latin typeface="Yu Gothic"/>
                <a:ea typeface="Yu Gothic"/>
              </a:rPr>
              <a:t>27</a:t>
            </a:r>
            <a:r>
              <a:rPr lang="ja-JP" sz="1050" b="0" u="none" strike="noStrike">
                <a:solidFill>
                  <a:srgbClr val="172033"/>
                </a:solidFill>
                <a:effectLst/>
                <a:uFillTx/>
                <a:latin typeface="Yu Gothic"/>
                <a:ea typeface="Yu Gothic"/>
              </a:rPr>
              <a:t>条第</a:t>
            </a:r>
            <a:r>
              <a:rPr lang="en-US" sz="1050" b="0" u="none" strike="noStrike">
                <a:solidFill>
                  <a:srgbClr val="172033"/>
                </a:solidFill>
                <a:effectLst/>
                <a:uFillTx/>
                <a:latin typeface="Yu Gothic"/>
                <a:ea typeface="Yu Gothic"/>
              </a:rPr>
              <a:t>9</a:t>
            </a:r>
            <a:r>
              <a:rPr lang="ja-JP" sz="1050" b="0" u="none" strike="noStrike">
                <a:solidFill>
                  <a:srgbClr val="172033"/>
                </a:solidFill>
                <a:effectLst/>
                <a:uFillTx/>
                <a:latin typeface="Yu Gothic"/>
                <a:ea typeface="Yu Gothic"/>
              </a:rPr>
              <a:t>項に基づく欧州サイバーセキュリティ認証制度。</a:t>
            </a:r>
            <a:r>
              <a:rPr lang="en-US" sz="1050" b="0" u="none" strike="noStrike">
                <a:solidFill>
                  <a:srgbClr val="172033"/>
                </a:solidFill>
                <a:effectLst/>
                <a:uFillTx/>
                <a:latin typeface="Yu Gothic"/>
                <a:ea typeface="Yu Gothic"/>
              </a:rPr>
              <a:t>2.</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III</a:t>
            </a:r>
            <a:r>
              <a:rPr lang="ja-JP" sz="1050" b="0" u="none" strike="noStrike">
                <a:solidFill>
                  <a:srgbClr val="172033"/>
                </a:solidFill>
                <a:effectLst/>
                <a:uFillTx/>
                <a:latin typeface="Yu Gothic"/>
                <a:ea typeface="Yu Gothic"/>
              </a:rPr>
              <a:t>に規定されるクラス</a:t>
            </a: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に該当するデジタル要素を有する重要製品及びその製造業者が実施するプロセスが、附属書</a:t>
            </a:r>
            <a:r>
              <a:rPr lang="en-US" sz="1050" b="0" u="none" strike="noStrike">
                <a:solidFill>
                  <a:srgbClr val="172033"/>
                </a:solidFill>
                <a:effectLst/>
                <a:uFillTx/>
                <a:latin typeface="Yu Gothic"/>
                <a:ea typeface="Yu Gothic"/>
              </a:rPr>
              <a:t>I</a:t>
            </a:r>
            <a:r>
              <a:rPr lang="ja-JP" sz="1050" b="0" u="none" strike="noStrike">
                <a:solidFill>
                  <a:srgbClr val="172033"/>
                </a:solidFill>
                <a:effectLst/>
                <a:uFillTx/>
                <a:latin typeface="Yu Gothic"/>
                <a:ea typeface="Yu Gothic"/>
              </a:rPr>
              <a:t>に規定されるサイバーセキュリティの必須要件に適合しているかどうかの評価において、製造業者が、第</a:t>
            </a:r>
            <a:r>
              <a:rPr lang="en-US" sz="1050" b="0" u="none" strike="noStrike">
                <a:solidFill>
                  <a:srgbClr val="172033"/>
                </a:solidFill>
                <a:effectLst/>
                <a:uFillTx/>
                <a:latin typeface="Yu Gothic"/>
                <a:ea typeface="Yu Gothic"/>
              </a:rPr>
              <a:t>27</a:t>
            </a:r>
            <a:r>
              <a:rPr lang="ja-JP" sz="1050" b="0" u="none" strike="noStrike">
                <a:solidFill>
                  <a:srgbClr val="172033"/>
                </a:solidFill>
                <a:effectLst/>
                <a:uFillTx/>
                <a:latin typeface="Yu Gothic"/>
                <a:ea typeface="Yu Gothic"/>
              </a:rPr>
              <a:t>条に規定される少なくとも「実質的」な保証レベルを有する調和規格、共通仕様、または欧州サイバーセキュリティ認証スキームを適用していないか、または一部のみ適用している場合、あるいはそのような調和規格、共通仕様、または欧州サイバーセキュリティ認証スキームが存在しない場合、当該デジタル要素を有する製品および製造業者が実施したプロセスは、当該サイバーセキュリティの必須要件に関して、以下のいずれかの手順に付されるものとする：</a:t>
            </a:r>
            <a:r>
              <a:rPr lang="en-US" sz="1050" b="0" u="none" strike="noStrike">
                <a:solidFill>
                  <a:srgbClr val="172033"/>
                </a:solidFill>
                <a:effectLst/>
                <a:uFillTx/>
                <a:latin typeface="Yu Gothic"/>
                <a:ea typeface="Yu Gothic"/>
              </a:rPr>
              <a:t>(a)</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a:t>
            </a:r>
            <a:r>
              <a:rPr lang="en-US" sz="1050" b="0" u="none" strike="noStrike">
                <a:solidFill>
                  <a:srgbClr val="172033"/>
                </a:solidFill>
                <a:effectLst/>
                <a:uFillTx/>
                <a:latin typeface="Yu Gothic"/>
                <a:ea typeface="Yu Gothic"/>
              </a:rPr>
              <a:t>EU</a:t>
            </a:r>
            <a:r>
              <a:rPr lang="ja-JP" sz="1050" b="0" u="none" strike="noStrike">
                <a:solidFill>
                  <a:srgbClr val="172033"/>
                </a:solidFill>
                <a:effectLst/>
                <a:uFillTx/>
                <a:latin typeface="Yu Gothic"/>
                <a:ea typeface="Yu Gothic"/>
              </a:rPr>
              <a:t>型式検査手続（モジュール</a:t>
            </a:r>
            <a:r>
              <a:rPr lang="en-US" sz="1050" b="0" u="none" strike="noStrike">
                <a:solidFill>
                  <a:srgbClr val="172033"/>
                </a:solidFill>
                <a:effectLst/>
                <a:uFillTx/>
                <a:latin typeface="Yu Gothic"/>
                <a:ea typeface="Yu Gothic"/>
              </a:rPr>
              <a:t>B</a:t>
            </a:r>
            <a:r>
              <a:rPr lang="ja-JP" sz="1050" b="0" u="none" strike="noStrike">
                <a:solidFill>
                  <a:srgbClr val="172033"/>
                </a:solidFill>
                <a:effectLst/>
                <a:uFillTx/>
                <a:latin typeface="Yu Gothic"/>
                <a:ea typeface="Yu Gothic"/>
              </a:rPr>
              <a:t>に基づく）に続き、附属書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に規定される内部生産管理（モジュール</a:t>
            </a:r>
            <a:r>
              <a:rPr lang="en-US" sz="1050" b="0" u="none" strike="noStrike">
                <a:solidFill>
                  <a:srgbClr val="172033"/>
                </a:solidFill>
                <a:effectLst/>
                <a:uFillTx/>
                <a:latin typeface="Yu Gothic"/>
                <a:ea typeface="Yu Gothic"/>
              </a:rPr>
              <a:t>C</a:t>
            </a:r>
            <a:r>
              <a:rPr lang="ja-JP" sz="1050" b="0" u="none" strike="noStrike">
                <a:solidFill>
                  <a:srgbClr val="172033"/>
                </a:solidFill>
                <a:effectLst/>
                <a:uFillTx/>
                <a:latin typeface="Yu Gothic"/>
                <a:ea typeface="Yu Gothic"/>
              </a:rPr>
              <a:t>に基づく）に基づく</a:t>
            </a:r>
            <a:r>
              <a:rPr lang="en-US" sz="1050" b="0" u="none" strike="noStrike">
                <a:solidFill>
                  <a:srgbClr val="172033"/>
                </a:solidFill>
                <a:effectLst/>
                <a:uFillTx/>
                <a:latin typeface="Yu Gothic"/>
                <a:ea typeface="Yu Gothic"/>
              </a:rPr>
              <a:t>EU</a:t>
            </a:r>
            <a:r>
              <a:rPr lang="ja-JP" sz="1050" b="0" u="none" strike="noStrike">
                <a:solidFill>
                  <a:srgbClr val="172033"/>
                </a:solidFill>
                <a:effectLst/>
                <a:uFillTx/>
                <a:latin typeface="Yu Gothic"/>
                <a:ea typeface="Yu Gothic"/>
              </a:rPr>
              <a:t>型式への適合；または</a:t>
            </a:r>
            <a:r>
              <a:rPr lang="en-US" sz="1050" b="0" u="none" strike="noStrike">
                <a:solidFill>
                  <a:srgbClr val="172033"/>
                </a:solidFill>
                <a:effectLst/>
                <a:uFillTx/>
                <a:latin typeface="Yu Gothic"/>
                <a:ea typeface="Yu Gothic"/>
              </a:rPr>
              <a:t>(b)</a:t>
            </a:r>
            <a:r>
              <a:rPr lang="ja-JP" sz="1050" b="0" u="none" strike="noStrike">
                <a:solidFill>
                  <a:srgbClr val="172033"/>
                </a:solidFill>
                <a:effectLst/>
                <a:uFillTx/>
                <a:latin typeface="Yu Gothic"/>
                <a:ea typeface="Yu Gothic"/>
              </a:rPr>
              <a:t>附属書</a:t>
            </a:r>
            <a:r>
              <a:rPr lang="en-US" sz="1050" b="0" u="none" strike="noStrike">
                <a:solidFill>
                  <a:srgbClr val="172033"/>
                </a:solidFill>
                <a:effectLst/>
                <a:uFillTx/>
                <a:latin typeface="Yu Gothic"/>
                <a:ea typeface="Yu Gothic"/>
              </a:rPr>
              <a:t>VIII</a:t>
            </a:r>
            <a:r>
              <a:rPr lang="ja-JP" sz="1050" b="0" u="none" strike="noStrike">
                <a:solidFill>
                  <a:srgbClr val="172033"/>
                </a:solidFill>
                <a:effectLst/>
                <a:uFillTx/>
                <a:latin typeface="Yu Gothic"/>
                <a:ea typeface="Yu Gothic"/>
              </a:rPr>
              <a:t>に規定される完全品質保証（モジュール</a:t>
            </a:r>
            <a:r>
              <a:rPr lang="en-US" sz="1050" b="0" u="none" strike="noStrike">
                <a:solidFill>
                  <a:srgbClr val="172033"/>
                </a:solidFill>
                <a:effectLst/>
                <a:uFillTx/>
                <a:latin typeface="Yu Gothic"/>
                <a:ea typeface="Yu Gothic"/>
              </a:rPr>
              <a:t>H</a:t>
            </a:r>
            <a:r>
              <a:rPr lang="ja-JP" sz="1050" b="0" u="none" strike="noStrike">
                <a:solidFill>
                  <a:srgbClr val="172033"/>
                </a:solidFill>
                <a:effectLst/>
                <a:uFillTx/>
                <a:latin typeface="Yu Gothic"/>
                <a:ea typeface="Yu Gothic"/>
              </a:rPr>
              <a:t>に基づく）に基づく適合性評価。</a:t>
            </a:r>
            <a:endParaRPr lang="en-US" sz="1050" b="0" u="none" strike="noStrike">
              <a:solidFill>
                <a:srgbClr val="FFFFFF"/>
              </a:solidFill>
              <a:effectLst/>
              <a:uFillTx/>
              <a:latin typeface="Arial"/>
            </a:endParaRPr>
          </a:p>
        </p:txBody>
      </p:sp>
      <p:sp>
        <p:nvSpPr>
          <p:cNvPr id="282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2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82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2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適合性評価手続き（一般製品：</a:t>
            </a:r>
            <a:r>
              <a:rPr lang="en-US" sz="1100" b="1" u="none" strike="noStrike">
                <a:solidFill>
                  <a:srgbClr val="172033"/>
                </a:solidFill>
                <a:effectLst/>
                <a:uFillTx/>
                <a:latin typeface="Aptos"/>
                <a:ea typeface="Aptos"/>
              </a:rPr>
              <a:t>Module A </a:t>
            </a:r>
            <a:r>
              <a:rPr lang="ja-JP" sz="1100" b="1" u="none" strike="noStrike">
                <a:solidFill>
                  <a:srgbClr val="172033"/>
                </a:solidFill>
                <a:effectLst/>
                <a:uFillTx/>
                <a:latin typeface="Aptos"/>
                <a:ea typeface="Aptos"/>
              </a:rPr>
              <a:t>内部管理）</a:t>
            </a:r>
            <a:endParaRPr lang="en-US" sz="1100" b="0" u="none" strike="noStrike">
              <a:solidFill>
                <a:srgbClr val="FFFFFF"/>
              </a:solidFill>
              <a:effectLst/>
              <a:uFillTx/>
              <a:latin typeface="Arial"/>
            </a:endParaRPr>
          </a:p>
        </p:txBody>
      </p:sp>
      <p:sp>
        <p:nvSpPr>
          <p:cNvPr id="282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2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83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3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83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3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83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3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Art.32(1)(2) (33/55)  CRA</a:t>
            </a:r>
            <a:r>
              <a:rPr lang="ja-JP" sz="1800" b="1" u="none" strike="noStrike">
                <a:solidFill>
                  <a:srgbClr val="172033"/>
                </a:solidFill>
                <a:effectLst/>
                <a:uFillTx/>
                <a:latin typeface="Yu Gothic"/>
                <a:ea typeface="Yu Gothic"/>
              </a:rPr>
              <a:t>条文 及び 対応</a:t>
            </a:r>
            <a:r>
              <a:rPr lang="en-US" sz="1800" b="1" u="none" strike="noStrike">
                <a:solidFill>
                  <a:srgbClr val="172033"/>
                </a:solidFill>
                <a:effectLst/>
                <a:uFillTx/>
                <a:latin typeface="Yu Gothic"/>
                <a:ea typeface="Yu Gothic"/>
              </a:rPr>
              <a:t>JP</a:t>
            </a:r>
            <a:endParaRPr lang="en-US" sz="1800" b="0" u="none" strike="noStrike">
              <a:solidFill>
                <a:srgbClr val="000000"/>
              </a:solidFill>
              <a:effectLst/>
              <a:uFillTx/>
              <a:latin typeface="Arial"/>
            </a:endParaRPr>
          </a:p>
        </p:txBody>
      </p:sp>
      <p:sp>
        <p:nvSpPr>
          <p:cNvPr id="2836" name="テキスト ボックス 5"/>
          <p:cNvSpPr/>
          <p:nvPr/>
        </p:nvSpPr>
        <p:spPr>
          <a:xfrm>
            <a:off x="3314880" y="983160"/>
            <a:ext cx="8726400" cy="26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条文が長いため原文</a:t>
            </a:r>
            <a:r>
              <a:rPr lang="en-US" sz="1100" b="1" u="none" strike="noStrike" dirty="0">
                <a:solidFill>
                  <a:srgbClr val="172033"/>
                </a:solidFill>
                <a:effectLst/>
                <a:uFillTx/>
                <a:latin typeface="Yu Gothic"/>
                <a:ea typeface="Yu Gothic"/>
              </a:rPr>
              <a:t>/</a:t>
            </a:r>
            <a:r>
              <a:rPr lang="ja-JP" sz="1100" b="1" u="none" strike="noStrike" dirty="0">
                <a:solidFill>
                  <a:srgbClr val="172033"/>
                </a:solidFill>
                <a:effectLst/>
                <a:uFillTx/>
                <a:latin typeface="Yu Gothic"/>
                <a:ea typeface="Yu Gothic"/>
              </a:rPr>
              <a:t>翻訳文は別にしてあります</a:t>
            </a:r>
            <a:endParaRPr lang="en-US" sz="1100" b="0" u="none" strike="noStrike" dirty="0">
              <a:solidFill>
                <a:srgbClr val="000000"/>
              </a:solidFill>
              <a:effectLst/>
              <a:uFillTx/>
              <a:latin typeface="Aria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83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83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84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84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84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84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84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84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84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84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4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84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(1)</a:t>
            </a:r>
            <a:endParaRPr lang="en-US" sz="1050" b="0" u="none" strike="noStrike">
              <a:solidFill>
                <a:srgbClr val="FFFFFF"/>
              </a:solidFill>
              <a:effectLst/>
              <a:uFillTx/>
              <a:latin typeface="Arial"/>
            </a:endParaRPr>
          </a:p>
        </p:txBody>
      </p:sp>
      <p:sp>
        <p:nvSpPr>
          <p:cNvPr id="285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製品のセキュアバイデザインが行われている</a:t>
            </a:r>
            <a:endParaRPr lang="en-US" sz="1050" b="0" u="none" strike="noStrike">
              <a:solidFill>
                <a:srgbClr val="FFFFFF"/>
              </a:solidFill>
              <a:effectLst/>
              <a:uFillTx/>
              <a:latin typeface="Arial"/>
            </a:endParaRPr>
          </a:p>
        </p:txBody>
      </p:sp>
      <p:sp>
        <p:nvSpPr>
          <p:cNvPr id="285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85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85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5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85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6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286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6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86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6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86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6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86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6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86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7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87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87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87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87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87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87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87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87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287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(1) (34/55)  </a:t>
            </a:r>
            <a:endParaRPr lang="en-US" sz="1400" b="0" u="none" strike="noStrike">
              <a:solidFill>
                <a:srgbClr val="000000"/>
              </a:solidFill>
              <a:effectLst/>
              <a:uFillTx/>
              <a:latin typeface="Arial"/>
            </a:endParaRPr>
          </a:p>
        </p:txBody>
      </p:sp>
      <p:sp>
        <p:nvSpPr>
          <p:cNvPr id="288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88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88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88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88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88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88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88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製品のセキュアバイデザインが行われている</a:t>
            </a:r>
            <a:endParaRPr lang="en-US" sz="1800" b="0" u="none" strike="noStrike">
              <a:solidFill>
                <a:srgbClr val="000000"/>
              </a:solidFill>
              <a:effectLst/>
              <a:uFillTx/>
              <a:latin typeface="Aria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88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89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89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89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89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(1)</a:t>
            </a:r>
            <a:endParaRPr lang="en-US" sz="1100" b="0" u="none" strike="noStrike">
              <a:solidFill>
                <a:srgbClr val="FFFFFF"/>
              </a:solidFill>
              <a:effectLst/>
              <a:uFillTx/>
              <a:latin typeface="Arial"/>
            </a:endParaRPr>
          </a:p>
        </p:txBody>
      </p:sp>
      <p:sp>
        <p:nvSpPr>
          <p:cNvPr id="289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9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89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9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89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89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90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Products with digital elements shall be designed, developed and produced in such a way that they ensure an appropriate level of cybersecurity based on the risks.</a:t>
            </a:r>
            <a:endParaRPr lang="en-US" sz="1050" b="0" u="none" strike="noStrike">
              <a:solidFill>
                <a:srgbClr val="FFFFFF"/>
              </a:solidFill>
              <a:effectLst/>
              <a:uFillTx/>
              <a:latin typeface="Arial"/>
            </a:endParaRPr>
          </a:p>
        </p:txBody>
      </p:sp>
      <p:sp>
        <p:nvSpPr>
          <p:cNvPr id="290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0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90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0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製品のセキュアバイデザインが行われている</a:t>
            </a:r>
            <a:endParaRPr lang="en-US" sz="1100" b="0" u="none" strike="noStrike">
              <a:solidFill>
                <a:srgbClr val="FFFFFF"/>
              </a:solidFill>
              <a:effectLst/>
              <a:uFillTx/>
              <a:latin typeface="Arial"/>
            </a:endParaRPr>
          </a:p>
        </p:txBody>
      </p:sp>
      <p:sp>
        <p:nvSpPr>
          <p:cNvPr id="290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0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90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0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90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1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91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1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 </a:t>
            </a:r>
            <a:r>
              <a:rPr lang="ja-JP" sz="1000" b="0" u="none" strike="noStrike">
                <a:solidFill>
                  <a:srgbClr val="172033"/>
                </a:solidFill>
                <a:effectLst/>
                <a:uFillTx/>
                <a:latin typeface="Yu Gothic"/>
                <a:ea typeface="Yu Gothic"/>
              </a:rPr>
              <a:t>デジタル要素を有する製品は、リスクに基づき適切なレベルのサイバーセキュリティを確保できるよう、設計、開発及び製造されなければならない。</a:t>
            </a:r>
            <a:endParaRPr lang="en-US" sz="1000" b="0" u="none" strike="noStrike">
              <a:solidFill>
                <a:srgbClr val="FFFFFF"/>
              </a:solidFill>
              <a:effectLst/>
              <a:uFillTx/>
              <a:latin typeface="Arial"/>
            </a:endParaRPr>
          </a:p>
        </p:txBody>
      </p:sp>
      <p:sp>
        <p:nvSpPr>
          <p:cNvPr id="291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(1) (34/55)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91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91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91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91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91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92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92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92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92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292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2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292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2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(2)(a)</a:t>
            </a:r>
            <a:endParaRPr lang="en-US" sz="1050" b="0" u="none" strike="noStrike">
              <a:solidFill>
                <a:srgbClr val="FFFFFF"/>
              </a:solidFill>
              <a:effectLst/>
              <a:uFillTx/>
              <a:latin typeface="Arial"/>
            </a:endParaRPr>
          </a:p>
        </p:txBody>
      </p:sp>
      <p:sp>
        <p:nvSpPr>
          <p:cNvPr id="292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2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既知の悪用可能な脆弱性なしでの市場投入</a:t>
            </a:r>
            <a:endParaRPr lang="en-US" sz="1050" b="0" u="none" strike="noStrike">
              <a:solidFill>
                <a:srgbClr val="FFFFFF"/>
              </a:solidFill>
              <a:effectLst/>
              <a:uFillTx/>
              <a:latin typeface="Arial"/>
            </a:endParaRPr>
          </a:p>
        </p:txBody>
      </p:sp>
      <p:sp>
        <p:nvSpPr>
          <p:cNvPr id="293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293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293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293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出荷前</a:t>
            </a:r>
            <a:endParaRPr lang="en-US" sz="1050" b="0" u="none" strike="noStrike">
              <a:solidFill>
                <a:srgbClr val="FFFFFF"/>
              </a:solidFill>
              <a:effectLst/>
              <a:uFillTx/>
              <a:latin typeface="Arial"/>
            </a:endParaRPr>
          </a:p>
        </p:txBody>
      </p:sp>
      <p:sp>
        <p:nvSpPr>
          <p:cNvPr id="293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3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294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4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294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4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294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4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294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4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294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294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295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295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295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295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295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295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出荷前 </a:t>
            </a:r>
            <a:endParaRPr lang="en-US" sz="1400" b="0" u="none" strike="noStrike">
              <a:solidFill>
                <a:srgbClr val="FFFFFF"/>
              </a:solidFill>
              <a:effectLst/>
              <a:uFillTx/>
              <a:latin typeface="Arial"/>
            </a:endParaRPr>
          </a:p>
        </p:txBody>
      </p:sp>
      <p:sp>
        <p:nvSpPr>
          <p:cNvPr id="295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(2)(a) (35/55)  </a:t>
            </a:r>
            <a:endParaRPr lang="en-US" sz="1400" b="0" u="none" strike="noStrike">
              <a:solidFill>
                <a:srgbClr val="000000"/>
              </a:solidFill>
              <a:effectLst/>
              <a:uFillTx/>
              <a:latin typeface="Arial"/>
            </a:endParaRPr>
          </a:p>
        </p:txBody>
      </p:sp>
      <p:sp>
        <p:nvSpPr>
          <p:cNvPr id="295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295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295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296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296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296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296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296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既知の悪用可能な脆弱性なしでの市場投入</a:t>
            </a:r>
            <a:endParaRPr lang="en-US" sz="1800" b="0" u="none" strike="noStrike">
              <a:solidFill>
                <a:srgbClr val="000000"/>
              </a:solidFill>
              <a:effectLst/>
              <a:uFillTx/>
              <a:latin typeface="Aria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96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296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296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296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297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(2)(a)</a:t>
            </a:r>
            <a:endParaRPr lang="en-US" sz="1100" b="0" u="none" strike="noStrike">
              <a:solidFill>
                <a:srgbClr val="FFFFFF"/>
              </a:solidFill>
              <a:effectLst/>
              <a:uFillTx/>
              <a:latin typeface="Arial"/>
            </a:endParaRPr>
          </a:p>
        </p:txBody>
      </p:sp>
      <p:sp>
        <p:nvSpPr>
          <p:cNvPr id="297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7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297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7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297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7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2977"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(a) be made available on the market without known exploitable vulnerabilities;</a:t>
            </a:r>
            <a:endParaRPr lang="en-US" sz="1050" b="0" u="none" strike="noStrike">
              <a:solidFill>
                <a:srgbClr val="FFFFFF"/>
              </a:solidFill>
              <a:effectLst/>
              <a:uFillTx/>
              <a:latin typeface="Arial"/>
            </a:endParaRPr>
          </a:p>
        </p:txBody>
      </p:sp>
      <p:sp>
        <p:nvSpPr>
          <p:cNvPr id="297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7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298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8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既知の悪用可能な脆弱性なしでの市場投入</a:t>
            </a:r>
            <a:endParaRPr lang="en-US" sz="1100" b="0" u="none" strike="noStrike">
              <a:solidFill>
                <a:srgbClr val="FFFFFF"/>
              </a:solidFill>
              <a:effectLst/>
              <a:uFillTx/>
              <a:latin typeface="Arial"/>
            </a:endParaRPr>
          </a:p>
        </p:txBody>
      </p:sp>
      <p:sp>
        <p:nvSpPr>
          <p:cNvPr id="298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8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298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8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298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8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298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2989"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(a) </a:t>
            </a:r>
            <a:r>
              <a:rPr lang="ja-JP" sz="1000" b="0" u="none" strike="noStrike">
                <a:solidFill>
                  <a:srgbClr val="172033"/>
                </a:solidFill>
                <a:effectLst/>
                <a:uFillTx/>
                <a:latin typeface="Yu Gothic"/>
                <a:ea typeface="Yu Gothic"/>
              </a:rPr>
              <a:t>既知の悪用可能な脆弱性を有しない状態で市場に提供されること；</a:t>
            </a:r>
            <a:endParaRPr lang="en-US" sz="1000" b="0" u="none" strike="noStrike">
              <a:solidFill>
                <a:srgbClr val="FFFFFF"/>
              </a:solidFill>
              <a:effectLst/>
              <a:uFillTx/>
              <a:latin typeface="Arial"/>
            </a:endParaRPr>
          </a:p>
        </p:txBody>
      </p:sp>
      <p:sp>
        <p:nvSpPr>
          <p:cNvPr id="299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(2)(a) (35/55)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299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299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299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299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99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299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299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299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00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00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0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00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0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(2)(b)</a:t>
            </a:r>
            <a:endParaRPr lang="en-US" sz="1050" b="0" u="none" strike="noStrike">
              <a:solidFill>
                <a:srgbClr val="FFFFFF"/>
              </a:solidFill>
              <a:effectLst/>
              <a:uFillTx/>
              <a:latin typeface="Arial"/>
            </a:endParaRPr>
          </a:p>
        </p:txBody>
      </p:sp>
      <p:sp>
        <p:nvSpPr>
          <p:cNvPr id="300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0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セキュアバイデフォルト設定・工場出荷時リセット機能</a:t>
            </a:r>
            <a:endParaRPr lang="en-US" sz="1050" b="0" u="none" strike="noStrike">
              <a:solidFill>
                <a:srgbClr val="FFFFFF"/>
              </a:solidFill>
              <a:effectLst/>
              <a:uFillTx/>
              <a:latin typeface="Arial"/>
            </a:endParaRPr>
          </a:p>
        </p:txBody>
      </p:sp>
      <p:sp>
        <p:nvSpPr>
          <p:cNvPr id="300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0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00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01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01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01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01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1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01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2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02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2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02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2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02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2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02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02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02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03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03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03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03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(2)(b) (36/55)  </a:t>
            </a:r>
            <a:endParaRPr lang="en-US" sz="1400" b="0" u="none" strike="noStrike">
              <a:solidFill>
                <a:srgbClr val="000000"/>
              </a:solidFill>
              <a:effectLst/>
              <a:uFillTx/>
              <a:latin typeface="Arial"/>
            </a:endParaRPr>
          </a:p>
        </p:txBody>
      </p:sp>
      <p:sp>
        <p:nvSpPr>
          <p:cNvPr id="303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03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03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03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03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03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04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04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セキュアバイデフォルト設定・工場出荷時リセット機能</a:t>
            </a:r>
            <a:endParaRPr lang="en-US" sz="1800" b="0" u="none" strike="noStrike">
              <a:solidFill>
                <a:srgbClr val="000000"/>
              </a:solidFill>
              <a:effectLst/>
              <a:uFillTx/>
              <a:latin typeface="Aria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04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04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04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04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04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(2)(b)</a:t>
            </a:r>
            <a:endParaRPr lang="en-US" sz="1100" b="0" u="none" strike="noStrike">
              <a:solidFill>
                <a:srgbClr val="FFFFFF"/>
              </a:solidFill>
              <a:effectLst/>
              <a:uFillTx/>
              <a:latin typeface="Arial"/>
            </a:endParaRPr>
          </a:p>
        </p:txBody>
      </p:sp>
      <p:sp>
        <p:nvSpPr>
          <p:cNvPr id="304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4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05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5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05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5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054"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(b) be made available on the market with a secure by default configuration, unless otherwise agreed between manufacturer and business user in relation to a tailor-made product with digital elements, including the possibility to reset the product to its original state;</a:t>
            </a:r>
            <a:endParaRPr lang="en-US" sz="1050" b="0" u="none" strike="noStrike">
              <a:solidFill>
                <a:srgbClr val="FFFFFF"/>
              </a:solidFill>
              <a:effectLst/>
              <a:uFillTx/>
              <a:latin typeface="Arial"/>
            </a:endParaRPr>
          </a:p>
        </p:txBody>
      </p:sp>
      <p:sp>
        <p:nvSpPr>
          <p:cNvPr id="305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5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05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5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セキュアバイデフォルト設定・工場出荷時リセット機能</a:t>
            </a:r>
            <a:endParaRPr lang="en-US" sz="1100" b="0" u="none" strike="noStrike">
              <a:solidFill>
                <a:srgbClr val="FFFFFF"/>
              </a:solidFill>
              <a:effectLst/>
              <a:uFillTx/>
              <a:latin typeface="Arial"/>
            </a:endParaRPr>
          </a:p>
        </p:txBody>
      </p:sp>
      <p:sp>
        <p:nvSpPr>
          <p:cNvPr id="305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6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06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6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06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6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06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066"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(b) </a:t>
            </a:r>
            <a:r>
              <a:rPr lang="ja-JP" sz="1000" b="0" u="none" strike="noStrike">
                <a:solidFill>
                  <a:srgbClr val="172033"/>
                </a:solidFill>
                <a:effectLst/>
                <a:uFillTx/>
                <a:latin typeface="Yu Gothic"/>
                <a:ea typeface="Yu Gothic"/>
              </a:rPr>
              <a:t>デフォルトで安全な構成で市場に提供されなければならない。ただし、デジタル要素を含む特注製品に関して、製造業者とビジネスユーザーの間で別途合意がある場合、製品を元の状態にリセットする可能性を含め、この限りではない。</a:t>
            </a:r>
            <a:endParaRPr lang="en-US" sz="1000" b="0" u="none" strike="noStrike">
              <a:solidFill>
                <a:srgbClr val="FFFFFF"/>
              </a:solidFill>
              <a:effectLst/>
              <a:uFillTx/>
              <a:latin typeface="Arial"/>
            </a:endParaRPr>
          </a:p>
        </p:txBody>
      </p:sp>
      <p:sp>
        <p:nvSpPr>
          <p:cNvPr id="3067"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(2)(b) (36/55)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06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07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07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07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07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07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07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07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07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07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7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08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8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(2)(c)</a:t>
            </a:r>
            <a:endParaRPr lang="en-US" sz="1050" b="0" u="none" strike="noStrike">
              <a:solidFill>
                <a:srgbClr val="FFFFFF"/>
              </a:solidFill>
              <a:effectLst/>
              <a:uFillTx/>
              <a:latin typeface="Arial"/>
            </a:endParaRPr>
          </a:p>
        </p:txBody>
      </p:sp>
      <p:sp>
        <p:nvSpPr>
          <p:cNvPr id="308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8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自動セキュリティ更新の実装（デフォルト有効・オプトアウト・通知・延期機能付き）</a:t>
            </a:r>
            <a:endParaRPr lang="en-US" sz="1050" b="0" u="none" strike="noStrike">
              <a:solidFill>
                <a:srgbClr val="FFFFFF"/>
              </a:solidFill>
              <a:effectLst/>
              <a:uFillTx/>
              <a:latin typeface="Arial"/>
            </a:endParaRPr>
          </a:p>
        </p:txBody>
      </p:sp>
      <p:sp>
        <p:nvSpPr>
          <p:cNvPr id="308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8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08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8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08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8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09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9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09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9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09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9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09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9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09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09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10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0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10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0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10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10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10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10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10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10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11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(2)(c) (37/55)  </a:t>
            </a:r>
            <a:endParaRPr lang="en-US" sz="1400" b="0" u="none" strike="noStrike">
              <a:solidFill>
                <a:srgbClr val="000000"/>
              </a:solidFill>
              <a:effectLst/>
              <a:uFillTx/>
              <a:latin typeface="Arial"/>
            </a:endParaRPr>
          </a:p>
        </p:txBody>
      </p:sp>
      <p:sp>
        <p:nvSpPr>
          <p:cNvPr id="311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11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11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11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11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11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11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11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自動セキュリティ更新の実装（デフォルト有効・オプトアウト・通知・延期機能付き）</a:t>
            </a:r>
            <a:endParaRPr lang="en-US" sz="1800" b="0" u="none" strike="noStrike">
              <a:solidFill>
                <a:srgbClr val="000000"/>
              </a:solidFill>
              <a:effectLst/>
              <a:uFillTx/>
              <a:latin typeface="Aria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12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12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12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12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12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(2)(c)</a:t>
            </a:r>
            <a:endParaRPr lang="en-US" sz="1100" b="0" u="none" strike="noStrike">
              <a:solidFill>
                <a:srgbClr val="FFFFFF"/>
              </a:solidFill>
              <a:effectLst/>
              <a:uFillTx/>
              <a:latin typeface="Arial"/>
            </a:endParaRPr>
          </a:p>
        </p:txBody>
      </p:sp>
      <p:sp>
        <p:nvSpPr>
          <p:cNvPr id="312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2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12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2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12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3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13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(c) ensure that vulnerabilities can be addressed through security updates, including, where applicable, through automatic security updates that are installed within an appropriate timeframe enabled as a default setting, with a clear and easy-to-use opt-out mechanism, through the notification of available updates to users, and the option to temporarily postpone them;</a:t>
            </a:r>
            <a:endParaRPr lang="en-US" sz="1050" b="0" u="none" strike="noStrike">
              <a:solidFill>
                <a:srgbClr val="FFFFFF"/>
              </a:solidFill>
              <a:effectLst/>
              <a:uFillTx/>
              <a:latin typeface="Arial"/>
            </a:endParaRPr>
          </a:p>
        </p:txBody>
      </p:sp>
      <p:sp>
        <p:nvSpPr>
          <p:cNvPr id="313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3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13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3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自動セキュリティ更新の実装（デフォルト有効・オプトアウト・通知・延期機能付き）</a:t>
            </a:r>
            <a:endParaRPr lang="en-US" sz="1100" b="0" u="none" strike="noStrike">
              <a:solidFill>
                <a:srgbClr val="FFFFFF"/>
              </a:solidFill>
              <a:effectLst/>
              <a:uFillTx/>
              <a:latin typeface="Arial"/>
            </a:endParaRPr>
          </a:p>
        </p:txBody>
      </p:sp>
      <p:sp>
        <p:nvSpPr>
          <p:cNvPr id="313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3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13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3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14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4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14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143"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(c) </a:t>
            </a:r>
            <a:r>
              <a:rPr lang="ja-JP" sz="1000" b="0" u="none" strike="noStrike">
                <a:solidFill>
                  <a:srgbClr val="172033"/>
                </a:solidFill>
                <a:effectLst/>
                <a:uFillTx/>
                <a:latin typeface="Yu Gothic"/>
                <a:ea typeface="Yu Gothic"/>
              </a:rPr>
              <a:t>セキュリティ更新プログラムを通じて脆弱性に対処できるようにすること。これには、該当する場合、デフォルト設定で有効化され、適切な期間内にインストールされる自動セキュリティ更新プログラムを含め、明確かつ使いやすいオプトアウトの仕組みを設けること、利用可能な更新プログラムをユーザーに通知すること、および更新を一時的に延期するオプションを提供することが含まれる。</a:t>
            </a:r>
            <a:endParaRPr lang="en-US" sz="1000" b="0" u="none" strike="noStrike">
              <a:solidFill>
                <a:srgbClr val="FFFFFF"/>
              </a:solidFill>
              <a:effectLst/>
              <a:uFillTx/>
              <a:latin typeface="Arial"/>
            </a:endParaRPr>
          </a:p>
        </p:txBody>
      </p:sp>
      <p:sp>
        <p:nvSpPr>
          <p:cNvPr id="3144"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(2)(c) (37/55)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14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14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14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14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15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15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15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15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15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15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5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15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5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(2)(d)</a:t>
            </a:r>
            <a:endParaRPr lang="en-US" sz="1050" b="0" u="none" strike="noStrike">
              <a:solidFill>
                <a:srgbClr val="FFFFFF"/>
              </a:solidFill>
              <a:effectLst/>
              <a:uFillTx/>
              <a:latin typeface="Arial"/>
            </a:endParaRPr>
          </a:p>
        </p:txBody>
      </p:sp>
      <p:sp>
        <p:nvSpPr>
          <p:cNvPr id="315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6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認証・アクセス制御による不正アクセス防止および不正アクセスの可能性の通知</a:t>
            </a:r>
            <a:endParaRPr lang="en-US" sz="1050" b="0" u="none" strike="noStrike">
              <a:solidFill>
                <a:srgbClr val="FFFFFF"/>
              </a:solidFill>
              <a:effectLst/>
              <a:uFillTx/>
              <a:latin typeface="Arial"/>
            </a:endParaRPr>
          </a:p>
        </p:txBody>
      </p:sp>
      <p:sp>
        <p:nvSpPr>
          <p:cNvPr id="316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6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16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6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16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6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16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6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16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7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17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7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17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74"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17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7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177"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7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17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18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18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18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18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18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185"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186"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187"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(2)(d) (38/55)  </a:t>
            </a:r>
            <a:endParaRPr lang="en-US" sz="1400" b="0" u="none" strike="noStrike">
              <a:solidFill>
                <a:srgbClr val="000000"/>
              </a:solidFill>
              <a:effectLst/>
              <a:uFillTx/>
              <a:latin typeface="Arial"/>
            </a:endParaRPr>
          </a:p>
        </p:txBody>
      </p:sp>
      <p:sp>
        <p:nvSpPr>
          <p:cNvPr id="318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18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19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19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19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19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19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19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認証・アクセス制御による不正アクセス防止および不正アクセスの可能性の通知</a:t>
            </a:r>
            <a:endParaRPr lang="en-US" sz="1800" b="0" u="none" strike="noStrike">
              <a:solidFill>
                <a:srgbClr val="000000"/>
              </a:solidFill>
              <a:effectLst/>
              <a:uFillTx/>
              <a:latin typeface="Aria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6"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197"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198"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199"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200"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201"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(2)(d)</a:t>
            </a:r>
            <a:endParaRPr lang="en-US" sz="1100" b="0" u="none" strike="noStrike">
              <a:solidFill>
                <a:srgbClr val="FFFFFF"/>
              </a:solidFill>
              <a:effectLst/>
              <a:uFillTx/>
              <a:latin typeface="Arial"/>
            </a:endParaRPr>
          </a:p>
        </p:txBody>
      </p:sp>
      <p:sp>
        <p:nvSpPr>
          <p:cNvPr id="3202"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03"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204"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05"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206"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07"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208"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(d) ensure protection from unauthorised access by appropriate control mechanisms, including but not limited to authentication, identity or access management systems, and report on possible unauthorised access;</a:t>
            </a:r>
            <a:endParaRPr lang="en-US" sz="1050" b="0" u="none" strike="noStrike">
              <a:solidFill>
                <a:srgbClr val="FFFFFF"/>
              </a:solidFill>
              <a:effectLst/>
              <a:uFillTx/>
              <a:latin typeface="Arial"/>
            </a:endParaRPr>
          </a:p>
        </p:txBody>
      </p:sp>
      <p:sp>
        <p:nvSpPr>
          <p:cNvPr id="3209"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10"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211"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12"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認証・アクセス制御による不正アクセス防止および不正アクセスの可能性の通知</a:t>
            </a:r>
            <a:endParaRPr lang="en-US" sz="1100" b="0" u="none" strike="noStrike">
              <a:solidFill>
                <a:srgbClr val="FFFFFF"/>
              </a:solidFill>
              <a:effectLst/>
              <a:uFillTx/>
              <a:latin typeface="Arial"/>
            </a:endParaRPr>
          </a:p>
        </p:txBody>
      </p:sp>
      <p:sp>
        <p:nvSpPr>
          <p:cNvPr id="3213"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14"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215"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16"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217"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18"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219"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20"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(d) </a:t>
            </a:r>
            <a:r>
              <a:rPr lang="ja-JP" sz="1000" b="0" u="none" strike="noStrike">
                <a:solidFill>
                  <a:srgbClr val="172033"/>
                </a:solidFill>
                <a:effectLst/>
                <a:uFillTx/>
                <a:latin typeface="Yu Gothic"/>
                <a:ea typeface="Yu Gothic"/>
              </a:rPr>
              <a:t>認証、</a:t>
            </a:r>
            <a:r>
              <a:rPr lang="en-US" sz="1000" b="0" u="none" strike="noStrike">
                <a:solidFill>
                  <a:srgbClr val="172033"/>
                </a:solidFill>
                <a:effectLst/>
                <a:uFillTx/>
                <a:latin typeface="Yu Gothic"/>
                <a:ea typeface="Yu Gothic"/>
              </a:rPr>
              <a:t>ID </a:t>
            </a:r>
            <a:r>
              <a:rPr lang="ja-JP" sz="1000" b="0" u="none" strike="noStrike">
                <a:solidFill>
                  <a:srgbClr val="172033"/>
                </a:solidFill>
                <a:effectLst/>
                <a:uFillTx/>
                <a:latin typeface="Yu Gothic"/>
                <a:ea typeface="Yu Gothic"/>
              </a:rPr>
              <a:t>またはアクセス管理システムを含むがこれらに限定されない適切な制御メカニズムにより、不正アクセスからの保護を確保し、不正アクセスの可能性について報告すること；</a:t>
            </a:r>
            <a:endParaRPr lang="en-US" sz="1000" b="0" u="none" strike="noStrike">
              <a:solidFill>
                <a:srgbClr val="FFFFFF"/>
              </a:solidFill>
              <a:effectLst/>
              <a:uFillTx/>
              <a:latin typeface="Arial"/>
            </a:endParaRPr>
          </a:p>
        </p:txBody>
      </p:sp>
      <p:sp>
        <p:nvSpPr>
          <p:cNvPr id="3221"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(2)(d) (38/55)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2"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223"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224"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225"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226"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227"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228"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229"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230"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231"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232"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33"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234"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35"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(2)(e)</a:t>
            </a:r>
            <a:endParaRPr lang="en-US" sz="1050" b="0" u="none" strike="noStrike">
              <a:solidFill>
                <a:srgbClr val="FFFFFF"/>
              </a:solidFill>
              <a:effectLst/>
              <a:uFillTx/>
              <a:latin typeface="Arial"/>
            </a:endParaRPr>
          </a:p>
        </p:txBody>
      </p:sp>
      <p:sp>
        <p:nvSpPr>
          <p:cNvPr id="3236"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37"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データの機密保護（改ざん検知・防止）</a:t>
            </a:r>
            <a:endParaRPr lang="en-US" sz="1050" b="0" u="none" strike="noStrike">
              <a:solidFill>
                <a:srgbClr val="FFFFFF"/>
              </a:solidFill>
              <a:effectLst/>
              <a:uFillTx/>
              <a:latin typeface="Arial"/>
            </a:endParaRPr>
          </a:p>
        </p:txBody>
      </p:sp>
      <p:sp>
        <p:nvSpPr>
          <p:cNvPr id="3238"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39"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240"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41"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242"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43"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244"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45"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246"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47"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248"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49"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250"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51"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252"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53"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254"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55"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256"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257"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258"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259"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260"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261"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262"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263"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264"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(2)(e) (39/55)  </a:t>
            </a:r>
            <a:endParaRPr lang="en-US" sz="1400" b="0" u="none" strike="noStrike">
              <a:solidFill>
                <a:srgbClr val="000000"/>
              </a:solidFill>
              <a:effectLst/>
              <a:uFillTx/>
              <a:latin typeface="Arial"/>
            </a:endParaRPr>
          </a:p>
        </p:txBody>
      </p:sp>
      <p:sp>
        <p:nvSpPr>
          <p:cNvPr id="3265"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266"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267"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268"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269"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270"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271"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272"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データの機密保護（改ざん検知・防止）</a:t>
            </a:r>
            <a:endParaRPr lang="en-US" sz="1800" b="0" u="none" strike="noStrike">
              <a:solidFill>
                <a:srgbClr val="000000"/>
              </a:solidFill>
              <a:effectLst/>
              <a:uFillTx/>
              <a:latin typeface="Arial"/>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3"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274"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275"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276"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277"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278"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(2)(e)</a:t>
            </a:r>
            <a:endParaRPr lang="en-US" sz="1100" b="0" u="none" strike="noStrike">
              <a:solidFill>
                <a:srgbClr val="FFFFFF"/>
              </a:solidFill>
              <a:effectLst/>
              <a:uFillTx/>
              <a:latin typeface="Arial"/>
            </a:endParaRPr>
          </a:p>
        </p:txBody>
      </p:sp>
      <p:sp>
        <p:nvSpPr>
          <p:cNvPr id="3279"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80"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281"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82"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283"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84"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285"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(e) protect the confidentiality of stored, transmitted or otherwise processed data, personal or other, such as by encrypting relevant data at rest or in transit by state of the art mechanisms, and by using other technical means;</a:t>
            </a:r>
            <a:endParaRPr lang="en-US" sz="1050" b="0" u="none" strike="noStrike">
              <a:solidFill>
                <a:srgbClr val="FFFFFF"/>
              </a:solidFill>
              <a:effectLst/>
              <a:uFillTx/>
              <a:latin typeface="Arial"/>
            </a:endParaRPr>
          </a:p>
        </p:txBody>
      </p:sp>
      <p:sp>
        <p:nvSpPr>
          <p:cNvPr id="3286"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87"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288"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89"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データの機密保護（改ざん検知・防止）</a:t>
            </a:r>
            <a:endParaRPr lang="en-US" sz="1100" b="0" u="none" strike="noStrike">
              <a:solidFill>
                <a:srgbClr val="FFFFFF"/>
              </a:solidFill>
              <a:effectLst/>
              <a:uFillTx/>
              <a:latin typeface="Arial"/>
            </a:endParaRPr>
          </a:p>
        </p:txBody>
      </p:sp>
      <p:sp>
        <p:nvSpPr>
          <p:cNvPr id="3290"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91"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292"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93"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294"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95"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296"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297"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(e) </a:t>
            </a:r>
            <a:r>
              <a:rPr lang="ja-JP" sz="1000" b="0" u="none" strike="noStrike">
                <a:solidFill>
                  <a:srgbClr val="172033"/>
                </a:solidFill>
                <a:effectLst/>
                <a:uFillTx/>
                <a:latin typeface="Yu Gothic"/>
                <a:ea typeface="Yu Gothic"/>
              </a:rPr>
              <a:t>保存、送信、またはその他の方法で処理される個人データその他のデータの機密性を保護すること。これには、保存中または転送中の関連データを最先端のメカニズムにより暗号化すること、およびその他の技術的手段を用いることが含まれる；</a:t>
            </a:r>
            <a:endParaRPr lang="en-US" sz="1000" b="0" u="none" strike="noStrike">
              <a:solidFill>
                <a:srgbClr val="FFFFFF"/>
              </a:solidFill>
              <a:effectLst/>
              <a:uFillTx/>
              <a:latin typeface="Arial"/>
            </a:endParaRPr>
          </a:p>
        </p:txBody>
      </p:sp>
      <p:sp>
        <p:nvSpPr>
          <p:cNvPr id="3298"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(2)(e) (39/55)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9"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300"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301"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302"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303"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04"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305"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06"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307"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08"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309"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10"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311"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12"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(2)(f)</a:t>
            </a:r>
            <a:endParaRPr lang="en-US" sz="1050" b="0" u="none" strike="noStrike">
              <a:solidFill>
                <a:srgbClr val="FFFFFF"/>
              </a:solidFill>
              <a:effectLst/>
              <a:uFillTx/>
              <a:latin typeface="Arial"/>
            </a:endParaRPr>
          </a:p>
        </p:txBody>
      </p:sp>
      <p:sp>
        <p:nvSpPr>
          <p:cNvPr id="3313"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14"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データ・コマンド・プログラム・設定の完全性保護（不正操作防止・破損報告）</a:t>
            </a:r>
            <a:endParaRPr lang="en-US" sz="1050" b="0" u="none" strike="noStrike">
              <a:solidFill>
                <a:srgbClr val="FFFFFF"/>
              </a:solidFill>
              <a:effectLst/>
              <a:uFillTx/>
              <a:latin typeface="Arial"/>
            </a:endParaRPr>
          </a:p>
        </p:txBody>
      </p:sp>
      <p:sp>
        <p:nvSpPr>
          <p:cNvPr id="3315"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16"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317"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18"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319"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20"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321"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22"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323"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24"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325"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26"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327"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28"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329"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30"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331"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32"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333"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34"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335"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336"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337"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338"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339"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340"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341"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(2)(f) (40/55)  </a:t>
            </a:r>
            <a:endParaRPr lang="en-US" sz="1400" b="0" u="none" strike="noStrike">
              <a:solidFill>
                <a:srgbClr val="000000"/>
              </a:solidFill>
              <a:effectLst/>
              <a:uFillTx/>
              <a:latin typeface="Arial"/>
            </a:endParaRPr>
          </a:p>
        </p:txBody>
      </p:sp>
      <p:sp>
        <p:nvSpPr>
          <p:cNvPr id="3342"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343"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344"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345"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346"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347"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348"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349"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データ・コマンド・プログラム・設定の完全性保護（不正操作防止・破損報告）</a:t>
            </a:r>
            <a:endParaRPr lang="en-US" sz="1800" b="0" u="none" strike="noStrike">
              <a:solidFill>
                <a:srgbClr val="000000"/>
              </a:solidFill>
              <a:effectLst/>
              <a:uFillTx/>
              <a:latin typeface="Arial"/>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0"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351"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352"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353"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354"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355"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(2)(f)</a:t>
            </a:r>
            <a:endParaRPr lang="en-US" sz="1100" b="0" u="none" strike="noStrike">
              <a:solidFill>
                <a:srgbClr val="FFFFFF"/>
              </a:solidFill>
              <a:effectLst/>
              <a:uFillTx/>
              <a:latin typeface="Arial"/>
            </a:endParaRPr>
          </a:p>
        </p:txBody>
      </p:sp>
      <p:sp>
        <p:nvSpPr>
          <p:cNvPr id="3356"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57"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358"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59"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360"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61"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362"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(f) protect the integrity of stored, transmitted or otherwise processed data, personal or other, commands, programs and configuration against any manipulation or modification not authorised by the user, and report on corruptions;</a:t>
            </a:r>
            <a:endParaRPr lang="en-US" sz="1050" b="0" u="none" strike="noStrike">
              <a:solidFill>
                <a:srgbClr val="FFFFFF"/>
              </a:solidFill>
              <a:effectLst/>
              <a:uFillTx/>
              <a:latin typeface="Arial"/>
            </a:endParaRPr>
          </a:p>
        </p:txBody>
      </p:sp>
      <p:sp>
        <p:nvSpPr>
          <p:cNvPr id="3363"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64"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365"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66"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データ・コマンド・プログラム・設定の完全性保護（不正操作防止・破損報告）</a:t>
            </a:r>
            <a:endParaRPr lang="en-US" sz="1100" b="0" u="none" strike="noStrike">
              <a:solidFill>
                <a:srgbClr val="FFFFFF"/>
              </a:solidFill>
              <a:effectLst/>
              <a:uFillTx/>
              <a:latin typeface="Arial"/>
            </a:endParaRPr>
          </a:p>
        </p:txBody>
      </p:sp>
      <p:sp>
        <p:nvSpPr>
          <p:cNvPr id="3367"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68"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369"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70"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371"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72"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373"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374"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(f) </a:t>
            </a:r>
            <a:r>
              <a:rPr lang="ja-JP" sz="1000" b="0" u="none" strike="noStrike">
                <a:solidFill>
                  <a:srgbClr val="172033"/>
                </a:solidFill>
                <a:effectLst/>
                <a:uFillTx/>
                <a:latin typeface="Yu Gothic"/>
                <a:ea typeface="Yu Gothic"/>
              </a:rPr>
              <a:t>保存、送信、またはその他の方法で処理されるデータ（個人データその他を問わず）、コマンド、プログラム、および構成の完全性を、ユーザーによって許可されていないいかなる操作または変更からも保護し、破損について報告すること；</a:t>
            </a:r>
            <a:endParaRPr lang="en-US" sz="1000" b="0" u="none" strike="noStrike">
              <a:solidFill>
                <a:srgbClr val="FFFFFF"/>
              </a:solidFill>
              <a:effectLst/>
              <a:uFillTx/>
              <a:latin typeface="Arial"/>
            </a:endParaRPr>
          </a:p>
        </p:txBody>
      </p:sp>
      <p:sp>
        <p:nvSpPr>
          <p:cNvPr id="337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(2)(f) (40/55)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6"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377"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378"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379"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380"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81"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382"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83"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384"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385"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386"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87"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388"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89"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(2)(g)</a:t>
            </a:r>
            <a:endParaRPr lang="en-US" sz="1050" b="0" u="none" strike="noStrike">
              <a:solidFill>
                <a:srgbClr val="FFFFFF"/>
              </a:solidFill>
              <a:effectLst/>
              <a:uFillTx/>
              <a:latin typeface="Arial"/>
            </a:endParaRPr>
          </a:p>
        </p:txBody>
      </p:sp>
      <p:sp>
        <p:nvSpPr>
          <p:cNvPr id="3390"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91"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データ最小化・目的外処理の禁止</a:t>
            </a:r>
            <a:endParaRPr lang="en-US" sz="1050" b="0" u="none" strike="noStrike">
              <a:solidFill>
                <a:srgbClr val="FFFFFF"/>
              </a:solidFill>
              <a:effectLst/>
              <a:uFillTx/>
              <a:latin typeface="Arial"/>
            </a:endParaRPr>
          </a:p>
        </p:txBody>
      </p:sp>
      <p:sp>
        <p:nvSpPr>
          <p:cNvPr id="3392"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93"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394"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95"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396"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97"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398"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399"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400"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01"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402"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03"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404"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05"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406"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07"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408"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09"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410"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11"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412"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413"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414"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415"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416"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417"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418"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(2)(g) (41/55)  </a:t>
            </a:r>
            <a:endParaRPr lang="en-US" sz="1400" b="0" u="none" strike="noStrike">
              <a:solidFill>
                <a:srgbClr val="000000"/>
              </a:solidFill>
              <a:effectLst/>
              <a:uFillTx/>
              <a:latin typeface="Arial"/>
            </a:endParaRPr>
          </a:p>
        </p:txBody>
      </p:sp>
      <p:sp>
        <p:nvSpPr>
          <p:cNvPr id="3419"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420"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421"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422"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423"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424"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425"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426"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データ最小化・目的外処理の禁止</a:t>
            </a:r>
            <a:endParaRPr lang="en-US" sz="1800" b="0" u="none" strike="noStrike">
              <a:solidFill>
                <a:srgbClr val="000000"/>
              </a:solidFill>
              <a:effectLst/>
              <a:uFillTx/>
              <a:latin typeface="Aria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7"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428"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429"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430"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431"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432"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(2)(g)</a:t>
            </a:r>
            <a:endParaRPr lang="en-US" sz="1100" b="0" u="none" strike="noStrike">
              <a:solidFill>
                <a:srgbClr val="FFFFFF"/>
              </a:solidFill>
              <a:effectLst/>
              <a:uFillTx/>
              <a:latin typeface="Arial"/>
            </a:endParaRPr>
          </a:p>
        </p:txBody>
      </p:sp>
      <p:sp>
        <p:nvSpPr>
          <p:cNvPr id="3433"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34"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435"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36"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437"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38"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439"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(g) process only data, personal or other, that are adequate, relevant and limited to what is necessary in relation to the intended purpose of the product with digital elements (data minimisation);</a:t>
            </a:r>
            <a:endParaRPr lang="en-US" sz="1050" b="0" u="none" strike="noStrike">
              <a:solidFill>
                <a:srgbClr val="FFFFFF"/>
              </a:solidFill>
              <a:effectLst/>
              <a:uFillTx/>
              <a:latin typeface="Arial"/>
            </a:endParaRPr>
          </a:p>
        </p:txBody>
      </p:sp>
      <p:sp>
        <p:nvSpPr>
          <p:cNvPr id="3440"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41"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442"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43"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データ最小化・目的外処理の禁止</a:t>
            </a:r>
            <a:endParaRPr lang="en-US" sz="1100" b="0" u="none" strike="noStrike">
              <a:solidFill>
                <a:srgbClr val="FFFFFF"/>
              </a:solidFill>
              <a:effectLst/>
              <a:uFillTx/>
              <a:latin typeface="Arial"/>
            </a:endParaRPr>
          </a:p>
        </p:txBody>
      </p:sp>
      <p:sp>
        <p:nvSpPr>
          <p:cNvPr id="3444"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45"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446"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47"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448"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49"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450"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451"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(g) </a:t>
            </a:r>
            <a:r>
              <a:rPr lang="ja-JP" sz="1000" b="0" u="none" strike="noStrike">
                <a:solidFill>
                  <a:srgbClr val="172033"/>
                </a:solidFill>
                <a:effectLst/>
                <a:uFillTx/>
                <a:latin typeface="Yu Gothic"/>
                <a:ea typeface="Yu Gothic"/>
              </a:rPr>
              <a:t>デジタル要素を含む製品の意図された目的に照らして、適切かつ関連性があり、かつ必要最小限に限定された個人データその他のデータのみを処理すること（データ最小化）；</a:t>
            </a:r>
            <a:endParaRPr lang="en-US" sz="1000" b="0" u="none" strike="noStrike">
              <a:solidFill>
                <a:srgbClr val="FFFFFF"/>
              </a:solidFill>
              <a:effectLst/>
              <a:uFillTx/>
              <a:latin typeface="Arial"/>
            </a:endParaRPr>
          </a:p>
        </p:txBody>
      </p:sp>
      <p:sp>
        <p:nvSpPr>
          <p:cNvPr id="345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(2)(g) (41/55)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3"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454"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455"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456"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457"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458"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459"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460"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461"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462"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463"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64"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465"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66"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(2)(h)</a:t>
            </a:r>
            <a:endParaRPr lang="en-US" sz="1050" b="0" u="none" strike="noStrike">
              <a:solidFill>
                <a:srgbClr val="FFFFFF"/>
              </a:solidFill>
              <a:effectLst/>
              <a:uFillTx/>
              <a:latin typeface="Arial"/>
            </a:endParaRPr>
          </a:p>
        </p:txBody>
      </p:sp>
      <p:sp>
        <p:nvSpPr>
          <p:cNvPr id="3467"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68"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必須・基本機能の可用性保護（インシデント後も含む、</a:t>
            </a:r>
            <a:r>
              <a:rPr lang="en-US" sz="1050" b="1" u="none" strike="noStrike">
                <a:solidFill>
                  <a:srgbClr val="172033"/>
                </a:solidFill>
                <a:effectLst/>
                <a:uFillTx/>
                <a:latin typeface="Aptos"/>
                <a:ea typeface="Aptos"/>
              </a:rPr>
              <a:t>DoS</a:t>
            </a:r>
            <a:r>
              <a:rPr lang="ja-JP" sz="1050" b="1" u="none" strike="noStrike">
                <a:solidFill>
                  <a:srgbClr val="172033"/>
                </a:solidFill>
                <a:effectLst/>
                <a:uFillTx/>
                <a:latin typeface="Aptos"/>
                <a:ea typeface="Aptos"/>
              </a:rPr>
              <a:t>耐性・レジリエンス）</a:t>
            </a:r>
            <a:endParaRPr lang="en-US" sz="1050" b="0" u="none" strike="noStrike">
              <a:solidFill>
                <a:srgbClr val="FFFFFF"/>
              </a:solidFill>
              <a:effectLst/>
              <a:uFillTx/>
              <a:latin typeface="Arial"/>
            </a:endParaRPr>
          </a:p>
        </p:txBody>
      </p:sp>
      <p:sp>
        <p:nvSpPr>
          <p:cNvPr id="3469"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70"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471"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72"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473"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74"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475"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76"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477"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78"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479"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80"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481"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82"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483"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84"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485"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86"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487"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488"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489"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490"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491"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492"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493"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494"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495"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(2)(h) (42/55)  </a:t>
            </a:r>
            <a:endParaRPr lang="en-US" sz="1400" b="0" u="none" strike="noStrike">
              <a:solidFill>
                <a:srgbClr val="000000"/>
              </a:solidFill>
              <a:effectLst/>
              <a:uFillTx/>
              <a:latin typeface="Arial"/>
            </a:endParaRPr>
          </a:p>
        </p:txBody>
      </p:sp>
      <p:sp>
        <p:nvSpPr>
          <p:cNvPr id="3496"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497"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498"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499"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500"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501"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502"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503"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必須・基本機能の可用性保護（インシデント後も含む、</a:t>
            </a:r>
            <a:r>
              <a:rPr lang="en-US" sz="1800" b="1" u="none" strike="noStrike">
                <a:solidFill>
                  <a:srgbClr val="172033"/>
                </a:solidFill>
                <a:effectLst/>
                <a:uFillTx/>
                <a:latin typeface="Yu Gothic"/>
                <a:ea typeface="Yu Gothic"/>
              </a:rPr>
              <a:t>DoS</a:t>
            </a:r>
            <a:r>
              <a:rPr lang="ja-JP" sz="1800" b="1" u="none" strike="noStrike">
                <a:solidFill>
                  <a:srgbClr val="172033"/>
                </a:solidFill>
                <a:effectLst/>
                <a:uFillTx/>
                <a:latin typeface="Yu Gothic"/>
                <a:ea typeface="Yu Gothic"/>
              </a:rPr>
              <a:t>耐性・レジリエンス）</a:t>
            </a:r>
            <a:endParaRPr lang="en-US" sz="1800" b="0" u="none" strike="noStrike">
              <a:solidFill>
                <a:srgbClr val="000000"/>
              </a:solidFill>
              <a:effectLst/>
              <a:uFillTx/>
              <a:latin typeface="Aria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4"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505"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506"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507"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508"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509"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(2)(h)</a:t>
            </a:r>
            <a:endParaRPr lang="en-US" sz="1100" b="0" u="none" strike="noStrike">
              <a:solidFill>
                <a:srgbClr val="FFFFFF"/>
              </a:solidFill>
              <a:effectLst/>
              <a:uFillTx/>
              <a:latin typeface="Arial"/>
            </a:endParaRPr>
          </a:p>
        </p:txBody>
      </p:sp>
      <p:sp>
        <p:nvSpPr>
          <p:cNvPr id="3510"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11"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512"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13"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514"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15"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516"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(h) protect the availability of essential and basic functions, also after an incident, including through resilience and mitigation measures against denial-of-service attacks;</a:t>
            </a:r>
            <a:endParaRPr lang="en-US" sz="1050" b="0" u="none" strike="noStrike">
              <a:solidFill>
                <a:srgbClr val="FFFFFF"/>
              </a:solidFill>
              <a:effectLst/>
              <a:uFillTx/>
              <a:latin typeface="Arial"/>
            </a:endParaRPr>
          </a:p>
        </p:txBody>
      </p:sp>
      <p:sp>
        <p:nvSpPr>
          <p:cNvPr id="3517"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18"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519"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20"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必須・基本機能の可用性保護（インシデント後も含む、</a:t>
            </a:r>
            <a:r>
              <a:rPr lang="en-US" sz="1100" b="1" u="none" strike="noStrike">
                <a:solidFill>
                  <a:srgbClr val="172033"/>
                </a:solidFill>
                <a:effectLst/>
                <a:uFillTx/>
                <a:latin typeface="Aptos"/>
                <a:ea typeface="Aptos"/>
              </a:rPr>
              <a:t>DoS</a:t>
            </a:r>
            <a:r>
              <a:rPr lang="ja-JP" sz="1100" b="1" u="none" strike="noStrike">
                <a:solidFill>
                  <a:srgbClr val="172033"/>
                </a:solidFill>
                <a:effectLst/>
                <a:uFillTx/>
                <a:latin typeface="Aptos"/>
                <a:ea typeface="Aptos"/>
              </a:rPr>
              <a:t>耐性・レジリエンス）</a:t>
            </a:r>
            <a:endParaRPr lang="en-US" sz="1100" b="0" u="none" strike="noStrike">
              <a:solidFill>
                <a:srgbClr val="FFFFFF"/>
              </a:solidFill>
              <a:effectLst/>
              <a:uFillTx/>
              <a:latin typeface="Arial"/>
            </a:endParaRPr>
          </a:p>
        </p:txBody>
      </p:sp>
      <p:sp>
        <p:nvSpPr>
          <p:cNvPr id="3521"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22"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523"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24"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525"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26"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527"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28"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(h) </a:t>
            </a:r>
            <a:r>
              <a:rPr lang="ja-JP" sz="1000" b="0" u="none" strike="noStrike">
                <a:solidFill>
                  <a:srgbClr val="172033"/>
                </a:solidFill>
                <a:effectLst/>
                <a:uFillTx/>
                <a:latin typeface="Yu Gothic"/>
                <a:ea typeface="Yu Gothic"/>
              </a:rPr>
              <a:t>サービス拒否攻撃に対する回復力および緩和措置を含む手段を通じて、インシデント発生後においても、必須かつ基本的な機能の可用性を保護すること；</a:t>
            </a:r>
            <a:endParaRPr lang="en-US" sz="1000" b="0" u="none" strike="noStrike">
              <a:solidFill>
                <a:srgbClr val="FFFFFF"/>
              </a:solidFill>
              <a:effectLst/>
              <a:uFillTx/>
              <a:latin typeface="Arial"/>
            </a:endParaRPr>
          </a:p>
        </p:txBody>
      </p:sp>
      <p:sp>
        <p:nvSpPr>
          <p:cNvPr id="352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(2)(h) (42/55)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0"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531"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532"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533"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534"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35"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536"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37"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538"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539"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540"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41"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542"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43"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(2)(i)</a:t>
            </a:r>
            <a:endParaRPr lang="en-US" sz="1050" b="0" u="none" strike="noStrike">
              <a:solidFill>
                <a:srgbClr val="FFFFFF"/>
              </a:solidFill>
              <a:effectLst/>
              <a:uFillTx/>
              <a:latin typeface="Arial"/>
            </a:endParaRPr>
          </a:p>
        </p:txBody>
      </p:sp>
      <p:sp>
        <p:nvSpPr>
          <p:cNvPr id="3544"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45"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他サービス・ネットワーク可用性への悪影響最小化</a:t>
            </a:r>
            <a:endParaRPr lang="en-US" sz="1050" b="0" u="none" strike="noStrike">
              <a:solidFill>
                <a:srgbClr val="FFFFFF"/>
              </a:solidFill>
              <a:effectLst/>
              <a:uFillTx/>
              <a:latin typeface="Arial"/>
            </a:endParaRPr>
          </a:p>
        </p:txBody>
      </p:sp>
      <p:sp>
        <p:nvSpPr>
          <p:cNvPr id="3546"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47"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548"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49"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550"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51"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552"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53"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554"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55"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556"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57"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558"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59"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560"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61"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562"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63"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564"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565"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566"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567"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568"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569"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570"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571"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572"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(2)(i) (43/55)  </a:t>
            </a:r>
            <a:endParaRPr lang="en-US" sz="1400" b="0" u="none" strike="noStrike">
              <a:solidFill>
                <a:srgbClr val="000000"/>
              </a:solidFill>
              <a:effectLst/>
              <a:uFillTx/>
              <a:latin typeface="Arial"/>
            </a:endParaRPr>
          </a:p>
        </p:txBody>
      </p:sp>
      <p:sp>
        <p:nvSpPr>
          <p:cNvPr id="3573"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574"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575"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576"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577"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578"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579"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580"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他サービス・ネットワーク可用性への悪影響最小化</a:t>
            </a:r>
            <a:endParaRPr lang="en-US" sz="1800" b="0" u="none" strike="noStrike">
              <a:solidFill>
                <a:srgbClr val="000000"/>
              </a:solidFill>
              <a:effectLst/>
              <a:uFillTx/>
              <a:latin typeface="Arial"/>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58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58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58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58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58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(2)(i)</a:t>
            </a:r>
            <a:endParaRPr lang="en-US" sz="1100" b="0" u="none" strike="noStrike">
              <a:solidFill>
                <a:srgbClr val="FFFFFF"/>
              </a:solidFill>
              <a:effectLst/>
              <a:uFillTx/>
              <a:latin typeface="Arial"/>
            </a:endParaRPr>
          </a:p>
        </p:txBody>
      </p:sp>
      <p:sp>
        <p:nvSpPr>
          <p:cNvPr id="358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8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58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9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59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9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593"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(i) minimise the negative impact by the products themselves or connected devices on the availability of services provided by other devices or networks;</a:t>
            </a:r>
            <a:endParaRPr lang="en-US" sz="1050" b="0" u="none" strike="noStrike">
              <a:solidFill>
                <a:srgbClr val="FFFFFF"/>
              </a:solidFill>
              <a:effectLst/>
              <a:uFillTx/>
              <a:latin typeface="Arial"/>
            </a:endParaRPr>
          </a:p>
        </p:txBody>
      </p:sp>
      <p:sp>
        <p:nvSpPr>
          <p:cNvPr id="359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9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59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9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他サービス・ネットワーク可用性への悪影響最小化</a:t>
            </a:r>
            <a:endParaRPr lang="en-US" sz="1100" b="0" u="none" strike="noStrike">
              <a:solidFill>
                <a:srgbClr val="FFFFFF"/>
              </a:solidFill>
              <a:effectLst/>
              <a:uFillTx/>
              <a:latin typeface="Arial"/>
            </a:endParaRPr>
          </a:p>
        </p:txBody>
      </p:sp>
      <p:sp>
        <p:nvSpPr>
          <p:cNvPr id="359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59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60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0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60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0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60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05"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(i) </a:t>
            </a:r>
            <a:r>
              <a:rPr lang="ja-JP" sz="1000" b="0" u="none" strike="noStrike">
                <a:solidFill>
                  <a:srgbClr val="172033"/>
                </a:solidFill>
                <a:effectLst/>
                <a:uFillTx/>
                <a:latin typeface="Yu Gothic"/>
                <a:ea typeface="Yu Gothic"/>
              </a:rPr>
              <a:t>製品自体または接続されたデバイスが、他のデバイスやネットワークによって提供されるサービスの可用性に及ぼす悪影響を最小限に抑えること；</a:t>
            </a:r>
            <a:endParaRPr lang="en-US" sz="1000" b="0" u="none" strike="noStrike">
              <a:solidFill>
                <a:srgbClr val="FFFFFF"/>
              </a:solidFill>
              <a:effectLst/>
              <a:uFillTx/>
              <a:latin typeface="Arial"/>
            </a:endParaRPr>
          </a:p>
        </p:txBody>
      </p:sp>
      <p:sp>
        <p:nvSpPr>
          <p:cNvPr id="360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(2)(i) (43/55)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60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60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61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61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1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61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1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61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1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61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1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61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(2)(j)</a:t>
            </a:r>
            <a:endParaRPr lang="en-US" sz="1050" b="0" u="none" strike="noStrike">
              <a:solidFill>
                <a:srgbClr val="FFFFFF"/>
              </a:solidFill>
              <a:effectLst/>
              <a:uFillTx/>
              <a:latin typeface="Arial"/>
            </a:endParaRPr>
          </a:p>
        </p:txBody>
      </p:sp>
      <p:sp>
        <p:nvSpPr>
          <p:cNvPr id="362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攻撃対象領域の最小化（外部インターフェース含む）</a:t>
            </a:r>
            <a:endParaRPr lang="en-US" sz="1050" b="0" u="none" strike="noStrike">
              <a:solidFill>
                <a:srgbClr val="FFFFFF"/>
              </a:solidFill>
              <a:effectLst/>
              <a:uFillTx/>
              <a:latin typeface="Arial"/>
            </a:endParaRPr>
          </a:p>
        </p:txBody>
      </p:sp>
      <p:sp>
        <p:nvSpPr>
          <p:cNvPr id="362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62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62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2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62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3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63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3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63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3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63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3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63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3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63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4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64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4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64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64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64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64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64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64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64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(2)(j) (44/55)  </a:t>
            </a:r>
            <a:endParaRPr lang="en-US" sz="1400" b="0" u="none" strike="noStrike">
              <a:solidFill>
                <a:srgbClr val="000000"/>
              </a:solidFill>
              <a:effectLst/>
              <a:uFillTx/>
              <a:latin typeface="Arial"/>
            </a:endParaRPr>
          </a:p>
        </p:txBody>
      </p:sp>
      <p:sp>
        <p:nvSpPr>
          <p:cNvPr id="365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65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65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65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65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65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65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65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攻撃対象領域の最小化（外部インターフェース含む）</a:t>
            </a:r>
            <a:endParaRPr lang="en-US" sz="1800" b="0" u="none" strike="noStrike">
              <a:solidFill>
                <a:srgbClr val="000000"/>
              </a:solidFill>
              <a:effectLst/>
              <a:uFillTx/>
              <a:latin typeface="Arial"/>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65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66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66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66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66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(2)(j)</a:t>
            </a:r>
            <a:endParaRPr lang="en-US" sz="1100" b="0" u="none" strike="noStrike">
              <a:solidFill>
                <a:srgbClr val="FFFFFF"/>
              </a:solidFill>
              <a:effectLst/>
              <a:uFillTx/>
              <a:latin typeface="Arial"/>
            </a:endParaRPr>
          </a:p>
        </p:txBody>
      </p:sp>
      <p:sp>
        <p:nvSpPr>
          <p:cNvPr id="366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6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66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6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66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6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67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(j) be designed, developed and produced to limit attack surfaces, including external interfaces;</a:t>
            </a:r>
            <a:endParaRPr lang="en-US" sz="1050" b="0" u="none" strike="noStrike">
              <a:solidFill>
                <a:srgbClr val="FFFFFF"/>
              </a:solidFill>
              <a:effectLst/>
              <a:uFillTx/>
              <a:latin typeface="Arial"/>
            </a:endParaRPr>
          </a:p>
        </p:txBody>
      </p:sp>
      <p:sp>
        <p:nvSpPr>
          <p:cNvPr id="367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7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67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7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攻撃対象領域の最小化（外部インターフェース含む）</a:t>
            </a:r>
            <a:endParaRPr lang="en-US" sz="1100" b="0" u="none" strike="noStrike">
              <a:solidFill>
                <a:srgbClr val="FFFFFF"/>
              </a:solidFill>
              <a:effectLst/>
              <a:uFillTx/>
              <a:latin typeface="Arial"/>
            </a:endParaRPr>
          </a:p>
        </p:txBody>
      </p:sp>
      <p:sp>
        <p:nvSpPr>
          <p:cNvPr id="367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7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67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7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67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8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68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68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(j) </a:t>
            </a:r>
            <a:r>
              <a:rPr lang="ja-JP" sz="1000" b="0" u="none" strike="noStrike">
                <a:solidFill>
                  <a:srgbClr val="172033"/>
                </a:solidFill>
                <a:effectLst/>
                <a:uFillTx/>
                <a:latin typeface="Yu Gothic"/>
                <a:ea typeface="Yu Gothic"/>
              </a:rPr>
              <a:t>外部インターフェースを含む攻撃対象領域を制限するよう、設計、開発、および製造を行うこと；</a:t>
            </a:r>
            <a:endParaRPr lang="en-US" sz="1000" b="0" u="none" strike="noStrike">
              <a:solidFill>
                <a:srgbClr val="FFFFFF"/>
              </a:solidFill>
              <a:effectLst/>
              <a:uFillTx/>
              <a:latin typeface="Arial"/>
            </a:endParaRPr>
          </a:p>
        </p:txBody>
      </p:sp>
      <p:sp>
        <p:nvSpPr>
          <p:cNvPr id="368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(2)(j) (44/55)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68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68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68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68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8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69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9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69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69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69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9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69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9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(2)(k)</a:t>
            </a:r>
            <a:endParaRPr lang="en-US" sz="1050" b="0" u="none" strike="noStrike">
              <a:solidFill>
                <a:srgbClr val="FFFFFF"/>
              </a:solidFill>
              <a:effectLst/>
              <a:uFillTx/>
              <a:latin typeface="Arial"/>
            </a:endParaRPr>
          </a:p>
        </p:txBody>
      </p:sp>
      <p:sp>
        <p:nvSpPr>
          <p:cNvPr id="369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69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インシデントの影響を軽減するように設計、開発、製造すること</a:t>
            </a:r>
            <a:endParaRPr lang="en-US" sz="1050" b="0" u="none" strike="noStrike">
              <a:solidFill>
                <a:srgbClr val="FFFFFF"/>
              </a:solidFill>
              <a:effectLst/>
              <a:uFillTx/>
              <a:latin typeface="Arial"/>
            </a:endParaRPr>
          </a:p>
        </p:txBody>
      </p:sp>
      <p:sp>
        <p:nvSpPr>
          <p:cNvPr id="370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70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70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70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70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0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71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1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71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1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71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1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71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1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71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1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72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72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72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72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72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72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72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(2)(k) (45/55)  </a:t>
            </a:r>
            <a:endParaRPr lang="en-US" sz="1400" b="0" u="none" strike="noStrike">
              <a:solidFill>
                <a:srgbClr val="000000"/>
              </a:solidFill>
              <a:effectLst/>
              <a:uFillTx/>
              <a:latin typeface="Arial"/>
            </a:endParaRPr>
          </a:p>
        </p:txBody>
      </p:sp>
      <p:sp>
        <p:nvSpPr>
          <p:cNvPr id="372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72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72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73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73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73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73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73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インシデントの影響を軽減するように設計、開発、製造すること</a:t>
            </a:r>
            <a:endParaRPr lang="en-US" sz="1800" b="0" u="none" strike="noStrike">
              <a:solidFill>
                <a:srgbClr val="000000"/>
              </a:solidFill>
              <a:effectLst/>
              <a:uFillTx/>
              <a:latin typeface="Arial"/>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73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73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73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73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74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(2)(k)</a:t>
            </a:r>
            <a:endParaRPr lang="en-US" sz="1100" b="0" u="none" strike="noStrike">
              <a:solidFill>
                <a:srgbClr val="FFFFFF"/>
              </a:solidFill>
              <a:effectLst/>
              <a:uFillTx/>
              <a:latin typeface="Arial"/>
            </a:endParaRPr>
          </a:p>
        </p:txBody>
      </p:sp>
      <p:sp>
        <p:nvSpPr>
          <p:cNvPr id="374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4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74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4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74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4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747"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(k) be designed, developed and produced to reduce the impact of an incident using appropriate exploitation mitigation mechanisms and techniques;</a:t>
            </a:r>
            <a:endParaRPr lang="en-US" sz="1050" b="0" u="none" strike="noStrike">
              <a:solidFill>
                <a:srgbClr val="FFFFFF"/>
              </a:solidFill>
              <a:effectLst/>
              <a:uFillTx/>
              <a:latin typeface="Arial"/>
            </a:endParaRPr>
          </a:p>
        </p:txBody>
      </p:sp>
      <p:sp>
        <p:nvSpPr>
          <p:cNvPr id="374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4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75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5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インシデントの影響を軽減するように設計、開発、製造すること</a:t>
            </a:r>
            <a:endParaRPr lang="en-US" sz="1100" b="0" u="none" strike="noStrike">
              <a:solidFill>
                <a:srgbClr val="FFFFFF"/>
              </a:solidFill>
              <a:effectLst/>
              <a:uFillTx/>
              <a:latin typeface="Arial"/>
            </a:endParaRPr>
          </a:p>
        </p:txBody>
      </p:sp>
      <p:sp>
        <p:nvSpPr>
          <p:cNvPr id="375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5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75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5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75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5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75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759"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(k) </a:t>
            </a:r>
            <a:r>
              <a:rPr lang="ja-JP" sz="1000" b="0" u="none" strike="noStrike">
                <a:solidFill>
                  <a:srgbClr val="172033"/>
                </a:solidFill>
                <a:effectLst/>
                <a:uFillTx/>
                <a:latin typeface="Yu Gothic"/>
                <a:ea typeface="Yu Gothic"/>
              </a:rPr>
              <a:t>適切な悪用緩和メカニズムおよび技術を用いて、インシデントの影響を軽減するよう、設計、開発および製造されること；</a:t>
            </a:r>
            <a:endParaRPr lang="en-US" sz="1000" b="0" u="none" strike="noStrike">
              <a:solidFill>
                <a:srgbClr val="FFFFFF"/>
              </a:solidFill>
              <a:effectLst/>
              <a:uFillTx/>
              <a:latin typeface="Arial"/>
            </a:endParaRPr>
          </a:p>
        </p:txBody>
      </p:sp>
      <p:sp>
        <p:nvSpPr>
          <p:cNvPr id="376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(2)(k) (45/55)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1"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762"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763"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764"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765"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766"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767"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768"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769"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770"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771"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72"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773"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74"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(2)(l)</a:t>
            </a:r>
            <a:endParaRPr lang="en-US" sz="1050" b="0" u="none" strike="noStrike">
              <a:solidFill>
                <a:srgbClr val="FFFFFF"/>
              </a:solidFill>
              <a:effectLst/>
              <a:uFillTx/>
              <a:latin typeface="Arial"/>
            </a:endParaRPr>
          </a:p>
        </p:txBody>
      </p:sp>
      <p:sp>
        <p:nvSpPr>
          <p:cNvPr id="3775"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76"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セキュリティログの記録・監視機能の実装（監視機能のオプトアウト機能付き）</a:t>
            </a:r>
            <a:endParaRPr lang="en-US" sz="1050" b="0" u="none" strike="noStrike">
              <a:solidFill>
                <a:srgbClr val="FFFFFF"/>
              </a:solidFill>
              <a:effectLst/>
              <a:uFillTx/>
              <a:latin typeface="Arial"/>
            </a:endParaRPr>
          </a:p>
        </p:txBody>
      </p:sp>
      <p:sp>
        <p:nvSpPr>
          <p:cNvPr id="3777"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78"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779"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0"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781"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2"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783"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4"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785"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6"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787"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88"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789"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90"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791"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92"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793"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94"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795"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796"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797"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798"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799"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800"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801"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802"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803"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(2)(l) (46/55)  </a:t>
            </a:r>
            <a:endParaRPr lang="en-US" sz="1400" b="0" u="none" strike="noStrike">
              <a:solidFill>
                <a:srgbClr val="000000"/>
              </a:solidFill>
              <a:effectLst/>
              <a:uFillTx/>
              <a:latin typeface="Arial"/>
            </a:endParaRPr>
          </a:p>
        </p:txBody>
      </p:sp>
      <p:sp>
        <p:nvSpPr>
          <p:cNvPr id="3804"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805"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806"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807"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808"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809"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810"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811"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セキュリティログの記録・監視機能の実装（監視機能のオプトアウト機能付き）</a:t>
            </a:r>
            <a:endParaRPr lang="en-US" sz="1800" b="0" u="none" strike="noStrike">
              <a:solidFill>
                <a:srgbClr val="000000"/>
              </a:solidFill>
              <a:effectLst/>
              <a:uFillTx/>
              <a:latin typeface="Aria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2"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813"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814"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815"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816"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817"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(2)(l)</a:t>
            </a:r>
            <a:endParaRPr lang="en-US" sz="1100" b="0" u="none" strike="noStrike">
              <a:solidFill>
                <a:srgbClr val="FFFFFF"/>
              </a:solidFill>
              <a:effectLst/>
              <a:uFillTx/>
              <a:latin typeface="Arial"/>
            </a:endParaRPr>
          </a:p>
        </p:txBody>
      </p:sp>
      <p:sp>
        <p:nvSpPr>
          <p:cNvPr id="3818"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19"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820"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21"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822"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23"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824"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(l) provide security related information by recording and monitoring relevant internal activity, including the access to or modification of data, services or functions, with an opt-out mechanism for the user;</a:t>
            </a:r>
            <a:endParaRPr lang="en-US" sz="1050" b="0" u="none" strike="noStrike">
              <a:solidFill>
                <a:srgbClr val="FFFFFF"/>
              </a:solidFill>
              <a:effectLst/>
              <a:uFillTx/>
              <a:latin typeface="Arial"/>
            </a:endParaRPr>
          </a:p>
        </p:txBody>
      </p:sp>
      <p:sp>
        <p:nvSpPr>
          <p:cNvPr id="3825"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26"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827"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28"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セキュリティログの記録・監視機能の実装（監視機能のオプトアウト機能付き）</a:t>
            </a:r>
            <a:endParaRPr lang="en-US" sz="1100" b="0" u="none" strike="noStrike">
              <a:solidFill>
                <a:srgbClr val="FFFFFF"/>
              </a:solidFill>
              <a:effectLst/>
              <a:uFillTx/>
              <a:latin typeface="Arial"/>
            </a:endParaRPr>
          </a:p>
        </p:txBody>
      </p:sp>
      <p:sp>
        <p:nvSpPr>
          <p:cNvPr id="3829"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30"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831"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32"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833"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34"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835"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36"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(l) </a:t>
            </a:r>
            <a:r>
              <a:rPr lang="ja-JP" sz="1000" b="0" u="none" strike="noStrike">
                <a:solidFill>
                  <a:srgbClr val="172033"/>
                </a:solidFill>
                <a:effectLst/>
                <a:uFillTx/>
                <a:latin typeface="Yu Gothic"/>
                <a:ea typeface="Yu Gothic"/>
              </a:rPr>
              <a:t>データ、サービス、または機能へのアクセスや変更を含む関連する内部活動を記録および監視することにより、セキュリティ関連情報を提供し、ユーザー向けのオプトアウト機能を提供すること；</a:t>
            </a:r>
            <a:endParaRPr lang="en-US" sz="1000" b="0" u="none" strike="noStrike">
              <a:solidFill>
                <a:srgbClr val="FFFFFF"/>
              </a:solidFill>
              <a:effectLst/>
              <a:uFillTx/>
              <a:latin typeface="Arial"/>
            </a:endParaRPr>
          </a:p>
        </p:txBody>
      </p:sp>
      <p:sp>
        <p:nvSpPr>
          <p:cNvPr id="3837"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(2)(l) (46/55)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8"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839"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840"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841"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842"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843"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844"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845"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846"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847"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848"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49"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850"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51"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 (2)(m)</a:t>
            </a:r>
            <a:endParaRPr lang="en-US" sz="1050" b="0" u="none" strike="noStrike">
              <a:solidFill>
                <a:srgbClr val="FFFFFF"/>
              </a:solidFill>
              <a:effectLst/>
              <a:uFillTx/>
              <a:latin typeface="Arial"/>
            </a:endParaRPr>
          </a:p>
        </p:txBody>
      </p:sp>
      <p:sp>
        <p:nvSpPr>
          <p:cNvPr id="3852"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53"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ユーザーデータ・設定の完全削除機能と安全なデータ移行手段の提供</a:t>
            </a:r>
            <a:endParaRPr lang="en-US" sz="1050" b="0" u="none" strike="noStrike">
              <a:solidFill>
                <a:srgbClr val="FFFFFF"/>
              </a:solidFill>
              <a:effectLst/>
              <a:uFillTx/>
              <a:latin typeface="Arial"/>
            </a:endParaRPr>
          </a:p>
        </p:txBody>
      </p:sp>
      <p:sp>
        <p:nvSpPr>
          <p:cNvPr id="3854"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55"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856"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57"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858"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59"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860"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61"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設計・開発時</a:t>
            </a:r>
            <a:endParaRPr lang="en-US" sz="1050" b="0" u="none" strike="noStrike">
              <a:solidFill>
                <a:srgbClr val="FFFFFF"/>
              </a:solidFill>
              <a:effectLst/>
              <a:uFillTx/>
              <a:latin typeface="Arial"/>
            </a:endParaRPr>
          </a:p>
        </p:txBody>
      </p:sp>
      <p:sp>
        <p:nvSpPr>
          <p:cNvPr id="3862"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63"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endParaRPr lang="en-US" sz="1050" b="0" u="none" strike="noStrike">
              <a:solidFill>
                <a:srgbClr val="FFFFFF"/>
              </a:solidFill>
              <a:effectLst/>
              <a:uFillTx/>
              <a:latin typeface="Arial"/>
            </a:endParaRPr>
          </a:p>
        </p:txBody>
      </p:sp>
      <p:sp>
        <p:nvSpPr>
          <p:cNvPr id="3864"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65"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866"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67"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868"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69"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870"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71"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872"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873"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874"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875"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876"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877"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878"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879"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設計・開発時 </a:t>
            </a:r>
            <a:endParaRPr lang="en-US" sz="1400" b="0" u="none" strike="noStrike">
              <a:solidFill>
                <a:srgbClr val="FFFFFF"/>
              </a:solidFill>
              <a:effectLst/>
              <a:uFillTx/>
              <a:latin typeface="Arial"/>
            </a:endParaRPr>
          </a:p>
        </p:txBody>
      </p:sp>
      <p:sp>
        <p:nvSpPr>
          <p:cNvPr id="3880"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 (2)(m) (47/55)  </a:t>
            </a:r>
            <a:endParaRPr lang="en-US" sz="1400" b="0" u="none" strike="noStrike">
              <a:solidFill>
                <a:srgbClr val="000000"/>
              </a:solidFill>
              <a:effectLst/>
              <a:uFillTx/>
              <a:latin typeface="Arial"/>
            </a:endParaRPr>
          </a:p>
        </p:txBody>
      </p:sp>
      <p:sp>
        <p:nvSpPr>
          <p:cNvPr id="3881"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882"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883"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884"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885"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886"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887"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888"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ユーザーデータ・設定の完全削除機能と安全なデータ移行手段の提供</a:t>
            </a:r>
            <a:endParaRPr lang="en-US" sz="1800" b="0" u="none" strike="noStrike">
              <a:solidFill>
                <a:srgbClr val="000000"/>
              </a:solidFill>
              <a:effectLst/>
              <a:uFillTx/>
              <a:latin typeface="Aria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9"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890"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891"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892"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893"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894"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 (2)(m)</a:t>
            </a:r>
            <a:endParaRPr lang="en-US" sz="1100" b="0" u="none" strike="noStrike">
              <a:solidFill>
                <a:srgbClr val="FFFFFF"/>
              </a:solidFill>
              <a:effectLst/>
              <a:uFillTx/>
              <a:latin typeface="Arial"/>
            </a:endParaRPr>
          </a:p>
        </p:txBody>
      </p:sp>
      <p:sp>
        <p:nvSpPr>
          <p:cNvPr id="3895"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96"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897"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898"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899"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00"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901"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(m) provide the possibility for users to securely and easily remove on a permanent basis all data and settings and, where such data can be transferred to other products or systems, ensure that this is done in a secure manner.</a:t>
            </a:r>
            <a:endParaRPr lang="en-US" sz="1050" b="0" u="none" strike="noStrike">
              <a:solidFill>
                <a:srgbClr val="FFFFFF"/>
              </a:solidFill>
              <a:effectLst/>
              <a:uFillTx/>
              <a:latin typeface="Arial"/>
            </a:endParaRPr>
          </a:p>
        </p:txBody>
      </p:sp>
      <p:sp>
        <p:nvSpPr>
          <p:cNvPr id="3902"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03"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904"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05"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ユーザーデータ・設定の完全削除機能と安全なデータ移行手段の提供</a:t>
            </a:r>
            <a:endParaRPr lang="en-US" sz="1100" b="0" u="none" strike="noStrike">
              <a:solidFill>
                <a:srgbClr val="FFFFFF"/>
              </a:solidFill>
              <a:effectLst/>
              <a:uFillTx/>
              <a:latin typeface="Arial"/>
            </a:endParaRPr>
          </a:p>
        </p:txBody>
      </p:sp>
      <p:sp>
        <p:nvSpPr>
          <p:cNvPr id="3906"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07"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908"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09"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910"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11"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912"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13"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(m) </a:t>
            </a:r>
            <a:r>
              <a:rPr lang="ja-JP" sz="1000" b="0" u="none" strike="noStrike">
                <a:solidFill>
                  <a:srgbClr val="172033"/>
                </a:solidFill>
                <a:effectLst/>
                <a:uFillTx/>
                <a:latin typeface="Yu Gothic"/>
                <a:ea typeface="Yu Gothic"/>
              </a:rPr>
              <a:t>ユーザーがすべてのデータおよび設定を安全かつ容易に恒久的に削除できる可能性を提供し、かつ、当該データを他の製品またはシステムに移行できる場合には、それが安全な方法で行われることを確保すること。</a:t>
            </a:r>
            <a:endParaRPr lang="en-US" sz="1000" b="0" u="none" strike="noStrike">
              <a:solidFill>
                <a:srgbClr val="FFFFFF"/>
              </a:solidFill>
              <a:effectLst/>
              <a:uFillTx/>
              <a:latin typeface="Arial"/>
            </a:endParaRPr>
          </a:p>
        </p:txBody>
      </p:sp>
      <p:sp>
        <p:nvSpPr>
          <p:cNvPr id="3914"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 (2)(m) (47/55)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5"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916"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917"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918"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919"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920"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921"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922"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3923"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924"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3925"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26"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3927"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28"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(1)</a:t>
            </a:r>
            <a:endParaRPr lang="en-US" sz="1050" b="0" u="none" strike="noStrike">
              <a:solidFill>
                <a:srgbClr val="FFFFFF"/>
              </a:solidFill>
              <a:effectLst/>
              <a:uFillTx/>
              <a:latin typeface="Arial"/>
            </a:endParaRPr>
          </a:p>
        </p:txBody>
      </p:sp>
      <p:sp>
        <p:nvSpPr>
          <p:cNvPr id="3929"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30"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既知脆弱性の特定・文書化（</a:t>
            </a:r>
            <a:r>
              <a:rPr lang="en-US" sz="1050" b="1" u="none" strike="noStrike">
                <a:solidFill>
                  <a:srgbClr val="172033"/>
                </a:solidFill>
                <a:effectLst/>
                <a:uFillTx/>
                <a:latin typeface="Aptos"/>
                <a:ea typeface="Aptos"/>
              </a:rPr>
              <a:t>SBOM</a:t>
            </a:r>
            <a:r>
              <a:rPr lang="ja-JP" sz="1050" b="1" u="none" strike="noStrike">
                <a:solidFill>
                  <a:srgbClr val="172033"/>
                </a:solidFill>
                <a:effectLst/>
                <a:uFillTx/>
                <a:latin typeface="Aptos"/>
                <a:ea typeface="Aptos"/>
              </a:rPr>
              <a:t>整備含む）</a:t>
            </a:r>
            <a:endParaRPr lang="en-US" sz="1050" b="0" u="none" strike="noStrike">
              <a:solidFill>
                <a:srgbClr val="FFFFFF"/>
              </a:solidFill>
              <a:effectLst/>
              <a:uFillTx/>
              <a:latin typeface="Arial"/>
            </a:endParaRPr>
          </a:p>
        </p:txBody>
      </p:sp>
      <p:sp>
        <p:nvSpPr>
          <p:cNvPr id="3931"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32"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3933"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34"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3935"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36"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3937"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38"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開発時・継続</a:t>
            </a:r>
            <a:endParaRPr lang="en-US" sz="1050" b="0" u="none" strike="noStrike">
              <a:solidFill>
                <a:srgbClr val="FFFFFF"/>
              </a:solidFill>
              <a:effectLst/>
              <a:uFillTx/>
              <a:latin typeface="Arial"/>
            </a:endParaRPr>
          </a:p>
        </p:txBody>
      </p:sp>
      <p:sp>
        <p:nvSpPr>
          <p:cNvPr id="3939"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40"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P1+P2</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3941"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42"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3943"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44"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3945"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46"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3947"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48"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3949"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3950"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3951"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3952"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3953"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3954"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3955"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3956"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開発時・継続 </a:t>
            </a:r>
            <a:endParaRPr lang="en-US" sz="1400" b="0" u="none" strike="noStrike">
              <a:solidFill>
                <a:srgbClr val="FFFFFF"/>
              </a:solidFill>
              <a:effectLst/>
              <a:uFillTx/>
              <a:latin typeface="Arial"/>
            </a:endParaRPr>
          </a:p>
        </p:txBody>
      </p:sp>
      <p:sp>
        <p:nvSpPr>
          <p:cNvPr id="3957"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(1) (48/55)  </a:t>
            </a:r>
            <a:endParaRPr lang="en-US" sz="1400" b="0" u="none" strike="noStrike">
              <a:solidFill>
                <a:srgbClr val="000000"/>
              </a:solidFill>
              <a:effectLst/>
              <a:uFillTx/>
              <a:latin typeface="Arial"/>
            </a:endParaRPr>
          </a:p>
        </p:txBody>
      </p:sp>
      <p:sp>
        <p:nvSpPr>
          <p:cNvPr id="3958"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3959"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3960"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3961"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3962"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3963"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3964"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3965"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既知脆弱性の特定・文書化（</a:t>
            </a:r>
            <a:r>
              <a:rPr lang="en-US" sz="1800" b="1" u="none" strike="noStrike">
                <a:solidFill>
                  <a:srgbClr val="172033"/>
                </a:solidFill>
                <a:effectLst/>
                <a:uFillTx/>
                <a:latin typeface="Yu Gothic"/>
                <a:ea typeface="Yu Gothic"/>
              </a:rPr>
              <a:t>SBOM</a:t>
            </a:r>
            <a:r>
              <a:rPr lang="ja-JP" sz="1800" b="1" u="none" strike="noStrike">
                <a:solidFill>
                  <a:srgbClr val="172033"/>
                </a:solidFill>
                <a:effectLst/>
                <a:uFillTx/>
                <a:latin typeface="Yu Gothic"/>
                <a:ea typeface="Yu Gothic"/>
              </a:rPr>
              <a:t>整備含む）</a:t>
            </a:r>
            <a:endParaRPr lang="en-US" sz="1800" b="0" u="none" strike="noStrike">
              <a:solidFill>
                <a:srgbClr val="000000"/>
              </a:solidFill>
              <a:effectLst/>
              <a:uFillTx/>
              <a:latin typeface="Arial"/>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6"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967"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3968"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3969"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3970"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3971"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(1)</a:t>
            </a:r>
            <a:endParaRPr lang="en-US" sz="1100" b="0" u="none" strike="noStrike">
              <a:solidFill>
                <a:srgbClr val="FFFFFF"/>
              </a:solidFill>
              <a:effectLst/>
              <a:uFillTx/>
              <a:latin typeface="Arial"/>
            </a:endParaRPr>
          </a:p>
        </p:txBody>
      </p:sp>
      <p:sp>
        <p:nvSpPr>
          <p:cNvPr id="3972"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73"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3974"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75"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3976"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77"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3978"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(1) identify and document vulnerabilities and components contained in products with digital elements, including by drawing up a software bill of materials in a commonly used and machine-readable format covering at the very least the top-level dependencies of the products;</a:t>
            </a:r>
            <a:endParaRPr lang="en-US" sz="1050" b="0" u="none" strike="noStrike">
              <a:solidFill>
                <a:srgbClr val="FFFFFF"/>
              </a:solidFill>
              <a:effectLst/>
              <a:uFillTx/>
              <a:latin typeface="Arial"/>
            </a:endParaRPr>
          </a:p>
        </p:txBody>
      </p:sp>
      <p:sp>
        <p:nvSpPr>
          <p:cNvPr id="3979"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80"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3981"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82"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既知脆弱性の特定・文書化（</a:t>
            </a:r>
            <a:r>
              <a:rPr lang="en-US" sz="1100" b="1" u="none" strike="noStrike">
                <a:solidFill>
                  <a:srgbClr val="172033"/>
                </a:solidFill>
                <a:effectLst/>
                <a:uFillTx/>
                <a:latin typeface="Aptos"/>
                <a:ea typeface="Aptos"/>
              </a:rPr>
              <a:t>SBOM</a:t>
            </a:r>
            <a:r>
              <a:rPr lang="ja-JP" sz="1100" b="1" u="none" strike="noStrike">
                <a:solidFill>
                  <a:srgbClr val="172033"/>
                </a:solidFill>
                <a:effectLst/>
                <a:uFillTx/>
                <a:latin typeface="Aptos"/>
                <a:ea typeface="Aptos"/>
              </a:rPr>
              <a:t>整備含む）</a:t>
            </a:r>
            <a:endParaRPr lang="en-US" sz="1100" b="0" u="none" strike="noStrike">
              <a:solidFill>
                <a:srgbClr val="FFFFFF"/>
              </a:solidFill>
              <a:effectLst/>
              <a:uFillTx/>
              <a:latin typeface="Arial"/>
            </a:endParaRPr>
          </a:p>
        </p:txBody>
      </p:sp>
      <p:sp>
        <p:nvSpPr>
          <p:cNvPr id="3983"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84"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3985"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86"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3987"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88"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3989"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3990"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(1) </a:t>
            </a:r>
            <a:r>
              <a:rPr lang="ja-JP" sz="1000" b="0" u="none" strike="noStrike">
                <a:solidFill>
                  <a:srgbClr val="172033"/>
                </a:solidFill>
                <a:effectLst/>
                <a:uFillTx/>
                <a:latin typeface="Yu Gothic"/>
                <a:ea typeface="Yu Gothic"/>
              </a:rPr>
              <a:t>デジタル要素を含む製品に含まれる脆弱性および構成要素を特定し、文書化すること。これには、少なくとも当該製品の最上位レベルの依存関係を網羅し、一般的に使用され、機械可読な形式によるソフトウェア部品表（</a:t>
            </a:r>
            <a:r>
              <a:rPr lang="en-US" sz="1000" b="0" u="none" strike="noStrike">
                <a:solidFill>
                  <a:srgbClr val="172033"/>
                </a:solidFill>
                <a:effectLst/>
                <a:uFillTx/>
                <a:latin typeface="Yu Gothic"/>
                <a:ea typeface="Yu Gothic"/>
              </a:rPr>
              <a:t>SBOM</a:t>
            </a:r>
            <a:r>
              <a:rPr lang="ja-JP" sz="1000" b="0" u="none" strike="noStrike">
                <a:solidFill>
                  <a:srgbClr val="172033"/>
                </a:solidFill>
                <a:effectLst/>
                <a:uFillTx/>
                <a:latin typeface="Yu Gothic"/>
                <a:ea typeface="Yu Gothic"/>
              </a:rPr>
              <a:t>）の作成を含めること。</a:t>
            </a:r>
            <a:endParaRPr lang="en-US" sz="1000" b="0" u="none" strike="noStrike">
              <a:solidFill>
                <a:srgbClr val="FFFFFF"/>
              </a:solidFill>
              <a:effectLst/>
              <a:uFillTx/>
              <a:latin typeface="Arial"/>
            </a:endParaRPr>
          </a:p>
        </p:txBody>
      </p:sp>
      <p:sp>
        <p:nvSpPr>
          <p:cNvPr id="3991"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(1) (48/55)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2"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3993"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3994"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3995"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3996"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997"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3998"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3999"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000"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001"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002"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03"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004"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05"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(2)</a:t>
            </a:r>
            <a:endParaRPr lang="en-US" sz="1050" b="0" u="none" strike="noStrike">
              <a:solidFill>
                <a:srgbClr val="FFFFFF"/>
              </a:solidFill>
              <a:effectLst/>
              <a:uFillTx/>
              <a:latin typeface="Arial"/>
            </a:endParaRPr>
          </a:p>
        </p:txBody>
      </p:sp>
      <p:sp>
        <p:nvSpPr>
          <p:cNvPr id="4006"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07"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脆弱性への遅滞ない対処・是正（技術的に可能な場合、機能更新とセキュリティ更新を分離）</a:t>
            </a:r>
            <a:endParaRPr lang="en-US" sz="1050" b="0" u="none" strike="noStrike">
              <a:solidFill>
                <a:srgbClr val="FFFFFF"/>
              </a:solidFill>
              <a:effectLst/>
              <a:uFillTx/>
              <a:latin typeface="Arial"/>
            </a:endParaRPr>
          </a:p>
        </p:txBody>
      </p:sp>
      <p:sp>
        <p:nvSpPr>
          <p:cNvPr id="4008"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09"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010"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11"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012"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13"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014"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15"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発見時・随時</a:t>
            </a:r>
            <a:endParaRPr lang="en-US" sz="1050" b="0" u="none" strike="noStrike">
              <a:solidFill>
                <a:srgbClr val="FFFFFF"/>
              </a:solidFill>
              <a:effectLst/>
              <a:uFillTx/>
              <a:latin typeface="Arial"/>
            </a:endParaRPr>
          </a:p>
        </p:txBody>
      </p:sp>
      <p:sp>
        <p:nvSpPr>
          <p:cNvPr id="4016"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17"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4018"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19"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4020"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21"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022"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23"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024"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25"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026"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27"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028"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029"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030"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031"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032"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033"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発見時・随時 </a:t>
            </a:r>
            <a:endParaRPr lang="en-US" sz="1400" b="0" u="none" strike="noStrike">
              <a:solidFill>
                <a:srgbClr val="FFFFFF"/>
              </a:solidFill>
              <a:effectLst/>
              <a:uFillTx/>
              <a:latin typeface="Arial"/>
            </a:endParaRPr>
          </a:p>
        </p:txBody>
      </p:sp>
      <p:sp>
        <p:nvSpPr>
          <p:cNvPr id="4034"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(2) (49/55)  </a:t>
            </a:r>
            <a:endParaRPr lang="en-US" sz="1400" b="0" u="none" strike="noStrike">
              <a:solidFill>
                <a:srgbClr val="000000"/>
              </a:solidFill>
              <a:effectLst/>
              <a:uFillTx/>
              <a:latin typeface="Arial"/>
            </a:endParaRPr>
          </a:p>
        </p:txBody>
      </p:sp>
      <p:sp>
        <p:nvSpPr>
          <p:cNvPr id="4035"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036"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037"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038"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039"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040"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041"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042"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脆弱性への遅滞ない対処・是正（技術的に可能な場合、機能更新とセキュリティ更新を分離）</a:t>
            </a:r>
            <a:endParaRPr lang="en-US" sz="1800" b="0" u="none" strike="noStrike">
              <a:solidFill>
                <a:srgbClr val="000000"/>
              </a:solidFill>
              <a:effectLst/>
              <a:uFillTx/>
              <a:latin typeface="Arial"/>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3"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044"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045"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046"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047"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048"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(2)</a:t>
            </a:r>
            <a:endParaRPr lang="en-US" sz="1100" b="0" u="none" strike="noStrike">
              <a:solidFill>
                <a:srgbClr val="FFFFFF"/>
              </a:solidFill>
              <a:effectLst/>
              <a:uFillTx/>
              <a:latin typeface="Arial"/>
            </a:endParaRPr>
          </a:p>
        </p:txBody>
      </p:sp>
      <p:sp>
        <p:nvSpPr>
          <p:cNvPr id="4049"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50"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051"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52"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053"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54"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055"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(2) in relation to the risks posed to products with digital elements, address and remediate vulnerabilities without delay, including by providing security updates; where technically feasible, new security updates shall be provided separately from functionality updates;</a:t>
            </a:r>
            <a:endParaRPr lang="en-US" sz="1050" b="0" u="none" strike="noStrike">
              <a:solidFill>
                <a:srgbClr val="FFFFFF"/>
              </a:solidFill>
              <a:effectLst/>
              <a:uFillTx/>
              <a:latin typeface="Arial"/>
            </a:endParaRPr>
          </a:p>
        </p:txBody>
      </p:sp>
      <p:sp>
        <p:nvSpPr>
          <p:cNvPr id="4056"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57"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058"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59"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脆弱性への遅滞ない対処・是正（技術的に可能な場合、機能更新とセキュリティ更新を分離）</a:t>
            </a:r>
            <a:endParaRPr lang="en-US" sz="1100" b="0" u="none" strike="noStrike">
              <a:solidFill>
                <a:srgbClr val="FFFFFF"/>
              </a:solidFill>
              <a:effectLst/>
              <a:uFillTx/>
              <a:latin typeface="Arial"/>
            </a:endParaRPr>
          </a:p>
        </p:txBody>
      </p:sp>
      <p:sp>
        <p:nvSpPr>
          <p:cNvPr id="4060"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61"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062"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63"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064"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65"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066"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067"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(2) </a:t>
            </a:r>
            <a:r>
              <a:rPr lang="ja-JP" sz="1000" b="0" u="none" strike="noStrike">
                <a:solidFill>
                  <a:srgbClr val="172033"/>
                </a:solidFill>
                <a:effectLst/>
                <a:uFillTx/>
                <a:latin typeface="Yu Gothic"/>
                <a:ea typeface="Yu Gothic"/>
              </a:rPr>
              <a:t>デジタル要素を有する製品に及ぼすリスクに関連して、セキュリティ更新プログラムの提供を含め、遅滞なく脆弱性に対処し、是正しなければならない。技術的に実行可能な場合、新たなセキュリティ更新プログラムは機能更新プログラムとは別に提供されなければならない；</a:t>
            </a:r>
            <a:endParaRPr lang="en-US" sz="1000" b="0" u="none" strike="noStrike">
              <a:solidFill>
                <a:srgbClr val="FFFFFF"/>
              </a:solidFill>
              <a:effectLst/>
              <a:uFillTx/>
              <a:latin typeface="Arial"/>
            </a:endParaRPr>
          </a:p>
        </p:txBody>
      </p:sp>
      <p:sp>
        <p:nvSpPr>
          <p:cNvPr id="4068"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(2) (49/55)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9"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070"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071"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072"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073"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074"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075"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076"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077"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078"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079"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80"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081"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82"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(3)</a:t>
            </a:r>
            <a:endParaRPr lang="en-US" sz="1050" b="0" u="none" strike="noStrike">
              <a:solidFill>
                <a:srgbClr val="FFFFFF"/>
              </a:solidFill>
              <a:effectLst/>
              <a:uFillTx/>
              <a:latin typeface="Arial"/>
            </a:endParaRPr>
          </a:p>
        </p:txBody>
      </p:sp>
      <p:sp>
        <p:nvSpPr>
          <p:cNvPr id="4083"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84"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定期的なテストおよびレビューを実施すること</a:t>
            </a:r>
            <a:endParaRPr lang="en-US" sz="1050" b="0" u="none" strike="noStrike">
              <a:solidFill>
                <a:srgbClr val="FFFFFF"/>
              </a:solidFill>
              <a:effectLst/>
              <a:uFillTx/>
              <a:latin typeface="Arial"/>
            </a:endParaRPr>
          </a:p>
        </p:txBody>
      </p:sp>
      <p:sp>
        <p:nvSpPr>
          <p:cNvPr id="4085"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86"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087"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88"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089"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90"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091"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92"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開発時・サポート期間中・定期レビュー時</a:t>
            </a:r>
            <a:endParaRPr lang="en-US" sz="1050" b="0" u="none" strike="noStrike">
              <a:solidFill>
                <a:srgbClr val="FFFFFF"/>
              </a:solidFill>
              <a:effectLst/>
              <a:uFillTx/>
              <a:latin typeface="Arial"/>
            </a:endParaRPr>
          </a:p>
        </p:txBody>
      </p:sp>
      <p:sp>
        <p:nvSpPr>
          <p:cNvPr id="4093"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94"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r>
              <a:rPr lang="en-US" sz="1050" b="1" u="none" strike="noStrike">
                <a:solidFill>
                  <a:srgbClr val="172033"/>
                </a:solidFill>
                <a:effectLst/>
                <a:uFillTx/>
                <a:latin typeface="Aptos"/>
                <a:ea typeface="Aptos"/>
              </a:rPr>
              <a:t>+P2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4095"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96"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4097"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098"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099"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00"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101"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02"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103"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04"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105"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106"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107"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108"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109"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110"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開発時・サポート期間中・定期レビュー時 </a:t>
            </a:r>
            <a:endParaRPr lang="en-US" sz="1400" b="0" u="none" strike="noStrike">
              <a:solidFill>
                <a:srgbClr val="FFFFFF"/>
              </a:solidFill>
              <a:effectLst/>
              <a:uFillTx/>
              <a:latin typeface="Arial"/>
            </a:endParaRPr>
          </a:p>
        </p:txBody>
      </p:sp>
      <p:sp>
        <p:nvSpPr>
          <p:cNvPr id="4111"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(3) (50/55)  </a:t>
            </a:r>
            <a:endParaRPr lang="en-US" sz="1400" b="0" u="none" strike="noStrike">
              <a:solidFill>
                <a:srgbClr val="000000"/>
              </a:solidFill>
              <a:effectLst/>
              <a:uFillTx/>
              <a:latin typeface="Arial"/>
            </a:endParaRPr>
          </a:p>
        </p:txBody>
      </p:sp>
      <p:sp>
        <p:nvSpPr>
          <p:cNvPr id="4112"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113"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114"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115"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116"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117"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118"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119"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定期的なテストおよびレビューを実施すること</a:t>
            </a:r>
            <a:endParaRPr lang="en-US" sz="1800" b="0" u="none" strike="noStrike">
              <a:solidFill>
                <a:srgbClr val="000000"/>
              </a:solidFill>
              <a:effectLst/>
              <a:uFillTx/>
              <a:latin typeface="Arial"/>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0"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121"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122"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123"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124"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125"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(3)</a:t>
            </a:r>
            <a:endParaRPr lang="en-US" sz="1100" b="0" u="none" strike="noStrike">
              <a:solidFill>
                <a:srgbClr val="FFFFFF"/>
              </a:solidFill>
              <a:effectLst/>
              <a:uFillTx/>
              <a:latin typeface="Arial"/>
            </a:endParaRPr>
          </a:p>
        </p:txBody>
      </p:sp>
      <p:sp>
        <p:nvSpPr>
          <p:cNvPr id="4126"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27"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128"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29"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130"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31"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132"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(3) apply effective and regular tests and reviews of the security of the product with digital elements;</a:t>
            </a:r>
            <a:endParaRPr lang="en-US" sz="1050" b="0" u="none" strike="noStrike">
              <a:solidFill>
                <a:srgbClr val="FFFFFF"/>
              </a:solidFill>
              <a:effectLst/>
              <a:uFillTx/>
              <a:latin typeface="Arial"/>
            </a:endParaRPr>
          </a:p>
        </p:txBody>
      </p:sp>
      <p:sp>
        <p:nvSpPr>
          <p:cNvPr id="4133"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34"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135"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36"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定期的なテストおよびレビューを実施すること</a:t>
            </a:r>
            <a:endParaRPr lang="en-US" sz="1100" b="0" u="none" strike="noStrike">
              <a:solidFill>
                <a:srgbClr val="FFFFFF"/>
              </a:solidFill>
              <a:effectLst/>
              <a:uFillTx/>
              <a:latin typeface="Arial"/>
            </a:endParaRPr>
          </a:p>
        </p:txBody>
      </p:sp>
      <p:sp>
        <p:nvSpPr>
          <p:cNvPr id="4137"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38"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139"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40"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141"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42"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143"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144"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(3) </a:t>
            </a:r>
            <a:r>
              <a:rPr lang="ja-JP" sz="1000" b="0" u="none" strike="noStrike">
                <a:solidFill>
                  <a:srgbClr val="172033"/>
                </a:solidFill>
                <a:effectLst/>
                <a:uFillTx/>
                <a:latin typeface="Yu Gothic"/>
                <a:ea typeface="Yu Gothic"/>
              </a:rPr>
              <a:t>デジタル要素を含む製品のセキュリティについて、効果的かつ定期的なテストおよびレビューを実施すること；</a:t>
            </a:r>
            <a:endParaRPr lang="en-US" sz="1000" b="0" u="none" strike="noStrike">
              <a:solidFill>
                <a:srgbClr val="FFFFFF"/>
              </a:solidFill>
              <a:effectLst/>
              <a:uFillTx/>
              <a:latin typeface="Arial"/>
            </a:endParaRPr>
          </a:p>
        </p:txBody>
      </p:sp>
      <p:sp>
        <p:nvSpPr>
          <p:cNvPr id="4145"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(3) (50/55)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6"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147"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148"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149"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150"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151"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152"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153"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154"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155"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156"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57"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158"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59"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(4)</a:t>
            </a:r>
            <a:endParaRPr lang="en-US" sz="1050" b="0" u="none" strike="noStrike">
              <a:solidFill>
                <a:srgbClr val="FFFFFF"/>
              </a:solidFill>
              <a:effectLst/>
              <a:uFillTx/>
              <a:latin typeface="Arial"/>
            </a:endParaRPr>
          </a:p>
        </p:txBody>
      </p:sp>
      <p:sp>
        <p:nvSpPr>
          <p:cNvPr id="4160"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61"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修正済み脆弱性情報の公開開示（遅延開示の例外あり）</a:t>
            </a:r>
            <a:endParaRPr lang="en-US" sz="1050" b="0" u="none" strike="noStrike">
              <a:solidFill>
                <a:srgbClr val="FFFFFF"/>
              </a:solidFill>
              <a:effectLst/>
              <a:uFillTx/>
              <a:latin typeface="Arial"/>
            </a:endParaRPr>
          </a:p>
        </p:txBody>
      </p:sp>
      <p:sp>
        <p:nvSpPr>
          <p:cNvPr id="4162"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63"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164"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65"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166"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67"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168"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69"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発見時・随時</a:t>
            </a:r>
            <a:endParaRPr lang="en-US" sz="1050" b="0" u="none" strike="noStrike">
              <a:solidFill>
                <a:srgbClr val="FFFFFF"/>
              </a:solidFill>
              <a:effectLst/>
              <a:uFillTx/>
              <a:latin typeface="Arial"/>
            </a:endParaRPr>
          </a:p>
        </p:txBody>
      </p:sp>
      <p:sp>
        <p:nvSpPr>
          <p:cNvPr id="4170"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71"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4172"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73"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4174"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75"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176"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77"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178"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79"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180"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181"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182"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183"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184"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185"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186"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187"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発見時・随時 </a:t>
            </a:r>
            <a:endParaRPr lang="en-US" sz="1400" b="0" u="none" strike="noStrike">
              <a:solidFill>
                <a:srgbClr val="FFFFFF"/>
              </a:solidFill>
              <a:effectLst/>
              <a:uFillTx/>
              <a:latin typeface="Arial"/>
            </a:endParaRPr>
          </a:p>
        </p:txBody>
      </p:sp>
      <p:sp>
        <p:nvSpPr>
          <p:cNvPr id="4188"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(4) (51/55)  </a:t>
            </a:r>
            <a:endParaRPr lang="en-US" sz="1400" b="0" u="none" strike="noStrike">
              <a:solidFill>
                <a:srgbClr val="000000"/>
              </a:solidFill>
              <a:effectLst/>
              <a:uFillTx/>
              <a:latin typeface="Arial"/>
            </a:endParaRPr>
          </a:p>
        </p:txBody>
      </p:sp>
      <p:sp>
        <p:nvSpPr>
          <p:cNvPr id="4189"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190"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191"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192"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193"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194"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195"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196"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修正済み脆弱性情報の公開開示（遅延開示の例外あり）</a:t>
            </a:r>
            <a:endParaRPr lang="en-US" sz="1800" b="0" u="none" strike="noStrike">
              <a:solidFill>
                <a:srgbClr val="000000"/>
              </a:solidFill>
              <a:effectLst/>
              <a:uFillTx/>
              <a:latin typeface="Aria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7"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198"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199"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200"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201"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202"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(4)</a:t>
            </a:r>
            <a:endParaRPr lang="en-US" sz="1100" b="0" u="none" strike="noStrike">
              <a:solidFill>
                <a:srgbClr val="FFFFFF"/>
              </a:solidFill>
              <a:effectLst/>
              <a:uFillTx/>
              <a:latin typeface="Arial"/>
            </a:endParaRPr>
          </a:p>
        </p:txBody>
      </p:sp>
      <p:sp>
        <p:nvSpPr>
          <p:cNvPr id="4203"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04"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205"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06"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207"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08"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209"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(4) once a security update has been made available, share and publicly disclose information about fixed vulnerabilities, including a description of the vulnerabilities, information allowing users to identify the product with digital elements affected, the impacts of the vulnerabilities, their severity and clear and accessible information helping users to remediate the vulnerabilities; in duly justified cases, where manufacturers consider the security risks of publication to outweigh the security benefits, they may delay making public information regarding a fixed vulnerability until after users have been given the possibility to apply the relevant patch;</a:t>
            </a:r>
            <a:endParaRPr lang="en-US" sz="1050" b="0" u="none" strike="noStrike">
              <a:solidFill>
                <a:srgbClr val="FFFFFF"/>
              </a:solidFill>
              <a:effectLst/>
              <a:uFillTx/>
              <a:latin typeface="Arial"/>
            </a:endParaRPr>
          </a:p>
        </p:txBody>
      </p:sp>
      <p:sp>
        <p:nvSpPr>
          <p:cNvPr id="4210"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11"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212"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13"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修正済み脆弱性情報の公開開示（遅延開示の例外あり）</a:t>
            </a:r>
            <a:endParaRPr lang="en-US" sz="1100" b="0" u="none" strike="noStrike">
              <a:solidFill>
                <a:srgbClr val="FFFFFF"/>
              </a:solidFill>
              <a:effectLst/>
              <a:uFillTx/>
              <a:latin typeface="Arial"/>
            </a:endParaRPr>
          </a:p>
        </p:txBody>
      </p:sp>
      <p:sp>
        <p:nvSpPr>
          <p:cNvPr id="4214"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15"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216"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17"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218"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19"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220"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21"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(4) </a:t>
            </a:r>
            <a:r>
              <a:rPr lang="ja-JP" sz="1000" b="0" u="none" strike="noStrike">
                <a:solidFill>
                  <a:srgbClr val="172033"/>
                </a:solidFill>
                <a:effectLst/>
                <a:uFillTx/>
                <a:latin typeface="Yu Gothic"/>
                <a:ea typeface="Yu Gothic"/>
              </a:rPr>
              <a:t>セキュリティ更新プログラムが利用可能になった時点で、修正された脆弱性に関する情報を共有し、公開すること。これには、脆弱性の説明、影響を受けるデジタル要素を含む製品をユーザーが特定できる情報、脆弱性の影響、その深刻度、およびユーザーが脆弱性を修正するのに役立つ明確かつ利用しやすい情報が含まれるものとする； 正当な理由がある場合、製造業者が公開によるセキュリティ上のリスクがセキュリティ上の利益を上回ると判断したときは、ユーザーが関連するパッチを適用できる機会が与えられるまで、修正された脆弱性に関する情報の公開を遅らせることができる；</a:t>
            </a:r>
            <a:endParaRPr lang="en-US" sz="1000" b="0" u="none" strike="noStrike">
              <a:solidFill>
                <a:srgbClr val="FFFFFF"/>
              </a:solidFill>
              <a:effectLst/>
              <a:uFillTx/>
              <a:latin typeface="Arial"/>
            </a:endParaRPr>
          </a:p>
        </p:txBody>
      </p:sp>
      <p:sp>
        <p:nvSpPr>
          <p:cNvPr id="4222"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(4) (51/55)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3"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224"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225"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226"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227"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228"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229"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230"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231"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232"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233"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34"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235"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36"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(5)</a:t>
            </a:r>
            <a:endParaRPr lang="en-US" sz="1050" b="0" u="none" strike="noStrike">
              <a:solidFill>
                <a:srgbClr val="FFFFFF"/>
              </a:solidFill>
              <a:effectLst/>
              <a:uFillTx/>
              <a:latin typeface="Arial"/>
            </a:endParaRPr>
          </a:p>
        </p:txBody>
      </p:sp>
      <p:sp>
        <p:nvSpPr>
          <p:cNvPr id="4237"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38"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協調的脆弱性開示（</a:t>
            </a:r>
            <a:r>
              <a:rPr lang="en-US" sz="1050" b="1" u="none" strike="noStrike">
                <a:solidFill>
                  <a:srgbClr val="172033"/>
                </a:solidFill>
                <a:effectLst/>
                <a:uFillTx/>
                <a:latin typeface="Aptos"/>
                <a:ea typeface="Aptos"/>
              </a:rPr>
              <a:t>CVD</a:t>
            </a:r>
            <a:r>
              <a:rPr lang="ja-JP" sz="1050" b="1" u="none" strike="noStrike">
                <a:solidFill>
                  <a:srgbClr val="172033"/>
                </a:solidFill>
                <a:effectLst/>
                <a:uFillTx/>
                <a:latin typeface="Aptos"/>
                <a:ea typeface="Aptos"/>
              </a:rPr>
              <a:t>）ポリシーの公表・運用</a:t>
            </a:r>
            <a:endParaRPr lang="en-US" sz="1050" b="0" u="none" strike="noStrike">
              <a:solidFill>
                <a:srgbClr val="FFFFFF"/>
              </a:solidFill>
              <a:effectLst/>
              <a:uFillTx/>
              <a:latin typeface="Arial"/>
            </a:endParaRPr>
          </a:p>
        </p:txBody>
      </p:sp>
      <p:sp>
        <p:nvSpPr>
          <p:cNvPr id="4239"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40"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241"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42"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243"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44"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245"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46"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4247"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48"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4249"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50"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4251"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52"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253"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54"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255"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56"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257"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258"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259"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260"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261"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262"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263"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264"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4265"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(5) (52/55)  </a:t>
            </a:r>
            <a:endParaRPr lang="en-US" sz="1400" b="0" u="none" strike="noStrike">
              <a:solidFill>
                <a:srgbClr val="000000"/>
              </a:solidFill>
              <a:effectLst/>
              <a:uFillTx/>
              <a:latin typeface="Arial"/>
            </a:endParaRPr>
          </a:p>
        </p:txBody>
      </p:sp>
      <p:sp>
        <p:nvSpPr>
          <p:cNvPr id="4266"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267"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268"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269"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270"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271"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272"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273"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協調的脆弱性開示（</a:t>
            </a:r>
            <a:r>
              <a:rPr lang="en-US" sz="1800" b="1" u="none" strike="noStrike">
                <a:solidFill>
                  <a:srgbClr val="172033"/>
                </a:solidFill>
                <a:effectLst/>
                <a:uFillTx/>
                <a:latin typeface="Yu Gothic"/>
                <a:ea typeface="Yu Gothic"/>
              </a:rPr>
              <a:t>CVD</a:t>
            </a:r>
            <a:r>
              <a:rPr lang="ja-JP" sz="1800" b="1" u="none" strike="noStrike">
                <a:solidFill>
                  <a:srgbClr val="172033"/>
                </a:solidFill>
                <a:effectLst/>
                <a:uFillTx/>
                <a:latin typeface="Yu Gothic"/>
                <a:ea typeface="Yu Gothic"/>
              </a:rPr>
              <a:t>）ポリシーの公表・運用</a:t>
            </a:r>
            <a:endParaRPr lang="en-US" sz="1800" b="0" u="none" strike="noStrike">
              <a:solidFill>
                <a:srgbClr val="000000"/>
              </a:solidFill>
              <a:effectLst/>
              <a:uFillTx/>
              <a:latin typeface="Arial"/>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4"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275"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276"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277"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278"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279"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(5)</a:t>
            </a:r>
            <a:endParaRPr lang="en-US" sz="1100" b="0" u="none" strike="noStrike">
              <a:solidFill>
                <a:srgbClr val="FFFFFF"/>
              </a:solidFill>
              <a:effectLst/>
              <a:uFillTx/>
              <a:latin typeface="Arial"/>
            </a:endParaRPr>
          </a:p>
        </p:txBody>
      </p:sp>
      <p:sp>
        <p:nvSpPr>
          <p:cNvPr id="4280"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81"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282"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83"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284"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85"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286"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(5) put in place and enforce a policy on coordinated vulnerability disclosure;</a:t>
            </a:r>
            <a:endParaRPr lang="en-US" sz="1050" b="0" u="none" strike="noStrike">
              <a:solidFill>
                <a:srgbClr val="FFFFFF"/>
              </a:solidFill>
              <a:effectLst/>
              <a:uFillTx/>
              <a:latin typeface="Arial"/>
            </a:endParaRPr>
          </a:p>
        </p:txBody>
      </p:sp>
      <p:sp>
        <p:nvSpPr>
          <p:cNvPr id="4287"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88"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289"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90"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協調的脆弱性開示（</a:t>
            </a:r>
            <a:r>
              <a:rPr lang="en-US" sz="1100" b="1" u="none" strike="noStrike">
                <a:solidFill>
                  <a:srgbClr val="172033"/>
                </a:solidFill>
                <a:effectLst/>
                <a:uFillTx/>
                <a:latin typeface="Aptos"/>
                <a:ea typeface="Aptos"/>
              </a:rPr>
              <a:t>CVD</a:t>
            </a:r>
            <a:r>
              <a:rPr lang="ja-JP" sz="1100" b="1" u="none" strike="noStrike">
                <a:solidFill>
                  <a:srgbClr val="172033"/>
                </a:solidFill>
                <a:effectLst/>
                <a:uFillTx/>
                <a:latin typeface="Aptos"/>
                <a:ea typeface="Aptos"/>
              </a:rPr>
              <a:t>）ポリシーの公表・運用</a:t>
            </a:r>
            <a:endParaRPr lang="en-US" sz="1100" b="0" u="none" strike="noStrike">
              <a:solidFill>
                <a:srgbClr val="FFFFFF"/>
              </a:solidFill>
              <a:effectLst/>
              <a:uFillTx/>
              <a:latin typeface="Arial"/>
            </a:endParaRPr>
          </a:p>
        </p:txBody>
      </p:sp>
      <p:sp>
        <p:nvSpPr>
          <p:cNvPr id="4291"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92"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293"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94"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295"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96"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297"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298"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(5) </a:t>
            </a:r>
            <a:r>
              <a:rPr lang="ja-JP" sz="1000" b="0" u="none" strike="noStrike">
                <a:solidFill>
                  <a:srgbClr val="172033"/>
                </a:solidFill>
                <a:effectLst/>
                <a:uFillTx/>
                <a:latin typeface="Yu Gothic"/>
                <a:ea typeface="Yu Gothic"/>
              </a:rPr>
              <a:t>調整された脆弱性開示に関する方針を策定し、これを徹底すること；</a:t>
            </a:r>
            <a:endParaRPr lang="en-US" sz="1000" b="0" u="none" strike="noStrike">
              <a:solidFill>
                <a:srgbClr val="FFFFFF"/>
              </a:solidFill>
              <a:effectLst/>
              <a:uFillTx/>
              <a:latin typeface="Arial"/>
            </a:endParaRPr>
          </a:p>
        </p:txBody>
      </p:sp>
      <p:sp>
        <p:nvSpPr>
          <p:cNvPr id="4299"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(5) (52/55)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301"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302"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303"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304"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05"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306"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07"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308"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09"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310"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11"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312"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13"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(6)</a:t>
            </a:r>
            <a:endParaRPr lang="en-US" sz="1050" b="0" u="none" strike="noStrike">
              <a:solidFill>
                <a:srgbClr val="FFFFFF"/>
              </a:solidFill>
              <a:effectLst/>
              <a:uFillTx/>
              <a:latin typeface="Arial"/>
            </a:endParaRPr>
          </a:p>
        </p:txBody>
      </p:sp>
      <p:sp>
        <p:nvSpPr>
          <p:cNvPr id="4314"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15"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脆弱性報告受付のための連絡先の公表・維持</a:t>
            </a:r>
            <a:endParaRPr lang="en-US" sz="1050" b="0" u="none" strike="noStrike">
              <a:solidFill>
                <a:srgbClr val="FFFFFF"/>
              </a:solidFill>
              <a:effectLst/>
              <a:uFillTx/>
              <a:latin typeface="Arial"/>
            </a:endParaRPr>
          </a:p>
        </p:txBody>
      </p:sp>
      <p:sp>
        <p:nvSpPr>
          <p:cNvPr id="4316"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17"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318"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19"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320"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21"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322"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23"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市場投入前・継続</a:t>
            </a:r>
            <a:endParaRPr lang="en-US" sz="1050" b="0" u="none" strike="noStrike">
              <a:solidFill>
                <a:srgbClr val="FFFFFF"/>
              </a:solidFill>
              <a:effectLst/>
              <a:uFillTx/>
              <a:latin typeface="Arial"/>
            </a:endParaRPr>
          </a:p>
        </p:txBody>
      </p:sp>
      <p:sp>
        <p:nvSpPr>
          <p:cNvPr id="4324"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25"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P0</a:t>
            </a:r>
            <a:r>
              <a:rPr lang="ja-JP" sz="1050" b="1" u="none" strike="noStrike">
                <a:solidFill>
                  <a:srgbClr val="172033"/>
                </a:solidFill>
                <a:effectLst/>
                <a:uFillTx/>
                <a:latin typeface="Aptos"/>
                <a:ea typeface="Aptos"/>
              </a:rPr>
              <a:t>（内製）</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4326"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27"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4328"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29"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330"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31"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332"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33"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334"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35"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336"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337"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338"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339"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340"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341"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市場投入前・継続 </a:t>
            </a:r>
            <a:endParaRPr lang="en-US" sz="1400" b="0" u="none" strike="noStrike">
              <a:solidFill>
                <a:srgbClr val="FFFFFF"/>
              </a:solidFill>
              <a:effectLst/>
              <a:uFillTx/>
              <a:latin typeface="Arial"/>
            </a:endParaRPr>
          </a:p>
        </p:txBody>
      </p:sp>
      <p:sp>
        <p:nvSpPr>
          <p:cNvPr id="4342"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(6) (53/55)  </a:t>
            </a:r>
            <a:endParaRPr lang="en-US" sz="1400" b="0" u="none" strike="noStrike">
              <a:solidFill>
                <a:srgbClr val="000000"/>
              </a:solidFill>
              <a:effectLst/>
              <a:uFillTx/>
              <a:latin typeface="Arial"/>
            </a:endParaRPr>
          </a:p>
        </p:txBody>
      </p:sp>
      <p:sp>
        <p:nvSpPr>
          <p:cNvPr id="4343"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344"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345"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346"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347"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348"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349"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350"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脆弱性報告受付のための連絡先の公表・維持</a:t>
            </a:r>
            <a:endParaRPr lang="en-US" sz="1800" b="0" u="none" strike="noStrike">
              <a:solidFill>
                <a:srgbClr val="000000"/>
              </a:solidFill>
              <a:effectLst/>
              <a:uFillTx/>
              <a:latin typeface="Arial"/>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1"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352"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353"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354"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355"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356"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(6)</a:t>
            </a:r>
            <a:endParaRPr lang="en-US" sz="1100" b="0" u="none" strike="noStrike">
              <a:solidFill>
                <a:srgbClr val="FFFFFF"/>
              </a:solidFill>
              <a:effectLst/>
              <a:uFillTx/>
              <a:latin typeface="Arial"/>
            </a:endParaRPr>
          </a:p>
        </p:txBody>
      </p:sp>
      <p:sp>
        <p:nvSpPr>
          <p:cNvPr id="4357"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58"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359"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60"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361"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62"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363"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(6) take measures to facilitate the sharing of information about potential vulnerabilities in their product with digital elements as well as in third-party components contained in that product, including by providing a contact address for the reporting of the vulnerabilities discovered in the product with digital elements;</a:t>
            </a:r>
            <a:endParaRPr lang="en-US" sz="1050" b="0" u="none" strike="noStrike">
              <a:solidFill>
                <a:srgbClr val="FFFFFF"/>
              </a:solidFill>
              <a:effectLst/>
              <a:uFillTx/>
              <a:latin typeface="Arial"/>
            </a:endParaRPr>
          </a:p>
        </p:txBody>
      </p:sp>
      <p:sp>
        <p:nvSpPr>
          <p:cNvPr id="4364"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65"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366"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67"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脆弱性報告受付のための連絡先の公表・維持</a:t>
            </a:r>
            <a:endParaRPr lang="en-US" sz="1100" b="0" u="none" strike="noStrike">
              <a:solidFill>
                <a:srgbClr val="FFFFFF"/>
              </a:solidFill>
              <a:effectLst/>
              <a:uFillTx/>
              <a:latin typeface="Arial"/>
            </a:endParaRPr>
          </a:p>
        </p:txBody>
      </p:sp>
      <p:sp>
        <p:nvSpPr>
          <p:cNvPr id="4368"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69"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370"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71"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372"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73"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374"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375"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(6) </a:t>
            </a:r>
            <a:r>
              <a:rPr lang="ja-JP" sz="1000" b="0" u="none" strike="noStrike">
                <a:solidFill>
                  <a:srgbClr val="172033"/>
                </a:solidFill>
                <a:effectLst/>
                <a:uFillTx/>
                <a:latin typeface="Yu Gothic"/>
                <a:ea typeface="Yu Gothic"/>
              </a:rPr>
              <a:t>自社製品に含まれるデジタル要素および当該製品に含まれるサードパーティ製コンポーネントにおける潜在的な脆弱性に関する情報の共有を促進するための措置を講じること。これには、デジタル要素を含む製品で発見された脆弱性を報告するための連絡先アドレスの提供を含めること。</a:t>
            </a:r>
            <a:endParaRPr lang="en-US" sz="1000" b="0" u="none" strike="noStrike">
              <a:solidFill>
                <a:srgbClr val="FFFFFF"/>
              </a:solidFill>
              <a:effectLst/>
              <a:uFillTx/>
              <a:latin typeface="Arial"/>
            </a:endParaRPr>
          </a:p>
        </p:txBody>
      </p:sp>
      <p:sp>
        <p:nvSpPr>
          <p:cNvPr id="4376"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(6) (53/55)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7"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378"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379"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380"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381"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82"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383"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84"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385"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386"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387"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88"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389"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0"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(7)</a:t>
            </a:r>
            <a:endParaRPr lang="en-US" sz="1050" b="0" u="none" strike="noStrike">
              <a:solidFill>
                <a:srgbClr val="FFFFFF"/>
              </a:solidFill>
              <a:effectLst/>
              <a:uFillTx/>
              <a:latin typeface="Arial"/>
            </a:endParaRPr>
          </a:p>
        </p:txBody>
      </p:sp>
      <p:sp>
        <p:nvSpPr>
          <p:cNvPr id="4391"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2"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安全なアップデート仕組みの構築と自動更新の実装</a:t>
            </a:r>
            <a:endParaRPr lang="en-US" sz="1050" b="0" u="none" strike="noStrike">
              <a:solidFill>
                <a:srgbClr val="FFFFFF"/>
              </a:solidFill>
              <a:effectLst/>
              <a:uFillTx/>
              <a:latin typeface="Arial"/>
            </a:endParaRPr>
          </a:p>
        </p:txBody>
      </p:sp>
      <p:sp>
        <p:nvSpPr>
          <p:cNvPr id="4393"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4"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395"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6"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397"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398"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399"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00"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市場投入前・サポート期間中</a:t>
            </a:r>
            <a:endParaRPr lang="en-US" sz="1050" b="0" u="none" strike="noStrike">
              <a:solidFill>
                <a:srgbClr val="FFFFFF"/>
              </a:solidFill>
              <a:effectLst/>
              <a:uFillTx/>
              <a:latin typeface="Arial"/>
            </a:endParaRPr>
          </a:p>
        </p:txBody>
      </p:sp>
      <p:sp>
        <p:nvSpPr>
          <p:cNvPr id="4401"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02"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r>
              <a:rPr lang="en-US" sz="1050" b="1" u="none" strike="noStrike">
                <a:solidFill>
                  <a:srgbClr val="172033"/>
                </a:solidFill>
                <a:effectLst/>
                <a:uFillTx/>
                <a:latin typeface="Aptos"/>
                <a:ea typeface="Aptos"/>
              </a:rPr>
              <a:t>+P2</a:t>
            </a:r>
            <a:r>
              <a:rPr lang="ja-JP" sz="1050" b="1" u="none" strike="noStrike">
                <a:solidFill>
                  <a:srgbClr val="172033"/>
                </a:solidFill>
                <a:effectLst/>
                <a:uFillTx/>
                <a:latin typeface="Aptos"/>
                <a:ea typeface="Aptos"/>
              </a:rPr>
              <a:t>保守契約</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年次</a:t>
            </a:r>
            <a:endParaRPr lang="en-US" sz="1050" b="0" u="none" strike="noStrike">
              <a:solidFill>
                <a:srgbClr val="FFFFFF"/>
              </a:solidFill>
              <a:effectLst/>
              <a:uFillTx/>
              <a:latin typeface="Arial"/>
            </a:endParaRPr>
          </a:p>
        </p:txBody>
      </p:sp>
      <p:sp>
        <p:nvSpPr>
          <p:cNvPr id="4403"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04"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N</a:t>
            </a:r>
            <a:endParaRPr lang="en-US" sz="1050" b="0" u="none" strike="noStrike">
              <a:solidFill>
                <a:srgbClr val="FFFFFF"/>
              </a:solidFill>
              <a:effectLst/>
              <a:uFillTx/>
              <a:latin typeface="Arial"/>
            </a:endParaRPr>
          </a:p>
        </p:txBody>
      </p:sp>
      <p:sp>
        <p:nvSpPr>
          <p:cNvPr id="4405"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06"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407"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08"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409"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10"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411"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12"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413"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414"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415"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416"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417"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418"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市場投入前・サポート期間中 </a:t>
            </a:r>
            <a:endParaRPr lang="en-US" sz="1400" b="0" u="none" strike="noStrike">
              <a:solidFill>
                <a:srgbClr val="FFFFFF"/>
              </a:solidFill>
              <a:effectLst/>
              <a:uFillTx/>
              <a:latin typeface="Arial"/>
            </a:endParaRPr>
          </a:p>
        </p:txBody>
      </p:sp>
      <p:sp>
        <p:nvSpPr>
          <p:cNvPr id="4419"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(7) (54/55)  </a:t>
            </a:r>
            <a:endParaRPr lang="en-US" sz="1400" b="0" u="none" strike="noStrike">
              <a:solidFill>
                <a:srgbClr val="000000"/>
              </a:solidFill>
              <a:effectLst/>
              <a:uFillTx/>
              <a:latin typeface="Arial"/>
            </a:endParaRPr>
          </a:p>
        </p:txBody>
      </p:sp>
      <p:sp>
        <p:nvSpPr>
          <p:cNvPr id="4420"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421"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422"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423"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424"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425"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426"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427"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安全なアップデート仕組みの構築と自動更新の実装</a:t>
            </a:r>
            <a:endParaRPr lang="en-US" sz="1800" b="0" u="none" strike="noStrike">
              <a:solidFill>
                <a:srgbClr val="000000"/>
              </a:solidFill>
              <a:effectLst/>
              <a:uFillTx/>
              <a:latin typeface="Arial"/>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8"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429"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430"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431"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432"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433"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(7)</a:t>
            </a:r>
            <a:endParaRPr lang="en-US" sz="1100" b="0" u="none" strike="noStrike">
              <a:solidFill>
                <a:srgbClr val="FFFFFF"/>
              </a:solidFill>
              <a:effectLst/>
              <a:uFillTx/>
              <a:latin typeface="Arial"/>
            </a:endParaRPr>
          </a:p>
        </p:txBody>
      </p:sp>
      <p:sp>
        <p:nvSpPr>
          <p:cNvPr id="4434"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35"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436"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37"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438"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39"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440"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(7) provide for mechanisms to securely distribute updates for products with digital elements to ensure that vulnerabilities are fixed or mitigated in a timely manner and, where applicable for security updates, in an automatic manner;</a:t>
            </a:r>
            <a:endParaRPr lang="en-US" sz="1050" b="0" u="none" strike="noStrike">
              <a:solidFill>
                <a:srgbClr val="FFFFFF"/>
              </a:solidFill>
              <a:effectLst/>
              <a:uFillTx/>
              <a:latin typeface="Arial"/>
            </a:endParaRPr>
          </a:p>
        </p:txBody>
      </p:sp>
      <p:sp>
        <p:nvSpPr>
          <p:cNvPr id="4441"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42"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443"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44"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安全なアップデート仕組みの構築と自動更新の実装</a:t>
            </a:r>
            <a:endParaRPr lang="en-US" sz="1100" b="0" u="none" strike="noStrike">
              <a:solidFill>
                <a:srgbClr val="FFFFFF"/>
              </a:solidFill>
              <a:effectLst/>
              <a:uFillTx/>
              <a:latin typeface="Arial"/>
            </a:endParaRPr>
          </a:p>
        </p:txBody>
      </p:sp>
      <p:sp>
        <p:nvSpPr>
          <p:cNvPr id="4445"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46"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447"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48"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449"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50"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451"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452"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(7) </a:t>
            </a:r>
            <a:r>
              <a:rPr lang="ja-JP" sz="1000" b="0" u="none" strike="noStrike">
                <a:solidFill>
                  <a:srgbClr val="172033"/>
                </a:solidFill>
                <a:effectLst/>
                <a:uFillTx/>
                <a:latin typeface="Yu Gothic"/>
                <a:ea typeface="Yu Gothic"/>
              </a:rPr>
              <a:t>デジタル要素を含む製品の更新プログラムを安全に配布するための仕組みを設け、脆弱性が適時に修正または軽減されるよう確保し、セキュリティ更新プログラムについては、該当する場合、自動的に行われるようにすること；</a:t>
            </a:r>
            <a:endParaRPr lang="en-US" sz="1000" b="0" u="none" strike="noStrike">
              <a:solidFill>
                <a:srgbClr val="FFFFFF"/>
              </a:solidFill>
              <a:effectLst/>
              <a:uFillTx/>
              <a:latin typeface="Arial"/>
            </a:endParaRPr>
          </a:p>
        </p:txBody>
      </p:sp>
      <p:sp>
        <p:nvSpPr>
          <p:cNvPr id="4453"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(7) (54/55)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 name="正方形/長方形 1"/>
          <p:cNvSpPr/>
          <p:nvPr/>
        </p:nvSpPr>
        <p:spPr>
          <a:xfrm>
            <a:off x="0" y="0"/>
            <a:ext cx="12191760" cy="56880"/>
          </a:xfrm>
          <a:prstGeom prst="rect">
            <a:avLst/>
          </a:prstGeom>
          <a:solidFill>
            <a:schemeClr val="accent1"/>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455" name="正方形/長方形 2"/>
          <p:cNvSpPr/>
          <p:nvPr/>
        </p:nvSpPr>
        <p:spPr>
          <a:xfrm>
            <a:off x="514440" y="661212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750" b="0" u="none" strike="noStrike">
                <a:solidFill>
                  <a:srgbClr val="667085"/>
                </a:solidFill>
                <a:effectLst/>
                <a:uFillTx/>
                <a:latin typeface="Yu Gothic"/>
                <a:ea typeface="Yu Gothic"/>
              </a:rPr>
              <a:t>実務入力カード</a:t>
            </a:r>
            <a:endParaRPr lang="en-US" sz="750" b="0" u="none" strike="noStrike">
              <a:solidFill>
                <a:srgbClr val="FFFFFF"/>
              </a:solidFill>
              <a:effectLst/>
              <a:uFillTx/>
              <a:latin typeface="Arial"/>
            </a:endParaRPr>
          </a:p>
        </p:txBody>
      </p:sp>
      <p:sp>
        <p:nvSpPr>
          <p:cNvPr id="4456" name="正方形/長方形 3"/>
          <p:cNvSpPr/>
          <p:nvPr/>
        </p:nvSpPr>
        <p:spPr>
          <a:xfrm>
            <a:off x="11676600" y="65286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02</a:t>
            </a:r>
            <a:endParaRPr lang="en-US" sz="750" b="0" u="none" strike="noStrike">
              <a:solidFill>
                <a:srgbClr val="FFFFFF"/>
              </a:solidFill>
              <a:effectLst/>
              <a:uFillTx/>
              <a:latin typeface="Arial"/>
            </a:endParaRPr>
          </a:p>
        </p:txBody>
      </p:sp>
      <p:sp>
        <p:nvSpPr>
          <p:cNvPr id="4457" name="正方形/長方形 4"/>
          <p:cNvSpPr/>
          <p:nvPr/>
        </p:nvSpPr>
        <p:spPr>
          <a:xfrm>
            <a:off x="253080" y="1011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INPUT CARD</a:t>
            </a:r>
            <a:endParaRPr lang="en-US" sz="820" b="0" u="none" strike="noStrike">
              <a:solidFill>
                <a:srgbClr val="FFFFFF"/>
              </a:solidFill>
              <a:effectLst/>
              <a:uFillTx/>
              <a:latin typeface="Arial"/>
            </a:endParaRPr>
          </a:p>
        </p:txBody>
      </p:sp>
      <p:sp>
        <p:nvSpPr>
          <p:cNvPr id="4458" name="正方形/長方形 7"/>
          <p:cNvSpPr/>
          <p:nvPr/>
        </p:nvSpPr>
        <p:spPr>
          <a:xfrm>
            <a:off x="514440" y="990720"/>
            <a:ext cx="179064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459" name="正方形/長方形 8"/>
          <p:cNvSpPr/>
          <p:nvPr/>
        </p:nvSpPr>
        <p:spPr>
          <a:xfrm>
            <a:off x="790560" y="1067760"/>
            <a:ext cx="1238040" cy="2836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E7D65"/>
                </a:solidFill>
                <a:effectLst/>
                <a:uFillTx/>
                <a:latin typeface="Yu Gothic"/>
                <a:ea typeface="Yu Gothic"/>
              </a:rPr>
              <a:t>必須</a:t>
            </a:r>
            <a:endParaRPr lang="en-US" sz="1200" b="0" u="none" strike="noStrike">
              <a:solidFill>
                <a:srgbClr val="FFFFFF"/>
              </a:solidFill>
              <a:effectLst/>
              <a:uFillTx/>
              <a:latin typeface="Arial"/>
            </a:endParaRPr>
          </a:p>
        </p:txBody>
      </p:sp>
      <p:sp>
        <p:nvSpPr>
          <p:cNvPr id="4460" name="正方形/長方形 9"/>
          <p:cNvSpPr/>
          <p:nvPr/>
        </p:nvSpPr>
        <p:spPr>
          <a:xfrm>
            <a:off x="2419200" y="990720"/>
            <a:ext cx="1999800" cy="43776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461" name="正方形/長方形 10"/>
          <p:cNvSpPr/>
          <p:nvPr/>
        </p:nvSpPr>
        <p:spPr>
          <a:xfrm>
            <a:off x="2514600" y="1037520"/>
            <a:ext cx="180936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製造業者 </a:t>
            </a:r>
            <a:r>
              <a:rPr lang="en-US" sz="1200" b="1" u="none" strike="noStrike">
                <a:solidFill>
                  <a:srgbClr val="2B7ABF"/>
                </a:solidFill>
                <a:effectLst/>
                <a:uFillTx/>
                <a:latin typeface="Yu Gothic"/>
                <a:ea typeface="Yu Gothic"/>
              </a:rPr>
              <a:t>/ </a:t>
            </a:r>
            <a:r>
              <a:rPr lang="ja-JP" sz="1200" b="1" u="none" strike="noStrike">
                <a:solidFill>
                  <a:srgbClr val="2B7ABF"/>
                </a:solidFill>
                <a:effectLst/>
                <a:uFillTx/>
                <a:latin typeface="Yu Gothic"/>
                <a:ea typeface="Yu Gothic"/>
              </a:rPr>
              <a:t>責任者</a:t>
            </a:r>
            <a:endParaRPr lang="en-US" sz="1200" b="0" u="none" strike="noStrike">
              <a:solidFill>
                <a:srgbClr val="FFFFFF"/>
              </a:solidFill>
              <a:effectLst/>
              <a:uFillTx/>
              <a:latin typeface="Arial"/>
            </a:endParaRPr>
          </a:p>
        </p:txBody>
      </p:sp>
      <p:sp>
        <p:nvSpPr>
          <p:cNvPr id="4462" name="正方形/長方形 11"/>
          <p:cNvSpPr/>
          <p:nvPr/>
        </p:nvSpPr>
        <p:spPr>
          <a:xfrm>
            <a:off x="4533480" y="997200"/>
            <a:ext cx="2015640" cy="424800"/>
          </a:xfrm>
          <a:prstGeom prst="rect">
            <a:avLst/>
          </a:prstGeom>
          <a:solidFill>
            <a:srgbClr val="EAF4F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4000" b="0" u="none" strike="noStrike">
              <a:solidFill>
                <a:schemeClr val="dk1"/>
              </a:solidFill>
              <a:effectLst/>
              <a:uFillTx/>
              <a:latin typeface="Calibri"/>
            </a:endParaRPr>
          </a:p>
        </p:txBody>
      </p:sp>
      <p:sp>
        <p:nvSpPr>
          <p:cNvPr id="4463" name="正方形/長方形 12"/>
          <p:cNvSpPr/>
          <p:nvPr/>
        </p:nvSpPr>
        <p:spPr>
          <a:xfrm>
            <a:off x="4589280" y="1037520"/>
            <a:ext cx="1904040" cy="344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200" b="1" u="none" strike="noStrike">
                <a:solidFill>
                  <a:srgbClr val="2B7ABF"/>
                </a:solidFill>
                <a:effectLst/>
                <a:uFillTx/>
                <a:latin typeface="Yu Gothic"/>
                <a:ea typeface="Yu Gothic"/>
              </a:rPr>
              <a:t>対象製品・サービス</a:t>
            </a:r>
            <a:endParaRPr lang="en-US" sz="1200" b="0" u="none" strike="noStrike">
              <a:solidFill>
                <a:srgbClr val="FFFFFF"/>
              </a:solidFill>
              <a:effectLst/>
              <a:uFillTx/>
              <a:latin typeface="Arial"/>
            </a:endParaRPr>
          </a:p>
        </p:txBody>
      </p:sp>
      <p:sp>
        <p:nvSpPr>
          <p:cNvPr id="4464" name="正方形/長方形 15"/>
          <p:cNvSpPr/>
          <p:nvPr/>
        </p:nvSpPr>
        <p:spPr>
          <a:xfrm>
            <a:off x="514440" y="2664000"/>
            <a:ext cx="520056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65" name="正方形/長方形 16"/>
          <p:cNvSpPr/>
          <p:nvPr/>
        </p:nvSpPr>
        <p:spPr>
          <a:xfrm>
            <a:off x="666720" y="2778120"/>
            <a:ext cx="489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条文から見た要求</a:t>
            </a:r>
            <a:endParaRPr lang="en-US" sz="1100" b="0" u="none" strike="noStrike">
              <a:solidFill>
                <a:srgbClr val="000000"/>
              </a:solidFill>
              <a:effectLst/>
              <a:uFillTx/>
              <a:latin typeface="Arial"/>
            </a:endParaRPr>
          </a:p>
        </p:txBody>
      </p:sp>
      <p:sp>
        <p:nvSpPr>
          <p:cNvPr id="4466" name="正方形/長方形 17"/>
          <p:cNvSpPr/>
          <p:nvPr/>
        </p:nvSpPr>
        <p:spPr>
          <a:xfrm>
            <a:off x="1914480" y="2718000"/>
            <a:ext cx="1377000" cy="37332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67" name="正方形/長方形 18"/>
          <p:cNvSpPr/>
          <p:nvPr/>
        </p:nvSpPr>
        <p:spPr>
          <a:xfrm>
            <a:off x="2009520" y="2787480"/>
            <a:ext cx="1152360" cy="303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1" u="none" strike="noStrike">
                <a:solidFill>
                  <a:srgbClr val="172033"/>
                </a:solidFill>
                <a:effectLst/>
                <a:uFillTx/>
                <a:latin typeface="Aptos"/>
                <a:ea typeface="Aptos"/>
              </a:rPr>
              <a:t>AnnI-II (8)</a:t>
            </a:r>
            <a:endParaRPr lang="en-US" sz="1050" b="0" u="none" strike="noStrike">
              <a:solidFill>
                <a:srgbClr val="FFFFFF"/>
              </a:solidFill>
              <a:effectLst/>
              <a:uFillTx/>
              <a:latin typeface="Arial"/>
            </a:endParaRPr>
          </a:p>
        </p:txBody>
      </p:sp>
      <p:sp>
        <p:nvSpPr>
          <p:cNvPr id="4468" name="正方形/長方形 20"/>
          <p:cNvSpPr/>
          <p:nvPr/>
        </p:nvSpPr>
        <p:spPr>
          <a:xfrm>
            <a:off x="761040" y="3168000"/>
            <a:ext cx="4897080" cy="9176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69" name="正方形/長方形 21"/>
          <p:cNvSpPr/>
          <p:nvPr/>
        </p:nvSpPr>
        <p:spPr>
          <a:xfrm>
            <a:off x="865080" y="3309840"/>
            <a:ext cx="4688640" cy="67752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セキュリティ更新の遅滞なき無料配布（通知付き）</a:t>
            </a:r>
            <a:endParaRPr lang="en-US" sz="1050" b="0" u="none" strike="noStrike">
              <a:solidFill>
                <a:srgbClr val="FFFFFF"/>
              </a:solidFill>
              <a:effectLst/>
              <a:uFillTx/>
              <a:latin typeface="Arial"/>
            </a:endParaRPr>
          </a:p>
        </p:txBody>
      </p:sp>
      <p:sp>
        <p:nvSpPr>
          <p:cNvPr id="4470" name="正方形/長方形 23"/>
          <p:cNvSpPr/>
          <p:nvPr/>
        </p:nvSpPr>
        <p:spPr>
          <a:xfrm>
            <a:off x="6076800" y="2664000"/>
            <a:ext cx="5599080" cy="155232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1" name="正方形/長方形 24"/>
          <p:cNvSpPr/>
          <p:nvPr/>
        </p:nvSpPr>
        <p:spPr>
          <a:xfrm>
            <a:off x="6229440" y="2778120"/>
            <a:ext cx="529560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自社の対応</a:t>
            </a:r>
            <a:endParaRPr lang="en-US" sz="1100" b="0" u="none" strike="noStrike">
              <a:solidFill>
                <a:srgbClr val="000000"/>
              </a:solidFill>
              <a:effectLst/>
              <a:uFillTx/>
              <a:latin typeface="Arial"/>
            </a:endParaRPr>
          </a:p>
        </p:txBody>
      </p:sp>
      <p:sp>
        <p:nvSpPr>
          <p:cNvPr id="4472" name="正方形/長方形 25"/>
          <p:cNvSpPr/>
          <p:nvPr/>
        </p:nvSpPr>
        <p:spPr>
          <a:xfrm>
            <a:off x="6343560" y="3044880"/>
            <a:ext cx="5181120" cy="10407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3" name="正方形/長方形 26"/>
          <p:cNvSpPr/>
          <p:nvPr/>
        </p:nvSpPr>
        <p:spPr>
          <a:xfrm>
            <a:off x="6438960" y="3153960"/>
            <a:ext cx="4971600" cy="833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現在の対応</a:t>
            </a:r>
            <a:endParaRPr lang="en-US" sz="1050" b="0" u="none" strike="noStrike">
              <a:solidFill>
                <a:srgbClr val="FFFFFF"/>
              </a:solidFill>
              <a:effectLst/>
              <a:uFillTx/>
              <a:latin typeface="Arial"/>
            </a:endParaRPr>
          </a:p>
        </p:txBody>
      </p:sp>
      <p:sp>
        <p:nvSpPr>
          <p:cNvPr id="4474" name="正方形/長方形 31"/>
          <p:cNvSpPr/>
          <p:nvPr/>
        </p:nvSpPr>
        <p:spPr>
          <a:xfrm>
            <a:off x="514440" y="4516560"/>
            <a:ext cx="371448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5" name="正方形/長方形 32"/>
          <p:cNvSpPr/>
          <p:nvPr/>
        </p:nvSpPr>
        <p:spPr>
          <a:xfrm>
            <a:off x="645120" y="4293000"/>
            <a:ext cx="165708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実施事項の書き込み欄</a:t>
            </a:r>
            <a:endParaRPr lang="en-US" sz="1100" b="0" u="none" strike="noStrike">
              <a:solidFill>
                <a:srgbClr val="000000"/>
              </a:solidFill>
              <a:effectLst/>
              <a:uFillTx/>
              <a:latin typeface="Arial"/>
            </a:endParaRPr>
          </a:p>
        </p:txBody>
      </p:sp>
      <p:sp>
        <p:nvSpPr>
          <p:cNvPr id="4476" name="正方形/長方形 33"/>
          <p:cNvSpPr/>
          <p:nvPr/>
        </p:nvSpPr>
        <p:spPr>
          <a:xfrm>
            <a:off x="643320" y="459324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7" name="正方形/長方形 34"/>
          <p:cNvSpPr/>
          <p:nvPr/>
        </p:nvSpPr>
        <p:spPr>
          <a:xfrm>
            <a:off x="657000" y="4645080"/>
            <a:ext cx="3249360" cy="426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時期</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要求時・随時</a:t>
            </a:r>
            <a:endParaRPr lang="en-US" sz="1050" b="0" u="none" strike="noStrike">
              <a:solidFill>
                <a:srgbClr val="FFFFFF"/>
              </a:solidFill>
              <a:effectLst/>
              <a:uFillTx/>
              <a:latin typeface="Arial"/>
            </a:endParaRPr>
          </a:p>
        </p:txBody>
      </p:sp>
      <p:sp>
        <p:nvSpPr>
          <p:cNvPr id="4478" name="正方形/長方形 36"/>
          <p:cNvSpPr/>
          <p:nvPr/>
        </p:nvSpPr>
        <p:spPr>
          <a:xfrm>
            <a:off x="643680" y="5856120"/>
            <a:ext cx="3417480" cy="5108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79" name="正方形/長方形 37"/>
          <p:cNvSpPr/>
          <p:nvPr/>
        </p:nvSpPr>
        <p:spPr>
          <a:xfrm>
            <a:off x="657000" y="5918040"/>
            <a:ext cx="3249360" cy="482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r>
              <a:rPr lang="ja-JP" sz="1050" b="1" u="none" strike="noStrike">
                <a:solidFill>
                  <a:srgbClr val="172033"/>
                </a:solidFill>
                <a:effectLst/>
                <a:uFillTx/>
                <a:latin typeface="Aptos"/>
                <a:ea typeface="Aptos"/>
              </a:rPr>
              <a:t>回収</a:t>
            </a:r>
            <a:r>
              <a:rPr lang="en-US" sz="1050" b="1" u="none" strike="noStrike">
                <a:solidFill>
                  <a:srgbClr val="172033"/>
                </a:solidFill>
                <a:effectLst/>
                <a:uFillTx/>
                <a:latin typeface="Aptos"/>
                <a:ea typeface="Aptos"/>
              </a:rPr>
              <a:t>: P1</a:t>
            </a:r>
            <a:r>
              <a:rPr lang="ja-JP" sz="1050" b="1" u="none" strike="noStrike">
                <a:solidFill>
                  <a:srgbClr val="172033"/>
                </a:solidFill>
                <a:effectLst/>
                <a:uFillTx/>
                <a:latin typeface="Aptos"/>
                <a:ea typeface="Aptos"/>
              </a:rPr>
              <a:t>製品価格</a:t>
            </a:r>
            <a:endParaRPr lang="en-US" sz="1050" b="0" u="none" strike="noStrike">
              <a:solidFill>
                <a:srgbClr val="FFFFFF"/>
              </a:solidFill>
              <a:effectLst/>
              <a:uFillTx/>
              <a:latin typeface="Arial"/>
            </a:endParaRPr>
          </a:p>
          <a:p>
            <a:pPr defTabSz="914400">
              <a:lnSpc>
                <a:spcPct val="100000"/>
              </a:lnSpc>
              <a:tabLst>
                <a:tab pos="0" algn="l"/>
              </a:tabLst>
            </a:pPr>
            <a:r>
              <a:rPr lang="ja-JP" sz="1050" b="1" u="none" strike="noStrike">
                <a:solidFill>
                  <a:srgbClr val="172033"/>
                </a:solidFill>
                <a:effectLst/>
                <a:uFillTx/>
                <a:latin typeface="Aptos"/>
                <a:ea typeface="Aptos"/>
              </a:rPr>
              <a:t>計上</a:t>
            </a:r>
            <a:r>
              <a:rPr lang="en-US" sz="1050" b="1" u="none" strike="noStrike">
                <a:solidFill>
                  <a:srgbClr val="172033"/>
                </a:solidFill>
                <a:effectLst/>
                <a:uFillTx/>
                <a:latin typeface="Aptos"/>
                <a:ea typeface="Aptos"/>
              </a:rPr>
              <a:t>: </a:t>
            </a:r>
            <a:r>
              <a:rPr lang="ja-JP" sz="1050" b="1" u="none" strike="noStrike">
                <a:solidFill>
                  <a:srgbClr val="172033"/>
                </a:solidFill>
                <a:effectLst/>
                <a:uFillTx/>
                <a:latin typeface="Aptos"/>
                <a:ea typeface="Aptos"/>
              </a:rPr>
              <a:t>初期</a:t>
            </a:r>
            <a:r>
              <a:rPr lang="en-US" sz="1050" b="1" u="none" strike="noStrike">
                <a:solidFill>
                  <a:srgbClr val="172033"/>
                </a:solidFill>
                <a:effectLst/>
                <a:uFillTx/>
                <a:latin typeface="Aptos"/>
                <a:ea typeface="Aptos"/>
              </a:rPr>
              <a:t>+</a:t>
            </a:r>
            <a:r>
              <a:rPr lang="ja-JP" sz="1050" b="1" u="none" strike="noStrike">
                <a:solidFill>
                  <a:srgbClr val="172033"/>
                </a:solidFill>
                <a:effectLst/>
                <a:uFillTx/>
                <a:latin typeface="Aptos"/>
                <a:ea typeface="Aptos"/>
              </a:rPr>
              <a:t>随時</a:t>
            </a:r>
            <a:endParaRPr lang="en-US" sz="1050" b="0" u="none" strike="noStrike">
              <a:solidFill>
                <a:srgbClr val="FFFFFF"/>
              </a:solidFill>
              <a:effectLst/>
              <a:uFillTx/>
              <a:latin typeface="Arial"/>
            </a:endParaRPr>
          </a:p>
        </p:txBody>
      </p:sp>
      <p:sp>
        <p:nvSpPr>
          <p:cNvPr id="4480" name="正方形/長方形 39"/>
          <p:cNvSpPr/>
          <p:nvPr/>
        </p:nvSpPr>
        <p:spPr>
          <a:xfrm>
            <a:off x="643320" y="5225760"/>
            <a:ext cx="3417480" cy="527040"/>
          </a:xfrm>
          <a:prstGeom prst="rect">
            <a:avLst/>
          </a:prstGeom>
          <a:solidFill>
            <a:srgbClr val="FBFCFE"/>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81" name="正方形/長方形 40"/>
          <p:cNvSpPr/>
          <p:nvPr/>
        </p:nvSpPr>
        <p:spPr>
          <a:xfrm>
            <a:off x="657000" y="5302080"/>
            <a:ext cx="3249360" cy="4046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無償義務</a:t>
            </a:r>
            <a:r>
              <a:rPr lang="en-US" sz="1050" b="1" u="none" strike="noStrike">
                <a:solidFill>
                  <a:srgbClr val="172033"/>
                </a:solidFill>
                <a:effectLst/>
                <a:uFillTx/>
                <a:latin typeface="Aptos"/>
                <a:ea typeface="Aptos"/>
              </a:rPr>
              <a:t>: Y</a:t>
            </a:r>
            <a:endParaRPr lang="en-US" sz="1050" b="0" u="none" strike="noStrike">
              <a:solidFill>
                <a:srgbClr val="FFFFFF"/>
              </a:solidFill>
              <a:effectLst/>
              <a:uFillTx/>
              <a:latin typeface="Arial"/>
            </a:endParaRPr>
          </a:p>
        </p:txBody>
      </p:sp>
      <p:sp>
        <p:nvSpPr>
          <p:cNvPr id="4482" name="正方形/長方形 42"/>
          <p:cNvSpPr/>
          <p:nvPr/>
        </p:nvSpPr>
        <p:spPr>
          <a:xfrm>
            <a:off x="4533480" y="4516560"/>
            <a:ext cx="7142760" cy="206640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83" name="正方形/長方形 43"/>
          <p:cNvSpPr/>
          <p:nvPr/>
        </p:nvSpPr>
        <p:spPr>
          <a:xfrm>
            <a:off x="4947120" y="4272840"/>
            <a:ext cx="116604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Yu Gothic"/>
                <a:ea typeface="Yu Gothic"/>
              </a:rPr>
              <a:t>判断と証跡</a:t>
            </a:r>
            <a:endParaRPr lang="en-US" sz="1100" b="0" u="none" strike="noStrike">
              <a:solidFill>
                <a:srgbClr val="000000"/>
              </a:solidFill>
              <a:effectLst/>
              <a:uFillTx/>
              <a:latin typeface="Arial"/>
            </a:endParaRPr>
          </a:p>
        </p:txBody>
      </p:sp>
      <p:sp>
        <p:nvSpPr>
          <p:cNvPr id="4484" name="正方形/長方形 44"/>
          <p:cNvSpPr/>
          <p:nvPr/>
        </p:nvSpPr>
        <p:spPr>
          <a:xfrm>
            <a:off x="4589280" y="460512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85" name="正方形/長方形 45"/>
          <p:cNvSpPr/>
          <p:nvPr/>
        </p:nvSpPr>
        <p:spPr>
          <a:xfrm>
            <a:off x="4678920" y="468108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判断結果</a:t>
            </a:r>
            <a:endParaRPr lang="en-US" sz="1050" b="0" u="none" strike="noStrike">
              <a:solidFill>
                <a:srgbClr val="FFFFFF"/>
              </a:solidFill>
              <a:effectLst/>
              <a:uFillTx/>
              <a:latin typeface="Arial"/>
            </a:endParaRPr>
          </a:p>
        </p:txBody>
      </p:sp>
      <p:sp>
        <p:nvSpPr>
          <p:cNvPr id="4486" name="正方形/長方形 47"/>
          <p:cNvSpPr/>
          <p:nvPr/>
        </p:nvSpPr>
        <p:spPr>
          <a:xfrm>
            <a:off x="4589280" y="58374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87" name="正方形/長方形 48"/>
          <p:cNvSpPr/>
          <p:nvPr/>
        </p:nvSpPr>
        <p:spPr>
          <a:xfrm>
            <a:off x="4678920" y="59137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zh-TW" sz="1050" b="1" u="none" strike="noStrike">
                <a:solidFill>
                  <a:srgbClr val="172033"/>
                </a:solidFill>
                <a:effectLst/>
                <a:uFillTx/>
                <a:latin typeface="Aptos"/>
                <a:ea typeface="Aptos"/>
              </a:rPr>
              <a:t>資料名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保存場所 </a:t>
            </a:r>
            <a:r>
              <a:rPr lang="en-US" sz="1050" b="1" u="none" strike="noStrike">
                <a:solidFill>
                  <a:srgbClr val="172033"/>
                </a:solidFill>
                <a:effectLst/>
                <a:uFillTx/>
                <a:latin typeface="Aptos"/>
                <a:ea typeface="Aptos"/>
              </a:rPr>
              <a:t>/ </a:t>
            </a:r>
            <a:r>
              <a:rPr lang="zh-TW" sz="1050" b="1" u="none" strike="noStrike">
                <a:solidFill>
                  <a:srgbClr val="172033"/>
                </a:solidFill>
                <a:effectLst/>
                <a:uFillTx/>
                <a:latin typeface="Aptos"/>
                <a:ea typeface="Aptos"/>
              </a:rPr>
              <a:t>版数</a:t>
            </a:r>
            <a:endParaRPr lang="en-US" sz="1050" b="0" u="none" strike="noStrike">
              <a:solidFill>
                <a:srgbClr val="FFFFFF"/>
              </a:solidFill>
              <a:effectLst/>
              <a:uFillTx/>
              <a:latin typeface="Arial"/>
            </a:endParaRPr>
          </a:p>
        </p:txBody>
      </p:sp>
      <p:sp>
        <p:nvSpPr>
          <p:cNvPr id="4488" name="正方形/長方形 50"/>
          <p:cNvSpPr/>
          <p:nvPr/>
        </p:nvSpPr>
        <p:spPr>
          <a:xfrm>
            <a:off x="4589280" y="5223600"/>
            <a:ext cx="6821280" cy="52956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2800" b="0" u="none" strike="noStrike">
              <a:solidFill>
                <a:schemeClr val="dk1"/>
              </a:solidFill>
              <a:effectLst/>
              <a:uFillTx/>
              <a:latin typeface="Calibri"/>
            </a:endParaRPr>
          </a:p>
        </p:txBody>
      </p:sp>
      <p:sp>
        <p:nvSpPr>
          <p:cNvPr id="4489" name="正方形/長方形 51"/>
          <p:cNvSpPr/>
          <p:nvPr/>
        </p:nvSpPr>
        <p:spPr>
          <a:xfrm>
            <a:off x="4678920" y="5299920"/>
            <a:ext cx="6647760" cy="3657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050" b="1" u="none" strike="noStrike">
                <a:solidFill>
                  <a:srgbClr val="172033"/>
                </a:solidFill>
                <a:effectLst/>
                <a:uFillTx/>
                <a:latin typeface="Aptos"/>
                <a:ea typeface="Aptos"/>
              </a:rPr>
              <a:t>確認者・日付</a:t>
            </a:r>
            <a:endParaRPr lang="en-US" sz="1050" b="0" u="none" strike="noStrike">
              <a:solidFill>
                <a:srgbClr val="FFFFFF"/>
              </a:solidFill>
              <a:effectLst/>
              <a:uFillTx/>
              <a:latin typeface="Arial"/>
            </a:endParaRPr>
          </a:p>
        </p:txBody>
      </p:sp>
      <p:sp>
        <p:nvSpPr>
          <p:cNvPr id="4490" name="矢印: 山形 19"/>
          <p:cNvSpPr/>
          <p:nvPr/>
        </p:nvSpPr>
        <p:spPr>
          <a:xfrm>
            <a:off x="10836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構想策定</a:t>
            </a:r>
            <a:endParaRPr lang="en-US" sz="1200" b="0" u="none" strike="noStrike">
              <a:solidFill>
                <a:srgbClr val="000000"/>
              </a:solidFill>
              <a:effectLst/>
              <a:uFillTx/>
              <a:latin typeface="Arial"/>
            </a:endParaRPr>
          </a:p>
        </p:txBody>
      </p:sp>
      <p:sp>
        <p:nvSpPr>
          <p:cNvPr id="4491" name="矢印: 山形 22"/>
          <p:cNvSpPr/>
          <p:nvPr/>
        </p:nvSpPr>
        <p:spPr>
          <a:xfrm>
            <a:off x="492732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実装</a:t>
            </a:r>
            <a:endParaRPr lang="en-US" sz="1200" b="0" u="none" strike="noStrike">
              <a:solidFill>
                <a:srgbClr val="000000"/>
              </a:solidFill>
              <a:effectLst/>
              <a:uFillTx/>
              <a:latin typeface="Arial"/>
            </a:endParaRPr>
          </a:p>
        </p:txBody>
      </p:sp>
      <p:sp>
        <p:nvSpPr>
          <p:cNvPr id="4492" name="矢印: 山形 27"/>
          <p:cNvSpPr/>
          <p:nvPr/>
        </p:nvSpPr>
        <p:spPr>
          <a:xfrm>
            <a:off x="854136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保守対応</a:t>
            </a:r>
            <a:endParaRPr lang="en-US" sz="1200" b="0" u="none" strike="noStrike">
              <a:solidFill>
                <a:srgbClr val="000000"/>
              </a:solidFill>
              <a:effectLst/>
              <a:uFillTx/>
              <a:latin typeface="Arial"/>
            </a:endParaRPr>
          </a:p>
        </p:txBody>
      </p:sp>
      <p:sp>
        <p:nvSpPr>
          <p:cNvPr id="4493" name="テキスト ボックス 28"/>
          <p:cNvSpPr/>
          <p:nvPr/>
        </p:nvSpPr>
        <p:spPr>
          <a:xfrm>
            <a:off x="439200" y="1480320"/>
            <a:ext cx="1594800" cy="2613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ja-JP" sz="1100" b="0" u="none" strike="noStrike">
                <a:solidFill>
                  <a:schemeClr val="dk1"/>
                </a:solidFill>
                <a:effectLst/>
                <a:uFillTx/>
                <a:latin typeface="Calibri"/>
                <a:ea typeface="Calibri"/>
              </a:rPr>
              <a:t>投資・コスト発生段階</a:t>
            </a:r>
            <a:endParaRPr lang="en-US" sz="1100" b="0" u="none" strike="noStrike">
              <a:solidFill>
                <a:srgbClr val="000000"/>
              </a:solidFill>
              <a:effectLst/>
              <a:uFillTx/>
              <a:latin typeface="Arial"/>
            </a:endParaRPr>
          </a:p>
        </p:txBody>
      </p:sp>
      <p:sp>
        <p:nvSpPr>
          <p:cNvPr id="4494" name="矢印: 下 6"/>
          <p:cNvSpPr/>
          <p:nvPr/>
        </p:nvSpPr>
        <p:spPr>
          <a:xfrm>
            <a:off x="443520" y="1706760"/>
            <a:ext cx="230400" cy="366120"/>
          </a:xfrm>
          <a:prstGeom prst="downArrow">
            <a:avLst>
              <a:gd name="adj1" fmla="val 50000"/>
              <a:gd name="adj2" fmla="val 50000"/>
            </a:avLst>
          </a:prstGeom>
          <a:solidFill>
            <a:schemeClr val="accent6">
              <a:lumMod val="20000"/>
              <a:lumOff val="80000"/>
            </a:schemeClr>
          </a:solidFill>
          <a:ln>
            <a:solidFill>
              <a:srgbClr val="092A38"/>
            </a:solidFill>
            <a:round/>
          </a:ln>
        </p:spPr>
        <p:style>
          <a:lnRef idx="2">
            <a:schemeClr val="accent1">
              <a:shade val="15000"/>
            </a:schemeClr>
          </a:lnRef>
          <a:fillRef idx="1">
            <a:schemeClr val="accent1"/>
          </a:fillRef>
          <a:effectRef idx="0">
            <a:schemeClr val="accent1"/>
          </a:effectRef>
          <a:fontRef idx="minor"/>
        </p:style>
        <p:txBody>
          <a:bodyPr lIns="90000" tIns="45000" rIns="90000" bIns="45000" anchor="ctr">
            <a:noAutofit/>
          </a:bodyPr>
          <a:lstStyle/>
          <a:p>
            <a:endParaRPr lang="en-US" sz="1800" b="0" u="none" strike="noStrike">
              <a:solidFill>
                <a:schemeClr val="lt1"/>
              </a:solidFill>
              <a:effectLst/>
              <a:uFillTx/>
              <a:latin typeface="Calibri"/>
            </a:endParaRPr>
          </a:p>
        </p:txBody>
      </p:sp>
      <p:sp>
        <p:nvSpPr>
          <p:cNvPr id="4495" name="正方形/長方形 13"/>
          <p:cNvSpPr/>
          <p:nvPr/>
        </p:nvSpPr>
        <p:spPr>
          <a:xfrm>
            <a:off x="737640" y="1735560"/>
            <a:ext cx="6774840" cy="3258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400" b="1" u="none" strike="noStrike">
                <a:solidFill>
                  <a:srgbClr val="172033"/>
                </a:solidFill>
                <a:effectLst/>
                <a:uFillTx/>
                <a:latin typeface="Aptos"/>
                <a:ea typeface="Aptos"/>
              </a:rPr>
              <a:t>時期</a:t>
            </a:r>
            <a:r>
              <a:rPr lang="en-US" sz="1400" b="1" u="none" strike="noStrike">
                <a:solidFill>
                  <a:srgbClr val="172033"/>
                </a:solidFill>
                <a:effectLst/>
                <a:uFillTx/>
                <a:latin typeface="Aptos"/>
                <a:ea typeface="Aptos"/>
              </a:rPr>
              <a:t>: </a:t>
            </a:r>
            <a:r>
              <a:rPr lang="ja-JP" sz="1400" b="1" u="none" strike="noStrike">
                <a:solidFill>
                  <a:srgbClr val="172033"/>
                </a:solidFill>
                <a:effectLst/>
                <a:uFillTx/>
                <a:latin typeface="Aptos"/>
                <a:ea typeface="Aptos"/>
              </a:rPr>
              <a:t>要求時・随時 </a:t>
            </a:r>
            <a:endParaRPr lang="en-US" sz="1400" b="0" u="none" strike="noStrike">
              <a:solidFill>
                <a:srgbClr val="FFFFFF"/>
              </a:solidFill>
              <a:effectLst/>
              <a:uFillTx/>
              <a:latin typeface="Arial"/>
            </a:endParaRPr>
          </a:p>
        </p:txBody>
      </p:sp>
      <p:sp>
        <p:nvSpPr>
          <p:cNvPr id="4496" name="テキスト ボックス 30"/>
          <p:cNvSpPr/>
          <p:nvPr/>
        </p:nvSpPr>
        <p:spPr>
          <a:xfrm>
            <a:off x="422640" y="249120"/>
            <a:ext cx="1130040" cy="30744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tabLst>
                <a:tab pos="0" algn="l"/>
              </a:tabLst>
            </a:pPr>
            <a:r>
              <a:rPr lang="en-US" sz="1400" b="1" u="none" strike="noStrike">
                <a:solidFill>
                  <a:srgbClr val="172033"/>
                </a:solidFill>
                <a:effectLst/>
                <a:uFillTx/>
                <a:latin typeface="Yu Gothic"/>
                <a:ea typeface="Yu Gothic"/>
              </a:rPr>
              <a:t>AnnI-II (8) (55/55)  </a:t>
            </a:r>
            <a:endParaRPr lang="en-US" sz="1400" b="0" u="none" strike="noStrike">
              <a:solidFill>
                <a:srgbClr val="000000"/>
              </a:solidFill>
              <a:effectLst/>
              <a:uFillTx/>
              <a:latin typeface="Arial"/>
            </a:endParaRPr>
          </a:p>
        </p:txBody>
      </p:sp>
      <p:sp>
        <p:nvSpPr>
          <p:cNvPr id="4497" name="矢印: 山形 14"/>
          <p:cNvSpPr/>
          <p:nvPr/>
        </p:nvSpPr>
        <p:spPr>
          <a:xfrm>
            <a:off x="131328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要件定義</a:t>
            </a:r>
            <a:endParaRPr lang="en-US" sz="1200" b="0" u="none" strike="noStrike">
              <a:solidFill>
                <a:srgbClr val="000000"/>
              </a:solidFill>
              <a:effectLst/>
              <a:uFillTx/>
              <a:latin typeface="Arial"/>
            </a:endParaRPr>
          </a:p>
        </p:txBody>
      </p:sp>
      <p:sp>
        <p:nvSpPr>
          <p:cNvPr id="4498" name="矢印: 山形 29"/>
          <p:cNvSpPr/>
          <p:nvPr/>
        </p:nvSpPr>
        <p:spPr>
          <a:xfrm>
            <a:off x="2517840" y="2159640"/>
            <a:ext cx="1151640" cy="265320"/>
          </a:xfrm>
          <a:prstGeom prst="chevron">
            <a:avLst>
              <a:gd name="adj" fmla="val 50000"/>
            </a:avLst>
          </a:prstGeom>
          <a:solidFill>
            <a:srgbClr val="EAF2FF"/>
          </a:solidFill>
          <a:ln w="22860">
            <a:solidFill>
              <a:srgbClr val="2563EB"/>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zh-TW" sz="1200" b="1" u="none" strike="noStrike">
                <a:solidFill>
                  <a:srgbClr val="172033"/>
                </a:solidFill>
                <a:effectLst/>
                <a:uFillTx/>
                <a:latin typeface="Calibri"/>
                <a:ea typeface="Calibri"/>
              </a:rPr>
              <a:t>開発計画</a:t>
            </a:r>
            <a:endParaRPr lang="en-US" sz="1200" b="0" u="none" strike="noStrike">
              <a:solidFill>
                <a:srgbClr val="000000"/>
              </a:solidFill>
              <a:effectLst/>
              <a:uFillTx/>
              <a:latin typeface="Arial"/>
            </a:endParaRPr>
          </a:p>
        </p:txBody>
      </p:sp>
      <p:sp>
        <p:nvSpPr>
          <p:cNvPr id="4499" name="矢印: 山形 35"/>
          <p:cNvSpPr/>
          <p:nvPr/>
        </p:nvSpPr>
        <p:spPr>
          <a:xfrm>
            <a:off x="372240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基本設計</a:t>
            </a:r>
            <a:endParaRPr lang="en-US" sz="1200" b="0" u="none" strike="noStrike">
              <a:solidFill>
                <a:srgbClr val="000000"/>
              </a:solidFill>
              <a:effectLst/>
              <a:uFillTx/>
              <a:latin typeface="Arial"/>
            </a:endParaRPr>
          </a:p>
        </p:txBody>
      </p:sp>
      <p:sp>
        <p:nvSpPr>
          <p:cNvPr id="4500" name="矢印: 山形 38"/>
          <p:cNvSpPr/>
          <p:nvPr/>
        </p:nvSpPr>
        <p:spPr>
          <a:xfrm>
            <a:off x="733680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運用開始</a:t>
            </a:r>
            <a:endParaRPr lang="en-US" sz="1200" b="0" u="none" strike="noStrike">
              <a:solidFill>
                <a:srgbClr val="000000"/>
              </a:solidFill>
              <a:effectLst/>
              <a:uFillTx/>
              <a:latin typeface="Arial"/>
            </a:endParaRPr>
          </a:p>
        </p:txBody>
      </p:sp>
      <p:sp>
        <p:nvSpPr>
          <p:cNvPr id="4501" name="矢印: 山形 41"/>
          <p:cNvSpPr/>
          <p:nvPr/>
        </p:nvSpPr>
        <p:spPr>
          <a:xfrm>
            <a:off x="6131880" y="2159640"/>
            <a:ext cx="1151640" cy="265320"/>
          </a:xfrm>
          <a:prstGeom prst="chevron">
            <a:avLst>
              <a:gd name="adj" fmla="val 50000"/>
            </a:avLst>
          </a:prstGeom>
          <a:solidFill>
            <a:srgbClr val="EAF7F1"/>
          </a:solidFill>
          <a:ln w="22860">
            <a:solidFill>
              <a:srgbClr val="0F766E"/>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検証</a:t>
            </a:r>
            <a:endParaRPr lang="en-US" sz="1200" b="0" u="none" strike="noStrike">
              <a:solidFill>
                <a:srgbClr val="000000"/>
              </a:solidFill>
              <a:effectLst/>
              <a:uFillTx/>
              <a:latin typeface="Arial"/>
            </a:endParaRPr>
          </a:p>
        </p:txBody>
      </p:sp>
      <p:sp>
        <p:nvSpPr>
          <p:cNvPr id="4502" name="矢印: 山形 46"/>
          <p:cNvSpPr/>
          <p:nvPr/>
        </p:nvSpPr>
        <p:spPr>
          <a:xfrm>
            <a:off x="974628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Aptos"/>
                <a:ea typeface="Aptos"/>
              </a:rPr>
              <a:t>更新</a:t>
            </a:r>
            <a:endParaRPr lang="en-US" sz="1200" b="0" u="none" strike="noStrike">
              <a:solidFill>
                <a:srgbClr val="000000"/>
              </a:solidFill>
              <a:effectLst/>
              <a:uFillTx/>
              <a:latin typeface="Arial"/>
            </a:endParaRPr>
          </a:p>
        </p:txBody>
      </p:sp>
      <p:sp>
        <p:nvSpPr>
          <p:cNvPr id="4503" name="矢印: 山形 49"/>
          <p:cNvSpPr/>
          <p:nvPr/>
        </p:nvSpPr>
        <p:spPr>
          <a:xfrm>
            <a:off x="10950840" y="2159640"/>
            <a:ext cx="1151640" cy="265320"/>
          </a:xfrm>
          <a:prstGeom prst="chevron">
            <a:avLst>
              <a:gd name="adj" fmla="val 50000"/>
            </a:avLst>
          </a:prstGeom>
          <a:solidFill>
            <a:srgbClr val="FFF3D8"/>
          </a:solidFill>
          <a:ln w="22860">
            <a:solidFill>
              <a:srgbClr val="D97706"/>
            </a:solidFill>
            <a:round/>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914400">
              <a:lnSpc>
                <a:spcPct val="100000"/>
              </a:lnSpc>
              <a:tabLst>
                <a:tab pos="0" algn="l"/>
              </a:tabLst>
            </a:pPr>
            <a:r>
              <a:rPr lang="ja-JP" sz="1200" b="1" u="none" strike="noStrike">
                <a:solidFill>
                  <a:srgbClr val="172033"/>
                </a:solidFill>
                <a:effectLst/>
                <a:uFillTx/>
                <a:latin typeface="Calibri"/>
                <a:ea typeface="Calibri"/>
              </a:rPr>
              <a:t>終売</a:t>
            </a:r>
            <a:endParaRPr lang="en-US" sz="1200" b="0" u="none" strike="noStrike">
              <a:solidFill>
                <a:srgbClr val="000000"/>
              </a:solidFill>
              <a:effectLst/>
              <a:uFillTx/>
              <a:latin typeface="Arial"/>
            </a:endParaRPr>
          </a:p>
        </p:txBody>
      </p:sp>
      <p:sp>
        <p:nvSpPr>
          <p:cNvPr id="4504" name="テキスト ボックス 53"/>
          <p:cNvSpPr/>
          <p:nvPr/>
        </p:nvSpPr>
        <p:spPr>
          <a:xfrm>
            <a:off x="422640" y="5954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ja-JP" sz="1800" b="1" u="none" strike="noStrike">
                <a:solidFill>
                  <a:srgbClr val="172033"/>
                </a:solidFill>
                <a:effectLst/>
                <a:uFillTx/>
                <a:latin typeface="Yu Gothic"/>
                <a:ea typeface="Yu Gothic"/>
              </a:rPr>
              <a:t>セキュリティ更新の遅滞なき無料配布（通知付き）</a:t>
            </a:r>
            <a:endParaRPr lang="en-US" sz="1800" b="0" u="none" strike="noStrike">
              <a:solidFill>
                <a:srgbClr val="000000"/>
              </a:solidFill>
              <a:effectLst/>
              <a:uFillTx/>
              <a:latin typeface="Aria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 name="正方形/長方形 1"/>
          <p:cNvSpPr/>
          <p:nvPr/>
        </p:nvSpPr>
        <p:spPr>
          <a:xfrm>
            <a:off x="0" y="0"/>
            <a:ext cx="12191760" cy="56880"/>
          </a:xfrm>
          <a:prstGeom prst="rect">
            <a:avLst/>
          </a:prstGeom>
          <a:solidFill>
            <a:schemeClr val="accent2"/>
          </a:solidFill>
          <a:ln w="0">
            <a:solidFill>
              <a:srgbClr val="000000">
                <a:alpha val="0"/>
              </a:srgbClr>
            </a:solidFill>
          </a:ln>
        </p:spPr>
        <p:style>
          <a:lnRef idx="0">
            <a:scrgbClr r="0" g="0" b="0"/>
          </a:lnRef>
          <a:fillRef idx="0">
            <a:scrgbClr r="0" g="0" b="0"/>
          </a:fillRef>
          <a:effectRef idx="0">
            <a:scrgbClr r="0" g="0" b="0"/>
          </a:effectRef>
          <a:fontRef idx="minor"/>
        </p:style>
        <p:txBody>
          <a:bodyPr lIns="90000" tIns="12240" rIns="90000" bIns="12240" anchor="t">
            <a:noAutofit/>
          </a:bodyPr>
          <a:lstStyle/>
          <a:p>
            <a:endParaRPr lang="en-US" sz="1800" b="0" u="none" strike="noStrike">
              <a:solidFill>
                <a:schemeClr val="dk1"/>
              </a:solidFill>
              <a:effectLst/>
              <a:uFillTx/>
              <a:latin typeface="Calibri"/>
            </a:endParaRPr>
          </a:p>
        </p:txBody>
      </p:sp>
      <p:sp>
        <p:nvSpPr>
          <p:cNvPr id="4506" name="正方形/長方形 2"/>
          <p:cNvSpPr/>
          <p:nvPr/>
        </p:nvSpPr>
        <p:spPr>
          <a:xfrm>
            <a:off x="514440" y="6496200"/>
            <a:ext cx="723852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750" b="0" u="none" strike="noStrike">
                <a:solidFill>
                  <a:srgbClr val="667085"/>
                </a:solidFill>
                <a:effectLst/>
                <a:uFillTx/>
                <a:latin typeface="Yu Gothic"/>
                <a:ea typeface="Yu Gothic"/>
              </a:rPr>
              <a:t>CRA</a:t>
            </a:r>
            <a:r>
              <a:rPr lang="ja-JP" sz="750" b="0" u="none" strike="noStrike">
                <a:solidFill>
                  <a:srgbClr val="667085"/>
                </a:solidFill>
                <a:effectLst/>
                <a:uFillTx/>
                <a:latin typeface="Yu Gothic"/>
                <a:ea typeface="Yu Gothic"/>
              </a:rPr>
              <a:t>条文確認カード</a:t>
            </a:r>
            <a:endParaRPr lang="en-US" sz="750" b="0" u="none" strike="noStrike">
              <a:solidFill>
                <a:srgbClr val="FFFFFF"/>
              </a:solidFill>
              <a:effectLst/>
              <a:uFillTx/>
              <a:latin typeface="Arial"/>
            </a:endParaRPr>
          </a:p>
        </p:txBody>
      </p:sp>
      <p:sp>
        <p:nvSpPr>
          <p:cNvPr id="4507" name="正方形/長方形 3"/>
          <p:cNvSpPr/>
          <p:nvPr/>
        </p:nvSpPr>
        <p:spPr>
          <a:xfrm>
            <a:off x="11622960" y="6494400"/>
            <a:ext cx="437760" cy="1710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algn="r" defTabSz="914400">
              <a:lnSpc>
                <a:spcPct val="100000"/>
              </a:lnSpc>
              <a:tabLst>
                <a:tab pos="0" algn="l"/>
              </a:tabLst>
            </a:pPr>
            <a:r>
              <a:rPr lang="en-US" sz="750" b="0" u="none" strike="noStrike">
                <a:solidFill>
                  <a:srgbClr val="667085"/>
                </a:solidFill>
                <a:effectLst/>
                <a:uFillTx/>
                <a:latin typeface="Aptos"/>
                <a:ea typeface="Aptos"/>
              </a:rPr>
              <a:t>03</a:t>
            </a:r>
            <a:endParaRPr lang="en-US" sz="750" b="0" u="none" strike="noStrike">
              <a:solidFill>
                <a:srgbClr val="FFFFFF"/>
              </a:solidFill>
              <a:effectLst/>
              <a:uFillTx/>
              <a:latin typeface="Arial"/>
            </a:endParaRPr>
          </a:p>
        </p:txBody>
      </p:sp>
      <p:sp>
        <p:nvSpPr>
          <p:cNvPr id="4508" name="正方形/長方形 4"/>
          <p:cNvSpPr/>
          <p:nvPr/>
        </p:nvSpPr>
        <p:spPr>
          <a:xfrm>
            <a:off x="514440" y="241560"/>
            <a:ext cx="209520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820" b="1" u="none" strike="noStrike">
                <a:solidFill>
                  <a:srgbClr val="19A7B8"/>
                </a:solidFill>
                <a:effectLst/>
                <a:uFillTx/>
                <a:latin typeface="Yu Gothic"/>
                <a:ea typeface="Yu Gothic"/>
              </a:rPr>
              <a:t>ARTICLE CHECK</a:t>
            </a:r>
            <a:endParaRPr lang="en-US" sz="820" b="0" u="none" strike="noStrike">
              <a:solidFill>
                <a:srgbClr val="FFFFFF"/>
              </a:solidFill>
              <a:effectLst/>
              <a:uFillTx/>
              <a:latin typeface="Arial"/>
            </a:endParaRPr>
          </a:p>
        </p:txBody>
      </p:sp>
      <p:sp>
        <p:nvSpPr>
          <p:cNvPr id="4509" name="正方形/長方形 8"/>
          <p:cNvSpPr/>
          <p:nvPr/>
        </p:nvSpPr>
        <p:spPr>
          <a:xfrm>
            <a:off x="385200" y="1051560"/>
            <a:ext cx="832320" cy="209160"/>
          </a:xfrm>
          <a:prstGeom prst="rect">
            <a:avLst/>
          </a:prstGeom>
          <a:noFill/>
          <a:ln w="6350">
            <a:solidFill>
              <a:schemeClr val="dk1">
                <a:alpha val="0"/>
              </a:schemeClr>
            </a:solidFill>
            <a:round/>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条文の位置</a:t>
            </a:r>
            <a:endParaRPr lang="en-US" sz="1200" b="0" u="none" strike="noStrike">
              <a:solidFill>
                <a:srgbClr val="FFFFFF"/>
              </a:solidFill>
              <a:effectLst/>
              <a:uFillTx/>
              <a:latin typeface="Arial"/>
            </a:endParaRPr>
          </a:p>
        </p:txBody>
      </p:sp>
      <p:sp>
        <p:nvSpPr>
          <p:cNvPr id="4510" name="正方形/長方形 10"/>
          <p:cNvSpPr/>
          <p:nvPr/>
        </p:nvSpPr>
        <p:spPr>
          <a:xfrm>
            <a:off x="403560" y="1318320"/>
            <a:ext cx="1242360" cy="3096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100" b="1" u="none" strike="noStrike">
                <a:solidFill>
                  <a:srgbClr val="172033"/>
                </a:solidFill>
                <a:effectLst/>
                <a:uFillTx/>
                <a:latin typeface="Aptos"/>
                <a:ea typeface="Aptos"/>
              </a:rPr>
              <a:t>AnnI-II (8)</a:t>
            </a:r>
            <a:endParaRPr lang="en-US" sz="1100" b="0" u="none" strike="noStrike">
              <a:solidFill>
                <a:srgbClr val="FFFFFF"/>
              </a:solidFill>
              <a:effectLst/>
              <a:uFillTx/>
              <a:latin typeface="Arial"/>
            </a:endParaRPr>
          </a:p>
        </p:txBody>
      </p:sp>
      <p:sp>
        <p:nvSpPr>
          <p:cNvPr id="4511" name="正方形/長方形 19"/>
          <p:cNvSpPr/>
          <p:nvPr/>
        </p:nvSpPr>
        <p:spPr>
          <a:xfrm>
            <a:off x="255960" y="3175200"/>
            <a:ext cx="1366560" cy="437760"/>
          </a:xfrm>
          <a:prstGeom prst="rect">
            <a:avLst/>
          </a:prstGeom>
          <a:solidFill>
            <a:srgbClr val="FFF3DF"/>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12" name="正方形/長方形 20"/>
          <p:cNvSpPr/>
          <p:nvPr/>
        </p:nvSpPr>
        <p:spPr>
          <a:xfrm>
            <a:off x="351000" y="3232440"/>
            <a:ext cx="1105920" cy="26640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B66B00"/>
                </a:solidFill>
                <a:effectLst/>
                <a:uFillTx/>
                <a:latin typeface="Yu Gothic"/>
                <a:ea typeface="Yu Gothic"/>
              </a:rPr>
              <a:t>必須</a:t>
            </a:r>
            <a:endParaRPr lang="en-US" sz="1050" b="0" u="none" strike="noStrike">
              <a:solidFill>
                <a:srgbClr val="FFFFFF"/>
              </a:solidFill>
              <a:effectLst/>
              <a:uFillTx/>
              <a:latin typeface="Arial"/>
            </a:endParaRPr>
          </a:p>
        </p:txBody>
      </p:sp>
      <p:sp>
        <p:nvSpPr>
          <p:cNvPr id="4513" name="正方形/長方形 21"/>
          <p:cNvSpPr/>
          <p:nvPr/>
        </p:nvSpPr>
        <p:spPr>
          <a:xfrm>
            <a:off x="255960" y="2673360"/>
            <a:ext cx="1366560" cy="437760"/>
          </a:xfrm>
          <a:prstGeom prst="rect">
            <a:avLst/>
          </a:prstGeom>
          <a:solidFill>
            <a:srgbClr val="EAF7F1"/>
          </a:solidFill>
          <a:ln w="9525">
            <a:solidFill>
              <a:srgbClr val="C9DFF6"/>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14" name="正方形/長方形 22"/>
          <p:cNvSpPr/>
          <p:nvPr/>
        </p:nvSpPr>
        <p:spPr>
          <a:xfrm>
            <a:off x="351000" y="2730600"/>
            <a:ext cx="1213560" cy="2948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ja-JP" sz="1050" b="1" u="none" strike="noStrike">
                <a:solidFill>
                  <a:srgbClr val="2E7D65"/>
                </a:solidFill>
                <a:effectLst/>
                <a:uFillTx/>
                <a:latin typeface="Yu Gothic"/>
                <a:ea typeface="Yu Gothic"/>
              </a:rPr>
              <a:t>対象内 </a:t>
            </a:r>
            <a:r>
              <a:rPr lang="en-US" sz="1050" b="1" u="none" strike="noStrike">
                <a:solidFill>
                  <a:srgbClr val="2E7D65"/>
                </a:solidFill>
                <a:effectLst/>
                <a:uFillTx/>
                <a:latin typeface="Yu Gothic"/>
                <a:ea typeface="Yu Gothic"/>
              </a:rPr>
              <a:t>/ </a:t>
            </a:r>
            <a:r>
              <a:rPr lang="ja-JP" sz="1050" b="1" u="none" strike="noStrike">
                <a:solidFill>
                  <a:srgbClr val="2E7D65"/>
                </a:solidFill>
                <a:effectLst/>
                <a:uFillTx/>
                <a:latin typeface="Yu Gothic"/>
                <a:ea typeface="Yu Gothic"/>
              </a:rPr>
              <a:t>対象外</a:t>
            </a:r>
            <a:endParaRPr lang="en-US" sz="1050" b="0" u="none" strike="noStrike">
              <a:solidFill>
                <a:srgbClr val="FFFFFF"/>
              </a:solidFill>
              <a:effectLst/>
              <a:uFillTx/>
              <a:latin typeface="Arial"/>
            </a:endParaRPr>
          </a:p>
        </p:txBody>
      </p:sp>
      <p:sp>
        <p:nvSpPr>
          <p:cNvPr id="4515" name="正方形/長方形 23"/>
          <p:cNvSpPr/>
          <p:nvPr/>
        </p:nvSpPr>
        <p:spPr>
          <a:xfrm>
            <a:off x="1837080" y="939960"/>
            <a:ext cx="10224000" cy="28317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16" name="正方形/長方形 24"/>
          <p:cNvSpPr/>
          <p:nvPr/>
        </p:nvSpPr>
        <p:spPr>
          <a:xfrm>
            <a:off x="2012760" y="10116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条文本文 </a:t>
            </a:r>
            <a:r>
              <a:rPr lang="en-US" sz="1200" b="1" u="none" strike="noStrike">
                <a:solidFill>
                  <a:srgbClr val="172033"/>
                </a:solidFill>
                <a:effectLst/>
                <a:uFillTx/>
                <a:latin typeface="Yu Gothic"/>
                <a:ea typeface="Yu Gothic"/>
              </a:rPr>
              <a:t>/ </a:t>
            </a:r>
            <a:r>
              <a:rPr lang="ja-JP" sz="1200" b="1" u="none" strike="noStrike">
                <a:solidFill>
                  <a:srgbClr val="172033"/>
                </a:solidFill>
                <a:effectLst/>
                <a:uFillTx/>
                <a:latin typeface="Yu Gothic"/>
                <a:ea typeface="Yu Gothic"/>
              </a:rPr>
              <a:t>抜粋</a:t>
            </a:r>
            <a:endParaRPr lang="en-US" sz="1200" b="0" u="none" strike="noStrike">
              <a:solidFill>
                <a:srgbClr val="FFFFFF"/>
              </a:solidFill>
              <a:effectLst/>
              <a:uFillTx/>
              <a:latin typeface="Arial"/>
            </a:endParaRPr>
          </a:p>
        </p:txBody>
      </p:sp>
      <p:sp>
        <p:nvSpPr>
          <p:cNvPr id="4517" name="正方形/長方形 25"/>
          <p:cNvSpPr/>
          <p:nvPr/>
        </p:nvSpPr>
        <p:spPr>
          <a:xfrm>
            <a:off x="2012760" y="1282680"/>
            <a:ext cx="9890640" cy="107604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50" b="0" u="none" strike="noStrike">
                <a:solidFill>
                  <a:srgbClr val="172033"/>
                </a:solidFill>
                <a:effectLst/>
                <a:uFillTx/>
                <a:latin typeface="Yu Gothic"/>
                <a:ea typeface="Yu Gothic"/>
              </a:rPr>
              <a:t>(8) ensure that, where security updates are available to address identified security issues, they are disseminated without delay and, unless otherwise agreed between a manufacturer and a business user in relation to a tailor-made product with digital elements, free of charge, accompanied by advisory messages providing users with the relevant information, including on potential action to be taken.</a:t>
            </a:r>
            <a:endParaRPr lang="en-US" sz="1050" b="0" u="none" strike="noStrike">
              <a:solidFill>
                <a:srgbClr val="FFFFFF"/>
              </a:solidFill>
              <a:effectLst/>
              <a:uFillTx/>
              <a:latin typeface="Arial"/>
            </a:endParaRPr>
          </a:p>
        </p:txBody>
      </p:sp>
      <p:sp>
        <p:nvSpPr>
          <p:cNvPr id="4518" name="正方形/長方形 26"/>
          <p:cNvSpPr/>
          <p:nvPr/>
        </p:nvSpPr>
        <p:spPr>
          <a:xfrm>
            <a:off x="4095720" y="3872880"/>
            <a:ext cx="7965000" cy="252036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19" name="正方形/長方形 27"/>
          <p:cNvSpPr/>
          <p:nvPr/>
        </p:nvSpPr>
        <p:spPr>
          <a:xfrm>
            <a:off x="4248000" y="3987000"/>
            <a:ext cx="72957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この条文を満たすために行うべきこと</a:t>
            </a:r>
            <a:endParaRPr lang="en-US" sz="1200" b="0" u="none" strike="noStrike">
              <a:solidFill>
                <a:srgbClr val="FFFFFF"/>
              </a:solidFill>
              <a:effectLst/>
              <a:uFillTx/>
              <a:latin typeface="Arial"/>
            </a:endParaRPr>
          </a:p>
        </p:txBody>
      </p:sp>
      <p:sp>
        <p:nvSpPr>
          <p:cNvPr id="4520" name="正方形/長方形 28"/>
          <p:cNvSpPr/>
          <p:nvPr/>
        </p:nvSpPr>
        <p:spPr>
          <a:xfrm>
            <a:off x="4419720" y="4330080"/>
            <a:ext cx="7124400" cy="10220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21" name="正方形/長方形 29"/>
          <p:cNvSpPr/>
          <p:nvPr/>
        </p:nvSpPr>
        <p:spPr>
          <a:xfrm>
            <a:off x="4514760" y="4406040"/>
            <a:ext cx="6876720" cy="794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具体的対応</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セキュリティ更新の遅滞なき無料配布（通知付き）</a:t>
            </a:r>
            <a:endParaRPr lang="en-US" sz="1100" b="0" u="none" strike="noStrike">
              <a:solidFill>
                <a:srgbClr val="FFFFFF"/>
              </a:solidFill>
              <a:effectLst/>
              <a:uFillTx/>
              <a:latin typeface="Arial"/>
            </a:endParaRPr>
          </a:p>
        </p:txBody>
      </p:sp>
      <p:sp>
        <p:nvSpPr>
          <p:cNvPr id="4522" name="正方形/長方形 31"/>
          <p:cNvSpPr/>
          <p:nvPr/>
        </p:nvSpPr>
        <p:spPr>
          <a:xfrm>
            <a:off x="4419720" y="5428440"/>
            <a:ext cx="333324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23" name="正方形/長方形 32"/>
          <p:cNvSpPr/>
          <p:nvPr/>
        </p:nvSpPr>
        <p:spPr>
          <a:xfrm>
            <a:off x="4514760" y="5504760"/>
            <a:ext cx="301572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対応有無</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対応済み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一部対応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未対応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要確認</a:t>
            </a:r>
            <a:endParaRPr lang="en-US" sz="1100" b="0" u="none" strike="noStrike">
              <a:solidFill>
                <a:srgbClr val="FFFFFF"/>
              </a:solidFill>
              <a:effectLst/>
              <a:uFillTx/>
              <a:latin typeface="Arial"/>
            </a:endParaRPr>
          </a:p>
        </p:txBody>
      </p:sp>
      <p:sp>
        <p:nvSpPr>
          <p:cNvPr id="4524" name="正方形/長方形 34"/>
          <p:cNvSpPr/>
          <p:nvPr/>
        </p:nvSpPr>
        <p:spPr>
          <a:xfrm>
            <a:off x="7854840" y="5428440"/>
            <a:ext cx="3688920" cy="68544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25" name="正方形/長方形 35"/>
          <p:cNvSpPr/>
          <p:nvPr/>
        </p:nvSpPr>
        <p:spPr>
          <a:xfrm>
            <a:off x="7950240" y="5504760"/>
            <a:ext cx="3337560" cy="533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100" b="1" u="none" strike="noStrike">
                <a:solidFill>
                  <a:srgbClr val="172033"/>
                </a:solidFill>
                <a:effectLst/>
                <a:uFillTx/>
                <a:latin typeface="Aptos"/>
                <a:ea typeface="Aptos"/>
              </a:rPr>
              <a:t>理由・期限</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対象外</a:t>
            </a:r>
            <a:r>
              <a:rPr lang="en-US" sz="1100" b="1" u="none" strike="noStrike">
                <a:solidFill>
                  <a:srgbClr val="172033"/>
                </a:solidFill>
                <a:effectLst/>
                <a:uFillTx/>
                <a:latin typeface="Aptos"/>
                <a:ea typeface="Aptos"/>
              </a:rPr>
              <a:t>/</a:t>
            </a:r>
            <a:r>
              <a:rPr lang="ja-JP" sz="1100" b="1" u="none" strike="noStrike">
                <a:solidFill>
                  <a:srgbClr val="172033"/>
                </a:solidFill>
                <a:effectLst/>
                <a:uFillTx/>
                <a:latin typeface="Aptos"/>
                <a:ea typeface="Aptos"/>
              </a:rPr>
              <a:t>未対応理由 </a:t>
            </a:r>
            <a:r>
              <a:rPr lang="en-US" sz="1100" b="1" u="none" strike="noStrike">
                <a:solidFill>
                  <a:srgbClr val="172033"/>
                </a:solidFill>
                <a:effectLst/>
                <a:uFillTx/>
                <a:latin typeface="Aptos"/>
                <a:ea typeface="Aptos"/>
              </a:rPr>
              <a:t>/ </a:t>
            </a:r>
            <a:r>
              <a:rPr lang="ja-JP" sz="1100" b="1" u="none" strike="noStrike">
                <a:solidFill>
                  <a:srgbClr val="172033"/>
                </a:solidFill>
                <a:effectLst/>
                <a:uFillTx/>
                <a:latin typeface="Aptos"/>
                <a:ea typeface="Aptos"/>
              </a:rPr>
              <a:t>対応期限</a:t>
            </a:r>
            <a:endParaRPr lang="en-US" sz="1100" b="0" u="none" strike="noStrike">
              <a:solidFill>
                <a:srgbClr val="FFFFFF"/>
              </a:solidFill>
              <a:effectLst/>
              <a:uFillTx/>
              <a:latin typeface="Arial"/>
            </a:endParaRPr>
          </a:p>
        </p:txBody>
      </p:sp>
      <p:sp>
        <p:nvSpPr>
          <p:cNvPr id="4526" name="正方形/長方形 6"/>
          <p:cNvSpPr/>
          <p:nvPr/>
        </p:nvSpPr>
        <p:spPr>
          <a:xfrm>
            <a:off x="237960" y="3872880"/>
            <a:ext cx="3257280" cy="2495880"/>
          </a:xfrm>
          <a:prstGeom prst="rect">
            <a:avLst/>
          </a:prstGeom>
          <a:no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27" name="正方形/長方形 11"/>
          <p:cNvSpPr/>
          <p:nvPr/>
        </p:nvSpPr>
        <p:spPr>
          <a:xfrm>
            <a:off x="361800" y="3913560"/>
            <a:ext cx="2952360" cy="20916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ja-JP" sz="1200" b="1" u="none" strike="noStrike">
                <a:solidFill>
                  <a:srgbClr val="172033"/>
                </a:solidFill>
                <a:effectLst/>
                <a:uFillTx/>
                <a:latin typeface="Yu Gothic"/>
                <a:ea typeface="Yu Gothic"/>
              </a:rPr>
              <a:t>そのほか備考</a:t>
            </a:r>
            <a:endParaRPr lang="en-US" sz="1200" b="0" u="none" strike="noStrike">
              <a:solidFill>
                <a:srgbClr val="FFFFFF"/>
              </a:solidFill>
              <a:effectLst/>
              <a:uFillTx/>
              <a:latin typeface="Arial"/>
            </a:endParaRPr>
          </a:p>
        </p:txBody>
      </p:sp>
      <p:sp>
        <p:nvSpPr>
          <p:cNvPr id="4528" name="正方形/長方形 12"/>
          <p:cNvSpPr/>
          <p:nvPr/>
        </p:nvSpPr>
        <p:spPr>
          <a:xfrm>
            <a:off x="352440" y="4165560"/>
            <a:ext cx="2990520" cy="2031480"/>
          </a:xfrm>
          <a:prstGeom prst="rect">
            <a:avLst/>
          </a:prstGeom>
          <a:solidFill>
            <a:schemeClr val="accent6">
              <a:lumMod val="20000"/>
              <a:lumOff val="80000"/>
            </a:schemeClr>
          </a:solidFill>
          <a:ln w="9525">
            <a:solidFill>
              <a:srgbClr val="D7DEE8"/>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3200" b="0" u="none" strike="noStrike">
              <a:solidFill>
                <a:schemeClr val="dk1"/>
              </a:solidFill>
              <a:effectLst/>
              <a:uFillTx/>
              <a:latin typeface="Calibri"/>
            </a:endParaRPr>
          </a:p>
        </p:txBody>
      </p:sp>
      <p:sp>
        <p:nvSpPr>
          <p:cNvPr id="4529" name="正方形/長方形 13"/>
          <p:cNvSpPr/>
          <p:nvPr/>
        </p:nvSpPr>
        <p:spPr>
          <a:xfrm>
            <a:off x="1993680" y="2492640"/>
            <a:ext cx="9890640" cy="1010880"/>
          </a:xfrm>
          <a:prstGeom prst="rect">
            <a:avLst/>
          </a:prstGeom>
          <a:noFill/>
          <a:ln w="0">
            <a:solidFill>
              <a:srgbClr val="000000">
                <a:alpha val="0"/>
              </a:srgbClr>
            </a:solidFill>
          </a:ln>
        </p:spPr>
        <p:style>
          <a:lnRef idx="0">
            <a:scrgbClr r="0" g="0" b="0"/>
          </a:lnRef>
          <a:fillRef idx="0">
            <a:scrgbClr r="0" g="0" b="0"/>
          </a:fillRef>
          <a:effectRef idx="0">
            <a:scrgbClr r="0" g="0" b="0"/>
          </a:effectRef>
          <a:fontRef idx="minor"/>
        </p:style>
        <p:txBody>
          <a:bodyPr lIns="0" tIns="0" rIns="0" bIns="0" anchor="t">
            <a:noAutofit/>
          </a:bodyPr>
          <a:lstStyle/>
          <a:p>
            <a:pPr defTabSz="914400">
              <a:lnSpc>
                <a:spcPct val="100000"/>
              </a:lnSpc>
              <a:tabLst>
                <a:tab pos="0" algn="l"/>
              </a:tabLst>
            </a:pPr>
            <a:r>
              <a:rPr lang="en-US" sz="1000" b="0" u="none" strike="noStrike">
                <a:solidFill>
                  <a:srgbClr val="172033"/>
                </a:solidFill>
                <a:effectLst/>
                <a:uFillTx/>
                <a:latin typeface="Yu Gothic"/>
                <a:ea typeface="Yu Gothic"/>
              </a:rPr>
              <a:t>(8) </a:t>
            </a:r>
            <a:r>
              <a:rPr lang="ja-JP" sz="1000" b="0" u="none" strike="noStrike">
                <a:solidFill>
                  <a:srgbClr val="172033"/>
                </a:solidFill>
                <a:effectLst/>
                <a:uFillTx/>
                <a:latin typeface="Yu Gothic"/>
                <a:ea typeface="Yu Gothic"/>
              </a:rPr>
              <a:t>特定されたセキュリティ問題に対処するためのセキュリティ更新プログラムが利用可能である場合、それらが遅滞なく配布されることを確保し、デジタル要素を含む特注製品に関して製造業者とビジネスユーザーの間で別途合意がない限り、無料で、かつ、ユーザーに対して、講じるべき潜在的な措置を含む関連情報を提供する助言メッセージを添えて配布すること。</a:t>
            </a:r>
            <a:endParaRPr lang="en-US" sz="1000" b="0" u="none" strike="noStrike">
              <a:solidFill>
                <a:srgbClr val="FFFFFF"/>
              </a:solidFill>
              <a:effectLst/>
              <a:uFillTx/>
              <a:latin typeface="Arial"/>
            </a:endParaRPr>
          </a:p>
        </p:txBody>
      </p:sp>
      <p:sp>
        <p:nvSpPr>
          <p:cNvPr id="4530" name="テキスト ボックス 7"/>
          <p:cNvSpPr/>
          <p:nvPr/>
        </p:nvSpPr>
        <p:spPr>
          <a:xfrm>
            <a:off x="328320" y="455040"/>
            <a:ext cx="11575080" cy="36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00000"/>
              </a:lnSpc>
              <a:tabLst>
                <a:tab pos="0" algn="l"/>
              </a:tabLst>
            </a:pPr>
            <a:r>
              <a:rPr lang="en-US" sz="1800" b="1" u="none" strike="noStrike">
                <a:solidFill>
                  <a:srgbClr val="172033"/>
                </a:solidFill>
                <a:effectLst/>
                <a:uFillTx/>
                <a:latin typeface="Yu Gothic"/>
                <a:ea typeface="Yu Gothic"/>
              </a:rPr>
              <a:t>AnnI-II (8) (55/55)  CRA</a:t>
            </a:r>
            <a:r>
              <a:rPr lang="ja-JP" sz="1800" b="1" u="none" strike="noStrike">
                <a:solidFill>
                  <a:srgbClr val="172033"/>
                </a:solidFill>
                <a:effectLst/>
                <a:uFillTx/>
                <a:latin typeface="Yu Gothic"/>
                <a:ea typeface="Yu Gothic"/>
              </a:rPr>
              <a:t>条文 及び 対応</a:t>
            </a:r>
            <a:endParaRPr lang="en-US" sz="1800" b="0" u="none" strike="noStrike">
              <a:solidFill>
                <a:srgbClr val="000000"/>
              </a:solidFill>
              <a:effectLst/>
              <a:uFillTx/>
              <a:latin typeface="Arial"/>
            </a:endParaRPr>
          </a:p>
        </p:txBody>
      </p:sp>
    </p:spTree>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a:fillStyleLst>
        <a:solidFill>
          <a:schemeClr val="phClr"/>
        </a:solidFill>
        <a:solidFill>
          <a:schemeClr val="dk1"/>
        </a:solidFill>
        <a:solidFill>
          <a:schemeClr val="accent1"/>
        </a:solidFill>
      </a:fillStyleLst>
      <a:lnStyleLst>
        <a:ln w="12700">
          <a:prstDash val="solid"/>
        </a:ln>
        <a:ln w="19050">
          <a:prstDash val="solid"/>
        </a:ln>
        <a:ln w="25400">
          <a:prstDash val="solid"/>
        </a:ln>
      </a:lnStyleLst>
      <a:effectStyleLst>
        <a:effectStyle>
          <a:effectLst/>
        </a:effectStyle>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objectDefaults/>
  <a:extraClrSchemeLst/>
</a:theme>
</file>

<file path=ppt/theme/theme2.xml><?xml version="1.0" encoding="utf-8"?>
<a:theme xmlns:a="http://schemas.openxmlformats.org/drawingml/2006/main"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24880</Words>
  <Application>Microsoft Office PowerPoint</Application>
  <PresentationFormat>ワイド画面</PresentationFormat>
  <Paragraphs>3050</Paragraphs>
  <Slides>127</Slides>
  <Notes>1</Notes>
  <HiddenSlides>0</HiddenSlides>
  <MMClips>0</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127</vt:i4>
      </vt:variant>
    </vt:vector>
  </HeadingPairs>
  <TitlesOfParts>
    <vt:vector size="139" baseType="lpstr">
      <vt:lpstr>MS UI Gothic</vt:lpstr>
      <vt:lpstr>ＭＳ ゴシック</vt:lpstr>
      <vt:lpstr>Noto Serif JP</vt:lpstr>
      <vt:lpstr>Yu Gothic</vt:lpstr>
      <vt:lpstr>Yu Gothic</vt:lpstr>
      <vt:lpstr>Aptos</vt:lpstr>
      <vt:lpstr>Arial</vt:lpstr>
      <vt:lpstr>Calibri</vt:lpstr>
      <vt:lpstr>Calibri Light</vt:lpstr>
      <vt:lpstr>Symbol</vt:lpstr>
      <vt:lpstr>Wingdings</vt:lpstr>
      <vt:lpstr>ChatGPT</vt:lpstr>
      <vt:lpstr>セキュリティ投資・コスト回収検討のためのモデル CRA対応を例として 記入用カード</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dc:description/>
  <cp:lastModifiedBy/>
  <cp:revision>1</cp:revision>
  <dcterms:created xsi:type="dcterms:W3CDTF">2026-08-26T09:46:57Z</dcterms:created>
  <dcterms:modified xsi:type="dcterms:W3CDTF">2026-08-26T09:47:05Z</dcterms:modified>
  <dc:language/>
</cp:coreProperties>
</file>