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46"/>
  </p:notesMasterIdLst>
  <p:sldIdLst>
    <p:sldId id="266" r:id="rId2"/>
    <p:sldId id="331" r:id="rId3"/>
    <p:sldId id="279" r:id="rId4"/>
    <p:sldId id="280" r:id="rId5"/>
    <p:sldId id="291" r:id="rId6"/>
    <p:sldId id="330" r:id="rId7"/>
    <p:sldId id="332" r:id="rId8"/>
    <p:sldId id="345" r:id="rId9"/>
    <p:sldId id="347" r:id="rId10"/>
    <p:sldId id="292" r:id="rId11"/>
    <p:sldId id="344" r:id="rId12"/>
    <p:sldId id="334" r:id="rId13"/>
    <p:sldId id="294" r:id="rId14"/>
    <p:sldId id="297" r:id="rId15"/>
    <p:sldId id="346" r:id="rId16"/>
    <p:sldId id="296" r:id="rId17"/>
    <p:sldId id="311" r:id="rId18"/>
    <p:sldId id="312" r:id="rId19"/>
    <p:sldId id="313" r:id="rId20"/>
    <p:sldId id="316" r:id="rId21"/>
    <p:sldId id="336" r:id="rId22"/>
    <p:sldId id="343" r:id="rId23"/>
    <p:sldId id="317" r:id="rId24"/>
    <p:sldId id="315" r:id="rId25"/>
    <p:sldId id="318" r:id="rId26"/>
    <p:sldId id="319" r:id="rId27"/>
    <p:sldId id="320" r:id="rId28"/>
    <p:sldId id="321" r:id="rId29"/>
    <p:sldId id="322" r:id="rId30"/>
    <p:sldId id="323" r:id="rId31"/>
    <p:sldId id="324" r:id="rId32"/>
    <p:sldId id="325" r:id="rId33"/>
    <p:sldId id="352" r:id="rId34"/>
    <p:sldId id="310" r:id="rId35"/>
    <p:sldId id="299" r:id="rId36"/>
    <p:sldId id="300" r:id="rId37"/>
    <p:sldId id="302" r:id="rId38"/>
    <p:sldId id="303" r:id="rId39"/>
    <p:sldId id="301" r:id="rId40"/>
    <p:sldId id="308" r:id="rId41"/>
    <p:sldId id="305" r:id="rId42"/>
    <p:sldId id="306" r:id="rId43"/>
    <p:sldId id="309" r:id="rId44"/>
    <p:sldId id="349" r:id="rId45"/>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作成者"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DAD8"/>
    <a:srgbClr val="F0FEE6"/>
    <a:srgbClr val="FFF6DD"/>
    <a:srgbClr val="0000FF"/>
    <a:srgbClr val="EB9C97"/>
    <a:srgbClr val="5C893F"/>
    <a:srgbClr val="E2F0D9"/>
    <a:srgbClr val="5CAD6B"/>
    <a:srgbClr val="006600"/>
    <a:srgbClr val="E7F0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B9EB69-F714-4A08-8716-F1A1B535ECC1}" v="8" dt="2026-08-27T15:02:15.2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淡色スタイル 2 - アクセント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121" autoAdjust="0"/>
    <p:restoredTop sz="96205" autoAdjust="0"/>
  </p:normalViewPr>
  <p:slideViewPr>
    <p:cSldViewPr snapToGrid="0">
      <p:cViewPr varScale="1">
        <p:scale>
          <a:sx n="111" d="100"/>
          <a:sy n="111" d="100"/>
        </p:scale>
        <p:origin x="870" y="11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8/10/relationships/authors" Targe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1366DB-355C-46FE-9BFD-BB6E55DC054C}" type="datetimeFigureOut">
              <a:rPr kumimoji="1" lang="ja-JP" altLang="en-US" smtClean="0"/>
              <a:t>2026/8/28</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4446C9-93B8-44D8-B71B-46E6F9601DA6}" type="slidenum">
              <a:rPr kumimoji="1" lang="ja-JP" altLang="en-US" smtClean="0"/>
              <a:t>‹#›</a:t>
            </a:fld>
            <a:endParaRPr kumimoji="1" lang="ja-JP" altLang="en-US"/>
          </a:p>
        </p:txBody>
      </p:sp>
    </p:spTree>
    <p:extLst>
      <p:ext uri="{BB962C8B-B14F-4D97-AF65-F5344CB8AC3E}">
        <p14:creationId xmlns:p14="http://schemas.microsoft.com/office/powerpoint/2010/main" val="765103854"/>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F24446C9-93B8-44D8-B71B-46E6F9601DA6}" type="slidenum">
              <a:rPr kumimoji="1" lang="ja-JP" altLang="en-US" smtClean="0"/>
              <a:t>1</a:t>
            </a:fld>
            <a:endParaRPr kumimoji="1" lang="ja-JP" altLang="en-US"/>
          </a:p>
        </p:txBody>
      </p:sp>
    </p:spTree>
    <p:extLst>
      <p:ext uri="{BB962C8B-B14F-4D97-AF65-F5344CB8AC3E}">
        <p14:creationId xmlns:p14="http://schemas.microsoft.com/office/powerpoint/2010/main" val="37100891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F82A3-CAF0-491B-5145-EBE61AAA64A2}"/>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8CD2EF54-314A-407E-AEFF-9EBF6B2A6D7F}"/>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736862E0-AAC7-2667-F596-93767786C7C3}"/>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さて、本題に入る前にいきなりですが、質問です。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みなさんは「推測しやすいパスワード」を使っていませんか？ </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例えば、「</a:t>
            </a:r>
            <a:r>
              <a:rPr kumimoji="1" lang="en-US" altLang="ja-JP" sz="1200" b="0" i="0" kern="1200" dirty="0">
                <a:solidFill>
                  <a:schemeClr val="tx1"/>
                </a:solidFill>
                <a:effectLst/>
                <a:latin typeface="+mn-lt"/>
                <a:ea typeface="+mn-ea"/>
                <a:cs typeface="+mn-cs"/>
              </a:rPr>
              <a:t>0000</a:t>
            </a:r>
            <a:r>
              <a:rPr kumimoji="1" lang="ja-JP" altLang="en-US" sz="1200" b="0" i="0" kern="1200" dirty="0">
                <a:solidFill>
                  <a:schemeClr val="tx1"/>
                </a:solidFill>
                <a:effectLst/>
                <a:latin typeface="+mn-lt"/>
                <a:ea typeface="+mn-ea"/>
                <a:cs typeface="+mn-cs"/>
              </a:rPr>
              <a:t>」のようなゾロ目や、「</a:t>
            </a:r>
            <a:r>
              <a:rPr kumimoji="1" lang="en-US" altLang="ja-JP" sz="1200" b="0" i="0" kern="1200" dirty="0">
                <a:solidFill>
                  <a:schemeClr val="tx1"/>
                </a:solidFill>
                <a:effectLst/>
                <a:latin typeface="+mn-lt"/>
                <a:ea typeface="+mn-ea"/>
                <a:cs typeface="+mn-cs"/>
              </a:rPr>
              <a:t>1234</a:t>
            </a:r>
            <a:r>
              <a:rPr kumimoji="1" lang="ja-JP" altLang="en-US" sz="1200" b="0" i="0" kern="1200" dirty="0">
                <a:solidFill>
                  <a:schemeClr val="tx1"/>
                </a:solidFill>
                <a:effectLst/>
                <a:latin typeface="+mn-lt"/>
                <a:ea typeface="+mn-ea"/>
                <a:cs typeface="+mn-cs"/>
              </a:rPr>
              <a:t>」のような連番。</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あるいは、自分の誕生日や、彼氏・彼女との交際記念日などをそのまま設定している人はいませんか？ </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さらに日本人に多いのが、「</a:t>
            </a:r>
            <a:r>
              <a:rPr kumimoji="1" lang="en-US" altLang="ja-JP" sz="1200" b="0" i="0" kern="1200" dirty="0">
                <a:solidFill>
                  <a:schemeClr val="tx1"/>
                </a:solidFill>
                <a:effectLst/>
                <a:latin typeface="+mn-lt"/>
                <a:ea typeface="+mn-ea"/>
                <a:cs typeface="+mn-cs"/>
              </a:rPr>
              <a:t>310</a:t>
            </a:r>
            <a:r>
              <a:rPr kumimoji="1" lang="ja-JP" altLang="en-US" sz="1200" b="0" i="0" kern="1200" dirty="0">
                <a:solidFill>
                  <a:schemeClr val="tx1"/>
                </a:solidFill>
                <a:effectLst/>
                <a:latin typeface="+mn-lt"/>
                <a:ea typeface="+mn-ea"/>
                <a:cs typeface="+mn-cs"/>
              </a:rPr>
              <a:t>（さとう）」「</a:t>
            </a:r>
            <a:r>
              <a:rPr kumimoji="1" lang="en-US" altLang="ja-JP" sz="1200" b="0" i="0" kern="1200" dirty="0">
                <a:solidFill>
                  <a:schemeClr val="tx1"/>
                </a:solidFill>
                <a:effectLst/>
                <a:latin typeface="+mn-lt"/>
                <a:ea typeface="+mn-ea"/>
                <a:cs typeface="+mn-cs"/>
              </a:rPr>
              <a:t>3110</a:t>
            </a:r>
            <a:r>
              <a:rPr kumimoji="1" lang="ja-JP" altLang="en-US" sz="1200" b="0" i="0" kern="1200" dirty="0">
                <a:solidFill>
                  <a:schemeClr val="tx1"/>
                </a:solidFill>
                <a:effectLst/>
                <a:latin typeface="+mn-lt"/>
                <a:ea typeface="+mn-ea"/>
                <a:cs typeface="+mn-cs"/>
              </a:rPr>
              <a:t>（さいとう）」「</a:t>
            </a:r>
            <a:r>
              <a:rPr kumimoji="1" lang="en-US" altLang="ja-JP" sz="1200" b="0" i="0" kern="1200" dirty="0">
                <a:solidFill>
                  <a:schemeClr val="tx1"/>
                </a:solidFill>
                <a:effectLst/>
                <a:latin typeface="+mn-lt"/>
                <a:ea typeface="+mn-ea"/>
                <a:cs typeface="+mn-cs"/>
              </a:rPr>
              <a:t>5884</a:t>
            </a:r>
            <a:r>
              <a:rPr kumimoji="1" lang="ja-JP" altLang="en-US" sz="1200" b="0" i="0" kern="1200" dirty="0">
                <a:solidFill>
                  <a:schemeClr val="tx1"/>
                </a:solidFill>
                <a:effectLst/>
                <a:latin typeface="+mn-lt"/>
                <a:ea typeface="+mn-ea"/>
                <a:cs typeface="+mn-cs"/>
              </a:rPr>
              <a:t>（こばやし）」のような当て字です。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こうしたパスワードは、自分にとっては覚えやすくて便利かもしれません。</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しかし、攻撃者にとっても「破りやすい」パスワードであり、非常に大きな危険が潜んでいるということを、まずは頭の片隅に置いておいてください</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3:00(1:00)</a:t>
            </a:r>
            <a:endParaRPr kumimoji="1" lang="ja-JP" altLang="en-US" dirty="0"/>
          </a:p>
        </p:txBody>
      </p:sp>
      <p:sp>
        <p:nvSpPr>
          <p:cNvPr id="4" name="スライド番号プレースホルダー 3">
            <a:extLst>
              <a:ext uri="{FF2B5EF4-FFF2-40B4-BE49-F238E27FC236}">
                <a16:creationId xmlns:a16="http://schemas.microsoft.com/office/drawing/2014/main" id="{4D344437-E99C-6467-A7EA-329CDBB5EF0B}"/>
              </a:ext>
            </a:extLst>
          </p:cNvPr>
          <p:cNvSpPr>
            <a:spLocks noGrp="1"/>
          </p:cNvSpPr>
          <p:nvPr>
            <p:ph type="sldNum" sz="quarter" idx="5"/>
          </p:nvPr>
        </p:nvSpPr>
        <p:spPr/>
        <p:txBody>
          <a:bodyPr/>
          <a:lstStyle/>
          <a:p>
            <a:fld id="{F24446C9-93B8-44D8-B71B-46E6F9601DA6}" type="slidenum">
              <a:rPr kumimoji="1" lang="ja-JP" altLang="en-US" smtClean="0"/>
              <a:t>2</a:t>
            </a:fld>
            <a:endParaRPr kumimoji="1" lang="ja-JP" altLang="en-US"/>
          </a:p>
        </p:txBody>
      </p:sp>
    </p:spTree>
    <p:extLst>
      <p:ext uri="{BB962C8B-B14F-4D97-AF65-F5344CB8AC3E}">
        <p14:creationId xmlns:p14="http://schemas.microsoft.com/office/powerpoint/2010/main" val="2381005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3E7D3D-CF18-6AFC-605F-926CF415BEC9}"/>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3226934D-A59B-54FA-32B2-222B45827048}"/>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334F601A-5427-03C0-A187-5B9F827CF8F9}"/>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今日のテーマは、</a:t>
            </a:r>
            <a:r>
              <a:rPr kumimoji="1" lang="ja-JP" altLang="en-US" sz="1200" b="1" i="0" kern="1200" dirty="0">
                <a:solidFill>
                  <a:schemeClr val="tx1"/>
                </a:solidFill>
                <a:effectLst/>
                <a:latin typeface="+mn-lt"/>
                <a:ea typeface="+mn-ea"/>
                <a:cs typeface="+mn-cs"/>
              </a:rPr>
              <a:t>「わたしたち」と「生活」を守る</a:t>
            </a:r>
            <a:r>
              <a:rPr kumimoji="1" lang="en-US" altLang="ja-JP" sz="1200" b="1" i="0" kern="1200" dirty="0">
                <a:solidFill>
                  <a:schemeClr val="tx1"/>
                </a:solidFill>
                <a:effectLst/>
                <a:latin typeface="+mn-lt"/>
                <a:ea typeface="+mn-ea"/>
                <a:cs typeface="+mn-cs"/>
              </a:rPr>
              <a:t>『</a:t>
            </a:r>
            <a:r>
              <a:rPr kumimoji="1" lang="ja-JP" altLang="en-US" sz="1200" b="1" i="0" kern="1200" dirty="0">
                <a:solidFill>
                  <a:schemeClr val="tx1"/>
                </a:solidFill>
                <a:effectLst/>
                <a:latin typeface="+mn-lt"/>
                <a:ea typeface="+mn-ea"/>
                <a:cs typeface="+mn-cs"/>
              </a:rPr>
              <a:t>セキュリティ</a:t>
            </a:r>
            <a:r>
              <a:rPr kumimoji="1" lang="en-US" altLang="ja-JP" sz="1200" b="1" i="0" kern="1200" dirty="0">
                <a:solidFill>
                  <a:schemeClr val="tx1"/>
                </a:solidFill>
                <a:effectLst/>
                <a:latin typeface="+mn-lt"/>
                <a:ea typeface="+mn-ea"/>
                <a:cs typeface="+mn-cs"/>
              </a:rPr>
              <a:t>』</a:t>
            </a:r>
            <a:r>
              <a:rPr kumimoji="1" lang="ja-JP" altLang="en-US" sz="1200" b="1" i="0" kern="1200" dirty="0">
                <a:solidFill>
                  <a:schemeClr val="tx1"/>
                </a:solidFill>
                <a:effectLst/>
                <a:latin typeface="+mn-lt"/>
                <a:ea typeface="+mn-ea"/>
                <a:cs typeface="+mn-cs"/>
              </a:rPr>
              <a:t>のお話</a:t>
            </a:r>
            <a:r>
              <a:rPr kumimoji="1" lang="ja-JP" altLang="en-US" sz="1200" b="0" i="0" kern="1200" dirty="0">
                <a:solidFill>
                  <a:schemeClr val="tx1"/>
                </a:solidFill>
                <a:effectLst/>
                <a:latin typeface="+mn-lt"/>
                <a:ea typeface="+mn-ea"/>
                <a:cs typeface="+mn-cs"/>
              </a:rPr>
              <a:t>です。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今日はただ座って私の話を聞くだけでなく、実際にパソコンを操作して「手を動かす」体験を通じ、</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セキュリティのリアルを一緒に学んでいきたいと思います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3:30(0:30)</a:t>
            </a:r>
            <a:endParaRPr kumimoji="1" lang="ja-JP" altLang="en-US" dirty="0"/>
          </a:p>
        </p:txBody>
      </p:sp>
      <p:sp>
        <p:nvSpPr>
          <p:cNvPr id="4" name="スライド番号プレースホルダー 3">
            <a:extLst>
              <a:ext uri="{FF2B5EF4-FFF2-40B4-BE49-F238E27FC236}">
                <a16:creationId xmlns:a16="http://schemas.microsoft.com/office/drawing/2014/main" id="{B0E39343-600D-47EF-5E7E-D466AA4E0CCD}"/>
              </a:ext>
            </a:extLst>
          </p:cNvPr>
          <p:cNvSpPr>
            <a:spLocks noGrp="1"/>
          </p:cNvSpPr>
          <p:nvPr>
            <p:ph type="sldNum" sz="quarter" idx="5"/>
          </p:nvPr>
        </p:nvSpPr>
        <p:spPr/>
        <p:txBody>
          <a:bodyPr/>
          <a:lstStyle/>
          <a:p>
            <a:fld id="{F24446C9-93B8-44D8-B71B-46E6F9601DA6}" type="slidenum">
              <a:rPr kumimoji="1" lang="ja-JP" altLang="en-US" smtClean="0"/>
              <a:t>3</a:t>
            </a:fld>
            <a:endParaRPr kumimoji="1" lang="ja-JP" altLang="en-US"/>
          </a:p>
        </p:txBody>
      </p:sp>
    </p:spTree>
    <p:extLst>
      <p:ext uri="{BB962C8B-B14F-4D97-AF65-F5344CB8AC3E}">
        <p14:creationId xmlns:p14="http://schemas.microsoft.com/office/powerpoint/2010/main" val="940403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EF592-26A2-72B0-25DB-AD340A69307F}"/>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54D33FE8-C799-34EA-758B-12E6F905C821}"/>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3615C746-81C9-660E-E604-C28A701CE856}"/>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そもそも「セキュリティ」とは何でしょうか？それはズバリ、**「大切なものを危険や脅威から守ること」**です。 </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私たちが普段何気なく使っているスマホやパソコンの先には、守るべきものがたくさんあります。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氏名、住所、電話番号、さらには顔や指紋といった「生体情報」などの</a:t>
            </a:r>
            <a:r>
              <a:rPr kumimoji="1" lang="en-US" altLang="ja-JP" sz="1200" b="0" i="0" kern="1200" dirty="0">
                <a:solidFill>
                  <a:schemeClr val="tx1"/>
                </a:solidFill>
                <a:effectLst/>
                <a:latin typeface="+mn-lt"/>
                <a:ea typeface="+mn-ea"/>
                <a:cs typeface="+mn-cs"/>
              </a:rPr>
              <a:t>『</a:t>
            </a:r>
            <a:r>
              <a:rPr kumimoji="1" lang="ja-JP" altLang="en-US" sz="1200" b="0" i="0" kern="1200" dirty="0">
                <a:solidFill>
                  <a:schemeClr val="tx1"/>
                </a:solidFill>
                <a:effectLst/>
                <a:latin typeface="+mn-lt"/>
                <a:ea typeface="+mn-ea"/>
                <a:cs typeface="+mn-cs"/>
              </a:rPr>
              <a:t>個人情報</a:t>
            </a:r>
            <a:r>
              <a:rPr kumimoji="1" lang="en-US" altLang="ja-JP" sz="1200" b="0" i="0" kern="1200" dirty="0">
                <a:solidFill>
                  <a:schemeClr val="tx1"/>
                </a:solidFill>
                <a:effectLst/>
                <a:latin typeface="+mn-lt"/>
                <a:ea typeface="+mn-ea"/>
                <a:cs typeface="+mn-cs"/>
              </a:rPr>
              <a:t>』</a:t>
            </a:r>
            <a:r>
              <a:rPr kumimoji="1" lang="ja-JP" altLang="en-US" sz="1200" b="0" i="0" kern="1200" dirty="0">
                <a:solidFill>
                  <a:schemeClr val="tx1"/>
                </a:solidFill>
                <a:effectLst/>
                <a:latin typeface="+mn-lt"/>
                <a:ea typeface="+mn-ea"/>
                <a:cs typeface="+mn-cs"/>
              </a:rPr>
              <a:t>。</a:t>
            </a:r>
            <a:endParaRPr kumimoji="1" lang="en-US" altLang="ja-JP" sz="1200" b="0" i="0" kern="1200" dirty="0">
              <a:solidFill>
                <a:schemeClr val="tx1"/>
              </a:solidFill>
              <a:effectLst/>
              <a:latin typeface="+mn-lt"/>
              <a:ea typeface="+mn-ea"/>
              <a:cs typeface="+mn-cs"/>
            </a:endParaRPr>
          </a:p>
          <a:p>
            <a:r>
              <a:rPr kumimoji="1" lang="en-US" altLang="ja-JP" sz="1200" b="0" i="0" kern="1200" dirty="0" err="1">
                <a:solidFill>
                  <a:schemeClr val="tx1"/>
                </a:solidFill>
                <a:effectLst/>
                <a:latin typeface="+mn-lt"/>
                <a:ea typeface="+mn-ea"/>
                <a:cs typeface="+mn-cs"/>
              </a:rPr>
              <a:t>PayPay</a:t>
            </a:r>
            <a:r>
              <a:rPr kumimoji="1" lang="ja-JP" altLang="en-US" sz="1200" b="0" i="0" kern="1200" dirty="0">
                <a:solidFill>
                  <a:schemeClr val="tx1"/>
                </a:solidFill>
                <a:effectLst/>
                <a:latin typeface="+mn-lt"/>
                <a:ea typeface="+mn-ea"/>
                <a:cs typeface="+mn-cs"/>
              </a:rPr>
              <a:t>などの電子マネーや現金といった</a:t>
            </a:r>
            <a:r>
              <a:rPr kumimoji="1" lang="en-US" altLang="ja-JP" sz="1200" b="0" i="0" kern="1200" dirty="0">
                <a:solidFill>
                  <a:schemeClr val="tx1"/>
                </a:solidFill>
                <a:effectLst/>
                <a:latin typeface="+mn-lt"/>
                <a:ea typeface="+mn-ea"/>
                <a:cs typeface="+mn-cs"/>
              </a:rPr>
              <a:t>『</a:t>
            </a:r>
            <a:r>
              <a:rPr kumimoji="1" lang="ja-JP" altLang="en-US" sz="1200" b="0" i="0" kern="1200" dirty="0">
                <a:solidFill>
                  <a:schemeClr val="tx1"/>
                </a:solidFill>
                <a:effectLst/>
                <a:latin typeface="+mn-lt"/>
                <a:ea typeface="+mn-ea"/>
                <a:cs typeface="+mn-cs"/>
              </a:rPr>
              <a:t>お金</a:t>
            </a:r>
            <a:r>
              <a:rPr kumimoji="1" lang="en-US" altLang="ja-JP" sz="1200" b="0" i="0" kern="1200" dirty="0">
                <a:solidFill>
                  <a:schemeClr val="tx1"/>
                </a:solidFill>
                <a:effectLst/>
                <a:latin typeface="+mn-lt"/>
                <a:ea typeface="+mn-ea"/>
                <a:cs typeface="+mn-cs"/>
              </a:rPr>
              <a:t>』</a:t>
            </a:r>
            <a:r>
              <a:rPr kumimoji="1" lang="ja-JP" altLang="en-US" sz="1200" b="0" i="0" kern="1200" dirty="0">
                <a:solidFill>
                  <a:schemeClr val="tx1"/>
                </a:solidFill>
                <a:effectLst/>
                <a:latin typeface="+mn-lt"/>
                <a:ea typeface="+mn-ea"/>
                <a:cs typeface="+mn-cs"/>
              </a:rPr>
              <a:t>。</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そして、みなさんの家や学校、水道・電気などのインフラといった</a:t>
            </a:r>
            <a:r>
              <a:rPr kumimoji="1" lang="en-US" altLang="ja-JP" sz="1200" b="0" i="0" kern="1200" dirty="0">
                <a:solidFill>
                  <a:schemeClr val="tx1"/>
                </a:solidFill>
                <a:effectLst/>
                <a:latin typeface="+mn-lt"/>
                <a:ea typeface="+mn-ea"/>
                <a:cs typeface="+mn-cs"/>
              </a:rPr>
              <a:t>『</a:t>
            </a:r>
            <a:r>
              <a:rPr kumimoji="1" lang="ja-JP" altLang="en-US" sz="1200" b="0" i="0" kern="1200" dirty="0">
                <a:solidFill>
                  <a:schemeClr val="tx1"/>
                </a:solidFill>
                <a:effectLst/>
                <a:latin typeface="+mn-lt"/>
                <a:ea typeface="+mn-ea"/>
                <a:cs typeface="+mn-cs"/>
              </a:rPr>
              <a:t>社会の安全・人の命</a:t>
            </a:r>
            <a:r>
              <a:rPr kumimoji="1" lang="en-US" altLang="ja-JP" sz="1200" b="0" i="0" kern="1200" dirty="0">
                <a:solidFill>
                  <a:schemeClr val="tx1"/>
                </a:solidFill>
                <a:effectLst/>
                <a:latin typeface="+mn-lt"/>
                <a:ea typeface="+mn-ea"/>
                <a:cs typeface="+mn-cs"/>
              </a:rPr>
              <a:t>』</a:t>
            </a:r>
            <a:r>
              <a:rPr kumimoji="1" lang="ja-JP" altLang="en-US" sz="1200" b="0" i="0" kern="1200" dirty="0">
                <a:solidFill>
                  <a:schemeClr val="tx1"/>
                </a:solidFill>
                <a:effectLst/>
                <a:latin typeface="+mn-lt"/>
                <a:ea typeface="+mn-ea"/>
                <a:cs typeface="+mn-cs"/>
              </a:rPr>
              <a:t>です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5:00(1:30)</a:t>
            </a:r>
            <a:endParaRPr lang="en-US" altLang="ja-JP" dirty="0"/>
          </a:p>
        </p:txBody>
      </p:sp>
      <p:sp>
        <p:nvSpPr>
          <p:cNvPr id="4" name="スライド番号プレースホルダー 3">
            <a:extLst>
              <a:ext uri="{FF2B5EF4-FFF2-40B4-BE49-F238E27FC236}">
                <a16:creationId xmlns:a16="http://schemas.microsoft.com/office/drawing/2014/main" id="{5769FFE3-A700-6A7E-EB70-9018FA3BECEE}"/>
              </a:ext>
            </a:extLst>
          </p:cNvPr>
          <p:cNvSpPr>
            <a:spLocks noGrp="1"/>
          </p:cNvSpPr>
          <p:nvPr>
            <p:ph type="sldNum" sz="quarter" idx="5"/>
          </p:nvPr>
        </p:nvSpPr>
        <p:spPr/>
        <p:txBody>
          <a:bodyPr/>
          <a:lstStyle/>
          <a:p>
            <a:fld id="{F24446C9-93B8-44D8-B71B-46E6F9601DA6}" type="slidenum">
              <a:rPr kumimoji="1" lang="ja-JP" altLang="en-US" smtClean="0"/>
              <a:t>4</a:t>
            </a:fld>
            <a:endParaRPr kumimoji="1" lang="ja-JP" altLang="en-US"/>
          </a:p>
        </p:txBody>
      </p:sp>
    </p:spTree>
    <p:extLst>
      <p:ext uri="{BB962C8B-B14F-4D97-AF65-F5344CB8AC3E}">
        <p14:creationId xmlns:p14="http://schemas.microsoft.com/office/powerpoint/2010/main" val="14574602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166C8D-05D4-F793-CF22-9D6F8C8694B2}"/>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FB33B02D-26D3-3CF3-D67D-BAC273B1560D}"/>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B75E9171-AADD-D9AC-F3A5-0317A283346D}"/>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では、なぜわざわざセキュリティを意識する必要があるのでしょうか。 </a:t>
            </a:r>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SNS</a:t>
            </a:r>
            <a:r>
              <a:rPr kumimoji="1" lang="ja-JP" altLang="en-US" sz="1200" b="0" i="0" kern="1200" dirty="0">
                <a:solidFill>
                  <a:schemeClr val="tx1"/>
                </a:solidFill>
                <a:effectLst/>
                <a:latin typeface="+mn-lt"/>
                <a:ea typeface="+mn-ea"/>
                <a:cs typeface="+mn-cs"/>
              </a:rPr>
              <a:t>やオンラインゲーム、フリマアプリなどのインターネットサービスは、私たちの生活をとても豊かで便利にしてくれています。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しかし、もしセキュリティがなかったらどうなるでしょうか？ </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便利なサービスは、攻撃者の悪用によって一転して「危険なもの」に変わってしまいます。</a:t>
            </a:r>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SNS</a:t>
            </a:r>
            <a:r>
              <a:rPr kumimoji="1" lang="ja-JP" altLang="en-US" sz="1200" b="0" i="0" kern="1200" dirty="0">
                <a:solidFill>
                  <a:schemeClr val="tx1"/>
                </a:solidFill>
                <a:effectLst/>
                <a:latin typeface="+mn-lt"/>
                <a:ea typeface="+mn-ea"/>
                <a:cs typeface="+mn-cs"/>
              </a:rPr>
              <a:t>のアカウントが乗っ取られて勝手にメッセージを送られたり、フリマアプリでの販売トラブルに巻き込まれたり、個人情報の流出や、銀行口座からの不正送金が起きたりする危険性が常に潜んでいるからです</a:t>
            </a:r>
            <a:br>
              <a:rPr lang="ja-JP" altLang="en-US" dirty="0"/>
            </a:br>
            <a:endParaRPr lang="en-US" altLang="ja-JP" dirty="0"/>
          </a:p>
          <a:p>
            <a:r>
              <a:rPr kumimoji="1" lang="en-US" altLang="ja-JP" dirty="0"/>
              <a:t>6:30(1:30)</a:t>
            </a:r>
          </a:p>
        </p:txBody>
      </p:sp>
      <p:sp>
        <p:nvSpPr>
          <p:cNvPr id="4" name="スライド番号プレースホルダー 3">
            <a:extLst>
              <a:ext uri="{FF2B5EF4-FFF2-40B4-BE49-F238E27FC236}">
                <a16:creationId xmlns:a16="http://schemas.microsoft.com/office/drawing/2014/main" id="{4BC3A0B5-87CD-3142-10AA-4FEAE18A8586}"/>
              </a:ext>
            </a:extLst>
          </p:cNvPr>
          <p:cNvSpPr>
            <a:spLocks noGrp="1"/>
          </p:cNvSpPr>
          <p:nvPr>
            <p:ph type="sldNum" sz="quarter" idx="5"/>
          </p:nvPr>
        </p:nvSpPr>
        <p:spPr/>
        <p:txBody>
          <a:bodyPr/>
          <a:lstStyle/>
          <a:p>
            <a:fld id="{F24446C9-93B8-44D8-B71B-46E6F9601DA6}" type="slidenum">
              <a:rPr kumimoji="1" lang="ja-JP" altLang="en-US" smtClean="0"/>
              <a:t>5</a:t>
            </a:fld>
            <a:endParaRPr kumimoji="1" lang="ja-JP" altLang="en-US"/>
          </a:p>
        </p:txBody>
      </p:sp>
    </p:spTree>
    <p:extLst>
      <p:ext uri="{BB962C8B-B14F-4D97-AF65-F5344CB8AC3E}">
        <p14:creationId xmlns:p14="http://schemas.microsoft.com/office/powerpoint/2010/main" val="689914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1C499A-1031-183B-0850-6F1DD59ADDA4}"/>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BEEC2CA7-3588-A580-2BFF-8B7831183A07}"/>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BF36F0A2-AE79-2496-1D8C-0B06715F8F4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そこで、本日はみなさんに</a:t>
            </a:r>
            <a:r>
              <a:rPr kumimoji="1" lang="en-US" altLang="ja-JP" sz="1200" b="0" i="0" kern="1200" dirty="0">
                <a:solidFill>
                  <a:schemeClr val="tx1"/>
                </a:solidFill>
                <a:effectLst/>
                <a:latin typeface="+mn-lt"/>
                <a:ea typeface="+mn-ea"/>
                <a:cs typeface="+mn-cs"/>
              </a:rPr>
              <a:t>3</a:t>
            </a:r>
            <a:r>
              <a:rPr kumimoji="1" lang="ja-JP" altLang="en-US" sz="1200" b="0" i="0" kern="1200" dirty="0">
                <a:solidFill>
                  <a:schemeClr val="tx1"/>
                </a:solidFill>
                <a:effectLst/>
                <a:latin typeface="+mn-lt"/>
                <a:ea typeface="+mn-ea"/>
                <a:cs typeface="+mn-cs"/>
              </a:rPr>
              <a:t>つのミッションに挑戦してもらいます。 </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200" b="0" i="0" kern="1200" dirty="0">
                <a:solidFill>
                  <a:schemeClr val="tx1"/>
                </a:solidFill>
                <a:effectLst/>
                <a:latin typeface="+mn-lt"/>
                <a:ea typeface="+mn-ea"/>
                <a:cs typeface="+mn-cs"/>
              </a:rPr>
              <a:t>1</a:t>
            </a:r>
            <a:r>
              <a:rPr kumimoji="1" lang="ja-JP" altLang="en-US" sz="1200" b="0" i="0" kern="1200" dirty="0">
                <a:solidFill>
                  <a:schemeClr val="tx1"/>
                </a:solidFill>
                <a:effectLst/>
                <a:latin typeface="+mn-lt"/>
                <a:ea typeface="+mn-ea"/>
                <a:cs typeface="+mn-cs"/>
              </a:rPr>
              <a:t>つ目は「攻撃を知る（敵の情報を収集せよ）」</a:t>
            </a:r>
            <a:r>
              <a:rPr kumimoji="1" lang="ja-JP" altLang="en-US" sz="1200" b="1" i="0" kern="1200" dirty="0">
                <a:solidFill>
                  <a:schemeClr val="tx1"/>
                </a:solidFill>
                <a:effectLst/>
                <a:latin typeface="+mn-lt"/>
                <a:ea typeface="+mn-ea"/>
                <a:cs typeface="+mn-cs"/>
              </a:rPr>
              <a:t>。最新のサイバー攻撃の手口を学びます。</a:t>
            </a:r>
            <a:endParaRPr kumimoji="1" lang="en-US" altLang="ja-JP"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200" b="1" i="0" kern="1200" dirty="0">
                <a:solidFill>
                  <a:schemeClr val="tx1"/>
                </a:solidFill>
                <a:effectLst/>
                <a:latin typeface="+mn-lt"/>
                <a:ea typeface="+mn-ea"/>
                <a:cs typeface="+mn-cs"/>
              </a:rPr>
              <a:t>2</a:t>
            </a:r>
            <a:r>
              <a:rPr kumimoji="1" lang="ja-JP" altLang="en-US" sz="1200" b="1" i="0" kern="1200" dirty="0">
                <a:solidFill>
                  <a:schemeClr val="tx1"/>
                </a:solidFill>
                <a:effectLst/>
                <a:latin typeface="+mn-lt"/>
                <a:ea typeface="+mn-ea"/>
                <a:cs typeface="+mn-cs"/>
              </a:rPr>
              <a:t>つ目は</a:t>
            </a:r>
            <a:r>
              <a:rPr kumimoji="1" lang="ja-JP" altLang="en-US" sz="1200" b="0" i="0" kern="1200" dirty="0">
                <a:solidFill>
                  <a:schemeClr val="tx1"/>
                </a:solidFill>
                <a:effectLst/>
                <a:latin typeface="+mn-lt"/>
                <a:ea typeface="+mn-ea"/>
                <a:cs typeface="+mn-cs"/>
              </a:rPr>
              <a:t>「ハッカーになってみよう（体験）」</a:t>
            </a:r>
            <a:r>
              <a:rPr kumimoji="1" lang="ja-JP" altLang="en-US" sz="1200" b="1" i="0" kern="1200" dirty="0">
                <a:solidFill>
                  <a:schemeClr val="tx1"/>
                </a:solidFill>
                <a:effectLst/>
                <a:latin typeface="+mn-lt"/>
                <a:ea typeface="+mn-ea"/>
                <a:cs typeface="+mn-cs"/>
              </a:rPr>
              <a:t>。レッドチーム演習として、実際に攻撃者側の視点を体験します。</a:t>
            </a:r>
            <a:endParaRPr kumimoji="1" lang="en-US" altLang="ja-JP"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200" b="1" i="0" kern="1200" dirty="0">
                <a:solidFill>
                  <a:schemeClr val="tx1"/>
                </a:solidFill>
                <a:effectLst/>
                <a:latin typeface="+mn-lt"/>
                <a:ea typeface="+mn-ea"/>
                <a:cs typeface="+mn-cs"/>
              </a:rPr>
              <a:t>3</a:t>
            </a:r>
            <a:r>
              <a:rPr kumimoji="1" lang="ja-JP" altLang="en-US" sz="1200" b="1" i="0" kern="1200" dirty="0">
                <a:solidFill>
                  <a:schemeClr val="tx1"/>
                </a:solidFill>
                <a:effectLst/>
                <a:latin typeface="+mn-lt"/>
                <a:ea typeface="+mn-ea"/>
                <a:cs typeface="+mn-cs"/>
              </a:rPr>
              <a:t>つ目は</a:t>
            </a:r>
            <a:r>
              <a:rPr kumimoji="1" lang="ja-JP" altLang="en-US" sz="1200" b="0" i="0" kern="1200" dirty="0">
                <a:solidFill>
                  <a:schemeClr val="tx1"/>
                </a:solidFill>
                <a:effectLst/>
                <a:latin typeface="+mn-lt"/>
                <a:ea typeface="+mn-ea"/>
                <a:cs typeface="+mn-cs"/>
              </a:rPr>
              <a:t>「守り抜けるか？（対決）」**。ブルーチーム演習として、攻撃から身を守るための防御策を学びます。</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これら３つのミッションを行うことで、セキュリティについての理解を深めてもらおうと思います！</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7:30(1:00)</a:t>
            </a:r>
            <a:endParaRPr kumimoji="1" lang="ja-JP" altLang="en-US" dirty="0"/>
          </a:p>
        </p:txBody>
      </p:sp>
      <p:sp>
        <p:nvSpPr>
          <p:cNvPr id="4" name="スライド番号プレースホルダー 3">
            <a:extLst>
              <a:ext uri="{FF2B5EF4-FFF2-40B4-BE49-F238E27FC236}">
                <a16:creationId xmlns:a16="http://schemas.microsoft.com/office/drawing/2014/main" id="{17A5A5CB-F27E-FAC7-F9F2-DF34233AEA2A}"/>
              </a:ext>
            </a:extLst>
          </p:cNvPr>
          <p:cNvSpPr>
            <a:spLocks noGrp="1"/>
          </p:cNvSpPr>
          <p:nvPr>
            <p:ph type="sldNum" sz="quarter" idx="5"/>
          </p:nvPr>
        </p:nvSpPr>
        <p:spPr/>
        <p:txBody>
          <a:bodyPr/>
          <a:lstStyle/>
          <a:p>
            <a:fld id="{F24446C9-93B8-44D8-B71B-46E6F9601DA6}" type="slidenum">
              <a:rPr kumimoji="1" lang="ja-JP" altLang="en-US" smtClean="0"/>
              <a:t>6</a:t>
            </a:fld>
            <a:endParaRPr kumimoji="1" lang="ja-JP" altLang="en-US"/>
          </a:p>
        </p:txBody>
      </p:sp>
    </p:spTree>
    <p:extLst>
      <p:ext uri="{BB962C8B-B14F-4D97-AF65-F5344CB8AC3E}">
        <p14:creationId xmlns:p14="http://schemas.microsoft.com/office/powerpoint/2010/main" val="7025358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ADD19-684F-6647-012B-41C59B922624}"/>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B59AD42D-072A-E453-4728-7C9E26D6F3EF}"/>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9985F51E-E53C-D905-58CE-A2802C0D48D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ここで、私とみなさんとの間で**「絶対に守ってほしい約束」**があります。 </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これから学ぶ知識や技術は「悪用厳禁」です。本活動の範囲を逸脱した行為は絶対にしないでください。</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また、学んだことを悪用しないこと、営利目的で利用しないこと、そして他者の著作権や肖像権を侵害しないこと。これらは必ず守ってくださいね</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8:30(1:00)</a:t>
            </a:r>
            <a:endParaRPr kumimoji="1" lang="ja-JP" altLang="en-US" dirty="0"/>
          </a:p>
        </p:txBody>
      </p:sp>
      <p:sp>
        <p:nvSpPr>
          <p:cNvPr id="4" name="スライド番号プレースホルダー 3">
            <a:extLst>
              <a:ext uri="{FF2B5EF4-FFF2-40B4-BE49-F238E27FC236}">
                <a16:creationId xmlns:a16="http://schemas.microsoft.com/office/drawing/2014/main" id="{9D157924-A295-ABA9-F8E7-F16E0CD5F006}"/>
              </a:ext>
            </a:extLst>
          </p:cNvPr>
          <p:cNvSpPr>
            <a:spLocks noGrp="1"/>
          </p:cNvSpPr>
          <p:nvPr>
            <p:ph type="sldNum" sz="quarter" idx="5"/>
          </p:nvPr>
        </p:nvSpPr>
        <p:spPr/>
        <p:txBody>
          <a:bodyPr/>
          <a:lstStyle/>
          <a:p>
            <a:fld id="{F24446C9-93B8-44D8-B71B-46E6F9601DA6}" type="slidenum">
              <a:rPr kumimoji="1" lang="ja-JP" altLang="en-US" smtClean="0"/>
              <a:t>7</a:t>
            </a:fld>
            <a:endParaRPr kumimoji="1" lang="ja-JP" altLang="en-US"/>
          </a:p>
        </p:txBody>
      </p:sp>
    </p:spTree>
    <p:extLst>
      <p:ext uri="{BB962C8B-B14F-4D97-AF65-F5344CB8AC3E}">
        <p14:creationId xmlns:p14="http://schemas.microsoft.com/office/powerpoint/2010/main" val="42770139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それでは、ミッション</a:t>
            </a:r>
            <a:r>
              <a:rPr kumimoji="1" lang="en-US" altLang="ja-JP" sz="1200" b="0" i="0" kern="1200" dirty="0">
                <a:solidFill>
                  <a:schemeClr val="tx1"/>
                </a:solidFill>
                <a:effectLst/>
                <a:latin typeface="+mn-lt"/>
                <a:ea typeface="+mn-ea"/>
                <a:cs typeface="+mn-cs"/>
              </a:rPr>
              <a:t>1</a:t>
            </a:r>
            <a:r>
              <a:rPr kumimoji="1" lang="ja-JP" altLang="en-US" sz="1200" b="0" i="0" kern="1200" dirty="0">
                <a:solidFill>
                  <a:schemeClr val="tx1"/>
                </a:solidFill>
                <a:effectLst/>
                <a:latin typeface="+mn-lt"/>
                <a:ea typeface="+mn-ea"/>
                <a:cs typeface="+mn-cs"/>
              </a:rPr>
              <a:t>「サイバー攻撃を知ろう！」に入りましょう</a:t>
            </a:r>
            <a:endParaRPr kumimoji="1" lang="ja-JP" altLang="en-US" dirty="0"/>
          </a:p>
        </p:txBody>
      </p:sp>
      <p:sp>
        <p:nvSpPr>
          <p:cNvPr id="4" name="スライド番号プレースホルダー 3"/>
          <p:cNvSpPr>
            <a:spLocks noGrp="1"/>
          </p:cNvSpPr>
          <p:nvPr>
            <p:ph type="sldNum" sz="quarter" idx="5"/>
          </p:nvPr>
        </p:nvSpPr>
        <p:spPr/>
        <p:txBody>
          <a:bodyPr/>
          <a:lstStyle/>
          <a:p>
            <a:fld id="{F24446C9-93B8-44D8-B71B-46E6F9601DA6}" type="slidenum">
              <a:rPr kumimoji="1" lang="ja-JP" altLang="en-US" smtClean="0"/>
              <a:t>8</a:t>
            </a:fld>
            <a:endParaRPr kumimoji="1" lang="ja-JP" altLang="en-US"/>
          </a:p>
        </p:txBody>
      </p:sp>
    </p:spTree>
    <p:extLst>
      <p:ext uri="{BB962C8B-B14F-4D97-AF65-F5344CB8AC3E}">
        <p14:creationId xmlns:p14="http://schemas.microsoft.com/office/powerpoint/2010/main" val="1494087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ニュースなどでよく聞く「サイバー攻撃」とは、インターネット上で起きている「不正アクセス」や「情報流出」などの総称です。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簡単に言うと、他人や組織のコンピュータ（スマホを含みます）やサービスに勝手に入り込み、</a:t>
            </a:r>
            <a:r>
              <a:rPr kumimoji="1" lang="ja-JP" altLang="en-US" sz="1200" b="1" i="0" kern="1200" dirty="0">
                <a:solidFill>
                  <a:schemeClr val="tx1"/>
                </a:solidFill>
                <a:effectLst/>
                <a:latin typeface="+mn-lt"/>
                <a:ea typeface="+mn-ea"/>
                <a:cs typeface="+mn-cs"/>
              </a:rPr>
              <a:t>データを壊したり、盗んだり、騙したりする行為</a:t>
            </a:r>
            <a:r>
              <a:rPr kumimoji="1" lang="ja-JP" altLang="en-US" sz="1200" b="0" i="0" kern="1200" dirty="0">
                <a:solidFill>
                  <a:schemeClr val="tx1"/>
                </a:solidFill>
                <a:effectLst/>
                <a:latin typeface="+mn-lt"/>
                <a:ea typeface="+mn-ea"/>
                <a:cs typeface="+mn-cs"/>
              </a:rPr>
              <a:t>のことです。 </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具体的には、他人のパスワードを盗んで勝手にログインしたり、大切なデータを破壊したり、ウイルスを送り込んでスマホを使えなくしたりすることが挙げられます。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荷物の再配達を装った偽の</a:t>
            </a:r>
            <a:r>
              <a:rPr kumimoji="1" lang="en-US" altLang="ja-JP" sz="1200" b="0" i="0" kern="1200" dirty="0">
                <a:solidFill>
                  <a:schemeClr val="tx1"/>
                </a:solidFill>
                <a:effectLst/>
                <a:latin typeface="+mn-lt"/>
                <a:ea typeface="+mn-ea"/>
                <a:cs typeface="+mn-cs"/>
              </a:rPr>
              <a:t>SMS</a:t>
            </a:r>
            <a:r>
              <a:rPr kumimoji="1" lang="ja-JP" altLang="en-US" sz="1200" b="0" i="0" kern="1200" dirty="0">
                <a:solidFill>
                  <a:schemeClr val="tx1"/>
                </a:solidFill>
                <a:effectLst/>
                <a:latin typeface="+mn-lt"/>
                <a:ea typeface="+mn-ea"/>
                <a:cs typeface="+mn-cs"/>
              </a:rPr>
              <a:t>（ショートメッセージ）なども、立派なサイバー攻撃の一種です。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10:30</a:t>
            </a:r>
            <a:r>
              <a:rPr kumimoji="1" lang="ja-JP" altLang="en-US" sz="1200" b="0" i="0" kern="1200" dirty="0">
                <a:solidFill>
                  <a:schemeClr val="tx1"/>
                </a:solidFill>
                <a:effectLst/>
                <a:latin typeface="+mn-lt"/>
                <a:ea typeface="+mn-ea"/>
                <a:cs typeface="+mn-cs"/>
              </a:rPr>
              <a:t>（</a:t>
            </a:r>
            <a:r>
              <a:rPr kumimoji="1" lang="en-US" altLang="ja-JP" sz="1200" b="0" i="0" kern="1200" dirty="0">
                <a:solidFill>
                  <a:schemeClr val="tx1"/>
                </a:solidFill>
                <a:effectLst/>
                <a:latin typeface="+mn-lt"/>
                <a:ea typeface="+mn-ea"/>
                <a:cs typeface="+mn-cs"/>
              </a:rPr>
              <a:t>2:00</a:t>
            </a:r>
            <a:r>
              <a:rPr kumimoji="1" lang="ja-JP" altLang="en-US" sz="1200" b="0" i="0" kern="1200" dirty="0">
                <a:solidFill>
                  <a:schemeClr val="tx1"/>
                </a:solidFill>
                <a:effectLst/>
                <a:latin typeface="+mn-lt"/>
                <a:ea typeface="+mn-ea"/>
                <a:cs typeface="+mn-cs"/>
              </a:rPr>
              <a:t>）</a:t>
            </a:r>
            <a:endParaRPr kumimoji="1" lang="ja-JP" altLang="en-US" dirty="0"/>
          </a:p>
        </p:txBody>
      </p:sp>
      <p:sp>
        <p:nvSpPr>
          <p:cNvPr id="4" name="スライド番号プレースホルダー 3"/>
          <p:cNvSpPr>
            <a:spLocks noGrp="1"/>
          </p:cNvSpPr>
          <p:nvPr>
            <p:ph type="sldNum" sz="quarter" idx="5"/>
          </p:nvPr>
        </p:nvSpPr>
        <p:spPr/>
        <p:txBody>
          <a:bodyPr/>
          <a:lstStyle/>
          <a:p>
            <a:fld id="{F24446C9-93B8-44D8-B71B-46E6F9601DA6}" type="slidenum">
              <a:rPr kumimoji="1" lang="ja-JP" altLang="en-US" smtClean="0"/>
              <a:t>9</a:t>
            </a:fld>
            <a:endParaRPr kumimoji="1" lang="ja-JP" altLang="en-US"/>
          </a:p>
        </p:txBody>
      </p:sp>
    </p:spTree>
    <p:extLst>
      <p:ext uri="{BB962C8B-B14F-4D97-AF65-F5344CB8AC3E}">
        <p14:creationId xmlns:p14="http://schemas.microsoft.com/office/powerpoint/2010/main" val="19961375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B0CB6-3B7F-D84B-C7EA-CAA230A91996}"/>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14FCCF70-6C07-6FE8-592B-48B2A69B862C}"/>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7767A0FF-A260-F44F-2E20-1B87BD6C7981}"/>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では、攻撃者は何を考えて、何を目的にこんなことをするのでしょうか。主な理由は</a:t>
            </a:r>
            <a:r>
              <a:rPr kumimoji="1" lang="en-US" altLang="ja-JP" sz="1200" b="0" i="0" kern="1200" dirty="0">
                <a:solidFill>
                  <a:schemeClr val="tx1"/>
                </a:solidFill>
                <a:effectLst/>
                <a:latin typeface="+mn-lt"/>
                <a:ea typeface="+mn-ea"/>
                <a:cs typeface="+mn-cs"/>
              </a:rPr>
              <a:t>4</a:t>
            </a:r>
            <a:r>
              <a:rPr kumimoji="1" lang="ja-JP" altLang="en-US" sz="1200" b="0" i="0" kern="1200" dirty="0">
                <a:solidFill>
                  <a:schemeClr val="tx1"/>
                </a:solidFill>
                <a:effectLst/>
                <a:latin typeface="+mn-lt"/>
                <a:ea typeface="+mn-ea"/>
                <a:cs typeface="+mn-cs"/>
              </a:rPr>
              <a:t>つあります。 </a:t>
            </a:r>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1</a:t>
            </a:r>
            <a:r>
              <a:rPr kumimoji="1" lang="ja-JP" altLang="en-US" sz="1200" b="0" i="0" kern="1200" dirty="0">
                <a:solidFill>
                  <a:schemeClr val="tx1"/>
                </a:solidFill>
                <a:effectLst/>
                <a:latin typeface="+mn-lt"/>
                <a:ea typeface="+mn-ea"/>
                <a:cs typeface="+mn-cs"/>
              </a:rPr>
              <a:t>つ目は「自分の利益のため（お金がほしい）」。他人のクレジットカード情報を盗んだり、「</a:t>
            </a:r>
            <a:r>
              <a:rPr kumimoji="1" lang="en-US" altLang="ja-JP" sz="1200" b="0" i="0" kern="1200" dirty="0">
                <a:solidFill>
                  <a:schemeClr val="tx1"/>
                </a:solidFill>
                <a:effectLst/>
                <a:latin typeface="+mn-lt"/>
                <a:ea typeface="+mn-ea"/>
                <a:cs typeface="+mn-cs"/>
              </a:rPr>
              <a:t>Amazon</a:t>
            </a:r>
            <a:r>
              <a:rPr kumimoji="1" lang="ja-JP" altLang="en-US" sz="1200" b="0" i="0" kern="1200" dirty="0">
                <a:solidFill>
                  <a:schemeClr val="tx1"/>
                </a:solidFill>
                <a:effectLst/>
                <a:latin typeface="+mn-lt"/>
                <a:ea typeface="+mn-ea"/>
                <a:cs typeface="+mn-cs"/>
              </a:rPr>
              <a:t>ギフト券のコードを送って」と騙したりして、直接的な金銭を得ることが目的です。</a:t>
            </a:r>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2</a:t>
            </a:r>
            <a:r>
              <a:rPr kumimoji="1" lang="ja-JP" altLang="en-US" sz="1200" b="0" i="0" kern="1200" dirty="0">
                <a:solidFill>
                  <a:schemeClr val="tx1"/>
                </a:solidFill>
                <a:effectLst/>
                <a:latin typeface="+mn-lt"/>
                <a:ea typeface="+mn-ea"/>
                <a:cs typeface="+mn-cs"/>
              </a:rPr>
              <a:t>つ目は「自己顕示のため（目立ちたい、嫌がらせ）」。サイバー攻撃の様子をライブ配信して自分の技術力をアピールしたり、他人の秘密や恥ずかしい写真を</a:t>
            </a:r>
            <a:r>
              <a:rPr kumimoji="1" lang="en-US" altLang="ja-JP" sz="1200" b="0" i="0" kern="1200" dirty="0">
                <a:solidFill>
                  <a:schemeClr val="tx1"/>
                </a:solidFill>
                <a:effectLst/>
                <a:latin typeface="+mn-lt"/>
                <a:ea typeface="+mn-ea"/>
                <a:cs typeface="+mn-cs"/>
              </a:rPr>
              <a:t>SNS</a:t>
            </a:r>
            <a:r>
              <a:rPr kumimoji="1" lang="ja-JP" altLang="en-US" sz="1200" b="0" i="0" kern="1200" dirty="0">
                <a:solidFill>
                  <a:schemeClr val="tx1"/>
                </a:solidFill>
                <a:effectLst/>
                <a:latin typeface="+mn-lt"/>
                <a:ea typeface="+mn-ea"/>
                <a:cs typeface="+mn-cs"/>
              </a:rPr>
              <a:t>でばらまいたりする愉快犯的な目的です</a:t>
            </a:r>
            <a:br>
              <a:rPr lang="ja-JP" altLang="en-US" dirty="0"/>
            </a:br>
            <a:endParaRPr lang="en-US" altLang="ja-JP" dirty="0"/>
          </a:p>
          <a:p>
            <a:r>
              <a:rPr kumimoji="1" lang="en-US" altLang="ja-JP" dirty="0"/>
              <a:t>11:30(1:00)</a:t>
            </a:r>
            <a:endParaRPr kumimoji="1" lang="ja-JP" altLang="en-US" dirty="0"/>
          </a:p>
        </p:txBody>
      </p:sp>
      <p:sp>
        <p:nvSpPr>
          <p:cNvPr id="4" name="スライド番号プレースホルダー 3">
            <a:extLst>
              <a:ext uri="{FF2B5EF4-FFF2-40B4-BE49-F238E27FC236}">
                <a16:creationId xmlns:a16="http://schemas.microsoft.com/office/drawing/2014/main" id="{B9A3A747-D12F-4A3E-6BD9-D27AA8E15624}"/>
              </a:ext>
            </a:extLst>
          </p:cNvPr>
          <p:cNvSpPr>
            <a:spLocks noGrp="1"/>
          </p:cNvSpPr>
          <p:nvPr>
            <p:ph type="sldNum" sz="quarter" idx="5"/>
          </p:nvPr>
        </p:nvSpPr>
        <p:spPr/>
        <p:txBody>
          <a:bodyPr/>
          <a:lstStyle/>
          <a:p>
            <a:fld id="{F24446C9-93B8-44D8-B71B-46E6F9601DA6}" type="slidenum">
              <a:rPr kumimoji="1" lang="ja-JP" altLang="en-US" smtClean="0"/>
              <a:t>10</a:t>
            </a:fld>
            <a:endParaRPr kumimoji="1" lang="ja-JP" altLang="en-US"/>
          </a:p>
        </p:txBody>
      </p:sp>
    </p:spTree>
    <p:extLst>
      <p:ext uri="{BB962C8B-B14F-4D97-AF65-F5344CB8AC3E}">
        <p14:creationId xmlns:p14="http://schemas.microsoft.com/office/powerpoint/2010/main" val="481271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A969E-9635-C149-BFFF-9227F1297E21}"/>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81164DD7-1272-A2D8-1693-4513B8A50978}"/>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C6729BDE-B01F-2FD9-9E99-7C521B6550C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200" b="0" i="0" kern="1200" dirty="0">
                <a:solidFill>
                  <a:schemeClr val="tx1"/>
                </a:solidFill>
                <a:effectLst/>
                <a:latin typeface="+mn-lt"/>
                <a:ea typeface="+mn-ea"/>
                <a:cs typeface="+mn-cs"/>
              </a:rPr>
              <a:t>3</a:t>
            </a:r>
            <a:r>
              <a:rPr kumimoji="1" lang="ja-JP" altLang="en-US" sz="1200" b="0" i="0" kern="1200" dirty="0">
                <a:solidFill>
                  <a:schemeClr val="tx1"/>
                </a:solidFill>
                <a:effectLst/>
                <a:latin typeface="+mn-lt"/>
                <a:ea typeface="+mn-ea"/>
                <a:cs typeface="+mn-cs"/>
              </a:rPr>
              <a:t>つ目は「スリルを求めているため」。これは「にわかハッカー」などに多いのですが、</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ゲーム感覚で友人のスマホにログインしたり、ネット動画で見たハッキングツールを面白半分で使ってみたりするケースです。</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200" b="0" i="0" kern="1200" dirty="0">
                <a:solidFill>
                  <a:schemeClr val="tx1"/>
                </a:solidFill>
                <a:effectLst/>
                <a:latin typeface="+mn-lt"/>
                <a:ea typeface="+mn-ea"/>
                <a:cs typeface="+mn-cs"/>
              </a:rPr>
              <a:t>4</a:t>
            </a:r>
            <a:r>
              <a:rPr kumimoji="1" lang="ja-JP" altLang="en-US" sz="1200" b="0" i="0" kern="1200" dirty="0">
                <a:solidFill>
                  <a:schemeClr val="tx1"/>
                </a:solidFill>
                <a:effectLst/>
                <a:latin typeface="+mn-lt"/>
                <a:ea typeface="+mn-ea"/>
                <a:cs typeface="+mn-cs"/>
              </a:rPr>
              <a:t>つ目は「国家レベルの活動」。映画の中だけの話に聞こえるかもしれませんが、敵国の軍事機密や最先端技術を盗んだり、</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電力や通信設備を攻撃して社会を混乱させたりするスパイ活動や妨害工作が現実に起きています。</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sz="1200" b="0" dirty="0">
                <a:solidFill>
                  <a:schemeClr val="tx1"/>
                </a:solidFill>
              </a:rPr>
              <a:t>12:30(1:00)</a:t>
            </a:r>
            <a:endParaRPr lang="ja-JP" altLang="en-US" sz="1200" b="0" dirty="0">
              <a:solidFill>
                <a:schemeClr val="tx1"/>
              </a:solidFill>
            </a:endParaRPr>
          </a:p>
        </p:txBody>
      </p:sp>
      <p:sp>
        <p:nvSpPr>
          <p:cNvPr id="4" name="スライド番号プレースホルダー 3">
            <a:extLst>
              <a:ext uri="{FF2B5EF4-FFF2-40B4-BE49-F238E27FC236}">
                <a16:creationId xmlns:a16="http://schemas.microsoft.com/office/drawing/2014/main" id="{9B47C4DD-6B9D-17E0-D575-A21FEDA08D84}"/>
              </a:ext>
            </a:extLst>
          </p:cNvPr>
          <p:cNvSpPr>
            <a:spLocks noGrp="1"/>
          </p:cNvSpPr>
          <p:nvPr>
            <p:ph type="sldNum" sz="quarter" idx="5"/>
          </p:nvPr>
        </p:nvSpPr>
        <p:spPr/>
        <p:txBody>
          <a:bodyPr/>
          <a:lstStyle/>
          <a:p>
            <a:fld id="{F24446C9-93B8-44D8-B71B-46E6F9601DA6}" type="slidenum">
              <a:rPr kumimoji="1" lang="ja-JP" altLang="en-US" smtClean="0"/>
              <a:t>11</a:t>
            </a:fld>
            <a:endParaRPr kumimoji="1" lang="ja-JP" altLang="en-US"/>
          </a:p>
        </p:txBody>
      </p:sp>
    </p:spTree>
    <p:extLst>
      <p:ext uri="{BB962C8B-B14F-4D97-AF65-F5344CB8AC3E}">
        <p14:creationId xmlns:p14="http://schemas.microsoft.com/office/powerpoint/2010/main" val="2573003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txBody>
          <a:bodyPr/>
          <a:lstStyle/>
          <a:p>
            <a:endParaRPr lang="ja-JP" altLang="en-US"/>
          </a:p>
        </p:txBody>
      </p:sp>
      <p:sp>
        <p:nvSpPr>
          <p:cNvPr id="3" name="ノート プレースホルダー 2"/>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具体的な手口としては、本物そっくりの偽サイトに誘導して個人情報を入力させる「フィッシング」。</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駅やカフェにある充電スポットに細工をし、ユーザーを騙してスマホの情報を抜き取る「チョイスジャッキング」。</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パソコンに偽の警告画面を出して、直し方を教えるふりをしてマルウェア（悪意のあるプログラム）をダウンロードさせる「</a:t>
            </a:r>
            <a:r>
              <a:rPr kumimoji="1" lang="en-US" altLang="ja-JP" sz="1200" b="0" i="0" kern="1200" dirty="0" err="1">
                <a:solidFill>
                  <a:schemeClr val="tx1"/>
                </a:solidFill>
                <a:effectLst/>
                <a:latin typeface="+mn-lt"/>
                <a:ea typeface="+mn-ea"/>
                <a:cs typeface="+mn-cs"/>
              </a:rPr>
              <a:t>ClickFix</a:t>
            </a:r>
            <a:r>
              <a:rPr kumimoji="1" lang="ja-JP" altLang="en-US" sz="1200" b="0" i="0" kern="1200" dirty="0">
                <a:solidFill>
                  <a:schemeClr val="tx1"/>
                </a:solidFill>
                <a:effectLst/>
                <a:latin typeface="+mn-lt"/>
                <a:ea typeface="+mn-ea"/>
                <a:cs typeface="+mn-cs"/>
              </a:rPr>
              <a:t>」などがあります。 </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サイバー攻撃は、高度なプログラムの知識だけでなく、人間の「焦り」や「安心感」といった心理的な隙を突いて騙す手口が非常に多いのが特徴です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en-US" altLang="ja-JP" b="0" dirty="0"/>
              <a:t>14:00(1:30)</a:t>
            </a:r>
            <a:endParaRPr kumimoji="1" lang="ja-JP" altLang="en-US" b="0" dirty="0"/>
          </a:p>
        </p:txBody>
      </p:sp>
      <p:sp>
        <p:nvSpPr>
          <p:cNvPr id="4" name="スライド番号プレースホルダー 3"/>
          <p:cNvSpPr>
            <a:spLocks noGrp="1"/>
          </p:cNvSpPr>
          <p:nvPr>
            <p:ph type="sldNum" sz="quarter" idx="5"/>
          </p:nvPr>
        </p:nvSpPr>
        <p:spPr/>
        <p:txBody>
          <a:bodyPr/>
          <a:lstStyle/>
          <a:p>
            <a:fld id="{F24446C9-93B8-44D8-B71B-46E6F9601DA6}" type="slidenum">
              <a:rPr kumimoji="1" lang="ja-JP" altLang="en-US" smtClean="0"/>
              <a:t>12</a:t>
            </a:fld>
            <a:endParaRPr kumimoji="1" lang="ja-JP" altLang="en-US"/>
          </a:p>
        </p:txBody>
      </p:sp>
    </p:spTree>
    <p:extLst>
      <p:ext uri="{BB962C8B-B14F-4D97-AF65-F5344CB8AC3E}">
        <p14:creationId xmlns:p14="http://schemas.microsoft.com/office/powerpoint/2010/main" val="39267346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FE4CA-8CA4-F98F-193C-9C0A7349E132}"/>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D7EA71FF-5662-B618-AB61-F85A2056925B}"/>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AB182D58-7010-1722-9C19-EE20AE3F5261}"/>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実際の被害例を見てみましょう。</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 個人レベルでは、人気の動画投稿アカウントが乗っ取られる事件が起きています。</a:t>
            </a:r>
            <a:endParaRPr kumimoji="1" lang="en-US" altLang="ja-JP" sz="1200" b="0" i="0" kern="1200" dirty="0">
              <a:solidFill>
                <a:schemeClr val="tx1"/>
              </a:solidFill>
              <a:effectLst/>
              <a:latin typeface="+mn-lt"/>
              <a:ea typeface="+mn-ea"/>
              <a:cs typeface="+mn-cs"/>
            </a:endParaRPr>
          </a:p>
          <a:p>
            <a:r>
              <a:rPr lang="ja-JP" altLang="en-US" dirty="0"/>
              <a:t>攻撃者は乗っ取ったチャンネルの動画説明欄に、「今回はこの無料ソフトを使いました、このゲーム改造ソフトが便利です」と紹介するように見せかけて</a:t>
            </a:r>
            <a:endParaRPr lang="en-US" altLang="ja-JP" dirty="0"/>
          </a:p>
          <a:p>
            <a:r>
              <a:rPr lang="ja-JP" altLang="en-US" dirty="0"/>
              <a:t>リンクは正規なものではなく、マルウェアが仕込まれたリンクにします。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「公式アカウントだから安全だろう」と信用した視聴者がそれをダウンロードし、個人情報やクレジットカード情報を盗まれてしまうのです</a:t>
            </a:r>
            <a:br>
              <a:rPr lang="ja-JP" altLang="en-US" dirty="0"/>
            </a:br>
            <a:endParaRPr lang="en-US" altLang="ja-JP" dirty="0"/>
          </a:p>
          <a:p>
            <a:endParaRPr kumimoji="1" lang="ja-JP" altLang="en-US" dirty="0"/>
          </a:p>
        </p:txBody>
      </p:sp>
      <p:sp>
        <p:nvSpPr>
          <p:cNvPr id="4" name="スライド番号プレースホルダー 3">
            <a:extLst>
              <a:ext uri="{FF2B5EF4-FFF2-40B4-BE49-F238E27FC236}">
                <a16:creationId xmlns:a16="http://schemas.microsoft.com/office/drawing/2014/main" id="{C65106D8-E619-0F6D-5BD3-F3EB08A7B2A5}"/>
              </a:ext>
            </a:extLst>
          </p:cNvPr>
          <p:cNvSpPr>
            <a:spLocks noGrp="1"/>
          </p:cNvSpPr>
          <p:nvPr>
            <p:ph type="sldNum" sz="quarter" idx="5"/>
          </p:nvPr>
        </p:nvSpPr>
        <p:spPr/>
        <p:txBody>
          <a:bodyPr/>
          <a:lstStyle/>
          <a:p>
            <a:fld id="{F24446C9-93B8-44D8-B71B-46E6F9601DA6}" type="slidenum">
              <a:rPr kumimoji="1" lang="ja-JP" altLang="en-US" smtClean="0"/>
              <a:t>13</a:t>
            </a:fld>
            <a:endParaRPr kumimoji="1" lang="ja-JP" altLang="en-US"/>
          </a:p>
        </p:txBody>
      </p:sp>
    </p:spTree>
    <p:extLst>
      <p:ext uri="{BB962C8B-B14F-4D97-AF65-F5344CB8AC3E}">
        <p14:creationId xmlns:p14="http://schemas.microsoft.com/office/powerpoint/2010/main" val="1937594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37CCC-E279-239B-F533-0AD1CD62E8F8}"/>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9CBCAD4F-94DC-C4C4-87CC-000B4E6906E5}"/>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A60DFF8C-588B-3502-6D30-5EB573CD1EDA}"/>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企業への攻撃例としては、イランの製鉄所が国家レベルのハッカー集団（</a:t>
            </a:r>
            <a:r>
              <a:rPr kumimoji="1" lang="en-US" altLang="ja-JP" sz="1200" b="0" i="0" kern="1200" dirty="0" err="1">
                <a:solidFill>
                  <a:schemeClr val="tx1"/>
                </a:solidFill>
                <a:effectLst/>
                <a:latin typeface="+mn-lt"/>
                <a:ea typeface="+mn-ea"/>
                <a:cs typeface="+mn-cs"/>
              </a:rPr>
              <a:t>Gonjeshke</a:t>
            </a:r>
            <a:r>
              <a:rPr kumimoji="1" lang="en-US" altLang="ja-JP" sz="1200" b="0" i="0" kern="1200" dirty="0">
                <a:solidFill>
                  <a:schemeClr val="tx1"/>
                </a:solidFill>
                <a:effectLst/>
                <a:latin typeface="+mn-lt"/>
                <a:ea typeface="+mn-ea"/>
                <a:cs typeface="+mn-cs"/>
              </a:rPr>
              <a:t> </a:t>
            </a:r>
            <a:r>
              <a:rPr kumimoji="1" lang="en-US" altLang="ja-JP" sz="1200" b="0" i="0" kern="1200" dirty="0" err="1">
                <a:solidFill>
                  <a:schemeClr val="tx1"/>
                </a:solidFill>
                <a:effectLst/>
                <a:latin typeface="+mn-lt"/>
                <a:ea typeface="+mn-ea"/>
                <a:cs typeface="+mn-cs"/>
              </a:rPr>
              <a:t>Darande</a:t>
            </a:r>
            <a:r>
              <a:rPr kumimoji="1" lang="ja-JP" altLang="en-US" sz="1200" b="0" i="0" kern="1200" dirty="0">
                <a:solidFill>
                  <a:schemeClr val="tx1"/>
                </a:solidFill>
                <a:effectLst/>
                <a:latin typeface="+mn-lt"/>
                <a:ea typeface="+mn-ea"/>
                <a:cs typeface="+mn-cs"/>
              </a:rPr>
              <a:t>等）からサイバー攻撃を受けた事件があります。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彼らは遠隔操作で鉄鋼を溶かす機械を不正に動かし、実際に工場で火災を引き起こしました。</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みなさんの身の回りにも鉄鋼製品はたくさんありますが、デジタル空間からの攻撃が、現実世界に物理的な破壊をもたらした恐ろしい例です</a:t>
            </a:r>
            <a:endParaRPr kumimoji="1" lang="en-US" altLang="ja-JP" dirty="0"/>
          </a:p>
        </p:txBody>
      </p:sp>
      <p:sp>
        <p:nvSpPr>
          <p:cNvPr id="4" name="スライド番号プレースホルダー 3">
            <a:extLst>
              <a:ext uri="{FF2B5EF4-FFF2-40B4-BE49-F238E27FC236}">
                <a16:creationId xmlns:a16="http://schemas.microsoft.com/office/drawing/2014/main" id="{8BF56C77-5400-5D15-4461-65F60DEDEC8F}"/>
              </a:ext>
            </a:extLst>
          </p:cNvPr>
          <p:cNvSpPr>
            <a:spLocks noGrp="1"/>
          </p:cNvSpPr>
          <p:nvPr>
            <p:ph type="sldNum" sz="quarter" idx="5"/>
          </p:nvPr>
        </p:nvSpPr>
        <p:spPr/>
        <p:txBody>
          <a:bodyPr/>
          <a:lstStyle/>
          <a:p>
            <a:fld id="{F24446C9-93B8-44D8-B71B-46E6F9601DA6}" type="slidenum">
              <a:rPr kumimoji="1" lang="ja-JP" altLang="en-US" smtClean="0"/>
              <a:t>14</a:t>
            </a:fld>
            <a:endParaRPr kumimoji="1" lang="ja-JP" altLang="en-US"/>
          </a:p>
        </p:txBody>
      </p:sp>
    </p:spTree>
    <p:extLst>
      <p:ext uri="{BB962C8B-B14F-4D97-AF65-F5344CB8AC3E}">
        <p14:creationId xmlns:p14="http://schemas.microsoft.com/office/powerpoint/2010/main" val="29935034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A7B98-06CB-A011-6853-02257AF1F24D}"/>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3540D2C2-3557-6337-8338-3E688B32D7AD}"/>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528A1BC8-CB0D-C095-F730-77635D11CB1A}"/>
              </a:ext>
            </a:extLst>
          </p:cNvPr>
          <p:cNvSpPr>
            <a:spLocks noGrp="1"/>
          </p:cNvSpPr>
          <p:nvPr>
            <p:ph type="body" idx="1"/>
          </p:nvPr>
        </p:nvSpPr>
        <p:spPr/>
        <p:txBody>
          <a:bodyPr/>
          <a:lstStyle/>
          <a:p>
            <a:r>
              <a:rPr kumimoji="1" lang="ja-JP" altLang="en-US" dirty="0"/>
              <a:t>それでは実際に投稿された攻撃時の動画をお見せします。</a:t>
            </a:r>
            <a:endParaRPr kumimoji="1" lang="en-US" altLang="ja-JP" dirty="0"/>
          </a:p>
          <a:p>
            <a:r>
              <a:rPr kumimoji="1" lang="ja-JP" altLang="en-US" dirty="0"/>
              <a:t>今回の犯行はあくまで設備破壊や経済へのダメージを目的としているため、人への被害がないように従業員が逃げてから破壊している。そういった側面も踏まえて見てください。</a:t>
            </a:r>
            <a:endParaRPr kumimoji="1" lang="en-US" altLang="ja-JP" dirty="0"/>
          </a:p>
          <a:p>
            <a:r>
              <a:rPr kumimoji="1" lang="ja-JP" altLang="en-US" dirty="0"/>
              <a:t>～～～</a:t>
            </a:r>
            <a:endParaRPr kumimoji="1" lang="en-US" altLang="ja-JP" dirty="0"/>
          </a:p>
          <a:p>
            <a:r>
              <a:rPr kumimoji="1" lang="ja-JP" altLang="en-US" dirty="0"/>
              <a:t>この動画は攻撃者によって出されています。</a:t>
            </a:r>
            <a:endParaRPr kumimoji="1" lang="en-US" altLang="ja-JP" dirty="0"/>
          </a:p>
          <a:p>
            <a:r>
              <a:rPr kumimoji="1" lang="ja-JP" altLang="en-US" dirty="0"/>
              <a:t>つまり、設備だけでなく、監視カメラまで乗っ取られている。ということです。</a:t>
            </a:r>
            <a:endParaRPr kumimoji="1" lang="en-US" altLang="ja-JP" dirty="0"/>
          </a:p>
          <a:p>
            <a:r>
              <a:rPr kumimoji="1" lang="ja-JP" altLang="en-US" dirty="0"/>
              <a:t>このようにサイバー攻撃を受けてしまうと設備だけでなく、会社全体の機器すべてが乗っ取られてしまいます。</a:t>
            </a:r>
            <a:endParaRPr kumimoji="1" lang="en-US" altLang="ja-JP" dirty="0"/>
          </a:p>
        </p:txBody>
      </p:sp>
      <p:sp>
        <p:nvSpPr>
          <p:cNvPr id="4" name="スライド番号プレースホルダー 3">
            <a:extLst>
              <a:ext uri="{FF2B5EF4-FFF2-40B4-BE49-F238E27FC236}">
                <a16:creationId xmlns:a16="http://schemas.microsoft.com/office/drawing/2014/main" id="{44793A29-2F1B-86E1-3F67-62177A4516D8}"/>
              </a:ext>
            </a:extLst>
          </p:cNvPr>
          <p:cNvSpPr>
            <a:spLocks noGrp="1"/>
          </p:cNvSpPr>
          <p:nvPr>
            <p:ph type="sldNum" sz="quarter" idx="5"/>
          </p:nvPr>
        </p:nvSpPr>
        <p:spPr/>
        <p:txBody>
          <a:bodyPr/>
          <a:lstStyle/>
          <a:p>
            <a:fld id="{F24446C9-93B8-44D8-B71B-46E6F9601DA6}" type="slidenum">
              <a:rPr kumimoji="1" lang="ja-JP" altLang="en-US" smtClean="0"/>
              <a:t>15</a:t>
            </a:fld>
            <a:endParaRPr kumimoji="1" lang="ja-JP" altLang="en-US"/>
          </a:p>
        </p:txBody>
      </p:sp>
    </p:spTree>
    <p:extLst>
      <p:ext uri="{BB962C8B-B14F-4D97-AF65-F5344CB8AC3E}">
        <p14:creationId xmlns:p14="http://schemas.microsoft.com/office/powerpoint/2010/main" val="8941237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8F39A-BF88-938F-98D8-2C5AAE764A84}"/>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E50B5B3B-47FD-A04C-FD07-39B6CF86015C}"/>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B811C603-879D-8A26-CA75-C11E95A82C53}"/>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ここまで聞いて、「サイバー攻撃なんて専門知識を持った凄腕ハッカーにしかできないんでしょ？」と思うかもしれません。実際に昔はそうでした。</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しかし今は、</a:t>
            </a:r>
            <a:r>
              <a:rPr kumimoji="1" lang="en-US" altLang="ja-JP" sz="1200" b="0" i="0" kern="1200" dirty="0">
                <a:solidFill>
                  <a:schemeClr val="tx1"/>
                </a:solidFill>
                <a:effectLst/>
                <a:latin typeface="+mn-lt"/>
                <a:ea typeface="+mn-ea"/>
                <a:cs typeface="+mn-cs"/>
              </a:rPr>
              <a:t>AI</a:t>
            </a:r>
            <a:r>
              <a:rPr kumimoji="1" lang="ja-JP" altLang="en-US" sz="1200" b="0" i="0" kern="1200" dirty="0">
                <a:solidFill>
                  <a:schemeClr val="tx1"/>
                </a:solidFill>
                <a:effectLst/>
                <a:latin typeface="+mn-lt"/>
                <a:ea typeface="+mn-ea"/>
                <a:cs typeface="+mn-cs"/>
              </a:rPr>
              <a:t>（人工知能）の発達によって、専門知識がなくても簡単に攻撃プログラムや偽サイトを作れてしまう時代になりました。</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その結果、軽い気持ちで手を出してしまう「にわか攻撃者」や、一般人が加害者になってしまうケースが急増しています。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そういったことが起きないよう、得られた知識を有効的に適切に使うことが現代では求められています。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endParaRPr kumimoji="1" lang="ja-JP" altLang="en-US" b="0" dirty="0"/>
          </a:p>
        </p:txBody>
      </p:sp>
      <p:sp>
        <p:nvSpPr>
          <p:cNvPr id="4" name="スライド番号プレースホルダー 3">
            <a:extLst>
              <a:ext uri="{FF2B5EF4-FFF2-40B4-BE49-F238E27FC236}">
                <a16:creationId xmlns:a16="http://schemas.microsoft.com/office/drawing/2014/main" id="{B0B3B789-4C2A-BCE2-1E81-7A37107B02FE}"/>
              </a:ext>
            </a:extLst>
          </p:cNvPr>
          <p:cNvSpPr>
            <a:spLocks noGrp="1"/>
          </p:cNvSpPr>
          <p:nvPr>
            <p:ph type="sldNum" sz="quarter" idx="5"/>
          </p:nvPr>
        </p:nvSpPr>
        <p:spPr/>
        <p:txBody>
          <a:bodyPr/>
          <a:lstStyle/>
          <a:p>
            <a:fld id="{F24446C9-93B8-44D8-B71B-46E6F9601DA6}" type="slidenum">
              <a:rPr kumimoji="1" lang="ja-JP" altLang="en-US" smtClean="0"/>
              <a:t>16</a:t>
            </a:fld>
            <a:endParaRPr kumimoji="1" lang="ja-JP" altLang="en-US"/>
          </a:p>
        </p:txBody>
      </p:sp>
    </p:spTree>
    <p:extLst>
      <p:ext uri="{BB962C8B-B14F-4D97-AF65-F5344CB8AC3E}">
        <p14:creationId xmlns:p14="http://schemas.microsoft.com/office/powerpoint/2010/main" val="25685420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それではミッション</a:t>
            </a:r>
            <a:r>
              <a:rPr kumimoji="1" lang="en-US" altLang="ja-JP" sz="1200" b="0" i="0" kern="1200" dirty="0">
                <a:solidFill>
                  <a:schemeClr val="tx1"/>
                </a:solidFill>
                <a:effectLst/>
                <a:latin typeface="+mn-lt"/>
                <a:ea typeface="+mn-ea"/>
                <a:cs typeface="+mn-cs"/>
              </a:rPr>
              <a:t>2</a:t>
            </a:r>
            <a:r>
              <a:rPr kumimoji="1" lang="ja-JP" altLang="en-US" sz="1200" b="0" i="0" kern="1200" dirty="0">
                <a:solidFill>
                  <a:schemeClr val="tx1"/>
                </a:solidFill>
                <a:effectLst/>
                <a:latin typeface="+mn-lt"/>
                <a:ea typeface="+mn-ea"/>
                <a:cs typeface="+mn-cs"/>
              </a:rPr>
              <a:t>！実際に攻撃者の視点を体験するゲーム「</a:t>
            </a:r>
            <a:r>
              <a:rPr kumimoji="1" lang="en-US" altLang="ja-JP" sz="1200" b="0" i="0" kern="1200" dirty="0" err="1">
                <a:solidFill>
                  <a:schemeClr val="tx1"/>
                </a:solidFill>
                <a:effectLst/>
                <a:latin typeface="+mn-lt"/>
                <a:ea typeface="+mn-ea"/>
                <a:cs typeface="+mn-cs"/>
              </a:rPr>
              <a:t>HAppy</a:t>
            </a:r>
            <a:r>
              <a:rPr kumimoji="1" lang="en-US" altLang="ja-JP" sz="1200" b="0" i="0" kern="1200" dirty="0">
                <a:solidFill>
                  <a:schemeClr val="tx1"/>
                </a:solidFill>
                <a:effectLst/>
                <a:latin typeface="+mn-lt"/>
                <a:ea typeface="+mn-ea"/>
                <a:cs typeface="+mn-cs"/>
              </a:rPr>
              <a:t> Coffee </a:t>
            </a:r>
            <a:r>
              <a:rPr kumimoji="1" lang="en-US" altLang="ja-JP" sz="1200" b="0" i="0" kern="1200" dirty="0" err="1">
                <a:solidFill>
                  <a:schemeClr val="tx1"/>
                </a:solidFill>
                <a:effectLst/>
                <a:latin typeface="+mn-lt"/>
                <a:ea typeface="+mn-ea"/>
                <a:cs typeface="+mn-cs"/>
              </a:rPr>
              <a:t>breaK</a:t>
            </a:r>
            <a:r>
              <a:rPr kumimoji="1" lang="ja-JP" altLang="en-US" sz="1200" b="0" i="0" kern="1200" dirty="0">
                <a:solidFill>
                  <a:schemeClr val="tx1"/>
                </a:solidFill>
                <a:effectLst/>
                <a:latin typeface="+mn-lt"/>
                <a:ea typeface="+mn-ea"/>
                <a:cs typeface="+mn-cs"/>
              </a:rPr>
              <a:t>」を始めましょう</a:t>
            </a:r>
            <a:endParaRPr kumimoji="1" lang="ja-JP" altLang="en-US" dirty="0"/>
          </a:p>
        </p:txBody>
      </p:sp>
      <p:sp>
        <p:nvSpPr>
          <p:cNvPr id="4" name="スライド番号プレースホルダー 3"/>
          <p:cNvSpPr>
            <a:spLocks noGrp="1"/>
          </p:cNvSpPr>
          <p:nvPr>
            <p:ph type="sldNum" sz="quarter" idx="5"/>
          </p:nvPr>
        </p:nvSpPr>
        <p:spPr/>
        <p:txBody>
          <a:bodyPr/>
          <a:lstStyle/>
          <a:p>
            <a:fld id="{F24446C9-93B8-44D8-B71B-46E6F9601DA6}" type="slidenum">
              <a:rPr kumimoji="1" lang="ja-JP" altLang="en-US" smtClean="0"/>
              <a:t>17</a:t>
            </a:fld>
            <a:endParaRPr kumimoji="1" lang="ja-JP" altLang="en-US"/>
          </a:p>
        </p:txBody>
      </p:sp>
    </p:spTree>
    <p:extLst>
      <p:ext uri="{BB962C8B-B14F-4D97-AF65-F5344CB8AC3E}">
        <p14:creationId xmlns:p14="http://schemas.microsoft.com/office/powerpoint/2010/main" val="6828623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A7613-1D65-1829-C874-4E53F7DB5A11}"/>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F2E76184-69ED-2BB6-7EFA-43297CCE6DDE}"/>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E6BA7242-4B9E-BA5C-18D2-6424AC680563}"/>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みなさんの身近にある”あるモノ”にサイバー攻撃を仕掛けるゲームです。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自分が攻撃者なら、どこを、どのように狙うでしょうか？</a:t>
            </a:r>
            <a:br>
              <a:rPr lang="ja-JP" altLang="en-US" dirty="0"/>
            </a:br>
            <a:endParaRPr kumimoji="1" lang="ja-JP" altLang="en-US" dirty="0"/>
          </a:p>
        </p:txBody>
      </p:sp>
      <p:sp>
        <p:nvSpPr>
          <p:cNvPr id="4" name="スライド番号プレースホルダー 3">
            <a:extLst>
              <a:ext uri="{FF2B5EF4-FFF2-40B4-BE49-F238E27FC236}">
                <a16:creationId xmlns:a16="http://schemas.microsoft.com/office/drawing/2014/main" id="{4549E8D0-9A9C-92FD-1165-D09F59B381EE}"/>
              </a:ext>
            </a:extLst>
          </p:cNvPr>
          <p:cNvSpPr>
            <a:spLocks noGrp="1"/>
          </p:cNvSpPr>
          <p:nvPr>
            <p:ph type="sldNum" sz="quarter" idx="5"/>
          </p:nvPr>
        </p:nvSpPr>
        <p:spPr/>
        <p:txBody>
          <a:bodyPr/>
          <a:lstStyle/>
          <a:p>
            <a:fld id="{F24446C9-93B8-44D8-B71B-46E6F9601DA6}" type="slidenum">
              <a:rPr kumimoji="1" lang="ja-JP" altLang="en-US" smtClean="0"/>
              <a:t>18</a:t>
            </a:fld>
            <a:endParaRPr kumimoji="1" lang="ja-JP" altLang="en-US"/>
          </a:p>
        </p:txBody>
      </p:sp>
    </p:spTree>
    <p:extLst>
      <p:ext uri="{BB962C8B-B14F-4D97-AF65-F5344CB8AC3E}">
        <p14:creationId xmlns:p14="http://schemas.microsoft.com/office/powerpoint/2010/main" val="6726781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4F6C85-CD7B-2E0D-5D68-B57C282BEE1B}"/>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96C4D714-2B0B-9E79-FD29-761E8FE28617}"/>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6F7299B8-9E70-AECD-9C28-855B715CFBBA}"/>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お手元の</a:t>
            </a:r>
            <a:r>
              <a:rPr kumimoji="1" lang="en-US" altLang="ja-JP" sz="1200" b="0" i="0" kern="1200" dirty="0">
                <a:solidFill>
                  <a:schemeClr val="tx1"/>
                </a:solidFill>
                <a:effectLst/>
                <a:latin typeface="+mn-lt"/>
                <a:ea typeface="+mn-ea"/>
                <a:cs typeface="+mn-cs"/>
              </a:rPr>
              <a:t>Web</a:t>
            </a:r>
            <a:r>
              <a:rPr kumimoji="1" lang="ja-JP" altLang="en-US" sz="1200" b="0" i="0" kern="1200" dirty="0">
                <a:solidFill>
                  <a:schemeClr val="tx1"/>
                </a:solidFill>
                <a:effectLst/>
                <a:latin typeface="+mn-lt"/>
                <a:ea typeface="+mn-ea"/>
                <a:cs typeface="+mn-cs"/>
              </a:rPr>
              <a:t>ブラウザから「 </a:t>
            </a:r>
            <a:r>
              <a:rPr kumimoji="1" lang="en-US" altLang="ja-JP" sz="1200" b="0" i="0" kern="1200" dirty="0">
                <a:solidFill>
                  <a:schemeClr val="tx1"/>
                </a:solidFill>
                <a:effectLst/>
                <a:latin typeface="+mn-lt"/>
                <a:ea typeface="+mn-ea"/>
                <a:cs typeface="+mn-cs"/>
              </a:rPr>
              <a:t>https://security-</a:t>
            </a:r>
            <a:r>
              <a:rPr kumimoji="1" lang="en-US" altLang="ja-JP" sz="1200" b="0" i="0" kern="1200" dirty="0" err="1">
                <a:solidFill>
                  <a:schemeClr val="tx1"/>
                </a:solidFill>
                <a:effectLst/>
                <a:latin typeface="+mn-lt"/>
                <a:ea typeface="+mn-ea"/>
                <a:cs typeface="+mn-cs"/>
              </a:rPr>
              <a:t>seed.com</a:t>
            </a:r>
            <a:r>
              <a:rPr kumimoji="1" lang="en-US" altLang="ja-JP" sz="1200" b="0" i="0" kern="1200" dirty="0">
                <a:solidFill>
                  <a:schemeClr val="tx1"/>
                </a:solidFill>
                <a:effectLst/>
                <a:latin typeface="+mn-lt"/>
                <a:ea typeface="+mn-ea"/>
                <a:cs typeface="+mn-cs"/>
              </a:rPr>
              <a:t> </a:t>
            </a:r>
            <a:r>
              <a:rPr kumimoji="1" lang="ja-JP" altLang="en-US" sz="1200" b="0" i="0" kern="1200" dirty="0">
                <a:solidFill>
                  <a:schemeClr val="tx1"/>
                </a:solidFill>
                <a:effectLst/>
                <a:latin typeface="+mn-lt"/>
                <a:ea typeface="+mn-ea"/>
                <a:cs typeface="+mn-cs"/>
              </a:rPr>
              <a:t>」にアクセスし、ユーザ名・パスワードともに「</a:t>
            </a:r>
            <a:r>
              <a:rPr kumimoji="1" lang="en-US" altLang="ja-JP" sz="1200" b="0" i="0" kern="1200" dirty="0">
                <a:solidFill>
                  <a:schemeClr val="tx1"/>
                </a:solidFill>
                <a:effectLst/>
                <a:latin typeface="+mn-lt"/>
                <a:ea typeface="+mn-ea"/>
                <a:cs typeface="+mn-cs"/>
              </a:rPr>
              <a:t>seed</a:t>
            </a:r>
            <a:r>
              <a:rPr kumimoji="1" lang="ja-JP" altLang="en-US" sz="1200" b="0" i="0" kern="1200" dirty="0">
                <a:solidFill>
                  <a:schemeClr val="tx1"/>
                </a:solidFill>
                <a:effectLst/>
                <a:latin typeface="+mn-lt"/>
                <a:ea typeface="+mn-ea"/>
                <a:cs typeface="+mn-cs"/>
              </a:rPr>
              <a:t>」と入力してログインしてください。</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そして「</a:t>
            </a:r>
            <a:r>
              <a:rPr kumimoji="1" lang="en-US" altLang="ja-JP" sz="1200" b="0" i="0" kern="1200" dirty="0">
                <a:solidFill>
                  <a:schemeClr val="tx1"/>
                </a:solidFill>
                <a:effectLst/>
                <a:latin typeface="+mn-lt"/>
                <a:ea typeface="+mn-ea"/>
                <a:cs typeface="+mn-cs"/>
              </a:rPr>
              <a:t>SNS</a:t>
            </a:r>
            <a:r>
              <a:rPr kumimoji="1" lang="ja-JP" altLang="en-US" sz="1200" b="0" i="0" kern="1200" dirty="0">
                <a:solidFill>
                  <a:schemeClr val="tx1"/>
                </a:solidFill>
                <a:effectLst/>
                <a:latin typeface="+mn-lt"/>
                <a:ea typeface="+mn-ea"/>
                <a:cs typeface="+mn-cs"/>
              </a:rPr>
              <a:t>」というクエストから開始し、あとは自由にプレイしてみてください。</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分からないことがあれば、手を挙げて教えてください</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時間は</a:t>
            </a:r>
            <a:r>
              <a:rPr kumimoji="1" lang="en-US" altLang="ja-JP" sz="1200" b="0" i="0" kern="1200" dirty="0">
                <a:solidFill>
                  <a:schemeClr val="tx1"/>
                </a:solidFill>
                <a:effectLst/>
                <a:latin typeface="+mn-lt"/>
                <a:ea typeface="+mn-ea"/>
                <a:cs typeface="+mn-cs"/>
              </a:rPr>
              <a:t>XX</a:t>
            </a:r>
            <a:r>
              <a:rPr kumimoji="1" lang="ja-JP" altLang="en-US" sz="1200" b="0" i="0" kern="1200" dirty="0">
                <a:solidFill>
                  <a:schemeClr val="tx1"/>
                </a:solidFill>
                <a:effectLst/>
                <a:latin typeface="+mn-lt"/>
                <a:ea typeface="+mn-ea"/>
                <a:cs typeface="+mn-cs"/>
              </a:rPr>
              <a:t>分間です</a:t>
            </a:r>
            <a:endParaRPr kumimoji="1" lang="ja-JP" altLang="en-US" dirty="0"/>
          </a:p>
        </p:txBody>
      </p:sp>
      <p:sp>
        <p:nvSpPr>
          <p:cNvPr id="4" name="スライド番号プレースホルダー 3">
            <a:extLst>
              <a:ext uri="{FF2B5EF4-FFF2-40B4-BE49-F238E27FC236}">
                <a16:creationId xmlns:a16="http://schemas.microsoft.com/office/drawing/2014/main" id="{C2BFC229-77D9-FF0D-EFE7-F8DA9A5F7A37}"/>
              </a:ext>
            </a:extLst>
          </p:cNvPr>
          <p:cNvSpPr>
            <a:spLocks noGrp="1"/>
          </p:cNvSpPr>
          <p:nvPr>
            <p:ph type="sldNum" sz="quarter" idx="5"/>
          </p:nvPr>
        </p:nvSpPr>
        <p:spPr/>
        <p:txBody>
          <a:bodyPr/>
          <a:lstStyle/>
          <a:p>
            <a:fld id="{F24446C9-93B8-44D8-B71B-46E6F9601DA6}" type="slidenum">
              <a:rPr kumimoji="1" lang="ja-JP" altLang="en-US" smtClean="0"/>
              <a:t>19</a:t>
            </a:fld>
            <a:endParaRPr kumimoji="1" lang="ja-JP" altLang="en-US"/>
          </a:p>
        </p:txBody>
      </p:sp>
    </p:spTree>
    <p:extLst>
      <p:ext uri="{BB962C8B-B14F-4D97-AF65-F5344CB8AC3E}">
        <p14:creationId xmlns:p14="http://schemas.microsoft.com/office/powerpoint/2010/main" val="28555690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E956A-0001-85D9-7D61-5BA3533B5E92}"/>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F9803F48-8DA6-756A-4120-C0409852099A}"/>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5EAF3653-8294-E26C-0B77-C5F6FF273520}"/>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ゲームお疲れさまでした。</a:t>
            </a:r>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SNS</a:t>
            </a:r>
            <a:r>
              <a:rPr kumimoji="1" lang="ja-JP" altLang="en-US" sz="1200" b="0" i="0" kern="1200" dirty="0">
                <a:solidFill>
                  <a:schemeClr val="tx1"/>
                </a:solidFill>
                <a:effectLst/>
                <a:latin typeface="+mn-lt"/>
                <a:ea typeface="+mn-ea"/>
                <a:cs typeface="+mn-cs"/>
              </a:rPr>
              <a:t>などに投稿している写真や</a:t>
            </a:r>
            <a:r>
              <a:rPr kumimoji="1" lang="en-US" altLang="ja-JP" sz="1200" b="0" i="0" kern="1200" dirty="0">
                <a:solidFill>
                  <a:schemeClr val="tx1"/>
                </a:solidFill>
                <a:effectLst/>
                <a:latin typeface="+mn-lt"/>
                <a:ea typeface="+mn-ea"/>
                <a:cs typeface="+mn-cs"/>
              </a:rPr>
              <a:t>web</a:t>
            </a:r>
            <a:r>
              <a:rPr kumimoji="1" lang="ja-JP" altLang="en-US" sz="1200" b="0" i="0" kern="1200" dirty="0">
                <a:solidFill>
                  <a:schemeClr val="tx1"/>
                </a:solidFill>
                <a:effectLst/>
                <a:latin typeface="+mn-lt"/>
                <a:ea typeface="+mn-ea"/>
                <a:cs typeface="+mn-cs"/>
              </a:rPr>
              <a:t>での検索など、様々なところから情報が取れてしまいます。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このゲームで体験してもらった通り、</a:t>
            </a:r>
            <a:r>
              <a:rPr kumimoji="1" lang="ja-JP" altLang="en-US" sz="1200" b="1" i="0" kern="1200" dirty="0">
                <a:solidFill>
                  <a:schemeClr val="tx1"/>
                </a:solidFill>
                <a:effectLst/>
                <a:latin typeface="+mn-lt"/>
                <a:ea typeface="+mn-ea"/>
                <a:cs typeface="+mn-cs"/>
              </a:rPr>
              <a:t>サイバー攻撃は専門技術がなくても、ちょっとした「試してみた」で成立</a:t>
            </a:r>
            <a:r>
              <a:rPr kumimoji="1" lang="ja-JP" altLang="en-US" sz="1200" b="0" i="0" kern="1200" dirty="0">
                <a:solidFill>
                  <a:schemeClr val="tx1"/>
                </a:solidFill>
                <a:effectLst/>
                <a:latin typeface="+mn-lt"/>
                <a:ea typeface="+mn-ea"/>
                <a:cs typeface="+mn-cs"/>
              </a:rPr>
              <a:t>してしまいます</a:t>
            </a:r>
            <a:endParaRPr lang="en-US" altLang="ja-JP" dirty="0"/>
          </a:p>
          <a:p>
            <a:r>
              <a:rPr kumimoji="1" lang="ja-JP" altLang="en-US" sz="1200" b="0" i="0" kern="1200" dirty="0">
                <a:solidFill>
                  <a:schemeClr val="tx1"/>
                </a:solidFill>
                <a:effectLst/>
                <a:latin typeface="+mn-lt"/>
                <a:ea typeface="+mn-ea"/>
                <a:cs typeface="+mn-cs"/>
              </a:rPr>
              <a:t>そしてその入口は、メールや</a:t>
            </a:r>
            <a:r>
              <a:rPr kumimoji="1" lang="en-US" altLang="ja-JP" sz="1200" b="0" i="0" kern="1200" dirty="0">
                <a:solidFill>
                  <a:schemeClr val="tx1"/>
                </a:solidFill>
                <a:effectLst/>
                <a:latin typeface="+mn-lt"/>
                <a:ea typeface="+mn-ea"/>
                <a:cs typeface="+mn-cs"/>
              </a:rPr>
              <a:t>DM</a:t>
            </a:r>
            <a:r>
              <a:rPr kumimoji="1" lang="ja-JP" altLang="en-US" sz="1200" b="0" i="0" kern="1200" dirty="0">
                <a:solidFill>
                  <a:schemeClr val="tx1"/>
                </a:solidFill>
                <a:effectLst/>
                <a:latin typeface="+mn-lt"/>
                <a:ea typeface="+mn-ea"/>
                <a:cs typeface="+mn-cs"/>
              </a:rPr>
              <a:t>、</a:t>
            </a:r>
            <a:r>
              <a:rPr kumimoji="1" lang="en-US" altLang="ja-JP" sz="1200" b="0" i="0" kern="1200" dirty="0">
                <a:solidFill>
                  <a:schemeClr val="tx1"/>
                </a:solidFill>
                <a:effectLst/>
                <a:latin typeface="+mn-lt"/>
                <a:ea typeface="+mn-ea"/>
                <a:cs typeface="+mn-cs"/>
              </a:rPr>
              <a:t>SNS</a:t>
            </a:r>
            <a:r>
              <a:rPr kumimoji="1" lang="ja-JP" altLang="en-US" sz="1200" b="0" i="0" kern="1200" dirty="0">
                <a:solidFill>
                  <a:schemeClr val="tx1"/>
                </a:solidFill>
                <a:effectLst/>
                <a:latin typeface="+mn-lt"/>
                <a:ea typeface="+mn-ea"/>
                <a:cs typeface="+mn-cs"/>
              </a:rPr>
              <a:t>、無料ツールなど、私たちの「身近なところ」にあります</a:t>
            </a:r>
            <a:endParaRPr kumimoji="1" lang="ja-JP" altLang="en-US" dirty="0"/>
          </a:p>
        </p:txBody>
      </p:sp>
      <p:sp>
        <p:nvSpPr>
          <p:cNvPr id="4" name="スライド番号プレースホルダー 3">
            <a:extLst>
              <a:ext uri="{FF2B5EF4-FFF2-40B4-BE49-F238E27FC236}">
                <a16:creationId xmlns:a16="http://schemas.microsoft.com/office/drawing/2014/main" id="{42F8F513-EBE2-A04F-61B3-213A7D22535F}"/>
              </a:ext>
            </a:extLst>
          </p:cNvPr>
          <p:cNvSpPr>
            <a:spLocks noGrp="1"/>
          </p:cNvSpPr>
          <p:nvPr>
            <p:ph type="sldNum" sz="quarter" idx="5"/>
          </p:nvPr>
        </p:nvSpPr>
        <p:spPr/>
        <p:txBody>
          <a:bodyPr/>
          <a:lstStyle/>
          <a:p>
            <a:fld id="{F24446C9-93B8-44D8-B71B-46E6F9601DA6}" type="slidenum">
              <a:rPr kumimoji="1" lang="ja-JP" altLang="en-US" smtClean="0"/>
              <a:t>20</a:t>
            </a:fld>
            <a:endParaRPr kumimoji="1" lang="ja-JP" altLang="en-US"/>
          </a:p>
        </p:txBody>
      </p:sp>
    </p:spTree>
    <p:extLst>
      <p:ext uri="{BB962C8B-B14F-4D97-AF65-F5344CB8AC3E}">
        <p14:creationId xmlns:p14="http://schemas.microsoft.com/office/powerpoint/2010/main" val="31954400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9A865-CEC1-F009-AEF2-C56BDA667C4E}"/>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B128F19C-D8DC-A700-AFC5-2612995E8413}"/>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D3925291-DF4E-4C95-15A5-3BED75385928}"/>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特に気をつけるべきポイントをここに記載しております・</a:t>
            </a:r>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1</a:t>
            </a:r>
            <a:r>
              <a:rPr kumimoji="1" lang="ja-JP" altLang="en-US" sz="1200" b="0" i="0" kern="1200" dirty="0">
                <a:solidFill>
                  <a:schemeClr val="tx1"/>
                </a:solidFill>
                <a:effectLst/>
                <a:latin typeface="+mn-lt"/>
                <a:ea typeface="+mn-ea"/>
                <a:cs typeface="+mn-cs"/>
              </a:rPr>
              <a:t>つ目は「</a:t>
            </a:r>
            <a:r>
              <a:rPr kumimoji="1" lang="en-US" altLang="ja-JP" sz="1200" b="0" i="0" kern="1200" dirty="0">
                <a:solidFill>
                  <a:schemeClr val="tx1"/>
                </a:solidFill>
                <a:effectLst/>
                <a:latin typeface="+mn-lt"/>
                <a:ea typeface="+mn-ea"/>
                <a:cs typeface="+mn-cs"/>
              </a:rPr>
              <a:t>SNS</a:t>
            </a:r>
            <a:r>
              <a:rPr kumimoji="1" lang="ja-JP" altLang="en-US" sz="1200" b="0" i="0" kern="1200" dirty="0">
                <a:solidFill>
                  <a:schemeClr val="tx1"/>
                </a:solidFill>
                <a:effectLst/>
                <a:latin typeface="+mn-lt"/>
                <a:ea typeface="+mn-ea"/>
                <a:cs typeface="+mn-cs"/>
              </a:rPr>
              <a:t>」。写真に写り込んだ背景や反射から位置情報や個人情報がバレることがあります。公開範囲や内容には注意が必要です。 </a:t>
            </a:r>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2</a:t>
            </a:r>
            <a:r>
              <a:rPr kumimoji="1" lang="ja-JP" altLang="en-US" sz="1200" b="0" i="0" kern="1200" dirty="0">
                <a:solidFill>
                  <a:schemeClr val="tx1"/>
                </a:solidFill>
                <a:effectLst/>
                <a:latin typeface="+mn-lt"/>
                <a:ea typeface="+mn-ea"/>
                <a:cs typeface="+mn-cs"/>
              </a:rPr>
              <a:t>つ目は「のぞき見（ショルダーハッキング）」。人目のある場所でパスワードを入力したり、機密情報を開いたりしないことで、不正にログインされる可能性があります。 </a:t>
            </a:r>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3</a:t>
            </a:r>
            <a:r>
              <a:rPr kumimoji="1" lang="ja-JP" altLang="en-US" sz="1200" b="0" i="0" kern="1200" dirty="0">
                <a:solidFill>
                  <a:schemeClr val="tx1"/>
                </a:solidFill>
                <a:effectLst/>
                <a:latin typeface="+mn-lt"/>
                <a:ea typeface="+mn-ea"/>
                <a:cs typeface="+mn-cs"/>
              </a:rPr>
              <a:t>つ目は「フリー</a:t>
            </a:r>
            <a:r>
              <a:rPr kumimoji="1" lang="en-US" altLang="ja-JP" sz="1200" b="0" i="0" kern="1200" dirty="0">
                <a:solidFill>
                  <a:schemeClr val="tx1"/>
                </a:solidFill>
                <a:effectLst/>
                <a:latin typeface="+mn-lt"/>
                <a:ea typeface="+mn-ea"/>
                <a:cs typeface="+mn-cs"/>
              </a:rPr>
              <a:t>Wi-Fi</a:t>
            </a:r>
            <a:r>
              <a:rPr kumimoji="1" lang="ja-JP" altLang="en-US" sz="1200" b="0" i="0" kern="1200" dirty="0">
                <a:solidFill>
                  <a:schemeClr val="tx1"/>
                </a:solidFill>
                <a:effectLst/>
                <a:latin typeface="+mn-lt"/>
                <a:ea typeface="+mn-ea"/>
                <a:cs typeface="+mn-cs"/>
              </a:rPr>
              <a:t>」。信頼できない無料</a:t>
            </a:r>
            <a:r>
              <a:rPr kumimoji="1" lang="en-US" altLang="ja-JP" sz="1200" b="0" i="0" kern="1200" dirty="0">
                <a:solidFill>
                  <a:schemeClr val="tx1"/>
                </a:solidFill>
                <a:effectLst/>
                <a:latin typeface="+mn-lt"/>
                <a:ea typeface="+mn-ea"/>
                <a:cs typeface="+mn-cs"/>
              </a:rPr>
              <a:t>Wi-Fi</a:t>
            </a:r>
            <a:r>
              <a:rPr kumimoji="1" lang="ja-JP" altLang="en-US" sz="1200" b="0" i="0" kern="1200" dirty="0">
                <a:solidFill>
                  <a:schemeClr val="tx1"/>
                </a:solidFill>
                <a:effectLst/>
                <a:latin typeface="+mn-lt"/>
                <a:ea typeface="+mn-ea"/>
                <a:cs typeface="+mn-cs"/>
              </a:rPr>
              <a:t>には接続しないこと。攻撃者の用意した</a:t>
            </a:r>
            <a:r>
              <a:rPr kumimoji="1" lang="en-US" altLang="ja-JP" sz="1200" b="0" i="0" kern="1200" dirty="0" err="1">
                <a:solidFill>
                  <a:schemeClr val="tx1"/>
                </a:solidFill>
                <a:effectLst/>
                <a:latin typeface="+mn-lt"/>
                <a:ea typeface="+mn-ea"/>
                <a:cs typeface="+mn-cs"/>
              </a:rPr>
              <a:t>wifi</a:t>
            </a:r>
            <a:r>
              <a:rPr kumimoji="1" lang="ja-JP" altLang="en-US" sz="1200" b="0" i="0" kern="1200" dirty="0">
                <a:solidFill>
                  <a:schemeClr val="tx1"/>
                </a:solidFill>
                <a:effectLst/>
                <a:latin typeface="+mn-lt"/>
                <a:ea typeface="+mn-ea"/>
                <a:cs typeface="+mn-cs"/>
              </a:rPr>
              <a:t>に接続することで、何を見ているのかや、場合によってはパスワードが流出する可能性があります。</a:t>
            </a:r>
            <a:endParaRPr kumimoji="1" lang="ja-JP" altLang="en-US" dirty="0"/>
          </a:p>
        </p:txBody>
      </p:sp>
      <p:sp>
        <p:nvSpPr>
          <p:cNvPr id="4" name="スライド番号プレースホルダー 3">
            <a:extLst>
              <a:ext uri="{FF2B5EF4-FFF2-40B4-BE49-F238E27FC236}">
                <a16:creationId xmlns:a16="http://schemas.microsoft.com/office/drawing/2014/main" id="{1BB74E78-A9F0-7183-012F-1AF8C859CCC3}"/>
              </a:ext>
            </a:extLst>
          </p:cNvPr>
          <p:cNvSpPr>
            <a:spLocks noGrp="1"/>
          </p:cNvSpPr>
          <p:nvPr>
            <p:ph type="sldNum" sz="quarter" idx="5"/>
          </p:nvPr>
        </p:nvSpPr>
        <p:spPr/>
        <p:txBody>
          <a:bodyPr/>
          <a:lstStyle/>
          <a:p>
            <a:fld id="{F24446C9-93B8-44D8-B71B-46E6F9601DA6}" type="slidenum">
              <a:rPr kumimoji="1" lang="ja-JP" altLang="en-US" smtClean="0"/>
              <a:t>21</a:t>
            </a:fld>
            <a:endParaRPr kumimoji="1" lang="ja-JP" altLang="en-US"/>
          </a:p>
        </p:txBody>
      </p:sp>
    </p:spTree>
    <p:extLst>
      <p:ext uri="{BB962C8B-B14F-4D97-AF65-F5344CB8AC3E}">
        <p14:creationId xmlns:p14="http://schemas.microsoft.com/office/powerpoint/2010/main" val="21723401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A53BB-29DB-FF28-A757-F9D2B2692A03}"/>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4BA1CC8E-94A8-7540-FD93-C5CA12163530}"/>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B0642953-E6C2-1C8B-C0B0-20F3DF48CCC5}"/>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アメリカの有名なセキュリティ会議「</a:t>
            </a:r>
            <a:r>
              <a:rPr kumimoji="1" lang="en-US" altLang="ja-JP" sz="1200" b="0" i="0" kern="1200" dirty="0">
                <a:solidFill>
                  <a:schemeClr val="tx1"/>
                </a:solidFill>
                <a:effectLst/>
                <a:latin typeface="+mn-lt"/>
                <a:ea typeface="+mn-ea"/>
                <a:cs typeface="+mn-cs"/>
              </a:rPr>
              <a:t>DEF CON</a:t>
            </a:r>
            <a:r>
              <a:rPr kumimoji="1" lang="ja-JP" altLang="en-US" sz="1200" b="0" i="0" kern="1200" dirty="0">
                <a:solidFill>
                  <a:schemeClr val="tx1"/>
                </a:solidFill>
                <a:effectLst/>
                <a:latin typeface="+mn-lt"/>
                <a:ea typeface="+mn-ea"/>
                <a:cs typeface="+mn-cs"/>
              </a:rPr>
              <a:t>」では、「</a:t>
            </a:r>
            <a:r>
              <a:rPr kumimoji="1" lang="en-US" altLang="ja-JP" sz="1200" b="0" i="0" kern="1200" dirty="0">
                <a:solidFill>
                  <a:schemeClr val="tx1"/>
                </a:solidFill>
                <a:effectLst/>
                <a:latin typeface="+mn-lt"/>
                <a:ea typeface="+mn-ea"/>
                <a:cs typeface="+mn-cs"/>
              </a:rPr>
              <a:t>Wall of Sheep</a:t>
            </a:r>
            <a:r>
              <a:rPr kumimoji="1" lang="ja-JP" altLang="en-US" sz="1200" b="0" i="0" kern="1200" dirty="0">
                <a:solidFill>
                  <a:schemeClr val="tx1"/>
                </a:solidFill>
                <a:effectLst/>
                <a:latin typeface="+mn-lt"/>
                <a:ea typeface="+mn-ea"/>
                <a:cs typeface="+mn-cs"/>
              </a:rPr>
              <a:t>（羊の壁）」という企画があり、</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会場のフリー</a:t>
            </a:r>
            <a:r>
              <a:rPr kumimoji="1" lang="en-US" altLang="ja-JP" sz="1200" b="0" i="0" kern="1200" dirty="0">
                <a:solidFill>
                  <a:schemeClr val="tx1"/>
                </a:solidFill>
                <a:effectLst/>
                <a:latin typeface="+mn-lt"/>
                <a:ea typeface="+mn-ea"/>
                <a:cs typeface="+mn-cs"/>
              </a:rPr>
              <a:t>Wi-Fi</a:t>
            </a:r>
            <a:r>
              <a:rPr kumimoji="1" lang="ja-JP" altLang="en-US" sz="1200" b="0" i="0" kern="1200" dirty="0">
                <a:solidFill>
                  <a:schemeClr val="tx1"/>
                </a:solidFill>
                <a:effectLst/>
                <a:latin typeface="+mn-lt"/>
                <a:ea typeface="+mn-ea"/>
                <a:cs typeface="+mn-cs"/>
              </a:rPr>
              <a:t>に不用意に接続した人の</a:t>
            </a:r>
            <a:r>
              <a:rPr kumimoji="1" lang="en-US" altLang="ja-JP" sz="1200" b="0" i="0" kern="1200" dirty="0">
                <a:solidFill>
                  <a:schemeClr val="tx1"/>
                </a:solidFill>
                <a:effectLst/>
                <a:latin typeface="+mn-lt"/>
                <a:ea typeface="+mn-ea"/>
                <a:cs typeface="+mn-cs"/>
              </a:rPr>
              <a:t>ID</a:t>
            </a:r>
            <a:r>
              <a:rPr kumimoji="1" lang="ja-JP" altLang="en-US" sz="1200" b="0" i="0" kern="1200" dirty="0">
                <a:solidFill>
                  <a:schemeClr val="tx1"/>
                </a:solidFill>
                <a:effectLst/>
                <a:latin typeface="+mn-lt"/>
                <a:ea typeface="+mn-ea"/>
                <a:cs typeface="+mn-cs"/>
              </a:rPr>
              <a:t>やパスワードの一部をスクリーンに晒し出し、その危険性を警告しています。</a:t>
            </a:r>
            <a:endParaRPr kumimoji="1" lang="ja-JP" altLang="en-US" dirty="0"/>
          </a:p>
        </p:txBody>
      </p:sp>
      <p:sp>
        <p:nvSpPr>
          <p:cNvPr id="4" name="スライド番号プレースホルダー 3">
            <a:extLst>
              <a:ext uri="{FF2B5EF4-FFF2-40B4-BE49-F238E27FC236}">
                <a16:creationId xmlns:a16="http://schemas.microsoft.com/office/drawing/2014/main" id="{4F7A7DF7-6F31-CC94-28AA-0660ABC595DF}"/>
              </a:ext>
            </a:extLst>
          </p:cNvPr>
          <p:cNvSpPr>
            <a:spLocks noGrp="1"/>
          </p:cNvSpPr>
          <p:nvPr>
            <p:ph type="sldNum" sz="quarter" idx="5"/>
          </p:nvPr>
        </p:nvSpPr>
        <p:spPr/>
        <p:txBody>
          <a:bodyPr/>
          <a:lstStyle/>
          <a:p>
            <a:fld id="{F24446C9-93B8-44D8-B71B-46E6F9601DA6}" type="slidenum">
              <a:rPr kumimoji="1" lang="ja-JP" altLang="en-US" smtClean="0"/>
              <a:t>22</a:t>
            </a:fld>
            <a:endParaRPr kumimoji="1" lang="ja-JP" altLang="en-US"/>
          </a:p>
        </p:txBody>
      </p:sp>
    </p:spTree>
    <p:extLst>
      <p:ext uri="{BB962C8B-B14F-4D97-AF65-F5344CB8AC3E}">
        <p14:creationId xmlns:p14="http://schemas.microsoft.com/office/powerpoint/2010/main" val="24532839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A6516-33A2-FBAD-BF9F-5D0D5D798465}"/>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D4482AC0-20B4-8333-F84B-B57E4DF09ECE}"/>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9A3FD174-0C0A-98C6-6793-9AF4DF518573}"/>
              </a:ext>
            </a:extLst>
          </p:cNvPr>
          <p:cNvSpPr>
            <a:spLocks noGrp="1"/>
          </p:cNvSpPr>
          <p:nvPr>
            <p:ph type="body" idx="1"/>
          </p:nvPr>
        </p:nvSpPr>
        <p:spPr/>
        <p:txBody>
          <a:bodyPr/>
          <a:lstStyle/>
          <a:p>
            <a:r>
              <a:rPr lang="ja-JP" altLang="en-US" dirty="0"/>
              <a:t>今回はゲームで雰囲気を体験してもらいましたが、実際にやるともちろん犯罪です</a:t>
            </a:r>
            <a:endParaRPr lang="en-US" altLang="ja-JP" dirty="0"/>
          </a:p>
          <a:p>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実際に、</a:t>
            </a:r>
            <a:r>
              <a:rPr kumimoji="1" lang="en-US" altLang="ja-JP" sz="1200" b="0" i="0" kern="1200" dirty="0">
                <a:solidFill>
                  <a:schemeClr val="tx1"/>
                </a:solidFill>
                <a:effectLst/>
                <a:latin typeface="+mn-lt"/>
                <a:ea typeface="+mn-ea"/>
                <a:cs typeface="+mn-cs"/>
              </a:rPr>
              <a:t>18</a:t>
            </a:r>
            <a:r>
              <a:rPr kumimoji="1" lang="ja-JP" altLang="en-US" sz="1200" b="0" i="0" kern="1200" dirty="0">
                <a:solidFill>
                  <a:schemeClr val="tx1"/>
                </a:solidFill>
                <a:effectLst/>
                <a:latin typeface="+mn-lt"/>
                <a:ea typeface="+mn-ea"/>
                <a:cs typeface="+mn-cs"/>
              </a:rPr>
              <a:t>歳の高校生が他人の楽天モバイルのアカウントに不正ログインし、</a:t>
            </a:r>
            <a:r>
              <a:rPr kumimoji="1" lang="en-US" altLang="ja-JP" sz="1200" b="0" i="0" kern="1200" dirty="0">
                <a:solidFill>
                  <a:schemeClr val="tx1"/>
                </a:solidFill>
                <a:effectLst/>
                <a:latin typeface="+mn-lt"/>
                <a:ea typeface="+mn-ea"/>
                <a:cs typeface="+mn-cs"/>
              </a:rPr>
              <a:t>2000</a:t>
            </a:r>
            <a:r>
              <a:rPr kumimoji="1" lang="ja-JP" altLang="en-US" sz="1200" b="0" i="0" kern="1200" dirty="0">
                <a:solidFill>
                  <a:schemeClr val="tx1"/>
                </a:solidFill>
                <a:effectLst/>
                <a:latin typeface="+mn-lt"/>
                <a:ea typeface="+mn-ea"/>
                <a:cs typeface="+mn-cs"/>
              </a:rPr>
              <a:t>回線以上を不正開通させて転売した事件や、</a:t>
            </a:r>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17</a:t>
            </a:r>
            <a:r>
              <a:rPr kumimoji="1" lang="ja-JP" altLang="en-US" sz="1200" b="0" i="0" kern="1200" dirty="0">
                <a:solidFill>
                  <a:schemeClr val="tx1"/>
                </a:solidFill>
                <a:effectLst/>
                <a:latin typeface="+mn-lt"/>
                <a:ea typeface="+mn-ea"/>
                <a:cs typeface="+mn-cs"/>
              </a:rPr>
              <a:t>歳の高校生がネットカフェ（快活</a:t>
            </a:r>
            <a:r>
              <a:rPr kumimoji="1" lang="en-US" altLang="ja-JP" sz="1200" b="0" i="0" kern="1200" dirty="0">
                <a:solidFill>
                  <a:schemeClr val="tx1"/>
                </a:solidFill>
                <a:effectLst/>
                <a:latin typeface="+mn-lt"/>
                <a:ea typeface="+mn-ea"/>
                <a:cs typeface="+mn-cs"/>
              </a:rPr>
              <a:t>CLUB</a:t>
            </a:r>
            <a:r>
              <a:rPr kumimoji="1" lang="ja-JP" altLang="en-US" sz="1200" b="0" i="0" kern="1200" dirty="0">
                <a:solidFill>
                  <a:schemeClr val="tx1"/>
                </a:solidFill>
                <a:effectLst/>
                <a:latin typeface="+mn-lt"/>
                <a:ea typeface="+mn-ea"/>
                <a:cs typeface="+mn-cs"/>
              </a:rPr>
              <a:t>）のシステムに不正アクセスして逮捕された事件も起きています。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他者のネットワークに勝手に侵入することは立派な犯罪であり、人生を棒に振ることになります</a:t>
            </a:r>
            <a:endParaRPr kumimoji="1" lang="ja-JP" altLang="en-US" b="0" dirty="0"/>
          </a:p>
        </p:txBody>
      </p:sp>
      <p:sp>
        <p:nvSpPr>
          <p:cNvPr id="4" name="スライド番号プレースホルダー 3">
            <a:extLst>
              <a:ext uri="{FF2B5EF4-FFF2-40B4-BE49-F238E27FC236}">
                <a16:creationId xmlns:a16="http://schemas.microsoft.com/office/drawing/2014/main" id="{2FB10E04-0B3E-AEC8-C811-6F6D544D4392}"/>
              </a:ext>
            </a:extLst>
          </p:cNvPr>
          <p:cNvSpPr>
            <a:spLocks noGrp="1"/>
          </p:cNvSpPr>
          <p:nvPr>
            <p:ph type="sldNum" sz="quarter" idx="5"/>
          </p:nvPr>
        </p:nvSpPr>
        <p:spPr/>
        <p:txBody>
          <a:bodyPr/>
          <a:lstStyle/>
          <a:p>
            <a:fld id="{F24446C9-93B8-44D8-B71B-46E6F9601DA6}" type="slidenum">
              <a:rPr kumimoji="1" lang="ja-JP" altLang="en-US" smtClean="0"/>
              <a:t>23</a:t>
            </a:fld>
            <a:endParaRPr kumimoji="1" lang="ja-JP" altLang="en-US"/>
          </a:p>
        </p:txBody>
      </p:sp>
    </p:spTree>
    <p:extLst>
      <p:ext uri="{BB962C8B-B14F-4D97-AF65-F5344CB8AC3E}">
        <p14:creationId xmlns:p14="http://schemas.microsoft.com/office/powerpoint/2010/main" val="35080714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それでは最後のミッション、</a:t>
            </a:r>
            <a:r>
              <a:rPr kumimoji="1" lang="ja-JP" altLang="en-US" dirty="0"/>
              <a:t>セキュリティを学ぼうに入ります</a:t>
            </a:r>
          </a:p>
        </p:txBody>
      </p:sp>
      <p:sp>
        <p:nvSpPr>
          <p:cNvPr id="4" name="スライド番号プレースホルダー 3"/>
          <p:cNvSpPr>
            <a:spLocks noGrp="1"/>
          </p:cNvSpPr>
          <p:nvPr>
            <p:ph type="sldNum" sz="quarter" idx="5"/>
          </p:nvPr>
        </p:nvSpPr>
        <p:spPr/>
        <p:txBody>
          <a:bodyPr/>
          <a:lstStyle/>
          <a:p>
            <a:fld id="{F24446C9-93B8-44D8-B71B-46E6F9601DA6}" type="slidenum">
              <a:rPr kumimoji="1" lang="ja-JP" altLang="en-US" smtClean="0"/>
              <a:t>24</a:t>
            </a:fld>
            <a:endParaRPr kumimoji="1" lang="ja-JP" altLang="en-US"/>
          </a:p>
        </p:txBody>
      </p:sp>
    </p:spTree>
    <p:extLst>
      <p:ext uri="{BB962C8B-B14F-4D97-AF65-F5344CB8AC3E}">
        <p14:creationId xmlns:p14="http://schemas.microsoft.com/office/powerpoint/2010/main" val="1311290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ECFB77-1148-DFD6-41C6-B07CF5C8C77B}"/>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066F9D12-DD44-DA14-D6B0-35099EFB1B9C}"/>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578C611A-8E5B-8931-96BB-F16ADCBC2FA8}"/>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私たちがインターネットを安全に使い、自分や社会を守るにはどうすればいいでしょうか？ </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大切なのは、</a:t>
            </a:r>
            <a:r>
              <a:rPr kumimoji="1" lang="ja-JP" altLang="en-US" sz="1200" b="1" i="0" kern="1200" dirty="0">
                <a:solidFill>
                  <a:schemeClr val="tx1"/>
                </a:solidFill>
                <a:effectLst/>
                <a:latin typeface="+mn-lt"/>
                <a:ea typeface="+mn-ea"/>
                <a:cs typeface="+mn-cs"/>
              </a:rPr>
              <a:t>「情報セキュリティの三要素（</a:t>
            </a:r>
            <a:r>
              <a:rPr kumimoji="1" lang="en-US" altLang="ja-JP" sz="1200" b="1" i="0" kern="1200" dirty="0">
                <a:solidFill>
                  <a:schemeClr val="tx1"/>
                </a:solidFill>
                <a:effectLst/>
                <a:latin typeface="+mn-lt"/>
                <a:ea typeface="+mn-ea"/>
                <a:cs typeface="+mn-cs"/>
              </a:rPr>
              <a:t>CIA</a:t>
            </a:r>
            <a:r>
              <a:rPr kumimoji="1" lang="ja-JP" altLang="en-US" sz="1200" b="1" i="0" kern="1200" dirty="0">
                <a:solidFill>
                  <a:schemeClr val="tx1"/>
                </a:solidFill>
                <a:effectLst/>
                <a:latin typeface="+mn-lt"/>
                <a:ea typeface="+mn-ea"/>
                <a:cs typeface="+mn-cs"/>
              </a:rPr>
              <a:t>）」を理解することと、「情報リテラシー」を身につけること</a:t>
            </a:r>
            <a:r>
              <a:rPr kumimoji="1" lang="ja-JP" altLang="en-US" sz="1200" b="0" i="0" kern="1200" dirty="0">
                <a:solidFill>
                  <a:schemeClr val="tx1"/>
                </a:solidFill>
                <a:effectLst/>
                <a:latin typeface="+mn-lt"/>
                <a:ea typeface="+mn-ea"/>
                <a:cs typeface="+mn-cs"/>
              </a:rPr>
              <a:t>の</a:t>
            </a:r>
            <a:r>
              <a:rPr kumimoji="1" lang="en-US" altLang="ja-JP" sz="1200" b="0" i="0" kern="1200" dirty="0">
                <a:solidFill>
                  <a:schemeClr val="tx1"/>
                </a:solidFill>
                <a:effectLst/>
                <a:latin typeface="+mn-lt"/>
                <a:ea typeface="+mn-ea"/>
                <a:cs typeface="+mn-cs"/>
              </a:rPr>
              <a:t>2</a:t>
            </a:r>
            <a:r>
              <a:rPr kumimoji="1" lang="ja-JP" altLang="en-US" sz="1200" b="0" i="0" kern="1200" dirty="0">
                <a:solidFill>
                  <a:schemeClr val="tx1"/>
                </a:solidFill>
                <a:effectLst/>
                <a:latin typeface="+mn-lt"/>
                <a:ea typeface="+mn-ea"/>
                <a:cs typeface="+mn-cs"/>
              </a:rPr>
              <a:t>本柱です。</a:t>
            </a:r>
            <a:endParaRPr kumimoji="1" lang="en-US" altLang="ja-JP" sz="1200" b="0" i="0" kern="1200" dirty="0">
              <a:solidFill>
                <a:schemeClr val="tx1"/>
              </a:solidFill>
              <a:effectLst/>
              <a:latin typeface="+mn-lt"/>
              <a:ea typeface="+mn-ea"/>
              <a:cs typeface="+mn-cs"/>
            </a:endParaRPr>
          </a:p>
          <a:p>
            <a:r>
              <a:rPr kumimoji="1" lang="ja-JP" altLang="en-US" sz="1200" b="1" i="0" kern="1200" dirty="0">
                <a:solidFill>
                  <a:schemeClr val="tx1"/>
                </a:solidFill>
                <a:effectLst/>
                <a:latin typeface="+mn-lt"/>
                <a:ea typeface="+mn-ea"/>
                <a:cs typeface="+mn-cs"/>
              </a:rPr>
              <a:t>「情報セキュリティの三要素（</a:t>
            </a:r>
            <a:r>
              <a:rPr kumimoji="1" lang="en-US" altLang="ja-JP" sz="1200" b="1" i="0" kern="1200" dirty="0">
                <a:solidFill>
                  <a:schemeClr val="tx1"/>
                </a:solidFill>
                <a:effectLst/>
                <a:latin typeface="+mn-lt"/>
                <a:ea typeface="+mn-ea"/>
                <a:cs typeface="+mn-cs"/>
              </a:rPr>
              <a:t>CIA</a:t>
            </a:r>
            <a:r>
              <a:rPr kumimoji="1" lang="ja-JP" altLang="en-US" sz="1200" b="1" i="0" kern="1200" dirty="0">
                <a:solidFill>
                  <a:schemeClr val="tx1"/>
                </a:solidFill>
                <a:effectLst/>
                <a:latin typeface="+mn-lt"/>
                <a:ea typeface="+mn-ea"/>
                <a:cs typeface="+mn-cs"/>
              </a:rPr>
              <a:t>）」を理解することで情報をどのように扱えばいいか、理由を理解して扱うことができるようになります。</a:t>
            </a:r>
            <a:endParaRPr kumimoji="1" lang="en-US" altLang="ja-JP" sz="1200" b="1" i="0" kern="1200" dirty="0">
              <a:solidFill>
                <a:schemeClr val="tx1"/>
              </a:solidFill>
              <a:effectLst/>
              <a:latin typeface="+mn-lt"/>
              <a:ea typeface="+mn-ea"/>
              <a:cs typeface="+mn-cs"/>
            </a:endParaRPr>
          </a:p>
          <a:p>
            <a:r>
              <a:rPr kumimoji="1" lang="ja-JP" altLang="en-US" sz="1200" b="1" i="0" kern="1200" dirty="0">
                <a:solidFill>
                  <a:schemeClr val="tx1"/>
                </a:solidFill>
                <a:effectLst/>
                <a:latin typeface="+mn-lt"/>
                <a:ea typeface="+mn-ea"/>
                <a:cs typeface="+mn-cs"/>
              </a:rPr>
              <a:t>「情報リテラシー」を身に着けることで、真偽を見極め、安全に正しく判断できる能力が身につきます。</a:t>
            </a:r>
            <a:endParaRPr kumimoji="1" lang="en-US" altLang="ja-JP" sz="1200" b="1" i="0" kern="1200" dirty="0">
              <a:solidFill>
                <a:schemeClr val="tx1"/>
              </a:solidFill>
              <a:effectLst/>
              <a:latin typeface="+mn-lt"/>
              <a:ea typeface="+mn-ea"/>
              <a:cs typeface="+mn-cs"/>
            </a:endParaRPr>
          </a:p>
          <a:p>
            <a:endParaRPr kumimoji="1" lang="en-US" altLang="ja-JP" sz="1200" b="1" i="0" kern="1200" dirty="0">
              <a:solidFill>
                <a:schemeClr val="tx1"/>
              </a:solidFill>
              <a:effectLst/>
              <a:latin typeface="+mn-lt"/>
              <a:ea typeface="+mn-ea"/>
              <a:cs typeface="+mn-cs"/>
            </a:endParaRPr>
          </a:p>
          <a:p>
            <a:r>
              <a:rPr kumimoji="1" lang="ja-JP" altLang="en-US" sz="1200" b="1" i="0" kern="1200" dirty="0">
                <a:solidFill>
                  <a:schemeClr val="tx1"/>
                </a:solidFill>
                <a:effectLst/>
                <a:latin typeface="+mn-lt"/>
                <a:ea typeface="+mn-ea"/>
                <a:cs typeface="+mn-cs"/>
              </a:rPr>
              <a:t>この２本柱について次のページから説明していきます。</a:t>
            </a:r>
            <a:endParaRPr kumimoji="1" lang="ja-JP" altLang="en-US" dirty="0"/>
          </a:p>
        </p:txBody>
      </p:sp>
      <p:sp>
        <p:nvSpPr>
          <p:cNvPr id="4" name="スライド番号プレースホルダー 3">
            <a:extLst>
              <a:ext uri="{FF2B5EF4-FFF2-40B4-BE49-F238E27FC236}">
                <a16:creationId xmlns:a16="http://schemas.microsoft.com/office/drawing/2014/main" id="{D6CFF6F3-2AB0-7B56-8F9E-1212FBF5FAD3}"/>
              </a:ext>
            </a:extLst>
          </p:cNvPr>
          <p:cNvSpPr>
            <a:spLocks noGrp="1"/>
          </p:cNvSpPr>
          <p:nvPr>
            <p:ph type="sldNum" sz="quarter" idx="5"/>
          </p:nvPr>
        </p:nvSpPr>
        <p:spPr/>
        <p:txBody>
          <a:bodyPr/>
          <a:lstStyle/>
          <a:p>
            <a:fld id="{F24446C9-93B8-44D8-B71B-46E6F9601DA6}" type="slidenum">
              <a:rPr kumimoji="1" lang="ja-JP" altLang="en-US" smtClean="0"/>
              <a:t>25</a:t>
            </a:fld>
            <a:endParaRPr kumimoji="1" lang="ja-JP" altLang="en-US"/>
          </a:p>
        </p:txBody>
      </p:sp>
    </p:spTree>
    <p:extLst>
      <p:ext uri="{BB962C8B-B14F-4D97-AF65-F5344CB8AC3E}">
        <p14:creationId xmlns:p14="http://schemas.microsoft.com/office/powerpoint/2010/main" val="35957985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47299-9021-0F47-C88D-010EF064B98E}"/>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10699DB6-6487-6506-80EC-2490E4CBE015}"/>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EE882929-FD23-6752-CFD3-B0CA6415D6AA}"/>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情報セキュリティの三要素（</a:t>
            </a:r>
            <a:r>
              <a:rPr kumimoji="1" lang="en-US" altLang="ja-JP" sz="1200" b="0" i="0" kern="1200" dirty="0">
                <a:solidFill>
                  <a:schemeClr val="tx1"/>
                </a:solidFill>
                <a:effectLst/>
                <a:latin typeface="+mn-lt"/>
                <a:ea typeface="+mn-ea"/>
                <a:cs typeface="+mn-cs"/>
              </a:rPr>
              <a:t>CIA</a:t>
            </a:r>
            <a:r>
              <a:rPr kumimoji="1" lang="ja-JP" altLang="en-US" sz="1200" b="0" i="0" kern="1200" dirty="0">
                <a:solidFill>
                  <a:schemeClr val="tx1"/>
                </a:solidFill>
                <a:effectLst/>
                <a:latin typeface="+mn-lt"/>
                <a:ea typeface="+mn-ea"/>
                <a:cs typeface="+mn-cs"/>
              </a:rPr>
              <a:t>）とは、情報を安心して使い、トラブルを防ぐための</a:t>
            </a:r>
            <a:r>
              <a:rPr kumimoji="1" lang="en-US" altLang="ja-JP" sz="1200" b="0" i="0" kern="1200" dirty="0">
                <a:solidFill>
                  <a:schemeClr val="tx1"/>
                </a:solidFill>
                <a:effectLst/>
                <a:latin typeface="+mn-lt"/>
                <a:ea typeface="+mn-ea"/>
                <a:cs typeface="+mn-cs"/>
              </a:rPr>
              <a:t>3</a:t>
            </a:r>
            <a:r>
              <a:rPr kumimoji="1" lang="ja-JP" altLang="en-US" sz="1200" b="0" i="0" kern="1200" dirty="0">
                <a:solidFill>
                  <a:schemeClr val="tx1"/>
                </a:solidFill>
                <a:effectLst/>
                <a:latin typeface="+mn-lt"/>
                <a:ea typeface="+mn-ea"/>
                <a:cs typeface="+mn-cs"/>
              </a:rPr>
              <a:t>つのルールです。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元々はライン</a:t>
            </a:r>
            <a:r>
              <a:rPr lang="ja-JP" altLang="en-US" dirty="0"/>
              <a:t>やインスタ、</a:t>
            </a:r>
            <a:r>
              <a:rPr lang="en-US" altLang="ja-JP" dirty="0" err="1"/>
              <a:t>tiktok</a:t>
            </a:r>
            <a:r>
              <a:rPr lang="ja-JP" altLang="en-US" dirty="0"/>
              <a:t>をリリースしているような会社などの</a:t>
            </a:r>
            <a:r>
              <a:rPr kumimoji="1" lang="ja-JP" altLang="en-US" sz="1200" b="0" i="0" kern="1200" dirty="0">
                <a:solidFill>
                  <a:schemeClr val="tx1"/>
                </a:solidFill>
                <a:effectLst/>
                <a:latin typeface="+mn-lt"/>
                <a:ea typeface="+mn-ea"/>
                <a:cs typeface="+mn-cs"/>
              </a:rPr>
              <a:t>サービスを提供している会社が気を付けるべき考え方ですが、</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利用者の皆さんの使い方次第で簡単に破られてしまうため、利用者自身も理解しておく必要があります。</a:t>
            </a:r>
            <a:endParaRPr kumimoji="1" lang="ja-JP" altLang="en-US" dirty="0"/>
          </a:p>
        </p:txBody>
      </p:sp>
      <p:sp>
        <p:nvSpPr>
          <p:cNvPr id="4" name="スライド番号プレースホルダー 3">
            <a:extLst>
              <a:ext uri="{FF2B5EF4-FFF2-40B4-BE49-F238E27FC236}">
                <a16:creationId xmlns:a16="http://schemas.microsoft.com/office/drawing/2014/main" id="{F0D9CE4E-0A2B-4258-D5B5-B770067E3E2A}"/>
              </a:ext>
            </a:extLst>
          </p:cNvPr>
          <p:cNvSpPr>
            <a:spLocks noGrp="1"/>
          </p:cNvSpPr>
          <p:nvPr>
            <p:ph type="sldNum" sz="quarter" idx="5"/>
          </p:nvPr>
        </p:nvSpPr>
        <p:spPr/>
        <p:txBody>
          <a:bodyPr/>
          <a:lstStyle/>
          <a:p>
            <a:fld id="{F24446C9-93B8-44D8-B71B-46E6F9601DA6}" type="slidenum">
              <a:rPr kumimoji="1" lang="ja-JP" altLang="en-US" smtClean="0"/>
              <a:t>26</a:t>
            </a:fld>
            <a:endParaRPr kumimoji="1" lang="ja-JP" altLang="en-US"/>
          </a:p>
        </p:txBody>
      </p:sp>
    </p:spTree>
    <p:extLst>
      <p:ext uri="{BB962C8B-B14F-4D97-AF65-F5344CB8AC3E}">
        <p14:creationId xmlns:p14="http://schemas.microsoft.com/office/powerpoint/2010/main" val="24640476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72DDF-55ED-1FBC-CDA6-C348E1B3ADF2}"/>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CBA1F317-A3E1-BDCB-38B2-79FDAF136445}"/>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9C28B395-399C-7A3E-D263-3FEAD8EEB74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1" i="0" kern="1200" dirty="0">
                <a:solidFill>
                  <a:schemeClr val="tx1"/>
                </a:solidFill>
                <a:effectLst/>
                <a:latin typeface="+mn-lt"/>
                <a:ea typeface="+mn-ea"/>
                <a:cs typeface="+mn-cs"/>
              </a:rPr>
              <a:t>まず最初に機密性（</a:t>
            </a:r>
            <a:r>
              <a:rPr kumimoji="1" lang="en-US" altLang="ja-JP" sz="1200" b="1" i="0" kern="1200" dirty="0">
                <a:solidFill>
                  <a:schemeClr val="tx1"/>
                </a:solidFill>
                <a:effectLst/>
                <a:latin typeface="+mn-lt"/>
                <a:ea typeface="+mn-ea"/>
                <a:cs typeface="+mn-cs"/>
              </a:rPr>
              <a:t>Confidentiality</a:t>
            </a:r>
            <a:r>
              <a:rPr kumimoji="1" lang="ja-JP" altLang="en-US" sz="1200" b="1" i="0" kern="1200" dirty="0">
                <a:solidFill>
                  <a:schemeClr val="tx1"/>
                </a:solidFill>
                <a:effectLst/>
                <a:latin typeface="+mn-lt"/>
                <a:ea typeface="+mn-ea"/>
                <a:cs typeface="+mn-cs"/>
              </a:rPr>
              <a:t>）です。</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これは「見ていい人だけが見ることができる」というです。</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これが守られないと、本名や住所が赤の他人にバレたり、パスワードが漏れてアカウントが乗っ取られたりします。</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世間で騒がれている情報流出 はこれが損なわれてしまった事例となります。</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そして、情報は一度広がってしまうと、「なかったこと」にはできません。情報の性質でいうと残存性と言ったりします。</a:t>
            </a:r>
          </a:p>
        </p:txBody>
      </p:sp>
      <p:sp>
        <p:nvSpPr>
          <p:cNvPr id="4" name="スライド番号プレースホルダー 3">
            <a:extLst>
              <a:ext uri="{FF2B5EF4-FFF2-40B4-BE49-F238E27FC236}">
                <a16:creationId xmlns:a16="http://schemas.microsoft.com/office/drawing/2014/main" id="{40329FF6-0041-6194-6771-CA57676A79F3}"/>
              </a:ext>
            </a:extLst>
          </p:cNvPr>
          <p:cNvSpPr>
            <a:spLocks noGrp="1"/>
          </p:cNvSpPr>
          <p:nvPr>
            <p:ph type="sldNum" sz="quarter" idx="5"/>
          </p:nvPr>
        </p:nvSpPr>
        <p:spPr/>
        <p:txBody>
          <a:bodyPr/>
          <a:lstStyle/>
          <a:p>
            <a:fld id="{F24446C9-93B8-44D8-B71B-46E6F9601DA6}" type="slidenum">
              <a:rPr kumimoji="1" lang="ja-JP" altLang="en-US" smtClean="0"/>
              <a:t>27</a:t>
            </a:fld>
            <a:endParaRPr kumimoji="1" lang="ja-JP" altLang="en-US"/>
          </a:p>
        </p:txBody>
      </p:sp>
    </p:spTree>
    <p:extLst>
      <p:ext uri="{BB962C8B-B14F-4D97-AF65-F5344CB8AC3E}">
        <p14:creationId xmlns:p14="http://schemas.microsoft.com/office/powerpoint/2010/main" val="1662145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E758EC-233C-AC0F-D30D-D5568E4A3354}"/>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2B40BEE9-AD83-774D-AA6F-2021AEFF67E2}"/>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5FD232CF-B08E-9246-C7D7-0033E2301BA8}"/>
              </a:ext>
            </a:extLst>
          </p:cNvPr>
          <p:cNvSpPr>
            <a:spLocks noGrp="1"/>
          </p:cNvSpPr>
          <p:nvPr>
            <p:ph type="body" idx="1"/>
          </p:nvPr>
        </p:nvSpPr>
        <p:spPr/>
        <p:txBody>
          <a:bodyPr/>
          <a:lstStyle/>
          <a:p>
            <a:r>
              <a:rPr kumimoji="1" lang="ja-JP" altLang="en-US" sz="1200" b="1" i="0" kern="1200" dirty="0">
                <a:solidFill>
                  <a:schemeClr val="tx1"/>
                </a:solidFill>
                <a:effectLst/>
                <a:latin typeface="+mn-lt"/>
                <a:ea typeface="+mn-ea"/>
                <a:cs typeface="+mn-cs"/>
              </a:rPr>
              <a:t>次に完全性（</a:t>
            </a:r>
            <a:r>
              <a:rPr kumimoji="1" lang="en-US" altLang="ja-JP" sz="1200" b="1" i="0" kern="1200" dirty="0">
                <a:solidFill>
                  <a:schemeClr val="tx1"/>
                </a:solidFill>
                <a:effectLst/>
                <a:latin typeface="+mn-lt"/>
                <a:ea typeface="+mn-ea"/>
                <a:cs typeface="+mn-cs"/>
              </a:rPr>
              <a:t>Integrity</a:t>
            </a:r>
            <a:r>
              <a:rPr kumimoji="1" lang="ja-JP" altLang="en-US" sz="1200" b="1" i="0" kern="1200" dirty="0">
                <a:solidFill>
                  <a:schemeClr val="tx1"/>
                </a:solidFill>
                <a:effectLst/>
                <a:latin typeface="+mn-lt"/>
                <a:ea typeface="+mn-ea"/>
                <a:cs typeface="+mn-cs"/>
              </a:rPr>
              <a:t>）です。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これは「情報が勝手に変えられないこと」です。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例えば、友達から「明日</a:t>
            </a:r>
            <a:r>
              <a:rPr kumimoji="1" lang="en-US" altLang="ja-JP" sz="1200" b="0" i="0" kern="1200" dirty="0">
                <a:solidFill>
                  <a:schemeClr val="tx1"/>
                </a:solidFill>
                <a:effectLst/>
                <a:latin typeface="+mn-lt"/>
                <a:ea typeface="+mn-ea"/>
                <a:cs typeface="+mn-cs"/>
              </a:rPr>
              <a:t>10</a:t>
            </a:r>
            <a:r>
              <a:rPr kumimoji="1" lang="ja-JP" altLang="en-US" sz="1200" b="0" i="0" kern="1200" dirty="0">
                <a:solidFill>
                  <a:schemeClr val="tx1"/>
                </a:solidFill>
                <a:effectLst/>
                <a:latin typeface="+mn-lt"/>
                <a:ea typeface="+mn-ea"/>
                <a:cs typeface="+mn-cs"/>
              </a:rPr>
              <a:t>時集合」と来たメッセージが、途中で「明日</a:t>
            </a:r>
            <a:r>
              <a:rPr kumimoji="1" lang="en-US" altLang="ja-JP" sz="1200" b="0" i="0" kern="1200" dirty="0">
                <a:solidFill>
                  <a:schemeClr val="tx1"/>
                </a:solidFill>
                <a:effectLst/>
                <a:latin typeface="+mn-lt"/>
                <a:ea typeface="+mn-ea"/>
                <a:cs typeface="+mn-cs"/>
              </a:rPr>
              <a:t>6</a:t>
            </a:r>
            <a:r>
              <a:rPr kumimoji="1" lang="ja-JP" altLang="en-US" sz="1200" b="0" i="0" kern="1200" dirty="0">
                <a:solidFill>
                  <a:schemeClr val="tx1"/>
                </a:solidFill>
                <a:effectLst/>
                <a:latin typeface="+mn-lt"/>
                <a:ea typeface="+mn-ea"/>
                <a:cs typeface="+mn-cs"/>
              </a:rPr>
              <a:t>時集合」に書き換えられていたら大変ですよね。</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その他にも、１万円振り込んだはずなのに、相手には</a:t>
            </a:r>
            <a:r>
              <a:rPr kumimoji="1" lang="en-US" altLang="ja-JP" sz="1200" b="0" i="0" kern="1200" dirty="0">
                <a:solidFill>
                  <a:schemeClr val="tx1"/>
                </a:solidFill>
                <a:effectLst/>
                <a:latin typeface="+mn-lt"/>
                <a:ea typeface="+mn-ea"/>
                <a:cs typeface="+mn-cs"/>
              </a:rPr>
              <a:t>100</a:t>
            </a:r>
            <a:r>
              <a:rPr kumimoji="1" lang="ja-JP" altLang="en-US" sz="1200" b="0" i="0" kern="1200" dirty="0">
                <a:solidFill>
                  <a:schemeClr val="tx1"/>
                </a:solidFill>
                <a:effectLst/>
                <a:latin typeface="+mn-lt"/>
                <a:ea typeface="+mn-ea"/>
                <a:cs typeface="+mn-cs"/>
              </a:rPr>
              <a:t>円しか振り込まれていなかった、など、情報の正確性が損なわれてしまうと様々な不利益が発生します。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また、データが勝手に削除されてしまうのも完全性が失われた状態といえます。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p:txBody>
      </p:sp>
      <p:sp>
        <p:nvSpPr>
          <p:cNvPr id="4" name="スライド番号プレースホルダー 3">
            <a:extLst>
              <a:ext uri="{FF2B5EF4-FFF2-40B4-BE49-F238E27FC236}">
                <a16:creationId xmlns:a16="http://schemas.microsoft.com/office/drawing/2014/main" id="{8F726149-02A3-BAA9-A5AC-B8A41F863BDF}"/>
              </a:ext>
            </a:extLst>
          </p:cNvPr>
          <p:cNvSpPr>
            <a:spLocks noGrp="1"/>
          </p:cNvSpPr>
          <p:nvPr>
            <p:ph type="sldNum" sz="quarter" idx="5"/>
          </p:nvPr>
        </p:nvSpPr>
        <p:spPr/>
        <p:txBody>
          <a:bodyPr/>
          <a:lstStyle/>
          <a:p>
            <a:fld id="{F24446C9-93B8-44D8-B71B-46E6F9601DA6}" type="slidenum">
              <a:rPr kumimoji="1" lang="ja-JP" altLang="en-US" smtClean="0"/>
              <a:t>28</a:t>
            </a:fld>
            <a:endParaRPr kumimoji="1" lang="ja-JP" altLang="en-US"/>
          </a:p>
        </p:txBody>
      </p:sp>
    </p:spTree>
    <p:extLst>
      <p:ext uri="{BB962C8B-B14F-4D97-AF65-F5344CB8AC3E}">
        <p14:creationId xmlns:p14="http://schemas.microsoft.com/office/powerpoint/2010/main" val="4683248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95C1A-003C-63E1-C571-DE3641FEF56F}"/>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7806E902-375B-45B1-A479-CF6D6D1183A1}"/>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42EFB043-6A82-E12B-1FA5-BBEB57FA308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1" i="0" kern="1200" dirty="0">
                <a:solidFill>
                  <a:schemeClr val="tx1"/>
                </a:solidFill>
                <a:effectLst/>
                <a:latin typeface="+mn-lt"/>
                <a:ea typeface="+mn-ea"/>
                <a:cs typeface="+mn-cs"/>
              </a:rPr>
              <a:t>最後に可用性（</a:t>
            </a:r>
            <a:r>
              <a:rPr kumimoji="1" lang="en-US" altLang="ja-JP" sz="1200" b="1" i="0" kern="1200" dirty="0">
                <a:solidFill>
                  <a:schemeClr val="tx1"/>
                </a:solidFill>
                <a:effectLst/>
                <a:latin typeface="+mn-lt"/>
                <a:ea typeface="+mn-ea"/>
                <a:cs typeface="+mn-cs"/>
              </a:rPr>
              <a:t>Availability</a:t>
            </a:r>
            <a:r>
              <a:rPr kumimoji="1" lang="ja-JP" altLang="en-US" sz="1200" b="1" i="0" kern="1200" dirty="0">
                <a:solidFill>
                  <a:schemeClr val="tx1"/>
                </a:solidFill>
                <a:effectLst/>
                <a:latin typeface="+mn-lt"/>
                <a:ea typeface="+mn-ea"/>
                <a:cs typeface="+mn-cs"/>
              </a:rPr>
              <a:t>）です。</a:t>
            </a:r>
            <a:endParaRPr kumimoji="1" lang="en-US" altLang="ja-JP"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これは「使いたいときにいつでも使えること」です。</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いきなりインターネットに繋がらなくなったり、駅の改札で交通系</a:t>
            </a:r>
            <a:r>
              <a:rPr kumimoji="1" lang="en-US" altLang="ja-JP" sz="1200" b="0" i="0" kern="1200" dirty="0">
                <a:solidFill>
                  <a:schemeClr val="tx1"/>
                </a:solidFill>
                <a:effectLst/>
                <a:latin typeface="+mn-lt"/>
                <a:ea typeface="+mn-ea"/>
                <a:cs typeface="+mn-cs"/>
              </a:rPr>
              <a:t>IC</a:t>
            </a:r>
            <a:r>
              <a:rPr kumimoji="1" lang="ja-JP" altLang="en-US" sz="1200" b="0" i="0" kern="1200" dirty="0">
                <a:solidFill>
                  <a:schemeClr val="tx1"/>
                </a:solidFill>
                <a:effectLst/>
                <a:latin typeface="+mn-lt"/>
                <a:ea typeface="+mn-ea"/>
                <a:cs typeface="+mn-cs"/>
              </a:rPr>
              <a:t>カードがエラーになって通れなくなったりする。</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これが可用性が失われた状態です。</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可用性が損なわれると、普段使っているサービスがいきなり使えなくなり、生活がとても不便になってしまう。ということです。</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以上説明した３つ、機密性、完全性、可用性が情報セキュリティの３要素です。</a:t>
            </a:r>
            <a:endParaRPr kumimoji="1" lang="en-US" altLang="ja-JP"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0" i="0" kern="1200" dirty="0">
                <a:solidFill>
                  <a:schemeClr val="tx1"/>
                </a:solidFill>
                <a:effectLst/>
                <a:latin typeface="+mn-lt"/>
                <a:ea typeface="+mn-ea"/>
                <a:cs typeface="+mn-cs"/>
              </a:rPr>
              <a:t>これらを総じて</a:t>
            </a:r>
            <a:r>
              <a:rPr kumimoji="1" lang="en-US" altLang="ja-JP" sz="1200" b="0" i="0" kern="1200" dirty="0">
                <a:solidFill>
                  <a:schemeClr val="tx1"/>
                </a:solidFill>
                <a:effectLst/>
                <a:latin typeface="+mn-lt"/>
                <a:ea typeface="+mn-ea"/>
                <a:cs typeface="+mn-cs"/>
              </a:rPr>
              <a:t>CIA</a:t>
            </a:r>
            <a:r>
              <a:rPr kumimoji="1" lang="ja-JP" altLang="en-US" sz="1200" b="0" i="0" kern="1200" dirty="0">
                <a:solidFill>
                  <a:schemeClr val="tx1"/>
                </a:solidFill>
                <a:effectLst/>
                <a:latin typeface="+mn-lt"/>
                <a:ea typeface="+mn-ea"/>
                <a:cs typeface="+mn-cs"/>
              </a:rPr>
              <a:t>と呼びます。</a:t>
            </a:r>
            <a:endParaRPr kumimoji="1" lang="en-US" altLang="ja-JP" sz="1200" b="0" i="0" kern="1200" dirty="0">
              <a:solidFill>
                <a:schemeClr val="tx1"/>
              </a:solidFill>
              <a:effectLst/>
              <a:latin typeface="+mn-lt"/>
              <a:ea typeface="+mn-ea"/>
              <a:cs typeface="+mn-cs"/>
            </a:endParaRPr>
          </a:p>
        </p:txBody>
      </p:sp>
      <p:sp>
        <p:nvSpPr>
          <p:cNvPr id="4" name="スライド番号プレースホルダー 3">
            <a:extLst>
              <a:ext uri="{FF2B5EF4-FFF2-40B4-BE49-F238E27FC236}">
                <a16:creationId xmlns:a16="http://schemas.microsoft.com/office/drawing/2014/main" id="{FC70A48A-C67D-3DB3-DB47-0487BB59218A}"/>
              </a:ext>
            </a:extLst>
          </p:cNvPr>
          <p:cNvSpPr>
            <a:spLocks noGrp="1"/>
          </p:cNvSpPr>
          <p:nvPr>
            <p:ph type="sldNum" sz="quarter" idx="5"/>
          </p:nvPr>
        </p:nvSpPr>
        <p:spPr/>
        <p:txBody>
          <a:bodyPr/>
          <a:lstStyle/>
          <a:p>
            <a:fld id="{F24446C9-93B8-44D8-B71B-46E6F9601DA6}" type="slidenum">
              <a:rPr kumimoji="1" lang="ja-JP" altLang="en-US" smtClean="0"/>
              <a:t>29</a:t>
            </a:fld>
            <a:endParaRPr kumimoji="1" lang="ja-JP" altLang="en-US"/>
          </a:p>
        </p:txBody>
      </p:sp>
    </p:spTree>
    <p:extLst>
      <p:ext uri="{BB962C8B-B14F-4D97-AF65-F5344CB8AC3E}">
        <p14:creationId xmlns:p14="http://schemas.microsoft.com/office/powerpoint/2010/main" val="17265440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36A2F3-2198-47D3-846B-A88CDC27EE75}"/>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3B5E56B5-C442-6DF9-336D-212F887F3FE4}"/>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EC3826C9-571A-9693-34A4-81C959EBC2AE}"/>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それでは問題です。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「オンラインテストの回答が、送信後に勝手に違う答えに変わっていた」というトラブルがあったとします。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これは三要素のうちどれが守られていないでしょうか？</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a:t>
            </a:r>
            <a:r>
              <a:rPr kumimoji="1" lang="ja-JP" altLang="en-US" sz="1200" b="0" i="0" kern="1200" dirty="0">
                <a:solidFill>
                  <a:schemeClr val="tx1"/>
                </a:solidFill>
                <a:effectLst/>
                <a:latin typeface="+mn-lt"/>
                <a:ea typeface="+mn-ea"/>
                <a:cs typeface="+mn-cs"/>
              </a:rPr>
              <a:t>そう、答えは「完全性」ですね。勝手に情報が書き換えられてしまっているからです</a:t>
            </a:r>
            <a:endParaRPr kumimoji="1" lang="ja-JP" altLang="en-US" dirty="0"/>
          </a:p>
        </p:txBody>
      </p:sp>
      <p:sp>
        <p:nvSpPr>
          <p:cNvPr id="4" name="スライド番号プレースホルダー 3">
            <a:extLst>
              <a:ext uri="{FF2B5EF4-FFF2-40B4-BE49-F238E27FC236}">
                <a16:creationId xmlns:a16="http://schemas.microsoft.com/office/drawing/2014/main" id="{C9BA1209-8AEA-640E-06C7-3640DD993D1C}"/>
              </a:ext>
            </a:extLst>
          </p:cNvPr>
          <p:cNvSpPr>
            <a:spLocks noGrp="1"/>
          </p:cNvSpPr>
          <p:nvPr>
            <p:ph type="sldNum" sz="quarter" idx="5"/>
          </p:nvPr>
        </p:nvSpPr>
        <p:spPr/>
        <p:txBody>
          <a:bodyPr/>
          <a:lstStyle/>
          <a:p>
            <a:fld id="{F24446C9-93B8-44D8-B71B-46E6F9601DA6}" type="slidenum">
              <a:rPr kumimoji="1" lang="ja-JP" altLang="en-US" smtClean="0"/>
              <a:t>30</a:t>
            </a:fld>
            <a:endParaRPr kumimoji="1" lang="ja-JP" altLang="en-US"/>
          </a:p>
        </p:txBody>
      </p:sp>
    </p:spTree>
    <p:extLst>
      <p:ext uri="{BB962C8B-B14F-4D97-AF65-F5344CB8AC3E}">
        <p14:creationId xmlns:p14="http://schemas.microsoft.com/office/powerpoint/2010/main" val="14372665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88C2C-60BE-37C7-BF2D-CF7233ED9772}"/>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8AC4503C-A9BE-0448-1314-E139AB29DD53}"/>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AD877ED2-19AE-AE3F-E5CC-EE400810A9BB}"/>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もう一つの柱が「情報リテラシー」です。 </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これは、インターネット上の情報の「真偽」を見極め、正しく判断してうまく使う力のことです。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感覚だけで判断するのではなく、「理由」を考えて正しく理解したうえで情報を扱えるようになることが目標です。 </a:t>
            </a:r>
            <a:endParaRPr kumimoji="1" lang="ja-JP" altLang="en-US" dirty="0"/>
          </a:p>
        </p:txBody>
      </p:sp>
      <p:sp>
        <p:nvSpPr>
          <p:cNvPr id="4" name="スライド番号プレースホルダー 3">
            <a:extLst>
              <a:ext uri="{FF2B5EF4-FFF2-40B4-BE49-F238E27FC236}">
                <a16:creationId xmlns:a16="http://schemas.microsoft.com/office/drawing/2014/main" id="{4667C31B-E96F-D089-3BF8-1B88745895C3}"/>
              </a:ext>
            </a:extLst>
          </p:cNvPr>
          <p:cNvSpPr>
            <a:spLocks noGrp="1"/>
          </p:cNvSpPr>
          <p:nvPr>
            <p:ph type="sldNum" sz="quarter" idx="5"/>
          </p:nvPr>
        </p:nvSpPr>
        <p:spPr/>
        <p:txBody>
          <a:bodyPr/>
          <a:lstStyle/>
          <a:p>
            <a:fld id="{F24446C9-93B8-44D8-B71B-46E6F9601DA6}" type="slidenum">
              <a:rPr kumimoji="1" lang="ja-JP" altLang="en-US" smtClean="0"/>
              <a:t>31</a:t>
            </a:fld>
            <a:endParaRPr kumimoji="1" lang="ja-JP" altLang="en-US"/>
          </a:p>
        </p:txBody>
      </p:sp>
    </p:spTree>
    <p:extLst>
      <p:ext uri="{BB962C8B-B14F-4D97-AF65-F5344CB8AC3E}">
        <p14:creationId xmlns:p14="http://schemas.microsoft.com/office/powerpoint/2010/main" val="7473243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F3876-D61C-4C40-39CE-00EBD404267C}"/>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04287B48-17CF-7C87-A7C7-7E0D4AEF22F5}"/>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0DBE701D-6B4E-EFC6-63BB-64626A03AF06}"/>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例えば、友達の</a:t>
            </a:r>
            <a:r>
              <a:rPr kumimoji="1" lang="en-US" altLang="ja-JP" sz="1200" b="0" i="0" kern="1200" dirty="0">
                <a:solidFill>
                  <a:schemeClr val="tx1"/>
                </a:solidFill>
                <a:effectLst/>
                <a:latin typeface="+mn-lt"/>
                <a:ea typeface="+mn-ea"/>
                <a:cs typeface="+mn-cs"/>
              </a:rPr>
              <a:t>N</a:t>
            </a:r>
            <a:r>
              <a:rPr kumimoji="1" lang="ja-JP" altLang="en-US" sz="1200" b="0" i="0" kern="1200" dirty="0">
                <a:solidFill>
                  <a:schemeClr val="tx1"/>
                </a:solidFill>
                <a:effectLst/>
                <a:latin typeface="+mn-lt"/>
                <a:ea typeface="+mn-ea"/>
                <a:cs typeface="+mn-cs"/>
              </a:rPr>
              <a:t>さんから「授業で使うから今日中にこのサイトに</a:t>
            </a:r>
            <a:r>
              <a:rPr kumimoji="1" lang="en-US" altLang="ja-JP" sz="1200" b="0" i="0" kern="1200" dirty="0">
                <a:solidFill>
                  <a:schemeClr val="tx1"/>
                </a:solidFill>
                <a:effectLst/>
                <a:latin typeface="+mn-lt"/>
                <a:ea typeface="+mn-ea"/>
                <a:cs typeface="+mn-cs"/>
              </a:rPr>
              <a:t>LINE</a:t>
            </a:r>
            <a:r>
              <a:rPr kumimoji="1" lang="ja-JP" altLang="en-US" sz="1200" b="0" i="0" kern="1200" dirty="0">
                <a:solidFill>
                  <a:schemeClr val="tx1"/>
                </a:solidFill>
                <a:effectLst/>
                <a:latin typeface="+mn-lt"/>
                <a:ea typeface="+mn-ea"/>
                <a:cs typeface="+mn-cs"/>
              </a:rPr>
              <a:t>の</a:t>
            </a:r>
            <a:r>
              <a:rPr kumimoji="1" lang="en-US" altLang="ja-JP" sz="1200" b="0" i="0" kern="1200" dirty="0">
                <a:solidFill>
                  <a:schemeClr val="tx1"/>
                </a:solidFill>
                <a:effectLst/>
                <a:latin typeface="+mn-lt"/>
                <a:ea typeface="+mn-ea"/>
                <a:cs typeface="+mn-cs"/>
              </a:rPr>
              <a:t>ID</a:t>
            </a:r>
            <a:r>
              <a:rPr kumimoji="1" lang="ja-JP" altLang="en-US" sz="1200" b="0" i="0" kern="1200" dirty="0">
                <a:solidFill>
                  <a:schemeClr val="tx1"/>
                </a:solidFill>
                <a:effectLst/>
                <a:latin typeface="+mn-lt"/>
                <a:ea typeface="+mn-ea"/>
                <a:cs typeface="+mn-cs"/>
              </a:rPr>
              <a:t>で登録して！俺もやったから早く！」と急かすようなメッセージと</a:t>
            </a:r>
            <a:r>
              <a:rPr kumimoji="1" lang="en-US" altLang="ja-JP" sz="1200" b="0" i="0" kern="1200" dirty="0">
                <a:solidFill>
                  <a:schemeClr val="tx1"/>
                </a:solidFill>
                <a:effectLst/>
                <a:latin typeface="+mn-lt"/>
                <a:ea typeface="+mn-ea"/>
                <a:cs typeface="+mn-cs"/>
              </a:rPr>
              <a:t>URL</a:t>
            </a:r>
            <a:r>
              <a:rPr kumimoji="1" lang="ja-JP" altLang="en-US" sz="1200" b="0" i="0" kern="1200" dirty="0">
                <a:solidFill>
                  <a:schemeClr val="tx1"/>
                </a:solidFill>
                <a:effectLst/>
                <a:latin typeface="+mn-lt"/>
                <a:ea typeface="+mn-ea"/>
                <a:cs typeface="+mn-cs"/>
              </a:rPr>
              <a:t>が送られてきたとします。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ここで慌ててクリックするのではなく、「本当に</a:t>
            </a:r>
            <a:r>
              <a:rPr kumimoji="1" lang="en-US" altLang="ja-JP" sz="1200" b="0" i="0" kern="1200" dirty="0">
                <a:solidFill>
                  <a:schemeClr val="tx1"/>
                </a:solidFill>
                <a:effectLst/>
                <a:latin typeface="+mn-lt"/>
                <a:ea typeface="+mn-ea"/>
                <a:cs typeface="+mn-cs"/>
              </a:rPr>
              <a:t>N</a:t>
            </a:r>
            <a:r>
              <a:rPr kumimoji="1" lang="ja-JP" altLang="en-US" sz="1200" b="0" i="0" kern="1200" dirty="0">
                <a:solidFill>
                  <a:schemeClr val="tx1"/>
                </a:solidFill>
                <a:effectLst/>
                <a:latin typeface="+mn-lt"/>
                <a:ea typeface="+mn-ea"/>
                <a:cs typeface="+mn-cs"/>
              </a:rPr>
              <a:t>さん本人からの連絡か？アカウントが乗っ取られていないか？」「</a:t>
            </a:r>
            <a:r>
              <a:rPr kumimoji="1" lang="en-US" altLang="ja-JP" sz="1200" b="0" i="0" kern="1200" dirty="0">
                <a:solidFill>
                  <a:schemeClr val="tx1"/>
                </a:solidFill>
                <a:effectLst/>
                <a:latin typeface="+mn-lt"/>
                <a:ea typeface="+mn-ea"/>
                <a:cs typeface="+mn-cs"/>
              </a:rPr>
              <a:t>URL</a:t>
            </a:r>
            <a:r>
              <a:rPr kumimoji="1" lang="ja-JP" altLang="en-US" sz="1200" b="0" i="0" kern="1200" dirty="0">
                <a:solidFill>
                  <a:schemeClr val="tx1"/>
                </a:solidFill>
                <a:effectLst/>
                <a:latin typeface="+mn-lt"/>
                <a:ea typeface="+mn-ea"/>
                <a:cs typeface="+mn-cs"/>
              </a:rPr>
              <a:t>の文字列がおかしくないか？」「なぜ急かしているのか？」と、一呼吸おいて疑って調べる習慣が、あなたを守ります。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判断基準の一例としては、この人はどんな人なのだろうかといった「アイデンティティ」による確認や、急かされているなどの「状況」の真偽、</a:t>
            </a:r>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URL</a:t>
            </a:r>
            <a:r>
              <a:rPr kumimoji="1" lang="ja-JP" altLang="en-US" sz="1200" b="0" i="0" kern="1200" dirty="0">
                <a:solidFill>
                  <a:schemeClr val="tx1"/>
                </a:solidFill>
                <a:effectLst/>
                <a:latin typeface="+mn-lt"/>
                <a:ea typeface="+mn-ea"/>
                <a:cs typeface="+mn-cs"/>
              </a:rPr>
              <a:t>などの「情報」の真偽、そして乗っ取りされていないかなど「危機想定」などによって判断できます。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ja-JP" altLang="en-US" dirty="0"/>
              <a:t>今回は例としてこういったメッセージ内容による真偽をピックアップしましたが、世の中には偽情報がはびこっています。</a:t>
            </a:r>
            <a:endParaRPr kumimoji="1" lang="en-US" altLang="ja-JP" dirty="0"/>
          </a:p>
          <a:p>
            <a:r>
              <a:rPr kumimoji="1" lang="ja-JP" altLang="en-US" dirty="0"/>
              <a:t>そういった情報が正しいかどうかを調べ、自身で結論付ける。これらもリテラシーとして重要な行動です。</a:t>
            </a:r>
          </a:p>
        </p:txBody>
      </p:sp>
      <p:sp>
        <p:nvSpPr>
          <p:cNvPr id="4" name="スライド番号プレースホルダー 3">
            <a:extLst>
              <a:ext uri="{FF2B5EF4-FFF2-40B4-BE49-F238E27FC236}">
                <a16:creationId xmlns:a16="http://schemas.microsoft.com/office/drawing/2014/main" id="{F289E58A-CB64-5730-BD44-54B3A557B7AA}"/>
              </a:ext>
            </a:extLst>
          </p:cNvPr>
          <p:cNvSpPr>
            <a:spLocks noGrp="1"/>
          </p:cNvSpPr>
          <p:nvPr>
            <p:ph type="sldNum" sz="quarter" idx="5"/>
          </p:nvPr>
        </p:nvSpPr>
        <p:spPr/>
        <p:txBody>
          <a:bodyPr/>
          <a:lstStyle/>
          <a:p>
            <a:fld id="{F24446C9-93B8-44D8-B71B-46E6F9601DA6}" type="slidenum">
              <a:rPr kumimoji="1" lang="ja-JP" altLang="en-US" smtClean="0"/>
              <a:t>32</a:t>
            </a:fld>
            <a:endParaRPr kumimoji="1" lang="ja-JP" altLang="en-US"/>
          </a:p>
        </p:txBody>
      </p:sp>
    </p:spTree>
    <p:extLst>
      <p:ext uri="{BB962C8B-B14F-4D97-AF65-F5344CB8AC3E}">
        <p14:creationId xmlns:p14="http://schemas.microsoft.com/office/powerpoint/2010/main" val="18582130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では、皆さんの情報リテラシーがどれくらい身についているか、クイズゲーム「</a:t>
            </a:r>
            <a:r>
              <a:rPr kumimoji="1" lang="en-US" altLang="ja-JP" sz="1200" b="0" i="0" kern="1200" dirty="0">
                <a:solidFill>
                  <a:schemeClr val="tx1"/>
                </a:solidFill>
                <a:effectLst/>
                <a:latin typeface="+mn-lt"/>
                <a:ea typeface="+mn-ea"/>
                <a:cs typeface="+mn-cs"/>
              </a:rPr>
              <a:t>SeQA</a:t>
            </a:r>
            <a:r>
              <a:rPr kumimoji="1" lang="ja-JP" altLang="en-US" sz="1200" b="0" i="0" kern="1200" dirty="0">
                <a:solidFill>
                  <a:schemeClr val="tx1"/>
                </a:solidFill>
                <a:effectLst/>
                <a:latin typeface="+mn-lt"/>
                <a:ea typeface="+mn-ea"/>
                <a:cs typeface="+mn-cs"/>
              </a:rPr>
              <a:t>」で試してみましょう！</a:t>
            </a:r>
            <a:endParaRPr kumimoji="1" lang="ja-JP" altLang="en-US" dirty="0"/>
          </a:p>
        </p:txBody>
      </p:sp>
      <p:sp>
        <p:nvSpPr>
          <p:cNvPr id="4" name="スライド番号プレースホルダー 3"/>
          <p:cNvSpPr>
            <a:spLocks noGrp="1"/>
          </p:cNvSpPr>
          <p:nvPr>
            <p:ph type="sldNum" sz="quarter" idx="5"/>
          </p:nvPr>
        </p:nvSpPr>
        <p:spPr/>
        <p:txBody>
          <a:bodyPr/>
          <a:lstStyle/>
          <a:p>
            <a:fld id="{F24446C9-93B8-44D8-B71B-46E6F9601DA6}" type="slidenum">
              <a:rPr kumimoji="1" lang="ja-JP" altLang="en-US" smtClean="0"/>
              <a:t>34</a:t>
            </a:fld>
            <a:endParaRPr kumimoji="1" lang="ja-JP" altLang="en-US"/>
          </a:p>
        </p:txBody>
      </p:sp>
    </p:spTree>
    <p:extLst>
      <p:ext uri="{BB962C8B-B14F-4D97-AF65-F5344CB8AC3E}">
        <p14:creationId xmlns:p14="http://schemas.microsoft.com/office/powerpoint/2010/main" val="37767442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DE170C-91D7-3FB3-0F55-164D19CE5ACB}"/>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3FA5D404-B9A8-7E74-58E0-6E657DF4675B}"/>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C8A8D4F9-90D0-8DCB-3F49-91B5E5D22E86}"/>
              </a:ext>
            </a:extLst>
          </p:cNvPr>
          <p:cNvSpPr>
            <a:spLocks noGrp="1"/>
          </p:cNvSpPr>
          <p:nvPr>
            <p:ph type="body" idx="1"/>
          </p:nvPr>
        </p:nvSpPr>
        <p:spPr/>
        <p:txBody>
          <a:bodyPr/>
          <a:lstStyle/>
          <a:p>
            <a:r>
              <a:rPr kumimoji="1" lang="ja-JP" altLang="en-US" dirty="0"/>
              <a:t>この</a:t>
            </a:r>
            <a:r>
              <a:rPr kumimoji="1" lang="en-US" altLang="ja-JP" dirty="0"/>
              <a:t>SeQA</a:t>
            </a:r>
            <a:r>
              <a:rPr kumimoji="1" lang="ja-JP" altLang="en-US" dirty="0"/>
              <a:t>はセキュリティやリテラシーについて一問一答形式で回答していくクイズゲームです。</a:t>
            </a:r>
            <a:endParaRPr kumimoji="1" lang="en-US" altLang="ja-JP" dirty="0"/>
          </a:p>
          <a:p>
            <a:r>
              <a:rPr kumimoji="1" lang="ja-JP" altLang="en-US" dirty="0"/>
              <a:t>難易度は</a:t>
            </a:r>
            <a:r>
              <a:rPr kumimoji="1" lang="en-US" altLang="ja-JP" dirty="0"/>
              <a:t>Easy</a:t>
            </a:r>
            <a:r>
              <a:rPr kumimoji="1" lang="ja-JP" altLang="en-US" dirty="0"/>
              <a:t>がリテラシー、</a:t>
            </a:r>
            <a:r>
              <a:rPr kumimoji="1" lang="en-US" altLang="ja-JP" dirty="0"/>
              <a:t>Normal</a:t>
            </a:r>
            <a:r>
              <a:rPr kumimoji="1" lang="ja-JP" altLang="en-US" dirty="0"/>
              <a:t>がこの講義内の内容、</a:t>
            </a:r>
            <a:r>
              <a:rPr kumimoji="1" lang="en-US" altLang="ja-JP" dirty="0"/>
              <a:t>Hard</a:t>
            </a:r>
            <a:r>
              <a:rPr kumimoji="1" lang="ja-JP" altLang="en-US" dirty="0"/>
              <a:t>が情報</a:t>
            </a:r>
            <a:r>
              <a:rPr kumimoji="1" lang="en-US" altLang="ja-JP" dirty="0"/>
              <a:t>I</a:t>
            </a:r>
            <a:r>
              <a:rPr kumimoji="1" lang="ja-JP" altLang="en-US" dirty="0"/>
              <a:t>で学ぶ内容です。</a:t>
            </a:r>
            <a:endParaRPr kumimoji="1" lang="en-US" altLang="ja-JP" dirty="0"/>
          </a:p>
          <a:p>
            <a:r>
              <a:rPr kumimoji="1" lang="en-US" altLang="ja-JP" dirty="0"/>
              <a:t>Normal</a:t>
            </a:r>
            <a:r>
              <a:rPr kumimoji="1" lang="ja-JP" altLang="en-US" dirty="0"/>
              <a:t>までクリア出来たらすごいと思います！</a:t>
            </a:r>
            <a:endParaRPr kumimoji="1" lang="en-US" altLang="ja-JP" dirty="0"/>
          </a:p>
          <a:p>
            <a:endParaRPr kumimoji="1" lang="ja-JP" altLang="en-US" dirty="0"/>
          </a:p>
        </p:txBody>
      </p:sp>
      <p:sp>
        <p:nvSpPr>
          <p:cNvPr id="4" name="スライド番号プレースホルダー 3">
            <a:extLst>
              <a:ext uri="{FF2B5EF4-FFF2-40B4-BE49-F238E27FC236}">
                <a16:creationId xmlns:a16="http://schemas.microsoft.com/office/drawing/2014/main" id="{ACD23EE8-9D1F-15FA-D49B-2E5A6F9AC9BA}"/>
              </a:ext>
            </a:extLst>
          </p:cNvPr>
          <p:cNvSpPr>
            <a:spLocks noGrp="1"/>
          </p:cNvSpPr>
          <p:nvPr>
            <p:ph type="sldNum" sz="quarter" idx="5"/>
          </p:nvPr>
        </p:nvSpPr>
        <p:spPr/>
        <p:txBody>
          <a:bodyPr/>
          <a:lstStyle/>
          <a:p>
            <a:fld id="{F24446C9-93B8-44D8-B71B-46E6F9601DA6}" type="slidenum">
              <a:rPr kumimoji="1" lang="ja-JP" altLang="en-US" smtClean="0"/>
              <a:t>35</a:t>
            </a:fld>
            <a:endParaRPr kumimoji="1" lang="ja-JP" altLang="en-US"/>
          </a:p>
        </p:txBody>
      </p:sp>
    </p:spTree>
    <p:extLst>
      <p:ext uri="{BB962C8B-B14F-4D97-AF65-F5344CB8AC3E}">
        <p14:creationId xmlns:p14="http://schemas.microsoft.com/office/powerpoint/2010/main" val="8023540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686443-6B66-A05D-B94A-CB617EB9EBC6}"/>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2BE34164-FA0B-AE16-9397-B57502899E1D}"/>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55372E1C-4BA7-6A0F-7704-5BC95A2E6DF4}"/>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ブラウザから「 </a:t>
            </a:r>
            <a:r>
              <a:rPr kumimoji="1" lang="en-US" altLang="ja-JP" sz="1200" b="0" i="0" kern="1200" dirty="0">
                <a:solidFill>
                  <a:schemeClr val="tx1"/>
                </a:solidFill>
                <a:effectLst/>
                <a:latin typeface="+mn-lt"/>
                <a:ea typeface="+mn-ea"/>
                <a:cs typeface="+mn-cs"/>
              </a:rPr>
              <a:t>https://</a:t>
            </a:r>
            <a:r>
              <a:rPr kumimoji="1" lang="en-US" altLang="ja-JP" sz="1200" b="0" i="0" kern="1200" dirty="0" err="1">
                <a:solidFill>
                  <a:schemeClr val="tx1"/>
                </a:solidFill>
                <a:effectLst/>
                <a:latin typeface="+mn-lt"/>
                <a:ea typeface="+mn-ea"/>
                <a:cs typeface="+mn-cs"/>
              </a:rPr>
              <a:t>amsnsecjp.github.io</a:t>
            </a:r>
            <a:r>
              <a:rPr kumimoji="1" lang="en-US" altLang="ja-JP" sz="1200" b="0" i="0" kern="1200" dirty="0">
                <a:solidFill>
                  <a:schemeClr val="tx1"/>
                </a:solidFill>
                <a:effectLst/>
                <a:latin typeface="+mn-lt"/>
                <a:ea typeface="+mn-ea"/>
                <a:cs typeface="+mn-cs"/>
              </a:rPr>
              <a:t>/SEED-SeQA/ </a:t>
            </a:r>
            <a:r>
              <a:rPr kumimoji="1" lang="ja-JP" altLang="en-US" sz="1200" b="0" i="0" kern="1200" dirty="0">
                <a:solidFill>
                  <a:schemeClr val="tx1"/>
                </a:solidFill>
                <a:effectLst/>
                <a:latin typeface="+mn-lt"/>
                <a:ea typeface="+mn-ea"/>
                <a:cs typeface="+mn-cs"/>
              </a:rPr>
              <a:t>」にアクセスしてください。</a:t>
            </a:r>
            <a:endParaRPr kumimoji="1" lang="en-US" altLang="ja-JP" sz="1200" b="0" i="0" kern="1200" dirty="0">
              <a:solidFill>
                <a:schemeClr val="tx1"/>
              </a:solidFill>
              <a:effectLst/>
              <a:latin typeface="+mn-lt"/>
              <a:ea typeface="+mn-ea"/>
              <a:cs typeface="+mn-cs"/>
            </a:endParaRPr>
          </a:p>
          <a:p>
            <a:r>
              <a:rPr kumimoji="1" lang="en-US" altLang="ja-JP" sz="1200" b="0" i="0" kern="1200" dirty="0" err="1">
                <a:solidFill>
                  <a:schemeClr val="tx1"/>
                </a:solidFill>
                <a:effectLst/>
                <a:latin typeface="+mn-lt"/>
                <a:ea typeface="+mn-ea"/>
                <a:cs typeface="+mn-cs"/>
              </a:rPr>
              <a:t>AgentName</a:t>
            </a:r>
            <a:r>
              <a:rPr kumimoji="1" lang="ja-JP" altLang="en-US" sz="1200" b="0" i="0" kern="1200" dirty="0">
                <a:solidFill>
                  <a:schemeClr val="tx1"/>
                </a:solidFill>
                <a:effectLst/>
                <a:latin typeface="+mn-lt"/>
                <a:ea typeface="+mn-ea"/>
                <a:cs typeface="+mn-cs"/>
              </a:rPr>
              <a:t>の欄に「クラス名</a:t>
            </a:r>
            <a:r>
              <a:rPr kumimoji="1" lang="en-US" altLang="ja-JP" sz="1200" b="0" i="0" kern="1200" dirty="0">
                <a:solidFill>
                  <a:schemeClr val="tx1"/>
                </a:solidFill>
                <a:effectLst/>
                <a:latin typeface="+mn-lt"/>
                <a:ea typeface="+mn-ea"/>
                <a:cs typeface="+mn-cs"/>
              </a:rPr>
              <a:t>_</a:t>
            </a:r>
            <a:r>
              <a:rPr kumimoji="1" lang="ja-JP" altLang="en-US" sz="1200" b="0" i="0" kern="1200" dirty="0">
                <a:solidFill>
                  <a:schemeClr val="tx1"/>
                </a:solidFill>
                <a:effectLst/>
                <a:latin typeface="+mn-lt"/>
                <a:ea typeface="+mn-ea"/>
                <a:cs typeface="+mn-cs"/>
              </a:rPr>
              <a:t>学籍番号（例：</a:t>
            </a:r>
            <a:r>
              <a:rPr kumimoji="1" lang="en-US" altLang="ja-JP" sz="1200" b="0" i="0" kern="1200" dirty="0">
                <a:solidFill>
                  <a:schemeClr val="tx1"/>
                </a:solidFill>
                <a:effectLst/>
                <a:latin typeface="+mn-lt"/>
                <a:ea typeface="+mn-ea"/>
                <a:cs typeface="+mn-cs"/>
              </a:rPr>
              <a:t>C_25</a:t>
            </a:r>
            <a:r>
              <a:rPr kumimoji="1" lang="ja-JP" altLang="en-US" sz="1200" b="0" i="0" kern="1200" dirty="0">
                <a:solidFill>
                  <a:schemeClr val="tx1"/>
                </a:solidFill>
                <a:effectLst/>
                <a:latin typeface="+mn-lt"/>
                <a:ea typeface="+mn-ea"/>
                <a:cs typeface="+mn-cs"/>
              </a:rPr>
              <a:t>）」を入力してスタートです。 </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自由にプレイしてください。 </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なお、教育コンテンツの改善と分析のためにログを取得しますが、個人の成績や評価には一切影響しませんので、安心して挑戦してください。</a:t>
            </a:r>
            <a:endParaRPr kumimoji="1" lang="ja-JP" altLang="en-US" dirty="0"/>
          </a:p>
        </p:txBody>
      </p:sp>
      <p:sp>
        <p:nvSpPr>
          <p:cNvPr id="4" name="スライド番号プレースホルダー 3">
            <a:extLst>
              <a:ext uri="{FF2B5EF4-FFF2-40B4-BE49-F238E27FC236}">
                <a16:creationId xmlns:a16="http://schemas.microsoft.com/office/drawing/2014/main" id="{33F5FBBC-93A0-45A7-DD5F-F571B9C7E35D}"/>
              </a:ext>
            </a:extLst>
          </p:cNvPr>
          <p:cNvSpPr>
            <a:spLocks noGrp="1"/>
          </p:cNvSpPr>
          <p:nvPr>
            <p:ph type="sldNum" sz="quarter" idx="5"/>
          </p:nvPr>
        </p:nvSpPr>
        <p:spPr/>
        <p:txBody>
          <a:bodyPr/>
          <a:lstStyle/>
          <a:p>
            <a:fld id="{F24446C9-93B8-44D8-B71B-46E6F9601DA6}" type="slidenum">
              <a:rPr kumimoji="1" lang="ja-JP" altLang="en-US" smtClean="0"/>
              <a:t>36</a:t>
            </a:fld>
            <a:endParaRPr kumimoji="1" lang="ja-JP" altLang="en-US"/>
          </a:p>
        </p:txBody>
      </p:sp>
    </p:spTree>
    <p:extLst>
      <p:ext uri="{BB962C8B-B14F-4D97-AF65-F5344CB8AC3E}">
        <p14:creationId xmlns:p14="http://schemas.microsoft.com/office/powerpoint/2010/main" val="103320185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6EFD03-CD5A-89BC-2664-D48145BBCC51}"/>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EFD52886-4452-ED87-B1E8-A3655E69E49A}"/>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59044F97-8217-137C-DF47-115BEC8AFC44}"/>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お疲れさまでした。</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クイズを通してうっかり間違いやそうなんだ、と学ぶところもあったと思います。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では実際にそういった間違いが発生するとどうなるでしょうか？ </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例えば、</a:t>
            </a:r>
            <a:r>
              <a:rPr kumimoji="1" lang="en-US" altLang="ja-JP" sz="1200" b="0" i="0" kern="1200" dirty="0">
                <a:solidFill>
                  <a:schemeClr val="tx1"/>
                </a:solidFill>
                <a:effectLst/>
                <a:latin typeface="+mn-lt"/>
                <a:ea typeface="+mn-ea"/>
                <a:cs typeface="+mn-cs"/>
              </a:rPr>
              <a:t>A</a:t>
            </a:r>
            <a:r>
              <a:rPr kumimoji="1" lang="ja-JP" altLang="en-US" sz="1200" b="0" i="0" kern="1200" dirty="0">
                <a:solidFill>
                  <a:schemeClr val="tx1"/>
                </a:solidFill>
                <a:effectLst/>
                <a:latin typeface="+mn-lt"/>
                <a:ea typeface="+mn-ea"/>
                <a:cs typeface="+mn-cs"/>
              </a:rPr>
              <a:t>さんがアカウントを乗っ取られ、攻撃者が</a:t>
            </a:r>
            <a:r>
              <a:rPr kumimoji="1" lang="en-US" altLang="ja-JP" sz="1200" b="0" i="0" kern="1200" dirty="0">
                <a:solidFill>
                  <a:schemeClr val="tx1"/>
                </a:solidFill>
                <a:effectLst/>
                <a:latin typeface="+mn-lt"/>
                <a:ea typeface="+mn-ea"/>
                <a:cs typeface="+mn-cs"/>
              </a:rPr>
              <a:t>A</a:t>
            </a:r>
            <a:r>
              <a:rPr kumimoji="1" lang="ja-JP" altLang="en-US" sz="1200" b="0" i="0" kern="1200" dirty="0">
                <a:solidFill>
                  <a:schemeClr val="tx1"/>
                </a:solidFill>
                <a:effectLst/>
                <a:latin typeface="+mn-lt"/>
                <a:ea typeface="+mn-ea"/>
                <a:cs typeface="+mn-cs"/>
              </a:rPr>
              <a:t>さんのふりをして</a:t>
            </a:r>
            <a:r>
              <a:rPr kumimoji="1" lang="en-US" altLang="ja-JP" sz="1200" b="0" i="0" kern="1200" dirty="0">
                <a:solidFill>
                  <a:schemeClr val="tx1"/>
                </a:solidFill>
                <a:effectLst/>
                <a:latin typeface="+mn-lt"/>
                <a:ea typeface="+mn-ea"/>
                <a:cs typeface="+mn-cs"/>
              </a:rPr>
              <a:t>B</a:t>
            </a:r>
            <a:r>
              <a:rPr kumimoji="1" lang="ja-JP" altLang="en-US" sz="1200" b="0" i="0" kern="1200" dirty="0">
                <a:solidFill>
                  <a:schemeClr val="tx1"/>
                </a:solidFill>
                <a:effectLst/>
                <a:latin typeface="+mn-lt"/>
                <a:ea typeface="+mn-ea"/>
                <a:cs typeface="+mn-cs"/>
              </a:rPr>
              <a:t>さんに「明日返すから</a:t>
            </a:r>
            <a:r>
              <a:rPr kumimoji="1" lang="en-US" altLang="ja-JP" sz="1200" b="0" i="0" kern="1200" dirty="0">
                <a:solidFill>
                  <a:schemeClr val="tx1"/>
                </a:solidFill>
                <a:effectLst/>
                <a:latin typeface="+mn-lt"/>
                <a:ea typeface="+mn-ea"/>
                <a:cs typeface="+mn-cs"/>
              </a:rPr>
              <a:t>1</a:t>
            </a:r>
            <a:r>
              <a:rPr kumimoji="1" lang="ja-JP" altLang="en-US" sz="1200" b="0" i="0" kern="1200" dirty="0">
                <a:solidFill>
                  <a:schemeClr val="tx1"/>
                </a:solidFill>
                <a:effectLst/>
                <a:latin typeface="+mn-lt"/>
                <a:ea typeface="+mn-ea"/>
                <a:cs typeface="+mn-cs"/>
              </a:rPr>
              <a:t>万円送金して」とメッセージを送ります。</a:t>
            </a:r>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B</a:t>
            </a:r>
            <a:r>
              <a:rPr kumimoji="1" lang="ja-JP" altLang="en-US" sz="1200" b="0" i="0" kern="1200" dirty="0">
                <a:solidFill>
                  <a:schemeClr val="tx1"/>
                </a:solidFill>
                <a:effectLst/>
                <a:latin typeface="+mn-lt"/>
                <a:ea typeface="+mn-ea"/>
                <a:cs typeface="+mn-cs"/>
              </a:rPr>
              <a:t>さんが騙されて送金してしまった場合、</a:t>
            </a:r>
            <a:r>
              <a:rPr kumimoji="1" lang="en-US" altLang="ja-JP" sz="1200" b="0" i="0" kern="1200" dirty="0">
                <a:solidFill>
                  <a:schemeClr val="tx1"/>
                </a:solidFill>
                <a:effectLst/>
                <a:latin typeface="+mn-lt"/>
                <a:ea typeface="+mn-ea"/>
                <a:cs typeface="+mn-cs"/>
              </a:rPr>
              <a:t>A</a:t>
            </a:r>
            <a:r>
              <a:rPr kumimoji="1" lang="ja-JP" altLang="en-US" sz="1200" b="0" i="0" kern="1200" dirty="0">
                <a:solidFill>
                  <a:schemeClr val="tx1"/>
                </a:solidFill>
                <a:effectLst/>
                <a:latin typeface="+mn-lt"/>
                <a:ea typeface="+mn-ea"/>
                <a:cs typeface="+mn-cs"/>
              </a:rPr>
              <a:t>さんは「自分が被害に遭った」だけでなく、自分のアカウントを通じて友人である</a:t>
            </a:r>
            <a:r>
              <a:rPr kumimoji="1" lang="en-US" altLang="ja-JP" sz="1200" b="0" i="0" kern="1200" dirty="0">
                <a:solidFill>
                  <a:schemeClr val="tx1"/>
                </a:solidFill>
                <a:effectLst/>
                <a:latin typeface="+mn-lt"/>
                <a:ea typeface="+mn-ea"/>
                <a:cs typeface="+mn-cs"/>
              </a:rPr>
              <a:t>B</a:t>
            </a:r>
            <a:r>
              <a:rPr kumimoji="1" lang="ja-JP" altLang="en-US" sz="1200" b="0" i="0" kern="1200" dirty="0">
                <a:solidFill>
                  <a:schemeClr val="tx1"/>
                </a:solidFill>
                <a:effectLst/>
                <a:latin typeface="+mn-lt"/>
                <a:ea typeface="+mn-ea"/>
                <a:cs typeface="+mn-cs"/>
              </a:rPr>
              <a:t>さんをも被害者、そして自分が加害者になってしまうのです。</a:t>
            </a:r>
            <a:endParaRPr kumimoji="1" lang="ja-JP" altLang="en-US" dirty="0"/>
          </a:p>
        </p:txBody>
      </p:sp>
      <p:sp>
        <p:nvSpPr>
          <p:cNvPr id="4" name="スライド番号プレースホルダー 3">
            <a:extLst>
              <a:ext uri="{FF2B5EF4-FFF2-40B4-BE49-F238E27FC236}">
                <a16:creationId xmlns:a16="http://schemas.microsoft.com/office/drawing/2014/main" id="{44AD804A-8414-11BF-6F94-D9C241C30254}"/>
              </a:ext>
            </a:extLst>
          </p:cNvPr>
          <p:cNvSpPr>
            <a:spLocks noGrp="1"/>
          </p:cNvSpPr>
          <p:nvPr>
            <p:ph type="sldNum" sz="quarter" idx="5"/>
          </p:nvPr>
        </p:nvSpPr>
        <p:spPr/>
        <p:txBody>
          <a:bodyPr/>
          <a:lstStyle/>
          <a:p>
            <a:fld id="{F24446C9-93B8-44D8-B71B-46E6F9601DA6}" type="slidenum">
              <a:rPr kumimoji="1" lang="ja-JP" altLang="en-US" smtClean="0"/>
              <a:t>37</a:t>
            </a:fld>
            <a:endParaRPr kumimoji="1" lang="ja-JP" altLang="en-US"/>
          </a:p>
        </p:txBody>
      </p:sp>
    </p:spTree>
    <p:extLst>
      <p:ext uri="{BB962C8B-B14F-4D97-AF65-F5344CB8AC3E}">
        <p14:creationId xmlns:p14="http://schemas.microsoft.com/office/powerpoint/2010/main" val="1456133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60FB9-FAFA-7FE9-9824-7F1C7841830B}"/>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78A4EACE-3662-C70A-617F-670177574264}"/>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33BE812B-9E6F-A51E-D5C5-441A272D8917}"/>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さらに近年は、</a:t>
            </a:r>
            <a:r>
              <a:rPr kumimoji="1" lang="en-US" altLang="ja-JP" sz="1200" b="0" i="0" kern="1200" dirty="0">
                <a:solidFill>
                  <a:schemeClr val="tx1"/>
                </a:solidFill>
                <a:effectLst/>
                <a:latin typeface="+mn-lt"/>
                <a:ea typeface="+mn-ea"/>
                <a:cs typeface="+mn-cs"/>
              </a:rPr>
              <a:t>AI</a:t>
            </a:r>
            <a:r>
              <a:rPr kumimoji="1" lang="ja-JP" altLang="en-US" sz="1200" b="0" i="0" kern="1200" dirty="0">
                <a:solidFill>
                  <a:schemeClr val="tx1"/>
                </a:solidFill>
                <a:effectLst/>
                <a:latin typeface="+mn-lt"/>
                <a:ea typeface="+mn-ea"/>
                <a:cs typeface="+mn-cs"/>
              </a:rPr>
              <a:t>の進化により、本物と偽物（フェイク画像や音声など）の区別が非常に難しくなっています。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間違った</a:t>
            </a:r>
            <a:r>
              <a:rPr kumimoji="1" lang="en-US" altLang="ja-JP" sz="1200" b="0" i="0" kern="1200" dirty="0">
                <a:solidFill>
                  <a:schemeClr val="tx1"/>
                </a:solidFill>
                <a:effectLst/>
                <a:latin typeface="+mn-lt"/>
                <a:ea typeface="+mn-ea"/>
                <a:cs typeface="+mn-cs"/>
              </a:rPr>
              <a:t>AI</a:t>
            </a:r>
            <a:r>
              <a:rPr kumimoji="1" lang="ja-JP" altLang="en-US" sz="1200" b="0" i="0" kern="1200" dirty="0">
                <a:solidFill>
                  <a:schemeClr val="tx1"/>
                </a:solidFill>
                <a:effectLst/>
                <a:latin typeface="+mn-lt"/>
                <a:ea typeface="+mn-ea"/>
                <a:cs typeface="+mn-cs"/>
              </a:rPr>
              <a:t>のアドバイスを信じ込んで犯罪に手を染めてしまうケースすらあります。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テクノロジーが進化すればするほど、最終的にそれを判断する人間の「情報リテラシー」がより一層重要になってきます。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en-US" altLang="ja-JP" sz="1200" b="0" i="0" kern="1200" dirty="0">
                <a:solidFill>
                  <a:schemeClr val="tx1"/>
                </a:solidFill>
                <a:effectLst/>
                <a:latin typeface="+mn-lt"/>
                <a:ea typeface="+mn-ea"/>
                <a:cs typeface="+mn-cs"/>
              </a:rPr>
              <a:t>AI</a:t>
            </a:r>
            <a:r>
              <a:rPr kumimoji="1" lang="ja-JP" altLang="en-US" sz="1200" b="0" i="0" kern="1200" dirty="0">
                <a:solidFill>
                  <a:schemeClr val="tx1"/>
                </a:solidFill>
                <a:effectLst/>
                <a:latin typeface="+mn-lt"/>
                <a:ea typeface="+mn-ea"/>
                <a:cs typeface="+mn-cs"/>
              </a:rPr>
              <a:t>などのテクノロジーを使う人間であれど、使われる人間にならないためにも、しっかり情報・セキュリティ・テクノロジーなどを理解したうえで</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今後活用してほしいと思います。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p:txBody>
      </p:sp>
      <p:sp>
        <p:nvSpPr>
          <p:cNvPr id="4" name="スライド番号プレースホルダー 3">
            <a:extLst>
              <a:ext uri="{FF2B5EF4-FFF2-40B4-BE49-F238E27FC236}">
                <a16:creationId xmlns:a16="http://schemas.microsoft.com/office/drawing/2014/main" id="{DBAB32B8-D2F1-E4C6-0F2B-B6FDD1C8607B}"/>
              </a:ext>
            </a:extLst>
          </p:cNvPr>
          <p:cNvSpPr>
            <a:spLocks noGrp="1"/>
          </p:cNvSpPr>
          <p:nvPr>
            <p:ph type="sldNum" sz="quarter" idx="5"/>
          </p:nvPr>
        </p:nvSpPr>
        <p:spPr/>
        <p:txBody>
          <a:bodyPr/>
          <a:lstStyle/>
          <a:p>
            <a:fld id="{F24446C9-93B8-44D8-B71B-46E6F9601DA6}" type="slidenum">
              <a:rPr kumimoji="1" lang="ja-JP" altLang="en-US" smtClean="0"/>
              <a:t>38</a:t>
            </a:fld>
            <a:endParaRPr kumimoji="1" lang="ja-JP" altLang="en-US"/>
          </a:p>
        </p:txBody>
      </p:sp>
    </p:spTree>
    <p:extLst>
      <p:ext uri="{BB962C8B-B14F-4D97-AF65-F5344CB8AC3E}">
        <p14:creationId xmlns:p14="http://schemas.microsoft.com/office/powerpoint/2010/main" val="220300523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dirty="0"/>
              <a:t>それでは最後の内容となります。</a:t>
            </a:r>
          </a:p>
        </p:txBody>
      </p:sp>
      <p:sp>
        <p:nvSpPr>
          <p:cNvPr id="4" name="スライド番号プレースホルダー 3"/>
          <p:cNvSpPr>
            <a:spLocks noGrp="1"/>
          </p:cNvSpPr>
          <p:nvPr>
            <p:ph type="sldNum" sz="quarter" idx="5"/>
          </p:nvPr>
        </p:nvSpPr>
        <p:spPr/>
        <p:txBody>
          <a:bodyPr/>
          <a:lstStyle/>
          <a:p>
            <a:fld id="{F24446C9-93B8-44D8-B71B-46E6F9601DA6}" type="slidenum">
              <a:rPr kumimoji="1" lang="ja-JP" altLang="en-US" smtClean="0"/>
              <a:t>39</a:t>
            </a:fld>
            <a:endParaRPr kumimoji="1" lang="ja-JP" altLang="en-US"/>
          </a:p>
        </p:txBody>
      </p:sp>
    </p:spTree>
    <p:extLst>
      <p:ext uri="{BB962C8B-B14F-4D97-AF65-F5344CB8AC3E}">
        <p14:creationId xmlns:p14="http://schemas.microsoft.com/office/powerpoint/2010/main" val="115850698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BC636-3229-69D1-63C5-BD4E429ECD65}"/>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E551EFC8-1E82-D042-A982-072DFF7EC687}"/>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6637B9E3-3044-C0C3-9851-4CC54BF27908}"/>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現在、デジタル化と</a:t>
            </a:r>
            <a:r>
              <a:rPr kumimoji="1" lang="en-US" altLang="ja-JP" sz="1200" b="0" i="0" kern="1200" dirty="0">
                <a:solidFill>
                  <a:schemeClr val="tx1"/>
                </a:solidFill>
                <a:effectLst/>
                <a:latin typeface="+mn-lt"/>
                <a:ea typeface="+mn-ea"/>
                <a:cs typeface="+mn-cs"/>
              </a:rPr>
              <a:t>AI</a:t>
            </a:r>
            <a:r>
              <a:rPr kumimoji="1" lang="ja-JP" altLang="en-US" sz="1200" b="0" i="0" kern="1200" dirty="0">
                <a:solidFill>
                  <a:schemeClr val="tx1"/>
                </a:solidFill>
                <a:effectLst/>
                <a:latin typeface="+mn-lt"/>
                <a:ea typeface="+mn-ea"/>
                <a:cs typeface="+mn-cs"/>
              </a:rPr>
              <a:t>の悪用により、サイバー犯罪の検挙件数は年々右肩上がりで増加しています。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しかしその一方で、日本国内のセキュリティ人材は「約</a:t>
            </a:r>
            <a:r>
              <a:rPr kumimoji="1" lang="en-US" altLang="ja-JP" sz="1200" b="0" i="0" kern="1200" dirty="0">
                <a:solidFill>
                  <a:schemeClr val="tx1"/>
                </a:solidFill>
                <a:effectLst/>
                <a:latin typeface="+mn-lt"/>
                <a:ea typeface="+mn-ea"/>
                <a:cs typeface="+mn-cs"/>
              </a:rPr>
              <a:t>11</a:t>
            </a:r>
            <a:r>
              <a:rPr kumimoji="1" lang="ja-JP" altLang="en-US" sz="1200" b="0" i="0" kern="1200" dirty="0">
                <a:solidFill>
                  <a:schemeClr val="tx1"/>
                </a:solidFill>
                <a:effectLst/>
                <a:latin typeface="+mn-lt"/>
                <a:ea typeface="+mn-ea"/>
                <a:cs typeface="+mn-cs"/>
              </a:rPr>
              <a:t>万人」も不足していると言われています。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もはや、セキュリティを少数の専門家だけに任せておけば安全、という時代ではありません。</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私たち一人一人のリテラシー向上は今後ますます求められる世の中になってきます。</a:t>
            </a:r>
            <a:endParaRPr kumimoji="1" lang="ja-JP" altLang="en-US" dirty="0"/>
          </a:p>
        </p:txBody>
      </p:sp>
      <p:sp>
        <p:nvSpPr>
          <p:cNvPr id="4" name="スライド番号プレースホルダー 3">
            <a:extLst>
              <a:ext uri="{FF2B5EF4-FFF2-40B4-BE49-F238E27FC236}">
                <a16:creationId xmlns:a16="http://schemas.microsoft.com/office/drawing/2014/main" id="{E219351A-3E86-3EA2-D993-229AFE30D14E}"/>
              </a:ext>
            </a:extLst>
          </p:cNvPr>
          <p:cNvSpPr>
            <a:spLocks noGrp="1"/>
          </p:cNvSpPr>
          <p:nvPr>
            <p:ph type="sldNum" sz="quarter" idx="5"/>
          </p:nvPr>
        </p:nvSpPr>
        <p:spPr/>
        <p:txBody>
          <a:bodyPr/>
          <a:lstStyle/>
          <a:p>
            <a:fld id="{F24446C9-93B8-44D8-B71B-46E6F9601DA6}" type="slidenum">
              <a:rPr kumimoji="1" lang="ja-JP" altLang="en-US" smtClean="0"/>
              <a:t>40</a:t>
            </a:fld>
            <a:endParaRPr kumimoji="1" lang="ja-JP" altLang="en-US"/>
          </a:p>
        </p:txBody>
      </p:sp>
    </p:spTree>
    <p:extLst>
      <p:ext uri="{BB962C8B-B14F-4D97-AF65-F5344CB8AC3E}">
        <p14:creationId xmlns:p14="http://schemas.microsoft.com/office/powerpoint/2010/main" val="27740269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01C69-C088-F7B8-E22A-E85AAA762625}"/>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D0C70CA0-F2B2-ED4A-4FD7-7B4A6BEC8E47}"/>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63BBC06A-3DB3-884F-5BDC-6930D57AFC2E}"/>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そこで皆さんにオススメしたいのが、セキュリティの体験と資格取得です。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例えば「</a:t>
            </a:r>
            <a:r>
              <a:rPr kumimoji="1" lang="en-US" altLang="ja-JP" sz="1200" b="0" i="0" kern="1200" dirty="0" err="1">
                <a:solidFill>
                  <a:schemeClr val="tx1"/>
                </a:solidFill>
                <a:effectLst/>
                <a:latin typeface="+mn-lt"/>
                <a:ea typeface="+mn-ea"/>
                <a:cs typeface="+mn-cs"/>
              </a:rPr>
              <a:t>picoCTF</a:t>
            </a:r>
            <a:r>
              <a:rPr kumimoji="1" lang="ja-JP" altLang="en-US" sz="1200" b="0" i="0" kern="1200" dirty="0">
                <a:solidFill>
                  <a:schemeClr val="tx1"/>
                </a:solidFill>
                <a:effectLst/>
                <a:latin typeface="+mn-lt"/>
                <a:ea typeface="+mn-ea"/>
                <a:cs typeface="+mn-cs"/>
              </a:rPr>
              <a:t>」という初心者向けの学習コンテンツでは、ゲーム感覚で暗号解読などを学べます。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様々な手法で暗号化された文字を解読するなどし、合言葉</a:t>
            </a:r>
            <a:r>
              <a:rPr kumimoji="1" lang="en-US" altLang="ja-JP" sz="1200" b="0" i="0" kern="1200" dirty="0">
                <a:solidFill>
                  <a:schemeClr val="tx1"/>
                </a:solidFill>
                <a:effectLst/>
                <a:latin typeface="+mn-lt"/>
                <a:ea typeface="+mn-ea"/>
                <a:cs typeface="+mn-cs"/>
              </a:rPr>
              <a:t>(Flag)</a:t>
            </a:r>
            <a:r>
              <a:rPr kumimoji="1" lang="ja-JP" altLang="en-US" sz="1200" b="0" i="0" kern="1200" dirty="0">
                <a:solidFill>
                  <a:schemeClr val="tx1"/>
                </a:solidFill>
                <a:effectLst/>
                <a:latin typeface="+mn-lt"/>
                <a:ea typeface="+mn-ea"/>
                <a:cs typeface="+mn-cs"/>
              </a:rPr>
              <a:t>を入手するというものです。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このイベントは大会なども開催されています。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より実践的な体験ですと、ここには記載されていませんが、</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a:t>
            </a:r>
            <a:r>
              <a:rPr kumimoji="1" lang="en-US" altLang="ja-JP" sz="1200" b="0" i="0" kern="1200" dirty="0" err="1">
                <a:solidFill>
                  <a:schemeClr val="tx1"/>
                </a:solidFill>
                <a:effectLst/>
                <a:latin typeface="+mn-lt"/>
                <a:ea typeface="+mn-ea"/>
                <a:cs typeface="+mn-cs"/>
              </a:rPr>
              <a:t>TryHackMe</a:t>
            </a:r>
            <a:r>
              <a:rPr kumimoji="1" lang="ja-JP" altLang="en-US" sz="1200" b="0" i="0" kern="1200" dirty="0">
                <a:solidFill>
                  <a:schemeClr val="tx1"/>
                </a:solidFill>
                <a:effectLst/>
                <a:latin typeface="+mn-lt"/>
                <a:ea typeface="+mn-ea"/>
                <a:cs typeface="+mn-cs"/>
              </a:rPr>
              <a:t>」というサービスを利用すると合法的にハッキング体験が出来たりします。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こういった体験を経て理解を深めることをお勧めいたします。</a:t>
            </a:r>
            <a:br>
              <a:rPr lang="ja-JP" altLang="en-US" dirty="0"/>
            </a:br>
            <a:endParaRPr kumimoji="1" lang="ja-JP" altLang="en-US" dirty="0"/>
          </a:p>
        </p:txBody>
      </p:sp>
      <p:sp>
        <p:nvSpPr>
          <p:cNvPr id="4" name="スライド番号プレースホルダー 3">
            <a:extLst>
              <a:ext uri="{FF2B5EF4-FFF2-40B4-BE49-F238E27FC236}">
                <a16:creationId xmlns:a16="http://schemas.microsoft.com/office/drawing/2014/main" id="{28EBC3BF-7D4B-F997-A627-7CB09759AE8B}"/>
              </a:ext>
            </a:extLst>
          </p:cNvPr>
          <p:cNvSpPr>
            <a:spLocks noGrp="1"/>
          </p:cNvSpPr>
          <p:nvPr>
            <p:ph type="sldNum" sz="quarter" idx="5"/>
          </p:nvPr>
        </p:nvSpPr>
        <p:spPr/>
        <p:txBody>
          <a:bodyPr/>
          <a:lstStyle/>
          <a:p>
            <a:fld id="{F24446C9-93B8-44D8-B71B-46E6F9601DA6}" type="slidenum">
              <a:rPr kumimoji="1" lang="ja-JP" altLang="en-US" smtClean="0"/>
              <a:t>41</a:t>
            </a:fld>
            <a:endParaRPr kumimoji="1" lang="ja-JP" altLang="en-US"/>
          </a:p>
        </p:txBody>
      </p:sp>
    </p:spTree>
    <p:extLst>
      <p:ext uri="{BB962C8B-B14F-4D97-AF65-F5344CB8AC3E}">
        <p14:creationId xmlns:p14="http://schemas.microsoft.com/office/powerpoint/2010/main" val="24300291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9EB1A-F2EE-9392-EB11-D87CF3CCAD87}"/>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D46EBB93-8502-9D55-2EFE-7169FC2D7A92}"/>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3CA04C51-964C-680F-01B1-ED7A603DCF2C}"/>
              </a:ext>
            </a:extLst>
          </p:cNvPr>
          <p:cNvSpPr>
            <a:spLocks noGrp="1"/>
          </p:cNvSpPr>
          <p:nvPr>
            <p:ph type="body" idx="1"/>
          </p:nvPr>
        </p:nvSpPr>
        <p:spPr/>
        <p:txBody>
          <a:bodyPr/>
          <a:lstStyle/>
          <a:p>
            <a:r>
              <a:rPr kumimoji="1" lang="ja-JP" altLang="en-US" sz="1200" b="0" i="0" kern="1200" dirty="0">
                <a:solidFill>
                  <a:schemeClr val="tx1"/>
                </a:solidFill>
                <a:effectLst/>
                <a:latin typeface="+mn-lt"/>
                <a:ea typeface="+mn-ea"/>
                <a:cs typeface="+mn-cs"/>
              </a:rPr>
              <a:t>また、「</a:t>
            </a:r>
            <a:r>
              <a:rPr kumimoji="1" lang="en-US" altLang="ja-JP" sz="1200" b="0" i="0" kern="1200" dirty="0">
                <a:solidFill>
                  <a:schemeClr val="tx1"/>
                </a:solidFill>
                <a:effectLst/>
                <a:latin typeface="+mn-lt"/>
                <a:ea typeface="+mn-ea"/>
                <a:cs typeface="+mn-cs"/>
              </a:rPr>
              <a:t>IT</a:t>
            </a:r>
            <a:r>
              <a:rPr kumimoji="1" lang="ja-JP" altLang="en-US" sz="1200" b="0" i="0" kern="1200" dirty="0">
                <a:solidFill>
                  <a:schemeClr val="tx1"/>
                </a:solidFill>
                <a:effectLst/>
                <a:latin typeface="+mn-lt"/>
                <a:ea typeface="+mn-ea"/>
                <a:cs typeface="+mn-cs"/>
              </a:rPr>
              <a:t>パスポート試験」や、より専門的な「情報セキュリティマネジメント試験」といった国家資格の取得を目指すのもとても良いです。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これらの勉強を通じて身につく「</a:t>
            </a:r>
            <a:r>
              <a:rPr kumimoji="1" lang="en-US" altLang="ja-JP" sz="1200" b="0" i="0" kern="1200" dirty="0">
                <a:solidFill>
                  <a:schemeClr val="tx1"/>
                </a:solidFill>
                <a:effectLst/>
                <a:latin typeface="+mn-lt"/>
                <a:ea typeface="+mn-ea"/>
                <a:cs typeface="+mn-cs"/>
              </a:rPr>
              <a:t>IT</a:t>
            </a:r>
            <a:r>
              <a:rPr kumimoji="1" lang="ja-JP" altLang="en-US" sz="1200" b="0" i="0" kern="1200" dirty="0">
                <a:solidFill>
                  <a:schemeClr val="tx1"/>
                </a:solidFill>
                <a:effectLst/>
                <a:latin typeface="+mn-lt"/>
                <a:ea typeface="+mn-ea"/>
                <a:cs typeface="+mn-cs"/>
              </a:rPr>
              <a:t>の基礎知識」や「危険に対する正しい判断力」は、将来</a:t>
            </a:r>
            <a:r>
              <a:rPr kumimoji="1" lang="en-US" altLang="ja-JP" sz="1200" b="0" i="0" kern="1200" dirty="0">
                <a:solidFill>
                  <a:schemeClr val="tx1"/>
                </a:solidFill>
                <a:effectLst/>
                <a:latin typeface="+mn-lt"/>
                <a:ea typeface="+mn-ea"/>
                <a:cs typeface="+mn-cs"/>
              </a:rPr>
              <a:t>IT</a:t>
            </a:r>
            <a:r>
              <a:rPr kumimoji="1" lang="ja-JP" altLang="en-US" sz="1200" b="0" i="0" kern="1200" dirty="0">
                <a:solidFill>
                  <a:schemeClr val="tx1"/>
                </a:solidFill>
                <a:effectLst/>
                <a:latin typeface="+mn-lt"/>
                <a:ea typeface="+mn-ea"/>
                <a:cs typeface="+mn-cs"/>
              </a:rPr>
              <a:t>業界に進む進まないに関わらず、皆さんの大きな武器となり、選択肢を広げてくれます。</a:t>
            </a:r>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そして、これらの資格を取得することにより、就職なども有利に進んでいきます。</a:t>
            </a:r>
            <a:endParaRPr kumimoji="1" lang="en-US" altLang="ja-JP" sz="1200" b="0" i="0" kern="1200" dirty="0">
              <a:solidFill>
                <a:schemeClr val="tx1"/>
              </a:solidFill>
              <a:effectLst/>
              <a:latin typeface="+mn-lt"/>
              <a:ea typeface="+mn-ea"/>
              <a:cs typeface="+mn-cs"/>
            </a:endParaRPr>
          </a:p>
          <a:p>
            <a:endParaRPr kumimoji="1" lang="en-US" altLang="ja-JP" sz="1200" b="0" i="0" kern="1200" dirty="0">
              <a:solidFill>
                <a:schemeClr val="tx1"/>
              </a:solidFill>
              <a:effectLst/>
              <a:latin typeface="+mn-lt"/>
              <a:ea typeface="+mn-ea"/>
              <a:cs typeface="+mn-cs"/>
            </a:endParaRPr>
          </a:p>
          <a:p>
            <a:r>
              <a:rPr kumimoji="1" lang="ja-JP" altLang="en-US" sz="1200" b="0" i="0" kern="1200" dirty="0">
                <a:solidFill>
                  <a:schemeClr val="tx1"/>
                </a:solidFill>
                <a:effectLst/>
                <a:latin typeface="+mn-lt"/>
                <a:ea typeface="+mn-ea"/>
                <a:cs typeface="+mn-cs"/>
              </a:rPr>
              <a:t>このようにセキュリティや</a:t>
            </a:r>
            <a:r>
              <a:rPr kumimoji="1" lang="en-US" altLang="ja-JP" sz="1200" b="0" i="0" kern="1200" dirty="0">
                <a:solidFill>
                  <a:schemeClr val="tx1"/>
                </a:solidFill>
                <a:effectLst/>
                <a:latin typeface="+mn-lt"/>
                <a:ea typeface="+mn-ea"/>
                <a:cs typeface="+mn-cs"/>
              </a:rPr>
              <a:t>IT</a:t>
            </a:r>
            <a:r>
              <a:rPr kumimoji="1" lang="ja-JP" altLang="en-US" sz="1200" b="0" i="0" kern="1200" dirty="0">
                <a:solidFill>
                  <a:schemeClr val="tx1"/>
                </a:solidFill>
                <a:effectLst/>
                <a:latin typeface="+mn-lt"/>
                <a:ea typeface="+mn-ea"/>
                <a:cs typeface="+mn-cs"/>
              </a:rPr>
              <a:t>スキルに興味が湧いたら、まずはやってみようの精神で、触れてみる・学んでみることが良いと思います。</a:t>
            </a:r>
            <a:endParaRPr kumimoji="1" lang="en-US" altLang="ja-JP" sz="1200" b="0" i="0" kern="1200" dirty="0">
              <a:solidFill>
                <a:schemeClr val="tx1"/>
              </a:solidFill>
              <a:effectLst/>
              <a:latin typeface="+mn-lt"/>
              <a:ea typeface="+mn-ea"/>
              <a:cs typeface="+mn-cs"/>
            </a:endParaRPr>
          </a:p>
          <a:p>
            <a:endParaRPr kumimoji="1" lang="ja-JP" altLang="en-US" dirty="0"/>
          </a:p>
        </p:txBody>
      </p:sp>
      <p:sp>
        <p:nvSpPr>
          <p:cNvPr id="4" name="スライド番号プレースホルダー 3">
            <a:extLst>
              <a:ext uri="{FF2B5EF4-FFF2-40B4-BE49-F238E27FC236}">
                <a16:creationId xmlns:a16="http://schemas.microsoft.com/office/drawing/2014/main" id="{BE08F87F-0F43-EAF0-C93C-C37408BE522B}"/>
              </a:ext>
            </a:extLst>
          </p:cNvPr>
          <p:cNvSpPr>
            <a:spLocks noGrp="1"/>
          </p:cNvSpPr>
          <p:nvPr>
            <p:ph type="sldNum" sz="quarter" idx="5"/>
          </p:nvPr>
        </p:nvSpPr>
        <p:spPr/>
        <p:txBody>
          <a:bodyPr/>
          <a:lstStyle/>
          <a:p>
            <a:fld id="{F24446C9-93B8-44D8-B71B-46E6F9601DA6}" type="slidenum">
              <a:rPr kumimoji="1" lang="ja-JP" altLang="en-US" smtClean="0"/>
              <a:t>42</a:t>
            </a:fld>
            <a:endParaRPr kumimoji="1" lang="ja-JP" altLang="en-US"/>
          </a:p>
        </p:txBody>
      </p:sp>
    </p:spTree>
    <p:extLst>
      <p:ext uri="{BB962C8B-B14F-4D97-AF65-F5344CB8AC3E}">
        <p14:creationId xmlns:p14="http://schemas.microsoft.com/office/powerpoint/2010/main" val="191971505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0B313-E594-8AA2-5E07-CE59BCBE0873}"/>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8EC9F3BD-A2FE-A230-7559-E8190A3F6115}"/>
              </a:ext>
            </a:extLst>
          </p:cNvPr>
          <p:cNvSpPr>
            <a:spLocks noGrp="1" noRot="1" noChangeAspect="1"/>
          </p:cNvSpPr>
          <p:nvPr>
            <p:ph type="sldImg"/>
          </p:nvPr>
        </p:nvSpPr>
        <p:spPr/>
        <p:txBody>
          <a:bodyPr/>
          <a:lstStyle/>
          <a:p>
            <a:endParaRPr lang="ja-JP" altLang="en-US"/>
          </a:p>
        </p:txBody>
      </p:sp>
      <p:sp>
        <p:nvSpPr>
          <p:cNvPr id="3" name="ノート プレースホルダー 2">
            <a:extLst>
              <a:ext uri="{FF2B5EF4-FFF2-40B4-BE49-F238E27FC236}">
                <a16:creationId xmlns:a16="http://schemas.microsoft.com/office/drawing/2014/main" id="{ABE91694-5D74-5AB8-E626-DD617E54F2F1}"/>
              </a:ext>
            </a:extLst>
          </p:cNvPr>
          <p:cNvSpPr>
            <a:spLocks noGrp="1"/>
          </p:cNvSpPr>
          <p:nvPr>
            <p:ph type="body" idx="1"/>
          </p:nvPr>
        </p:nvSpPr>
        <p:spPr/>
        <p:txBody>
          <a:bodyPr/>
          <a:lstStyle/>
          <a:p>
            <a:r>
              <a:rPr lang="ja-JP" altLang="en-US" dirty="0">
                <a:effectLst/>
              </a:rPr>
              <a:t>長くなりましたが、本日のまとめを３つお伝えします。</a:t>
            </a:r>
            <a:endParaRPr lang="en-US" altLang="ja-JP" dirty="0">
              <a:effectLst/>
            </a:endParaRPr>
          </a:p>
          <a:p>
            <a:endParaRPr lang="ja-JP" altLang="en-US" dirty="0">
              <a:effectLst/>
            </a:endParaRPr>
          </a:p>
          <a:p>
            <a:r>
              <a:rPr kumimoji="1" lang="ja-JP" altLang="en-US" sz="1200" b="1" i="0" kern="1200" dirty="0">
                <a:solidFill>
                  <a:schemeClr val="tx1"/>
                </a:solidFill>
                <a:effectLst/>
                <a:latin typeface="+mn-lt"/>
                <a:ea typeface="+mn-ea"/>
                <a:cs typeface="+mn-cs"/>
              </a:rPr>
              <a:t>１つ目：セキュリティは、自分だけでなく、周りの大切な人も守るためのもの。</a:t>
            </a:r>
            <a:endParaRPr kumimoji="1" lang="en-US" altLang="ja-JP"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sz="1200" b="1" i="0" kern="1200" dirty="0">
                <a:solidFill>
                  <a:schemeClr val="tx1"/>
                </a:solidFill>
                <a:effectLst/>
                <a:latin typeface="+mn-lt"/>
                <a:ea typeface="+mn-ea"/>
                <a:cs typeface="+mn-cs"/>
              </a:rPr>
              <a:t>２つ目：サイバー攻撃は決して「特別な人だけの話」ではありません。今日からできる対策を始めてください。</a:t>
            </a:r>
          </a:p>
          <a:p>
            <a:r>
              <a:rPr kumimoji="1" lang="ja-JP" altLang="en-US" sz="1200" b="1" i="0" kern="1200" dirty="0">
                <a:solidFill>
                  <a:schemeClr val="tx1"/>
                </a:solidFill>
                <a:effectLst/>
                <a:latin typeface="+mn-lt"/>
                <a:ea typeface="+mn-ea"/>
                <a:cs typeface="+mn-cs"/>
              </a:rPr>
              <a:t>そして３つ目：インターネットを安全に使うためには、「情報セキュリティの三要素（</a:t>
            </a:r>
            <a:r>
              <a:rPr kumimoji="1" lang="en-US" altLang="ja-JP" sz="1200" b="1" i="0" kern="1200" dirty="0">
                <a:solidFill>
                  <a:schemeClr val="tx1"/>
                </a:solidFill>
                <a:effectLst/>
                <a:latin typeface="+mn-lt"/>
                <a:ea typeface="+mn-ea"/>
                <a:cs typeface="+mn-cs"/>
              </a:rPr>
              <a:t>CIA</a:t>
            </a:r>
            <a:r>
              <a:rPr kumimoji="1" lang="ja-JP" altLang="en-US" sz="1200" b="1" i="0" kern="1200" dirty="0">
                <a:solidFill>
                  <a:schemeClr val="tx1"/>
                </a:solidFill>
                <a:effectLst/>
                <a:latin typeface="+mn-lt"/>
                <a:ea typeface="+mn-ea"/>
                <a:cs typeface="+mn-cs"/>
              </a:rPr>
              <a:t>）」と「情報リテラシー」が不可欠です。</a:t>
            </a:r>
          </a:p>
          <a:p>
            <a:endParaRPr kumimoji="1" lang="ja-JP" altLang="en-US" sz="1200" b="1" i="0" kern="1200" dirty="0">
              <a:solidFill>
                <a:schemeClr val="tx1"/>
              </a:solidFill>
              <a:effectLst/>
              <a:latin typeface="+mn-lt"/>
              <a:ea typeface="+mn-ea"/>
              <a:cs typeface="+mn-cs"/>
            </a:endParaRPr>
          </a:p>
          <a:p>
            <a:r>
              <a:rPr lang="ja-JP" altLang="en-US" dirty="0">
                <a:effectLst/>
              </a:rPr>
              <a:t>本日の講義はこれで終了となります。みなさん、熱心に取り組んでいただきありがとうございました！</a:t>
            </a:r>
            <a:endParaRPr kumimoji="1" lang="ja-JP" altLang="en-US" dirty="0"/>
          </a:p>
        </p:txBody>
      </p:sp>
      <p:sp>
        <p:nvSpPr>
          <p:cNvPr id="4" name="スライド番号プレースホルダー 3">
            <a:extLst>
              <a:ext uri="{FF2B5EF4-FFF2-40B4-BE49-F238E27FC236}">
                <a16:creationId xmlns:a16="http://schemas.microsoft.com/office/drawing/2014/main" id="{B5FF6401-F11F-F265-91DD-A4DE1E4C263A}"/>
              </a:ext>
            </a:extLst>
          </p:cNvPr>
          <p:cNvSpPr>
            <a:spLocks noGrp="1"/>
          </p:cNvSpPr>
          <p:nvPr>
            <p:ph type="sldNum" sz="quarter" idx="5"/>
          </p:nvPr>
        </p:nvSpPr>
        <p:spPr/>
        <p:txBody>
          <a:bodyPr/>
          <a:lstStyle/>
          <a:p>
            <a:fld id="{F24446C9-93B8-44D8-B71B-46E6F9601DA6}" type="slidenum">
              <a:rPr kumimoji="1" lang="ja-JP" altLang="en-US" smtClean="0"/>
              <a:t>43</a:t>
            </a:fld>
            <a:endParaRPr kumimoji="1" lang="ja-JP" altLang="en-US"/>
          </a:p>
        </p:txBody>
      </p:sp>
    </p:spTree>
    <p:extLst>
      <p:ext uri="{BB962C8B-B14F-4D97-AF65-F5344CB8AC3E}">
        <p14:creationId xmlns:p14="http://schemas.microsoft.com/office/powerpoint/2010/main" val="24644443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pic>
        <p:nvPicPr>
          <p:cNvPr id="10" name="図 9"/>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1301675"/>
            <a:ext cx="12192000" cy="4744122"/>
          </a:xfrm>
          <a:prstGeom prst="rect">
            <a:avLst/>
          </a:prstGeom>
        </p:spPr>
      </p:pic>
      <p:sp>
        <p:nvSpPr>
          <p:cNvPr id="11" name="正方形/長方形 10"/>
          <p:cNvSpPr/>
          <p:nvPr/>
        </p:nvSpPr>
        <p:spPr>
          <a:xfrm>
            <a:off x="745864" y="2571076"/>
            <a:ext cx="10858051" cy="1699708"/>
          </a:xfrm>
          <a:prstGeom prst="rect">
            <a:avLst/>
          </a:prstGeom>
          <a:solidFill>
            <a:srgbClr val="1F4E79">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800">
              <a:latin typeface="+mj-ea"/>
              <a:ea typeface="+mj-ea"/>
            </a:endParaRPr>
          </a:p>
        </p:txBody>
      </p:sp>
      <p:sp>
        <p:nvSpPr>
          <p:cNvPr id="2" name="タイトル 1">
            <a:extLst>
              <a:ext uri="{FF2B5EF4-FFF2-40B4-BE49-F238E27FC236}">
                <a16:creationId xmlns:a16="http://schemas.microsoft.com/office/drawing/2014/main" id="{968455DF-6291-DAFF-AACE-758329AE88D1}"/>
              </a:ext>
            </a:extLst>
          </p:cNvPr>
          <p:cNvSpPr>
            <a:spLocks noGrp="1"/>
          </p:cNvSpPr>
          <p:nvPr>
            <p:ph type="title"/>
          </p:nvPr>
        </p:nvSpPr>
        <p:spPr>
          <a:xfrm>
            <a:off x="917827" y="2991748"/>
            <a:ext cx="10528309" cy="858367"/>
          </a:xfrm>
        </p:spPr>
        <p:txBody>
          <a:bodyPr/>
          <a:lstStyle>
            <a:lvl1pPr algn="ctr">
              <a:defRPr/>
            </a:lvl1pPr>
          </a:lstStyle>
          <a:p>
            <a:r>
              <a:rPr kumimoji="1" lang="ja-JP" altLang="en-US"/>
              <a:t>マスター タイトルの書式設定</a:t>
            </a:r>
          </a:p>
        </p:txBody>
      </p:sp>
      <p:sp>
        <p:nvSpPr>
          <p:cNvPr id="5" name="テキスト プレースホルダー 4">
            <a:extLst>
              <a:ext uri="{FF2B5EF4-FFF2-40B4-BE49-F238E27FC236}">
                <a16:creationId xmlns:a16="http://schemas.microsoft.com/office/drawing/2014/main" id="{A7B55C91-C46D-DF19-37CD-578FBB8A5E94}"/>
              </a:ext>
            </a:extLst>
          </p:cNvPr>
          <p:cNvSpPr>
            <a:spLocks noGrp="1"/>
          </p:cNvSpPr>
          <p:nvPr>
            <p:ph type="body" sz="quarter" idx="13" hasCustomPrompt="1"/>
          </p:nvPr>
        </p:nvSpPr>
        <p:spPr>
          <a:xfrm>
            <a:off x="2945342" y="4776788"/>
            <a:ext cx="6301317" cy="996950"/>
          </a:xfrm>
          <a:prstGeom prst="rect">
            <a:avLst/>
          </a:prstGeom>
        </p:spPr>
        <p:txBody>
          <a:bodyPr>
            <a:normAutofit/>
          </a:bodyPr>
          <a:lstStyle>
            <a:lvl1pPr marL="0" indent="0" algn="ctr">
              <a:buNone/>
              <a:defRPr sz="2400"/>
            </a:lvl1pPr>
          </a:lstStyle>
          <a:p>
            <a:pPr lvl="0"/>
            <a:r>
              <a:rPr kumimoji="1" lang="ja-JP" altLang="en-US"/>
              <a:t>マスターサブタイトルの書式設定</a:t>
            </a:r>
          </a:p>
        </p:txBody>
      </p:sp>
    </p:spTree>
    <p:extLst>
      <p:ext uri="{BB962C8B-B14F-4D97-AF65-F5344CB8AC3E}">
        <p14:creationId xmlns:p14="http://schemas.microsoft.com/office/powerpoint/2010/main" val="2099367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章タイトル">
    <p:spTree>
      <p:nvGrpSpPr>
        <p:cNvPr id="1" name=""/>
        <p:cNvGrpSpPr/>
        <p:nvPr/>
      </p:nvGrpSpPr>
      <p:grpSpPr>
        <a:xfrm>
          <a:off x="0" y="0"/>
          <a:ext cx="0" cy="0"/>
          <a:chOff x="0" y="0"/>
          <a:chExt cx="0" cy="0"/>
        </a:xfrm>
      </p:grpSpPr>
      <p:sp>
        <p:nvSpPr>
          <p:cNvPr id="5" name="タイトル 1">
            <a:extLst>
              <a:ext uri="{FF2B5EF4-FFF2-40B4-BE49-F238E27FC236}">
                <a16:creationId xmlns:a16="http://schemas.microsoft.com/office/drawing/2014/main" id="{DDD3C88A-A41B-E8E4-4BCC-0B955D6FBEFF}"/>
              </a:ext>
            </a:extLst>
          </p:cNvPr>
          <p:cNvSpPr txBox="1">
            <a:spLocks/>
          </p:cNvSpPr>
          <p:nvPr/>
        </p:nvSpPr>
        <p:spPr>
          <a:xfrm>
            <a:off x="1304758" y="1974442"/>
            <a:ext cx="9582485" cy="1796715"/>
          </a:xfrm>
          <a:prstGeom prst="rect">
            <a:avLst/>
          </a:prstGeom>
          <a:solidFill>
            <a:schemeClr val="tx2">
              <a:lumMod val="40000"/>
              <a:lumOff val="6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kumimoji="1" sz="3700" kern="1200">
                <a:solidFill>
                  <a:schemeClr val="tx1"/>
                </a:solidFill>
                <a:latin typeface="+mn-ea"/>
                <a:ea typeface="+mn-ea"/>
                <a:cs typeface="+mj-cs"/>
              </a:defRPr>
            </a:lvl1pPr>
          </a:lstStyle>
          <a:p>
            <a:pPr algn="ctr"/>
            <a:endParaRPr lang="ja-JP" altLang="en-US" sz="4400"/>
          </a:p>
        </p:txBody>
      </p:sp>
      <p:sp>
        <p:nvSpPr>
          <p:cNvPr id="2" name="タイトル 1">
            <a:extLst>
              <a:ext uri="{FF2B5EF4-FFF2-40B4-BE49-F238E27FC236}">
                <a16:creationId xmlns:a16="http://schemas.microsoft.com/office/drawing/2014/main" id="{0A8B4FD3-FADE-39D2-BB82-93BDA00E7568}"/>
              </a:ext>
            </a:extLst>
          </p:cNvPr>
          <p:cNvSpPr>
            <a:spLocks noGrp="1"/>
          </p:cNvSpPr>
          <p:nvPr>
            <p:ph type="title"/>
          </p:nvPr>
        </p:nvSpPr>
        <p:spPr>
          <a:xfrm>
            <a:off x="1609619" y="2577872"/>
            <a:ext cx="8972764" cy="589852"/>
          </a:xfrm>
        </p:spPr>
        <p:txBody>
          <a:bodyPr/>
          <a:lstStyle>
            <a:lvl1pPr algn="ctr">
              <a:defRPr/>
            </a:lvl1pPr>
          </a:lstStyle>
          <a:p>
            <a:r>
              <a:rPr kumimoji="1" lang="ja-JP" altLang="en-US"/>
              <a:t>マスター タイトルの書式設定</a:t>
            </a:r>
          </a:p>
        </p:txBody>
      </p:sp>
      <p:sp>
        <p:nvSpPr>
          <p:cNvPr id="3" name="スライド番号プレースホルダー 2">
            <a:extLst>
              <a:ext uri="{FF2B5EF4-FFF2-40B4-BE49-F238E27FC236}">
                <a16:creationId xmlns:a16="http://schemas.microsoft.com/office/drawing/2014/main" id="{26FA1ED3-5F2A-2335-7496-61D0B50FDA52}"/>
              </a:ext>
            </a:extLst>
          </p:cNvPr>
          <p:cNvSpPr>
            <a:spLocks noGrp="1"/>
          </p:cNvSpPr>
          <p:nvPr>
            <p:ph type="sldNum" sz="quarter" idx="10"/>
          </p:nvPr>
        </p:nvSpPr>
        <p:spPr>
          <a:xfrm>
            <a:off x="10937659" y="6377436"/>
            <a:ext cx="919480" cy="365125"/>
          </a:xfrm>
          <a:prstGeom prst="rect">
            <a:avLst/>
          </a:prstGeom>
        </p:spPr>
        <p:txBody>
          <a:bodyPr/>
          <a:lstStyle/>
          <a:p>
            <a:fld id="{518CA01B-3070-4B9C-837D-BA65BDBECB9F}" type="slidenum">
              <a:rPr kumimoji="1" lang="ja-JP" altLang="en-US" smtClean="0"/>
              <a:t>‹#›</a:t>
            </a:fld>
            <a:endParaRPr kumimoji="1" lang="ja-JP" altLang="en-US"/>
          </a:p>
        </p:txBody>
      </p:sp>
      <p:sp>
        <p:nvSpPr>
          <p:cNvPr id="4" name="フッター プレースホルダー 3">
            <a:extLst>
              <a:ext uri="{FF2B5EF4-FFF2-40B4-BE49-F238E27FC236}">
                <a16:creationId xmlns:a16="http://schemas.microsoft.com/office/drawing/2014/main" id="{8957234E-7FA0-6CF2-A8E5-1F48BAEF1155}"/>
              </a:ext>
            </a:extLst>
          </p:cNvPr>
          <p:cNvSpPr>
            <a:spLocks noGrp="1"/>
          </p:cNvSpPr>
          <p:nvPr>
            <p:ph type="ftr" sz="quarter" idx="11"/>
          </p:nvPr>
        </p:nvSpPr>
        <p:spPr>
          <a:xfrm>
            <a:off x="4038600" y="6356351"/>
            <a:ext cx="4114800" cy="365125"/>
          </a:xfrm>
          <a:prstGeom prst="rect">
            <a:avLst/>
          </a:prstGeom>
        </p:spPr>
        <p:txBody>
          <a:bodyPr/>
          <a:lstStyle/>
          <a:p>
            <a:endParaRPr kumimoji="1" lang="ja-JP" altLang="en-US"/>
          </a:p>
        </p:txBody>
      </p:sp>
      <p:sp>
        <p:nvSpPr>
          <p:cNvPr id="6" name="日付プレースホルダー 5">
            <a:extLst>
              <a:ext uri="{FF2B5EF4-FFF2-40B4-BE49-F238E27FC236}">
                <a16:creationId xmlns:a16="http://schemas.microsoft.com/office/drawing/2014/main" id="{D4302389-F9B8-E127-6FD7-88977763C2E1}"/>
              </a:ext>
            </a:extLst>
          </p:cNvPr>
          <p:cNvSpPr>
            <a:spLocks noGrp="1"/>
          </p:cNvSpPr>
          <p:nvPr>
            <p:ph type="dt" sz="half" idx="12"/>
          </p:nvPr>
        </p:nvSpPr>
        <p:spPr>
          <a:xfrm>
            <a:off x="838200" y="6356351"/>
            <a:ext cx="2743200" cy="365125"/>
          </a:xfrm>
          <a:prstGeom prst="rect">
            <a:avLst/>
          </a:prstGeom>
        </p:spPr>
        <p:txBody>
          <a:bodyPr/>
          <a:lstStyle/>
          <a:p>
            <a:fld id="{68651364-B2B9-4D2E-937C-69DE34F4EA1D}" type="datetimeFigureOut">
              <a:rPr kumimoji="1" lang="ja-JP" altLang="en-US" smtClean="0"/>
              <a:t>2026/8/28</a:t>
            </a:fld>
            <a:endParaRPr kumimoji="1" lang="ja-JP" altLang="en-US"/>
          </a:p>
        </p:txBody>
      </p:sp>
    </p:spTree>
    <p:extLst>
      <p:ext uri="{BB962C8B-B14F-4D97-AF65-F5344CB8AC3E}">
        <p14:creationId xmlns:p14="http://schemas.microsoft.com/office/powerpoint/2010/main" val="18332639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中表紙タイトル">
    <p:spTree>
      <p:nvGrpSpPr>
        <p:cNvPr id="1" name=""/>
        <p:cNvGrpSpPr/>
        <p:nvPr/>
      </p:nvGrpSpPr>
      <p:grpSpPr>
        <a:xfrm>
          <a:off x="0" y="0"/>
          <a:ext cx="0" cy="0"/>
          <a:chOff x="0" y="0"/>
          <a:chExt cx="0" cy="0"/>
        </a:xfrm>
      </p:grpSpPr>
      <p:sp>
        <p:nvSpPr>
          <p:cNvPr id="5" name="タイトル 1">
            <a:extLst>
              <a:ext uri="{FF2B5EF4-FFF2-40B4-BE49-F238E27FC236}">
                <a16:creationId xmlns:a16="http://schemas.microsoft.com/office/drawing/2014/main" id="{B95869E6-F69D-C1B5-CAD3-13518278638A}"/>
              </a:ext>
            </a:extLst>
          </p:cNvPr>
          <p:cNvSpPr txBox="1">
            <a:spLocks/>
          </p:cNvSpPr>
          <p:nvPr/>
        </p:nvSpPr>
        <p:spPr>
          <a:xfrm>
            <a:off x="1304755" y="2358191"/>
            <a:ext cx="9657636" cy="1427748"/>
          </a:xfrm>
          <a:prstGeom prst="rect">
            <a:avLst/>
          </a:prstGeom>
          <a:solidFill>
            <a:schemeClr val="accent1">
              <a:lumMod val="20000"/>
              <a:lumOff val="80000"/>
            </a:schemeClr>
          </a:solidFill>
        </p:spPr>
        <p:txBody>
          <a:bodyPr vert="horz" lIns="91440" tIns="45720" rIns="91440" bIns="45720" rtlCol="0" anchor="ctr">
            <a:normAutofit/>
          </a:bodyPr>
          <a:lstStyle>
            <a:lvl1pPr algn="l" defTabSz="914400" rtl="0" eaLnBrk="1" latinLnBrk="0" hangingPunct="1">
              <a:lnSpc>
                <a:spcPct val="90000"/>
              </a:lnSpc>
              <a:spcBef>
                <a:spcPct val="0"/>
              </a:spcBef>
              <a:buNone/>
              <a:defRPr kumimoji="1" sz="3700" kern="1200">
                <a:solidFill>
                  <a:schemeClr val="tx1"/>
                </a:solidFill>
                <a:latin typeface="+mn-ea"/>
                <a:ea typeface="+mn-ea"/>
                <a:cs typeface="+mj-cs"/>
              </a:defRPr>
            </a:lvl1pPr>
          </a:lstStyle>
          <a:p>
            <a:pPr algn="ctr"/>
            <a:endParaRPr lang="ja-JP" altLang="en-US" sz="3600"/>
          </a:p>
        </p:txBody>
      </p:sp>
      <p:sp>
        <p:nvSpPr>
          <p:cNvPr id="2" name="タイトル 1">
            <a:extLst>
              <a:ext uri="{FF2B5EF4-FFF2-40B4-BE49-F238E27FC236}">
                <a16:creationId xmlns:a16="http://schemas.microsoft.com/office/drawing/2014/main" id="{024DAEE4-42AD-26AC-BB25-75AD31422A71}"/>
              </a:ext>
            </a:extLst>
          </p:cNvPr>
          <p:cNvSpPr>
            <a:spLocks noGrp="1"/>
          </p:cNvSpPr>
          <p:nvPr>
            <p:ph type="title"/>
          </p:nvPr>
        </p:nvSpPr>
        <p:spPr>
          <a:xfrm>
            <a:off x="1636533" y="2777139"/>
            <a:ext cx="8994077" cy="589852"/>
          </a:xfrm>
        </p:spPr>
        <p:txBody>
          <a:bodyPr/>
          <a:lstStyle>
            <a:lvl1pPr algn="ctr">
              <a:defRPr/>
            </a:lvl1pPr>
          </a:lstStyle>
          <a:p>
            <a:r>
              <a:rPr kumimoji="1" lang="ja-JP" altLang="en-US"/>
              <a:t>マスター タイトルの書式設定</a:t>
            </a:r>
          </a:p>
        </p:txBody>
      </p:sp>
      <p:sp>
        <p:nvSpPr>
          <p:cNvPr id="3" name="スライド番号プレースホルダー 2">
            <a:extLst>
              <a:ext uri="{FF2B5EF4-FFF2-40B4-BE49-F238E27FC236}">
                <a16:creationId xmlns:a16="http://schemas.microsoft.com/office/drawing/2014/main" id="{98CA05D3-5E8B-E2A8-E198-8C5409CA711C}"/>
              </a:ext>
            </a:extLst>
          </p:cNvPr>
          <p:cNvSpPr>
            <a:spLocks noGrp="1"/>
          </p:cNvSpPr>
          <p:nvPr>
            <p:ph type="sldNum" sz="quarter" idx="10"/>
          </p:nvPr>
        </p:nvSpPr>
        <p:spPr>
          <a:xfrm>
            <a:off x="10937659" y="6377436"/>
            <a:ext cx="919480" cy="365125"/>
          </a:xfrm>
          <a:prstGeom prst="rect">
            <a:avLst/>
          </a:prstGeom>
        </p:spPr>
        <p:txBody>
          <a:bodyPr/>
          <a:lstStyle/>
          <a:p>
            <a:fld id="{518CA01B-3070-4B9C-837D-BA65BDBECB9F}" type="slidenum">
              <a:rPr kumimoji="1" lang="ja-JP" altLang="en-US" smtClean="0"/>
              <a:t>‹#›</a:t>
            </a:fld>
            <a:endParaRPr kumimoji="1" lang="ja-JP" altLang="en-US"/>
          </a:p>
        </p:txBody>
      </p:sp>
      <p:sp>
        <p:nvSpPr>
          <p:cNvPr id="4" name="フッター プレースホルダー 3">
            <a:extLst>
              <a:ext uri="{FF2B5EF4-FFF2-40B4-BE49-F238E27FC236}">
                <a16:creationId xmlns:a16="http://schemas.microsoft.com/office/drawing/2014/main" id="{C3CB7466-DC9C-6435-B479-94E68E6F9872}"/>
              </a:ext>
            </a:extLst>
          </p:cNvPr>
          <p:cNvSpPr>
            <a:spLocks noGrp="1"/>
          </p:cNvSpPr>
          <p:nvPr>
            <p:ph type="ftr" sz="quarter" idx="11"/>
          </p:nvPr>
        </p:nvSpPr>
        <p:spPr>
          <a:xfrm>
            <a:off x="4038600" y="6356351"/>
            <a:ext cx="4114800" cy="365125"/>
          </a:xfrm>
          <a:prstGeom prst="rect">
            <a:avLst/>
          </a:prstGeom>
        </p:spPr>
        <p:txBody>
          <a:bodyPr/>
          <a:lstStyle/>
          <a:p>
            <a:endParaRPr kumimoji="1" lang="ja-JP" altLang="en-US"/>
          </a:p>
        </p:txBody>
      </p:sp>
      <p:sp>
        <p:nvSpPr>
          <p:cNvPr id="6" name="日付プレースホルダー 5">
            <a:extLst>
              <a:ext uri="{FF2B5EF4-FFF2-40B4-BE49-F238E27FC236}">
                <a16:creationId xmlns:a16="http://schemas.microsoft.com/office/drawing/2014/main" id="{7CE18CC2-3057-C7D7-99B4-A54C858F5EB7}"/>
              </a:ext>
            </a:extLst>
          </p:cNvPr>
          <p:cNvSpPr>
            <a:spLocks noGrp="1"/>
          </p:cNvSpPr>
          <p:nvPr>
            <p:ph type="dt" sz="half" idx="12"/>
          </p:nvPr>
        </p:nvSpPr>
        <p:spPr>
          <a:xfrm>
            <a:off x="838200" y="6356351"/>
            <a:ext cx="2743200" cy="365125"/>
          </a:xfrm>
          <a:prstGeom prst="rect">
            <a:avLst/>
          </a:prstGeom>
        </p:spPr>
        <p:txBody>
          <a:bodyPr/>
          <a:lstStyle/>
          <a:p>
            <a:fld id="{68651364-B2B9-4D2E-937C-69DE34F4EA1D}" type="datetimeFigureOut">
              <a:rPr kumimoji="1" lang="ja-JP" altLang="en-US" smtClean="0"/>
              <a:t>2026/8/28</a:t>
            </a:fld>
            <a:endParaRPr kumimoji="1" lang="ja-JP" altLang="en-US"/>
          </a:p>
        </p:txBody>
      </p:sp>
    </p:spTree>
    <p:extLst>
      <p:ext uri="{BB962C8B-B14F-4D97-AF65-F5344CB8AC3E}">
        <p14:creationId xmlns:p14="http://schemas.microsoft.com/office/powerpoint/2010/main" val="3595680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タイトルのみ">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18766B2-C6C9-3D03-E457-2339D1024D95}"/>
              </a:ext>
            </a:extLst>
          </p:cNvPr>
          <p:cNvSpPr>
            <a:spLocks noGrp="1"/>
          </p:cNvSpPr>
          <p:nvPr>
            <p:ph type="title"/>
          </p:nvPr>
        </p:nvSpPr>
        <p:spPr/>
        <p:txBody>
          <a:bodyPr/>
          <a:lstStyle/>
          <a:p>
            <a:r>
              <a:rPr kumimoji="1" lang="ja-JP" altLang="en-US"/>
              <a:t>マスター タイトルの書式設定</a:t>
            </a:r>
          </a:p>
        </p:txBody>
      </p:sp>
      <p:cxnSp>
        <p:nvCxnSpPr>
          <p:cNvPr id="9" name="直線コネクタ 8">
            <a:extLst>
              <a:ext uri="{FF2B5EF4-FFF2-40B4-BE49-F238E27FC236}">
                <a16:creationId xmlns:a16="http://schemas.microsoft.com/office/drawing/2014/main" id="{53004AE2-5C25-E90B-ED36-6E8570C33986}"/>
              </a:ext>
            </a:extLst>
          </p:cNvPr>
          <p:cNvCxnSpPr>
            <a:cxnSpLocks/>
          </p:cNvCxnSpPr>
          <p:nvPr userDrawn="1"/>
        </p:nvCxnSpPr>
        <p:spPr>
          <a:xfrm>
            <a:off x="262759" y="870509"/>
            <a:ext cx="10834732" cy="0"/>
          </a:xfrm>
          <a:prstGeom prst="line">
            <a:avLst/>
          </a:prstGeom>
          <a:ln w="76200">
            <a:gradFill flip="none" rotWithShape="1">
              <a:gsLst>
                <a:gs pos="0">
                  <a:srgbClr val="0070C0"/>
                </a:gs>
                <a:gs pos="48000">
                  <a:srgbClr val="82B5DF"/>
                </a:gs>
                <a:gs pos="74000">
                  <a:srgbClr val="BFE4F5"/>
                </a:gs>
                <a:gs pos="100000">
                  <a:schemeClr val="bg1">
                    <a:lumMod val="95000"/>
                  </a:schemeClr>
                </a:gs>
              </a:gsLst>
              <a:lin ang="0" scaled="1"/>
              <a:tileRect/>
            </a:gradFill>
          </a:ln>
        </p:spPr>
        <p:style>
          <a:lnRef idx="2">
            <a:schemeClr val="accent1"/>
          </a:lnRef>
          <a:fillRef idx="0">
            <a:schemeClr val="accent1"/>
          </a:fillRef>
          <a:effectRef idx="1">
            <a:schemeClr val="accent1"/>
          </a:effectRef>
          <a:fontRef idx="minor">
            <a:schemeClr val="tx1"/>
          </a:fontRef>
        </p:style>
      </p:cxnSp>
      <p:sp>
        <p:nvSpPr>
          <p:cNvPr id="6" name="正方形/長方形 5">
            <a:extLst>
              <a:ext uri="{FF2B5EF4-FFF2-40B4-BE49-F238E27FC236}">
                <a16:creationId xmlns:a16="http://schemas.microsoft.com/office/drawing/2014/main" id="{436C7138-6996-45F7-4951-E8720E496E82}"/>
              </a:ext>
            </a:extLst>
          </p:cNvPr>
          <p:cNvSpPr/>
          <p:nvPr userDrawn="1"/>
        </p:nvSpPr>
        <p:spPr>
          <a:xfrm>
            <a:off x="11485418" y="6428509"/>
            <a:ext cx="706582" cy="429491"/>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none" rtlCol="0" anchor="ctr"/>
          <a:lstStyle/>
          <a:p>
            <a:pPr algn="ctr"/>
            <a:fld id="{02EA7B6B-9FD6-4C13-A05E-99E2C334026B}" type="slidenum">
              <a:rPr kumimoji="1" lang="ja-JP" altLang="en-US" sz="2000" b="1" smtClean="0">
                <a:solidFill>
                  <a:schemeClr val="tx1"/>
                </a:solidFill>
              </a:rPr>
              <a:t>‹#›</a:t>
            </a:fld>
            <a:r>
              <a:rPr kumimoji="1" lang="en-US" altLang="ja-JP" sz="1400" dirty="0">
                <a:solidFill>
                  <a:schemeClr val="tx1"/>
                </a:solidFill>
              </a:rPr>
              <a:t>/43</a:t>
            </a:r>
            <a:endParaRPr kumimoji="1" lang="ja-JP" altLang="en-US" dirty="0">
              <a:solidFill>
                <a:schemeClr val="tx1"/>
              </a:solidFill>
            </a:endParaRPr>
          </a:p>
        </p:txBody>
      </p:sp>
    </p:spTree>
    <p:extLst>
      <p:ext uri="{BB962C8B-B14F-4D97-AF65-F5344CB8AC3E}">
        <p14:creationId xmlns:p14="http://schemas.microsoft.com/office/powerpoint/2010/main" val="42114587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34859" y="182563"/>
            <a:ext cx="9542230" cy="589852"/>
          </a:xfrm>
          <a:prstGeom prst="rect">
            <a:avLst/>
          </a:prstGeom>
        </p:spPr>
        <p:txBody>
          <a:bodyPr vert="horz" lIns="91440" tIns="45720" rIns="91440" bIns="45720" rtlCol="0" anchor="ctr">
            <a:noAutofit/>
          </a:bodyPr>
          <a:lstStyle/>
          <a:p>
            <a:r>
              <a:rPr lang="ja-JP" altLang="en-US"/>
              <a:t>マスター タイトルの書式設定</a:t>
            </a:r>
            <a:endParaRPr lang="en-US"/>
          </a:p>
        </p:txBody>
      </p:sp>
      <p:pic>
        <p:nvPicPr>
          <p:cNvPr id="1026" name="Picture 2">
            <a:extLst>
              <a:ext uri="{FF2B5EF4-FFF2-40B4-BE49-F238E27FC236}">
                <a16:creationId xmlns:a16="http://schemas.microsoft.com/office/drawing/2014/main" id="{DA015BF7-217A-F367-F9FA-D8DA45DDCBA5}"/>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11097491" y="4702"/>
            <a:ext cx="1094509" cy="1094509"/>
          </a:xfrm>
          <a:prstGeom prst="rect">
            <a:avLst/>
          </a:prstGeom>
          <a:noFill/>
          <a:extLst>
            <a:ext uri="{909E8E84-426E-40DD-AFC4-6F175D3DCCD1}">
              <a14:hiddenFill xmlns:a14="http://schemas.microsoft.com/office/drawing/2010/main">
                <a:solidFill>
                  <a:srgbClr val="FFFFFF"/>
                </a:solidFill>
              </a14:hiddenFill>
            </a:ext>
          </a:extLst>
        </p:spPr>
      </p:pic>
      <p:pic>
        <p:nvPicPr>
          <p:cNvPr id="5" name="図 4">
            <a:extLst>
              <a:ext uri="{FF2B5EF4-FFF2-40B4-BE49-F238E27FC236}">
                <a16:creationId xmlns:a16="http://schemas.microsoft.com/office/drawing/2014/main" id="{7D7B173F-B036-CFFA-653A-E9DAA915FFA0}"/>
              </a:ext>
            </a:extLst>
          </p:cNvPr>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a:xfrm>
            <a:off x="9941237" y="27349"/>
            <a:ext cx="1232455" cy="870118"/>
          </a:xfrm>
          <a:prstGeom prst="rect">
            <a:avLst/>
          </a:prstGeom>
        </p:spPr>
      </p:pic>
    </p:spTree>
    <p:extLst>
      <p:ext uri="{BB962C8B-B14F-4D97-AF65-F5344CB8AC3E}">
        <p14:creationId xmlns:p14="http://schemas.microsoft.com/office/powerpoint/2010/main" val="42384586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l" defTabSz="914400" rtl="0" eaLnBrk="1" latinLnBrk="0" hangingPunct="1">
        <a:lnSpc>
          <a:spcPct val="90000"/>
        </a:lnSpc>
        <a:spcBef>
          <a:spcPct val="0"/>
        </a:spcBef>
        <a:buNone/>
        <a:defRPr kumimoji="1" sz="3600" kern="1200">
          <a:solidFill>
            <a:schemeClr val="tx1"/>
          </a:solidFill>
          <a:latin typeface="+mn-ea"/>
          <a:ea typeface="+mn-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ea"/>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ea"/>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ea"/>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ea"/>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ea"/>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5.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4.jpe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microsoft.com/office/2007/relationships/hdphoto" Target="../media/hdphoto2.wdp"/><Relationship Id="rId11" Type="http://schemas.openxmlformats.org/officeDocument/2006/relationships/image" Target="../media/image21.png"/><Relationship Id="rId5" Type="http://schemas.openxmlformats.org/officeDocument/2006/relationships/image" Target="../media/image16.png"/><Relationship Id="rId10" Type="http://schemas.openxmlformats.org/officeDocument/2006/relationships/image" Target="../media/image20.png"/><Relationship Id="rId4" Type="http://schemas.openxmlformats.org/officeDocument/2006/relationships/image" Target="../media/image15.png"/><Relationship Id="rId9" Type="http://schemas.openxmlformats.org/officeDocument/2006/relationships/image" Target="../media/image19.png"/><Relationship Id="rId1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30.png"/><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10.pn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hyperlink" Target="https://www.welivesecurity.com/en/scams/hijacked-hacked-youtube-channels-scams-malware/" TargetMode="External"/><Relationship Id="rId4" Type="http://schemas.openxmlformats.org/officeDocument/2006/relationships/image" Target="../media/image40.png"/></Relationships>
</file>

<file path=ppt/slides/_rels/slide1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10.png"/><Relationship Id="rId4" Type="http://schemas.openxmlformats.org/officeDocument/2006/relationships/hyperlink" Target="https://x.com/GonjeshkeDarand/status/1541288345183158272" TargetMode="Externa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2.png"/><Relationship Id="rId5" Type="http://schemas.openxmlformats.org/officeDocument/2006/relationships/hyperlink" Target="https://x.com/GonjeshkeDarand/status/1541288345183158272" TargetMode="Externa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44.png"/></Relationships>
</file>

<file path=ppt/slides/_rels/slide1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security-seed.com/" TargetMode="External"/><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46.jpeg"/><Relationship Id="rId4" Type="http://schemas.openxmlformats.org/officeDocument/2006/relationships/image" Target="../media/image47.png"/></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46.jpeg"/></Relationships>
</file>

<file path=ppt/slides/_rels/slide2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50.jpeg"/><Relationship Id="rId4" Type="http://schemas.openxmlformats.org/officeDocument/2006/relationships/image" Target="../media/image49.png"/></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52.png"/><Relationship Id="rId4" Type="http://schemas.openxmlformats.org/officeDocument/2006/relationships/hyperlink" Target="https://www.phvillage.io/pages/wall-of-sheep/"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28.png"/><Relationship Id="rId4" Type="http://schemas.openxmlformats.org/officeDocument/2006/relationships/image" Target="../media/image54.png"/></Relationships>
</file>

<file path=ppt/slides/_rels/slide2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5.xml"/><Relationship Id="rId1" Type="http://schemas.openxmlformats.org/officeDocument/2006/relationships/slideLayout" Target="../slideLayouts/slideLayout4.xml"/><Relationship Id="rId5" Type="http://schemas.openxmlformats.org/officeDocument/2006/relationships/image" Target="../media/image58.png"/><Relationship Id="rId4" Type="http://schemas.openxmlformats.org/officeDocument/2006/relationships/image" Target="../media/image57.png"/></Relationships>
</file>

<file path=ppt/slides/_rels/slide2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notesSlide" Target="../notesSlides/notesSlide27.xml"/><Relationship Id="rId1" Type="http://schemas.openxmlformats.org/officeDocument/2006/relationships/slideLayout" Target="../slideLayouts/slideLayout4.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s>
</file>

<file path=ppt/slides/_rels/slide28.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notesSlide" Target="../notesSlides/notesSlide28.xml"/><Relationship Id="rId1" Type="http://schemas.openxmlformats.org/officeDocument/2006/relationships/slideLayout" Target="../slideLayouts/slideLayout4.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2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72.jpeg"/><Relationship Id="rId4" Type="http://schemas.openxmlformats.org/officeDocument/2006/relationships/image" Target="../media/image71.png"/></Relationships>
</file>

<file path=ppt/slides/_rels/slide3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0.xml"/><Relationship Id="rId1" Type="http://schemas.openxmlformats.org/officeDocument/2006/relationships/slideLayout" Target="../slideLayouts/slideLayout4.xml"/><Relationship Id="rId4" Type="http://schemas.openxmlformats.org/officeDocument/2006/relationships/image" Target="../media/image58.png"/></Relationships>
</file>

<file path=ppt/slides/_rels/slide3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31.xml"/><Relationship Id="rId1" Type="http://schemas.openxmlformats.org/officeDocument/2006/relationships/slideLayout" Target="../slideLayouts/slideLayout4.xml"/><Relationship Id="rId6" Type="http://schemas.openxmlformats.org/officeDocument/2006/relationships/image" Target="../media/image47.png"/><Relationship Id="rId5" Type="http://schemas.openxmlformats.org/officeDocument/2006/relationships/image" Target="../media/image76.png"/><Relationship Id="rId4" Type="http://schemas.openxmlformats.org/officeDocument/2006/relationships/image" Target="../media/image75.png"/></Relationships>
</file>

<file path=ppt/slides/_rels/slide3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2.xml"/><Relationship Id="rId1" Type="http://schemas.openxmlformats.org/officeDocument/2006/relationships/slideLayout" Target="../slideLayouts/slideLayout4.xml"/><Relationship Id="rId4" Type="http://schemas.openxmlformats.org/officeDocument/2006/relationships/image" Target="../media/image69.png"/></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8.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36.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83.png"/><Relationship Id="rId4" Type="http://schemas.openxmlformats.org/officeDocument/2006/relationships/image" Target="../media/image82.png"/></Relationships>
</file>

<file path=ppt/slides/_rels/slide38.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37.xml"/><Relationship Id="rId1" Type="http://schemas.openxmlformats.org/officeDocument/2006/relationships/slideLayout" Target="../slideLayouts/slideLayout4.xml"/><Relationship Id="rId6" Type="http://schemas.openxmlformats.org/officeDocument/2006/relationships/image" Target="../media/image47.png"/><Relationship Id="rId5" Type="http://schemas.openxmlformats.org/officeDocument/2006/relationships/image" Target="../media/image86.png"/><Relationship Id="rId4" Type="http://schemas.openxmlformats.org/officeDocument/2006/relationships/image" Target="../media/image85.png"/></Relationships>
</file>

<file path=ppt/slides/_rels/slide39.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39.xml"/><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hyperlink" Target="https://www.npa.go.jp/publications/statistics/cybersecurity/data/R7kami/R07_kami_cyber_jyosei.pdf"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picoctf.org/" TargetMode="External"/><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41.xml"/><Relationship Id="rId1" Type="http://schemas.openxmlformats.org/officeDocument/2006/relationships/slideLayout" Target="../slideLayouts/slideLayout4.xml"/><Relationship Id="rId5" Type="http://schemas.openxmlformats.org/officeDocument/2006/relationships/hyperlink" Target="https://www.ipa.go.jp/shiken/index.html" TargetMode="External"/><Relationship Id="rId4" Type="http://schemas.openxmlformats.org/officeDocument/2006/relationships/image" Target="../media/image58.png"/></Relationships>
</file>

<file path=ppt/slides/_rels/slide4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7FB6317-37D1-DDE1-944C-DE1021544C1F}"/>
              </a:ext>
            </a:extLst>
          </p:cNvPr>
          <p:cNvSpPr>
            <a:spLocks noGrp="1"/>
          </p:cNvSpPr>
          <p:nvPr>
            <p:ph type="title"/>
          </p:nvPr>
        </p:nvSpPr>
        <p:spPr>
          <a:xfrm>
            <a:off x="740229" y="2991748"/>
            <a:ext cx="10874828" cy="858367"/>
          </a:xfrm>
        </p:spPr>
        <p:txBody>
          <a:bodyPr/>
          <a:lstStyle/>
          <a:p>
            <a:r>
              <a:rPr kumimoji="1" lang="ja-JP" altLang="en-US" sz="4000"/>
              <a:t>セキュリティワークショップ</a:t>
            </a:r>
            <a:br>
              <a:rPr kumimoji="1" lang="en-US" altLang="ja-JP"/>
            </a:br>
            <a:r>
              <a:rPr kumimoji="1" lang="ja-JP" altLang="en-US" sz="3200"/>
              <a:t>～サイバー攻撃を知り、守るための</a:t>
            </a:r>
            <a:r>
              <a:rPr lang="ja-JP" altLang="en-US" sz="3200"/>
              <a:t>手段</a:t>
            </a:r>
            <a:r>
              <a:rPr kumimoji="1" lang="ja-JP" altLang="en-US" sz="3200"/>
              <a:t>を学ぶ～</a:t>
            </a:r>
            <a:endParaRPr kumimoji="1" lang="ja-JP" altLang="en-US"/>
          </a:p>
        </p:txBody>
      </p:sp>
    </p:spTree>
    <p:extLst>
      <p:ext uri="{BB962C8B-B14F-4D97-AF65-F5344CB8AC3E}">
        <p14:creationId xmlns:p14="http://schemas.microsoft.com/office/powerpoint/2010/main" val="2111704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31BAB-F835-EFC2-FB70-C6704D0AE84F}"/>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86246A85-B2A2-1613-B1E6-6071E8C76FC3}"/>
              </a:ext>
            </a:extLst>
          </p:cNvPr>
          <p:cNvSpPr>
            <a:spLocks noGrp="1"/>
          </p:cNvSpPr>
          <p:nvPr>
            <p:ph type="title"/>
          </p:nvPr>
        </p:nvSpPr>
        <p:spPr/>
        <p:txBody>
          <a:bodyPr/>
          <a:lstStyle/>
          <a:p>
            <a:r>
              <a:rPr lang="ja-JP" altLang="en-US"/>
              <a:t>いきなりですが</a:t>
            </a:r>
            <a:r>
              <a:rPr lang="en-US" altLang="ja-JP"/>
              <a:t>…</a:t>
            </a:r>
            <a:endParaRPr lang="ja-JP" altLang="en-US"/>
          </a:p>
        </p:txBody>
      </p:sp>
      <p:sp>
        <p:nvSpPr>
          <p:cNvPr id="4" name="テキスト ボックス 3">
            <a:extLst>
              <a:ext uri="{FF2B5EF4-FFF2-40B4-BE49-F238E27FC236}">
                <a16:creationId xmlns:a16="http://schemas.microsoft.com/office/drawing/2014/main" id="{2A70D41D-4289-91E4-8A8C-27C48915D09E}"/>
              </a:ext>
            </a:extLst>
          </p:cNvPr>
          <p:cNvSpPr txBox="1"/>
          <p:nvPr/>
        </p:nvSpPr>
        <p:spPr>
          <a:xfrm>
            <a:off x="240969" y="6153191"/>
            <a:ext cx="11241057" cy="604781"/>
          </a:xfrm>
          <a:prstGeom prst="rect">
            <a:avLst/>
          </a:prstGeom>
          <a:noFill/>
        </p:spPr>
        <p:txBody>
          <a:bodyPr wrap="square" rtlCol="0">
            <a:spAutoFit/>
          </a:bodyPr>
          <a:lstStyle/>
          <a:p>
            <a:pPr>
              <a:lnSpc>
                <a:spcPct val="120000"/>
              </a:lnSpc>
            </a:pPr>
            <a:endParaRPr lang="en-US" altLang="ja-JP" sz="3200">
              <a:latin typeface="+mn-ea"/>
            </a:endParaRPr>
          </a:p>
        </p:txBody>
      </p:sp>
      <p:sp>
        <p:nvSpPr>
          <p:cNvPr id="8" name="テキスト ボックス 7">
            <a:extLst>
              <a:ext uri="{FF2B5EF4-FFF2-40B4-BE49-F238E27FC236}">
                <a16:creationId xmlns:a16="http://schemas.microsoft.com/office/drawing/2014/main" id="{55FB9E8C-C39A-A45C-6405-05708AE6853E}"/>
              </a:ext>
            </a:extLst>
          </p:cNvPr>
          <p:cNvSpPr txBox="1"/>
          <p:nvPr/>
        </p:nvSpPr>
        <p:spPr>
          <a:xfrm>
            <a:off x="334858" y="1153296"/>
            <a:ext cx="11241057" cy="3236848"/>
          </a:xfrm>
          <a:prstGeom prst="rect">
            <a:avLst/>
          </a:prstGeom>
          <a:noFill/>
        </p:spPr>
        <p:txBody>
          <a:bodyPr wrap="square" rtlCol="0">
            <a:spAutoFit/>
          </a:bodyPr>
          <a:lstStyle/>
          <a:p>
            <a:pPr>
              <a:lnSpc>
                <a:spcPct val="120000"/>
              </a:lnSpc>
            </a:pPr>
            <a:r>
              <a:rPr lang="ja-JP" altLang="en-US" sz="3200" dirty="0">
                <a:latin typeface="+mn-ea"/>
              </a:rPr>
              <a:t>推測しやすいパスコードを使っていませんか！？</a:t>
            </a:r>
            <a:endParaRPr lang="en-US" altLang="ja-JP" sz="3200" dirty="0">
              <a:latin typeface="+mn-ea"/>
            </a:endParaRPr>
          </a:p>
          <a:p>
            <a:pPr>
              <a:lnSpc>
                <a:spcPct val="120000"/>
              </a:lnSpc>
            </a:pPr>
            <a:r>
              <a:rPr lang="ja-JP" altLang="en-US" sz="3200" dirty="0">
                <a:latin typeface="+mn-ea"/>
              </a:rPr>
              <a:t>スマホを盗まれると不正に操作されるかも</a:t>
            </a:r>
            <a:r>
              <a:rPr lang="en-US" altLang="ja-JP" sz="3200" dirty="0">
                <a:latin typeface="+mn-ea"/>
              </a:rPr>
              <a:t>…</a:t>
            </a:r>
            <a:r>
              <a:rPr lang="ja-JP" altLang="en-US" sz="3200" dirty="0">
                <a:latin typeface="+mn-ea"/>
              </a:rPr>
              <a:t>？</a:t>
            </a:r>
            <a:endParaRPr lang="en-US" altLang="ja-JP" sz="3200" dirty="0">
              <a:latin typeface="+mn-ea"/>
            </a:endParaRPr>
          </a:p>
          <a:p>
            <a:pPr>
              <a:lnSpc>
                <a:spcPct val="120000"/>
              </a:lnSpc>
            </a:pPr>
            <a:endParaRPr lang="en-US" altLang="ja-JP" sz="1000" dirty="0">
              <a:latin typeface="+mn-ea"/>
            </a:endParaRPr>
          </a:p>
          <a:p>
            <a:pPr>
              <a:lnSpc>
                <a:spcPct val="120000"/>
              </a:lnSpc>
            </a:pPr>
            <a:r>
              <a:rPr lang="ja-JP" altLang="en-US" sz="2800" dirty="0">
                <a:latin typeface="+mn-ea"/>
              </a:rPr>
              <a:t>・規則的な数字</a:t>
            </a:r>
            <a:r>
              <a:rPr lang="en-US" altLang="ja-JP" sz="2800" dirty="0">
                <a:latin typeface="+mn-ea"/>
              </a:rPr>
              <a:t>	</a:t>
            </a:r>
            <a:r>
              <a:rPr lang="ja-JP" altLang="en-US" sz="2800" dirty="0">
                <a:latin typeface="+mn-ea"/>
              </a:rPr>
              <a:t>　：　</a:t>
            </a:r>
            <a:r>
              <a:rPr lang="en-US" altLang="ja-JP" sz="2800" dirty="0">
                <a:latin typeface="+mn-ea"/>
              </a:rPr>
              <a:t>0000</a:t>
            </a:r>
            <a:r>
              <a:rPr lang="ja-JP" altLang="en-US" sz="2800" dirty="0">
                <a:latin typeface="+mn-ea"/>
              </a:rPr>
              <a:t>（ゾロ目）、</a:t>
            </a:r>
            <a:r>
              <a:rPr lang="en-US" altLang="ja-JP" sz="2800" dirty="0">
                <a:latin typeface="+mn-ea"/>
              </a:rPr>
              <a:t>1234</a:t>
            </a:r>
            <a:r>
              <a:rPr lang="ja-JP" altLang="en-US" sz="2800" dirty="0">
                <a:latin typeface="+mn-ea"/>
              </a:rPr>
              <a:t>（連番）</a:t>
            </a:r>
            <a:endParaRPr lang="en-US" altLang="ja-JP" sz="2800" dirty="0">
              <a:latin typeface="+mn-ea"/>
            </a:endParaRPr>
          </a:p>
          <a:p>
            <a:pPr>
              <a:lnSpc>
                <a:spcPct val="120000"/>
              </a:lnSpc>
            </a:pPr>
            <a:endParaRPr lang="en-US" altLang="ja-JP" sz="800" dirty="0">
              <a:latin typeface="+mn-ea"/>
            </a:endParaRPr>
          </a:p>
          <a:p>
            <a:pPr>
              <a:lnSpc>
                <a:spcPct val="120000"/>
              </a:lnSpc>
            </a:pPr>
            <a:r>
              <a:rPr lang="ja-JP" altLang="en-US" sz="2800" dirty="0">
                <a:latin typeface="+mn-ea"/>
              </a:rPr>
              <a:t>・特定の日付、数字 ：　自分の誕生日、受講生番号</a:t>
            </a:r>
          </a:p>
          <a:p>
            <a:pPr>
              <a:lnSpc>
                <a:spcPct val="120000"/>
              </a:lnSpc>
            </a:pPr>
            <a:endParaRPr lang="en-US" altLang="ja-JP" sz="800" dirty="0">
              <a:latin typeface="+mn-ea"/>
            </a:endParaRPr>
          </a:p>
          <a:p>
            <a:pPr>
              <a:lnSpc>
                <a:spcPct val="120000"/>
              </a:lnSpc>
            </a:pPr>
            <a:r>
              <a:rPr lang="ja-JP" altLang="en-US" sz="2800" dirty="0">
                <a:latin typeface="+mn-ea"/>
              </a:rPr>
              <a:t>・当て字</a:t>
            </a:r>
            <a:r>
              <a:rPr lang="en-US" altLang="ja-JP" sz="2800" dirty="0">
                <a:latin typeface="+mn-ea"/>
              </a:rPr>
              <a:t>		</a:t>
            </a:r>
            <a:r>
              <a:rPr lang="ja-JP" altLang="en-US" sz="2800" dirty="0">
                <a:latin typeface="+mn-ea"/>
              </a:rPr>
              <a:t>　：　</a:t>
            </a:r>
            <a:r>
              <a:rPr lang="en-US" altLang="ja-JP" sz="2800" dirty="0">
                <a:latin typeface="+mn-ea"/>
              </a:rPr>
              <a:t>3110</a:t>
            </a:r>
            <a:r>
              <a:rPr lang="ja-JP" altLang="en-US" sz="2800" dirty="0">
                <a:latin typeface="+mn-ea"/>
              </a:rPr>
              <a:t>（さいとう）、</a:t>
            </a:r>
            <a:r>
              <a:rPr lang="en-US" altLang="ja-JP" sz="2800" dirty="0">
                <a:latin typeface="+mn-ea"/>
              </a:rPr>
              <a:t>5884</a:t>
            </a:r>
            <a:r>
              <a:rPr lang="ja-JP" altLang="en-US" sz="2800" dirty="0">
                <a:latin typeface="+mn-ea"/>
              </a:rPr>
              <a:t>（こばやし）</a:t>
            </a:r>
            <a:endParaRPr lang="en-US" altLang="ja-JP" sz="2800" dirty="0">
              <a:latin typeface="+mn-ea"/>
            </a:endParaRPr>
          </a:p>
        </p:txBody>
      </p:sp>
      <p:pic>
        <p:nvPicPr>
          <p:cNvPr id="2" name="図 1">
            <a:extLst>
              <a:ext uri="{FF2B5EF4-FFF2-40B4-BE49-F238E27FC236}">
                <a16:creationId xmlns:a16="http://schemas.microsoft.com/office/drawing/2014/main" id="{65948A8B-A737-4A08-BFA9-C762E3A4934D}"/>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839" b="93739" l="9961" r="89844">
                        <a14:foregroundMark x1="47754" y1="92308" x2="56348" y2="92844"/>
                        <a14:foregroundMark x1="48145" y1="93739" x2="44141" y2="93381"/>
                        <a14:foregroundMark x1="43262" y1="93381" x2="42285" y2="93381"/>
                        <a14:foregroundMark x1="40918" y1="92844" x2="42480" y2="93381"/>
                        <a14:foregroundMark x1="58301" y1="92487" x2="57520" y2="92308"/>
                        <a14:foregroundMark x1="58887" y1="93023" x2="58887" y2="93023"/>
                        <a14:foregroundMark x1="45313" y1="66547" x2="42578" y2="71377"/>
                        <a14:foregroundMark x1="50195" y1="49732" x2="49121" y2="47048"/>
                        <a14:foregroundMark x1="49121" y1="47048" x2="50586" y2="48658"/>
                        <a14:foregroundMark x1="51660" y1="34884" x2="47852" y2="34705"/>
                        <a14:foregroundMark x1="52051" y1="23435" x2="45605" y2="23614"/>
                        <a14:foregroundMark x1="52637" y1="12880" x2="44141" y2="12880"/>
                        <a14:foregroundMark x1="44141" y1="12880" x2="43750" y2="13596"/>
                      </a14:backgroundRemoval>
                    </a14:imgEffect>
                  </a14:imgLayer>
                </a14:imgProps>
              </a:ext>
            </a:extLst>
          </a:blip>
          <a:srcRect l="30302" r="28809"/>
          <a:stretch>
            <a:fillRect/>
          </a:stretch>
        </p:blipFill>
        <p:spPr>
          <a:xfrm>
            <a:off x="9810812" y="1343414"/>
            <a:ext cx="1765103" cy="2356549"/>
          </a:xfrm>
          <a:prstGeom prst="rect">
            <a:avLst/>
          </a:prstGeom>
        </p:spPr>
      </p:pic>
      <p:sp>
        <p:nvSpPr>
          <p:cNvPr id="7" name="吹き出し: 角を丸めた四角形 6">
            <a:extLst>
              <a:ext uri="{FF2B5EF4-FFF2-40B4-BE49-F238E27FC236}">
                <a16:creationId xmlns:a16="http://schemas.microsoft.com/office/drawing/2014/main" id="{90F1BC83-6A6D-EA61-A5B4-3F101F24E3DE}"/>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pPr>
            <a:r>
              <a:rPr lang="ja-JP" altLang="en-US" sz="2400">
                <a:solidFill>
                  <a:schemeClr val="tx1"/>
                </a:solidFill>
                <a:latin typeface="+mn-ea"/>
              </a:rPr>
              <a:t>覚えやすくて</a:t>
            </a:r>
            <a:r>
              <a:rPr lang="en-US" altLang="ja-JP" sz="2400">
                <a:solidFill>
                  <a:schemeClr val="tx1"/>
                </a:solidFill>
                <a:latin typeface="+mn-ea"/>
              </a:rPr>
              <a:t>“</a:t>
            </a:r>
            <a:r>
              <a:rPr lang="ja-JP" altLang="en-US" sz="2400">
                <a:solidFill>
                  <a:schemeClr val="tx1"/>
                </a:solidFill>
                <a:latin typeface="+mn-ea"/>
              </a:rPr>
              <a:t>便利</a:t>
            </a:r>
            <a:r>
              <a:rPr lang="en-US" altLang="ja-JP" sz="2400">
                <a:solidFill>
                  <a:schemeClr val="tx1"/>
                </a:solidFill>
                <a:latin typeface="+mn-ea"/>
              </a:rPr>
              <a:t>”</a:t>
            </a:r>
            <a:r>
              <a:rPr lang="ja-JP" altLang="en-US" sz="2400">
                <a:solidFill>
                  <a:schemeClr val="tx1"/>
                </a:solidFill>
                <a:latin typeface="+mn-ea"/>
              </a:rPr>
              <a:t>かもしれないけど、危険が潜んでいるんだ</a:t>
            </a:r>
            <a:r>
              <a:rPr lang="en-US" altLang="ja-JP" sz="2400">
                <a:solidFill>
                  <a:schemeClr val="tx1"/>
                </a:solidFill>
                <a:latin typeface="+mn-ea"/>
              </a:rPr>
              <a:t>…</a:t>
            </a:r>
          </a:p>
        </p:txBody>
      </p:sp>
      <p:pic>
        <p:nvPicPr>
          <p:cNvPr id="3" name="図 2">
            <a:extLst>
              <a:ext uri="{FF2B5EF4-FFF2-40B4-BE49-F238E27FC236}">
                <a16:creationId xmlns:a16="http://schemas.microsoft.com/office/drawing/2014/main" id="{7F3E63B3-65CB-B45F-2312-ED34E0B1AE2C}"/>
              </a:ext>
            </a:extLst>
          </p:cNvPr>
          <p:cNvPicPr preferRelativeResize="0">
            <a:picLocks/>
          </p:cNvPicPr>
          <p:nvPr/>
        </p:nvPicPr>
        <p:blipFill>
          <a:blip r:embed="rId5">
            <a:extLst>
              <a:ext uri="{28A0092B-C50C-407E-A947-70E740481C1C}">
                <a14:useLocalDpi xmlns:a14="http://schemas.microsoft.com/office/drawing/2010/main" val="0"/>
              </a:ext>
            </a:extLst>
          </a:blip>
          <a:srcRect l="9354"/>
          <a:stretch>
            <a:fillRect/>
          </a:stretch>
        </p:blipFill>
        <p:spPr>
          <a:xfrm>
            <a:off x="252000" y="5040000"/>
            <a:ext cx="1512000" cy="1800000"/>
          </a:xfrm>
          <a:prstGeom prst="rect">
            <a:avLst/>
          </a:prstGeom>
        </p:spPr>
      </p:pic>
      <p:sp>
        <p:nvSpPr>
          <p:cNvPr id="9" name="テキスト ボックス 8">
            <a:extLst>
              <a:ext uri="{FF2B5EF4-FFF2-40B4-BE49-F238E27FC236}">
                <a16:creationId xmlns:a16="http://schemas.microsoft.com/office/drawing/2014/main" id="{BC20F13D-4579-1312-08B0-A50A62B47FD9}"/>
              </a:ext>
            </a:extLst>
          </p:cNvPr>
          <p:cNvSpPr txBox="1"/>
          <p:nvPr/>
        </p:nvSpPr>
        <p:spPr>
          <a:xfrm>
            <a:off x="10510483" y="3576852"/>
            <a:ext cx="1498637" cy="246221"/>
          </a:xfrm>
          <a:prstGeom prst="rect">
            <a:avLst/>
          </a:prstGeom>
          <a:noFill/>
        </p:spPr>
        <p:txBody>
          <a:bodyPr wrap="square">
            <a:spAutoFit/>
          </a:bodyPr>
          <a:lstStyle/>
          <a:p>
            <a:r>
              <a:rPr lang="en-US" altLang="ja-JP" sz="1000" b="1" dirty="0">
                <a:solidFill>
                  <a:schemeClr val="bg1">
                    <a:lumMod val="75000"/>
                  </a:schemeClr>
                </a:solidFill>
              </a:rPr>
              <a:t>Generated</a:t>
            </a:r>
            <a:r>
              <a:rPr lang="ja-JP" altLang="en-US" sz="1000" b="1" dirty="0">
                <a:solidFill>
                  <a:schemeClr val="bg1">
                    <a:lumMod val="75000"/>
                  </a:schemeClr>
                </a:solidFill>
              </a:rPr>
              <a:t> </a:t>
            </a:r>
            <a:r>
              <a:rPr lang="en-US" altLang="ja-JP" sz="1000" b="1" dirty="0">
                <a:solidFill>
                  <a:schemeClr val="bg1">
                    <a:lumMod val="75000"/>
                  </a:schemeClr>
                </a:solidFill>
              </a:rPr>
              <a:t>with</a:t>
            </a:r>
            <a:r>
              <a:rPr lang="ja-JP" altLang="en-US" sz="1000" b="1" dirty="0">
                <a:solidFill>
                  <a:schemeClr val="bg1">
                    <a:lumMod val="75000"/>
                  </a:schemeClr>
                </a:solidFill>
              </a:rPr>
              <a:t> </a:t>
            </a:r>
            <a:r>
              <a:rPr lang="en-US" altLang="ja-JP" sz="1000" b="1" dirty="0">
                <a:solidFill>
                  <a:schemeClr val="bg1">
                    <a:lumMod val="75000"/>
                  </a:schemeClr>
                </a:solidFill>
              </a:rPr>
              <a:t>ChatGPT</a:t>
            </a:r>
            <a:endParaRPr lang="ja-JP" altLang="en-US" sz="1000" b="1" dirty="0">
              <a:solidFill>
                <a:schemeClr val="bg1">
                  <a:lumMod val="75000"/>
                </a:schemeClr>
              </a:solidFill>
            </a:endParaRPr>
          </a:p>
        </p:txBody>
      </p:sp>
      <p:sp>
        <p:nvSpPr>
          <p:cNvPr id="11" name="テキスト ボックス 10">
            <a:extLst>
              <a:ext uri="{FF2B5EF4-FFF2-40B4-BE49-F238E27FC236}">
                <a16:creationId xmlns:a16="http://schemas.microsoft.com/office/drawing/2014/main" id="{515B5099-41F0-EF2A-446D-CAEE06B43ADD}"/>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3548365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16476-DD44-9FA3-6C0C-97A636EA87AB}"/>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39E5192E-6C49-C7F6-00F0-0E5213D76FDD}"/>
              </a:ext>
            </a:extLst>
          </p:cNvPr>
          <p:cNvSpPr>
            <a:spLocks noGrp="1"/>
          </p:cNvSpPr>
          <p:nvPr>
            <p:ph type="title"/>
          </p:nvPr>
        </p:nvSpPr>
        <p:spPr/>
        <p:txBody>
          <a:bodyPr/>
          <a:lstStyle/>
          <a:p>
            <a:r>
              <a:rPr lang="ja-JP" altLang="en-US"/>
              <a:t>今日のテーマ</a:t>
            </a:r>
          </a:p>
        </p:txBody>
      </p:sp>
      <p:sp>
        <p:nvSpPr>
          <p:cNvPr id="9" name="テキスト ボックス 8">
            <a:extLst>
              <a:ext uri="{FF2B5EF4-FFF2-40B4-BE49-F238E27FC236}">
                <a16:creationId xmlns:a16="http://schemas.microsoft.com/office/drawing/2014/main" id="{0EE50255-DA40-682E-C094-4ABED32B8110}"/>
              </a:ext>
            </a:extLst>
          </p:cNvPr>
          <p:cNvSpPr txBox="1"/>
          <p:nvPr/>
        </p:nvSpPr>
        <p:spPr>
          <a:xfrm>
            <a:off x="1403555" y="1176614"/>
            <a:ext cx="9384889" cy="584775"/>
          </a:xfrm>
          <a:prstGeom prst="rect">
            <a:avLst/>
          </a:prstGeom>
          <a:noFill/>
        </p:spPr>
        <p:txBody>
          <a:bodyPr wrap="square">
            <a:spAutoFit/>
          </a:bodyPr>
          <a:lstStyle/>
          <a:p>
            <a:r>
              <a:rPr lang="ja-JP" altLang="en-US" sz="3200" b="1">
                <a:latin typeface="+mn-ea"/>
              </a:rPr>
              <a:t>「わたしたち」と「生活」を守る </a:t>
            </a:r>
            <a:r>
              <a:rPr lang="en-US" altLang="ja-JP" sz="3200" b="1">
                <a:latin typeface="+mn-ea"/>
              </a:rPr>
              <a:t>『</a:t>
            </a:r>
            <a:r>
              <a:rPr lang="ja-JP" altLang="en-US" sz="3200" b="1">
                <a:latin typeface="+mn-ea"/>
              </a:rPr>
              <a:t>セキュリティ</a:t>
            </a:r>
            <a:r>
              <a:rPr lang="en-US" altLang="ja-JP" sz="3200" b="1">
                <a:latin typeface="+mn-ea"/>
              </a:rPr>
              <a:t>』</a:t>
            </a:r>
            <a:r>
              <a:rPr lang="ja-JP" altLang="en-US" sz="3200" b="1">
                <a:latin typeface="+mn-ea"/>
              </a:rPr>
              <a:t> のお話！</a:t>
            </a:r>
          </a:p>
        </p:txBody>
      </p:sp>
      <p:sp>
        <p:nvSpPr>
          <p:cNvPr id="3" name="テキスト ボックス 2">
            <a:extLst>
              <a:ext uri="{FF2B5EF4-FFF2-40B4-BE49-F238E27FC236}">
                <a16:creationId xmlns:a16="http://schemas.microsoft.com/office/drawing/2014/main" id="{44F916F6-C3EE-6281-8293-183C71B21048}"/>
              </a:ext>
            </a:extLst>
          </p:cNvPr>
          <p:cNvSpPr txBox="1"/>
          <p:nvPr/>
        </p:nvSpPr>
        <p:spPr>
          <a:xfrm>
            <a:off x="797349" y="5418602"/>
            <a:ext cx="10463542" cy="1226874"/>
          </a:xfrm>
          <a:prstGeom prst="rect">
            <a:avLst/>
          </a:prstGeom>
          <a:solidFill>
            <a:schemeClr val="accent6">
              <a:lumMod val="20000"/>
              <a:lumOff val="80000"/>
            </a:schemeClr>
          </a:solidFill>
          <a:ln w="57150">
            <a:solidFill>
              <a:schemeClr val="accent6"/>
            </a:solidFill>
          </a:ln>
          <a:effectLst>
            <a:softEdge rad="31750"/>
          </a:effectLst>
          <a:scene3d>
            <a:camera prst="orthographicFront"/>
            <a:lightRig rig="threePt" dir="t"/>
          </a:scene3d>
          <a:sp3d>
            <a:bevelT w="101600" prst="riblet"/>
          </a:sp3d>
        </p:spPr>
        <p:txBody>
          <a:bodyPr wrap="square" rtlCol="0">
            <a:spAutoFit/>
          </a:bodyPr>
          <a:lstStyle/>
          <a:p>
            <a:pPr algn="ctr">
              <a:lnSpc>
                <a:spcPct val="120000"/>
              </a:lnSpc>
            </a:pPr>
            <a:r>
              <a:rPr lang="ja-JP" altLang="en-US" sz="3200" b="1">
                <a:latin typeface="+mn-ea"/>
              </a:rPr>
              <a:t>今日は座学だけでなく、実際に「手を動かす」体験を通して、</a:t>
            </a:r>
            <a:endParaRPr lang="en-US" altLang="ja-JP" sz="3200" b="1">
              <a:latin typeface="+mn-ea"/>
            </a:endParaRPr>
          </a:p>
          <a:p>
            <a:pPr algn="ctr">
              <a:lnSpc>
                <a:spcPct val="120000"/>
              </a:lnSpc>
            </a:pPr>
            <a:r>
              <a:rPr lang="ja-JP" altLang="en-US" sz="3200" b="1">
                <a:latin typeface="+mn-ea"/>
              </a:rPr>
              <a:t>セキュリティのリアルを一緒に学びましょう！</a:t>
            </a:r>
            <a:endParaRPr kumimoji="1" lang="ja-JP" altLang="en-US" sz="3200">
              <a:latin typeface="+mn-ea"/>
            </a:endParaRPr>
          </a:p>
        </p:txBody>
      </p:sp>
      <p:pic>
        <p:nvPicPr>
          <p:cNvPr id="11" name="図 10">
            <a:extLst>
              <a:ext uri="{FF2B5EF4-FFF2-40B4-BE49-F238E27FC236}">
                <a16:creationId xmlns:a16="http://schemas.microsoft.com/office/drawing/2014/main" id="{DBB7034A-D59E-9CBD-EC03-2447130E18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5105974" y="1863502"/>
            <a:ext cx="1733370" cy="3238029"/>
          </a:xfrm>
          <a:prstGeom prst="rect">
            <a:avLst/>
          </a:prstGeom>
        </p:spPr>
      </p:pic>
      <p:grpSp>
        <p:nvGrpSpPr>
          <p:cNvPr id="17" name="グループ化 16">
            <a:extLst>
              <a:ext uri="{FF2B5EF4-FFF2-40B4-BE49-F238E27FC236}">
                <a16:creationId xmlns:a16="http://schemas.microsoft.com/office/drawing/2014/main" id="{CC3537DB-B8A4-6A48-2CE4-69B001F3280F}"/>
              </a:ext>
            </a:extLst>
          </p:cNvPr>
          <p:cNvGrpSpPr/>
          <p:nvPr/>
        </p:nvGrpSpPr>
        <p:grpSpPr>
          <a:xfrm>
            <a:off x="1691783" y="1925692"/>
            <a:ext cx="2955943" cy="1400685"/>
            <a:chOff x="2166236" y="1899104"/>
            <a:chExt cx="2955943" cy="1400685"/>
          </a:xfrm>
          <a:solidFill>
            <a:srgbClr val="F0FEE6"/>
          </a:solidFill>
        </p:grpSpPr>
        <p:sp>
          <p:nvSpPr>
            <p:cNvPr id="2" name="思考の吹き出し: 雲形 1">
              <a:extLst>
                <a:ext uri="{FF2B5EF4-FFF2-40B4-BE49-F238E27FC236}">
                  <a16:creationId xmlns:a16="http://schemas.microsoft.com/office/drawing/2014/main" id="{D487EBFE-D74B-D6DB-4DC3-110AD1EE3AEF}"/>
                </a:ext>
              </a:extLst>
            </p:cNvPr>
            <p:cNvSpPr/>
            <p:nvPr/>
          </p:nvSpPr>
          <p:spPr>
            <a:xfrm>
              <a:off x="2166236" y="1899104"/>
              <a:ext cx="2955943" cy="1400685"/>
            </a:xfrm>
            <a:prstGeom prst="cloudCallout">
              <a:avLst>
                <a:gd name="adj1" fmla="val 57715"/>
                <a:gd name="adj2" fmla="val 61089"/>
              </a:avLst>
            </a:prstGeom>
            <a:grpFill/>
            <a:ln>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000">
                  <a:solidFill>
                    <a:sysClr val="windowText" lastClr="000000"/>
                  </a:solidFill>
                  <a:latin typeface="+mn-ea"/>
                </a:rPr>
                <a:t>セキュリティ</a:t>
              </a:r>
              <a:endParaRPr lang="en-US" altLang="ja-JP" sz="2000">
                <a:solidFill>
                  <a:sysClr val="windowText" lastClr="000000"/>
                </a:solidFill>
                <a:latin typeface="+mn-ea"/>
              </a:endParaRPr>
            </a:p>
            <a:p>
              <a:pPr algn="ctr"/>
              <a:r>
                <a:rPr lang="ja-JP" altLang="en-US" sz="2000">
                  <a:solidFill>
                    <a:sysClr val="windowText" lastClr="000000"/>
                  </a:solidFill>
                  <a:latin typeface="+mn-ea"/>
                </a:rPr>
                <a:t>って何？</a:t>
              </a:r>
              <a:endParaRPr kumimoji="1" lang="ja-JP" altLang="en-US" sz="2000">
                <a:solidFill>
                  <a:sysClr val="windowText" lastClr="000000"/>
                </a:solidFill>
                <a:latin typeface="+mn-ea"/>
              </a:endParaRPr>
            </a:p>
          </p:txBody>
        </p:sp>
        <p:sp>
          <p:nvSpPr>
            <p:cNvPr id="4" name="テキスト ボックス 3">
              <a:extLst>
                <a:ext uri="{FF2B5EF4-FFF2-40B4-BE49-F238E27FC236}">
                  <a16:creationId xmlns:a16="http://schemas.microsoft.com/office/drawing/2014/main" id="{BDF43B0E-3CC3-FE31-6331-CD28C6D15F34}"/>
                </a:ext>
              </a:extLst>
            </p:cNvPr>
            <p:cNvSpPr txBox="1"/>
            <p:nvPr/>
          </p:nvSpPr>
          <p:spPr>
            <a:xfrm>
              <a:off x="2911144" y="2202950"/>
              <a:ext cx="1587293" cy="769441"/>
            </a:xfrm>
            <a:prstGeom prst="rect">
              <a:avLst/>
            </a:prstGeom>
            <a:grpFill/>
          </p:spPr>
          <p:txBody>
            <a:bodyPr wrap="none" rtlCol="0">
              <a:spAutoFit/>
            </a:bodyPr>
            <a:lstStyle/>
            <a:p>
              <a:pPr algn="ctr"/>
              <a:r>
                <a:rPr kumimoji="1" lang="ja-JP" altLang="en-US" sz="2200">
                  <a:latin typeface="+mn-ea"/>
                </a:rPr>
                <a:t>セキュリティ</a:t>
              </a:r>
            </a:p>
            <a:p>
              <a:pPr algn="ctr"/>
              <a:r>
                <a:rPr kumimoji="1" lang="ja-JP" altLang="en-US" sz="2200">
                  <a:latin typeface="+mn-ea"/>
                </a:rPr>
                <a:t>って何？</a:t>
              </a:r>
            </a:p>
          </p:txBody>
        </p:sp>
      </p:grpSp>
      <p:grpSp>
        <p:nvGrpSpPr>
          <p:cNvPr id="16" name="グループ化 15">
            <a:extLst>
              <a:ext uri="{FF2B5EF4-FFF2-40B4-BE49-F238E27FC236}">
                <a16:creationId xmlns:a16="http://schemas.microsoft.com/office/drawing/2014/main" id="{6D619F9F-F4FB-02C8-360A-AEABA97E7A80}"/>
              </a:ext>
            </a:extLst>
          </p:cNvPr>
          <p:cNvGrpSpPr/>
          <p:nvPr/>
        </p:nvGrpSpPr>
        <p:grpSpPr>
          <a:xfrm>
            <a:off x="855947" y="3482517"/>
            <a:ext cx="3082267" cy="1614452"/>
            <a:chOff x="855947" y="3616065"/>
            <a:chExt cx="3082267" cy="1614452"/>
          </a:xfrm>
          <a:solidFill>
            <a:srgbClr val="F0FEE6"/>
          </a:solidFill>
        </p:grpSpPr>
        <p:sp>
          <p:nvSpPr>
            <p:cNvPr id="6" name="思考の吹き出し: 雲形 5">
              <a:extLst>
                <a:ext uri="{FF2B5EF4-FFF2-40B4-BE49-F238E27FC236}">
                  <a16:creationId xmlns:a16="http://schemas.microsoft.com/office/drawing/2014/main" id="{1A59B346-46C3-7E3A-91DE-2EEA0D9AB97A}"/>
                </a:ext>
              </a:extLst>
            </p:cNvPr>
            <p:cNvSpPr/>
            <p:nvPr/>
          </p:nvSpPr>
          <p:spPr>
            <a:xfrm>
              <a:off x="855947" y="3616065"/>
              <a:ext cx="3082267" cy="1614452"/>
            </a:xfrm>
            <a:prstGeom prst="cloudCallout">
              <a:avLst>
                <a:gd name="adj1" fmla="val 88743"/>
                <a:gd name="adj2" fmla="val -22145"/>
              </a:avLst>
            </a:prstGeom>
            <a:grpFill/>
            <a:ln>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2200"/>
                </a:lnSpc>
              </a:pPr>
              <a:r>
                <a:rPr lang="ja-JP" altLang="en-US" sz="2000">
                  <a:solidFill>
                    <a:sysClr val="windowText" lastClr="000000"/>
                  </a:solidFill>
                  <a:latin typeface="+mn-ea"/>
                </a:rPr>
                <a:t>なんで</a:t>
              </a:r>
              <a:endParaRPr lang="en-US" altLang="ja-JP" sz="2000">
                <a:solidFill>
                  <a:sysClr val="windowText" lastClr="000000"/>
                </a:solidFill>
                <a:latin typeface="+mn-ea"/>
              </a:endParaRPr>
            </a:p>
            <a:p>
              <a:pPr algn="ctr">
                <a:lnSpc>
                  <a:spcPts val="2200"/>
                </a:lnSpc>
              </a:pPr>
              <a:r>
                <a:rPr lang="ja-JP" altLang="en-US" sz="2000">
                  <a:solidFill>
                    <a:sysClr val="windowText" lastClr="000000"/>
                  </a:solidFill>
                  <a:latin typeface="+mn-ea"/>
                </a:rPr>
                <a:t>セキュリティが</a:t>
              </a:r>
              <a:endParaRPr lang="en-US" altLang="ja-JP" sz="2000">
                <a:solidFill>
                  <a:sysClr val="windowText" lastClr="000000"/>
                </a:solidFill>
                <a:latin typeface="+mn-ea"/>
              </a:endParaRPr>
            </a:p>
            <a:p>
              <a:pPr algn="ctr">
                <a:lnSpc>
                  <a:spcPts val="2200"/>
                </a:lnSpc>
              </a:pPr>
              <a:r>
                <a:rPr lang="ja-JP" altLang="en-US" sz="2000">
                  <a:solidFill>
                    <a:sysClr val="windowText" lastClr="000000"/>
                  </a:solidFill>
                  <a:latin typeface="+mn-ea"/>
                </a:rPr>
                <a:t>必要なの？</a:t>
              </a:r>
              <a:endParaRPr kumimoji="1" lang="ja-JP" altLang="en-US" sz="2000">
                <a:solidFill>
                  <a:sysClr val="windowText" lastClr="000000"/>
                </a:solidFill>
                <a:latin typeface="+mn-ea"/>
              </a:endParaRPr>
            </a:p>
          </p:txBody>
        </p:sp>
        <p:sp>
          <p:nvSpPr>
            <p:cNvPr id="10" name="テキスト ボックス 9">
              <a:extLst>
                <a:ext uri="{FF2B5EF4-FFF2-40B4-BE49-F238E27FC236}">
                  <a16:creationId xmlns:a16="http://schemas.microsoft.com/office/drawing/2014/main" id="{A4A0A8C7-5C18-EF64-656B-3AC8B9ED2C35}"/>
                </a:ext>
              </a:extLst>
            </p:cNvPr>
            <p:cNvSpPr txBox="1"/>
            <p:nvPr/>
          </p:nvSpPr>
          <p:spPr>
            <a:xfrm>
              <a:off x="1481207" y="3845996"/>
              <a:ext cx="1869423" cy="1107996"/>
            </a:xfrm>
            <a:prstGeom prst="rect">
              <a:avLst/>
            </a:prstGeom>
            <a:grpFill/>
          </p:spPr>
          <p:txBody>
            <a:bodyPr wrap="none" rtlCol="0">
              <a:spAutoFit/>
            </a:bodyPr>
            <a:lstStyle/>
            <a:p>
              <a:pPr algn="ctr"/>
              <a:r>
                <a:rPr kumimoji="1" lang="ja-JP" altLang="en-US" sz="2200">
                  <a:latin typeface="+mn-ea"/>
                </a:rPr>
                <a:t>なんで</a:t>
              </a:r>
            </a:p>
            <a:p>
              <a:pPr algn="ctr"/>
              <a:r>
                <a:rPr kumimoji="1" lang="ja-JP" altLang="en-US" sz="2200">
                  <a:latin typeface="+mn-ea"/>
                </a:rPr>
                <a:t>セキュリティが</a:t>
              </a:r>
            </a:p>
            <a:p>
              <a:pPr algn="ctr"/>
              <a:r>
                <a:rPr kumimoji="1" lang="ja-JP" altLang="en-US" sz="2200">
                  <a:latin typeface="+mn-ea"/>
                </a:rPr>
                <a:t>必要なの？</a:t>
              </a:r>
            </a:p>
          </p:txBody>
        </p:sp>
      </p:grpSp>
      <p:grpSp>
        <p:nvGrpSpPr>
          <p:cNvPr id="14" name="グループ化 13">
            <a:extLst>
              <a:ext uri="{FF2B5EF4-FFF2-40B4-BE49-F238E27FC236}">
                <a16:creationId xmlns:a16="http://schemas.microsoft.com/office/drawing/2014/main" id="{70B9F537-238D-10F5-F044-E7BACAFE3560}"/>
              </a:ext>
            </a:extLst>
          </p:cNvPr>
          <p:cNvGrpSpPr/>
          <p:nvPr/>
        </p:nvGrpSpPr>
        <p:grpSpPr>
          <a:xfrm>
            <a:off x="7451313" y="1829549"/>
            <a:ext cx="3158840" cy="1496828"/>
            <a:chOff x="7063124" y="1852423"/>
            <a:chExt cx="3158840" cy="1496828"/>
          </a:xfrm>
          <a:solidFill>
            <a:srgbClr val="F0FEE6"/>
          </a:solidFill>
        </p:grpSpPr>
        <p:sp>
          <p:nvSpPr>
            <p:cNvPr id="7" name="思考の吹き出し: 雲形 6">
              <a:extLst>
                <a:ext uri="{FF2B5EF4-FFF2-40B4-BE49-F238E27FC236}">
                  <a16:creationId xmlns:a16="http://schemas.microsoft.com/office/drawing/2014/main" id="{3861CDE1-5479-D512-A3E5-FD1A35EBD960}"/>
                </a:ext>
              </a:extLst>
            </p:cNvPr>
            <p:cNvSpPr/>
            <p:nvPr/>
          </p:nvSpPr>
          <p:spPr>
            <a:xfrm>
              <a:off x="7063124" y="1852423"/>
              <a:ext cx="3158840" cy="1496828"/>
            </a:xfrm>
            <a:prstGeom prst="cloudCallout">
              <a:avLst>
                <a:gd name="adj1" fmla="val -67837"/>
                <a:gd name="adj2" fmla="val 56961"/>
              </a:avLst>
            </a:prstGeom>
            <a:grpFill/>
            <a:ln>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000">
                  <a:solidFill>
                    <a:sysClr val="windowText" lastClr="000000"/>
                  </a:solidFill>
                  <a:latin typeface="+mn-ea"/>
                </a:rPr>
                <a:t>攻撃者は</a:t>
              </a:r>
              <a:endParaRPr lang="en-US" altLang="ja-JP" sz="2000">
                <a:solidFill>
                  <a:sysClr val="windowText" lastClr="000000"/>
                </a:solidFill>
                <a:latin typeface="+mn-ea"/>
              </a:endParaRPr>
            </a:p>
            <a:p>
              <a:pPr algn="ctr"/>
              <a:r>
                <a:rPr lang="ja-JP" altLang="en-US" sz="2000">
                  <a:solidFill>
                    <a:sysClr val="windowText" lastClr="000000"/>
                  </a:solidFill>
                  <a:latin typeface="+mn-ea"/>
                </a:rPr>
                <a:t>どんなことを</a:t>
              </a:r>
              <a:endParaRPr lang="en-US" altLang="ja-JP" sz="2000">
                <a:solidFill>
                  <a:sysClr val="windowText" lastClr="000000"/>
                </a:solidFill>
                <a:latin typeface="+mn-ea"/>
              </a:endParaRPr>
            </a:p>
            <a:p>
              <a:pPr algn="ctr"/>
              <a:r>
                <a:rPr lang="ja-JP" altLang="en-US" sz="2000">
                  <a:solidFill>
                    <a:sysClr val="windowText" lastClr="000000"/>
                  </a:solidFill>
                  <a:latin typeface="+mn-ea"/>
                </a:rPr>
                <a:t>考えている？</a:t>
              </a:r>
              <a:endParaRPr kumimoji="1" lang="ja-JP" altLang="en-US" sz="2000">
                <a:solidFill>
                  <a:sysClr val="windowText" lastClr="000000"/>
                </a:solidFill>
                <a:latin typeface="+mn-ea"/>
              </a:endParaRPr>
            </a:p>
          </p:txBody>
        </p:sp>
        <p:sp>
          <p:nvSpPr>
            <p:cNvPr id="12" name="テキスト ボックス 11">
              <a:extLst>
                <a:ext uri="{FF2B5EF4-FFF2-40B4-BE49-F238E27FC236}">
                  <a16:creationId xmlns:a16="http://schemas.microsoft.com/office/drawing/2014/main" id="{62C92D02-5D8C-4D80-5044-2A27A0A82873}"/>
                </a:ext>
              </a:extLst>
            </p:cNvPr>
            <p:cNvSpPr txBox="1"/>
            <p:nvPr/>
          </p:nvSpPr>
          <p:spPr>
            <a:xfrm>
              <a:off x="7776071" y="2033673"/>
              <a:ext cx="1768433" cy="1107996"/>
            </a:xfrm>
            <a:prstGeom prst="rect">
              <a:avLst/>
            </a:prstGeom>
            <a:grpFill/>
          </p:spPr>
          <p:txBody>
            <a:bodyPr wrap="none" rtlCol="0">
              <a:spAutoFit/>
            </a:bodyPr>
            <a:lstStyle/>
            <a:p>
              <a:pPr algn="ctr"/>
              <a:r>
                <a:rPr kumimoji="1" lang="ja-JP" altLang="en-US" sz="2200">
                  <a:latin typeface="+mn-ea"/>
                </a:rPr>
                <a:t>攻撃者は</a:t>
              </a:r>
            </a:p>
            <a:p>
              <a:pPr algn="ctr"/>
              <a:r>
                <a:rPr kumimoji="1" lang="ja-JP" altLang="en-US" sz="2200">
                  <a:latin typeface="+mn-ea"/>
                </a:rPr>
                <a:t>どんなことを</a:t>
              </a:r>
            </a:p>
            <a:p>
              <a:pPr algn="ctr"/>
              <a:r>
                <a:rPr kumimoji="1" lang="ja-JP" altLang="en-US" sz="2200">
                  <a:latin typeface="+mn-ea"/>
                </a:rPr>
                <a:t>考えている？</a:t>
              </a:r>
            </a:p>
          </p:txBody>
        </p:sp>
      </p:grpSp>
      <p:grpSp>
        <p:nvGrpSpPr>
          <p:cNvPr id="15" name="グループ化 14">
            <a:extLst>
              <a:ext uri="{FF2B5EF4-FFF2-40B4-BE49-F238E27FC236}">
                <a16:creationId xmlns:a16="http://schemas.microsoft.com/office/drawing/2014/main" id="{470030FD-D742-1166-CD89-015346186109}"/>
              </a:ext>
            </a:extLst>
          </p:cNvPr>
          <p:cNvGrpSpPr/>
          <p:nvPr/>
        </p:nvGrpSpPr>
        <p:grpSpPr>
          <a:xfrm>
            <a:off x="8145115" y="3652581"/>
            <a:ext cx="3539339" cy="1526284"/>
            <a:chOff x="8389666" y="3616005"/>
            <a:chExt cx="3539339" cy="1526284"/>
          </a:xfrm>
          <a:solidFill>
            <a:srgbClr val="F0FEE6"/>
          </a:solidFill>
        </p:grpSpPr>
        <p:sp>
          <p:nvSpPr>
            <p:cNvPr id="8" name="思考の吹き出し: 雲形 7">
              <a:extLst>
                <a:ext uri="{FF2B5EF4-FFF2-40B4-BE49-F238E27FC236}">
                  <a16:creationId xmlns:a16="http://schemas.microsoft.com/office/drawing/2014/main" id="{DA6551B4-C1C9-EF0E-C506-37FCAF7DABE3}"/>
                </a:ext>
              </a:extLst>
            </p:cNvPr>
            <p:cNvSpPr/>
            <p:nvPr/>
          </p:nvSpPr>
          <p:spPr>
            <a:xfrm rot="173347">
              <a:off x="8389666" y="3616005"/>
              <a:ext cx="3539339" cy="1526284"/>
            </a:xfrm>
            <a:prstGeom prst="cloudCallout">
              <a:avLst>
                <a:gd name="adj1" fmla="val -87530"/>
                <a:gd name="adj2" fmla="val -19631"/>
              </a:avLst>
            </a:prstGeom>
            <a:grpFill/>
            <a:ln>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ts val="2200"/>
                </a:lnSpc>
              </a:pPr>
              <a:r>
                <a:rPr lang="ja-JP" altLang="en-US" sz="2000">
                  <a:solidFill>
                    <a:sysClr val="windowText" lastClr="000000"/>
                  </a:solidFill>
                  <a:latin typeface="+mn-ea"/>
                </a:rPr>
                <a:t>私たちが安全に</a:t>
              </a:r>
              <a:endParaRPr lang="en-US" altLang="ja-JP" sz="2000">
                <a:solidFill>
                  <a:sysClr val="windowText" lastClr="000000"/>
                </a:solidFill>
                <a:latin typeface="+mn-ea"/>
              </a:endParaRPr>
            </a:p>
            <a:p>
              <a:pPr algn="ctr">
                <a:lnSpc>
                  <a:spcPts val="2200"/>
                </a:lnSpc>
              </a:pPr>
              <a:r>
                <a:rPr lang="ja-JP" altLang="en-US" sz="2000">
                  <a:solidFill>
                    <a:sysClr val="windowText" lastClr="000000"/>
                  </a:solidFill>
                  <a:latin typeface="+mn-ea"/>
                </a:rPr>
                <a:t>インターネットを</a:t>
              </a:r>
              <a:endParaRPr lang="en-US" altLang="ja-JP" sz="2000">
                <a:solidFill>
                  <a:sysClr val="windowText" lastClr="000000"/>
                </a:solidFill>
                <a:latin typeface="+mn-ea"/>
              </a:endParaRPr>
            </a:p>
            <a:p>
              <a:pPr algn="ctr">
                <a:lnSpc>
                  <a:spcPts val="2200"/>
                </a:lnSpc>
              </a:pPr>
              <a:r>
                <a:rPr lang="ja-JP" altLang="en-US" sz="2000">
                  <a:solidFill>
                    <a:sysClr val="windowText" lastClr="000000"/>
                  </a:solidFill>
                  <a:latin typeface="+mn-ea"/>
                </a:rPr>
                <a:t>使うには？</a:t>
              </a:r>
              <a:endParaRPr kumimoji="1" lang="ja-JP" altLang="en-US" sz="2000">
                <a:solidFill>
                  <a:sysClr val="windowText" lastClr="000000"/>
                </a:solidFill>
                <a:latin typeface="+mn-ea"/>
              </a:endParaRPr>
            </a:p>
          </p:txBody>
        </p:sp>
        <p:sp>
          <p:nvSpPr>
            <p:cNvPr id="13" name="テキスト ボックス 12">
              <a:extLst>
                <a:ext uri="{FF2B5EF4-FFF2-40B4-BE49-F238E27FC236}">
                  <a16:creationId xmlns:a16="http://schemas.microsoft.com/office/drawing/2014/main" id="{4482A463-4A18-35CD-5C16-1855464CBDA0}"/>
                </a:ext>
              </a:extLst>
            </p:cNvPr>
            <p:cNvSpPr txBox="1"/>
            <p:nvPr/>
          </p:nvSpPr>
          <p:spPr>
            <a:xfrm>
              <a:off x="9015219" y="3825149"/>
              <a:ext cx="2255747" cy="1107996"/>
            </a:xfrm>
            <a:prstGeom prst="rect">
              <a:avLst/>
            </a:prstGeom>
            <a:grpFill/>
          </p:spPr>
          <p:txBody>
            <a:bodyPr wrap="square" rtlCol="0">
              <a:spAutoFit/>
            </a:bodyPr>
            <a:lstStyle/>
            <a:p>
              <a:pPr algn="ctr"/>
              <a:r>
                <a:rPr kumimoji="1" lang="ja-JP" altLang="en-US" sz="2200">
                  <a:latin typeface="+mn-ea"/>
                </a:rPr>
                <a:t>私たちが安全に</a:t>
              </a:r>
            </a:p>
            <a:p>
              <a:pPr algn="ctr"/>
              <a:r>
                <a:rPr kumimoji="1" lang="ja-JP" altLang="en-US" sz="2200">
                  <a:latin typeface="+mn-ea"/>
                </a:rPr>
                <a:t>インターネットを</a:t>
              </a:r>
            </a:p>
            <a:p>
              <a:pPr algn="ctr"/>
              <a:r>
                <a:rPr kumimoji="1" lang="ja-JP" altLang="en-US" sz="2200">
                  <a:latin typeface="+mn-ea"/>
                </a:rPr>
                <a:t>使うには？</a:t>
              </a:r>
            </a:p>
          </p:txBody>
        </p:sp>
      </p:grpSp>
      <p:sp>
        <p:nvSpPr>
          <p:cNvPr id="18" name="テキスト ボックス 17">
            <a:extLst>
              <a:ext uri="{FF2B5EF4-FFF2-40B4-BE49-F238E27FC236}">
                <a16:creationId xmlns:a16="http://schemas.microsoft.com/office/drawing/2014/main" id="{128A2E47-F33B-AD11-17A6-F67F24AF44A3}"/>
              </a:ext>
            </a:extLst>
          </p:cNvPr>
          <p:cNvSpPr txBox="1"/>
          <p:nvPr/>
        </p:nvSpPr>
        <p:spPr>
          <a:xfrm>
            <a:off x="4023984" y="4569611"/>
            <a:ext cx="1733370" cy="400110"/>
          </a:xfrm>
          <a:prstGeom prst="rect">
            <a:avLst/>
          </a:prstGeom>
          <a:noFill/>
        </p:spPr>
        <p:txBody>
          <a:bodyPr wrap="square" rtlCol="0">
            <a:spAutoFit/>
          </a:bodyPr>
          <a:lstStyle/>
          <a:p>
            <a:pPr algn="ctr"/>
            <a:r>
              <a:rPr kumimoji="1" lang="ja-JP" altLang="en-US" sz="2000">
                <a:latin typeface="+mn-ea"/>
              </a:rPr>
              <a:t>しーど</a:t>
            </a:r>
            <a:r>
              <a:rPr lang="ja-JP" altLang="en-US" sz="2000">
                <a:latin typeface="+mn-ea"/>
              </a:rPr>
              <a:t>くん</a:t>
            </a:r>
            <a:endParaRPr kumimoji="1" lang="ja-JP" altLang="en-US" sz="2000">
              <a:latin typeface="+mn-ea"/>
            </a:endParaRPr>
          </a:p>
        </p:txBody>
      </p:sp>
      <p:sp>
        <p:nvSpPr>
          <p:cNvPr id="22" name="テキスト ボックス 21">
            <a:extLst>
              <a:ext uri="{FF2B5EF4-FFF2-40B4-BE49-F238E27FC236}">
                <a16:creationId xmlns:a16="http://schemas.microsoft.com/office/drawing/2014/main" id="{8C970DBD-CEA3-6342-0AF9-777454818135}"/>
              </a:ext>
            </a:extLst>
          </p:cNvPr>
          <p:cNvSpPr txBox="1"/>
          <p:nvPr/>
        </p:nvSpPr>
        <p:spPr>
          <a:xfrm>
            <a:off x="6029120" y="5020872"/>
            <a:ext cx="1498637" cy="246221"/>
          </a:xfrm>
          <a:prstGeom prst="rect">
            <a:avLst/>
          </a:prstGeom>
          <a:noFill/>
        </p:spPr>
        <p:txBody>
          <a:bodyPr wrap="square">
            <a:spAutoFit/>
          </a:bodyPr>
          <a:lstStyle/>
          <a:p>
            <a:r>
              <a:rPr lang="en-US" altLang="ja-JP" sz="1000" b="1" dirty="0">
                <a:solidFill>
                  <a:schemeClr val="bg1">
                    <a:lumMod val="75000"/>
                  </a:schemeClr>
                </a:solidFill>
              </a:rPr>
              <a:t>Generated</a:t>
            </a:r>
            <a:r>
              <a:rPr lang="ja-JP" altLang="en-US" sz="1000" b="1" dirty="0">
                <a:solidFill>
                  <a:schemeClr val="bg1">
                    <a:lumMod val="75000"/>
                  </a:schemeClr>
                </a:solidFill>
              </a:rPr>
              <a:t> </a:t>
            </a:r>
            <a:r>
              <a:rPr lang="en-US" altLang="ja-JP" sz="1000" b="1" dirty="0">
                <a:solidFill>
                  <a:schemeClr val="bg1">
                    <a:lumMod val="75000"/>
                  </a:schemeClr>
                </a:solidFill>
              </a:rPr>
              <a:t>with</a:t>
            </a:r>
            <a:r>
              <a:rPr lang="ja-JP" altLang="en-US" sz="1000" b="1" dirty="0">
                <a:solidFill>
                  <a:schemeClr val="bg1">
                    <a:lumMod val="75000"/>
                  </a:schemeClr>
                </a:solidFill>
              </a:rPr>
              <a:t> </a:t>
            </a:r>
            <a:r>
              <a:rPr lang="en-US" altLang="ja-JP" sz="1000" b="1" dirty="0">
                <a:solidFill>
                  <a:schemeClr val="bg1">
                    <a:lumMod val="75000"/>
                  </a:schemeClr>
                </a:solidFill>
              </a:rPr>
              <a:t>Gemini</a:t>
            </a:r>
            <a:endParaRPr lang="ja-JP" altLang="en-US" sz="1000" b="1" dirty="0">
              <a:solidFill>
                <a:schemeClr val="bg1">
                  <a:lumMod val="75000"/>
                </a:schemeClr>
              </a:solidFill>
            </a:endParaRPr>
          </a:p>
        </p:txBody>
      </p:sp>
    </p:spTree>
    <p:extLst>
      <p:ext uri="{BB962C8B-B14F-4D97-AF65-F5344CB8AC3E}">
        <p14:creationId xmlns:p14="http://schemas.microsoft.com/office/powerpoint/2010/main" val="26239290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DA7205-F042-7C65-B3A1-64CF325794F6}"/>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6CC477D7-0861-A33E-1046-4C639967F77E}"/>
              </a:ext>
            </a:extLst>
          </p:cNvPr>
          <p:cNvSpPr>
            <a:spLocks noGrp="1"/>
          </p:cNvSpPr>
          <p:nvPr>
            <p:ph type="title"/>
          </p:nvPr>
        </p:nvSpPr>
        <p:spPr/>
        <p:txBody>
          <a:bodyPr/>
          <a:lstStyle/>
          <a:p>
            <a:r>
              <a:rPr lang="ja-JP" altLang="en-US"/>
              <a:t>セキュリティとは？</a:t>
            </a:r>
          </a:p>
        </p:txBody>
      </p:sp>
      <p:sp>
        <p:nvSpPr>
          <p:cNvPr id="16" name="テキスト ボックス 15">
            <a:extLst>
              <a:ext uri="{FF2B5EF4-FFF2-40B4-BE49-F238E27FC236}">
                <a16:creationId xmlns:a16="http://schemas.microsoft.com/office/drawing/2014/main" id="{A0042A6C-75FA-F03C-713C-C2DB30B32B88}"/>
              </a:ext>
            </a:extLst>
          </p:cNvPr>
          <p:cNvSpPr txBox="1"/>
          <p:nvPr/>
        </p:nvSpPr>
        <p:spPr>
          <a:xfrm>
            <a:off x="334858" y="1073289"/>
            <a:ext cx="11241057" cy="540725"/>
          </a:xfrm>
          <a:prstGeom prst="rect">
            <a:avLst/>
          </a:prstGeom>
          <a:noFill/>
        </p:spPr>
        <p:txBody>
          <a:bodyPr wrap="square" rtlCol="0">
            <a:spAutoFit/>
          </a:bodyPr>
          <a:lstStyle/>
          <a:p>
            <a:pPr>
              <a:lnSpc>
                <a:spcPct val="120000"/>
              </a:lnSpc>
            </a:pPr>
            <a:r>
              <a:rPr lang="ja-JP" altLang="en-US" sz="2800">
                <a:latin typeface="+mn-ea"/>
              </a:rPr>
              <a:t>セキュリティとは、大切なものを危険や脅威から守ること</a:t>
            </a:r>
            <a:endParaRPr lang="en-US" altLang="ja-JP" sz="2800">
              <a:latin typeface="+mn-ea"/>
            </a:endParaRPr>
          </a:p>
        </p:txBody>
      </p:sp>
      <p:sp>
        <p:nvSpPr>
          <p:cNvPr id="3" name="吹き出し: 角を丸めた四角形 2">
            <a:extLst>
              <a:ext uri="{FF2B5EF4-FFF2-40B4-BE49-F238E27FC236}">
                <a16:creationId xmlns:a16="http://schemas.microsoft.com/office/drawing/2014/main" id="{292A156C-9FBA-9C70-75F2-A781252C012D}"/>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僕たちが使うスマホやパソコンにも、守るべき対象がいっぱいあるね</a:t>
            </a:r>
          </a:p>
        </p:txBody>
      </p:sp>
      <p:pic>
        <p:nvPicPr>
          <p:cNvPr id="10" name="図 9" descr="コンピュータ が含まれている画像&#10;&#10;AI 生成コンテンツは誤りを含む可能性があります。">
            <a:extLst>
              <a:ext uri="{FF2B5EF4-FFF2-40B4-BE49-F238E27FC236}">
                <a16:creationId xmlns:a16="http://schemas.microsoft.com/office/drawing/2014/main" id="{9617CC73-396D-437A-E266-2971C4661AD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5093970" y="2460041"/>
            <a:ext cx="1725394" cy="1585185"/>
          </a:xfrm>
          <a:prstGeom prst="rect">
            <a:avLst/>
          </a:prstGeom>
        </p:spPr>
      </p:pic>
      <p:pic>
        <p:nvPicPr>
          <p:cNvPr id="12" name="図 11" descr="記号 が含まれている画像&#10;&#10;AI 生成コンテンツは誤りを含む可能性があります。">
            <a:extLst>
              <a:ext uri="{FF2B5EF4-FFF2-40B4-BE49-F238E27FC236}">
                <a16:creationId xmlns:a16="http://schemas.microsoft.com/office/drawing/2014/main" id="{74B5D6E1-5E0C-0222-F78A-EA330BB7D6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93822" y="2360986"/>
            <a:ext cx="1449589" cy="1799683"/>
          </a:xfrm>
          <a:prstGeom prst="rect">
            <a:avLst/>
          </a:prstGeom>
        </p:spPr>
      </p:pic>
      <p:sp>
        <p:nvSpPr>
          <p:cNvPr id="4" name="正方形/長方形 3">
            <a:extLst>
              <a:ext uri="{FF2B5EF4-FFF2-40B4-BE49-F238E27FC236}">
                <a16:creationId xmlns:a16="http://schemas.microsoft.com/office/drawing/2014/main" id="{E9D70B40-55C7-DC61-9118-B20EA6727060}"/>
              </a:ext>
            </a:extLst>
          </p:cNvPr>
          <p:cNvSpPr/>
          <p:nvPr/>
        </p:nvSpPr>
        <p:spPr>
          <a:xfrm>
            <a:off x="4144407" y="1820262"/>
            <a:ext cx="3642609" cy="3204000"/>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11" name="正方形/長方形 10">
            <a:extLst>
              <a:ext uri="{FF2B5EF4-FFF2-40B4-BE49-F238E27FC236}">
                <a16:creationId xmlns:a16="http://schemas.microsoft.com/office/drawing/2014/main" id="{C630956B-C313-3460-BE65-F0FAB5849CA1}"/>
              </a:ext>
            </a:extLst>
          </p:cNvPr>
          <p:cNvSpPr/>
          <p:nvPr/>
        </p:nvSpPr>
        <p:spPr>
          <a:xfrm>
            <a:off x="7897317" y="1820262"/>
            <a:ext cx="3642609" cy="3204000"/>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14" name="正方形/長方形 13">
            <a:extLst>
              <a:ext uri="{FF2B5EF4-FFF2-40B4-BE49-F238E27FC236}">
                <a16:creationId xmlns:a16="http://schemas.microsoft.com/office/drawing/2014/main" id="{C0E05DC8-0CD6-1AA9-8C79-3EBF2F54B339}"/>
              </a:ext>
            </a:extLst>
          </p:cNvPr>
          <p:cNvSpPr/>
          <p:nvPr/>
        </p:nvSpPr>
        <p:spPr>
          <a:xfrm>
            <a:off x="4144405" y="1820262"/>
            <a:ext cx="3642609" cy="540725"/>
          </a:xfrm>
          <a:prstGeom prst="rect">
            <a:avLst/>
          </a:prstGeom>
          <a:solidFill>
            <a:schemeClr val="accent1">
              <a:lumMod val="20000"/>
              <a:lumOff val="80000"/>
            </a:schemeClr>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個人</a:t>
            </a:r>
            <a:r>
              <a:rPr kumimoji="1" lang="ja-JP" altLang="en-US" sz="2400">
                <a:solidFill>
                  <a:schemeClr val="tx1"/>
                </a:solidFill>
                <a:latin typeface="+mn-ea"/>
              </a:rPr>
              <a:t>情報</a:t>
            </a:r>
          </a:p>
        </p:txBody>
      </p:sp>
      <p:sp>
        <p:nvSpPr>
          <p:cNvPr id="15" name="正方形/長方形 14">
            <a:extLst>
              <a:ext uri="{FF2B5EF4-FFF2-40B4-BE49-F238E27FC236}">
                <a16:creationId xmlns:a16="http://schemas.microsoft.com/office/drawing/2014/main" id="{713B91C2-DE74-A2EC-37B9-EC704843A211}"/>
              </a:ext>
            </a:extLst>
          </p:cNvPr>
          <p:cNvSpPr/>
          <p:nvPr/>
        </p:nvSpPr>
        <p:spPr>
          <a:xfrm>
            <a:off x="7897313" y="1820261"/>
            <a:ext cx="3642609" cy="540725"/>
          </a:xfrm>
          <a:prstGeom prst="rect">
            <a:avLst/>
          </a:prstGeom>
          <a:solidFill>
            <a:schemeClr val="accent1">
              <a:lumMod val="20000"/>
              <a:lumOff val="80000"/>
            </a:schemeClr>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社会の安全</a:t>
            </a:r>
            <a:endParaRPr kumimoji="1" lang="ja-JP" altLang="en-US" sz="2400">
              <a:solidFill>
                <a:schemeClr val="tx1"/>
              </a:solidFill>
              <a:latin typeface="+mn-ea"/>
            </a:endParaRPr>
          </a:p>
        </p:txBody>
      </p:sp>
      <p:sp>
        <p:nvSpPr>
          <p:cNvPr id="18" name="正方形/長方形 17">
            <a:extLst>
              <a:ext uri="{FF2B5EF4-FFF2-40B4-BE49-F238E27FC236}">
                <a16:creationId xmlns:a16="http://schemas.microsoft.com/office/drawing/2014/main" id="{1635FCF3-A46A-8541-DDCA-AECF6E0705B6}"/>
              </a:ext>
            </a:extLst>
          </p:cNvPr>
          <p:cNvSpPr/>
          <p:nvPr/>
        </p:nvSpPr>
        <p:spPr>
          <a:xfrm>
            <a:off x="4123994" y="4260581"/>
            <a:ext cx="3642608" cy="720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400">
                <a:solidFill>
                  <a:schemeClr val="tx1"/>
                </a:solidFill>
                <a:latin typeface="+mn-ea"/>
              </a:rPr>
              <a:t>氏名、住所、</a:t>
            </a:r>
            <a:r>
              <a:rPr lang="ja-JP" altLang="en-US" sz="2400">
                <a:solidFill>
                  <a:schemeClr val="tx1"/>
                </a:solidFill>
                <a:latin typeface="+mn-ea"/>
              </a:rPr>
              <a:t>電話</a:t>
            </a:r>
            <a:r>
              <a:rPr kumimoji="1" lang="ja-JP" altLang="en-US" sz="2400">
                <a:solidFill>
                  <a:schemeClr val="tx1"/>
                </a:solidFill>
                <a:latin typeface="+mn-ea"/>
              </a:rPr>
              <a:t>番号</a:t>
            </a:r>
            <a:endParaRPr kumimoji="1" lang="en-US" altLang="ja-JP" sz="2400">
              <a:solidFill>
                <a:schemeClr val="tx1"/>
              </a:solidFill>
              <a:latin typeface="+mn-ea"/>
            </a:endParaRPr>
          </a:p>
          <a:p>
            <a:pPr algn="ctr"/>
            <a:r>
              <a:rPr lang="ja-JP" altLang="en-US" sz="2400">
                <a:solidFill>
                  <a:schemeClr val="tx1"/>
                </a:solidFill>
                <a:latin typeface="+mn-ea"/>
              </a:rPr>
              <a:t>生体情報</a:t>
            </a:r>
            <a:r>
              <a:rPr lang="en-US" altLang="ja-JP" sz="2400">
                <a:solidFill>
                  <a:schemeClr val="tx1"/>
                </a:solidFill>
                <a:latin typeface="+mn-ea"/>
              </a:rPr>
              <a:t>(</a:t>
            </a:r>
            <a:r>
              <a:rPr lang="ja-JP" altLang="en-US" sz="2400">
                <a:solidFill>
                  <a:schemeClr val="tx1"/>
                </a:solidFill>
                <a:latin typeface="+mn-ea"/>
              </a:rPr>
              <a:t>指紋や顔</a:t>
            </a:r>
            <a:r>
              <a:rPr lang="en-US" altLang="ja-JP" sz="2400">
                <a:solidFill>
                  <a:schemeClr val="tx1"/>
                </a:solidFill>
                <a:latin typeface="+mn-ea"/>
              </a:rPr>
              <a:t>)</a:t>
            </a:r>
            <a:r>
              <a:rPr lang="ja-JP" altLang="en-US" sz="2400">
                <a:solidFill>
                  <a:schemeClr val="tx1"/>
                </a:solidFill>
                <a:latin typeface="+mn-ea"/>
              </a:rPr>
              <a:t>など</a:t>
            </a:r>
            <a:endParaRPr kumimoji="1" lang="ja-JP" altLang="en-US" sz="2400">
              <a:solidFill>
                <a:schemeClr val="tx1"/>
              </a:solidFill>
              <a:latin typeface="+mn-ea"/>
            </a:endParaRPr>
          </a:p>
        </p:txBody>
      </p:sp>
      <p:sp>
        <p:nvSpPr>
          <p:cNvPr id="19" name="正方形/長方形 18">
            <a:extLst>
              <a:ext uri="{FF2B5EF4-FFF2-40B4-BE49-F238E27FC236}">
                <a16:creationId xmlns:a16="http://schemas.microsoft.com/office/drawing/2014/main" id="{38AD7346-B3DE-39F3-EB5A-5D98F8FD86E8}"/>
              </a:ext>
            </a:extLst>
          </p:cNvPr>
          <p:cNvSpPr/>
          <p:nvPr/>
        </p:nvSpPr>
        <p:spPr>
          <a:xfrm>
            <a:off x="7933307" y="4257899"/>
            <a:ext cx="3642608" cy="720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400">
                <a:solidFill>
                  <a:schemeClr val="tx1"/>
                </a:solidFill>
                <a:latin typeface="+mn-ea"/>
              </a:rPr>
              <a:t>人の命、家や学校</a:t>
            </a:r>
            <a:endParaRPr kumimoji="1" lang="en-US" altLang="ja-JP" sz="2400">
              <a:solidFill>
                <a:schemeClr val="tx1"/>
              </a:solidFill>
              <a:latin typeface="+mn-ea"/>
            </a:endParaRPr>
          </a:p>
          <a:p>
            <a:pPr algn="ctr"/>
            <a:r>
              <a:rPr lang="ja-JP" altLang="en-US" sz="2400">
                <a:solidFill>
                  <a:schemeClr val="tx1"/>
                </a:solidFill>
                <a:latin typeface="+mn-ea"/>
              </a:rPr>
              <a:t>インフラ</a:t>
            </a:r>
            <a:r>
              <a:rPr lang="en-US" altLang="ja-JP" sz="2400">
                <a:solidFill>
                  <a:schemeClr val="tx1"/>
                </a:solidFill>
                <a:latin typeface="+mn-ea"/>
              </a:rPr>
              <a:t>(</a:t>
            </a:r>
            <a:r>
              <a:rPr lang="ja-JP" altLang="en-US" sz="2400">
                <a:solidFill>
                  <a:schemeClr val="tx1"/>
                </a:solidFill>
                <a:latin typeface="+mn-ea"/>
              </a:rPr>
              <a:t>水道や電気</a:t>
            </a:r>
            <a:r>
              <a:rPr lang="en-US" altLang="ja-JP" sz="2400">
                <a:solidFill>
                  <a:schemeClr val="tx1"/>
                </a:solidFill>
                <a:latin typeface="+mn-ea"/>
              </a:rPr>
              <a:t>)</a:t>
            </a:r>
            <a:r>
              <a:rPr lang="ja-JP" altLang="en-US" sz="2400">
                <a:solidFill>
                  <a:schemeClr val="tx1"/>
                </a:solidFill>
                <a:latin typeface="+mn-ea"/>
              </a:rPr>
              <a:t>など</a:t>
            </a:r>
            <a:endParaRPr kumimoji="1" lang="en-US" altLang="ja-JP" sz="2400">
              <a:solidFill>
                <a:schemeClr val="tx1"/>
              </a:solidFill>
              <a:latin typeface="+mn-ea"/>
            </a:endParaRPr>
          </a:p>
        </p:txBody>
      </p:sp>
      <p:sp>
        <p:nvSpPr>
          <p:cNvPr id="9" name="正方形/長方形 8">
            <a:extLst>
              <a:ext uri="{FF2B5EF4-FFF2-40B4-BE49-F238E27FC236}">
                <a16:creationId xmlns:a16="http://schemas.microsoft.com/office/drawing/2014/main" id="{55CD55C2-EE41-9AEF-D0C8-904606B2DBD5}"/>
              </a:ext>
            </a:extLst>
          </p:cNvPr>
          <p:cNvSpPr/>
          <p:nvPr/>
        </p:nvSpPr>
        <p:spPr>
          <a:xfrm>
            <a:off x="411908" y="1820262"/>
            <a:ext cx="3642609" cy="3204000"/>
          </a:xfrm>
          <a:prstGeom prst="rect">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13" name="正方形/長方形 12">
            <a:extLst>
              <a:ext uri="{FF2B5EF4-FFF2-40B4-BE49-F238E27FC236}">
                <a16:creationId xmlns:a16="http://schemas.microsoft.com/office/drawing/2014/main" id="{821243BB-1D62-69EA-4E00-F1BF1319B53E}"/>
              </a:ext>
            </a:extLst>
          </p:cNvPr>
          <p:cNvSpPr/>
          <p:nvPr/>
        </p:nvSpPr>
        <p:spPr>
          <a:xfrm>
            <a:off x="411904" y="1821613"/>
            <a:ext cx="3642609" cy="540725"/>
          </a:xfrm>
          <a:prstGeom prst="rect">
            <a:avLst/>
          </a:prstGeom>
          <a:solidFill>
            <a:schemeClr val="accent1">
              <a:lumMod val="20000"/>
              <a:lumOff val="80000"/>
            </a:schemeClr>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お金</a:t>
            </a:r>
            <a:endParaRPr kumimoji="1" lang="ja-JP" altLang="en-US" sz="2400">
              <a:solidFill>
                <a:schemeClr val="tx1"/>
              </a:solidFill>
              <a:latin typeface="+mn-ea"/>
            </a:endParaRPr>
          </a:p>
        </p:txBody>
      </p:sp>
      <p:sp>
        <p:nvSpPr>
          <p:cNvPr id="17" name="正方形/長方形 16">
            <a:extLst>
              <a:ext uri="{FF2B5EF4-FFF2-40B4-BE49-F238E27FC236}">
                <a16:creationId xmlns:a16="http://schemas.microsoft.com/office/drawing/2014/main" id="{3C15863F-DDD6-8EA2-7800-2C728F5D839E}"/>
              </a:ext>
            </a:extLst>
          </p:cNvPr>
          <p:cNvSpPr/>
          <p:nvPr/>
        </p:nvSpPr>
        <p:spPr>
          <a:xfrm>
            <a:off x="411904" y="4260581"/>
            <a:ext cx="3622200" cy="720000"/>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現金や</a:t>
            </a:r>
            <a:endParaRPr kumimoji="1" lang="en-US" altLang="ja-JP" sz="2400">
              <a:solidFill>
                <a:schemeClr val="tx1"/>
              </a:solidFill>
              <a:latin typeface="+mn-ea"/>
            </a:endParaRPr>
          </a:p>
          <a:p>
            <a:pPr algn="ctr"/>
            <a:r>
              <a:rPr lang="ja-JP" altLang="en-US" sz="2400">
                <a:solidFill>
                  <a:schemeClr val="tx1"/>
                </a:solidFill>
                <a:latin typeface="+mn-ea"/>
              </a:rPr>
              <a:t>電子マネー</a:t>
            </a:r>
            <a:r>
              <a:rPr lang="en-US" altLang="ja-JP" sz="2400">
                <a:solidFill>
                  <a:schemeClr val="tx1"/>
                </a:solidFill>
                <a:latin typeface="+mn-ea"/>
              </a:rPr>
              <a:t>(</a:t>
            </a:r>
            <a:r>
              <a:rPr lang="en-US" altLang="ja-JP" sz="2400" err="1">
                <a:solidFill>
                  <a:schemeClr val="tx1"/>
                </a:solidFill>
                <a:latin typeface="+mn-ea"/>
              </a:rPr>
              <a:t>PayPay</a:t>
            </a:r>
            <a:r>
              <a:rPr lang="ja-JP" altLang="en-US" sz="2400">
                <a:solidFill>
                  <a:schemeClr val="tx1"/>
                </a:solidFill>
                <a:latin typeface="+mn-ea"/>
              </a:rPr>
              <a:t>）など</a:t>
            </a:r>
            <a:endParaRPr kumimoji="1" lang="ja-JP" altLang="en-US" sz="2400">
              <a:solidFill>
                <a:schemeClr val="tx1"/>
              </a:solidFill>
              <a:latin typeface="+mn-ea"/>
            </a:endParaRPr>
          </a:p>
        </p:txBody>
      </p:sp>
      <p:pic>
        <p:nvPicPr>
          <p:cNvPr id="8" name="図 7">
            <a:extLst>
              <a:ext uri="{FF2B5EF4-FFF2-40B4-BE49-F238E27FC236}">
                <a16:creationId xmlns:a16="http://schemas.microsoft.com/office/drawing/2014/main" id="{73F3AE67-9899-AE32-70C7-9E60323601A0}"/>
              </a:ext>
            </a:extLst>
          </p:cNvPr>
          <p:cNvPicPr>
            <a:picLocks noChangeAspect="1"/>
          </p:cNvPicPr>
          <p:nvPr/>
        </p:nvPicPr>
        <p:blipFill>
          <a:blip r:embed="rId5">
            <a:extLst>
              <a:ext uri="{28A0092B-C50C-407E-A947-70E740481C1C}">
                <a14:useLocalDpi xmlns:a14="http://schemas.microsoft.com/office/drawing/2010/main" val="0"/>
              </a:ext>
            </a:extLst>
          </a:blip>
          <a:srcRect t="10049" b="13249"/>
          <a:stretch>
            <a:fillRect/>
          </a:stretch>
        </p:blipFill>
        <p:spPr>
          <a:xfrm>
            <a:off x="1451365" y="2556083"/>
            <a:ext cx="1563972" cy="1489143"/>
          </a:xfrm>
          <a:prstGeom prst="rect">
            <a:avLst/>
          </a:prstGeom>
        </p:spPr>
      </p:pic>
      <p:pic>
        <p:nvPicPr>
          <p:cNvPr id="6" name="図 5" descr="男性の顔の絵&#10;&#10;AI 生成コンテンツは誤りを含む可能性があります。">
            <a:extLst>
              <a:ext uri="{FF2B5EF4-FFF2-40B4-BE49-F238E27FC236}">
                <a16:creationId xmlns:a16="http://schemas.microsoft.com/office/drawing/2014/main" id="{F41D1C80-1E77-5D99-2DAC-B41E7D6B1275}"/>
              </a:ext>
            </a:extLst>
          </p:cNvPr>
          <p:cNvPicPr preferRelativeResize="0">
            <a:picLocks/>
          </p:cNvPicPr>
          <p:nvPr/>
        </p:nvPicPr>
        <p:blipFill>
          <a:blip r:embed="rId6">
            <a:extLst>
              <a:ext uri="{28A0092B-C50C-407E-A947-70E740481C1C}">
                <a14:useLocalDpi xmlns:a14="http://schemas.microsoft.com/office/drawing/2010/main" val="0"/>
              </a:ext>
            </a:extLst>
          </a:blip>
          <a:srcRect/>
          <a:stretch>
            <a:fillRect/>
          </a:stretch>
        </p:blipFill>
        <p:spPr>
          <a:xfrm>
            <a:off x="252000" y="5040000"/>
            <a:ext cx="1440000" cy="1800000"/>
          </a:xfrm>
          <a:prstGeom prst="rect">
            <a:avLst/>
          </a:prstGeom>
        </p:spPr>
      </p:pic>
      <p:sp>
        <p:nvSpPr>
          <p:cNvPr id="23" name="テキスト ボックス 22">
            <a:extLst>
              <a:ext uri="{FF2B5EF4-FFF2-40B4-BE49-F238E27FC236}">
                <a16:creationId xmlns:a16="http://schemas.microsoft.com/office/drawing/2014/main" id="{C26ADF53-4FA7-22E5-3C3D-D556581F51C3}"/>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
        <p:nvSpPr>
          <p:cNvPr id="25" name="テキスト ボックス 24">
            <a:extLst>
              <a:ext uri="{FF2B5EF4-FFF2-40B4-BE49-F238E27FC236}">
                <a16:creationId xmlns:a16="http://schemas.microsoft.com/office/drawing/2014/main" id="{FCB8AA5F-1AC4-9BB1-213D-0FE9AA248D70}"/>
              </a:ext>
            </a:extLst>
          </p:cNvPr>
          <p:cNvSpPr txBox="1"/>
          <p:nvPr/>
        </p:nvSpPr>
        <p:spPr>
          <a:xfrm>
            <a:off x="2145277" y="3808112"/>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27" name="テキスト ボックス 26">
            <a:extLst>
              <a:ext uri="{FF2B5EF4-FFF2-40B4-BE49-F238E27FC236}">
                <a16:creationId xmlns:a16="http://schemas.microsoft.com/office/drawing/2014/main" id="{0246214B-82BF-A8B4-8792-A844C77DA223}"/>
              </a:ext>
            </a:extLst>
          </p:cNvPr>
          <p:cNvSpPr txBox="1"/>
          <p:nvPr/>
        </p:nvSpPr>
        <p:spPr>
          <a:xfrm>
            <a:off x="6044334" y="3808111"/>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29" name="テキスト ボックス 28">
            <a:extLst>
              <a:ext uri="{FF2B5EF4-FFF2-40B4-BE49-F238E27FC236}">
                <a16:creationId xmlns:a16="http://schemas.microsoft.com/office/drawing/2014/main" id="{BEB6E7E1-1EDB-7BE7-E730-9F1709518534}"/>
              </a:ext>
            </a:extLst>
          </p:cNvPr>
          <p:cNvSpPr txBox="1"/>
          <p:nvPr/>
        </p:nvSpPr>
        <p:spPr>
          <a:xfrm>
            <a:off x="9718616" y="3808111"/>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Tree>
    <p:extLst>
      <p:ext uri="{BB962C8B-B14F-4D97-AF65-F5344CB8AC3E}">
        <p14:creationId xmlns:p14="http://schemas.microsoft.com/office/powerpoint/2010/main" val="21554287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8B234-35B3-F111-A53A-D3C4FAE5EBA7}"/>
            </a:ext>
          </a:extLst>
        </p:cNvPr>
        <p:cNvGrpSpPr/>
        <p:nvPr/>
      </p:nvGrpSpPr>
      <p:grpSpPr>
        <a:xfrm>
          <a:off x="0" y="0"/>
          <a:ext cx="0" cy="0"/>
          <a:chOff x="0" y="0"/>
          <a:chExt cx="0" cy="0"/>
        </a:xfrm>
      </p:grpSpPr>
      <p:sp>
        <p:nvSpPr>
          <p:cNvPr id="32" name="正方形/長方形 31">
            <a:extLst>
              <a:ext uri="{FF2B5EF4-FFF2-40B4-BE49-F238E27FC236}">
                <a16:creationId xmlns:a16="http://schemas.microsoft.com/office/drawing/2014/main" id="{20B97D70-4D9B-50B5-9482-F87631DFCC71}"/>
              </a:ext>
            </a:extLst>
          </p:cNvPr>
          <p:cNvSpPr/>
          <p:nvPr/>
        </p:nvSpPr>
        <p:spPr>
          <a:xfrm>
            <a:off x="414941" y="1684621"/>
            <a:ext cx="5275082" cy="3367414"/>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31" name="正方形/長方形 30">
            <a:extLst>
              <a:ext uri="{FF2B5EF4-FFF2-40B4-BE49-F238E27FC236}">
                <a16:creationId xmlns:a16="http://schemas.microsoft.com/office/drawing/2014/main" id="{15DA4187-3D0B-F72F-C86C-0A47340FFC1E}"/>
              </a:ext>
            </a:extLst>
          </p:cNvPr>
          <p:cNvSpPr/>
          <p:nvPr/>
        </p:nvSpPr>
        <p:spPr>
          <a:xfrm>
            <a:off x="6433655" y="1672507"/>
            <a:ext cx="5332410" cy="3367414"/>
          </a:xfrm>
          <a:prstGeom prst="rect">
            <a:avLst/>
          </a:prstGeom>
          <a:solidFill>
            <a:schemeClr val="accent2">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5" name="タイトル 4">
            <a:extLst>
              <a:ext uri="{FF2B5EF4-FFF2-40B4-BE49-F238E27FC236}">
                <a16:creationId xmlns:a16="http://schemas.microsoft.com/office/drawing/2014/main" id="{AEC69406-155A-2CFE-2733-6129B281BA28}"/>
              </a:ext>
            </a:extLst>
          </p:cNvPr>
          <p:cNvSpPr>
            <a:spLocks noGrp="1"/>
          </p:cNvSpPr>
          <p:nvPr>
            <p:ph type="title"/>
          </p:nvPr>
        </p:nvSpPr>
        <p:spPr/>
        <p:txBody>
          <a:bodyPr/>
          <a:lstStyle/>
          <a:p>
            <a:r>
              <a:rPr lang="ja-JP" altLang="en-US"/>
              <a:t>なぜセキュリティが必要なの？</a:t>
            </a:r>
          </a:p>
        </p:txBody>
      </p:sp>
      <p:sp>
        <p:nvSpPr>
          <p:cNvPr id="6" name="テキスト ボックス 5">
            <a:extLst>
              <a:ext uri="{FF2B5EF4-FFF2-40B4-BE49-F238E27FC236}">
                <a16:creationId xmlns:a16="http://schemas.microsoft.com/office/drawing/2014/main" id="{645899C5-4ADE-3DCB-7415-894D5E4F21A6}"/>
              </a:ext>
            </a:extLst>
          </p:cNvPr>
          <p:cNvSpPr txBox="1"/>
          <p:nvPr/>
        </p:nvSpPr>
        <p:spPr>
          <a:xfrm>
            <a:off x="6599165" y="1699963"/>
            <a:ext cx="5001389" cy="540725"/>
          </a:xfrm>
          <a:prstGeom prst="rect">
            <a:avLst/>
          </a:prstGeom>
          <a:noFill/>
        </p:spPr>
        <p:txBody>
          <a:bodyPr wrap="square" rtlCol="0">
            <a:spAutoFit/>
          </a:bodyPr>
          <a:lstStyle/>
          <a:p>
            <a:pPr>
              <a:lnSpc>
                <a:spcPct val="120000"/>
              </a:lnSpc>
            </a:pPr>
            <a:r>
              <a:rPr lang="ja-JP" altLang="en-US" sz="2800" b="1">
                <a:latin typeface="+mn-ea"/>
              </a:rPr>
              <a:t>でもセキュリティが不十分だと</a:t>
            </a:r>
            <a:r>
              <a:rPr lang="en-US" altLang="ja-JP" sz="2800" b="1">
                <a:latin typeface="+mn-ea"/>
              </a:rPr>
              <a:t>…</a:t>
            </a:r>
          </a:p>
        </p:txBody>
      </p:sp>
      <p:sp>
        <p:nvSpPr>
          <p:cNvPr id="10" name="テキスト ボックス 9">
            <a:extLst>
              <a:ext uri="{FF2B5EF4-FFF2-40B4-BE49-F238E27FC236}">
                <a16:creationId xmlns:a16="http://schemas.microsoft.com/office/drawing/2014/main" id="{48DDB6EB-4CA8-BA7D-AF6C-9E1CF15146E1}"/>
              </a:ext>
            </a:extLst>
          </p:cNvPr>
          <p:cNvSpPr txBox="1"/>
          <p:nvPr/>
        </p:nvSpPr>
        <p:spPr>
          <a:xfrm>
            <a:off x="334858" y="1109154"/>
            <a:ext cx="11772211" cy="540725"/>
          </a:xfrm>
          <a:prstGeom prst="rect">
            <a:avLst/>
          </a:prstGeom>
          <a:noFill/>
        </p:spPr>
        <p:txBody>
          <a:bodyPr wrap="square" rtlCol="0">
            <a:spAutoFit/>
          </a:bodyPr>
          <a:lstStyle/>
          <a:p>
            <a:pPr>
              <a:lnSpc>
                <a:spcPct val="120000"/>
              </a:lnSpc>
            </a:pPr>
            <a:r>
              <a:rPr lang="en-US" altLang="ja-JP" sz="2800">
                <a:latin typeface="+mn-ea"/>
              </a:rPr>
              <a:t>SNS</a:t>
            </a:r>
            <a:r>
              <a:rPr lang="ja-JP" altLang="en-US" sz="2800">
                <a:latin typeface="+mn-ea"/>
              </a:rPr>
              <a:t>などインターネットは便利だが、多くの危険も潜んでいる</a:t>
            </a:r>
            <a:endParaRPr lang="en-US" altLang="ja-JP" sz="2800">
              <a:latin typeface="+mn-ea"/>
            </a:endParaRPr>
          </a:p>
        </p:txBody>
      </p:sp>
      <p:pic>
        <p:nvPicPr>
          <p:cNvPr id="13" name="図 12">
            <a:extLst>
              <a:ext uri="{FF2B5EF4-FFF2-40B4-BE49-F238E27FC236}">
                <a16:creationId xmlns:a16="http://schemas.microsoft.com/office/drawing/2014/main" id="{7CE30BB0-E586-6A8C-130E-EE61062D28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8665" y="1728961"/>
            <a:ext cx="2617134" cy="3227294"/>
          </a:xfrm>
          <a:prstGeom prst="rect">
            <a:avLst/>
          </a:prstGeom>
        </p:spPr>
      </p:pic>
      <p:sp>
        <p:nvSpPr>
          <p:cNvPr id="17" name="思考の吹き出し: 雲形 16">
            <a:extLst>
              <a:ext uri="{FF2B5EF4-FFF2-40B4-BE49-F238E27FC236}">
                <a16:creationId xmlns:a16="http://schemas.microsoft.com/office/drawing/2014/main" id="{06B07817-C705-A2B1-EFFA-931DE540F2B5}"/>
              </a:ext>
            </a:extLst>
          </p:cNvPr>
          <p:cNvSpPr/>
          <p:nvPr/>
        </p:nvSpPr>
        <p:spPr>
          <a:xfrm rot="234251">
            <a:off x="9184051" y="3262714"/>
            <a:ext cx="2466813" cy="853426"/>
          </a:xfrm>
          <a:prstGeom prst="cloudCallout">
            <a:avLst>
              <a:gd name="adj1" fmla="val -61547"/>
              <a:gd name="adj2" fmla="val 8666"/>
            </a:avLst>
          </a:prstGeom>
          <a:solidFill>
            <a:schemeClr val="bg1"/>
          </a:solidFill>
          <a:ln w="127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16" name="思考の吹き出し: 雲形 15">
            <a:extLst>
              <a:ext uri="{FF2B5EF4-FFF2-40B4-BE49-F238E27FC236}">
                <a16:creationId xmlns:a16="http://schemas.microsoft.com/office/drawing/2014/main" id="{AEF8A46A-519F-5AC1-D47E-DC612F118B14}"/>
              </a:ext>
            </a:extLst>
          </p:cNvPr>
          <p:cNvSpPr/>
          <p:nvPr/>
        </p:nvSpPr>
        <p:spPr>
          <a:xfrm rot="318921">
            <a:off x="9150440" y="2294873"/>
            <a:ext cx="2532289" cy="942827"/>
          </a:xfrm>
          <a:prstGeom prst="cloudCallout">
            <a:avLst>
              <a:gd name="adj1" fmla="val -57529"/>
              <a:gd name="adj2" fmla="val 38111"/>
            </a:avLst>
          </a:prstGeom>
          <a:solidFill>
            <a:schemeClr val="bg1"/>
          </a:solidFill>
          <a:ln w="127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18" name="思考の吹き出し: 雲形 17">
            <a:extLst>
              <a:ext uri="{FF2B5EF4-FFF2-40B4-BE49-F238E27FC236}">
                <a16:creationId xmlns:a16="http://schemas.microsoft.com/office/drawing/2014/main" id="{7EA7A8B6-F1C1-D9F2-1043-EBB4B82EC80F}"/>
              </a:ext>
            </a:extLst>
          </p:cNvPr>
          <p:cNvSpPr/>
          <p:nvPr/>
        </p:nvSpPr>
        <p:spPr>
          <a:xfrm>
            <a:off x="9125364" y="4141864"/>
            <a:ext cx="2435242" cy="805624"/>
          </a:xfrm>
          <a:prstGeom prst="cloudCallout">
            <a:avLst>
              <a:gd name="adj1" fmla="val -58422"/>
              <a:gd name="adj2" fmla="val -31277"/>
            </a:avLst>
          </a:prstGeom>
          <a:solidFill>
            <a:schemeClr val="bg1"/>
          </a:solidFill>
          <a:ln w="127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19" name="テキスト ボックス 18">
            <a:extLst>
              <a:ext uri="{FF2B5EF4-FFF2-40B4-BE49-F238E27FC236}">
                <a16:creationId xmlns:a16="http://schemas.microsoft.com/office/drawing/2014/main" id="{6C6A5058-4752-82CB-39D9-639A6CBB9C7E}"/>
              </a:ext>
            </a:extLst>
          </p:cNvPr>
          <p:cNvSpPr txBox="1"/>
          <p:nvPr/>
        </p:nvSpPr>
        <p:spPr>
          <a:xfrm>
            <a:off x="9285724" y="2529769"/>
            <a:ext cx="2202793" cy="412613"/>
          </a:xfrm>
          <a:prstGeom prst="rect">
            <a:avLst/>
          </a:prstGeom>
          <a:solidFill>
            <a:schemeClr val="bg1"/>
          </a:solidFill>
        </p:spPr>
        <p:txBody>
          <a:bodyPr wrap="square" rtlCol="0">
            <a:spAutoFit/>
          </a:bodyPr>
          <a:lstStyle/>
          <a:p>
            <a:pPr>
              <a:lnSpc>
                <a:spcPct val="120000"/>
              </a:lnSpc>
            </a:pPr>
            <a:r>
              <a:rPr lang="ja-JP" altLang="en-US" sz="2000">
                <a:latin typeface="+mn-ea"/>
              </a:rPr>
              <a:t>アカウント乗っ取り</a:t>
            </a:r>
            <a:endParaRPr lang="en-US" altLang="ja-JP" sz="2000">
              <a:latin typeface="+mn-ea"/>
            </a:endParaRPr>
          </a:p>
        </p:txBody>
      </p:sp>
      <p:sp>
        <p:nvSpPr>
          <p:cNvPr id="22" name="矢印: 右 21">
            <a:extLst>
              <a:ext uri="{FF2B5EF4-FFF2-40B4-BE49-F238E27FC236}">
                <a16:creationId xmlns:a16="http://schemas.microsoft.com/office/drawing/2014/main" id="{B5C83150-5B91-CC12-1B2C-7522FDDC1F0A}"/>
              </a:ext>
            </a:extLst>
          </p:cNvPr>
          <p:cNvSpPr/>
          <p:nvPr/>
        </p:nvSpPr>
        <p:spPr>
          <a:xfrm>
            <a:off x="5833571" y="2779946"/>
            <a:ext cx="480790" cy="1129553"/>
          </a:xfrm>
          <a:prstGeom prst="rightArrow">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23" name="思考の吹き出し: 雲形 22">
            <a:extLst>
              <a:ext uri="{FF2B5EF4-FFF2-40B4-BE49-F238E27FC236}">
                <a16:creationId xmlns:a16="http://schemas.microsoft.com/office/drawing/2014/main" id="{67EBBB00-0C09-559B-C93E-5677E6CEEFAB}"/>
              </a:ext>
            </a:extLst>
          </p:cNvPr>
          <p:cNvSpPr/>
          <p:nvPr/>
        </p:nvSpPr>
        <p:spPr>
          <a:xfrm rot="21356386" flipH="1">
            <a:off x="473580" y="2207276"/>
            <a:ext cx="2617134" cy="877207"/>
          </a:xfrm>
          <a:prstGeom prst="cloudCallout">
            <a:avLst>
              <a:gd name="adj1" fmla="val -57529"/>
              <a:gd name="adj2" fmla="val 38111"/>
            </a:avLst>
          </a:prstGeom>
          <a:solidFill>
            <a:schemeClr val="bg1"/>
          </a:solidFill>
          <a:ln w="127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25" name="思考の吹き出し: 雲形 24">
            <a:extLst>
              <a:ext uri="{FF2B5EF4-FFF2-40B4-BE49-F238E27FC236}">
                <a16:creationId xmlns:a16="http://schemas.microsoft.com/office/drawing/2014/main" id="{10EF9F6F-583D-1AAA-8B91-EEAE65758B4A}"/>
              </a:ext>
            </a:extLst>
          </p:cNvPr>
          <p:cNvSpPr/>
          <p:nvPr/>
        </p:nvSpPr>
        <p:spPr>
          <a:xfrm rot="21401279" flipH="1">
            <a:off x="492949" y="3185550"/>
            <a:ext cx="2617134" cy="839784"/>
          </a:xfrm>
          <a:prstGeom prst="cloudCallout">
            <a:avLst>
              <a:gd name="adj1" fmla="val -61547"/>
              <a:gd name="adj2" fmla="val 13558"/>
            </a:avLst>
          </a:prstGeom>
          <a:solidFill>
            <a:schemeClr val="bg1"/>
          </a:solidFill>
          <a:ln w="127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26" name="思考の吹き出し: 雲形 25">
            <a:extLst>
              <a:ext uri="{FF2B5EF4-FFF2-40B4-BE49-F238E27FC236}">
                <a16:creationId xmlns:a16="http://schemas.microsoft.com/office/drawing/2014/main" id="{C4DAC98A-7D09-8DCB-D972-796424DCD5AA}"/>
              </a:ext>
            </a:extLst>
          </p:cNvPr>
          <p:cNvSpPr/>
          <p:nvPr/>
        </p:nvSpPr>
        <p:spPr>
          <a:xfrm rot="21308369" flipH="1">
            <a:off x="430333" y="4034864"/>
            <a:ext cx="2810521" cy="971307"/>
          </a:xfrm>
          <a:prstGeom prst="cloudCallout">
            <a:avLst>
              <a:gd name="adj1" fmla="val -64679"/>
              <a:gd name="adj2" fmla="val -31277"/>
            </a:avLst>
          </a:prstGeom>
          <a:solidFill>
            <a:schemeClr val="bg1"/>
          </a:solidFill>
          <a:ln w="127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27" name="テキスト ボックス 26">
            <a:extLst>
              <a:ext uri="{FF2B5EF4-FFF2-40B4-BE49-F238E27FC236}">
                <a16:creationId xmlns:a16="http://schemas.microsoft.com/office/drawing/2014/main" id="{975366AC-E224-F590-C46C-391B50647943}"/>
              </a:ext>
            </a:extLst>
          </p:cNvPr>
          <p:cNvSpPr txBox="1"/>
          <p:nvPr/>
        </p:nvSpPr>
        <p:spPr>
          <a:xfrm>
            <a:off x="751963" y="2391385"/>
            <a:ext cx="2093536" cy="412613"/>
          </a:xfrm>
          <a:prstGeom prst="rect">
            <a:avLst/>
          </a:prstGeom>
          <a:solidFill>
            <a:schemeClr val="bg1"/>
          </a:solidFill>
        </p:spPr>
        <p:txBody>
          <a:bodyPr wrap="square" rtlCol="0">
            <a:spAutoFit/>
          </a:bodyPr>
          <a:lstStyle/>
          <a:p>
            <a:pPr>
              <a:lnSpc>
                <a:spcPct val="120000"/>
              </a:lnSpc>
            </a:pPr>
            <a:r>
              <a:rPr lang="en-US" altLang="ja-JP" sz="2000">
                <a:latin typeface="+mn-ea"/>
              </a:rPr>
              <a:t>SNS</a:t>
            </a:r>
            <a:r>
              <a:rPr lang="ja-JP" altLang="en-US" sz="2000">
                <a:latin typeface="+mn-ea"/>
              </a:rPr>
              <a:t>でメッセージ</a:t>
            </a:r>
            <a:endParaRPr lang="en-US" altLang="ja-JP" sz="2000">
              <a:latin typeface="+mn-ea"/>
            </a:endParaRPr>
          </a:p>
        </p:txBody>
      </p:sp>
      <p:sp>
        <p:nvSpPr>
          <p:cNvPr id="28" name="テキスト ボックス 27">
            <a:extLst>
              <a:ext uri="{FF2B5EF4-FFF2-40B4-BE49-F238E27FC236}">
                <a16:creationId xmlns:a16="http://schemas.microsoft.com/office/drawing/2014/main" id="{B8933320-28A8-D04D-41DE-6A6B9F424122}"/>
              </a:ext>
            </a:extLst>
          </p:cNvPr>
          <p:cNvSpPr txBox="1"/>
          <p:nvPr/>
        </p:nvSpPr>
        <p:spPr>
          <a:xfrm>
            <a:off x="760830" y="3347684"/>
            <a:ext cx="2084669" cy="412613"/>
          </a:xfrm>
          <a:prstGeom prst="rect">
            <a:avLst/>
          </a:prstGeom>
          <a:solidFill>
            <a:schemeClr val="bg1"/>
          </a:solidFill>
        </p:spPr>
        <p:txBody>
          <a:bodyPr wrap="square" rtlCol="0">
            <a:spAutoFit/>
          </a:bodyPr>
          <a:lstStyle/>
          <a:p>
            <a:pPr>
              <a:lnSpc>
                <a:spcPct val="120000"/>
              </a:lnSpc>
            </a:pPr>
            <a:r>
              <a:rPr lang="ja-JP" altLang="en-US" sz="2000">
                <a:latin typeface="+mn-ea"/>
              </a:rPr>
              <a:t>オンラインゲーム</a:t>
            </a:r>
            <a:endParaRPr lang="en-US" altLang="ja-JP" sz="2000">
              <a:latin typeface="+mn-ea"/>
            </a:endParaRPr>
          </a:p>
        </p:txBody>
      </p:sp>
      <p:sp>
        <p:nvSpPr>
          <p:cNvPr id="29" name="テキスト ボックス 28">
            <a:extLst>
              <a:ext uri="{FF2B5EF4-FFF2-40B4-BE49-F238E27FC236}">
                <a16:creationId xmlns:a16="http://schemas.microsoft.com/office/drawing/2014/main" id="{87E4F690-8041-A588-5CB5-8B77E73A4C10}"/>
              </a:ext>
            </a:extLst>
          </p:cNvPr>
          <p:cNvSpPr txBox="1"/>
          <p:nvPr/>
        </p:nvSpPr>
        <p:spPr>
          <a:xfrm>
            <a:off x="674528" y="4280718"/>
            <a:ext cx="2322301" cy="412613"/>
          </a:xfrm>
          <a:prstGeom prst="rect">
            <a:avLst/>
          </a:prstGeom>
          <a:solidFill>
            <a:schemeClr val="bg1"/>
          </a:solidFill>
        </p:spPr>
        <p:txBody>
          <a:bodyPr wrap="square" rtlCol="0">
            <a:spAutoFit/>
          </a:bodyPr>
          <a:lstStyle/>
          <a:p>
            <a:pPr>
              <a:lnSpc>
                <a:spcPct val="120000"/>
              </a:lnSpc>
            </a:pPr>
            <a:r>
              <a:rPr lang="ja-JP" altLang="en-US" sz="2000">
                <a:latin typeface="+mn-ea"/>
              </a:rPr>
              <a:t>フリマアプリで販売</a:t>
            </a:r>
            <a:endParaRPr lang="en-US" altLang="ja-JP" sz="2000">
              <a:latin typeface="+mn-ea"/>
            </a:endParaRPr>
          </a:p>
        </p:txBody>
      </p:sp>
      <p:sp>
        <p:nvSpPr>
          <p:cNvPr id="30" name="テキスト ボックス 29">
            <a:extLst>
              <a:ext uri="{FF2B5EF4-FFF2-40B4-BE49-F238E27FC236}">
                <a16:creationId xmlns:a16="http://schemas.microsoft.com/office/drawing/2014/main" id="{784B42B4-A04E-28BD-26FB-3677F9D1894E}"/>
              </a:ext>
            </a:extLst>
          </p:cNvPr>
          <p:cNvSpPr txBox="1"/>
          <p:nvPr/>
        </p:nvSpPr>
        <p:spPr>
          <a:xfrm>
            <a:off x="967514" y="1699963"/>
            <a:ext cx="4641573" cy="540725"/>
          </a:xfrm>
          <a:prstGeom prst="rect">
            <a:avLst/>
          </a:prstGeom>
          <a:noFill/>
        </p:spPr>
        <p:txBody>
          <a:bodyPr wrap="square" rtlCol="0">
            <a:spAutoFit/>
          </a:bodyPr>
          <a:lstStyle/>
          <a:p>
            <a:pPr>
              <a:lnSpc>
                <a:spcPct val="120000"/>
              </a:lnSpc>
            </a:pPr>
            <a:r>
              <a:rPr lang="ja-JP" altLang="en-US" sz="2800" b="1">
                <a:latin typeface="+mn-ea"/>
              </a:rPr>
              <a:t>便利なサービスがたくさん！</a:t>
            </a:r>
            <a:endParaRPr lang="en-US" altLang="ja-JP" sz="2800" b="1">
              <a:latin typeface="+mn-ea"/>
            </a:endParaRPr>
          </a:p>
        </p:txBody>
      </p:sp>
      <p:sp>
        <p:nvSpPr>
          <p:cNvPr id="8" name="テキスト ボックス 7">
            <a:extLst>
              <a:ext uri="{FF2B5EF4-FFF2-40B4-BE49-F238E27FC236}">
                <a16:creationId xmlns:a16="http://schemas.microsoft.com/office/drawing/2014/main" id="{2BE28C9E-9775-9241-C8CF-02BF8211028A}"/>
              </a:ext>
            </a:extLst>
          </p:cNvPr>
          <p:cNvSpPr txBox="1"/>
          <p:nvPr/>
        </p:nvSpPr>
        <p:spPr>
          <a:xfrm>
            <a:off x="9469928" y="3472884"/>
            <a:ext cx="1978457" cy="412613"/>
          </a:xfrm>
          <a:prstGeom prst="rect">
            <a:avLst/>
          </a:prstGeom>
          <a:solidFill>
            <a:schemeClr val="bg1"/>
          </a:solidFill>
        </p:spPr>
        <p:txBody>
          <a:bodyPr wrap="square" rtlCol="0">
            <a:spAutoFit/>
          </a:bodyPr>
          <a:lstStyle/>
          <a:p>
            <a:r>
              <a:rPr lang="ja-JP" altLang="en-US" sz="2000">
                <a:latin typeface="+mn-ea"/>
              </a:rPr>
              <a:t>個人情報の流出</a:t>
            </a:r>
            <a:endParaRPr lang="en-US" altLang="ja-JP" sz="2000">
              <a:latin typeface="+mn-ea"/>
            </a:endParaRPr>
          </a:p>
        </p:txBody>
      </p:sp>
      <p:sp>
        <p:nvSpPr>
          <p:cNvPr id="20" name="テキスト ボックス 19">
            <a:extLst>
              <a:ext uri="{FF2B5EF4-FFF2-40B4-BE49-F238E27FC236}">
                <a16:creationId xmlns:a16="http://schemas.microsoft.com/office/drawing/2014/main" id="{FD8DA9CE-7101-DD2F-1531-175E09CA75ED}"/>
              </a:ext>
            </a:extLst>
          </p:cNvPr>
          <p:cNvSpPr txBox="1"/>
          <p:nvPr/>
        </p:nvSpPr>
        <p:spPr>
          <a:xfrm>
            <a:off x="9685710" y="4334428"/>
            <a:ext cx="1254855" cy="412613"/>
          </a:xfrm>
          <a:prstGeom prst="rect">
            <a:avLst/>
          </a:prstGeom>
          <a:solidFill>
            <a:schemeClr val="bg1"/>
          </a:solidFill>
        </p:spPr>
        <p:txBody>
          <a:bodyPr wrap="square" rtlCol="0">
            <a:spAutoFit/>
          </a:bodyPr>
          <a:lstStyle/>
          <a:p>
            <a:pPr>
              <a:lnSpc>
                <a:spcPct val="120000"/>
              </a:lnSpc>
            </a:pPr>
            <a:r>
              <a:rPr lang="ja-JP" altLang="en-US" sz="2000">
                <a:latin typeface="+mn-ea"/>
              </a:rPr>
              <a:t>不正送金</a:t>
            </a:r>
            <a:endParaRPr lang="en-US" altLang="ja-JP" sz="2000">
              <a:latin typeface="+mn-ea"/>
            </a:endParaRPr>
          </a:p>
        </p:txBody>
      </p:sp>
      <p:pic>
        <p:nvPicPr>
          <p:cNvPr id="3" name="図 2">
            <a:extLst>
              <a:ext uri="{FF2B5EF4-FFF2-40B4-BE49-F238E27FC236}">
                <a16:creationId xmlns:a16="http://schemas.microsoft.com/office/drawing/2014/main" id="{24203BA9-DA82-C1E1-7E25-D13A0874E3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69020" y="2211622"/>
            <a:ext cx="2225782" cy="2744704"/>
          </a:xfrm>
          <a:prstGeom prst="rect">
            <a:avLst/>
          </a:prstGeom>
        </p:spPr>
      </p:pic>
      <p:sp>
        <p:nvSpPr>
          <p:cNvPr id="2" name="吹き出し: 角を丸めた四角形 1">
            <a:extLst>
              <a:ext uri="{FF2B5EF4-FFF2-40B4-BE49-F238E27FC236}">
                <a16:creationId xmlns:a16="http://schemas.microsoft.com/office/drawing/2014/main" id="{342F5976-FE05-E2CC-6503-6B52D70B3CF0}"/>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sz="2400">
                <a:solidFill>
                  <a:schemeClr val="tx1"/>
                </a:solidFill>
                <a:latin typeface="+mn-ea"/>
              </a:rPr>
              <a:t>SNS</a:t>
            </a:r>
            <a:r>
              <a:rPr lang="ja-JP" altLang="en-US" sz="2400">
                <a:solidFill>
                  <a:schemeClr val="tx1"/>
                </a:solidFill>
                <a:latin typeface="+mn-ea"/>
              </a:rPr>
              <a:t>やアプリって便利だけど、攻撃者の悪用によって危険になることも</a:t>
            </a:r>
            <a:endParaRPr lang="en-US" altLang="ja-JP" sz="2400">
              <a:solidFill>
                <a:schemeClr val="tx1"/>
              </a:solidFill>
              <a:latin typeface="+mn-ea"/>
            </a:endParaRPr>
          </a:p>
          <a:p>
            <a:pPr algn="ctr"/>
            <a:r>
              <a:rPr lang="ja-JP" altLang="en-US" sz="2400">
                <a:solidFill>
                  <a:schemeClr val="tx1"/>
                </a:solidFill>
                <a:latin typeface="+mn-ea"/>
              </a:rPr>
              <a:t>あるんだね</a:t>
            </a:r>
            <a:r>
              <a:rPr lang="en-US" altLang="ja-JP" sz="2400">
                <a:solidFill>
                  <a:schemeClr val="tx1"/>
                </a:solidFill>
                <a:latin typeface="+mn-ea"/>
              </a:rPr>
              <a:t>…</a:t>
            </a:r>
            <a:r>
              <a:rPr lang="ja-JP" altLang="en-US" sz="2400">
                <a:solidFill>
                  <a:schemeClr val="tx1"/>
                </a:solidFill>
                <a:latin typeface="+mn-ea"/>
              </a:rPr>
              <a:t>だからセキュリティが必要なんだね！</a:t>
            </a:r>
            <a:endParaRPr lang="en-US" altLang="ja-JP" sz="2400">
              <a:solidFill>
                <a:schemeClr val="tx1"/>
              </a:solidFill>
              <a:latin typeface="+mn-ea"/>
            </a:endParaRPr>
          </a:p>
        </p:txBody>
      </p:sp>
      <p:pic>
        <p:nvPicPr>
          <p:cNvPr id="4" name="図 3">
            <a:extLst>
              <a:ext uri="{FF2B5EF4-FFF2-40B4-BE49-F238E27FC236}">
                <a16:creationId xmlns:a16="http://schemas.microsoft.com/office/drawing/2014/main" id="{19055A02-1673-9B2D-36BC-62A3744A1D38}"/>
              </a:ext>
            </a:extLst>
          </p:cNvPr>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9" name="テキスト ボックス 8">
            <a:extLst>
              <a:ext uri="{FF2B5EF4-FFF2-40B4-BE49-F238E27FC236}">
                <a16:creationId xmlns:a16="http://schemas.microsoft.com/office/drawing/2014/main" id="{FC196C67-49E9-18F9-EADD-61584233FF0B}"/>
              </a:ext>
            </a:extLst>
          </p:cNvPr>
          <p:cNvSpPr txBox="1"/>
          <p:nvPr/>
        </p:nvSpPr>
        <p:spPr>
          <a:xfrm>
            <a:off x="7296165" y="4759425"/>
            <a:ext cx="1498637" cy="246221"/>
          </a:xfrm>
          <a:prstGeom prst="rect">
            <a:avLst/>
          </a:prstGeom>
          <a:noFill/>
        </p:spPr>
        <p:txBody>
          <a:bodyPr wrap="square">
            <a:spAutoFit/>
          </a:bodyPr>
          <a:lstStyle/>
          <a:p>
            <a:r>
              <a:rPr lang="en-US" altLang="ja-JP" sz="1000" b="1" dirty="0">
                <a:solidFill>
                  <a:schemeClr val="bg1">
                    <a:lumMod val="75000"/>
                  </a:schemeClr>
                </a:solidFill>
              </a:rPr>
              <a:t>Generated</a:t>
            </a:r>
            <a:r>
              <a:rPr lang="ja-JP" altLang="en-US" sz="1000" b="1" dirty="0">
                <a:solidFill>
                  <a:schemeClr val="bg1">
                    <a:lumMod val="75000"/>
                  </a:schemeClr>
                </a:solidFill>
              </a:rPr>
              <a:t> </a:t>
            </a:r>
            <a:r>
              <a:rPr lang="en-US" altLang="ja-JP" sz="1000" b="1" dirty="0">
                <a:solidFill>
                  <a:schemeClr val="bg1">
                    <a:lumMod val="75000"/>
                  </a:schemeClr>
                </a:solidFill>
              </a:rPr>
              <a:t>with</a:t>
            </a:r>
            <a:r>
              <a:rPr lang="ja-JP" altLang="en-US" sz="1000" b="1" dirty="0">
                <a:solidFill>
                  <a:schemeClr val="bg1">
                    <a:lumMod val="75000"/>
                  </a:schemeClr>
                </a:solidFill>
              </a:rPr>
              <a:t> </a:t>
            </a:r>
            <a:r>
              <a:rPr lang="en-US" altLang="ja-JP" sz="1000" b="1" dirty="0">
                <a:solidFill>
                  <a:schemeClr val="bg1">
                    <a:lumMod val="75000"/>
                  </a:schemeClr>
                </a:solidFill>
              </a:rPr>
              <a:t>ChatGPT</a:t>
            </a:r>
            <a:endParaRPr lang="ja-JP" altLang="en-US" sz="1000" b="1" dirty="0">
              <a:solidFill>
                <a:schemeClr val="bg1">
                  <a:lumMod val="75000"/>
                </a:schemeClr>
              </a:solidFill>
            </a:endParaRPr>
          </a:p>
        </p:txBody>
      </p:sp>
      <p:sp>
        <p:nvSpPr>
          <p:cNvPr id="12" name="テキスト ボックス 11">
            <a:extLst>
              <a:ext uri="{FF2B5EF4-FFF2-40B4-BE49-F238E27FC236}">
                <a16:creationId xmlns:a16="http://schemas.microsoft.com/office/drawing/2014/main" id="{202E311E-36A1-D0D7-AA14-5F0F6AE59A9A}"/>
              </a:ext>
            </a:extLst>
          </p:cNvPr>
          <p:cNvSpPr txBox="1"/>
          <p:nvPr/>
        </p:nvSpPr>
        <p:spPr>
          <a:xfrm>
            <a:off x="4238998" y="4743957"/>
            <a:ext cx="1498637" cy="246221"/>
          </a:xfrm>
          <a:prstGeom prst="rect">
            <a:avLst/>
          </a:prstGeom>
          <a:noFill/>
        </p:spPr>
        <p:txBody>
          <a:bodyPr wrap="square">
            <a:spAutoFit/>
          </a:bodyPr>
          <a:lstStyle/>
          <a:p>
            <a:r>
              <a:rPr lang="en-US" altLang="ja-JP" sz="1000" b="1" dirty="0">
                <a:solidFill>
                  <a:schemeClr val="bg1">
                    <a:lumMod val="75000"/>
                  </a:schemeClr>
                </a:solidFill>
              </a:rPr>
              <a:t>Generated</a:t>
            </a:r>
            <a:r>
              <a:rPr lang="ja-JP" altLang="en-US" sz="1000" b="1" dirty="0">
                <a:solidFill>
                  <a:schemeClr val="bg1">
                    <a:lumMod val="75000"/>
                  </a:schemeClr>
                </a:solidFill>
              </a:rPr>
              <a:t> </a:t>
            </a:r>
            <a:r>
              <a:rPr lang="en-US" altLang="ja-JP" sz="1000" b="1" dirty="0">
                <a:solidFill>
                  <a:schemeClr val="bg1">
                    <a:lumMod val="75000"/>
                  </a:schemeClr>
                </a:solidFill>
              </a:rPr>
              <a:t>with</a:t>
            </a:r>
            <a:r>
              <a:rPr lang="ja-JP" altLang="en-US" sz="1000" b="1" dirty="0">
                <a:solidFill>
                  <a:schemeClr val="bg1">
                    <a:lumMod val="75000"/>
                  </a:schemeClr>
                </a:solidFill>
              </a:rPr>
              <a:t> </a:t>
            </a:r>
            <a:r>
              <a:rPr lang="en-US" altLang="ja-JP" sz="1000" b="1" dirty="0">
                <a:solidFill>
                  <a:schemeClr val="bg1">
                    <a:lumMod val="75000"/>
                  </a:schemeClr>
                </a:solidFill>
              </a:rPr>
              <a:t>ChatGPT</a:t>
            </a:r>
            <a:endParaRPr lang="ja-JP" altLang="en-US" sz="1000" b="1" dirty="0">
              <a:solidFill>
                <a:schemeClr val="bg1">
                  <a:lumMod val="75000"/>
                </a:schemeClr>
              </a:solidFill>
            </a:endParaRPr>
          </a:p>
        </p:txBody>
      </p:sp>
      <p:sp>
        <p:nvSpPr>
          <p:cNvPr id="24" name="テキスト ボックス 23">
            <a:extLst>
              <a:ext uri="{FF2B5EF4-FFF2-40B4-BE49-F238E27FC236}">
                <a16:creationId xmlns:a16="http://schemas.microsoft.com/office/drawing/2014/main" id="{560053DB-D53F-0EF9-98B9-87890F6FCFBD}"/>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2749305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62B24-F5F6-1853-0A30-FDEF9309D9BC}"/>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C32E0DFA-8F28-B784-AA61-B84C4312E0D0}"/>
              </a:ext>
            </a:extLst>
          </p:cNvPr>
          <p:cNvSpPr>
            <a:spLocks noGrp="1"/>
          </p:cNvSpPr>
          <p:nvPr>
            <p:ph type="title"/>
          </p:nvPr>
        </p:nvSpPr>
        <p:spPr/>
        <p:txBody>
          <a:bodyPr/>
          <a:lstStyle/>
          <a:p>
            <a:r>
              <a:rPr lang="ja-JP" altLang="en-US"/>
              <a:t>今日のミッション</a:t>
            </a:r>
          </a:p>
        </p:txBody>
      </p:sp>
      <p:pic>
        <p:nvPicPr>
          <p:cNvPr id="7" name="図 6">
            <a:extLst>
              <a:ext uri="{FF2B5EF4-FFF2-40B4-BE49-F238E27FC236}">
                <a16:creationId xmlns:a16="http://schemas.microsoft.com/office/drawing/2014/main" id="{B455BB31-B09F-BE16-FB43-54FB1515992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0" y="1442720"/>
            <a:ext cx="12192000" cy="4683760"/>
          </a:xfrm>
          <a:prstGeom prst="rect">
            <a:avLst/>
          </a:prstGeom>
        </p:spPr>
      </p:pic>
      <p:pic>
        <p:nvPicPr>
          <p:cNvPr id="12" name="図 11">
            <a:extLst>
              <a:ext uri="{FF2B5EF4-FFF2-40B4-BE49-F238E27FC236}">
                <a16:creationId xmlns:a16="http://schemas.microsoft.com/office/drawing/2014/main" id="{4BCD3BC5-6420-7C40-EE85-7FA0D0F3F1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14504" y="5098645"/>
            <a:ext cx="2838845" cy="719378"/>
          </a:xfrm>
          <a:prstGeom prst="rect">
            <a:avLst/>
          </a:prstGeom>
        </p:spPr>
      </p:pic>
      <p:sp>
        <p:nvSpPr>
          <p:cNvPr id="16" name="テキスト ボックス 15">
            <a:extLst>
              <a:ext uri="{FF2B5EF4-FFF2-40B4-BE49-F238E27FC236}">
                <a16:creationId xmlns:a16="http://schemas.microsoft.com/office/drawing/2014/main" id="{99955B94-7160-9C17-A726-BAB90644C33F}"/>
              </a:ext>
            </a:extLst>
          </p:cNvPr>
          <p:cNvSpPr txBox="1"/>
          <p:nvPr/>
        </p:nvSpPr>
        <p:spPr>
          <a:xfrm>
            <a:off x="1207716" y="5188967"/>
            <a:ext cx="2214390" cy="400110"/>
          </a:xfrm>
          <a:prstGeom prst="rect">
            <a:avLst/>
          </a:prstGeom>
          <a:solidFill>
            <a:srgbClr val="EAECEB"/>
          </a:solidFill>
        </p:spPr>
        <p:txBody>
          <a:bodyPr wrap="square" rtlCol="0">
            <a:spAutoFit/>
          </a:bodyPr>
          <a:lstStyle/>
          <a:p>
            <a:pPr algn="ctr"/>
            <a:r>
              <a:rPr lang="ja-JP" altLang="en-US" sz="2000">
                <a:latin typeface="+mn-ea"/>
              </a:rPr>
              <a:t>情報を収集せよ！</a:t>
            </a:r>
            <a:endParaRPr kumimoji="1" lang="ja-JP" altLang="en-US" sz="2000">
              <a:latin typeface="+mn-ea"/>
            </a:endParaRPr>
          </a:p>
        </p:txBody>
      </p:sp>
      <p:sp>
        <p:nvSpPr>
          <p:cNvPr id="19" name="正方形/長方形 18">
            <a:extLst>
              <a:ext uri="{FF2B5EF4-FFF2-40B4-BE49-F238E27FC236}">
                <a16:creationId xmlns:a16="http://schemas.microsoft.com/office/drawing/2014/main" id="{A591535E-A164-38BC-8889-49ABAC1AB9A4}"/>
              </a:ext>
            </a:extLst>
          </p:cNvPr>
          <p:cNvSpPr/>
          <p:nvPr/>
        </p:nvSpPr>
        <p:spPr>
          <a:xfrm>
            <a:off x="4535577" y="1670120"/>
            <a:ext cx="3073104" cy="1425620"/>
          </a:xfrm>
          <a:prstGeom prst="rect">
            <a:avLst/>
          </a:prstGeom>
          <a:solidFill>
            <a:srgbClr val="EB9C9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20" name="正方形/長方形 19">
            <a:extLst>
              <a:ext uri="{FF2B5EF4-FFF2-40B4-BE49-F238E27FC236}">
                <a16:creationId xmlns:a16="http://schemas.microsoft.com/office/drawing/2014/main" id="{740EE43C-715A-689A-5013-16753F662716}"/>
              </a:ext>
            </a:extLst>
          </p:cNvPr>
          <p:cNvSpPr/>
          <p:nvPr/>
        </p:nvSpPr>
        <p:spPr>
          <a:xfrm>
            <a:off x="4770304" y="5191132"/>
            <a:ext cx="2699132" cy="646331"/>
          </a:xfrm>
          <a:prstGeom prst="rect">
            <a:avLst/>
          </a:prstGeom>
          <a:solidFill>
            <a:srgbClr val="EB9C9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21" name="正方形/長方形 20">
            <a:extLst>
              <a:ext uri="{FF2B5EF4-FFF2-40B4-BE49-F238E27FC236}">
                <a16:creationId xmlns:a16="http://schemas.microsoft.com/office/drawing/2014/main" id="{487A3762-D991-2606-CD57-7AC7DDC23AFB}"/>
              </a:ext>
            </a:extLst>
          </p:cNvPr>
          <p:cNvSpPr/>
          <p:nvPr/>
        </p:nvSpPr>
        <p:spPr>
          <a:xfrm>
            <a:off x="8309156" y="1716288"/>
            <a:ext cx="2964469" cy="1270470"/>
          </a:xfrm>
          <a:prstGeom prst="rect">
            <a:avLst/>
          </a:prstGeom>
          <a:solidFill>
            <a:srgbClr val="AAC6E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22" name="正方形/長方形 21">
            <a:extLst>
              <a:ext uri="{FF2B5EF4-FFF2-40B4-BE49-F238E27FC236}">
                <a16:creationId xmlns:a16="http://schemas.microsoft.com/office/drawing/2014/main" id="{DFC42962-063F-1F0B-4DA0-7504E0A28F11}"/>
              </a:ext>
            </a:extLst>
          </p:cNvPr>
          <p:cNvSpPr/>
          <p:nvPr/>
        </p:nvSpPr>
        <p:spPr>
          <a:xfrm>
            <a:off x="8527523" y="5191132"/>
            <a:ext cx="2699132" cy="646331"/>
          </a:xfrm>
          <a:prstGeom prst="rect">
            <a:avLst/>
          </a:prstGeom>
          <a:solidFill>
            <a:srgbClr val="AAC6E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23" name="正方形/長方形 22">
            <a:extLst>
              <a:ext uri="{FF2B5EF4-FFF2-40B4-BE49-F238E27FC236}">
                <a16:creationId xmlns:a16="http://schemas.microsoft.com/office/drawing/2014/main" id="{CDFEC359-C4C1-1605-05E7-112E3F28ED6B}"/>
              </a:ext>
            </a:extLst>
          </p:cNvPr>
          <p:cNvSpPr/>
          <p:nvPr/>
        </p:nvSpPr>
        <p:spPr>
          <a:xfrm>
            <a:off x="637744" y="1716287"/>
            <a:ext cx="3260089" cy="3274813"/>
          </a:xfrm>
          <a:prstGeom prst="rect">
            <a:avLst/>
          </a:prstGeom>
          <a:solidFill>
            <a:srgbClr val="EAECE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14" name="テキスト ボックス 13">
            <a:extLst>
              <a:ext uri="{FF2B5EF4-FFF2-40B4-BE49-F238E27FC236}">
                <a16:creationId xmlns:a16="http://schemas.microsoft.com/office/drawing/2014/main" id="{07D3A2E2-5162-DC06-E4FB-5258C1AD7137}"/>
              </a:ext>
            </a:extLst>
          </p:cNvPr>
          <p:cNvSpPr txBox="1"/>
          <p:nvPr/>
        </p:nvSpPr>
        <p:spPr>
          <a:xfrm>
            <a:off x="4318612" y="5188967"/>
            <a:ext cx="3337810" cy="400110"/>
          </a:xfrm>
          <a:prstGeom prst="rect">
            <a:avLst/>
          </a:prstGeom>
          <a:solidFill>
            <a:srgbClr val="EB9C97"/>
          </a:solidFill>
        </p:spPr>
        <p:txBody>
          <a:bodyPr wrap="square" rtlCol="0">
            <a:spAutoFit/>
          </a:bodyPr>
          <a:lstStyle/>
          <a:p>
            <a:pPr algn="ctr"/>
            <a:r>
              <a:rPr kumimoji="1" lang="ja-JP" altLang="en-US" sz="2000">
                <a:latin typeface="+mn-ea"/>
              </a:rPr>
              <a:t>攻撃者の視点を体験せよ！</a:t>
            </a:r>
          </a:p>
        </p:txBody>
      </p:sp>
      <p:sp>
        <p:nvSpPr>
          <p:cNvPr id="18" name="テキスト ボックス 17">
            <a:extLst>
              <a:ext uri="{FF2B5EF4-FFF2-40B4-BE49-F238E27FC236}">
                <a16:creationId xmlns:a16="http://schemas.microsoft.com/office/drawing/2014/main" id="{F4949C6B-8F50-4594-FB6D-5D609E15ACAF}"/>
              </a:ext>
            </a:extLst>
          </p:cNvPr>
          <p:cNvSpPr txBox="1"/>
          <p:nvPr/>
        </p:nvSpPr>
        <p:spPr>
          <a:xfrm>
            <a:off x="8064569" y="5188967"/>
            <a:ext cx="3419857" cy="400110"/>
          </a:xfrm>
          <a:prstGeom prst="rect">
            <a:avLst/>
          </a:prstGeom>
          <a:solidFill>
            <a:srgbClr val="AAC6EE"/>
          </a:solidFill>
        </p:spPr>
        <p:txBody>
          <a:bodyPr wrap="square" rtlCol="0">
            <a:spAutoFit/>
          </a:bodyPr>
          <a:lstStyle/>
          <a:p>
            <a:pPr algn="ctr"/>
            <a:r>
              <a:rPr kumimoji="1" lang="ja-JP" altLang="en-US" sz="2000">
                <a:latin typeface="+mn-ea"/>
              </a:rPr>
              <a:t>身を守る術を理解せよ！</a:t>
            </a:r>
          </a:p>
        </p:txBody>
      </p:sp>
      <p:sp>
        <p:nvSpPr>
          <p:cNvPr id="24" name="テキスト ボックス 23">
            <a:extLst>
              <a:ext uri="{FF2B5EF4-FFF2-40B4-BE49-F238E27FC236}">
                <a16:creationId xmlns:a16="http://schemas.microsoft.com/office/drawing/2014/main" id="{406A10F2-E00B-EEEA-8098-44830DAD2EBC}"/>
              </a:ext>
            </a:extLst>
          </p:cNvPr>
          <p:cNvSpPr txBox="1"/>
          <p:nvPr/>
        </p:nvSpPr>
        <p:spPr>
          <a:xfrm>
            <a:off x="5485817" y="1585127"/>
            <a:ext cx="2024873" cy="833178"/>
          </a:xfrm>
          <a:prstGeom prst="rect">
            <a:avLst/>
          </a:prstGeom>
          <a:solidFill>
            <a:srgbClr val="EB9C97"/>
          </a:solidFill>
        </p:spPr>
        <p:txBody>
          <a:bodyPr wrap="square" lIns="0" tIns="46800" rIns="0" bIns="46800" rtlCol="0" anchor="ctr">
            <a:spAutoFit/>
          </a:bodyPr>
          <a:lstStyle/>
          <a:p>
            <a:r>
              <a:rPr kumimoji="1" lang="ja-JP" altLang="en-US" sz="2400">
                <a:latin typeface="+mn-ea"/>
              </a:rPr>
              <a:t>ハッカーに</a:t>
            </a:r>
            <a:endParaRPr kumimoji="1" lang="en-US" altLang="ja-JP" sz="2400">
              <a:latin typeface="+mn-ea"/>
            </a:endParaRPr>
          </a:p>
          <a:p>
            <a:r>
              <a:rPr kumimoji="1" lang="ja-JP" altLang="en-US" sz="2400">
                <a:latin typeface="+mn-ea"/>
              </a:rPr>
              <a:t>なってみよう！</a:t>
            </a:r>
          </a:p>
        </p:txBody>
      </p:sp>
      <p:sp>
        <p:nvSpPr>
          <p:cNvPr id="32" name="正方形/長方形 31">
            <a:extLst>
              <a:ext uri="{FF2B5EF4-FFF2-40B4-BE49-F238E27FC236}">
                <a16:creationId xmlns:a16="http://schemas.microsoft.com/office/drawing/2014/main" id="{A74DCA7B-95F0-CF57-8372-ED04F9D6B0E5}"/>
              </a:ext>
            </a:extLst>
          </p:cNvPr>
          <p:cNvSpPr/>
          <p:nvPr/>
        </p:nvSpPr>
        <p:spPr>
          <a:xfrm>
            <a:off x="4785291" y="2806058"/>
            <a:ext cx="2846342" cy="2286674"/>
          </a:xfrm>
          <a:prstGeom prst="rect">
            <a:avLst/>
          </a:prstGeom>
          <a:solidFill>
            <a:srgbClr val="EB9C9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34" name="正方形/長方形 33">
            <a:extLst>
              <a:ext uri="{FF2B5EF4-FFF2-40B4-BE49-F238E27FC236}">
                <a16:creationId xmlns:a16="http://schemas.microsoft.com/office/drawing/2014/main" id="{7710B230-A765-9183-90DF-EA62074E69AD}"/>
              </a:ext>
            </a:extLst>
          </p:cNvPr>
          <p:cNvSpPr/>
          <p:nvPr/>
        </p:nvSpPr>
        <p:spPr>
          <a:xfrm>
            <a:off x="8641363" y="2676226"/>
            <a:ext cx="2964469" cy="2280037"/>
          </a:xfrm>
          <a:prstGeom prst="rect">
            <a:avLst/>
          </a:prstGeom>
          <a:solidFill>
            <a:srgbClr val="AAC6E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pic>
        <p:nvPicPr>
          <p:cNvPr id="3" name="図 2">
            <a:extLst>
              <a:ext uri="{FF2B5EF4-FFF2-40B4-BE49-F238E27FC236}">
                <a16:creationId xmlns:a16="http://schemas.microsoft.com/office/drawing/2014/main" id="{41B90BB8-985C-C5B9-22B5-FA032BC2003E}"/>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9961" b="98926" l="242" r="97091">
                        <a14:foregroundMark x1="7152" y1="62012" x2="10061" y2="67578"/>
                        <a14:foregroundMark x1="27152" y1="50684" x2="27152" y2="50684"/>
                        <a14:foregroundMark x1="16848" y1="46777" x2="24242" y2="52344"/>
                        <a14:foregroundMark x1="24242" y1="52344" x2="37091" y2="50488"/>
                        <a14:foregroundMark x1="37091" y1="50488" x2="25697" y2="42090"/>
                        <a14:foregroundMark x1="25697" y1="42090" x2="15758" y2="42480"/>
                        <a14:foregroundMark x1="28364" y1="56348" x2="14545" y2="55664"/>
                        <a14:foregroundMark x1="14545" y1="55664" x2="13333" y2="48438"/>
                        <a14:foregroundMark x1="13333" y1="48438" x2="15394" y2="45801"/>
                        <a14:foregroundMark x1="40242" y1="43164" x2="40000" y2="53418"/>
                        <a14:foregroundMark x1="40000" y1="53418" x2="38061" y2="54199"/>
                        <a14:foregroundMark x1="71879" y1="44922" x2="64000" y2="64453"/>
                        <a14:foregroundMark x1="64000" y1="64453" x2="64000" y2="64648"/>
                        <a14:foregroundMark x1="61818" y1="44531" x2="63636" y2="67578"/>
                        <a14:foregroundMark x1="66667" y1="74219" x2="68970" y2="78516"/>
                        <a14:foregroundMark x1="91273" y1="47852" x2="88485" y2="66406"/>
                        <a14:foregroundMark x1="88485" y1="66406" x2="88242" y2="66699"/>
                        <a14:foregroundMark x1="96000" y1="63672" x2="94545" y2="77832"/>
                        <a14:foregroundMark x1="94545" y1="77832" x2="94545" y2="77832"/>
                        <a14:foregroundMark x1="76000" y1="90039" x2="73091" y2="90039"/>
                        <a14:foregroundMark x1="73455" y1="93945" x2="73455" y2="93945"/>
                        <a14:foregroundMark x1="57697" y1="90039" x2="64121" y2="86230"/>
                        <a14:foregroundMark x1="5247" y1="76560" x2="7152" y2="82617"/>
                        <a14:foregroundMark x1="7152" y1="82617" x2="11472" y2="85616"/>
                        <a14:foregroundMark x1="19598" y1="86672" x2="46788" y2="90234"/>
                        <a14:foregroundMark x1="5091" y1="70801" x2="7030" y2="77734"/>
                        <a14:foregroundMark x1="4735" y1="69928" x2="5818" y2="73340"/>
                        <a14:foregroundMark x1="5011" y1="73511" x2="6667" y2="77832"/>
                        <a14:foregroundMark x1="15627" y1="85696" x2="76727" y2="95020"/>
                        <a14:foregroundMark x1="6087" y1="84240" x2="11942" y2="85133"/>
                        <a14:foregroundMark x1="76727" y1="95020" x2="84112" y2="94611"/>
                        <a14:foregroundMark x1="91535" y1="83567" x2="72121" y2="80469"/>
                        <a14:foregroundMark x1="46182" y1="73926" x2="53455" y2="75977"/>
                        <a14:foregroundMark x1="90182" y1="83691" x2="83030" y2="93555"/>
                        <a14:foregroundMark x1="90909" y1="81641" x2="88000" y2="90430"/>
                        <a14:foregroundMark x1="88000" y1="90430" x2="83879" y2="94727"/>
                        <a14:foregroundMark x1="91394" y1="83398" x2="88121" y2="93457"/>
                        <a14:foregroundMark x1="88121" y1="93457" x2="86545" y2="93945"/>
                        <a14:foregroundMark x1="3636" y1="67773" x2="8121" y2="86426"/>
                        <a14:foregroundMark x1="2909" y1="73535" x2="5939" y2="89355"/>
                        <a14:foregroundMark x1="2061" y1="84180" x2="79152" y2="99023"/>
                        <a14:foregroundMark x1="79152" y1="99023" x2="89333" y2="89746"/>
                        <a14:foregroundMark x1="89333" y1="89746" x2="93576" y2="81641"/>
                        <a14:foregroundMark x1="28970" y1="91504" x2="53333" y2="93555"/>
                        <a14:foregroundMark x1="44848" y1="94141" x2="36121" y2="94336"/>
                        <a14:foregroundMark x1="36121" y1="94336" x2="27636" y2="92578"/>
                        <a14:foregroundMark x1="27273" y1="91797" x2="9333" y2="87891"/>
                        <a14:foregroundMark x1="9333" y1="87891" x2="1212" y2="81543"/>
                        <a14:foregroundMark x1="1212" y1="81543" x2="242" y2="79688"/>
                        <a14:foregroundMark x1="1333" y1="80762" x2="1818" y2="88477"/>
                        <a14:backgroundMark x1="94545" y1="93945" x2="99515" y2="83594"/>
                        <a14:backgroundMark x1="91636" y1="93164" x2="98667" y2="80176"/>
                        <a14:backgroundMark x1="87020" y1="95514" x2="84727" y2="98926"/>
                        <a14:backgroundMark x1="96606" y1="81250" x2="94054" y2="85048"/>
                        <a14:backgroundMark x1="84727" y1="98926" x2="84727" y2="99023"/>
                      </a14:backgroundRemoval>
                    </a14:imgEffect>
                  </a14:imgLayer>
                </a14:imgProps>
              </a:ext>
            </a:extLst>
          </a:blip>
          <a:stretch>
            <a:fillRect/>
          </a:stretch>
        </p:blipFill>
        <p:spPr>
          <a:xfrm>
            <a:off x="8871136" y="2557818"/>
            <a:ext cx="2010668" cy="2495666"/>
          </a:xfrm>
          <a:prstGeom prst="rect">
            <a:avLst/>
          </a:prstGeom>
        </p:spPr>
      </p:pic>
      <p:grpSp>
        <p:nvGrpSpPr>
          <p:cNvPr id="15" name="グループ化 14">
            <a:extLst>
              <a:ext uri="{FF2B5EF4-FFF2-40B4-BE49-F238E27FC236}">
                <a16:creationId xmlns:a16="http://schemas.microsoft.com/office/drawing/2014/main" id="{0B9ED0C2-7835-BA22-A0CD-7CCAB7C71B0C}"/>
              </a:ext>
            </a:extLst>
          </p:cNvPr>
          <p:cNvGrpSpPr/>
          <p:nvPr/>
        </p:nvGrpSpPr>
        <p:grpSpPr>
          <a:xfrm>
            <a:off x="899482" y="2484099"/>
            <a:ext cx="2830857" cy="2620755"/>
            <a:chOff x="899482" y="2432729"/>
            <a:chExt cx="2830857" cy="2620755"/>
          </a:xfrm>
        </p:grpSpPr>
        <p:pic>
          <p:nvPicPr>
            <p:cNvPr id="8" name="図 7">
              <a:extLst>
                <a:ext uri="{FF2B5EF4-FFF2-40B4-BE49-F238E27FC236}">
                  <a16:creationId xmlns:a16="http://schemas.microsoft.com/office/drawing/2014/main" id="{65BD0093-774C-557F-91E3-9F66DDBF024D}"/>
                </a:ext>
              </a:extLst>
            </p:cNvPr>
            <p:cNvPicPr>
              <a:picLocks noChangeAspect="1"/>
            </p:cNvPicPr>
            <p:nvPr/>
          </p:nvPicPr>
          <p:blipFill>
            <a:blip r:embed="rId7"/>
            <a:stretch>
              <a:fillRect/>
            </a:stretch>
          </p:blipFill>
          <p:spPr>
            <a:xfrm>
              <a:off x="899482" y="2432729"/>
              <a:ext cx="2830857" cy="2620755"/>
            </a:xfrm>
            <a:prstGeom prst="rect">
              <a:avLst/>
            </a:prstGeom>
          </p:spPr>
        </p:pic>
        <p:pic>
          <p:nvPicPr>
            <p:cNvPr id="10" name="図 9" descr="背景パターン が含まれている画像&#10;&#10;AI 生成コンテンツは誤りを含む可能性があります。">
              <a:extLst>
                <a:ext uri="{FF2B5EF4-FFF2-40B4-BE49-F238E27FC236}">
                  <a16:creationId xmlns:a16="http://schemas.microsoft.com/office/drawing/2014/main" id="{556BB7D5-84ED-4372-FB7A-EBB9B23918F1}"/>
                </a:ext>
              </a:extLst>
            </p:cNvPr>
            <p:cNvPicPr>
              <a:picLocks noChangeAspect="1"/>
            </p:cNvPicPr>
            <p:nvPr/>
          </p:nvPicPr>
          <p:blipFill>
            <a:blip r:embed="rId8"/>
            <a:stretch>
              <a:fillRect/>
            </a:stretch>
          </p:blipFill>
          <p:spPr>
            <a:xfrm>
              <a:off x="3515564" y="4754563"/>
              <a:ext cx="206703" cy="236537"/>
            </a:xfrm>
            <a:prstGeom prst="rect">
              <a:avLst/>
            </a:prstGeom>
          </p:spPr>
        </p:pic>
      </p:grpSp>
      <p:grpSp>
        <p:nvGrpSpPr>
          <p:cNvPr id="29" name="グループ化 28">
            <a:extLst>
              <a:ext uri="{FF2B5EF4-FFF2-40B4-BE49-F238E27FC236}">
                <a16:creationId xmlns:a16="http://schemas.microsoft.com/office/drawing/2014/main" id="{E5355C57-D3EC-E61F-7D81-BA153E29118C}"/>
              </a:ext>
            </a:extLst>
          </p:cNvPr>
          <p:cNvGrpSpPr/>
          <p:nvPr/>
        </p:nvGrpSpPr>
        <p:grpSpPr>
          <a:xfrm>
            <a:off x="5004585" y="2490931"/>
            <a:ext cx="2111448" cy="2620755"/>
            <a:chOff x="4922913" y="2439561"/>
            <a:chExt cx="2111448" cy="2620755"/>
          </a:xfrm>
        </p:grpSpPr>
        <p:pic>
          <p:nvPicPr>
            <p:cNvPr id="6" name="図 5">
              <a:extLst>
                <a:ext uri="{FF2B5EF4-FFF2-40B4-BE49-F238E27FC236}">
                  <a16:creationId xmlns:a16="http://schemas.microsoft.com/office/drawing/2014/main" id="{94352B19-30C5-8497-BEDE-66473A2503A7}"/>
                </a:ext>
              </a:extLst>
            </p:cNvPr>
            <p:cNvPicPr>
              <a:picLocks noChangeAspect="1"/>
            </p:cNvPicPr>
            <p:nvPr/>
          </p:nvPicPr>
          <p:blipFill>
            <a:blip r:embed="rId9"/>
            <a:stretch>
              <a:fillRect/>
            </a:stretch>
          </p:blipFill>
          <p:spPr>
            <a:xfrm>
              <a:off x="4922913" y="2439561"/>
              <a:ext cx="2111448" cy="2620755"/>
            </a:xfrm>
            <a:prstGeom prst="rect">
              <a:avLst/>
            </a:prstGeom>
          </p:spPr>
        </p:pic>
        <p:pic>
          <p:nvPicPr>
            <p:cNvPr id="26" name="図 25">
              <a:extLst>
                <a:ext uri="{FF2B5EF4-FFF2-40B4-BE49-F238E27FC236}">
                  <a16:creationId xmlns:a16="http://schemas.microsoft.com/office/drawing/2014/main" id="{593BECD7-BB37-E4E3-884C-0AAE0CBCD114}"/>
                </a:ext>
              </a:extLst>
            </p:cNvPr>
            <p:cNvPicPr>
              <a:picLocks noChangeAspect="1"/>
            </p:cNvPicPr>
            <p:nvPr/>
          </p:nvPicPr>
          <p:blipFill>
            <a:blip r:embed="rId10"/>
            <a:stretch>
              <a:fillRect/>
            </a:stretch>
          </p:blipFill>
          <p:spPr>
            <a:xfrm rot="16819119">
              <a:off x="6884853" y="4877140"/>
              <a:ext cx="131281" cy="116596"/>
            </a:xfrm>
            <a:prstGeom prst="rect">
              <a:avLst/>
            </a:prstGeom>
          </p:spPr>
        </p:pic>
        <p:pic>
          <p:nvPicPr>
            <p:cNvPr id="28" name="図 27">
              <a:extLst>
                <a:ext uri="{FF2B5EF4-FFF2-40B4-BE49-F238E27FC236}">
                  <a16:creationId xmlns:a16="http://schemas.microsoft.com/office/drawing/2014/main" id="{243C445A-2A42-9B43-5E07-512D59AFC894}"/>
                </a:ext>
              </a:extLst>
            </p:cNvPr>
            <p:cNvPicPr>
              <a:picLocks noChangeAspect="1"/>
            </p:cNvPicPr>
            <p:nvPr/>
          </p:nvPicPr>
          <p:blipFill>
            <a:blip r:embed="rId11"/>
            <a:stretch>
              <a:fillRect/>
            </a:stretch>
          </p:blipFill>
          <p:spPr>
            <a:xfrm rot="749939">
              <a:off x="6819549" y="4878791"/>
              <a:ext cx="65580" cy="95847"/>
            </a:xfrm>
            <a:prstGeom prst="rect">
              <a:avLst/>
            </a:prstGeom>
          </p:spPr>
        </p:pic>
      </p:grpSp>
      <p:sp>
        <p:nvSpPr>
          <p:cNvPr id="2" name="テキスト ボックス 1">
            <a:extLst>
              <a:ext uri="{FF2B5EF4-FFF2-40B4-BE49-F238E27FC236}">
                <a16:creationId xmlns:a16="http://schemas.microsoft.com/office/drawing/2014/main" id="{C0E380C1-118C-B665-853B-23433FACF024}"/>
              </a:ext>
            </a:extLst>
          </p:cNvPr>
          <p:cNvSpPr txBox="1"/>
          <p:nvPr/>
        </p:nvSpPr>
        <p:spPr>
          <a:xfrm>
            <a:off x="9200197" y="1596157"/>
            <a:ext cx="2010668" cy="830997"/>
          </a:xfrm>
          <a:prstGeom prst="rect">
            <a:avLst/>
          </a:prstGeom>
          <a:solidFill>
            <a:srgbClr val="AAC6EE"/>
          </a:solidFill>
        </p:spPr>
        <p:txBody>
          <a:bodyPr wrap="square" rtlCol="0" anchor="ctr">
            <a:spAutoFit/>
          </a:bodyPr>
          <a:lstStyle/>
          <a:p>
            <a:r>
              <a:rPr lang="ja-JP" altLang="en-US" sz="2400">
                <a:latin typeface="+mn-ea"/>
              </a:rPr>
              <a:t>セキュリティ</a:t>
            </a:r>
            <a:r>
              <a:rPr kumimoji="1" lang="ja-JP" altLang="en-US" sz="2400">
                <a:latin typeface="+mn-ea"/>
              </a:rPr>
              <a:t>を</a:t>
            </a:r>
            <a:endParaRPr kumimoji="1" lang="en-US" altLang="ja-JP" sz="2400">
              <a:latin typeface="+mn-ea"/>
            </a:endParaRPr>
          </a:p>
          <a:p>
            <a:r>
              <a:rPr kumimoji="1" lang="ja-JP" altLang="en-US" sz="2400">
                <a:latin typeface="+mn-ea"/>
              </a:rPr>
              <a:t>学ぼう！</a:t>
            </a:r>
          </a:p>
        </p:txBody>
      </p:sp>
      <p:pic>
        <p:nvPicPr>
          <p:cNvPr id="11" name="図 10" descr="男性の顔の絵&#10;&#10;AI 生成コンテンツは誤りを含む可能性があります。">
            <a:extLst>
              <a:ext uri="{FF2B5EF4-FFF2-40B4-BE49-F238E27FC236}">
                <a16:creationId xmlns:a16="http://schemas.microsoft.com/office/drawing/2014/main" id="{E2936D6C-3FAE-B6C1-62CA-83948ED698E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345871" y="1551716"/>
            <a:ext cx="873000" cy="900000"/>
          </a:xfrm>
          <a:prstGeom prst="rect">
            <a:avLst/>
          </a:prstGeom>
        </p:spPr>
      </p:pic>
      <p:pic>
        <p:nvPicPr>
          <p:cNvPr id="13" name="図 12" descr="男性の顔の絵&#10;&#10;AI 生成コンテンツは誤りを含む可能性があります。">
            <a:extLst>
              <a:ext uri="{FF2B5EF4-FFF2-40B4-BE49-F238E27FC236}">
                <a16:creationId xmlns:a16="http://schemas.microsoft.com/office/drawing/2014/main" id="{3DFCFACB-E62C-1B1E-6026-200D8A4BF99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70970" y="1551716"/>
            <a:ext cx="783800" cy="900000"/>
          </a:xfrm>
          <a:prstGeom prst="rect">
            <a:avLst/>
          </a:prstGeom>
        </p:spPr>
      </p:pic>
      <p:pic>
        <p:nvPicPr>
          <p:cNvPr id="4" name="図 3">
            <a:extLst>
              <a:ext uri="{FF2B5EF4-FFF2-40B4-BE49-F238E27FC236}">
                <a16:creationId xmlns:a16="http://schemas.microsoft.com/office/drawing/2014/main" id="{A4E8D5CA-9B33-FFC7-3B7A-0184564037F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540701" y="1551716"/>
            <a:ext cx="871875" cy="900000"/>
          </a:xfrm>
          <a:prstGeom prst="rect">
            <a:avLst/>
          </a:prstGeom>
        </p:spPr>
      </p:pic>
      <p:sp>
        <p:nvSpPr>
          <p:cNvPr id="25" name="テキスト ボックス 24">
            <a:extLst>
              <a:ext uri="{FF2B5EF4-FFF2-40B4-BE49-F238E27FC236}">
                <a16:creationId xmlns:a16="http://schemas.microsoft.com/office/drawing/2014/main" id="{6182BD71-EA5B-55C3-9AF7-5BB160F2C252}"/>
              </a:ext>
            </a:extLst>
          </p:cNvPr>
          <p:cNvSpPr txBox="1"/>
          <p:nvPr/>
        </p:nvSpPr>
        <p:spPr>
          <a:xfrm>
            <a:off x="1364978" y="1586218"/>
            <a:ext cx="2221512" cy="830997"/>
          </a:xfrm>
          <a:prstGeom prst="rect">
            <a:avLst/>
          </a:prstGeom>
          <a:solidFill>
            <a:srgbClr val="EAECEB"/>
          </a:solidFill>
        </p:spPr>
        <p:txBody>
          <a:bodyPr wrap="square" rtlCol="0" anchor="ctr">
            <a:spAutoFit/>
          </a:bodyPr>
          <a:lstStyle/>
          <a:p>
            <a:r>
              <a:rPr kumimoji="1" lang="ja-JP" altLang="en-US" sz="2400">
                <a:latin typeface="+mn-ea"/>
              </a:rPr>
              <a:t>サイバー攻撃を知ろう！</a:t>
            </a:r>
            <a:endParaRPr kumimoji="1" lang="en-US" altLang="ja-JP" sz="2400">
              <a:latin typeface="+mn-ea"/>
            </a:endParaRPr>
          </a:p>
        </p:txBody>
      </p:sp>
      <p:sp>
        <p:nvSpPr>
          <p:cNvPr id="17" name="テキスト ボックス 16">
            <a:extLst>
              <a:ext uri="{FF2B5EF4-FFF2-40B4-BE49-F238E27FC236}">
                <a16:creationId xmlns:a16="http://schemas.microsoft.com/office/drawing/2014/main" id="{748BD4E3-0B2B-B549-3752-FF841E5A4211}"/>
              </a:ext>
            </a:extLst>
          </p:cNvPr>
          <p:cNvSpPr txBox="1"/>
          <p:nvPr/>
        </p:nvSpPr>
        <p:spPr>
          <a:xfrm>
            <a:off x="9791390" y="4863146"/>
            <a:ext cx="1498637" cy="246221"/>
          </a:xfrm>
          <a:prstGeom prst="rect">
            <a:avLst/>
          </a:prstGeom>
          <a:noFill/>
        </p:spPr>
        <p:txBody>
          <a:bodyPr wrap="square">
            <a:spAutoFit/>
          </a:bodyPr>
          <a:lstStyle/>
          <a:p>
            <a:r>
              <a:rPr lang="en-US" altLang="ja-JP" sz="1000" b="1" dirty="0">
                <a:solidFill>
                  <a:schemeClr val="bg1">
                    <a:lumMod val="75000"/>
                  </a:schemeClr>
                </a:solidFill>
              </a:rPr>
              <a:t>Generated</a:t>
            </a:r>
            <a:r>
              <a:rPr lang="ja-JP" altLang="en-US" sz="1000" b="1" dirty="0">
                <a:solidFill>
                  <a:schemeClr val="bg1">
                    <a:lumMod val="75000"/>
                  </a:schemeClr>
                </a:solidFill>
              </a:rPr>
              <a:t> </a:t>
            </a:r>
            <a:r>
              <a:rPr lang="en-US" altLang="ja-JP" sz="1000" b="1" dirty="0">
                <a:solidFill>
                  <a:schemeClr val="bg1">
                    <a:lumMod val="75000"/>
                  </a:schemeClr>
                </a:solidFill>
              </a:rPr>
              <a:t>with</a:t>
            </a:r>
            <a:r>
              <a:rPr lang="ja-JP" altLang="en-US" sz="1000" b="1" dirty="0">
                <a:solidFill>
                  <a:schemeClr val="bg1">
                    <a:lumMod val="75000"/>
                  </a:schemeClr>
                </a:solidFill>
              </a:rPr>
              <a:t> </a:t>
            </a:r>
            <a:r>
              <a:rPr lang="en-US" altLang="ja-JP" sz="1000" b="1" dirty="0">
                <a:solidFill>
                  <a:schemeClr val="bg1">
                    <a:lumMod val="75000"/>
                  </a:schemeClr>
                </a:solidFill>
              </a:rPr>
              <a:t>ChatGPT</a:t>
            </a:r>
            <a:endParaRPr lang="ja-JP" altLang="en-US" sz="1000" b="1" dirty="0">
              <a:solidFill>
                <a:schemeClr val="bg1">
                  <a:lumMod val="75000"/>
                </a:schemeClr>
              </a:solidFill>
            </a:endParaRPr>
          </a:p>
        </p:txBody>
      </p:sp>
      <p:sp>
        <p:nvSpPr>
          <p:cNvPr id="30" name="テキスト ボックス 29">
            <a:extLst>
              <a:ext uri="{FF2B5EF4-FFF2-40B4-BE49-F238E27FC236}">
                <a16:creationId xmlns:a16="http://schemas.microsoft.com/office/drawing/2014/main" id="{BD239CD0-801A-54D3-5EED-03B99413E841}"/>
              </a:ext>
            </a:extLst>
          </p:cNvPr>
          <p:cNvSpPr txBox="1"/>
          <p:nvPr/>
        </p:nvSpPr>
        <p:spPr>
          <a:xfrm>
            <a:off x="5703874" y="4911844"/>
            <a:ext cx="1498637" cy="246221"/>
          </a:xfrm>
          <a:prstGeom prst="rect">
            <a:avLst/>
          </a:prstGeom>
          <a:noFill/>
        </p:spPr>
        <p:txBody>
          <a:bodyPr wrap="square">
            <a:spAutoFit/>
          </a:bodyPr>
          <a:lstStyle/>
          <a:p>
            <a:r>
              <a:rPr lang="en-US" altLang="ja-JP" sz="1000" b="1" dirty="0">
                <a:solidFill>
                  <a:schemeClr val="tx1">
                    <a:lumMod val="75000"/>
                    <a:lumOff val="25000"/>
                  </a:schemeClr>
                </a:solidFill>
              </a:rPr>
              <a:t>Generated</a:t>
            </a:r>
            <a:r>
              <a:rPr lang="ja-JP" altLang="en-US" sz="1000" b="1" dirty="0">
                <a:solidFill>
                  <a:schemeClr val="tx1">
                    <a:lumMod val="75000"/>
                    <a:lumOff val="25000"/>
                  </a:schemeClr>
                </a:solidFill>
              </a:rPr>
              <a:t> </a:t>
            </a:r>
            <a:r>
              <a:rPr lang="en-US" altLang="ja-JP" sz="1000" b="1" dirty="0">
                <a:solidFill>
                  <a:schemeClr val="tx1">
                    <a:lumMod val="75000"/>
                    <a:lumOff val="25000"/>
                  </a:schemeClr>
                </a:solidFill>
              </a:rPr>
              <a:t>with</a:t>
            </a:r>
            <a:r>
              <a:rPr lang="ja-JP" altLang="en-US" sz="1000" b="1" dirty="0">
                <a:solidFill>
                  <a:schemeClr val="tx1">
                    <a:lumMod val="75000"/>
                    <a:lumOff val="25000"/>
                  </a:schemeClr>
                </a:solidFill>
              </a:rPr>
              <a:t> </a:t>
            </a:r>
            <a:r>
              <a:rPr lang="en-US" altLang="ja-JP" sz="1000" b="1" dirty="0">
                <a:solidFill>
                  <a:schemeClr val="tx1">
                    <a:lumMod val="75000"/>
                    <a:lumOff val="25000"/>
                  </a:schemeClr>
                </a:solidFill>
              </a:rPr>
              <a:t>Gemini</a:t>
            </a:r>
            <a:endParaRPr lang="ja-JP" altLang="en-US" sz="1000" b="1" dirty="0">
              <a:solidFill>
                <a:schemeClr val="tx1">
                  <a:lumMod val="75000"/>
                  <a:lumOff val="25000"/>
                </a:schemeClr>
              </a:solidFill>
            </a:endParaRPr>
          </a:p>
        </p:txBody>
      </p:sp>
      <p:sp>
        <p:nvSpPr>
          <p:cNvPr id="33" name="テキスト ボックス 32">
            <a:extLst>
              <a:ext uri="{FF2B5EF4-FFF2-40B4-BE49-F238E27FC236}">
                <a16:creationId xmlns:a16="http://schemas.microsoft.com/office/drawing/2014/main" id="{D297B1C2-3764-886B-C527-A0708082B388}"/>
              </a:ext>
            </a:extLst>
          </p:cNvPr>
          <p:cNvSpPr txBox="1"/>
          <p:nvPr/>
        </p:nvSpPr>
        <p:spPr>
          <a:xfrm>
            <a:off x="2365676" y="4874948"/>
            <a:ext cx="1498637" cy="246221"/>
          </a:xfrm>
          <a:prstGeom prst="rect">
            <a:avLst/>
          </a:prstGeom>
          <a:noFill/>
        </p:spPr>
        <p:txBody>
          <a:bodyPr wrap="square">
            <a:spAutoFit/>
          </a:bodyPr>
          <a:lstStyle/>
          <a:p>
            <a:r>
              <a:rPr lang="en-US" altLang="ja-JP" sz="1000" b="1" dirty="0">
                <a:solidFill>
                  <a:schemeClr val="tx1">
                    <a:lumMod val="75000"/>
                    <a:lumOff val="25000"/>
                  </a:schemeClr>
                </a:solidFill>
              </a:rPr>
              <a:t>Generated</a:t>
            </a:r>
            <a:r>
              <a:rPr lang="ja-JP" altLang="en-US" sz="1000" b="1" dirty="0">
                <a:solidFill>
                  <a:schemeClr val="tx1">
                    <a:lumMod val="75000"/>
                    <a:lumOff val="25000"/>
                  </a:schemeClr>
                </a:solidFill>
              </a:rPr>
              <a:t> </a:t>
            </a:r>
            <a:r>
              <a:rPr lang="en-US" altLang="ja-JP" sz="1000" b="1" dirty="0">
                <a:solidFill>
                  <a:schemeClr val="tx1">
                    <a:lumMod val="75000"/>
                    <a:lumOff val="25000"/>
                  </a:schemeClr>
                </a:solidFill>
              </a:rPr>
              <a:t>with</a:t>
            </a:r>
            <a:r>
              <a:rPr lang="ja-JP" altLang="en-US" sz="1000" b="1" dirty="0">
                <a:solidFill>
                  <a:schemeClr val="tx1">
                    <a:lumMod val="75000"/>
                    <a:lumOff val="25000"/>
                  </a:schemeClr>
                </a:solidFill>
              </a:rPr>
              <a:t> </a:t>
            </a:r>
            <a:r>
              <a:rPr lang="en-US" altLang="ja-JP" sz="1000" b="1" dirty="0">
                <a:solidFill>
                  <a:schemeClr val="tx1">
                    <a:lumMod val="75000"/>
                    <a:lumOff val="25000"/>
                  </a:schemeClr>
                </a:solidFill>
              </a:rPr>
              <a:t>Gemini</a:t>
            </a:r>
            <a:endParaRPr lang="ja-JP" altLang="en-US" sz="1000" b="1" dirty="0">
              <a:solidFill>
                <a:schemeClr val="tx1">
                  <a:lumMod val="75000"/>
                  <a:lumOff val="25000"/>
                </a:schemeClr>
              </a:solidFill>
            </a:endParaRPr>
          </a:p>
        </p:txBody>
      </p:sp>
      <p:sp>
        <p:nvSpPr>
          <p:cNvPr id="38" name="テキスト ボックス 37">
            <a:extLst>
              <a:ext uri="{FF2B5EF4-FFF2-40B4-BE49-F238E27FC236}">
                <a16:creationId xmlns:a16="http://schemas.microsoft.com/office/drawing/2014/main" id="{6E12BF7D-7819-8ACF-E657-4CFD81101CE0}"/>
              </a:ext>
            </a:extLst>
          </p:cNvPr>
          <p:cNvSpPr txBox="1"/>
          <p:nvPr/>
        </p:nvSpPr>
        <p:spPr>
          <a:xfrm>
            <a:off x="705451" y="2289994"/>
            <a:ext cx="1498637" cy="169277"/>
          </a:xfrm>
          <a:prstGeom prst="rect">
            <a:avLst/>
          </a:prstGeom>
          <a:noFill/>
        </p:spPr>
        <p:txBody>
          <a:bodyPr wrap="square">
            <a:spAutoFit/>
          </a:bodyPr>
          <a:lstStyle/>
          <a:p>
            <a:r>
              <a:rPr lang="en-US" altLang="ja-JP" sz="500" b="1" dirty="0">
                <a:solidFill>
                  <a:schemeClr val="tx1">
                    <a:lumMod val="50000"/>
                    <a:lumOff val="50000"/>
                  </a:schemeClr>
                </a:solidFill>
              </a:rPr>
              <a:t>Generated</a:t>
            </a:r>
            <a:r>
              <a:rPr lang="ja-JP" altLang="en-US" sz="500" b="1" dirty="0">
                <a:solidFill>
                  <a:schemeClr val="tx1">
                    <a:lumMod val="50000"/>
                    <a:lumOff val="50000"/>
                  </a:schemeClr>
                </a:solidFill>
              </a:rPr>
              <a:t> </a:t>
            </a:r>
            <a:r>
              <a:rPr lang="en-US" altLang="ja-JP" sz="500" b="1" dirty="0">
                <a:solidFill>
                  <a:schemeClr val="tx1">
                    <a:lumMod val="50000"/>
                    <a:lumOff val="50000"/>
                  </a:schemeClr>
                </a:solidFill>
              </a:rPr>
              <a:t>with</a:t>
            </a:r>
            <a:r>
              <a:rPr lang="ja-JP" altLang="en-US" sz="500" b="1" dirty="0">
                <a:solidFill>
                  <a:schemeClr val="tx1">
                    <a:lumMod val="50000"/>
                    <a:lumOff val="50000"/>
                  </a:schemeClr>
                </a:solidFill>
              </a:rPr>
              <a:t> </a:t>
            </a:r>
            <a:r>
              <a:rPr lang="en-US" altLang="ja-JP" sz="500" b="1" dirty="0">
                <a:solidFill>
                  <a:schemeClr val="tx1">
                    <a:lumMod val="50000"/>
                    <a:lumOff val="50000"/>
                  </a:schemeClr>
                </a:solidFill>
              </a:rPr>
              <a:t>Gemini</a:t>
            </a:r>
            <a:endParaRPr lang="ja-JP" altLang="en-US" sz="500" b="1" dirty="0">
              <a:solidFill>
                <a:schemeClr val="tx1">
                  <a:lumMod val="50000"/>
                  <a:lumOff val="50000"/>
                </a:schemeClr>
              </a:solidFill>
            </a:endParaRPr>
          </a:p>
        </p:txBody>
      </p:sp>
      <p:sp>
        <p:nvSpPr>
          <p:cNvPr id="40" name="テキスト ボックス 39">
            <a:extLst>
              <a:ext uri="{FF2B5EF4-FFF2-40B4-BE49-F238E27FC236}">
                <a16:creationId xmlns:a16="http://schemas.microsoft.com/office/drawing/2014/main" id="{1F06F0E2-53DA-53E0-81A7-310EF7A01F01}"/>
              </a:ext>
            </a:extLst>
          </p:cNvPr>
          <p:cNvSpPr txBox="1"/>
          <p:nvPr/>
        </p:nvSpPr>
        <p:spPr>
          <a:xfrm>
            <a:off x="4736498" y="2293304"/>
            <a:ext cx="1498637" cy="169277"/>
          </a:xfrm>
          <a:prstGeom prst="rect">
            <a:avLst/>
          </a:prstGeom>
          <a:noFill/>
        </p:spPr>
        <p:txBody>
          <a:bodyPr wrap="square">
            <a:spAutoFit/>
          </a:bodyPr>
          <a:lstStyle/>
          <a:p>
            <a:r>
              <a:rPr lang="en-US" altLang="ja-JP" sz="500" b="1" dirty="0">
                <a:solidFill>
                  <a:schemeClr val="tx1">
                    <a:lumMod val="50000"/>
                    <a:lumOff val="50000"/>
                  </a:schemeClr>
                </a:solidFill>
              </a:rPr>
              <a:t>Generated</a:t>
            </a:r>
            <a:r>
              <a:rPr lang="ja-JP" altLang="en-US" sz="500" b="1" dirty="0">
                <a:solidFill>
                  <a:schemeClr val="tx1">
                    <a:lumMod val="50000"/>
                    <a:lumOff val="50000"/>
                  </a:schemeClr>
                </a:solidFill>
              </a:rPr>
              <a:t> </a:t>
            </a:r>
            <a:r>
              <a:rPr lang="en-US" altLang="ja-JP" sz="500" b="1" dirty="0">
                <a:solidFill>
                  <a:schemeClr val="tx1">
                    <a:lumMod val="50000"/>
                    <a:lumOff val="50000"/>
                  </a:schemeClr>
                </a:solidFill>
              </a:rPr>
              <a:t>with</a:t>
            </a:r>
            <a:r>
              <a:rPr lang="ja-JP" altLang="en-US" sz="500" b="1" dirty="0">
                <a:solidFill>
                  <a:schemeClr val="tx1">
                    <a:lumMod val="50000"/>
                    <a:lumOff val="50000"/>
                  </a:schemeClr>
                </a:solidFill>
              </a:rPr>
              <a:t> </a:t>
            </a:r>
            <a:r>
              <a:rPr lang="en-US" altLang="ja-JP" sz="500" b="1" dirty="0">
                <a:solidFill>
                  <a:schemeClr val="tx1">
                    <a:lumMod val="50000"/>
                    <a:lumOff val="50000"/>
                  </a:schemeClr>
                </a:solidFill>
              </a:rPr>
              <a:t>Gemini</a:t>
            </a:r>
            <a:endParaRPr lang="ja-JP" altLang="en-US" sz="500" b="1" dirty="0">
              <a:solidFill>
                <a:schemeClr val="tx1">
                  <a:lumMod val="50000"/>
                  <a:lumOff val="50000"/>
                </a:schemeClr>
              </a:solidFill>
            </a:endParaRPr>
          </a:p>
        </p:txBody>
      </p:sp>
      <p:sp>
        <p:nvSpPr>
          <p:cNvPr id="42" name="テキスト ボックス 41">
            <a:extLst>
              <a:ext uri="{FF2B5EF4-FFF2-40B4-BE49-F238E27FC236}">
                <a16:creationId xmlns:a16="http://schemas.microsoft.com/office/drawing/2014/main" id="{CFDB74E2-8F5E-D07F-455B-9DCCB338D054}"/>
              </a:ext>
            </a:extLst>
          </p:cNvPr>
          <p:cNvSpPr txBox="1"/>
          <p:nvPr/>
        </p:nvSpPr>
        <p:spPr>
          <a:xfrm>
            <a:off x="8469552" y="2303422"/>
            <a:ext cx="1498637" cy="169277"/>
          </a:xfrm>
          <a:prstGeom prst="rect">
            <a:avLst/>
          </a:prstGeom>
          <a:noFill/>
        </p:spPr>
        <p:txBody>
          <a:bodyPr wrap="square">
            <a:spAutoFit/>
          </a:bodyPr>
          <a:lstStyle/>
          <a:p>
            <a:r>
              <a:rPr lang="en-US" altLang="ja-JP" sz="500" b="1" dirty="0">
                <a:solidFill>
                  <a:schemeClr val="tx1">
                    <a:lumMod val="50000"/>
                    <a:lumOff val="50000"/>
                  </a:schemeClr>
                </a:solidFill>
              </a:rPr>
              <a:t>Generated</a:t>
            </a:r>
            <a:r>
              <a:rPr lang="ja-JP" altLang="en-US" sz="500" b="1" dirty="0">
                <a:solidFill>
                  <a:schemeClr val="tx1">
                    <a:lumMod val="50000"/>
                    <a:lumOff val="50000"/>
                  </a:schemeClr>
                </a:solidFill>
              </a:rPr>
              <a:t> </a:t>
            </a:r>
            <a:r>
              <a:rPr lang="en-US" altLang="ja-JP" sz="500" b="1" dirty="0">
                <a:solidFill>
                  <a:schemeClr val="tx1">
                    <a:lumMod val="50000"/>
                    <a:lumOff val="50000"/>
                  </a:schemeClr>
                </a:solidFill>
              </a:rPr>
              <a:t>with</a:t>
            </a:r>
            <a:r>
              <a:rPr lang="ja-JP" altLang="en-US" sz="500" b="1" dirty="0">
                <a:solidFill>
                  <a:schemeClr val="tx1">
                    <a:lumMod val="50000"/>
                    <a:lumOff val="50000"/>
                  </a:schemeClr>
                </a:solidFill>
              </a:rPr>
              <a:t> </a:t>
            </a:r>
            <a:r>
              <a:rPr lang="en-US" altLang="ja-JP" sz="500" b="1" dirty="0">
                <a:solidFill>
                  <a:schemeClr val="tx1">
                    <a:lumMod val="50000"/>
                    <a:lumOff val="50000"/>
                  </a:schemeClr>
                </a:solidFill>
              </a:rPr>
              <a:t>Gemini</a:t>
            </a:r>
            <a:endParaRPr lang="ja-JP" altLang="en-US" sz="500" b="1" dirty="0">
              <a:solidFill>
                <a:schemeClr val="tx1">
                  <a:lumMod val="50000"/>
                  <a:lumOff val="50000"/>
                </a:schemeClr>
              </a:solidFill>
            </a:endParaRPr>
          </a:p>
        </p:txBody>
      </p:sp>
    </p:spTree>
    <p:extLst>
      <p:ext uri="{BB962C8B-B14F-4D97-AF65-F5344CB8AC3E}">
        <p14:creationId xmlns:p14="http://schemas.microsoft.com/office/powerpoint/2010/main" val="2112177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70ACDC-779C-42D1-E2F2-7F2A0ED70E74}"/>
            </a:ext>
          </a:extLst>
        </p:cNvPr>
        <p:cNvGrpSpPr/>
        <p:nvPr/>
      </p:nvGrpSpPr>
      <p:grpSpPr>
        <a:xfrm>
          <a:off x="0" y="0"/>
          <a:ext cx="0" cy="0"/>
          <a:chOff x="0" y="0"/>
          <a:chExt cx="0" cy="0"/>
        </a:xfrm>
      </p:grpSpPr>
      <p:grpSp>
        <p:nvGrpSpPr>
          <p:cNvPr id="8" name="グループ化 7">
            <a:extLst>
              <a:ext uri="{FF2B5EF4-FFF2-40B4-BE49-F238E27FC236}">
                <a16:creationId xmlns:a16="http://schemas.microsoft.com/office/drawing/2014/main" id="{75CF1662-6F4E-EC8F-0907-552427382F1E}"/>
              </a:ext>
            </a:extLst>
          </p:cNvPr>
          <p:cNvGrpSpPr/>
          <p:nvPr/>
        </p:nvGrpSpPr>
        <p:grpSpPr>
          <a:xfrm>
            <a:off x="634826" y="979424"/>
            <a:ext cx="11222315" cy="4470400"/>
            <a:chOff x="0" y="1016000"/>
            <a:chExt cx="12192000" cy="5415280"/>
          </a:xfrm>
        </p:grpSpPr>
        <p:pic>
          <p:nvPicPr>
            <p:cNvPr id="2" name="図 1">
              <a:extLst>
                <a:ext uri="{FF2B5EF4-FFF2-40B4-BE49-F238E27FC236}">
                  <a16:creationId xmlns:a16="http://schemas.microsoft.com/office/drawing/2014/main" id="{D99AE568-8E78-3CBC-BC9D-AACB2E01193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0" y="1016000"/>
              <a:ext cx="12192000" cy="5415280"/>
            </a:xfrm>
            <a:prstGeom prst="rect">
              <a:avLst/>
            </a:prstGeom>
          </p:spPr>
        </p:pic>
        <p:sp>
          <p:nvSpPr>
            <p:cNvPr id="6" name="正方形/長方形 5">
              <a:extLst>
                <a:ext uri="{FF2B5EF4-FFF2-40B4-BE49-F238E27FC236}">
                  <a16:creationId xmlns:a16="http://schemas.microsoft.com/office/drawing/2014/main" id="{4247D3FC-728B-83CC-565B-D42FADD207C1}"/>
                </a:ext>
              </a:extLst>
            </p:cNvPr>
            <p:cNvSpPr/>
            <p:nvPr/>
          </p:nvSpPr>
          <p:spPr>
            <a:xfrm>
              <a:off x="506653" y="2755726"/>
              <a:ext cx="8066762" cy="367555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3" name="テキスト ボックス 2">
            <a:extLst>
              <a:ext uri="{FF2B5EF4-FFF2-40B4-BE49-F238E27FC236}">
                <a16:creationId xmlns:a16="http://schemas.microsoft.com/office/drawing/2014/main" id="{A2235712-9CE0-225D-0CAE-C7FD3D1039CD}"/>
              </a:ext>
            </a:extLst>
          </p:cNvPr>
          <p:cNvSpPr txBox="1"/>
          <p:nvPr/>
        </p:nvSpPr>
        <p:spPr>
          <a:xfrm>
            <a:off x="705967" y="2624328"/>
            <a:ext cx="7473637" cy="2231136"/>
          </a:xfrm>
          <a:prstGeom prst="flowChartAlternateProcess">
            <a:avLst/>
          </a:prstGeom>
          <a:solidFill>
            <a:schemeClr val="bg1"/>
          </a:solidFill>
          <a:ln w="38100">
            <a:solidFill>
              <a:schemeClr val="tx1">
                <a:lumMod val="65000"/>
                <a:lumOff val="35000"/>
              </a:schemeClr>
            </a:solidFill>
          </a:ln>
          <a:effectLst>
            <a:outerShdw blurRad="50800" dist="38100" dir="5400000" algn="t" rotWithShape="0">
              <a:prstClr val="black">
                <a:alpha val="40000"/>
              </a:prstClr>
            </a:outerShdw>
          </a:effectLst>
        </p:spPr>
        <p:txBody>
          <a:bodyPr wrap="square" lIns="252000" tIns="108000" bIns="108000" rtlCol="0">
            <a:noAutofit/>
          </a:bodyPr>
          <a:lstStyle/>
          <a:p>
            <a:pPr marL="457200" indent="-457200">
              <a:spcBef>
                <a:spcPts val="200"/>
              </a:spcBef>
              <a:buFont typeface="Wingdings" panose="05000000000000000000" pitchFamily="2" charset="2"/>
              <a:buChar char="p"/>
            </a:pPr>
            <a:r>
              <a:rPr kumimoji="1" lang="ja-JP" altLang="en-US" sz="3200">
                <a:latin typeface="+mn-ea"/>
              </a:rPr>
              <a:t>学んだことを悪用しない</a:t>
            </a:r>
            <a:endParaRPr kumimoji="1" lang="en-US" altLang="ja-JP" sz="3200">
              <a:latin typeface="+mn-ea"/>
            </a:endParaRPr>
          </a:p>
          <a:p>
            <a:pPr marL="457200" indent="-457200">
              <a:spcBef>
                <a:spcPts val="200"/>
              </a:spcBef>
              <a:buFont typeface="Wingdings" panose="05000000000000000000" pitchFamily="2" charset="2"/>
              <a:buChar char="p"/>
            </a:pPr>
            <a:r>
              <a:rPr lang="ja-JP" altLang="en-US" sz="3200">
                <a:latin typeface="+mn-ea"/>
              </a:rPr>
              <a:t>営利目的で利用しない</a:t>
            </a:r>
            <a:endParaRPr lang="en-US" altLang="ja-JP" sz="3200">
              <a:latin typeface="+mn-ea"/>
            </a:endParaRPr>
          </a:p>
          <a:p>
            <a:pPr marL="457200" indent="-457200">
              <a:spcBef>
                <a:spcPts val="200"/>
              </a:spcBef>
              <a:buFont typeface="Wingdings" panose="05000000000000000000" pitchFamily="2" charset="2"/>
              <a:buChar char="p"/>
            </a:pPr>
            <a:r>
              <a:rPr kumimoji="1" lang="ja-JP" altLang="en-US" sz="3200">
                <a:latin typeface="+mn-ea"/>
              </a:rPr>
              <a:t>他者の著作権や肖像権を侵害しない</a:t>
            </a:r>
            <a:endParaRPr kumimoji="1" lang="en-US" altLang="ja-JP" sz="3200">
              <a:latin typeface="+mn-ea"/>
            </a:endParaRPr>
          </a:p>
          <a:p>
            <a:pPr>
              <a:spcBef>
                <a:spcPts val="600"/>
              </a:spcBef>
            </a:pPr>
            <a:r>
              <a:rPr lang="en-US" altLang="ja-JP" sz="2400">
                <a:latin typeface="+mn-ea"/>
              </a:rPr>
              <a:t>※</a:t>
            </a:r>
            <a:r>
              <a:rPr lang="ja-JP" altLang="en-US" sz="2400">
                <a:latin typeface="+mn-ea"/>
              </a:rPr>
              <a:t>本内容は</a:t>
            </a:r>
            <a:r>
              <a:rPr lang="en-US" altLang="ja-JP" sz="2400">
                <a:latin typeface="+mn-ea"/>
              </a:rPr>
              <a:t>IPA</a:t>
            </a:r>
            <a:r>
              <a:rPr lang="ja-JP" altLang="en-US" sz="2400">
                <a:latin typeface="+mn-ea"/>
              </a:rPr>
              <a:t>の公式見解ではありません。</a:t>
            </a:r>
            <a:endParaRPr kumimoji="1" lang="ja-JP" altLang="en-US" sz="2400">
              <a:latin typeface="+mn-ea"/>
            </a:endParaRPr>
          </a:p>
        </p:txBody>
      </p:sp>
      <p:sp>
        <p:nvSpPr>
          <p:cNvPr id="5" name="タイトル 4">
            <a:extLst>
              <a:ext uri="{FF2B5EF4-FFF2-40B4-BE49-F238E27FC236}">
                <a16:creationId xmlns:a16="http://schemas.microsoft.com/office/drawing/2014/main" id="{C794A99A-C5D7-24E6-4D79-21F300282BF9}"/>
              </a:ext>
            </a:extLst>
          </p:cNvPr>
          <p:cNvSpPr>
            <a:spLocks noGrp="1"/>
          </p:cNvSpPr>
          <p:nvPr>
            <p:ph type="title"/>
          </p:nvPr>
        </p:nvSpPr>
        <p:spPr/>
        <p:txBody>
          <a:bodyPr/>
          <a:lstStyle/>
          <a:p>
            <a:r>
              <a:rPr lang="ja-JP" altLang="en-US"/>
              <a:t>始める前の「約束」</a:t>
            </a:r>
          </a:p>
        </p:txBody>
      </p:sp>
      <p:pic>
        <p:nvPicPr>
          <p:cNvPr id="12" name="図 11">
            <a:extLst>
              <a:ext uri="{FF2B5EF4-FFF2-40B4-BE49-F238E27FC236}">
                <a16:creationId xmlns:a16="http://schemas.microsoft.com/office/drawing/2014/main" id="{9E40E32A-E36C-9BE9-5A41-D92AE6A08D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2835" y="4924000"/>
            <a:ext cx="1778625" cy="1836000"/>
          </a:xfrm>
          <a:prstGeom prst="rect">
            <a:avLst/>
          </a:prstGeom>
        </p:spPr>
      </p:pic>
      <p:sp>
        <p:nvSpPr>
          <p:cNvPr id="4" name="吹き出し: 角を丸めた四角形 3">
            <a:extLst>
              <a:ext uri="{FF2B5EF4-FFF2-40B4-BE49-F238E27FC236}">
                <a16:creationId xmlns:a16="http://schemas.microsoft.com/office/drawing/2014/main" id="{D9B926BA-A5D5-200F-F712-CBCC2F12E019}"/>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pPr>
            <a:r>
              <a:rPr lang="ja-JP" altLang="en-US" sz="2400">
                <a:solidFill>
                  <a:schemeClr val="tx1"/>
                </a:solidFill>
                <a:latin typeface="+mn-ea"/>
              </a:rPr>
              <a:t>僕らとみんなとの約束だよ！</a:t>
            </a:r>
            <a:endParaRPr lang="en-US" altLang="ja-JP" sz="2400">
              <a:solidFill>
                <a:schemeClr val="tx1"/>
              </a:solidFill>
              <a:latin typeface="+mn-ea"/>
            </a:endParaRPr>
          </a:p>
        </p:txBody>
      </p:sp>
      <p:sp>
        <p:nvSpPr>
          <p:cNvPr id="14" name="テキスト ボックス 13">
            <a:extLst>
              <a:ext uri="{FF2B5EF4-FFF2-40B4-BE49-F238E27FC236}">
                <a16:creationId xmlns:a16="http://schemas.microsoft.com/office/drawing/2014/main" id="{9A735F35-F5BB-397A-09B5-C2F325EB401B}"/>
              </a:ext>
            </a:extLst>
          </p:cNvPr>
          <p:cNvSpPr txBox="1"/>
          <p:nvPr/>
        </p:nvSpPr>
        <p:spPr>
          <a:xfrm>
            <a:off x="646640" y="6595870"/>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2439500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E7522-57D5-177D-628F-5106D80B70D5}"/>
            </a:ext>
          </a:extLst>
        </p:cNvPr>
        <p:cNvGrpSpPr/>
        <p:nvPr/>
      </p:nvGrpSpPr>
      <p:grpSpPr>
        <a:xfrm>
          <a:off x="0" y="0"/>
          <a:ext cx="0" cy="0"/>
          <a:chOff x="0" y="0"/>
          <a:chExt cx="0" cy="0"/>
        </a:xfrm>
      </p:grpSpPr>
      <p:pic>
        <p:nvPicPr>
          <p:cNvPr id="5" name="図 4">
            <a:extLst>
              <a:ext uri="{FF2B5EF4-FFF2-40B4-BE49-F238E27FC236}">
                <a16:creationId xmlns:a16="http://schemas.microsoft.com/office/drawing/2014/main" id="{611610D7-4DB7-B0AE-6ACE-0BFDEBD6DAA6}"/>
              </a:ext>
            </a:extLst>
          </p:cNvPr>
          <p:cNvPicPr>
            <a:picLocks noChangeAspect="1"/>
          </p:cNvPicPr>
          <p:nvPr/>
        </p:nvPicPr>
        <p:blipFill>
          <a:blip r:embed="rId3"/>
          <a:srcRect t="4994" r="5822"/>
          <a:stretch>
            <a:fillRect/>
          </a:stretch>
        </p:blipFill>
        <p:spPr>
          <a:xfrm>
            <a:off x="0" y="7951"/>
            <a:ext cx="12192000" cy="6858000"/>
          </a:xfrm>
          <a:prstGeom prst="rect">
            <a:avLst/>
          </a:prstGeom>
        </p:spPr>
      </p:pic>
      <p:sp>
        <p:nvSpPr>
          <p:cNvPr id="2" name="タイトル 1">
            <a:extLst>
              <a:ext uri="{FF2B5EF4-FFF2-40B4-BE49-F238E27FC236}">
                <a16:creationId xmlns:a16="http://schemas.microsoft.com/office/drawing/2014/main" id="{DFB19965-FC63-3079-4BC1-6829402EC3E3}"/>
              </a:ext>
            </a:extLst>
          </p:cNvPr>
          <p:cNvSpPr>
            <a:spLocks noGrp="1"/>
          </p:cNvSpPr>
          <p:nvPr>
            <p:ph type="title"/>
          </p:nvPr>
        </p:nvSpPr>
        <p:spPr>
          <a:xfrm>
            <a:off x="1636533" y="2160000"/>
            <a:ext cx="8994077" cy="720000"/>
          </a:xfrm>
          <a:prstGeom prst="rect">
            <a:avLst/>
          </a:prstGeom>
          <a:solidFill>
            <a:schemeClr val="accent6">
              <a:lumMod val="20000"/>
              <a:lumOff val="80000"/>
            </a:schemeClr>
          </a:solidFill>
          <a:scene3d>
            <a:camera prst="orthographicFront"/>
            <a:lightRig rig="threePt" dir="t"/>
          </a:scene3d>
          <a:sp3d>
            <a:bevelT w="101600" prst="riblet"/>
          </a:sp3d>
        </p:spPr>
        <p:txBody>
          <a:bodyPr/>
          <a:lstStyle/>
          <a:p>
            <a:r>
              <a:rPr kumimoji="1" lang="ja-JP" altLang="en-US"/>
              <a:t>サイバー攻撃を知ろう！</a:t>
            </a:r>
          </a:p>
        </p:txBody>
      </p:sp>
      <p:sp>
        <p:nvSpPr>
          <p:cNvPr id="4" name="テキスト ボックス 3">
            <a:extLst>
              <a:ext uri="{FF2B5EF4-FFF2-40B4-BE49-F238E27FC236}">
                <a16:creationId xmlns:a16="http://schemas.microsoft.com/office/drawing/2014/main" id="{0B2B2EED-E751-6B01-4C67-0CBD243F8EF9}"/>
              </a:ext>
            </a:extLst>
          </p:cNvPr>
          <p:cNvSpPr txBox="1"/>
          <p:nvPr/>
        </p:nvSpPr>
        <p:spPr>
          <a:xfrm>
            <a:off x="10749879" y="6619730"/>
            <a:ext cx="1498637" cy="246221"/>
          </a:xfrm>
          <a:prstGeom prst="rect">
            <a:avLst/>
          </a:prstGeom>
          <a:noFill/>
        </p:spPr>
        <p:txBody>
          <a:bodyPr wrap="square">
            <a:spAutoFit/>
          </a:bodyPr>
          <a:lstStyle/>
          <a:p>
            <a:r>
              <a:rPr lang="en-US" altLang="ja-JP" sz="1000" b="1" dirty="0">
                <a:solidFill>
                  <a:schemeClr val="bg2">
                    <a:lumMod val="50000"/>
                  </a:schemeClr>
                </a:solidFill>
              </a:rPr>
              <a:t>Generated</a:t>
            </a:r>
            <a:r>
              <a:rPr lang="ja-JP" altLang="en-US" sz="1000" b="1" dirty="0">
                <a:solidFill>
                  <a:schemeClr val="bg2">
                    <a:lumMod val="50000"/>
                  </a:schemeClr>
                </a:solidFill>
              </a:rPr>
              <a:t> </a:t>
            </a:r>
            <a:r>
              <a:rPr lang="en-US" altLang="ja-JP" sz="1000" b="1" dirty="0">
                <a:solidFill>
                  <a:schemeClr val="bg2">
                    <a:lumMod val="50000"/>
                  </a:schemeClr>
                </a:solidFill>
              </a:rPr>
              <a:t>with</a:t>
            </a:r>
            <a:r>
              <a:rPr lang="ja-JP" altLang="en-US" sz="1000" b="1" dirty="0">
                <a:solidFill>
                  <a:schemeClr val="bg2">
                    <a:lumMod val="50000"/>
                  </a:schemeClr>
                </a:solidFill>
              </a:rPr>
              <a:t> </a:t>
            </a:r>
            <a:r>
              <a:rPr lang="en-US" altLang="ja-JP" sz="1000" b="1" dirty="0">
                <a:solidFill>
                  <a:schemeClr val="bg2">
                    <a:lumMod val="50000"/>
                  </a:schemeClr>
                </a:solidFill>
              </a:rPr>
              <a:t>Gemini</a:t>
            </a:r>
            <a:endParaRPr lang="ja-JP" altLang="en-US" sz="1000" b="1" dirty="0">
              <a:solidFill>
                <a:schemeClr val="bg2">
                  <a:lumMod val="50000"/>
                </a:schemeClr>
              </a:solidFill>
            </a:endParaRPr>
          </a:p>
        </p:txBody>
      </p:sp>
    </p:spTree>
    <p:extLst>
      <p:ext uri="{BB962C8B-B14F-4D97-AF65-F5344CB8AC3E}">
        <p14:creationId xmlns:p14="http://schemas.microsoft.com/office/powerpoint/2010/main" val="482238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929DE331-7B25-7467-C4FA-DFC7DECAD1C9}"/>
              </a:ext>
            </a:extLst>
          </p:cNvPr>
          <p:cNvSpPr>
            <a:spLocks noGrp="1"/>
          </p:cNvSpPr>
          <p:nvPr>
            <p:ph type="title"/>
          </p:nvPr>
        </p:nvSpPr>
        <p:spPr/>
        <p:txBody>
          <a:bodyPr/>
          <a:lstStyle/>
          <a:p>
            <a:r>
              <a:rPr lang="ja-JP" altLang="en-US"/>
              <a:t>サイバー攻撃って何？</a:t>
            </a:r>
          </a:p>
        </p:txBody>
      </p:sp>
      <p:sp>
        <p:nvSpPr>
          <p:cNvPr id="4" name="吹き出し: 角を丸めた四角形 3">
            <a:extLst>
              <a:ext uri="{FF2B5EF4-FFF2-40B4-BE49-F238E27FC236}">
                <a16:creationId xmlns:a16="http://schemas.microsoft.com/office/drawing/2014/main" id="{E4B69AB2-3BDF-A506-094D-4BB9B58ECDE8}"/>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インターネット上で起こっている</a:t>
            </a:r>
            <a:r>
              <a:rPr lang="en-US" altLang="ja-JP" sz="2400">
                <a:solidFill>
                  <a:schemeClr val="tx1"/>
                </a:solidFill>
                <a:latin typeface="+mn-ea"/>
              </a:rPr>
              <a:t>『</a:t>
            </a:r>
            <a:r>
              <a:rPr lang="ja-JP" altLang="en-US" sz="2400">
                <a:solidFill>
                  <a:schemeClr val="tx1"/>
                </a:solidFill>
                <a:latin typeface="+mn-ea"/>
              </a:rPr>
              <a:t>不正アクセス</a:t>
            </a:r>
            <a:r>
              <a:rPr lang="en-US" altLang="ja-JP" sz="2400">
                <a:solidFill>
                  <a:schemeClr val="tx1"/>
                </a:solidFill>
                <a:latin typeface="+mn-ea"/>
              </a:rPr>
              <a:t>』</a:t>
            </a:r>
            <a:r>
              <a:rPr lang="ja-JP" altLang="en-US" sz="2400">
                <a:solidFill>
                  <a:schemeClr val="tx1"/>
                </a:solidFill>
                <a:latin typeface="+mn-ea"/>
              </a:rPr>
              <a:t>や</a:t>
            </a:r>
            <a:r>
              <a:rPr lang="en-US" altLang="ja-JP" sz="2400">
                <a:solidFill>
                  <a:schemeClr val="tx1"/>
                </a:solidFill>
                <a:latin typeface="+mn-ea"/>
              </a:rPr>
              <a:t>『</a:t>
            </a:r>
            <a:r>
              <a:rPr lang="ja-JP" altLang="en-US" sz="2400">
                <a:solidFill>
                  <a:schemeClr val="tx1"/>
                </a:solidFill>
                <a:latin typeface="+mn-ea"/>
              </a:rPr>
              <a:t>情報流出</a:t>
            </a:r>
            <a:r>
              <a:rPr lang="en-US" altLang="ja-JP" sz="2400">
                <a:solidFill>
                  <a:schemeClr val="tx1"/>
                </a:solidFill>
                <a:latin typeface="+mn-ea"/>
              </a:rPr>
              <a:t>』</a:t>
            </a:r>
            <a:r>
              <a:rPr lang="ja-JP" altLang="en-US" sz="2400">
                <a:solidFill>
                  <a:schemeClr val="tx1"/>
                </a:solidFill>
                <a:latin typeface="+mn-ea"/>
              </a:rPr>
              <a:t>などだね</a:t>
            </a:r>
          </a:p>
        </p:txBody>
      </p:sp>
      <p:sp>
        <p:nvSpPr>
          <p:cNvPr id="8" name="テキスト ボックス 7">
            <a:extLst>
              <a:ext uri="{FF2B5EF4-FFF2-40B4-BE49-F238E27FC236}">
                <a16:creationId xmlns:a16="http://schemas.microsoft.com/office/drawing/2014/main" id="{D9DA1A89-933D-DC1F-EA0A-2EBE6E54F36D}"/>
              </a:ext>
            </a:extLst>
          </p:cNvPr>
          <p:cNvSpPr txBox="1"/>
          <p:nvPr/>
        </p:nvSpPr>
        <p:spPr>
          <a:xfrm>
            <a:off x="334858" y="1153296"/>
            <a:ext cx="11241057" cy="3431324"/>
          </a:xfrm>
          <a:prstGeom prst="rect">
            <a:avLst/>
          </a:prstGeom>
          <a:noFill/>
        </p:spPr>
        <p:txBody>
          <a:bodyPr wrap="square" rtlCol="0">
            <a:spAutoFit/>
          </a:bodyPr>
          <a:lstStyle/>
          <a:p>
            <a:pPr>
              <a:lnSpc>
                <a:spcPct val="120000"/>
              </a:lnSpc>
            </a:pPr>
            <a:r>
              <a:rPr lang="ja-JP" altLang="en-US" sz="2800">
                <a:latin typeface="+mn-ea"/>
              </a:rPr>
              <a:t>インターネットをはじめ、他人や組織のコンピュータ</a:t>
            </a:r>
            <a:r>
              <a:rPr lang="en-US" altLang="ja-JP" sz="2800">
                <a:latin typeface="+mn-ea"/>
              </a:rPr>
              <a:t>(</a:t>
            </a:r>
            <a:r>
              <a:rPr lang="ja-JP" altLang="en-US" sz="2800">
                <a:latin typeface="+mn-ea"/>
              </a:rPr>
              <a:t>スマホ含む</a:t>
            </a:r>
            <a:r>
              <a:rPr lang="en-US" altLang="ja-JP" sz="2800">
                <a:latin typeface="+mn-ea"/>
              </a:rPr>
              <a:t>)</a:t>
            </a:r>
            <a:r>
              <a:rPr lang="ja-JP" altLang="en-US" sz="2800">
                <a:latin typeface="+mn-ea"/>
              </a:rPr>
              <a:t>や</a:t>
            </a:r>
            <a:endParaRPr lang="en-US" altLang="ja-JP" sz="2800">
              <a:latin typeface="+mn-ea"/>
            </a:endParaRPr>
          </a:p>
          <a:p>
            <a:pPr>
              <a:lnSpc>
                <a:spcPct val="120000"/>
              </a:lnSpc>
            </a:pPr>
            <a:r>
              <a:rPr lang="ja-JP" altLang="en-US" sz="2800">
                <a:latin typeface="+mn-ea"/>
              </a:rPr>
              <a:t>サービスに入り込み、壊したり、盗んだり、騙したりする行為のこと</a:t>
            </a:r>
            <a:endParaRPr lang="en-US" altLang="ja-JP" sz="2800">
              <a:latin typeface="+mn-ea"/>
            </a:endParaRPr>
          </a:p>
          <a:p>
            <a:pPr>
              <a:lnSpc>
                <a:spcPct val="120000"/>
              </a:lnSpc>
            </a:pPr>
            <a:endParaRPr lang="en-US" altLang="ja-JP" sz="1600">
              <a:latin typeface="+mn-ea"/>
            </a:endParaRPr>
          </a:p>
          <a:p>
            <a:pPr>
              <a:lnSpc>
                <a:spcPct val="120000"/>
              </a:lnSpc>
            </a:pPr>
            <a:r>
              <a:rPr lang="ja-JP" altLang="en-US" sz="2400">
                <a:latin typeface="+mn-ea"/>
              </a:rPr>
              <a:t>例えば</a:t>
            </a:r>
            <a:r>
              <a:rPr lang="en-US" altLang="ja-JP" sz="2400">
                <a:latin typeface="+mn-ea"/>
              </a:rPr>
              <a:t>...</a:t>
            </a:r>
          </a:p>
          <a:p>
            <a:pPr marL="914400" lvl="1" indent="-457200">
              <a:lnSpc>
                <a:spcPct val="120000"/>
              </a:lnSpc>
              <a:buFont typeface="Arial" panose="020B0604020202020204" pitchFamily="34" charset="0"/>
              <a:buChar char="•"/>
            </a:pPr>
            <a:r>
              <a:rPr lang="ja-JP" altLang="en-US" sz="2400">
                <a:latin typeface="+mn-ea"/>
              </a:rPr>
              <a:t>他人のパスワードを盗んで勝手にログイン</a:t>
            </a:r>
            <a:endParaRPr lang="en-US" altLang="ja-JP" sz="2400">
              <a:latin typeface="+mn-ea"/>
            </a:endParaRPr>
          </a:p>
          <a:p>
            <a:pPr lvl="1">
              <a:lnSpc>
                <a:spcPct val="120000"/>
              </a:lnSpc>
            </a:pPr>
            <a:endParaRPr lang="en-US" altLang="ja-JP" sz="800">
              <a:latin typeface="+mn-ea"/>
            </a:endParaRPr>
          </a:p>
          <a:p>
            <a:pPr marL="914400" lvl="1" indent="-457200">
              <a:lnSpc>
                <a:spcPct val="120000"/>
              </a:lnSpc>
              <a:buFont typeface="Arial" panose="020B0604020202020204" pitchFamily="34" charset="0"/>
              <a:buChar char="•"/>
            </a:pPr>
            <a:r>
              <a:rPr lang="ja-JP" altLang="en-US" sz="2400">
                <a:latin typeface="+mn-ea"/>
              </a:rPr>
              <a:t>大切なデータを壊したり、盗んだりする</a:t>
            </a:r>
            <a:endParaRPr lang="en-US" altLang="ja-JP" sz="2400">
              <a:latin typeface="+mn-ea"/>
            </a:endParaRPr>
          </a:p>
          <a:p>
            <a:pPr lvl="1">
              <a:lnSpc>
                <a:spcPct val="120000"/>
              </a:lnSpc>
            </a:pPr>
            <a:endParaRPr lang="en-US" altLang="ja-JP" sz="800">
              <a:latin typeface="+mn-ea"/>
            </a:endParaRPr>
          </a:p>
          <a:p>
            <a:pPr marL="914400" lvl="1" indent="-457200">
              <a:lnSpc>
                <a:spcPct val="120000"/>
              </a:lnSpc>
              <a:buFont typeface="Arial" panose="020B0604020202020204" pitchFamily="34" charset="0"/>
              <a:buChar char="•"/>
            </a:pPr>
            <a:r>
              <a:rPr lang="ja-JP" altLang="en-US" sz="2400">
                <a:latin typeface="+mn-ea"/>
              </a:rPr>
              <a:t>ウイルスを送り込んで、スマホを使えなくする</a:t>
            </a:r>
          </a:p>
        </p:txBody>
      </p:sp>
      <p:pic>
        <p:nvPicPr>
          <p:cNvPr id="17" name="図 16" descr="挿絵 が含まれている画像&#10;&#10;AI 生成コンテンツは誤りを含む可能性があります。">
            <a:extLst>
              <a:ext uri="{FF2B5EF4-FFF2-40B4-BE49-F238E27FC236}">
                <a16:creationId xmlns:a16="http://schemas.microsoft.com/office/drawing/2014/main" id="{9533DDA8-B5A8-E6FF-60E7-C95D8355EECC}"/>
              </a:ext>
            </a:extLst>
          </p:cNvPr>
          <p:cNvPicPr preferRelativeResize="0">
            <a:picLocks/>
          </p:cNvPicPr>
          <p:nvPr/>
        </p:nvPicPr>
        <p:blipFill>
          <a:blip r:embed="rId3">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7" name="テキスト ボックス 6">
            <a:extLst>
              <a:ext uri="{FF2B5EF4-FFF2-40B4-BE49-F238E27FC236}">
                <a16:creationId xmlns:a16="http://schemas.microsoft.com/office/drawing/2014/main" id="{D3D41BD0-5661-31A4-8836-D00435F640EB}"/>
              </a:ext>
            </a:extLst>
          </p:cNvPr>
          <p:cNvSpPr txBox="1"/>
          <p:nvPr/>
        </p:nvSpPr>
        <p:spPr>
          <a:xfrm>
            <a:off x="1963503" y="5219429"/>
            <a:ext cx="9319281" cy="400110"/>
          </a:xfrm>
          <a:prstGeom prst="rect">
            <a:avLst/>
          </a:prstGeom>
          <a:solidFill>
            <a:schemeClr val="bg1">
              <a:lumMod val="95000"/>
            </a:schemeClr>
          </a:solidFill>
        </p:spPr>
        <p:txBody>
          <a:bodyPr wrap="square">
            <a:spAutoFit/>
          </a:bodyPr>
          <a:lstStyle/>
          <a:p>
            <a:r>
              <a:rPr lang="en-US" altLang="ja-JP" sz="2000"/>
              <a:t>※</a:t>
            </a:r>
            <a:r>
              <a:rPr lang="ja-JP" altLang="en-US" sz="2000"/>
              <a:t>サイバー攻撃の範囲は、明確に定義されておらず、広い意味で使われることが多い</a:t>
            </a:r>
          </a:p>
        </p:txBody>
      </p:sp>
      <p:sp>
        <p:nvSpPr>
          <p:cNvPr id="11" name="吹き出し: 角を丸めた四角形 10">
            <a:extLst>
              <a:ext uri="{FF2B5EF4-FFF2-40B4-BE49-F238E27FC236}">
                <a16:creationId xmlns:a16="http://schemas.microsoft.com/office/drawing/2014/main" id="{D8ED14C6-4F01-1F6D-FA87-5A7DE619DA72}"/>
              </a:ext>
            </a:extLst>
          </p:cNvPr>
          <p:cNvSpPr/>
          <p:nvPr/>
        </p:nvSpPr>
        <p:spPr>
          <a:xfrm>
            <a:off x="8270297" y="2371210"/>
            <a:ext cx="2902891" cy="1057790"/>
          </a:xfrm>
          <a:prstGeom prst="wedgeRoundRectCallout">
            <a:avLst>
              <a:gd name="adj1" fmla="val -53238"/>
              <a:gd name="adj2" fmla="val 28193"/>
              <a:gd name="adj3" fmla="val 16667"/>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ja-JP" altLang="en-US" sz="2000" dirty="0">
                <a:solidFill>
                  <a:schemeClr val="tx1"/>
                </a:solidFill>
              </a:rPr>
              <a:t>荷物の再配達は下記を</a:t>
            </a:r>
            <a:endParaRPr kumimoji="1" lang="en-US" altLang="ja-JP" sz="2000" dirty="0">
              <a:solidFill>
                <a:schemeClr val="tx1"/>
              </a:solidFill>
            </a:endParaRPr>
          </a:p>
          <a:p>
            <a:r>
              <a:rPr kumimoji="1" lang="ja-JP" altLang="en-US" sz="2000" dirty="0">
                <a:solidFill>
                  <a:schemeClr val="tx1"/>
                </a:solidFill>
              </a:rPr>
              <a:t>ご確認ください。</a:t>
            </a:r>
            <a:endParaRPr kumimoji="1" lang="en-US" altLang="ja-JP" sz="2000" dirty="0">
              <a:solidFill>
                <a:schemeClr val="tx1"/>
              </a:solidFill>
            </a:endParaRPr>
          </a:p>
          <a:p>
            <a:r>
              <a:rPr kumimoji="1" lang="en-US" altLang="ja-JP" sz="2000" u="sng" dirty="0">
                <a:solidFill>
                  <a:srgbClr val="0070C0"/>
                </a:solidFill>
              </a:rPr>
              <a:t>http://</a:t>
            </a:r>
            <a:r>
              <a:rPr kumimoji="1" lang="en-US" altLang="ja-JP" sz="2000" u="sng" dirty="0" err="1">
                <a:solidFill>
                  <a:srgbClr val="0070C0"/>
                </a:solidFill>
              </a:rPr>
              <a:t>xxxx</a:t>
            </a:r>
            <a:r>
              <a:rPr kumimoji="1" lang="en-US" altLang="ja-JP" sz="2000" u="sng" dirty="0">
                <a:solidFill>
                  <a:srgbClr val="0070C0"/>
                </a:solidFill>
              </a:rPr>
              <a:t>/</a:t>
            </a:r>
            <a:r>
              <a:rPr kumimoji="1" lang="en-US" altLang="ja-JP" sz="2000" u="sng" dirty="0" err="1">
                <a:solidFill>
                  <a:srgbClr val="0070C0"/>
                </a:solidFill>
              </a:rPr>
              <a:t>xxxx</a:t>
            </a:r>
            <a:r>
              <a:rPr kumimoji="1" lang="en-US" altLang="ja-JP" sz="2000" u="sng" dirty="0">
                <a:solidFill>
                  <a:srgbClr val="0070C0"/>
                </a:solidFill>
              </a:rPr>
              <a:t>...</a:t>
            </a:r>
            <a:endParaRPr kumimoji="1" lang="ja-JP" altLang="en-US" sz="2000" u="sng" dirty="0">
              <a:solidFill>
                <a:srgbClr val="0070C0"/>
              </a:solidFill>
            </a:endParaRPr>
          </a:p>
        </p:txBody>
      </p:sp>
      <p:pic>
        <p:nvPicPr>
          <p:cNvPr id="12" name="図 11">
            <a:extLst>
              <a:ext uri="{FF2B5EF4-FFF2-40B4-BE49-F238E27FC236}">
                <a16:creationId xmlns:a16="http://schemas.microsoft.com/office/drawing/2014/main" id="{0586B4D3-B81E-DC66-783A-3B6E1EC829B4}"/>
              </a:ext>
            </a:extLst>
          </p:cNvPr>
          <p:cNvPicPr>
            <a:picLocks noChangeAspect="1"/>
          </p:cNvPicPr>
          <p:nvPr/>
        </p:nvPicPr>
        <p:blipFill>
          <a:blip r:embed="rId4" cstate="screen">
            <a:duotone>
              <a:prstClr val="black"/>
              <a:schemeClr val="accent2">
                <a:tint val="45000"/>
                <a:satMod val="400000"/>
              </a:schemeClr>
            </a:duotone>
            <a:extLst>
              <a:ext uri="{28A0092B-C50C-407E-A947-70E740481C1C}">
                <a14:useLocalDpi xmlns:a14="http://schemas.microsoft.com/office/drawing/2010/main"/>
              </a:ext>
            </a:extLst>
          </a:blip>
          <a:stretch>
            <a:fillRect/>
          </a:stretch>
        </p:blipFill>
        <p:spPr>
          <a:xfrm>
            <a:off x="7169659" y="2478465"/>
            <a:ext cx="950535" cy="950535"/>
          </a:xfrm>
          <a:prstGeom prst="rect">
            <a:avLst/>
          </a:prstGeom>
        </p:spPr>
      </p:pic>
      <p:pic>
        <p:nvPicPr>
          <p:cNvPr id="14" name="図 13">
            <a:extLst>
              <a:ext uri="{FF2B5EF4-FFF2-40B4-BE49-F238E27FC236}">
                <a16:creationId xmlns:a16="http://schemas.microsoft.com/office/drawing/2014/main" id="{1ED5F6F2-BEB0-0915-CFD7-AF5C10EB1A50}"/>
              </a:ext>
            </a:extLst>
          </p:cNvPr>
          <p:cNvPicPr>
            <a:picLocks noChangeAspect="1"/>
          </p:cNvPicPr>
          <p:nvPr/>
        </p:nvPicPr>
        <p:blipFill>
          <a:blip r:embed="rId5"/>
          <a:stretch>
            <a:fillRect/>
          </a:stretch>
        </p:blipFill>
        <p:spPr>
          <a:xfrm>
            <a:off x="8943237" y="3497213"/>
            <a:ext cx="1867703" cy="1675097"/>
          </a:xfrm>
          <a:prstGeom prst="rect">
            <a:avLst/>
          </a:prstGeom>
        </p:spPr>
      </p:pic>
      <p:sp>
        <p:nvSpPr>
          <p:cNvPr id="5" name="テキスト ボックス 4">
            <a:extLst>
              <a:ext uri="{FF2B5EF4-FFF2-40B4-BE49-F238E27FC236}">
                <a16:creationId xmlns:a16="http://schemas.microsoft.com/office/drawing/2014/main" id="{81D96251-CC5B-B186-E968-D383B683A78E}"/>
              </a:ext>
            </a:extLst>
          </p:cNvPr>
          <p:cNvSpPr txBox="1"/>
          <p:nvPr/>
        </p:nvSpPr>
        <p:spPr>
          <a:xfrm>
            <a:off x="10077278" y="4982362"/>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Gemini</a:t>
            </a:r>
            <a:endParaRPr lang="ja-JP" altLang="en-US" sz="1000" b="1" dirty="0">
              <a:solidFill>
                <a:schemeClr val="bg1">
                  <a:lumMod val="85000"/>
                </a:schemeClr>
              </a:solidFill>
            </a:endParaRPr>
          </a:p>
        </p:txBody>
      </p:sp>
      <p:sp>
        <p:nvSpPr>
          <p:cNvPr id="9" name="テキスト ボックス 8">
            <a:extLst>
              <a:ext uri="{FF2B5EF4-FFF2-40B4-BE49-F238E27FC236}">
                <a16:creationId xmlns:a16="http://schemas.microsoft.com/office/drawing/2014/main" id="{B4057DD1-9E63-17E0-1DD4-E91DC7E8F86A}"/>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38041882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034E6-7CF3-C52C-49D6-04863816A412}"/>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577E244B-4776-A441-D2C7-3E070E15FE81}"/>
              </a:ext>
            </a:extLst>
          </p:cNvPr>
          <p:cNvSpPr>
            <a:spLocks noGrp="1"/>
          </p:cNvSpPr>
          <p:nvPr>
            <p:ph type="title"/>
          </p:nvPr>
        </p:nvSpPr>
        <p:spPr/>
        <p:txBody>
          <a:bodyPr/>
          <a:lstStyle/>
          <a:p>
            <a:r>
              <a:rPr lang="ja-JP" altLang="en-US"/>
              <a:t>攻撃者は何が目的？①</a:t>
            </a:r>
          </a:p>
        </p:txBody>
      </p:sp>
      <p:sp>
        <p:nvSpPr>
          <p:cNvPr id="4" name="テキスト ボックス 3">
            <a:extLst>
              <a:ext uri="{FF2B5EF4-FFF2-40B4-BE49-F238E27FC236}">
                <a16:creationId xmlns:a16="http://schemas.microsoft.com/office/drawing/2014/main" id="{756D6BA5-50F0-52B7-CE90-734800A10475}"/>
              </a:ext>
            </a:extLst>
          </p:cNvPr>
          <p:cNvSpPr txBox="1"/>
          <p:nvPr/>
        </p:nvSpPr>
        <p:spPr>
          <a:xfrm>
            <a:off x="334858" y="1153296"/>
            <a:ext cx="11241057" cy="3602396"/>
          </a:xfrm>
          <a:prstGeom prst="rect">
            <a:avLst/>
          </a:prstGeom>
          <a:noFill/>
        </p:spPr>
        <p:txBody>
          <a:bodyPr wrap="square" rtlCol="0">
            <a:spAutoFit/>
          </a:bodyPr>
          <a:lstStyle/>
          <a:p>
            <a:pPr>
              <a:lnSpc>
                <a:spcPct val="120000"/>
              </a:lnSpc>
            </a:pPr>
            <a:r>
              <a:rPr lang="ja-JP" altLang="en-US" sz="2800" b="1">
                <a:latin typeface="+mn-ea"/>
              </a:rPr>
              <a:t>１．自分の利益のため </a:t>
            </a:r>
            <a:r>
              <a:rPr lang="en-US" altLang="ja-JP" sz="2800" b="1">
                <a:latin typeface="+mn-ea"/>
              </a:rPr>
              <a:t>(</a:t>
            </a:r>
            <a:r>
              <a:rPr lang="ja-JP" altLang="en-US" sz="2800">
                <a:latin typeface="+mn-ea"/>
              </a:rPr>
              <a:t>お金がほしい</a:t>
            </a:r>
            <a:r>
              <a:rPr lang="en-US" altLang="ja-JP" sz="2800">
                <a:latin typeface="+mn-ea"/>
              </a:rPr>
              <a:t>)</a:t>
            </a:r>
          </a:p>
          <a:p>
            <a:pPr lvl="1">
              <a:lnSpc>
                <a:spcPct val="120000"/>
              </a:lnSpc>
            </a:pPr>
            <a:r>
              <a:rPr lang="ja-JP" altLang="en-US" sz="2400">
                <a:latin typeface="+mn-ea"/>
              </a:rPr>
              <a:t>　・他人のクレジットカード情報を盗む</a:t>
            </a:r>
            <a:endParaRPr lang="en-US" altLang="ja-JP" sz="2400">
              <a:latin typeface="+mn-ea"/>
            </a:endParaRPr>
          </a:p>
          <a:p>
            <a:pPr lvl="1">
              <a:lnSpc>
                <a:spcPct val="120000"/>
              </a:lnSpc>
            </a:pPr>
            <a:r>
              <a:rPr lang="ja-JP" altLang="en-US" sz="2400">
                <a:latin typeface="+mn-ea"/>
              </a:rPr>
              <a:t>　・ギフトカードのコードを送らせる</a:t>
            </a:r>
            <a:endParaRPr lang="en-US" altLang="ja-JP" sz="2400">
              <a:latin typeface="+mn-ea"/>
            </a:endParaRPr>
          </a:p>
          <a:p>
            <a:pPr>
              <a:lnSpc>
                <a:spcPct val="120000"/>
              </a:lnSpc>
            </a:pPr>
            <a:endParaRPr lang="en-US" altLang="ja-JP" sz="4000" b="1">
              <a:latin typeface="+mn-ea"/>
            </a:endParaRPr>
          </a:p>
          <a:p>
            <a:pPr>
              <a:lnSpc>
                <a:spcPct val="120000"/>
              </a:lnSpc>
            </a:pPr>
            <a:r>
              <a:rPr lang="ja-JP" altLang="en-US" sz="2800" b="1">
                <a:latin typeface="+mn-ea"/>
              </a:rPr>
              <a:t>２．自己顕示のため </a:t>
            </a:r>
            <a:r>
              <a:rPr lang="en-US" altLang="ja-JP" sz="2800">
                <a:latin typeface="+mn-ea"/>
              </a:rPr>
              <a:t>(</a:t>
            </a:r>
            <a:r>
              <a:rPr lang="ja-JP" altLang="en-US" sz="2800">
                <a:latin typeface="+mn-ea"/>
              </a:rPr>
              <a:t>目立ちたい、腹いせ、いやがらせ</a:t>
            </a:r>
            <a:r>
              <a:rPr lang="en-US" altLang="ja-JP" sz="2800">
                <a:latin typeface="+mn-ea"/>
              </a:rPr>
              <a:t>)</a:t>
            </a:r>
          </a:p>
          <a:p>
            <a:pPr lvl="1">
              <a:lnSpc>
                <a:spcPct val="120000"/>
              </a:lnSpc>
            </a:pPr>
            <a:r>
              <a:rPr lang="ja-JP" altLang="en-US" sz="2400">
                <a:latin typeface="+mn-ea"/>
              </a:rPr>
              <a:t>　・サイバー攻撃中のライブ配信で、技術力をアピール</a:t>
            </a:r>
            <a:endParaRPr lang="en-US" altLang="ja-JP" sz="2400">
              <a:latin typeface="+mn-ea"/>
            </a:endParaRPr>
          </a:p>
          <a:p>
            <a:pPr lvl="1">
              <a:lnSpc>
                <a:spcPct val="120000"/>
              </a:lnSpc>
            </a:pPr>
            <a:r>
              <a:rPr lang="ja-JP" altLang="en-US" sz="2400">
                <a:latin typeface="+mn-ea"/>
              </a:rPr>
              <a:t>　・他人の秘密や恥ずかしい写真を</a:t>
            </a:r>
            <a:r>
              <a:rPr lang="en-US" altLang="ja-JP" sz="2400">
                <a:latin typeface="+mn-ea"/>
              </a:rPr>
              <a:t>SNS</a:t>
            </a:r>
            <a:r>
              <a:rPr lang="ja-JP" altLang="en-US" sz="2400">
                <a:latin typeface="+mn-ea"/>
              </a:rPr>
              <a:t>でばらまく</a:t>
            </a:r>
            <a:endParaRPr lang="en-US" altLang="ja-JP" sz="2400">
              <a:latin typeface="+mn-ea"/>
            </a:endParaRPr>
          </a:p>
        </p:txBody>
      </p:sp>
      <p:pic>
        <p:nvPicPr>
          <p:cNvPr id="7" name="図 6">
            <a:extLst>
              <a:ext uri="{FF2B5EF4-FFF2-40B4-BE49-F238E27FC236}">
                <a16:creationId xmlns:a16="http://schemas.microsoft.com/office/drawing/2014/main" id="{E3289D67-BC87-D3D6-F553-1001049DD3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2665" y="1326890"/>
            <a:ext cx="3128664" cy="1745208"/>
          </a:xfrm>
          <a:prstGeom prst="rect">
            <a:avLst/>
          </a:prstGeom>
        </p:spPr>
      </p:pic>
      <p:pic>
        <p:nvPicPr>
          <p:cNvPr id="9" name="図 8">
            <a:extLst>
              <a:ext uri="{FF2B5EF4-FFF2-40B4-BE49-F238E27FC236}">
                <a16:creationId xmlns:a16="http://schemas.microsoft.com/office/drawing/2014/main" id="{9BB32ED8-007C-09CA-6933-A8B8F60E59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59173" y="3245692"/>
            <a:ext cx="2375647" cy="2375647"/>
          </a:xfrm>
          <a:prstGeom prst="rect">
            <a:avLst/>
          </a:prstGeom>
        </p:spPr>
      </p:pic>
      <p:sp>
        <p:nvSpPr>
          <p:cNvPr id="2" name="吹き出し: 角を丸めた四角形 1">
            <a:extLst>
              <a:ext uri="{FF2B5EF4-FFF2-40B4-BE49-F238E27FC236}">
                <a16:creationId xmlns:a16="http://schemas.microsoft.com/office/drawing/2014/main" id="{59B2EE59-7EE1-8564-09CE-3BD9C738CDB8}"/>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a:t>
            </a:r>
            <a:r>
              <a:rPr lang="en-US" altLang="ja-JP" sz="2400">
                <a:solidFill>
                  <a:schemeClr val="tx1"/>
                </a:solidFill>
                <a:latin typeface="+mn-ea"/>
              </a:rPr>
              <a:t>Amazon</a:t>
            </a:r>
            <a:r>
              <a:rPr lang="ja-JP" altLang="en-US" sz="2400">
                <a:solidFill>
                  <a:schemeClr val="tx1"/>
                </a:solidFill>
                <a:latin typeface="+mn-ea"/>
              </a:rPr>
              <a:t>ギフト券のコードを送ってね」って</a:t>
            </a:r>
            <a:r>
              <a:rPr lang="en-US" altLang="ja-JP" sz="2400">
                <a:solidFill>
                  <a:schemeClr val="tx1"/>
                </a:solidFill>
                <a:latin typeface="+mn-ea"/>
              </a:rPr>
              <a:t>DM</a:t>
            </a:r>
            <a:r>
              <a:rPr lang="ja-JP" altLang="en-US" sz="2400">
                <a:solidFill>
                  <a:schemeClr val="tx1"/>
                </a:solidFill>
                <a:latin typeface="+mn-ea"/>
              </a:rPr>
              <a:t>来てたけど、もしかして</a:t>
            </a:r>
            <a:r>
              <a:rPr lang="en-US" altLang="ja-JP" sz="2400">
                <a:solidFill>
                  <a:schemeClr val="tx1"/>
                </a:solidFill>
                <a:latin typeface="+mn-ea"/>
              </a:rPr>
              <a:t>…</a:t>
            </a:r>
            <a:endParaRPr lang="ja-JP" altLang="en-US" sz="2400">
              <a:solidFill>
                <a:schemeClr val="tx1"/>
              </a:solidFill>
              <a:latin typeface="+mn-ea"/>
            </a:endParaRPr>
          </a:p>
        </p:txBody>
      </p:sp>
      <p:pic>
        <p:nvPicPr>
          <p:cNvPr id="3" name="図 2">
            <a:extLst>
              <a:ext uri="{FF2B5EF4-FFF2-40B4-BE49-F238E27FC236}">
                <a16:creationId xmlns:a16="http://schemas.microsoft.com/office/drawing/2014/main" id="{53ACC99B-0759-9764-40EB-B5786EC891F9}"/>
              </a:ext>
            </a:extLst>
          </p:cNvPr>
          <p:cNvPicPr preferRelativeResize="0">
            <a:picLocks/>
          </p:cNvPicPr>
          <p:nvPr/>
        </p:nvPicPr>
        <p:blipFill>
          <a:blip r:embed="rId5">
            <a:extLst>
              <a:ext uri="{28A0092B-C50C-407E-A947-70E740481C1C}">
                <a14:useLocalDpi xmlns:a14="http://schemas.microsoft.com/office/drawing/2010/main" val="0"/>
              </a:ext>
            </a:extLst>
          </a:blip>
          <a:srcRect l="9354"/>
          <a:stretch>
            <a:fillRect/>
          </a:stretch>
        </p:blipFill>
        <p:spPr>
          <a:xfrm>
            <a:off x="252000" y="5040000"/>
            <a:ext cx="1512000" cy="1800000"/>
          </a:xfrm>
          <a:prstGeom prst="rect">
            <a:avLst/>
          </a:prstGeom>
        </p:spPr>
      </p:pic>
      <p:sp>
        <p:nvSpPr>
          <p:cNvPr id="8" name="テキスト ボックス 7">
            <a:extLst>
              <a:ext uri="{FF2B5EF4-FFF2-40B4-BE49-F238E27FC236}">
                <a16:creationId xmlns:a16="http://schemas.microsoft.com/office/drawing/2014/main" id="{96406F8E-8C77-A402-F1BC-07032D361365}"/>
              </a:ext>
            </a:extLst>
          </p:cNvPr>
          <p:cNvSpPr txBox="1"/>
          <p:nvPr/>
        </p:nvSpPr>
        <p:spPr>
          <a:xfrm>
            <a:off x="10331328" y="5277858"/>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Gemini</a:t>
            </a:r>
            <a:endParaRPr lang="ja-JP" altLang="en-US" sz="1000" b="1" dirty="0">
              <a:solidFill>
                <a:schemeClr val="bg1">
                  <a:lumMod val="85000"/>
                </a:schemeClr>
              </a:solidFill>
            </a:endParaRPr>
          </a:p>
        </p:txBody>
      </p:sp>
      <p:sp>
        <p:nvSpPr>
          <p:cNvPr id="11" name="テキスト ボックス 10">
            <a:extLst>
              <a:ext uri="{FF2B5EF4-FFF2-40B4-BE49-F238E27FC236}">
                <a16:creationId xmlns:a16="http://schemas.microsoft.com/office/drawing/2014/main" id="{AFA7566B-E8D4-93AC-77D0-3536AE0C21F9}"/>
              </a:ext>
            </a:extLst>
          </p:cNvPr>
          <p:cNvSpPr txBox="1"/>
          <p:nvPr/>
        </p:nvSpPr>
        <p:spPr>
          <a:xfrm>
            <a:off x="10331328" y="2988079"/>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Gemini</a:t>
            </a:r>
            <a:endParaRPr lang="ja-JP" altLang="en-US" sz="1000" b="1" dirty="0">
              <a:solidFill>
                <a:schemeClr val="bg1">
                  <a:lumMod val="85000"/>
                </a:schemeClr>
              </a:solidFill>
            </a:endParaRPr>
          </a:p>
        </p:txBody>
      </p:sp>
      <p:sp>
        <p:nvSpPr>
          <p:cNvPr id="13" name="テキスト ボックス 12">
            <a:extLst>
              <a:ext uri="{FF2B5EF4-FFF2-40B4-BE49-F238E27FC236}">
                <a16:creationId xmlns:a16="http://schemas.microsoft.com/office/drawing/2014/main" id="{370DAF3C-6B2D-708E-7CAE-EF6B17DE446D}"/>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1255606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1C668-4D65-C8E3-5556-8A707D69B466}"/>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0AF22313-5850-B995-15AA-E21E48A15EA7}"/>
              </a:ext>
            </a:extLst>
          </p:cNvPr>
          <p:cNvSpPr>
            <a:spLocks noGrp="1"/>
          </p:cNvSpPr>
          <p:nvPr>
            <p:ph type="title"/>
          </p:nvPr>
        </p:nvSpPr>
        <p:spPr/>
        <p:txBody>
          <a:bodyPr/>
          <a:lstStyle/>
          <a:p>
            <a:r>
              <a:rPr lang="ja-JP" altLang="en-US"/>
              <a:t>攻撃者は何が目的？②</a:t>
            </a:r>
          </a:p>
        </p:txBody>
      </p:sp>
      <p:sp>
        <p:nvSpPr>
          <p:cNvPr id="4" name="テキスト ボックス 3">
            <a:extLst>
              <a:ext uri="{FF2B5EF4-FFF2-40B4-BE49-F238E27FC236}">
                <a16:creationId xmlns:a16="http://schemas.microsoft.com/office/drawing/2014/main" id="{53A043BE-916A-160E-0687-50ECB3DF4C41}"/>
              </a:ext>
            </a:extLst>
          </p:cNvPr>
          <p:cNvSpPr txBox="1"/>
          <p:nvPr/>
        </p:nvSpPr>
        <p:spPr>
          <a:xfrm>
            <a:off x="334858" y="1153296"/>
            <a:ext cx="11241057" cy="4120487"/>
          </a:xfrm>
          <a:prstGeom prst="rect">
            <a:avLst/>
          </a:prstGeom>
          <a:noFill/>
        </p:spPr>
        <p:txBody>
          <a:bodyPr wrap="square" rtlCol="0">
            <a:spAutoFit/>
          </a:bodyPr>
          <a:lstStyle/>
          <a:p>
            <a:pPr>
              <a:lnSpc>
                <a:spcPct val="120000"/>
              </a:lnSpc>
            </a:pPr>
            <a:r>
              <a:rPr lang="ja-JP" altLang="en-US" sz="2800" b="1">
                <a:latin typeface="+mn-ea"/>
              </a:rPr>
              <a:t>３．スリルを求めているため </a:t>
            </a:r>
            <a:r>
              <a:rPr lang="en-US" altLang="ja-JP" sz="2800">
                <a:latin typeface="+mn-ea"/>
              </a:rPr>
              <a:t>(</a:t>
            </a:r>
            <a:r>
              <a:rPr lang="ja-JP" altLang="en-US" sz="2800">
                <a:latin typeface="+mn-ea"/>
              </a:rPr>
              <a:t>にわかハッカーなど</a:t>
            </a:r>
            <a:r>
              <a:rPr lang="en-US" altLang="ja-JP" sz="2800">
                <a:latin typeface="+mn-ea"/>
              </a:rPr>
              <a:t>)</a:t>
            </a:r>
          </a:p>
          <a:p>
            <a:pPr lvl="1">
              <a:lnSpc>
                <a:spcPct val="120000"/>
              </a:lnSpc>
            </a:pPr>
            <a:r>
              <a:rPr lang="ja-JP" altLang="en-US" sz="2400">
                <a:latin typeface="+mn-ea"/>
              </a:rPr>
              <a:t>　・友人のスマホやアカウントにゲーム感覚でログインしてみる</a:t>
            </a:r>
            <a:endParaRPr lang="en-US" altLang="ja-JP" sz="2400">
              <a:latin typeface="+mn-ea"/>
            </a:endParaRPr>
          </a:p>
          <a:p>
            <a:pPr lvl="1">
              <a:lnSpc>
                <a:spcPct val="120000"/>
              </a:lnSpc>
            </a:pPr>
            <a:r>
              <a:rPr lang="ja-JP" altLang="en-US" sz="2400">
                <a:latin typeface="+mn-ea"/>
              </a:rPr>
              <a:t>　・「やってみた」動画で見たハッキングツールを使ってみる</a:t>
            </a:r>
            <a:endParaRPr lang="en-US" altLang="ja-JP" sz="2400">
              <a:latin typeface="+mn-ea"/>
            </a:endParaRPr>
          </a:p>
          <a:p>
            <a:pPr>
              <a:lnSpc>
                <a:spcPct val="120000"/>
              </a:lnSpc>
            </a:pPr>
            <a:endParaRPr lang="en-US" altLang="ja-JP" sz="4000" b="1">
              <a:latin typeface="+mn-ea"/>
            </a:endParaRPr>
          </a:p>
          <a:p>
            <a:pPr>
              <a:lnSpc>
                <a:spcPct val="120000"/>
              </a:lnSpc>
            </a:pPr>
            <a:r>
              <a:rPr lang="ja-JP" altLang="en-US" sz="2800" b="1">
                <a:latin typeface="+mn-ea"/>
              </a:rPr>
              <a:t>４．国家レベルの活動のため </a:t>
            </a:r>
            <a:r>
              <a:rPr lang="en-US" altLang="ja-JP" sz="2800">
                <a:latin typeface="+mn-ea"/>
              </a:rPr>
              <a:t>(</a:t>
            </a:r>
            <a:r>
              <a:rPr lang="ja-JP" altLang="en-US" sz="2800">
                <a:latin typeface="+mn-ea"/>
              </a:rPr>
              <a:t>スパイ活動や妨害工作など</a:t>
            </a:r>
            <a:r>
              <a:rPr lang="en-US" altLang="ja-JP" sz="2800">
                <a:latin typeface="+mn-ea"/>
              </a:rPr>
              <a:t>)</a:t>
            </a:r>
          </a:p>
          <a:p>
            <a:pPr>
              <a:lnSpc>
                <a:spcPct val="120000"/>
              </a:lnSpc>
            </a:pPr>
            <a:r>
              <a:rPr lang="ja-JP" altLang="en-US" sz="2400">
                <a:latin typeface="+mn-ea"/>
              </a:rPr>
              <a:t>　　　・敵国の軍事機密や最先端技術の情報を盗む</a:t>
            </a:r>
            <a:endParaRPr lang="en-US" altLang="ja-JP" sz="2400">
              <a:latin typeface="+mn-ea"/>
            </a:endParaRPr>
          </a:p>
          <a:p>
            <a:pPr>
              <a:lnSpc>
                <a:spcPct val="120000"/>
              </a:lnSpc>
            </a:pPr>
            <a:r>
              <a:rPr lang="ja-JP" altLang="en-US" sz="2400">
                <a:latin typeface="+mn-ea"/>
              </a:rPr>
              <a:t>　　　・電力や通信などの設備を攻撃して混乱させる</a:t>
            </a:r>
            <a:endParaRPr lang="en-US" altLang="ja-JP" sz="2400">
              <a:latin typeface="+mn-ea"/>
            </a:endParaRPr>
          </a:p>
          <a:p>
            <a:pPr>
              <a:lnSpc>
                <a:spcPct val="120000"/>
              </a:lnSpc>
            </a:pPr>
            <a:endParaRPr lang="en-US" altLang="ja-JP" sz="2800">
              <a:latin typeface="+mn-ea"/>
            </a:endParaRPr>
          </a:p>
        </p:txBody>
      </p:sp>
      <p:pic>
        <p:nvPicPr>
          <p:cNvPr id="7" name="図 6">
            <a:extLst>
              <a:ext uri="{FF2B5EF4-FFF2-40B4-BE49-F238E27FC236}">
                <a16:creationId xmlns:a16="http://schemas.microsoft.com/office/drawing/2014/main" id="{CC3E91C4-E0C9-5B26-9EF5-976461C191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75604" y="3429000"/>
            <a:ext cx="2868706" cy="1600200"/>
          </a:xfrm>
          <a:prstGeom prst="rect">
            <a:avLst/>
          </a:prstGeom>
        </p:spPr>
      </p:pic>
      <p:pic>
        <p:nvPicPr>
          <p:cNvPr id="9" name="図 8">
            <a:extLst>
              <a:ext uri="{FF2B5EF4-FFF2-40B4-BE49-F238E27FC236}">
                <a16:creationId xmlns:a16="http://schemas.microsoft.com/office/drawing/2014/main" id="{373821D6-5E6F-4C20-410D-0A1C4B263F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67298" y="1391048"/>
            <a:ext cx="2685318" cy="1497904"/>
          </a:xfrm>
          <a:prstGeom prst="rect">
            <a:avLst/>
          </a:prstGeom>
        </p:spPr>
      </p:pic>
      <p:sp>
        <p:nvSpPr>
          <p:cNvPr id="2" name="吹き出し: 角を丸めた四角形 1">
            <a:extLst>
              <a:ext uri="{FF2B5EF4-FFF2-40B4-BE49-F238E27FC236}">
                <a16:creationId xmlns:a16="http://schemas.microsoft.com/office/drawing/2014/main" id="{4816FE9B-165A-F871-49B9-2FC7846325EC}"/>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国家レベルのスパイ活動って映画の中だけだと思ってたよ</a:t>
            </a:r>
            <a:r>
              <a:rPr lang="en-US" altLang="ja-JP" sz="2400">
                <a:solidFill>
                  <a:schemeClr val="tx1"/>
                </a:solidFill>
                <a:latin typeface="+mn-ea"/>
              </a:rPr>
              <a:t>…</a:t>
            </a:r>
            <a:endParaRPr lang="ja-JP" altLang="en-US" sz="2400">
              <a:solidFill>
                <a:schemeClr val="tx1"/>
              </a:solidFill>
              <a:latin typeface="+mn-ea"/>
            </a:endParaRPr>
          </a:p>
        </p:txBody>
      </p:sp>
      <p:pic>
        <p:nvPicPr>
          <p:cNvPr id="3" name="図 2" descr="男性の顔の絵&#10;&#10;AI 生成コンテンツは誤りを含む可能性があります。">
            <a:extLst>
              <a:ext uri="{FF2B5EF4-FFF2-40B4-BE49-F238E27FC236}">
                <a16:creationId xmlns:a16="http://schemas.microsoft.com/office/drawing/2014/main" id="{A92183EF-E283-41FC-386C-8D4EFF9A5BCF}"/>
              </a:ext>
            </a:extLst>
          </p:cNvPr>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a:xfrm>
            <a:off x="252000" y="5040000"/>
            <a:ext cx="1440000" cy="1800000"/>
          </a:xfrm>
          <a:prstGeom prst="rect">
            <a:avLst/>
          </a:prstGeom>
        </p:spPr>
      </p:pic>
      <p:sp>
        <p:nvSpPr>
          <p:cNvPr id="11" name="テキスト ボックス 10">
            <a:extLst>
              <a:ext uri="{FF2B5EF4-FFF2-40B4-BE49-F238E27FC236}">
                <a16:creationId xmlns:a16="http://schemas.microsoft.com/office/drawing/2014/main" id="{B31ADB07-23DB-CDF1-B526-91D7C9BFE995}"/>
              </a:ext>
            </a:extLst>
          </p:cNvPr>
          <p:cNvSpPr txBox="1"/>
          <p:nvPr/>
        </p:nvSpPr>
        <p:spPr>
          <a:xfrm>
            <a:off x="10358505" y="2765022"/>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Gemini</a:t>
            </a:r>
            <a:endParaRPr lang="ja-JP" altLang="en-US" sz="1000" b="1" dirty="0">
              <a:solidFill>
                <a:schemeClr val="bg1">
                  <a:lumMod val="85000"/>
                </a:schemeClr>
              </a:solidFill>
            </a:endParaRPr>
          </a:p>
        </p:txBody>
      </p:sp>
      <p:sp>
        <p:nvSpPr>
          <p:cNvPr id="13" name="テキスト ボックス 12">
            <a:extLst>
              <a:ext uri="{FF2B5EF4-FFF2-40B4-BE49-F238E27FC236}">
                <a16:creationId xmlns:a16="http://schemas.microsoft.com/office/drawing/2014/main" id="{59BA324B-FF99-059C-704F-777403328462}"/>
              </a:ext>
            </a:extLst>
          </p:cNvPr>
          <p:cNvSpPr txBox="1"/>
          <p:nvPr/>
        </p:nvSpPr>
        <p:spPr>
          <a:xfrm>
            <a:off x="10358505" y="4946524"/>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Gemini</a:t>
            </a:r>
            <a:endParaRPr lang="ja-JP" altLang="en-US" sz="1000" b="1" dirty="0">
              <a:solidFill>
                <a:schemeClr val="bg1">
                  <a:lumMod val="85000"/>
                </a:schemeClr>
              </a:solidFill>
            </a:endParaRPr>
          </a:p>
        </p:txBody>
      </p:sp>
      <p:sp>
        <p:nvSpPr>
          <p:cNvPr id="15" name="テキスト ボックス 14">
            <a:extLst>
              <a:ext uri="{FF2B5EF4-FFF2-40B4-BE49-F238E27FC236}">
                <a16:creationId xmlns:a16="http://schemas.microsoft.com/office/drawing/2014/main" id="{9F5A2229-642F-179F-76EB-52ADD34FAFE4}"/>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14004088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77D4CDA-A596-556D-4C20-5FCFB32DE602}"/>
              </a:ext>
            </a:extLst>
          </p:cNvPr>
          <p:cNvSpPr>
            <a:spLocks noGrp="1"/>
          </p:cNvSpPr>
          <p:nvPr>
            <p:ph type="title"/>
          </p:nvPr>
        </p:nvSpPr>
        <p:spPr/>
        <p:txBody>
          <a:bodyPr/>
          <a:lstStyle/>
          <a:p>
            <a:r>
              <a:rPr kumimoji="1" lang="ja-JP" altLang="en-US"/>
              <a:t>どんな</a:t>
            </a:r>
            <a:r>
              <a:rPr lang="ja-JP" altLang="en-US"/>
              <a:t>サイバー</a:t>
            </a:r>
            <a:r>
              <a:rPr kumimoji="1" lang="ja-JP" altLang="en-US"/>
              <a:t>攻撃</a:t>
            </a:r>
            <a:r>
              <a:rPr lang="ja-JP" altLang="en-US"/>
              <a:t>がある</a:t>
            </a:r>
            <a:r>
              <a:rPr kumimoji="1" lang="ja-JP" altLang="en-US"/>
              <a:t>の？</a:t>
            </a:r>
          </a:p>
        </p:txBody>
      </p:sp>
      <p:grpSp>
        <p:nvGrpSpPr>
          <p:cNvPr id="7" name="グループ化 6">
            <a:extLst>
              <a:ext uri="{FF2B5EF4-FFF2-40B4-BE49-F238E27FC236}">
                <a16:creationId xmlns:a16="http://schemas.microsoft.com/office/drawing/2014/main" id="{739C6F63-073F-3707-0538-80CBA59B0F10}"/>
              </a:ext>
            </a:extLst>
          </p:cNvPr>
          <p:cNvGrpSpPr/>
          <p:nvPr/>
        </p:nvGrpSpPr>
        <p:grpSpPr>
          <a:xfrm>
            <a:off x="1085804" y="2123531"/>
            <a:ext cx="2931931" cy="2912284"/>
            <a:chOff x="411904" y="2011680"/>
            <a:chExt cx="3642613" cy="3374136"/>
          </a:xfrm>
        </p:grpSpPr>
        <p:sp>
          <p:nvSpPr>
            <p:cNvPr id="5" name="正方形/長方形 4">
              <a:extLst>
                <a:ext uri="{FF2B5EF4-FFF2-40B4-BE49-F238E27FC236}">
                  <a16:creationId xmlns:a16="http://schemas.microsoft.com/office/drawing/2014/main" id="{B9FE1B41-2432-D1DF-85CA-59883D7C006A}"/>
                </a:ext>
              </a:extLst>
            </p:cNvPr>
            <p:cNvSpPr/>
            <p:nvPr/>
          </p:nvSpPr>
          <p:spPr>
            <a:xfrm>
              <a:off x="411908" y="2011680"/>
              <a:ext cx="3642609" cy="3374136"/>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6" name="正方形/長方形 5">
              <a:extLst>
                <a:ext uri="{FF2B5EF4-FFF2-40B4-BE49-F238E27FC236}">
                  <a16:creationId xmlns:a16="http://schemas.microsoft.com/office/drawing/2014/main" id="{C70E8EB9-9B91-AE80-2DCC-D4F3B9CDE6D9}"/>
                </a:ext>
              </a:extLst>
            </p:cNvPr>
            <p:cNvSpPr/>
            <p:nvPr/>
          </p:nvSpPr>
          <p:spPr>
            <a:xfrm>
              <a:off x="411904" y="2013031"/>
              <a:ext cx="3642609" cy="540725"/>
            </a:xfrm>
            <a:prstGeom prst="rect">
              <a:avLst/>
            </a:prstGeom>
            <a:solidFill>
              <a:schemeClr val="accent1">
                <a:lumMod val="20000"/>
                <a:lumOff val="80000"/>
              </a:schemeClr>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400" b="1">
                  <a:solidFill>
                    <a:schemeClr val="tx1"/>
                  </a:solidFill>
                  <a:latin typeface="+mn-ea"/>
                </a:rPr>
                <a:t>フィッシング</a:t>
              </a:r>
            </a:p>
          </p:txBody>
        </p:sp>
      </p:grpSp>
      <p:grpSp>
        <p:nvGrpSpPr>
          <p:cNvPr id="24" name="グループ化 23">
            <a:extLst>
              <a:ext uri="{FF2B5EF4-FFF2-40B4-BE49-F238E27FC236}">
                <a16:creationId xmlns:a16="http://schemas.microsoft.com/office/drawing/2014/main" id="{69C7259B-F344-5D29-8F87-A43D34C928D3}"/>
              </a:ext>
            </a:extLst>
          </p:cNvPr>
          <p:cNvGrpSpPr/>
          <p:nvPr/>
        </p:nvGrpSpPr>
        <p:grpSpPr>
          <a:xfrm>
            <a:off x="4577461" y="2131828"/>
            <a:ext cx="2931931" cy="2907765"/>
            <a:chOff x="411904" y="2011680"/>
            <a:chExt cx="3642613" cy="3374136"/>
          </a:xfrm>
        </p:grpSpPr>
        <p:sp>
          <p:nvSpPr>
            <p:cNvPr id="25" name="正方形/長方形 24">
              <a:extLst>
                <a:ext uri="{FF2B5EF4-FFF2-40B4-BE49-F238E27FC236}">
                  <a16:creationId xmlns:a16="http://schemas.microsoft.com/office/drawing/2014/main" id="{E8FF889D-BF47-9A57-4A71-EB06623E5AF6}"/>
                </a:ext>
              </a:extLst>
            </p:cNvPr>
            <p:cNvSpPr/>
            <p:nvPr/>
          </p:nvSpPr>
          <p:spPr>
            <a:xfrm>
              <a:off x="411908" y="2011680"/>
              <a:ext cx="3642609" cy="3374136"/>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26" name="正方形/長方形 25">
              <a:extLst>
                <a:ext uri="{FF2B5EF4-FFF2-40B4-BE49-F238E27FC236}">
                  <a16:creationId xmlns:a16="http://schemas.microsoft.com/office/drawing/2014/main" id="{5D7A1611-39CF-7568-C0EA-041FF2EE9021}"/>
                </a:ext>
              </a:extLst>
            </p:cNvPr>
            <p:cNvSpPr/>
            <p:nvPr/>
          </p:nvSpPr>
          <p:spPr>
            <a:xfrm>
              <a:off x="411904" y="2013031"/>
              <a:ext cx="3642609" cy="540725"/>
            </a:xfrm>
            <a:prstGeom prst="rect">
              <a:avLst/>
            </a:prstGeom>
            <a:solidFill>
              <a:schemeClr val="accent1">
                <a:lumMod val="20000"/>
                <a:lumOff val="80000"/>
              </a:schemeClr>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b="1">
                  <a:solidFill>
                    <a:schemeClr val="tx1"/>
                  </a:solidFill>
                  <a:latin typeface="+mn-ea"/>
                </a:rPr>
                <a:t>チョイス</a:t>
              </a:r>
              <a:r>
                <a:rPr kumimoji="1" lang="ja-JP" altLang="en-US" sz="2400" b="1">
                  <a:solidFill>
                    <a:schemeClr val="tx1"/>
                  </a:solidFill>
                  <a:latin typeface="+mn-ea"/>
                </a:rPr>
                <a:t>ジャッキング</a:t>
              </a:r>
            </a:p>
          </p:txBody>
        </p:sp>
      </p:grpSp>
      <p:grpSp>
        <p:nvGrpSpPr>
          <p:cNvPr id="27" name="グループ化 26">
            <a:extLst>
              <a:ext uri="{FF2B5EF4-FFF2-40B4-BE49-F238E27FC236}">
                <a16:creationId xmlns:a16="http://schemas.microsoft.com/office/drawing/2014/main" id="{9F243BB4-9CE4-CC43-7C5F-A03AA555102D}"/>
              </a:ext>
            </a:extLst>
          </p:cNvPr>
          <p:cNvGrpSpPr/>
          <p:nvPr/>
        </p:nvGrpSpPr>
        <p:grpSpPr>
          <a:xfrm>
            <a:off x="8069115" y="2127158"/>
            <a:ext cx="2931931" cy="2916555"/>
            <a:chOff x="411904" y="2001480"/>
            <a:chExt cx="3642613" cy="3384336"/>
          </a:xfrm>
        </p:grpSpPr>
        <p:sp>
          <p:nvSpPr>
            <p:cNvPr id="28" name="正方形/長方形 27">
              <a:extLst>
                <a:ext uri="{FF2B5EF4-FFF2-40B4-BE49-F238E27FC236}">
                  <a16:creationId xmlns:a16="http://schemas.microsoft.com/office/drawing/2014/main" id="{FD8B000C-6BC4-F0E0-570F-10D36891FE76}"/>
                </a:ext>
              </a:extLst>
            </p:cNvPr>
            <p:cNvSpPr/>
            <p:nvPr/>
          </p:nvSpPr>
          <p:spPr>
            <a:xfrm>
              <a:off x="411908" y="2011680"/>
              <a:ext cx="3642609" cy="3374136"/>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29" name="正方形/長方形 28">
              <a:extLst>
                <a:ext uri="{FF2B5EF4-FFF2-40B4-BE49-F238E27FC236}">
                  <a16:creationId xmlns:a16="http://schemas.microsoft.com/office/drawing/2014/main" id="{FB04F1E4-8E11-1A60-960C-CA5573E0C4A8}"/>
                </a:ext>
              </a:extLst>
            </p:cNvPr>
            <p:cNvSpPr/>
            <p:nvPr/>
          </p:nvSpPr>
          <p:spPr>
            <a:xfrm>
              <a:off x="411904" y="2001480"/>
              <a:ext cx="3642610" cy="540725"/>
            </a:xfrm>
            <a:prstGeom prst="rect">
              <a:avLst/>
            </a:prstGeom>
            <a:solidFill>
              <a:schemeClr val="accent1">
                <a:lumMod val="20000"/>
                <a:lumOff val="80000"/>
              </a:schemeClr>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sz="2400" b="1">
                  <a:solidFill>
                    <a:schemeClr val="tx1"/>
                  </a:solidFill>
                  <a:latin typeface="+mn-ea"/>
                </a:rPr>
                <a:t>ClickFix</a:t>
              </a:r>
            </a:p>
          </p:txBody>
        </p:sp>
      </p:grpSp>
      <p:pic>
        <p:nvPicPr>
          <p:cNvPr id="31" name="図 30" descr="ダイアグラム&#10;&#10;AI 生成コンテンツは誤りを含む可能性があります。">
            <a:extLst>
              <a:ext uri="{FF2B5EF4-FFF2-40B4-BE49-F238E27FC236}">
                <a16:creationId xmlns:a16="http://schemas.microsoft.com/office/drawing/2014/main" id="{EE596255-2172-6276-95D4-296CCD0B8C48}"/>
              </a:ext>
            </a:extLst>
          </p:cNvPr>
          <p:cNvPicPr>
            <a:picLocks noChangeAspect="1"/>
          </p:cNvPicPr>
          <p:nvPr/>
        </p:nvPicPr>
        <p:blipFill>
          <a:blip r:embed="rId3">
            <a:extLst>
              <a:ext uri="{28A0092B-C50C-407E-A947-70E740481C1C}">
                <a14:useLocalDpi xmlns:a14="http://schemas.microsoft.com/office/drawing/2010/main" val="0"/>
              </a:ext>
            </a:extLst>
          </a:blip>
          <a:srcRect t="21765" b="8023"/>
          <a:stretch>
            <a:fillRect/>
          </a:stretch>
        </p:blipFill>
        <p:spPr>
          <a:xfrm>
            <a:off x="5165239" y="2720707"/>
            <a:ext cx="1543159" cy="1345005"/>
          </a:xfrm>
          <a:prstGeom prst="rect">
            <a:avLst/>
          </a:prstGeom>
        </p:spPr>
      </p:pic>
      <p:sp>
        <p:nvSpPr>
          <p:cNvPr id="33" name="テキスト ボックス 32">
            <a:extLst>
              <a:ext uri="{FF2B5EF4-FFF2-40B4-BE49-F238E27FC236}">
                <a16:creationId xmlns:a16="http://schemas.microsoft.com/office/drawing/2014/main" id="{D1FA2DA9-A8E1-3141-50F0-3D183069CFEA}"/>
              </a:ext>
            </a:extLst>
          </p:cNvPr>
          <p:cNvSpPr txBox="1"/>
          <p:nvPr/>
        </p:nvSpPr>
        <p:spPr>
          <a:xfrm>
            <a:off x="1098539" y="4015633"/>
            <a:ext cx="3034318" cy="1015663"/>
          </a:xfrm>
          <a:prstGeom prst="rect">
            <a:avLst/>
          </a:prstGeom>
          <a:noFill/>
        </p:spPr>
        <p:txBody>
          <a:bodyPr wrap="square" rtlCol="0">
            <a:spAutoFit/>
          </a:bodyPr>
          <a:lstStyle/>
          <a:p>
            <a:pPr algn="ctr"/>
            <a:r>
              <a:rPr kumimoji="1" lang="ja-JP" altLang="en-US" sz="2000" b="1" u="sng">
                <a:latin typeface="+mn-ea"/>
              </a:rPr>
              <a:t>本物になりすまして</a:t>
            </a:r>
            <a:r>
              <a:rPr kumimoji="1" lang="ja-JP" altLang="en-US" sz="2000">
                <a:latin typeface="+mn-ea"/>
              </a:rPr>
              <a:t>、</a:t>
            </a:r>
            <a:br>
              <a:rPr kumimoji="1" lang="en-US" altLang="ja-JP" sz="2000">
                <a:latin typeface="+mn-ea"/>
              </a:rPr>
            </a:br>
            <a:r>
              <a:rPr kumimoji="1" lang="ja-JP" altLang="en-US" sz="2000">
                <a:latin typeface="+mn-ea"/>
              </a:rPr>
              <a:t>偽の</a:t>
            </a:r>
            <a:r>
              <a:rPr lang="en-US" altLang="ja-JP" sz="2000">
                <a:latin typeface="+mn-ea"/>
              </a:rPr>
              <a:t>Web</a:t>
            </a:r>
            <a:r>
              <a:rPr lang="ja-JP" altLang="en-US" sz="2000">
                <a:latin typeface="+mn-ea"/>
              </a:rPr>
              <a:t>サイトに誘導し、個人情報などをだまし取る</a:t>
            </a:r>
            <a:endParaRPr kumimoji="1" lang="ja-JP" altLang="en-US" sz="2000">
              <a:latin typeface="+mn-ea"/>
            </a:endParaRPr>
          </a:p>
        </p:txBody>
      </p:sp>
      <p:sp>
        <p:nvSpPr>
          <p:cNvPr id="34" name="テキスト ボックス 33">
            <a:extLst>
              <a:ext uri="{FF2B5EF4-FFF2-40B4-BE49-F238E27FC236}">
                <a16:creationId xmlns:a16="http://schemas.microsoft.com/office/drawing/2014/main" id="{CACA7179-CD73-58C3-E36E-FF9100EF3D90}"/>
              </a:ext>
            </a:extLst>
          </p:cNvPr>
          <p:cNvSpPr txBox="1"/>
          <p:nvPr/>
        </p:nvSpPr>
        <p:spPr>
          <a:xfrm>
            <a:off x="4534167" y="4023930"/>
            <a:ext cx="3052816" cy="1015663"/>
          </a:xfrm>
          <a:prstGeom prst="rect">
            <a:avLst/>
          </a:prstGeom>
          <a:noFill/>
        </p:spPr>
        <p:txBody>
          <a:bodyPr wrap="square" rtlCol="0">
            <a:spAutoFit/>
          </a:bodyPr>
          <a:lstStyle/>
          <a:p>
            <a:pPr algn="ctr"/>
            <a:r>
              <a:rPr lang="ja-JP" altLang="en-US" sz="2000">
                <a:latin typeface="+mn-ea"/>
              </a:rPr>
              <a:t>充電スポットで</a:t>
            </a:r>
            <a:r>
              <a:rPr lang="ja-JP" altLang="en-US" sz="2000" b="1" u="sng">
                <a:latin typeface="+mn-ea"/>
              </a:rPr>
              <a:t>ユーザーをだまして許可させ</a:t>
            </a:r>
            <a:r>
              <a:rPr lang="ja-JP" altLang="en-US" sz="2000">
                <a:latin typeface="+mn-ea"/>
              </a:rPr>
              <a:t>、</a:t>
            </a:r>
            <a:endParaRPr lang="en-US" altLang="ja-JP" sz="2000">
              <a:latin typeface="+mn-ea"/>
            </a:endParaRPr>
          </a:p>
          <a:p>
            <a:pPr algn="ctr"/>
            <a:r>
              <a:rPr lang="ja-JP" altLang="en-US" sz="2000">
                <a:latin typeface="+mn-ea"/>
              </a:rPr>
              <a:t>個人情報を取得する</a:t>
            </a:r>
            <a:endParaRPr kumimoji="1" lang="ja-JP" altLang="en-US" sz="2000">
              <a:latin typeface="+mn-ea"/>
            </a:endParaRPr>
          </a:p>
        </p:txBody>
      </p:sp>
      <p:sp>
        <p:nvSpPr>
          <p:cNvPr id="35" name="テキスト ボックス 34">
            <a:extLst>
              <a:ext uri="{FF2B5EF4-FFF2-40B4-BE49-F238E27FC236}">
                <a16:creationId xmlns:a16="http://schemas.microsoft.com/office/drawing/2014/main" id="{9708C3DA-105C-4232-6587-4258D22EB28A}"/>
              </a:ext>
            </a:extLst>
          </p:cNvPr>
          <p:cNvSpPr txBox="1"/>
          <p:nvPr/>
        </p:nvSpPr>
        <p:spPr>
          <a:xfrm>
            <a:off x="8036428" y="4027274"/>
            <a:ext cx="2973109" cy="1015663"/>
          </a:xfrm>
          <a:prstGeom prst="rect">
            <a:avLst/>
          </a:prstGeom>
          <a:noFill/>
        </p:spPr>
        <p:txBody>
          <a:bodyPr wrap="square" rtlCol="0">
            <a:spAutoFit/>
          </a:bodyPr>
          <a:lstStyle/>
          <a:p>
            <a:pPr algn="ctr"/>
            <a:r>
              <a:rPr lang="ja-JP" altLang="en-US" sz="2000">
                <a:latin typeface="+mn-ea"/>
              </a:rPr>
              <a:t>偽の警告画面 等で</a:t>
            </a:r>
            <a:r>
              <a:rPr lang="ja-JP" altLang="en-US" sz="2000" b="1" u="sng">
                <a:latin typeface="+mn-ea"/>
              </a:rPr>
              <a:t>直し方を教えるふり</a:t>
            </a:r>
            <a:r>
              <a:rPr lang="ja-JP" altLang="en-US" sz="2000">
                <a:latin typeface="+mn-ea"/>
              </a:rPr>
              <a:t>をして、</a:t>
            </a:r>
            <a:endParaRPr lang="en-US" altLang="ja-JP" sz="2000">
              <a:latin typeface="+mn-ea"/>
            </a:endParaRPr>
          </a:p>
          <a:p>
            <a:pPr algn="ctr"/>
            <a:r>
              <a:rPr lang="ja-JP" altLang="en-US" sz="2000">
                <a:latin typeface="+mn-ea"/>
              </a:rPr>
              <a:t>マルウェアを入れさせる</a:t>
            </a:r>
            <a:endParaRPr kumimoji="1" lang="ja-JP" altLang="en-US" sz="2000">
              <a:latin typeface="+mn-ea"/>
            </a:endParaRPr>
          </a:p>
        </p:txBody>
      </p:sp>
      <p:pic>
        <p:nvPicPr>
          <p:cNvPr id="41" name="図 40">
            <a:extLst>
              <a:ext uri="{FF2B5EF4-FFF2-40B4-BE49-F238E27FC236}">
                <a16:creationId xmlns:a16="http://schemas.microsoft.com/office/drawing/2014/main" id="{D3998819-DE95-B4D4-2D34-A03456FFFA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64943" y="2461749"/>
            <a:ext cx="1303878" cy="1607865"/>
          </a:xfrm>
          <a:prstGeom prst="rect">
            <a:avLst/>
          </a:prstGeom>
        </p:spPr>
      </p:pic>
      <p:sp>
        <p:nvSpPr>
          <p:cNvPr id="4" name="テキスト ボックス 3">
            <a:extLst>
              <a:ext uri="{FF2B5EF4-FFF2-40B4-BE49-F238E27FC236}">
                <a16:creationId xmlns:a16="http://schemas.microsoft.com/office/drawing/2014/main" id="{E50F615A-3D08-BD11-CBEF-89FDE192EEBC}"/>
              </a:ext>
            </a:extLst>
          </p:cNvPr>
          <p:cNvSpPr txBox="1"/>
          <p:nvPr/>
        </p:nvSpPr>
        <p:spPr>
          <a:xfrm>
            <a:off x="334858" y="1153296"/>
            <a:ext cx="11772211" cy="954107"/>
          </a:xfrm>
          <a:prstGeom prst="rect">
            <a:avLst/>
          </a:prstGeom>
          <a:noFill/>
        </p:spPr>
        <p:txBody>
          <a:bodyPr wrap="square" rtlCol="0">
            <a:spAutoFit/>
          </a:bodyPr>
          <a:lstStyle/>
          <a:p>
            <a:r>
              <a:rPr lang="ja-JP" altLang="en-US" sz="2800">
                <a:latin typeface="+mn-ea"/>
              </a:rPr>
              <a:t>攻撃者は、偽サイトや</a:t>
            </a:r>
            <a:r>
              <a:rPr lang="ja-JP" altLang="en-US" sz="2800" b="1">
                <a:latin typeface="+mn-ea"/>
              </a:rPr>
              <a:t>マルウェア</a:t>
            </a:r>
            <a:r>
              <a:rPr lang="en-US" altLang="ja-JP" sz="2800" b="1">
                <a:latin typeface="+mn-ea"/>
              </a:rPr>
              <a:t>(</a:t>
            </a:r>
            <a:r>
              <a:rPr lang="ja-JP" altLang="en-US" sz="2800" b="1">
                <a:latin typeface="+mn-ea"/>
              </a:rPr>
              <a:t>悪意のあるプログラム</a:t>
            </a:r>
            <a:r>
              <a:rPr lang="en-US" altLang="ja-JP" sz="2800" b="1">
                <a:latin typeface="+mn-ea"/>
              </a:rPr>
              <a:t>)</a:t>
            </a:r>
            <a:r>
              <a:rPr lang="ja-JP" altLang="en-US" sz="2800">
                <a:latin typeface="+mn-ea"/>
              </a:rPr>
              <a:t>を使って、</a:t>
            </a:r>
            <a:endParaRPr lang="en-US" altLang="ja-JP" sz="2800">
              <a:latin typeface="+mn-ea"/>
            </a:endParaRPr>
          </a:p>
          <a:p>
            <a:r>
              <a:rPr lang="ja-JP" altLang="en-US" sz="2800">
                <a:latin typeface="+mn-ea"/>
              </a:rPr>
              <a:t>個人情報を盗む、データを破壊するなど様々なサイバー攻撃を行う</a:t>
            </a:r>
            <a:endParaRPr lang="en-US" altLang="ja-JP" sz="2800">
              <a:latin typeface="+mn-ea"/>
            </a:endParaRPr>
          </a:p>
        </p:txBody>
      </p:sp>
      <p:pic>
        <p:nvPicPr>
          <p:cNvPr id="15" name="図 14">
            <a:extLst>
              <a:ext uri="{FF2B5EF4-FFF2-40B4-BE49-F238E27FC236}">
                <a16:creationId xmlns:a16="http://schemas.microsoft.com/office/drawing/2014/main" id="{DB697C7E-2861-A56D-BBA4-F69C681E667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4357" y="2604995"/>
            <a:ext cx="2370513" cy="1322301"/>
          </a:xfrm>
          <a:prstGeom prst="rect">
            <a:avLst/>
          </a:prstGeom>
        </p:spPr>
      </p:pic>
      <p:sp>
        <p:nvSpPr>
          <p:cNvPr id="8" name="吹き出し: 角を丸めた四角形 7">
            <a:extLst>
              <a:ext uri="{FF2B5EF4-FFF2-40B4-BE49-F238E27FC236}">
                <a16:creationId xmlns:a16="http://schemas.microsoft.com/office/drawing/2014/main" id="{FC5BD009-8808-194F-A6B1-00506807A71E}"/>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サイバー攻撃は技術的な手法だけじゃなく、</a:t>
            </a:r>
            <a:endParaRPr lang="en-US" altLang="ja-JP" sz="2400">
              <a:solidFill>
                <a:schemeClr val="tx1"/>
              </a:solidFill>
              <a:latin typeface="+mn-ea"/>
            </a:endParaRPr>
          </a:p>
          <a:p>
            <a:pPr algn="ctr"/>
            <a:r>
              <a:rPr lang="ja-JP" altLang="en-US" sz="2400">
                <a:solidFill>
                  <a:schemeClr val="tx1"/>
                </a:solidFill>
                <a:latin typeface="+mn-ea"/>
              </a:rPr>
              <a:t>人の油断や不安といった心理も利用するんだね</a:t>
            </a:r>
            <a:r>
              <a:rPr lang="en-US" altLang="ja-JP" sz="2400">
                <a:solidFill>
                  <a:schemeClr val="tx1"/>
                </a:solidFill>
                <a:latin typeface="+mn-ea"/>
              </a:rPr>
              <a:t>…</a:t>
            </a:r>
            <a:endParaRPr lang="ja-JP" altLang="en-US" sz="2400">
              <a:solidFill>
                <a:schemeClr val="tx1"/>
              </a:solidFill>
              <a:latin typeface="+mn-ea"/>
            </a:endParaRPr>
          </a:p>
        </p:txBody>
      </p:sp>
      <p:pic>
        <p:nvPicPr>
          <p:cNvPr id="3" name="図 2">
            <a:extLst>
              <a:ext uri="{FF2B5EF4-FFF2-40B4-BE49-F238E27FC236}">
                <a16:creationId xmlns:a16="http://schemas.microsoft.com/office/drawing/2014/main" id="{B255F125-9AB1-8A4A-5AAC-7502C6F55C87}"/>
              </a:ext>
            </a:extLst>
          </p:cNvPr>
          <p:cNvPicPr preferRelativeResize="0">
            <a:picLocks/>
          </p:cNvPicPr>
          <p:nvPr/>
        </p:nvPicPr>
        <p:blipFill>
          <a:blip r:embed="rId6">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10" name="テキスト ボックス 9">
            <a:extLst>
              <a:ext uri="{FF2B5EF4-FFF2-40B4-BE49-F238E27FC236}">
                <a16:creationId xmlns:a16="http://schemas.microsoft.com/office/drawing/2014/main" id="{545C06A8-1EE9-DB6D-F805-7A40369184AA}"/>
              </a:ext>
            </a:extLst>
          </p:cNvPr>
          <p:cNvSpPr txBox="1"/>
          <p:nvPr/>
        </p:nvSpPr>
        <p:spPr>
          <a:xfrm>
            <a:off x="2406574" y="3843915"/>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Gemini</a:t>
            </a:r>
            <a:endParaRPr lang="ja-JP" altLang="en-US" sz="1000" b="1" dirty="0">
              <a:solidFill>
                <a:schemeClr val="bg1">
                  <a:lumMod val="85000"/>
                </a:schemeClr>
              </a:solidFill>
            </a:endParaRPr>
          </a:p>
        </p:txBody>
      </p:sp>
      <p:sp>
        <p:nvSpPr>
          <p:cNvPr id="12" name="テキスト ボックス 11">
            <a:extLst>
              <a:ext uri="{FF2B5EF4-FFF2-40B4-BE49-F238E27FC236}">
                <a16:creationId xmlns:a16="http://schemas.microsoft.com/office/drawing/2014/main" id="{7AEDDD9A-72B4-0074-ABF3-03D1898A14F2}"/>
              </a:ext>
            </a:extLst>
          </p:cNvPr>
          <p:cNvSpPr txBox="1"/>
          <p:nvPr/>
        </p:nvSpPr>
        <p:spPr>
          <a:xfrm>
            <a:off x="5769487" y="3843915"/>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Gemini</a:t>
            </a:r>
            <a:endParaRPr lang="ja-JP" altLang="en-US" sz="1000" b="1" dirty="0">
              <a:solidFill>
                <a:schemeClr val="bg1">
                  <a:lumMod val="85000"/>
                </a:schemeClr>
              </a:solidFill>
            </a:endParaRPr>
          </a:p>
        </p:txBody>
      </p:sp>
      <p:sp>
        <p:nvSpPr>
          <p:cNvPr id="17" name="テキスト ボックス 16">
            <a:extLst>
              <a:ext uri="{FF2B5EF4-FFF2-40B4-BE49-F238E27FC236}">
                <a16:creationId xmlns:a16="http://schemas.microsoft.com/office/drawing/2014/main" id="{0AB0AEC2-13B3-32B9-FC51-CFB5D16C088F}"/>
              </a:ext>
            </a:extLst>
          </p:cNvPr>
          <p:cNvSpPr txBox="1"/>
          <p:nvPr/>
        </p:nvSpPr>
        <p:spPr>
          <a:xfrm>
            <a:off x="9359321" y="3843915"/>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Gemini</a:t>
            </a:r>
            <a:endParaRPr lang="ja-JP" altLang="en-US" sz="1000" b="1" dirty="0">
              <a:solidFill>
                <a:schemeClr val="bg1">
                  <a:lumMod val="85000"/>
                </a:schemeClr>
              </a:solidFill>
            </a:endParaRPr>
          </a:p>
        </p:txBody>
      </p:sp>
      <p:sp>
        <p:nvSpPr>
          <p:cNvPr id="19" name="テキスト ボックス 18">
            <a:extLst>
              <a:ext uri="{FF2B5EF4-FFF2-40B4-BE49-F238E27FC236}">
                <a16:creationId xmlns:a16="http://schemas.microsoft.com/office/drawing/2014/main" id="{1513CA03-19BF-8A2E-B807-58D3602DAEA7}"/>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18952277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617E8-9ACE-9C64-DAA6-1A5BE3510E22}"/>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418F3E22-1CE6-ACF1-050B-1637E6372BA6}"/>
              </a:ext>
            </a:extLst>
          </p:cNvPr>
          <p:cNvSpPr>
            <a:spLocks noGrp="1"/>
          </p:cNvSpPr>
          <p:nvPr>
            <p:ph type="title"/>
          </p:nvPr>
        </p:nvSpPr>
        <p:spPr/>
        <p:txBody>
          <a:bodyPr/>
          <a:lstStyle/>
          <a:p>
            <a:r>
              <a:rPr lang="ja-JP" altLang="en-US"/>
              <a:t>サイバー攻撃例</a:t>
            </a:r>
            <a:r>
              <a:rPr lang="en-US" altLang="ja-JP"/>
              <a:t>(</a:t>
            </a:r>
            <a:r>
              <a:rPr lang="ja-JP" altLang="en-US"/>
              <a:t>個人</a:t>
            </a:r>
            <a:r>
              <a:rPr lang="en-US" altLang="ja-JP"/>
              <a:t>)</a:t>
            </a:r>
            <a:r>
              <a:rPr lang="ja-JP" altLang="en-US"/>
              <a:t> 動画投稿サイトの悪用</a:t>
            </a:r>
          </a:p>
        </p:txBody>
      </p:sp>
      <p:sp>
        <p:nvSpPr>
          <p:cNvPr id="3" name="テキスト ボックス 2">
            <a:extLst>
              <a:ext uri="{FF2B5EF4-FFF2-40B4-BE49-F238E27FC236}">
                <a16:creationId xmlns:a16="http://schemas.microsoft.com/office/drawing/2014/main" id="{AE3B1FDF-4B70-4213-02D5-CF9E089ED77E}"/>
              </a:ext>
            </a:extLst>
          </p:cNvPr>
          <p:cNvSpPr txBox="1"/>
          <p:nvPr/>
        </p:nvSpPr>
        <p:spPr>
          <a:xfrm>
            <a:off x="334858" y="1153296"/>
            <a:ext cx="11241057" cy="4504888"/>
          </a:xfrm>
          <a:prstGeom prst="rect">
            <a:avLst/>
          </a:prstGeom>
          <a:noFill/>
        </p:spPr>
        <p:txBody>
          <a:bodyPr wrap="square" rtlCol="0">
            <a:spAutoFit/>
          </a:bodyPr>
          <a:lstStyle/>
          <a:p>
            <a:r>
              <a:rPr lang="ja-JP" altLang="en-US" sz="2800" dirty="0">
                <a:latin typeface="+mn-ea"/>
              </a:rPr>
              <a:t>動画説明欄のリンクから、情報を盗むマルウェアをダウンロードさせる詐欺無料ソフトやゲーム改造ソフトを装って誘い込む手口</a:t>
            </a:r>
          </a:p>
          <a:p>
            <a:pPr>
              <a:lnSpc>
                <a:spcPct val="120000"/>
              </a:lnSpc>
            </a:pPr>
            <a:endParaRPr lang="en-US" altLang="ja-JP" sz="2800" dirty="0">
              <a:latin typeface="+mn-ea"/>
            </a:endParaRPr>
          </a:p>
          <a:p>
            <a:pPr marL="457200" indent="-457200">
              <a:lnSpc>
                <a:spcPct val="120000"/>
              </a:lnSpc>
              <a:buFont typeface="+mj-ea"/>
              <a:buAutoNum type="circleNumDbPlain"/>
            </a:pPr>
            <a:r>
              <a:rPr lang="ja-JP" altLang="en-US" sz="2400" dirty="0">
                <a:latin typeface="+mn-ea"/>
              </a:rPr>
              <a:t>人気の動画投稿アカウントが乗っ取られる</a:t>
            </a:r>
          </a:p>
          <a:p>
            <a:pPr>
              <a:lnSpc>
                <a:spcPct val="120000"/>
              </a:lnSpc>
            </a:pPr>
            <a:r>
              <a:rPr lang="ja-JP" altLang="en-US" sz="2400" dirty="0">
                <a:latin typeface="+mn-ea"/>
              </a:rPr>
              <a:t>                            ↓</a:t>
            </a:r>
          </a:p>
          <a:p>
            <a:pPr marL="457200" indent="-457200">
              <a:lnSpc>
                <a:spcPct val="120000"/>
              </a:lnSpc>
              <a:buFont typeface="+mj-ea"/>
              <a:buAutoNum type="circleNumDbPlain" startAt="2"/>
            </a:pPr>
            <a:r>
              <a:rPr lang="ja-JP" altLang="en-US" sz="2400" dirty="0">
                <a:latin typeface="+mn-ea"/>
              </a:rPr>
              <a:t>動画説明欄にマルウェアが仕込まれている</a:t>
            </a:r>
            <a:r>
              <a:rPr lang="en-US" altLang="ja-JP" sz="2400" dirty="0">
                <a:latin typeface="+mn-ea"/>
              </a:rPr>
              <a:t>URL</a:t>
            </a:r>
            <a:r>
              <a:rPr lang="ja-JP" altLang="en-US" sz="2400" dirty="0">
                <a:latin typeface="+mn-ea"/>
              </a:rPr>
              <a:t>が掲載</a:t>
            </a:r>
          </a:p>
          <a:p>
            <a:pPr>
              <a:lnSpc>
                <a:spcPct val="120000"/>
              </a:lnSpc>
            </a:pPr>
            <a:r>
              <a:rPr lang="ja-JP" altLang="en-US" sz="2400" dirty="0">
                <a:latin typeface="+mn-ea"/>
              </a:rPr>
              <a:t>                            ↓</a:t>
            </a:r>
          </a:p>
          <a:p>
            <a:pPr marL="457200" indent="-457200">
              <a:lnSpc>
                <a:spcPct val="120000"/>
              </a:lnSpc>
              <a:buFont typeface="+mj-ea"/>
              <a:buAutoNum type="circleNumDbPlain" startAt="3"/>
            </a:pPr>
            <a:r>
              <a:rPr lang="ja-JP" altLang="en-US" sz="2400" dirty="0">
                <a:latin typeface="+mn-ea"/>
              </a:rPr>
              <a:t>視聴者が信用してダウンロードした結果、個人情報が流出</a:t>
            </a:r>
          </a:p>
          <a:p>
            <a:pPr>
              <a:lnSpc>
                <a:spcPct val="120000"/>
              </a:lnSpc>
            </a:pPr>
            <a:endParaRPr lang="ja-JP" altLang="en-US" sz="2000" dirty="0">
              <a:latin typeface="+mn-ea"/>
            </a:endParaRPr>
          </a:p>
          <a:p>
            <a:pPr>
              <a:lnSpc>
                <a:spcPct val="120000"/>
              </a:lnSpc>
            </a:pPr>
            <a:endParaRPr lang="en-US" altLang="ja-JP" sz="2800" dirty="0">
              <a:latin typeface="+mn-ea"/>
            </a:endParaRPr>
          </a:p>
        </p:txBody>
      </p:sp>
      <p:pic>
        <p:nvPicPr>
          <p:cNvPr id="4" name="図 3">
            <a:extLst>
              <a:ext uri="{FF2B5EF4-FFF2-40B4-BE49-F238E27FC236}">
                <a16:creationId xmlns:a16="http://schemas.microsoft.com/office/drawing/2014/main" id="{F1A5B44C-B638-74CE-EC55-039E4AAD53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07286" y="2340440"/>
            <a:ext cx="3345409" cy="1867092"/>
          </a:xfrm>
          <a:prstGeom prst="rect">
            <a:avLst/>
          </a:prstGeom>
        </p:spPr>
      </p:pic>
      <p:sp>
        <p:nvSpPr>
          <p:cNvPr id="2" name="吹き出し: 角を丸めた四角形 1">
            <a:extLst>
              <a:ext uri="{FF2B5EF4-FFF2-40B4-BE49-F238E27FC236}">
                <a16:creationId xmlns:a16="http://schemas.microsoft.com/office/drawing/2014/main" id="{21FC257A-B30B-4A6D-D067-43C335CB0886}"/>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公式や登録者数の多いチャンネルが紹介しているから安全だ</a:t>
            </a:r>
            <a:r>
              <a:rPr lang="en-US" altLang="ja-JP" sz="2400">
                <a:solidFill>
                  <a:schemeClr val="tx1"/>
                </a:solidFill>
                <a:latin typeface="+mn-ea"/>
              </a:rPr>
              <a:t>…</a:t>
            </a:r>
          </a:p>
          <a:p>
            <a:pPr algn="ctr"/>
            <a:r>
              <a:rPr lang="ja-JP" altLang="en-US" sz="2400">
                <a:solidFill>
                  <a:schemeClr val="tx1"/>
                </a:solidFill>
                <a:latin typeface="+mn-ea"/>
              </a:rPr>
              <a:t>とはならないってことだよね</a:t>
            </a:r>
          </a:p>
        </p:txBody>
      </p:sp>
      <p:pic>
        <p:nvPicPr>
          <p:cNvPr id="7" name="図 6" descr="ゲームのキャラクター&#10;&#10;AI 生成コンテンツは誤りを含む可能性があります。">
            <a:extLst>
              <a:ext uri="{FF2B5EF4-FFF2-40B4-BE49-F238E27FC236}">
                <a16:creationId xmlns:a16="http://schemas.microsoft.com/office/drawing/2014/main" id="{50713B8A-C7D3-15DB-05C3-2C49B3B02C99}"/>
              </a:ext>
            </a:extLst>
          </p:cNvPr>
          <p:cNvPicPr preferRelativeResize="0">
            <a:picLocks/>
          </p:cNvPicPr>
          <p:nvPr/>
        </p:nvPicPr>
        <p:blipFill>
          <a:blip r:embed="rId4">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10" name="テキスト ボックス 9">
            <a:extLst>
              <a:ext uri="{FF2B5EF4-FFF2-40B4-BE49-F238E27FC236}">
                <a16:creationId xmlns:a16="http://schemas.microsoft.com/office/drawing/2014/main" id="{8A9582C1-D1B4-6D39-AF68-912790950504}"/>
              </a:ext>
            </a:extLst>
          </p:cNvPr>
          <p:cNvSpPr txBox="1"/>
          <p:nvPr/>
        </p:nvSpPr>
        <p:spPr>
          <a:xfrm>
            <a:off x="8307287" y="4277526"/>
            <a:ext cx="3549856" cy="621773"/>
          </a:xfrm>
          <a:prstGeom prst="rect">
            <a:avLst/>
          </a:prstGeom>
          <a:noFill/>
        </p:spPr>
        <p:txBody>
          <a:bodyPr wrap="square" rtlCol="0">
            <a:spAutoFit/>
          </a:bodyPr>
          <a:lstStyle/>
          <a:p>
            <a:pPr>
              <a:lnSpc>
                <a:spcPct val="120000"/>
              </a:lnSpc>
            </a:pPr>
            <a:r>
              <a:rPr lang="ja-JP" altLang="en-US" sz="1000">
                <a:latin typeface="+mn-ea"/>
              </a:rPr>
              <a:t>参考</a:t>
            </a:r>
            <a:r>
              <a:rPr lang="en-US" altLang="ja-JP" sz="1000">
                <a:latin typeface="+mn-ea"/>
              </a:rPr>
              <a:t>: </a:t>
            </a:r>
            <a:r>
              <a:rPr lang="en-US" altLang="ja-JP" sz="1000">
                <a:latin typeface="+mn-ea"/>
                <a:hlinkClick r:id="rId5"/>
              </a:rPr>
              <a:t>https://www.welivesecurity.com/en/scams/hijacked-hacked-youtube-channels-scams-malware/</a:t>
            </a:r>
            <a:r>
              <a:rPr lang="ja-JP" altLang="en-US" sz="1000">
                <a:latin typeface="+mn-ea"/>
              </a:rPr>
              <a:t> </a:t>
            </a:r>
            <a:endParaRPr lang="en-US" altLang="ja-JP" sz="1000">
              <a:latin typeface="+mn-ea"/>
            </a:endParaRPr>
          </a:p>
          <a:p>
            <a:pPr>
              <a:lnSpc>
                <a:spcPct val="120000"/>
              </a:lnSpc>
            </a:pPr>
            <a:endParaRPr lang="en-US" altLang="ja-JP" sz="1000">
              <a:latin typeface="+mn-ea"/>
            </a:endParaRPr>
          </a:p>
        </p:txBody>
      </p:sp>
      <p:sp>
        <p:nvSpPr>
          <p:cNvPr id="8" name="テキスト ボックス 7">
            <a:extLst>
              <a:ext uri="{FF2B5EF4-FFF2-40B4-BE49-F238E27FC236}">
                <a16:creationId xmlns:a16="http://schemas.microsoft.com/office/drawing/2014/main" id="{8797CBA3-1E37-8889-82B6-F4AD9049A7C7}"/>
              </a:ext>
            </a:extLst>
          </p:cNvPr>
          <p:cNvSpPr txBox="1"/>
          <p:nvPr/>
        </p:nvSpPr>
        <p:spPr>
          <a:xfrm>
            <a:off x="10289624" y="4012219"/>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Gemini</a:t>
            </a:r>
            <a:endParaRPr lang="ja-JP" altLang="en-US" sz="1000" b="1" dirty="0">
              <a:solidFill>
                <a:schemeClr val="bg1">
                  <a:lumMod val="85000"/>
                </a:schemeClr>
              </a:solidFill>
            </a:endParaRPr>
          </a:p>
        </p:txBody>
      </p:sp>
      <p:sp>
        <p:nvSpPr>
          <p:cNvPr id="11" name="テキスト ボックス 10">
            <a:extLst>
              <a:ext uri="{FF2B5EF4-FFF2-40B4-BE49-F238E27FC236}">
                <a16:creationId xmlns:a16="http://schemas.microsoft.com/office/drawing/2014/main" id="{4122894F-5673-1646-56EE-BB05F47733CC}"/>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41742354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F6772-E14B-462A-9390-61C5886C78E3}"/>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D9F444D4-7C12-7269-A71D-B52178CB14BE}"/>
              </a:ext>
            </a:extLst>
          </p:cNvPr>
          <p:cNvSpPr>
            <a:spLocks noGrp="1"/>
          </p:cNvSpPr>
          <p:nvPr>
            <p:ph type="title"/>
          </p:nvPr>
        </p:nvSpPr>
        <p:spPr/>
        <p:txBody>
          <a:bodyPr/>
          <a:lstStyle/>
          <a:p>
            <a:r>
              <a:rPr lang="ja-JP" altLang="en-US" dirty="0"/>
              <a:t>サイバー攻撃例</a:t>
            </a:r>
            <a:r>
              <a:rPr lang="en-US" altLang="ja-JP" dirty="0"/>
              <a:t>(</a:t>
            </a:r>
            <a:r>
              <a:rPr lang="ja-JP" altLang="en-US" dirty="0"/>
              <a:t>社会</a:t>
            </a:r>
            <a:r>
              <a:rPr lang="en-US" altLang="ja-JP" dirty="0"/>
              <a:t>)</a:t>
            </a:r>
            <a:r>
              <a:rPr lang="ja-JP" altLang="en-US" dirty="0"/>
              <a:t> 鉄鋼機械の不正操作</a:t>
            </a:r>
          </a:p>
        </p:txBody>
      </p:sp>
      <p:sp>
        <p:nvSpPr>
          <p:cNvPr id="4" name="テキスト ボックス 3">
            <a:extLst>
              <a:ext uri="{FF2B5EF4-FFF2-40B4-BE49-F238E27FC236}">
                <a16:creationId xmlns:a16="http://schemas.microsoft.com/office/drawing/2014/main" id="{3B92F29E-9BEB-86EF-3B4E-E9384AEAE6A9}"/>
              </a:ext>
            </a:extLst>
          </p:cNvPr>
          <p:cNvSpPr txBox="1"/>
          <p:nvPr/>
        </p:nvSpPr>
        <p:spPr>
          <a:xfrm>
            <a:off x="334858" y="1153296"/>
            <a:ext cx="11293788" cy="954107"/>
          </a:xfrm>
          <a:prstGeom prst="rect">
            <a:avLst/>
          </a:prstGeom>
          <a:noFill/>
        </p:spPr>
        <p:txBody>
          <a:bodyPr wrap="square" rtlCol="0">
            <a:spAutoFit/>
          </a:bodyPr>
          <a:lstStyle/>
          <a:p>
            <a:r>
              <a:rPr lang="ja-JP" altLang="en-US" sz="2800">
                <a:latin typeface="+mn-ea"/>
              </a:rPr>
              <a:t>国家レベルのハッカー集団がイランの製鉄所に対してサイバー攻撃を行い、鉄鋼を溶かす機械を遠隔から不正に操作し、火災を引き起こした</a:t>
            </a:r>
            <a:endParaRPr lang="en-US" altLang="ja-JP" sz="2800">
              <a:latin typeface="+mn-ea"/>
            </a:endParaRPr>
          </a:p>
        </p:txBody>
      </p:sp>
      <p:pic>
        <p:nvPicPr>
          <p:cNvPr id="6" name="図 5" descr="グラフィカル ユーザー インターフェイス, Web サイト&#10;&#10;AI 生成コンテンツは誤りを含む可能性があります。">
            <a:extLst>
              <a:ext uri="{FF2B5EF4-FFF2-40B4-BE49-F238E27FC236}">
                <a16:creationId xmlns:a16="http://schemas.microsoft.com/office/drawing/2014/main" id="{759F37DC-587D-5CB7-22D7-B150A53A04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1962" y="2107402"/>
            <a:ext cx="7605973" cy="3453425"/>
          </a:xfrm>
          <a:prstGeom prst="rect">
            <a:avLst/>
          </a:prstGeom>
        </p:spPr>
      </p:pic>
      <p:sp>
        <p:nvSpPr>
          <p:cNvPr id="7" name="テキスト ボックス 6">
            <a:extLst>
              <a:ext uri="{FF2B5EF4-FFF2-40B4-BE49-F238E27FC236}">
                <a16:creationId xmlns:a16="http://schemas.microsoft.com/office/drawing/2014/main" id="{0077D677-35BA-F95A-4D01-833EDF8218EE}"/>
              </a:ext>
            </a:extLst>
          </p:cNvPr>
          <p:cNvSpPr txBox="1"/>
          <p:nvPr/>
        </p:nvSpPr>
        <p:spPr>
          <a:xfrm>
            <a:off x="9487935" y="4934092"/>
            <a:ext cx="1973963" cy="626736"/>
          </a:xfrm>
          <a:prstGeom prst="rect">
            <a:avLst/>
          </a:prstGeom>
          <a:noFill/>
        </p:spPr>
        <p:txBody>
          <a:bodyPr wrap="square" rtlCol="0">
            <a:spAutoFit/>
          </a:bodyPr>
          <a:lstStyle/>
          <a:p>
            <a:pPr>
              <a:lnSpc>
                <a:spcPct val="120000"/>
              </a:lnSpc>
            </a:pPr>
            <a:r>
              <a:rPr lang="ja-JP" altLang="en-US" sz="1000" dirty="0">
                <a:latin typeface="+mn-ea"/>
              </a:rPr>
              <a:t>出典</a:t>
            </a:r>
            <a:r>
              <a:rPr lang="en-US" altLang="ja-JP" sz="1000" dirty="0">
                <a:latin typeface="+mn-ea"/>
              </a:rPr>
              <a:t>: </a:t>
            </a:r>
            <a:r>
              <a:rPr lang="en-US" altLang="ja-JP" sz="1000" dirty="0">
                <a:latin typeface="+mn-ea"/>
                <a:hlinkClick r:id="rId4"/>
              </a:rPr>
              <a:t>https://</a:t>
            </a:r>
            <a:r>
              <a:rPr lang="en-US" altLang="ja-JP" sz="1000" dirty="0" err="1">
                <a:latin typeface="+mn-ea"/>
                <a:hlinkClick r:id="rId4"/>
              </a:rPr>
              <a:t>x.com</a:t>
            </a:r>
            <a:r>
              <a:rPr lang="en-US" altLang="ja-JP" sz="1000" dirty="0">
                <a:latin typeface="+mn-ea"/>
                <a:hlinkClick r:id="rId4"/>
              </a:rPr>
              <a:t>/</a:t>
            </a:r>
            <a:r>
              <a:rPr lang="en-US" altLang="ja-JP" sz="1000" dirty="0" err="1">
                <a:latin typeface="+mn-ea"/>
                <a:hlinkClick r:id="rId4"/>
              </a:rPr>
              <a:t>GonjeshkeDarand</a:t>
            </a:r>
            <a:r>
              <a:rPr lang="en-US" altLang="ja-JP" sz="1000" dirty="0">
                <a:latin typeface="+mn-ea"/>
                <a:hlinkClick r:id="rId4"/>
              </a:rPr>
              <a:t>/status/1541288345183158272</a:t>
            </a:r>
            <a:r>
              <a:rPr lang="ja-JP" altLang="en-US" sz="1000" dirty="0">
                <a:latin typeface="+mn-ea"/>
              </a:rPr>
              <a:t> </a:t>
            </a:r>
            <a:endParaRPr lang="en-US" altLang="ja-JP" sz="1000" dirty="0">
              <a:latin typeface="+mn-ea"/>
            </a:endParaRPr>
          </a:p>
        </p:txBody>
      </p:sp>
      <p:sp>
        <p:nvSpPr>
          <p:cNvPr id="8" name="吹き出し: 角を丸めた四角形 7">
            <a:extLst>
              <a:ext uri="{FF2B5EF4-FFF2-40B4-BE49-F238E27FC236}">
                <a16:creationId xmlns:a16="http://schemas.microsoft.com/office/drawing/2014/main" id="{E2A8EBB9-0427-09CD-4F75-54237754965C}"/>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僕の周りにも鉄鋼を使った製品はいっぱいあるし、</a:t>
            </a:r>
            <a:endParaRPr lang="en-US" altLang="ja-JP" sz="2400">
              <a:solidFill>
                <a:schemeClr val="tx1"/>
              </a:solidFill>
              <a:latin typeface="+mn-ea"/>
            </a:endParaRPr>
          </a:p>
          <a:p>
            <a:pPr algn="ctr"/>
            <a:r>
              <a:rPr lang="ja-JP" altLang="en-US" sz="2400">
                <a:solidFill>
                  <a:schemeClr val="tx1"/>
                </a:solidFill>
                <a:latin typeface="+mn-ea"/>
              </a:rPr>
              <a:t>生活にも影響が出ちゃうね</a:t>
            </a:r>
            <a:r>
              <a:rPr lang="en-US" altLang="ja-JP" sz="2400">
                <a:solidFill>
                  <a:schemeClr val="tx1"/>
                </a:solidFill>
                <a:latin typeface="+mn-ea"/>
              </a:rPr>
              <a:t>…</a:t>
            </a:r>
            <a:endParaRPr lang="ja-JP" altLang="en-US" sz="2400">
              <a:solidFill>
                <a:schemeClr val="tx1"/>
              </a:solidFill>
              <a:latin typeface="+mn-ea"/>
            </a:endParaRPr>
          </a:p>
        </p:txBody>
      </p:sp>
      <p:pic>
        <p:nvPicPr>
          <p:cNvPr id="9" name="図 8" descr="男性の顔の絵&#10;&#10;AI 生成コンテンツは誤りを含む可能性があります。">
            <a:extLst>
              <a:ext uri="{FF2B5EF4-FFF2-40B4-BE49-F238E27FC236}">
                <a16:creationId xmlns:a16="http://schemas.microsoft.com/office/drawing/2014/main" id="{5CC7ED3E-7048-05A3-4AF1-E1D0AFD70479}"/>
              </a:ext>
            </a:extLst>
          </p:cNvPr>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a:xfrm>
            <a:off x="252000" y="5040000"/>
            <a:ext cx="1440000" cy="1800000"/>
          </a:xfrm>
          <a:prstGeom prst="rect">
            <a:avLst/>
          </a:prstGeom>
        </p:spPr>
      </p:pic>
      <p:sp>
        <p:nvSpPr>
          <p:cNvPr id="3" name="テキスト ボックス 2">
            <a:extLst>
              <a:ext uri="{FF2B5EF4-FFF2-40B4-BE49-F238E27FC236}">
                <a16:creationId xmlns:a16="http://schemas.microsoft.com/office/drawing/2014/main" id="{A6771A4E-29EE-0F9F-11C1-D565CBFC8664}"/>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3982240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8FABAC-F427-056F-2F49-C1DA319A96DB}"/>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50F99731-CE9C-6213-A04F-D75F9E46838A}"/>
              </a:ext>
            </a:extLst>
          </p:cNvPr>
          <p:cNvSpPr>
            <a:spLocks noGrp="1"/>
          </p:cNvSpPr>
          <p:nvPr>
            <p:ph type="title"/>
          </p:nvPr>
        </p:nvSpPr>
        <p:spPr>
          <a:xfrm>
            <a:off x="343485" y="182563"/>
            <a:ext cx="9542230" cy="589852"/>
          </a:xfrm>
        </p:spPr>
        <p:txBody>
          <a:bodyPr/>
          <a:lstStyle/>
          <a:p>
            <a:r>
              <a:rPr lang="ja-JP" altLang="en-US"/>
              <a:t>サイバー攻撃例</a:t>
            </a:r>
            <a:r>
              <a:rPr lang="en-US" altLang="ja-JP"/>
              <a:t>(</a:t>
            </a:r>
            <a:r>
              <a:rPr lang="ja-JP" altLang="en-US"/>
              <a:t>社会</a:t>
            </a:r>
            <a:r>
              <a:rPr lang="en-US" altLang="ja-JP"/>
              <a:t>)</a:t>
            </a:r>
            <a:r>
              <a:rPr lang="ja-JP" altLang="en-US"/>
              <a:t> 鉄鋼機械の不正操作</a:t>
            </a:r>
          </a:p>
        </p:txBody>
      </p:sp>
      <p:sp>
        <p:nvSpPr>
          <p:cNvPr id="2" name="テキスト ボックス 1">
            <a:extLst>
              <a:ext uri="{FF2B5EF4-FFF2-40B4-BE49-F238E27FC236}">
                <a16:creationId xmlns:a16="http://schemas.microsoft.com/office/drawing/2014/main" id="{033D27DC-B7B3-E1D9-4052-FECCB1463EF9}"/>
              </a:ext>
            </a:extLst>
          </p:cNvPr>
          <p:cNvSpPr txBox="1"/>
          <p:nvPr/>
        </p:nvSpPr>
        <p:spPr>
          <a:xfrm>
            <a:off x="1051624" y="6366294"/>
            <a:ext cx="4600353" cy="437107"/>
          </a:xfrm>
          <a:prstGeom prst="rect">
            <a:avLst/>
          </a:prstGeom>
          <a:noFill/>
        </p:spPr>
        <p:txBody>
          <a:bodyPr wrap="square" rtlCol="0">
            <a:spAutoFit/>
          </a:bodyPr>
          <a:lstStyle/>
          <a:p>
            <a:pPr>
              <a:lnSpc>
                <a:spcPct val="120000"/>
              </a:lnSpc>
            </a:pPr>
            <a:r>
              <a:rPr lang="ja-JP" altLang="en-US" sz="1000">
                <a:latin typeface="+mn-ea"/>
              </a:rPr>
              <a:t>出典</a:t>
            </a:r>
            <a:r>
              <a:rPr lang="en-US" altLang="ja-JP" sz="1000">
                <a:latin typeface="+mn-ea"/>
              </a:rPr>
              <a:t>: </a:t>
            </a:r>
            <a:r>
              <a:rPr lang="en-US" altLang="ja-JP" sz="1000">
                <a:latin typeface="+mn-ea"/>
                <a:hlinkClick r:id="rId5"/>
              </a:rPr>
              <a:t>https://x.com/GonjeshkeDarand/status/1541288345183158272</a:t>
            </a:r>
            <a:endParaRPr lang="en-US" altLang="ja-JP" sz="1000">
              <a:latin typeface="+mn-ea"/>
            </a:endParaRPr>
          </a:p>
          <a:p>
            <a:pPr>
              <a:lnSpc>
                <a:spcPct val="120000"/>
              </a:lnSpc>
            </a:pPr>
            <a:endParaRPr lang="en-US" altLang="ja-JP" sz="1000">
              <a:latin typeface="+mn-ea"/>
            </a:endParaRPr>
          </a:p>
        </p:txBody>
      </p:sp>
      <p:pic>
        <p:nvPicPr>
          <p:cNvPr id="3" name="360p_Gonjeshke Darande_#cyberattack against Iran's steel industry">
            <a:hlinkClick r:id="" action="ppaction://media"/>
            <a:extLst>
              <a:ext uri="{FF2B5EF4-FFF2-40B4-BE49-F238E27FC236}">
                <a16:creationId xmlns:a16="http://schemas.microsoft.com/office/drawing/2014/main" id="{F82FC34D-FA83-0D43-924D-1295E0C69056}"/>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051624" y="1177793"/>
            <a:ext cx="10088752" cy="5188501"/>
          </a:xfrm>
          <a:prstGeom prst="rect">
            <a:avLst/>
          </a:prstGeom>
        </p:spPr>
      </p:pic>
    </p:spTree>
    <p:extLst>
      <p:ext uri="{BB962C8B-B14F-4D97-AF65-F5344CB8AC3E}">
        <p14:creationId xmlns:p14="http://schemas.microsoft.com/office/powerpoint/2010/main" val="989156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61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62121">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7DD50B-F655-F5DB-3737-7E1F57902199}"/>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739FD9DF-DBB0-0CC9-6503-75A265358E3B}"/>
              </a:ext>
            </a:extLst>
          </p:cNvPr>
          <p:cNvSpPr>
            <a:spLocks noGrp="1"/>
          </p:cNvSpPr>
          <p:nvPr>
            <p:ph type="title"/>
          </p:nvPr>
        </p:nvSpPr>
        <p:spPr/>
        <p:txBody>
          <a:bodyPr/>
          <a:lstStyle/>
          <a:p>
            <a:r>
              <a:rPr lang="ja-JP" altLang="en-US"/>
              <a:t>サイバー攻撃って難しい？</a:t>
            </a:r>
          </a:p>
        </p:txBody>
      </p:sp>
      <p:sp>
        <p:nvSpPr>
          <p:cNvPr id="3" name="テキスト ボックス 2">
            <a:extLst>
              <a:ext uri="{FF2B5EF4-FFF2-40B4-BE49-F238E27FC236}">
                <a16:creationId xmlns:a16="http://schemas.microsoft.com/office/drawing/2014/main" id="{910C720A-C66E-94D4-F3FB-A0696312594D}"/>
              </a:ext>
            </a:extLst>
          </p:cNvPr>
          <p:cNvSpPr txBox="1"/>
          <p:nvPr/>
        </p:nvSpPr>
        <p:spPr>
          <a:xfrm>
            <a:off x="1373746" y="1132935"/>
            <a:ext cx="3651964" cy="540725"/>
          </a:xfrm>
          <a:prstGeom prst="rect">
            <a:avLst/>
          </a:prstGeom>
          <a:noFill/>
        </p:spPr>
        <p:txBody>
          <a:bodyPr wrap="square" rtlCol="0">
            <a:spAutoFit/>
          </a:bodyPr>
          <a:lstStyle/>
          <a:p>
            <a:pPr>
              <a:lnSpc>
                <a:spcPct val="120000"/>
              </a:lnSpc>
            </a:pPr>
            <a:r>
              <a:rPr lang="ja-JP" altLang="en-US" sz="2800">
                <a:latin typeface="+mn-ea"/>
              </a:rPr>
              <a:t>昔：専門知識が必要</a:t>
            </a:r>
            <a:r>
              <a:rPr lang="en-US" altLang="ja-JP" sz="2800">
                <a:latin typeface="+mn-ea"/>
              </a:rPr>
              <a:t>…</a:t>
            </a:r>
          </a:p>
        </p:txBody>
      </p:sp>
      <p:sp>
        <p:nvSpPr>
          <p:cNvPr id="6" name="テキスト ボックス 5">
            <a:extLst>
              <a:ext uri="{FF2B5EF4-FFF2-40B4-BE49-F238E27FC236}">
                <a16:creationId xmlns:a16="http://schemas.microsoft.com/office/drawing/2014/main" id="{B2C6A3D3-FD89-058C-48BE-9CA16EF154FA}"/>
              </a:ext>
            </a:extLst>
          </p:cNvPr>
          <p:cNvSpPr txBox="1"/>
          <p:nvPr/>
        </p:nvSpPr>
        <p:spPr>
          <a:xfrm>
            <a:off x="6817824" y="1136787"/>
            <a:ext cx="5223066" cy="865622"/>
          </a:xfrm>
          <a:prstGeom prst="rect">
            <a:avLst/>
          </a:prstGeom>
          <a:noFill/>
        </p:spPr>
        <p:txBody>
          <a:bodyPr wrap="square" rtlCol="0">
            <a:spAutoFit/>
          </a:bodyPr>
          <a:lstStyle/>
          <a:p>
            <a:pPr>
              <a:lnSpc>
                <a:spcPct val="120000"/>
              </a:lnSpc>
            </a:pPr>
            <a:r>
              <a:rPr lang="ja-JP" altLang="en-US" sz="2800">
                <a:latin typeface="+mn-ea"/>
              </a:rPr>
              <a:t>今：</a:t>
            </a:r>
            <a:r>
              <a:rPr lang="en-US" altLang="ja-JP" sz="2800">
                <a:latin typeface="+mn-ea"/>
              </a:rPr>
              <a:t>AI</a:t>
            </a:r>
            <a:r>
              <a:rPr lang="ja-JP" altLang="en-US" sz="2800">
                <a:latin typeface="+mn-ea"/>
              </a:rPr>
              <a:t>で簡単に出来てしまう</a:t>
            </a:r>
            <a:r>
              <a:rPr lang="en-US" altLang="ja-JP" sz="2800">
                <a:latin typeface="+mn-ea"/>
              </a:rPr>
              <a:t>…</a:t>
            </a:r>
          </a:p>
          <a:p>
            <a:pPr>
              <a:lnSpc>
                <a:spcPct val="120000"/>
              </a:lnSpc>
            </a:pPr>
            <a:r>
              <a:rPr lang="ja-JP" altLang="en-US" sz="1600">
                <a:latin typeface="+mn-ea"/>
              </a:rPr>
              <a:t>　　</a:t>
            </a:r>
            <a:r>
              <a:rPr lang="en-US" altLang="ja-JP" sz="1600">
                <a:latin typeface="+mn-ea"/>
              </a:rPr>
              <a:t>※</a:t>
            </a:r>
            <a:r>
              <a:rPr lang="ja-JP" altLang="en-US" sz="1600">
                <a:latin typeface="+mn-ea"/>
              </a:rPr>
              <a:t>勿論</a:t>
            </a:r>
            <a:r>
              <a:rPr lang="en-US" altLang="ja-JP" sz="1600">
                <a:latin typeface="+mn-ea"/>
              </a:rPr>
              <a:t>AI</a:t>
            </a:r>
            <a:r>
              <a:rPr lang="ja-JP" altLang="en-US" sz="1600">
                <a:latin typeface="+mn-ea"/>
              </a:rPr>
              <a:t>の悪用やサイバー攻撃は</a:t>
            </a:r>
            <a:r>
              <a:rPr lang="ja-JP" altLang="en-US" sz="1600" b="1" u="sng">
                <a:latin typeface="+mn-ea"/>
              </a:rPr>
              <a:t>違法</a:t>
            </a:r>
            <a:r>
              <a:rPr lang="ja-JP" altLang="en-US" sz="1600">
                <a:latin typeface="+mn-ea"/>
              </a:rPr>
              <a:t>です。</a:t>
            </a:r>
            <a:endParaRPr lang="en-US" altLang="ja-JP" sz="1600">
              <a:latin typeface="+mn-ea"/>
            </a:endParaRPr>
          </a:p>
        </p:txBody>
      </p:sp>
      <p:pic>
        <p:nvPicPr>
          <p:cNvPr id="10" name="図 9">
            <a:extLst>
              <a:ext uri="{FF2B5EF4-FFF2-40B4-BE49-F238E27FC236}">
                <a16:creationId xmlns:a16="http://schemas.microsoft.com/office/drawing/2014/main" id="{2131AE11-CC15-A4B4-6C3E-1978AC8F73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38529" y="2084551"/>
            <a:ext cx="4890082" cy="2729181"/>
          </a:xfrm>
          <a:prstGeom prst="rect">
            <a:avLst/>
          </a:prstGeom>
        </p:spPr>
      </p:pic>
      <p:pic>
        <p:nvPicPr>
          <p:cNvPr id="13" name="図 12">
            <a:extLst>
              <a:ext uri="{FF2B5EF4-FFF2-40B4-BE49-F238E27FC236}">
                <a16:creationId xmlns:a16="http://schemas.microsoft.com/office/drawing/2014/main" id="{CBAA1FFF-52CB-CA99-A8B0-0155C56AAF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4542" y="2084551"/>
            <a:ext cx="4908929" cy="2739700"/>
          </a:xfrm>
          <a:prstGeom prst="rect">
            <a:avLst/>
          </a:prstGeom>
        </p:spPr>
      </p:pic>
      <p:sp>
        <p:nvSpPr>
          <p:cNvPr id="14" name="矢印: 右 13">
            <a:extLst>
              <a:ext uri="{FF2B5EF4-FFF2-40B4-BE49-F238E27FC236}">
                <a16:creationId xmlns:a16="http://schemas.microsoft.com/office/drawing/2014/main" id="{718197A3-1EAC-70F1-23B0-188740CA7AF6}"/>
              </a:ext>
            </a:extLst>
          </p:cNvPr>
          <p:cNvSpPr/>
          <p:nvPr/>
        </p:nvSpPr>
        <p:spPr>
          <a:xfrm>
            <a:off x="5636818" y="2972072"/>
            <a:ext cx="918364" cy="1129553"/>
          </a:xfrm>
          <a:prstGeom prst="rightArrow">
            <a:avLst/>
          </a:prstGeom>
          <a:solidFill>
            <a:schemeClr val="accent6">
              <a:lumMod val="20000"/>
              <a:lumOff val="80000"/>
            </a:schemeClr>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4" name="吹き出し: 角を丸めた四角形 3">
            <a:extLst>
              <a:ext uri="{FF2B5EF4-FFF2-40B4-BE49-F238E27FC236}">
                <a16:creationId xmlns:a16="http://schemas.microsoft.com/office/drawing/2014/main" id="{10F01139-355D-B954-72F4-511385E67345}"/>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サイバー攻撃は映画で出てくる凄腕ハッカーがやる犯罪だと思ってた。</a:t>
            </a:r>
            <a:endParaRPr lang="en-US" altLang="ja-JP" sz="2400">
              <a:solidFill>
                <a:schemeClr val="tx1"/>
              </a:solidFill>
              <a:latin typeface="+mn-ea"/>
            </a:endParaRPr>
          </a:p>
          <a:p>
            <a:pPr algn="ctr"/>
            <a:r>
              <a:rPr lang="en-US" altLang="ja-JP" sz="2400">
                <a:solidFill>
                  <a:schemeClr val="tx1"/>
                </a:solidFill>
                <a:latin typeface="+mn-ea"/>
              </a:rPr>
              <a:t>AI</a:t>
            </a:r>
            <a:r>
              <a:rPr lang="ja-JP" altLang="en-US" sz="2400">
                <a:solidFill>
                  <a:schemeClr val="tx1"/>
                </a:solidFill>
                <a:latin typeface="+mn-ea"/>
              </a:rPr>
              <a:t>が普及したことで便利な一方、犯罪にも悪用されているんだね</a:t>
            </a:r>
            <a:r>
              <a:rPr lang="en-US" altLang="ja-JP" sz="2400">
                <a:solidFill>
                  <a:schemeClr val="tx1"/>
                </a:solidFill>
                <a:latin typeface="+mn-ea"/>
              </a:rPr>
              <a:t>…</a:t>
            </a:r>
            <a:endParaRPr lang="ja-JP" altLang="en-US" sz="2400">
              <a:solidFill>
                <a:schemeClr val="tx1"/>
              </a:solidFill>
              <a:latin typeface="+mn-ea"/>
            </a:endParaRPr>
          </a:p>
        </p:txBody>
      </p:sp>
      <p:sp>
        <p:nvSpPr>
          <p:cNvPr id="2" name="テキスト ボックス 1">
            <a:extLst>
              <a:ext uri="{FF2B5EF4-FFF2-40B4-BE49-F238E27FC236}">
                <a16:creationId xmlns:a16="http://schemas.microsoft.com/office/drawing/2014/main" id="{25AA1424-9E06-EE57-ACEC-F68DDC001D26}"/>
              </a:ext>
            </a:extLst>
          </p:cNvPr>
          <p:cNvSpPr txBox="1"/>
          <p:nvPr/>
        </p:nvSpPr>
        <p:spPr>
          <a:xfrm>
            <a:off x="6555182" y="4813732"/>
            <a:ext cx="5090443" cy="707886"/>
          </a:xfrm>
          <a:prstGeom prst="rect">
            <a:avLst/>
          </a:prstGeom>
          <a:noFill/>
        </p:spPr>
        <p:txBody>
          <a:bodyPr wrap="square" rtlCol="0">
            <a:spAutoFit/>
          </a:bodyPr>
          <a:lstStyle/>
          <a:p>
            <a:pPr algn="ctr"/>
            <a:r>
              <a:rPr kumimoji="1" lang="ja-JP" altLang="en-US" sz="2000"/>
              <a:t>にわか攻撃者の数が増え、</a:t>
            </a:r>
            <a:endParaRPr kumimoji="1" lang="en-US" altLang="ja-JP" sz="2000"/>
          </a:p>
          <a:p>
            <a:pPr algn="ctr"/>
            <a:r>
              <a:rPr kumimoji="1" lang="ja-JP" altLang="en-US" sz="2000"/>
              <a:t>中には</a:t>
            </a:r>
            <a:r>
              <a:rPr kumimoji="1" lang="ja-JP" altLang="en-US" sz="2000" b="1" u="sng"/>
              <a:t>一般人が攻撃者</a:t>
            </a:r>
            <a:r>
              <a:rPr kumimoji="1" lang="ja-JP" altLang="en-US" sz="2000"/>
              <a:t>となるケースも</a:t>
            </a:r>
          </a:p>
        </p:txBody>
      </p:sp>
      <p:sp>
        <p:nvSpPr>
          <p:cNvPr id="9" name="テキスト ボックス 8">
            <a:extLst>
              <a:ext uri="{FF2B5EF4-FFF2-40B4-BE49-F238E27FC236}">
                <a16:creationId xmlns:a16="http://schemas.microsoft.com/office/drawing/2014/main" id="{70B4ECAE-F6EA-53DE-4D89-A5851B3AFB5E}"/>
              </a:ext>
            </a:extLst>
          </p:cNvPr>
          <p:cNvSpPr txBox="1"/>
          <p:nvPr/>
        </p:nvSpPr>
        <p:spPr>
          <a:xfrm>
            <a:off x="754457" y="4824251"/>
            <a:ext cx="5090443" cy="707886"/>
          </a:xfrm>
          <a:prstGeom prst="rect">
            <a:avLst/>
          </a:prstGeom>
          <a:noFill/>
        </p:spPr>
        <p:txBody>
          <a:bodyPr wrap="square" rtlCol="0">
            <a:spAutoFit/>
          </a:bodyPr>
          <a:lstStyle/>
          <a:p>
            <a:pPr algn="ctr"/>
            <a:r>
              <a:rPr kumimoji="1" lang="ja-JP" altLang="en-US" sz="2000"/>
              <a:t>知識を有した熟練ハッカーが多く</a:t>
            </a:r>
            <a:endParaRPr kumimoji="1" lang="en-US" altLang="ja-JP" sz="2000"/>
          </a:p>
          <a:p>
            <a:pPr algn="ctr"/>
            <a:r>
              <a:rPr kumimoji="1" lang="ja-JP" altLang="en-US" sz="2000"/>
              <a:t>攻撃者も多くはなかった</a:t>
            </a:r>
          </a:p>
        </p:txBody>
      </p:sp>
      <p:pic>
        <p:nvPicPr>
          <p:cNvPr id="11" name="図 10">
            <a:extLst>
              <a:ext uri="{FF2B5EF4-FFF2-40B4-BE49-F238E27FC236}">
                <a16:creationId xmlns:a16="http://schemas.microsoft.com/office/drawing/2014/main" id="{B17DB329-A249-7671-D771-F83309652C58}"/>
              </a:ext>
            </a:extLst>
          </p:cNvPr>
          <p:cNvPicPr preferRelativeResize="0">
            <a:picLocks/>
          </p:cNvPicPr>
          <p:nvPr/>
        </p:nvPicPr>
        <p:blipFill>
          <a:blip r:embed="rId5">
            <a:extLst>
              <a:ext uri="{28A0092B-C50C-407E-A947-70E740481C1C}">
                <a14:useLocalDpi xmlns:a14="http://schemas.microsoft.com/office/drawing/2010/main" val="0"/>
              </a:ext>
            </a:extLst>
          </a:blip>
          <a:srcRect l="9354"/>
          <a:stretch>
            <a:fillRect/>
          </a:stretch>
        </p:blipFill>
        <p:spPr>
          <a:xfrm>
            <a:off x="252000" y="5040000"/>
            <a:ext cx="1512000" cy="1800000"/>
          </a:xfrm>
          <a:prstGeom prst="rect">
            <a:avLst/>
          </a:prstGeom>
        </p:spPr>
      </p:pic>
      <p:sp>
        <p:nvSpPr>
          <p:cNvPr id="8" name="テキスト ボックス 7">
            <a:extLst>
              <a:ext uri="{FF2B5EF4-FFF2-40B4-BE49-F238E27FC236}">
                <a16:creationId xmlns:a16="http://schemas.microsoft.com/office/drawing/2014/main" id="{E409B4D7-6834-3396-B946-9408563411B3}"/>
              </a:ext>
            </a:extLst>
          </p:cNvPr>
          <p:cNvSpPr txBox="1"/>
          <p:nvPr/>
        </p:nvSpPr>
        <p:spPr>
          <a:xfrm>
            <a:off x="10205495" y="4609371"/>
            <a:ext cx="1498637" cy="246221"/>
          </a:xfrm>
          <a:prstGeom prst="rect">
            <a:avLst/>
          </a:prstGeom>
          <a:noFill/>
        </p:spPr>
        <p:txBody>
          <a:bodyPr wrap="square">
            <a:spAutoFit/>
          </a:bodyPr>
          <a:lstStyle/>
          <a:p>
            <a:r>
              <a:rPr lang="en-US" altLang="ja-JP" sz="1000" b="1" dirty="0">
                <a:solidFill>
                  <a:schemeClr val="tx1">
                    <a:lumMod val="65000"/>
                    <a:lumOff val="35000"/>
                  </a:schemeClr>
                </a:solidFill>
              </a:rPr>
              <a:t>Generated</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with</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Gemini</a:t>
            </a:r>
            <a:endParaRPr lang="ja-JP" altLang="en-US" sz="1000" b="1" dirty="0">
              <a:solidFill>
                <a:schemeClr val="tx1">
                  <a:lumMod val="65000"/>
                  <a:lumOff val="35000"/>
                </a:schemeClr>
              </a:solidFill>
            </a:endParaRPr>
          </a:p>
        </p:txBody>
      </p:sp>
      <p:sp>
        <p:nvSpPr>
          <p:cNvPr id="15" name="テキスト ボックス 14">
            <a:extLst>
              <a:ext uri="{FF2B5EF4-FFF2-40B4-BE49-F238E27FC236}">
                <a16:creationId xmlns:a16="http://schemas.microsoft.com/office/drawing/2014/main" id="{9791B5A0-8D27-09E9-1C72-C61A17C50BDB}"/>
              </a:ext>
            </a:extLst>
          </p:cNvPr>
          <p:cNvSpPr txBox="1"/>
          <p:nvPr/>
        </p:nvSpPr>
        <p:spPr>
          <a:xfrm>
            <a:off x="4064054" y="4609371"/>
            <a:ext cx="1498637" cy="246221"/>
          </a:xfrm>
          <a:prstGeom prst="rect">
            <a:avLst/>
          </a:prstGeom>
          <a:noFill/>
        </p:spPr>
        <p:txBody>
          <a:bodyPr wrap="square">
            <a:spAutoFit/>
          </a:bodyPr>
          <a:lstStyle/>
          <a:p>
            <a:r>
              <a:rPr lang="en-US" altLang="ja-JP" sz="1000" b="1" dirty="0">
                <a:solidFill>
                  <a:schemeClr val="tx1">
                    <a:lumMod val="65000"/>
                    <a:lumOff val="35000"/>
                  </a:schemeClr>
                </a:solidFill>
              </a:rPr>
              <a:t>Generated</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with</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Gemini</a:t>
            </a:r>
            <a:endParaRPr lang="ja-JP" altLang="en-US" sz="1000" b="1" dirty="0">
              <a:solidFill>
                <a:schemeClr val="tx1">
                  <a:lumMod val="65000"/>
                  <a:lumOff val="35000"/>
                </a:schemeClr>
              </a:solidFill>
            </a:endParaRPr>
          </a:p>
        </p:txBody>
      </p:sp>
      <p:sp>
        <p:nvSpPr>
          <p:cNvPr id="17" name="テキスト ボックス 16">
            <a:extLst>
              <a:ext uri="{FF2B5EF4-FFF2-40B4-BE49-F238E27FC236}">
                <a16:creationId xmlns:a16="http://schemas.microsoft.com/office/drawing/2014/main" id="{C9A63807-D5B4-05C8-55D6-58E50652529D}"/>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13220573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D933B-1386-34AC-D168-C4FF6277F14D}"/>
            </a:ext>
          </a:extLst>
        </p:cNvPr>
        <p:cNvGrpSpPr/>
        <p:nvPr/>
      </p:nvGrpSpPr>
      <p:grpSpPr>
        <a:xfrm>
          <a:off x="0" y="0"/>
          <a:ext cx="0" cy="0"/>
          <a:chOff x="0" y="0"/>
          <a:chExt cx="0" cy="0"/>
        </a:xfrm>
      </p:grpSpPr>
      <p:pic>
        <p:nvPicPr>
          <p:cNvPr id="3" name="図 2">
            <a:extLst>
              <a:ext uri="{FF2B5EF4-FFF2-40B4-BE49-F238E27FC236}">
                <a16:creationId xmlns:a16="http://schemas.microsoft.com/office/drawing/2014/main" id="{D66EAB03-7B23-EAF9-4884-433AFF83667B}"/>
              </a:ext>
            </a:extLst>
          </p:cNvPr>
          <p:cNvPicPr>
            <a:picLocks noChangeAspect="1"/>
          </p:cNvPicPr>
          <p:nvPr/>
        </p:nvPicPr>
        <p:blipFill>
          <a:blip r:embed="rId3"/>
          <a:srcRect l="595" t="5854" r="5778"/>
          <a:stretch>
            <a:fillRect/>
          </a:stretch>
        </p:blipFill>
        <p:spPr>
          <a:xfrm>
            <a:off x="0" y="0"/>
            <a:ext cx="12192000" cy="6858000"/>
          </a:xfrm>
          <a:prstGeom prst="rect">
            <a:avLst/>
          </a:prstGeom>
        </p:spPr>
      </p:pic>
      <p:sp>
        <p:nvSpPr>
          <p:cNvPr id="2" name="タイトル 1">
            <a:extLst>
              <a:ext uri="{FF2B5EF4-FFF2-40B4-BE49-F238E27FC236}">
                <a16:creationId xmlns:a16="http://schemas.microsoft.com/office/drawing/2014/main" id="{8B39BA00-FECF-9D30-49D9-3C36A1AF41F5}"/>
              </a:ext>
            </a:extLst>
          </p:cNvPr>
          <p:cNvSpPr>
            <a:spLocks noGrp="1"/>
          </p:cNvSpPr>
          <p:nvPr>
            <p:ph type="title"/>
          </p:nvPr>
        </p:nvSpPr>
        <p:spPr>
          <a:xfrm>
            <a:off x="1636533" y="2160000"/>
            <a:ext cx="8994077" cy="720000"/>
          </a:xfrm>
          <a:solidFill>
            <a:schemeClr val="accent6">
              <a:lumMod val="20000"/>
              <a:lumOff val="80000"/>
            </a:schemeClr>
          </a:solidFill>
          <a:scene3d>
            <a:camera prst="orthographicFront"/>
            <a:lightRig rig="threePt" dir="t"/>
          </a:scene3d>
          <a:sp3d>
            <a:bevelT w="101600" prst="riblet"/>
          </a:sp3d>
        </p:spPr>
        <p:txBody>
          <a:bodyPr/>
          <a:lstStyle/>
          <a:p>
            <a:r>
              <a:rPr kumimoji="1" lang="en-US" altLang="ja-JP" b="1">
                <a:solidFill>
                  <a:srgbClr val="FF0000"/>
                </a:solidFill>
              </a:rPr>
              <a:t>HA</a:t>
            </a:r>
            <a:r>
              <a:rPr kumimoji="1" lang="en-US" altLang="ja-JP"/>
              <a:t>ppy </a:t>
            </a:r>
            <a:r>
              <a:rPr kumimoji="1" lang="en-US" altLang="ja-JP" b="1">
                <a:solidFill>
                  <a:srgbClr val="FF0000"/>
                </a:solidFill>
              </a:rPr>
              <a:t>C</a:t>
            </a:r>
            <a:r>
              <a:rPr kumimoji="1" lang="en-US" altLang="ja-JP"/>
              <a:t>offee brea</a:t>
            </a:r>
            <a:r>
              <a:rPr kumimoji="1" lang="en-US" altLang="ja-JP" b="1">
                <a:solidFill>
                  <a:srgbClr val="FF0000"/>
                </a:solidFill>
              </a:rPr>
              <a:t>K</a:t>
            </a:r>
            <a:endParaRPr kumimoji="1" lang="ja-JP" altLang="en-US" b="1">
              <a:solidFill>
                <a:srgbClr val="FF0000"/>
              </a:solidFill>
            </a:endParaRPr>
          </a:p>
        </p:txBody>
      </p:sp>
      <p:sp>
        <p:nvSpPr>
          <p:cNvPr id="5" name="テキスト ボックス 4">
            <a:extLst>
              <a:ext uri="{FF2B5EF4-FFF2-40B4-BE49-F238E27FC236}">
                <a16:creationId xmlns:a16="http://schemas.microsoft.com/office/drawing/2014/main" id="{9411BE2F-D106-9ABB-EA94-C69D7275AAE8}"/>
              </a:ext>
            </a:extLst>
          </p:cNvPr>
          <p:cNvSpPr txBox="1"/>
          <p:nvPr/>
        </p:nvSpPr>
        <p:spPr>
          <a:xfrm>
            <a:off x="10825697" y="6611779"/>
            <a:ext cx="1498637" cy="246221"/>
          </a:xfrm>
          <a:prstGeom prst="rect">
            <a:avLst/>
          </a:prstGeom>
          <a:noFill/>
        </p:spPr>
        <p:txBody>
          <a:bodyPr wrap="square">
            <a:spAutoFit/>
          </a:bodyPr>
          <a:lstStyle/>
          <a:p>
            <a:r>
              <a:rPr lang="en-US" altLang="ja-JP" sz="1000" b="1" dirty="0">
                <a:solidFill>
                  <a:schemeClr val="tx1">
                    <a:lumMod val="65000"/>
                    <a:lumOff val="35000"/>
                  </a:schemeClr>
                </a:solidFill>
              </a:rPr>
              <a:t>Generated</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with</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Gemini</a:t>
            </a:r>
            <a:endParaRPr lang="ja-JP" altLang="en-US" sz="1000" b="1" dirty="0">
              <a:solidFill>
                <a:schemeClr val="tx1">
                  <a:lumMod val="65000"/>
                  <a:lumOff val="35000"/>
                </a:schemeClr>
              </a:solidFill>
            </a:endParaRPr>
          </a:p>
        </p:txBody>
      </p:sp>
    </p:spTree>
    <p:extLst>
      <p:ext uri="{BB962C8B-B14F-4D97-AF65-F5344CB8AC3E}">
        <p14:creationId xmlns:p14="http://schemas.microsoft.com/office/powerpoint/2010/main" val="21459335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4ED756-02B0-3A5E-6520-7A1F7C7D61D0}"/>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A448A49E-5FC3-A56E-3095-968D75B5393A}"/>
              </a:ext>
            </a:extLst>
          </p:cNvPr>
          <p:cNvSpPr>
            <a:spLocks noGrp="1"/>
          </p:cNvSpPr>
          <p:nvPr>
            <p:ph type="title"/>
          </p:nvPr>
        </p:nvSpPr>
        <p:spPr/>
        <p:txBody>
          <a:bodyPr/>
          <a:lstStyle/>
          <a:p>
            <a:r>
              <a:rPr lang="en-US" altLang="ja-JP" b="1">
                <a:solidFill>
                  <a:srgbClr val="FF0000"/>
                </a:solidFill>
              </a:rPr>
              <a:t>HA</a:t>
            </a:r>
            <a:r>
              <a:rPr lang="en-US" altLang="ja-JP"/>
              <a:t>ppy </a:t>
            </a:r>
            <a:r>
              <a:rPr lang="en-US" altLang="ja-JP" b="1">
                <a:solidFill>
                  <a:srgbClr val="FF0000"/>
                </a:solidFill>
              </a:rPr>
              <a:t>C</a:t>
            </a:r>
            <a:r>
              <a:rPr lang="en-US" altLang="ja-JP"/>
              <a:t>offee brea</a:t>
            </a:r>
            <a:r>
              <a:rPr lang="en-US" altLang="ja-JP" b="1">
                <a:solidFill>
                  <a:srgbClr val="FF0000"/>
                </a:solidFill>
              </a:rPr>
              <a:t>K</a:t>
            </a:r>
            <a:r>
              <a:rPr lang="ja-JP" altLang="en-US" b="1">
                <a:solidFill>
                  <a:srgbClr val="FF0000"/>
                </a:solidFill>
              </a:rPr>
              <a:t> </a:t>
            </a:r>
            <a:r>
              <a:rPr lang="ja-JP" altLang="en-US"/>
              <a:t>概要</a:t>
            </a:r>
          </a:p>
        </p:txBody>
      </p:sp>
      <p:sp>
        <p:nvSpPr>
          <p:cNvPr id="4" name="テキスト ボックス 3">
            <a:extLst>
              <a:ext uri="{FF2B5EF4-FFF2-40B4-BE49-F238E27FC236}">
                <a16:creationId xmlns:a16="http://schemas.microsoft.com/office/drawing/2014/main" id="{4642A1A4-C80E-E571-8004-6C7BD9D84369}"/>
              </a:ext>
            </a:extLst>
          </p:cNvPr>
          <p:cNvSpPr txBox="1"/>
          <p:nvPr/>
        </p:nvSpPr>
        <p:spPr>
          <a:xfrm>
            <a:off x="334858" y="1153296"/>
            <a:ext cx="11241057" cy="1057790"/>
          </a:xfrm>
          <a:prstGeom prst="rect">
            <a:avLst/>
          </a:prstGeom>
          <a:noFill/>
        </p:spPr>
        <p:txBody>
          <a:bodyPr wrap="square" rtlCol="0">
            <a:spAutoFit/>
          </a:bodyPr>
          <a:lstStyle/>
          <a:p>
            <a:pPr>
              <a:lnSpc>
                <a:spcPct val="120000"/>
              </a:lnSpc>
            </a:pPr>
            <a:r>
              <a:rPr lang="ja-JP" altLang="en-US" sz="2800">
                <a:latin typeface="+mn-ea"/>
              </a:rPr>
              <a:t>皆さんも身近な</a:t>
            </a:r>
            <a:r>
              <a:rPr lang="en-US" altLang="ja-JP" sz="2800">
                <a:latin typeface="+mn-ea"/>
              </a:rPr>
              <a:t>”</a:t>
            </a:r>
            <a:r>
              <a:rPr lang="ja-JP" altLang="en-US" sz="2800">
                <a:latin typeface="+mn-ea"/>
              </a:rPr>
              <a:t>あるモノ</a:t>
            </a:r>
            <a:r>
              <a:rPr lang="en-US" altLang="ja-JP" sz="2800">
                <a:latin typeface="+mn-ea"/>
              </a:rPr>
              <a:t>”</a:t>
            </a:r>
            <a:r>
              <a:rPr lang="ja-JP" altLang="en-US" sz="2800">
                <a:latin typeface="+mn-ea"/>
              </a:rPr>
              <a:t>にサイバー攻撃を行うゲームです！</a:t>
            </a:r>
          </a:p>
          <a:p>
            <a:pPr>
              <a:lnSpc>
                <a:spcPct val="120000"/>
              </a:lnSpc>
            </a:pPr>
            <a:r>
              <a:rPr lang="ja-JP" altLang="en-US" sz="2800">
                <a:latin typeface="+mn-ea"/>
              </a:rPr>
              <a:t>攻撃者ならどこを、どのように狙うでしょうか？色々試してみましょう！</a:t>
            </a:r>
            <a:endParaRPr lang="en-US" altLang="ja-JP" sz="2800">
              <a:latin typeface="+mn-ea"/>
            </a:endParaRPr>
          </a:p>
        </p:txBody>
      </p:sp>
      <p:pic>
        <p:nvPicPr>
          <p:cNvPr id="6" name="図 5">
            <a:extLst>
              <a:ext uri="{FF2B5EF4-FFF2-40B4-BE49-F238E27FC236}">
                <a16:creationId xmlns:a16="http://schemas.microsoft.com/office/drawing/2014/main" id="{B9574A1C-99EF-E197-1CBF-E70A730361A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14445" y="2277718"/>
            <a:ext cx="7763110" cy="4397719"/>
          </a:xfrm>
          <a:prstGeom prst="rect">
            <a:avLst/>
          </a:prstGeom>
        </p:spPr>
      </p:pic>
      <p:sp>
        <p:nvSpPr>
          <p:cNvPr id="3" name="テキスト ボックス 2">
            <a:extLst>
              <a:ext uri="{FF2B5EF4-FFF2-40B4-BE49-F238E27FC236}">
                <a16:creationId xmlns:a16="http://schemas.microsoft.com/office/drawing/2014/main" id="{8E17B89A-76E9-752A-1424-D20DB52CF157}"/>
              </a:ext>
            </a:extLst>
          </p:cNvPr>
          <p:cNvSpPr txBox="1"/>
          <p:nvPr/>
        </p:nvSpPr>
        <p:spPr>
          <a:xfrm>
            <a:off x="8694748" y="6429216"/>
            <a:ext cx="1498637" cy="246221"/>
          </a:xfrm>
          <a:prstGeom prst="rect">
            <a:avLst/>
          </a:prstGeom>
          <a:noFill/>
        </p:spPr>
        <p:txBody>
          <a:bodyPr wrap="square">
            <a:spAutoFit/>
          </a:bodyPr>
          <a:lstStyle/>
          <a:p>
            <a:r>
              <a:rPr lang="en-US" altLang="ja-JP" sz="1000" b="1" dirty="0">
                <a:solidFill>
                  <a:schemeClr val="tx1">
                    <a:lumMod val="65000"/>
                    <a:lumOff val="35000"/>
                  </a:schemeClr>
                </a:solidFill>
              </a:rPr>
              <a:t>Generated</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with</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Grok</a:t>
            </a:r>
            <a:endParaRPr lang="ja-JP" altLang="en-US" sz="1000" b="1" dirty="0">
              <a:solidFill>
                <a:schemeClr val="tx1">
                  <a:lumMod val="65000"/>
                  <a:lumOff val="35000"/>
                </a:schemeClr>
              </a:solidFill>
            </a:endParaRPr>
          </a:p>
        </p:txBody>
      </p:sp>
    </p:spTree>
    <p:extLst>
      <p:ext uri="{BB962C8B-B14F-4D97-AF65-F5344CB8AC3E}">
        <p14:creationId xmlns:p14="http://schemas.microsoft.com/office/powerpoint/2010/main" val="2359098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3CE83-4699-D534-5B49-71105619F3A1}"/>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67BC7D7C-4893-B835-455F-022B27164F8A}"/>
              </a:ext>
            </a:extLst>
          </p:cNvPr>
          <p:cNvSpPr>
            <a:spLocks noGrp="1"/>
          </p:cNvSpPr>
          <p:nvPr>
            <p:ph type="title"/>
          </p:nvPr>
        </p:nvSpPr>
        <p:spPr/>
        <p:txBody>
          <a:bodyPr/>
          <a:lstStyle/>
          <a:p>
            <a:r>
              <a:rPr lang="en-US" altLang="ja-JP" b="1">
                <a:solidFill>
                  <a:srgbClr val="FF0000"/>
                </a:solidFill>
              </a:rPr>
              <a:t>HA</a:t>
            </a:r>
            <a:r>
              <a:rPr lang="en-US" altLang="ja-JP"/>
              <a:t>ppy </a:t>
            </a:r>
            <a:r>
              <a:rPr lang="en-US" altLang="ja-JP" b="1">
                <a:solidFill>
                  <a:srgbClr val="FF0000"/>
                </a:solidFill>
              </a:rPr>
              <a:t>C</a:t>
            </a:r>
            <a:r>
              <a:rPr lang="en-US" altLang="ja-JP"/>
              <a:t>offee brea</a:t>
            </a:r>
            <a:r>
              <a:rPr lang="en-US" altLang="ja-JP" b="1">
                <a:solidFill>
                  <a:srgbClr val="FF0000"/>
                </a:solidFill>
              </a:rPr>
              <a:t>K</a:t>
            </a:r>
            <a:r>
              <a:rPr lang="ja-JP" altLang="en-US" b="1">
                <a:solidFill>
                  <a:srgbClr val="FF0000"/>
                </a:solidFill>
              </a:rPr>
              <a:t> </a:t>
            </a:r>
            <a:r>
              <a:rPr lang="ja-JP" altLang="en-US"/>
              <a:t>スタート！</a:t>
            </a:r>
          </a:p>
        </p:txBody>
      </p:sp>
      <p:sp>
        <p:nvSpPr>
          <p:cNvPr id="4" name="テキスト ボックス 3">
            <a:extLst>
              <a:ext uri="{FF2B5EF4-FFF2-40B4-BE49-F238E27FC236}">
                <a16:creationId xmlns:a16="http://schemas.microsoft.com/office/drawing/2014/main" id="{C421B067-B4BE-6931-FBA7-C39680982E13}"/>
              </a:ext>
            </a:extLst>
          </p:cNvPr>
          <p:cNvSpPr txBox="1"/>
          <p:nvPr/>
        </p:nvSpPr>
        <p:spPr>
          <a:xfrm>
            <a:off x="334858" y="1153296"/>
            <a:ext cx="11241057" cy="2091919"/>
          </a:xfrm>
          <a:prstGeom prst="rect">
            <a:avLst/>
          </a:prstGeom>
          <a:noFill/>
        </p:spPr>
        <p:txBody>
          <a:bodyPr wrap="square" rtlCol="0">
            <a:spAutoFit/>
          </a:bodyPr>
          <a:lstStyle/>
          <a:p>
            <a:pPr marL="514350" indent="-514350">
              <a:lnSpc>
                <a:spcPct val="120000"/>
              </a:lnSpc>
              <a:buFont typeface="+mj-ea"/>
              <a:buAutoNum type="circleNumDbPlain"/>
            </a:pPr>
            <a:r>
              <a:rPr lang="en-US" altLang="ja-JP" sz="2800">
                <a:latin typeface="+mn-ea"/>
              </a:rPr>
              <a:t>Web</a:t>
            </a:r>
            <a:r>
              <a:rPr lang="ja-JP" altLang="en-US" sz="2800">
                <a:latin typeface="+mn-ea"/>
              </a:rPr>
              <a:t>ブラウザから </a:t>
            </a:r>
            <a:r>
              <a:rPr lang="en-US" altLang="ja-JP" sz="2800" b="1">
                <a:latin typeface="+mn-ea"/>
                <a:hlinkClick r:id="rId3"/>
              </a:rPr>
              <a:t>https://</a:t>
            </a:r>
            <a:r>
              <a:rPr lang="en-US" altLang="ja-JP" sz="2800" b="1">
                <a:hlinkClick r:id="rId3"/>
              </a:rPr>
              <a:t>security-seed.com</a:t>
            </a:r>
            <a:r>
              <a:rPr lang="en-US" altLang="ja-JP" sz="2800" b="1">
                <a:latin typeface="+mn-ea"/>
              </a:rPr>
              <a:t> </a:t>
            </a:r>
            <a:r>
              <a:rPr lang="ja-JP" altLang="en-US" sz="2800">
                <a:latin typeface="+mn-ea"/>
              </a:rPr>
              <a:t>を検索</a:t>
            </a:r>
            <a:endParaRPr lang="en-US" altLang="ja-JP" sz="2800">
              <a:latin typeface="+mn-ea"/>
            </a:endParaRPr>
          </a:p>
          <a:p>
            <a:pPr marL="514350" indent="-514350">
              <a:lnSpc>
                <a:spcPct val="120000"/>
              </a:lnSpc>
              <a:buFont typeface="+mj-ea"/>
              <a:buAutoNum type="circleNumDbPlain"/>
            </a:pPr>
            <a:r>
              <a:rPr lang="ja-JP" altLang="en-US" sz="2800">
                <a:latin typeface="+mn-ea"/>
              </a:rPr>
              <a:t>ユーザ名・パスワード欄に「</a:t>
            </a:r>
            <a:r>
              <a:rPr lang="en-US" altLang="ja-JP" sz="2800">
                <a:latin typeface="+mn-ea"/>
              </a:rPr>
              <a:t>seed</a:t>
            </a:r>
            <a:r>
              <a:rPr lang="ja-JP" altLang="en-US" sz="2800">
                <a:latin typeface="+mn-ea"/>
              </a:rPr>
              <a:t>」を入力</a:t>
            </a:r>
            <a:endParaRPr lang="en-US" altLang="ja-JP" sz="2800">
              <a:latin typeface="+mn-ea"/>
            </a:endParaRPr>
          </a:p>
          <a:p>
            <a:pPr marL="514350" indent="-514350">
              <a:lnSpc>
                <a:spcPct val="120000"/>
              </a:lnSpc>
              <a:buFont typeface="+mj-ea"/>
              <a:buAutoNum type="circleNumDbPlain"/>
            </a:pPr>
            <a:r>
              <a:rPr lang="ja-JP" altLang="en-US" sz="2800">
                <a:latin typeface="+mn-ea"/>
              </a:rPr>
              <a:t>「</a:t>
            </a:r>
            <a:r>
              <a:rPr lang="en-US" altLang="ja-JP" sz="2800">
                <a:latin typeface="+mn-ea"/>
              </a:rPr>
              <a:t>SNS</a:t>
            </a:r>
            <a:r>
              <a:rPr lang="ja-JP" altLang="en-US" sz="2800">
                <a:latin typeface="+mn-ea"/>
              </a:rPr>
              <a:t>」のクエストから開始</a:t>
            </a:r>
            <a:endParaRPr lang="en-US" altLang="ja-JP" sz="2800">
              <a:latin typeface="+mn-ea"/>
            </a:endParaRPr>
          </a:p>
          <a:p>
            <a:pPr marL="514350" indent="-514350">
              <a:lnSpc>
                <a:spcPct val="120000"/>
              </a:lnSpc>
              <a:buFont typeface="+mj-ea"/>
              <a:buAutoNum type="circleNumDbPlain"/>
            </a:pPr>
            <a:r>
              <a:rPr lang="ja-JP" altLang="en-US" sz="2800">
                <a:latin typeface="+mn-ea"/>
              </a:rPr>
              <a:t>あとは自由にプレイ！</a:t>
            </a:r>
            <a:endParaRPr lang="en-US" altLang="ja-JP" sz="2800">
              <a:latin typeface="+mn-ea"/>
            </a:endParaRPr>
          </a:p>
        </p:txBody>
      </p:sp>
      <p:sp>
        <p:nvSpPr>
          <p:cNvPr id="11" name="吹き出し: 角を丸めた四角形 10">
            <a:extLst>
              <a:ext uri="{FF2B5EF4-FFF2-40B4-BE49-F238E27FC236}">
                <a16:creationId xmlns:a16="http://schemas.microsoft.com/office/drawing/2014/main" id="{2EA812B7-E14E-8274-75DE-0C28FBE427E4}"/>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3200">
                <a:solidFill>
                  <a:schemeClr val="tx1"/>
                </a:solidFill>
                <a:latin typeface="+mn-ea"/>
              </a:rPr>
              <a:t>不明点などあれば挙手で知らせてね！</a:t>
            </a:r>
          </a:p>
        </p:txBody>
      </p:sp>
      <p:pic>
        <p:nvPicPr>
          <p:cNvPr id="12" name="図 11" descr="人形, おもちゃ, 食品, 挿絵 が含まれている画像&#10;&#10;AI 生成コンテンツは誤りを含む可能性があります。">
            <a:extLst>
              <a:ext uri="{FF2B5EF4-FFF2-40B4-BE49-F238E27FC236}">
                <a16:creationId xmlns:a16="http://schemas.microsoft.com/office/drawing/2014/main" id="{49D371FC-5C73-96DA-6083-801FF56617ED}"/>
              </a:ext>
            </a:extLst>
          </p:cNvPr>
          <p:cNvPicPr preferRelativeResize="0">
            <a:picLocks/>
          </p:cNvPicPr>
          <p:nvPr/>
        </p:nvPicPr>
        <p:blipFill>
          <a:blip r:embed="rId4">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pic>
        <p:nvPicPr>
          <p:cNvPr id="10" name="図 9">
            <a:extLst>
              <a:ext uri="{FF2B5EF4-FFF2-40B4-BE49-F238E27FC236}">
                <a16:creationId xmlns:a16="http://schemas.microsoft.com/office/drawing/2014/main" id="{F0740E89-B96E-1DC1-E05F-6DCC48FFE2A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413042" y="2278302"/>
            <a:ext cx="5883757" cy="3333086"/>
          </a:xfrm>
          <a:prstGeom prst="rect">
            <a:avLst/>
          </a:prstGeom>
        </p:spPr>
      </p:pic>
      <p:grpSp>
        <p:nvGrpSpPr>
          <p:cNvPr id="9" name="グループ化 8">
            <a:extLst>
              <a:ext uri="{FF2B5EF4-FFF2-40B4-BE49-F238E27FC236}">
                <a16:creationId xmlns:a16="http://schemas.microsoft.com/office/drawing/2014/main" id="{0741E3CC-A563-292E-CF64-F2A6FDB92882}"/>
              </a:ext>
            </a:extLst>
          </p:cNvPr>
          <p:cNvGrpSpPr/>
          <p:nvPr/>
        </p:nvGrpSpPr>
        <p:grpSpPr>
          <a:xfrm>
            <a:off x="9014153" y="3570235"/>
            <a:ext cx="1355212" cy="1324795"/>
            <a:chOff x="9159055" y="1263954"/>
            <a:chExt cx="1217998" cy="1162545"/>
          </a:xfrm>
        </p:grpSpPr>
        <p:sp>
          <p:nvSpPr>
            <p:cNvPr id="6" name="正方形/長方形 5">
              <a:extLst>
                <a:ext uri="{FF2B5EF4-FFF2-40B4-BE49-F238E27FC236}">
                  <a16:creationId xmlns:a16="http://schemas.microsoft.com/office/drawing/2014/main" id="{6F665312-F118-57DB-3B63-F0AF86E915BB}"/>
                </a:ext>
              </a:extLst>
            </p:cNvPr>
            <p:cNvSpPr/>
            <p:nvPr/>
          </p:nvSpPr>
          <p:spPr>
            <a:xfrm>
              <a:off x="9159055" y="1263954"/>
              <a:ext cx="635861" cy="771529"/>
            </a:xfrm>
            <a:prstGeom prst="rect">
              <a:avLst/>
            </a:prstGeom>
            <a:noFill/>
            <a:ln w="38100">
              <a:solidFill>
                <a:srgbClr val="FF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7" name="矢印: 下 6">
              <a:extLst>
                <a:ext uri="{FF2B5EF4-FFF2-40B4-BE49-F238E27FC236}">
                  <a16:creationId xmlns:a16="http://schemas.microsoft.com/office/drawing/2014/main" id="{A3583948-FD49-5180-31F7-9BAF66E04901}"/>
                </a:ext>
              </a:extLst>
            </p:cNvPr>
            <p:cNvSpPr/>
            <p:nvPr/>
          </p:nvSpPr>
          <p:spPr>
            <a:xfrm rot="7345447">
              <a:off x="9820889" y="1870334"/>
              <a:ext cx="521208" cy="591121"/>
            </a:xfrm>
            <a:prstGeom prst="downArrow">
              <a:avLst/>
            </a:prstGeom>
            <a:solidFill>
              <a:srgbClr val="FF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grpSp>
      <p:sp>
        <p:nvSpPr>
          <p:cNvPr id="3" name="テキスト ボックス 2">
            <a:extLst>
              <a:ext uri="{FF2B5EF4-FFF2-40B4-BE49-F238E27FC236}">
                <a16:creationId xmlns:a16="http://schemas.microsoft.com/office/drawing/2014/main" id="{4A012BB1-5357-EF38-95CA-ACE8FE6C931D}"/>
              </a:ext>
            </a:extLst>
          </p:cNvPr>
          <p:cNvSpPr txBox="1"/>
          <p:nvPr/>
        </p:nvSpPr>
        <p:spPr>
          <a:xfrm>
            <a:off x="10040509" y="5379652"/>
            <a:ext cx="1498637" cy="246221"/>
          </a:xfrm>
          <a:prstGeom prst="rect">
            <a:avLst/>
          </a:prstGeom>
          <a:noFill/>
        </p:spPr>
        <p:txBody>
          <a:bodyPr wrap="square">
            <a:spAutoFit/>
          </a:bodyPr>
          <a:lstStyle/>
          <a:p>
            <a:r>
              <a:rPr lang="en-US" altLang="ja-JP" sz="1000" b="1" dirty="0">
                <a:solidFill>
                  <a:schemeClr val="tx1">
                    <a:lumMod val="65000"/>
                    <a:lumOff val="35000"/>
                  </a:schemeClr>
                </a:solidFill>
              </a:rPr>
              <a:t>Generated</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with</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Grok</a:t>
            </a:r>
            <a:endParaRPr lang="ja-JP" altLang="en-US" sz="1000" b="1" dirty="0">
              <a:solidFill>
                <a:schemeClr val="tx1">
                  <a:lumMod val="65000"/>
                  <a:lumOff val="35000"/>
                </a:schemeClr>
              </a:solidFill>
            </a:endParaRPr>
          </a:p>
        </p:txBody>
      </p:sp>
      <p:sp>
        <p:nvSpPr>
          <p:cNvPr id="13" name="テキスト ボックス 12">
            <a:extLst>
              <a:ext uri="{FF2B5EF4-FFF2-40B4-BE49-F238E27FC236}">
                <a16:creationId xmlns:a16="http://schemas.microsoft.com/office/drawing/2014/main" id="{6E643538-CC4A-758B-5046-EC70DB0D375D}"/>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164220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DE219D-88DC-DABD-2BB2-8CF575AAC2FC}"/>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1E3A5998-92C6-2AC1-0E85-9A7EA288A98B}"/>
              </a:ext>
            </a:extLst>
          </p:cNvPr>
          <p:cNvSpPr>
            <a:spLocks noGrp="1"/>
          </p:cNvSpPr>
          <p:nvPr>
            <p:ph type="title"/>
          </p:nvPr>
        </p:nvSpPr>
        <p:spPr/>
        <p:txBody>
          <a:bodyPr/>
          <a:lstStyle/>
          <a:p>
            <a:r>
              <a:rPr lang="en-US" altLang="ja-JP" b="1" err="1">
                <a:solidFill>
                  <a:srgbClr val="FF0000"/>
                </a:solidFill>
              </a:rPr>
              <a:t>HA</a:t>
            </a:r>
            <a:r>
              <a:rPr lang="en-US" altLang="ja-JP" err="1"/>
              <a:t>ppy</a:t>
            </a:r>
            <a:r>
              <a:rPr lang="en-US" altLang="ja-JP"/>
              <a:t> </a:t>
            </a:r>
            <a:r>
              <a:rPr lang="en-US" altLang="ja-JP" b="1">
                <a:solidFill>
                  <a:srgbClr val="FF0000"/>
                </a:solidFill>
              </a:rPr>
              <a:t>C</a:t>
            </a:r>
            <a:r>
              <a:rPr lang="en-US" altLang="ja-JP"/>
              <a:t>offee </a:t>
            </a:r>
            <a:r>
              <a:rPr lang="en-US" altLang="ja-JP" err="1"/>
              <a:t>brea</a:t>
            </a:r>
            <a:r>
              <a:rPr lang="en-US" altLang="ja-JP" b="1" err="1">
                <a:solidFill>
                  <a:srgbClr val="FF0000"/>
                </a:solidFill>
              </a:rPr>
              <a:t>K</a:t>
            </a:r>
            <a:r>
              <a:rPr lang="ja-JP" altLang="en-US"/>
              <a:t>の振り返り①</a:t>
            </a:r>
          </a:p>
        </p:txBody>
      </p:sp>
      <p:sp>
        <p:nvSpPr>
          <p:cNvPr id="4" name="テキスト ボックス 3">
            <a:extLst>
              <a:ext uri="{FF2B5EF4-FFF2-40B4-BE49-F238E27FC236}">
                <a16:creationId xmlns:a16="http://schemas.microsoft.com/office/drawing/2014/main" id="{CB61BF15-CF17-4985-F86F-64180D18E5C5}"/>
              </a:ext>
            </a:extLst>
          </p:cNvPr>
          <p:cNvSpPr txBox="1"/>
          <p:nvPr/>
        </p:nvSpPr>
        <p:spPr>
          <a:xfrm>
            <a:off x="334859" y="1153296"/>
            <a:ext cx="11241057" cy="3505190"/>
          </a:xfrm>
          <a:prstGeom prst="rect">
            <a:avLst/>
          </a:prstGeom>
          <a:noFill/>
        </p:spPr>
        <p:txBody>
          <a:bodyPr wrap="square" rtlCol="0">
            <a:spAutoFit/>
          </a:bodyPr>
          <a:lstStyle/>
          <a:p>
            <a:pPr>
              <a:lnSpc>
                <a:spcPct val="120000"/>
              </a:lnSpc>
            </a:pPr>
            <a:r>
              <a:rPr lang="ja-JP" altLang="en-US" sz="2800" b="1">
                <a:latin typeface="+mn-ea"/>
              </a:rPr>
              <a:t>１．サイバー攻撃は専門技術を持つ人だけが行うわけではない</a:t>
            </a:r>
            <a:endParaRPr lang="en-US" altLang="ja-JP" sz="2800" b="1">
              <a:latin typeface="+mn-ea"/>
            </a:endParaRPr>
          </a:p>
          <a:p>
            <a:pPr lvl="1">
              <a:lnSpc>
                <a:spcPct val="120000"/>
              </a:lnSpc>
            </a:pPr>
            <a:r>
              <a:rPr lang="ja-JP" altLang="en-US" sz="2400">
                <a:latin typeface="+mn-ea"/>
              </a:rPr>
              <a:t>　・専門知識がなくてもできてしまう</a:t>
            </a:r>
            <a:endParaRPr lang="en-US" altLang="ja-JP" sz="2400">
              <a:latin typeface="+mn-ea"/>
            </a:endParaRPr>
          </a:p>
          <a:p>
            <a:pPr lvl="1">
              <a:lnSpc>
                <a:spcPct val="120000"/>
              </a:lnSpc>
            </a:pPr>
            <a:r>
              <a:rPr lang="ja-JP" altLang="en-US" sz="2400">
                <a:latin typeface="+mn-ea"/>
              </a:rPr>
              <a:t>　・「試してみた」で成立することも</a:t>
            </a:r>
            <a:endParaRPr lang="en-US" altLang="ja-JP" sz="2400">
              <a:latin typeface="+mn-ea"/>
            </a:endParaRPr>
          </a:p>
          <a:p>
            <a:pPr>
              <a:lnSpc>
                <a:spcPct val="120000"/>
              </a:lnSpc>
            </a:pPr>
            <a:endParaRPr lang="en-US" altLang="ja-JP" sz="3600">
              <a:latin typeface="+mn-ea"/>
            </a:endParaRPr>
          </a:p>
          <a:p>
            <a:pPr>
              <a:lnSpc>
                <a:spcPct val="120000"/>
              </a:lnSpc>
            </a:pPr>
            <a:r>
              <a:rPr lang="ja-JP" altLang="en-US" sz="2800" b="1">
                <a:latin typeface="+mn-ea"/>
              </a:rPr>
              <a:t>２．サイバー攻撃の入口は「身近なところ」に</a:t>
            </a:r>
            <a:endParaRPr lang="en-US" altLang="ja-JP" sz="2800" b="1">
              <a:latin typeface="+mn-ea"/>
            </a:endParaRPr>
          </a:p>
          <a:p>
            <a:pPr lvl="1">
              <a:lnSpc>
                <a:spcPct val="120000"/>
              </a:lnSpc>
            </a:pPr>
            <a:r>
              <a:rPr lang="ja-JP" altLang="en-US" sz="2400">
                <a:latin typeface="+mn-ea"/>
              </a:rPr>
              <a:t>　・メール、</a:t>
            </a:r>
            <a:r>
              <a:rPr lang="en-US" altLang="ja-JP" sz="2400">
                <a:latin typeface="+mn-ea"/>
              </a:rPr>
              <a:t>DM</a:t>
            </a:r>
            <a:r>
              <a:rPr lang="ja-JP" altLang="en-US" sz="2400">
                <a:latin typeface="+mn-ea"/>
              </a:rPr>
              <a:t>、</a:t>
            </a:r>
            <a:r>
              <a:rPr lang="en-US" altLang="ja-JP" sz="2400">
                <a:latin typeface="+mn-ea"/>
              </a:rPr>
              <a:t>SNS</a:t>
            </a:r>
          </a:p>
          <a:p>
            <a:pPr lvl="1">
              <a:lnSpc>
                <a:spcPct val="120000"/>
              </a:lnSpc>
            </a:pPr>
            <a:r>
              <a:rPr lang="ja-JP" altLang="en-US" sz="2400">
                <a:latin typeface="+mn-ea"/>
              </a:rPr>
              <a:t>　・ゲーム、無料ツール、リンク</a:t>
            </a:r>
            <a:endParaRPr lang="en-US" altLang="ja-JP" sz="2400">
              <a:latin typeface="+mn-ea"/>
            </a:endParaRPr>
          </a:p>
        </p:txBody>
      </p:sp>
      <p:sp>
        <p:nvSpPr>
          <p:cNvPr id="8" name="吹き出し: 角を丸めた四角形 7">
            <a:extLst>
              <a:ext uri="{FF2B5EF4-FFF2-40B4-BE49-F238E27FC236}">
                <a16:creationId xmlns:a16="http://schemas.microsoft.com/office/drawing/2014/main" id="{F97663B0-0CAD-D100-A7E9-EBFA16EA1C64}"/>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自分の行動が、サイバー攻撃の起点になるかもしれないんだね</a:t>
            </a:r>
            <a:r>
              <a:rPr lang="en-US" altLang="ja-JP" sz="2400">
                <a:solidFill>
                  <a:schemeClr val="tx1"/>
                </a:solidFill>
                <a:latin typeface="+mn-ea"/>
              </a:rPr>
              <a:t>…</a:t>
            </a:r>
            <a:endParaRPr lang="ja-JP" altLang="en-US" sz="2400">
              <a:solidFill>
                <a:schemeClr val="tx1"/>
              </a:solidFill>
              <a:latin typeface="+mn-ea"/>
            </a:endParaRPr>
          </a:p>
        </p:txBody>
      </p:sp>
      <p:pic>
        <p:nvPicPr>
          <p:cNvPr id="6" name="図 5">
            <a:extLst>
              <a:ext uri="{FF2B5EF4-FFF2-40B4-BE49-F238E27FC236}">
                <a16:creationId xmlns:a16="http://schemas.microsoft.com/office/drawing/2014/main" id="{B48D0784-D82D-4390-999B-7B3023461D89}"/>
              </a:ext>
            </a:extLst>
          </p:cNvPr>
          <p:cNvPicPr preferRelativeResize="0">
            <a:picLocks/>
          </p:cNvPicPr>
          <p:nvPr/>
        </p:nvPicPr>
        <p:blipFill>
          <a:blip r:embed="rId3">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pic>
        <p:nvPicPr>
          <p:cNvPr id="2" name="図 1">
            <a:extLst>
              <a:ext uri="{FF2B5EF4-FFF2-40B4-BE49-F238E27FC236}">
                <a16:creationId xmlns:a16="http://schemas.microsoft.com/office/drawing/2014/main" id="{F43121BB-EFC5-3A2B-8A42-A183A55DB9B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094790" y="2139524"/>
            <a:ext cx="4762351" cy="2697821"/>
          </a:xfrm>
          <a:prstGeom prst="rect">
            <a:avLst/>
          </a:prstGeom>
        </p:spPr>
      </p:pic>
      <p:sp>
        <p:nvSpPr>
          <p:cNvPr id="7" name="テキスト ボックス 6">
            <a:extLst>
              <a:ext uri="{FF2B5EF4-FFF2-40B4-BE49-F238E27FC236}">
                <a16:creationId xmlns:a16="http://schemas.microsoft.com/office/drawing/2014/main" id="{E00909BB-A0E0-F197-655E-C08DCD606D32}"/>
              </a:ext>
            </a:extLst>
          </p:cNvPr>
          <p:cNvSpPr txBox="1"/>
          <p:nvPr/>
        </p:nvSpPr>
        <p:spPr>
          <a:xfrm>
            <a:off x="10588969" y="4624805"/>
            <a:ext cx="1498637" cy="246221"/>
          </a:xfrm>
          <a:prstGeom prst="rect">
            <a:avLst/>
          </a:prstGeom>
          <a:noFill/>
        </p:spPr>
        <p:txBody>
          <a:bodyPr wrap="square">
            <a:spAutoFit/>
          </a:bodyPr>
          <a:lstStyle/>
          <a:p>
            <a:r>
              <a:rPr lang="en-US" altLang="ja-JP" sz="1000" b="1" dirty="0">
                <a:solidFill>
                  <a:schemeClr val="tx1">
                    <a:lumMod val="65000"/>
                    <a:lumOff val="35000"/>
                  </a:schemeClr>
                </a:solidFill>
              </a:rPr>
              <a:t>Generated</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with</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Grok</a:t>
            </a:r>
            <a:endParaRPr lang="ja-JP" altLang="en-US" sz="1000" b="1" dirty="0">
              <a:solidFill>
                <a:schemeClr val="tx1">
                  <a:lumMod val="65000"/>
                  <a:lumOff val="35000"/>
                </a:schemeClr>
              </a:solidFill>
            </a:endParaRPr>
          </a:p>
        </p:txBody>
      </p:sp>
      <p:sp>
        <p:nvSpPr>
          <p:cNvPr id="10" name="テキスト ボックス 9">
            <a:extLst>
              <a:ext uri="{FF2B5EF4-FFF2-40B4-BE49-F238E27FC236}">
                <a16:creationId xmlns:a16="http://schemas.microsoft.com/office/drawing/2014/main" id="{ACE33947-C2B3-072D-60A3-5FF9E56EC7FF}"/>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11738107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ECEB0-1941-D0B9-EED9-883EA0AC3B11}"/>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1B1B5301-BEFB-EA3B-5C48-B7B0AD2434B4}"/>
              </a:ext>
            </a:extLst>
          </p:cNvPr>
          <p:cNvSpPr>
            <a:spLocks noGrp="1"/>
          </p:cNvSpPr>
          <p:nvPr>
            <p:ph type="title"/>
          </p:nvPr>
        </p:nvSpPr>
        <p:spPr/>
        <p:txBody>
          <a:bodyPr/>
          <a:lstStyle/>
          <a:p>
            <a:r>
              <a:rPr lang="en-US" altLang="ja-JP" b="1" err="1">
                <a:solidFill>
                  <a:srgbClr val="FF0000"/>
                </a:solidFill>
              </a:rPr>
              <a:t>HA</a:t>
            </a:r>
            <a:r>
              <a:rPr lang="en-US" altLang="ja-JP" err="1"/>
              <a:t>ppy</a:t>
            </a:r>
            <a:r>
              <a:rPr lang="en-US" altLang="ja-JP"/>
              <a:t> </a:t>
            </a:r>
            <a:r>
              <a:rPr lang="en-US" altLang="ja-JP" b="1">
                <a:solidFill>
                  <a:srgbClr val="FF0000"/>
                </a:solidFill>
              </a:rPr>
              <a:t>C</a:t>
            </a:r>
            <a:r>
              <a:rPr lang="en-US" altLang="ja-JP"/>
              <a:t>offee brea</a:t>
            </a:r>
            <a:r>
              <a:rPr lang="en-US" altLang="ja-JP" b="1">
                <a:solidFill>
                  <a:srgbClr val="FF0000"/>
                </a:solidFill>
              </a:rPr>
              <a:t>K</a:t>
            </a:r>
            <a:r>
              <a:rPr lang="ja-JP" altLang="en-US"/>
              <a:t>の振り返り②</a:t>
            </a:r>
          </a:p>
        </p:txBody>
      </p:sp>
      <p:graphicFrame>
        <p:nvGraphicFramePr>
          <p:cNvPr id="6" name="表 5">
            <a:extLst>
              <a:ext uri="{FF2B5EF4-FFF2-40B4-BE49-F238E27FC236}">
                <a16:creationId xmlns:a16="http://schemas.microsoft.com/office/drawing/2014/main" id="{2F020B40-5032-FAD0-5755-CA5871E58156}"/>
              </a:ext>
            </a:extLst>
          </p:cNvPr>
          <p:cNvGraphicFramePr>
            <a:graphicFrameLocks noGrp="1"/>
          </p:cNvGraphicFramePr>
          <p:nvPr>
            <p:extLst>
              <p:ext uri="{D42A27DB-BD31-4B8C-83A1-F6EECF244321}">
                <p14:modId xmlns:p14="http://schemas.microsoft.com/office/powerpoint/2010/main" val="3547487170"/>
              </p:ext>
            </p:extLst>
          </p:nvPr>
        </p:nvGraphicFramePr>
        <p:xfrm>
          <a:off x="481263" y="1642710"/>
          <a:ext cx="11049321" cy="4091558"/>
        </p:xfrm>
        <a:graphic>
          <a:graphicData uri="http://schemas.openxmlformats.org/drawingml/2006/table">
            <a:tbl>
              <a:tblPr firstRow="1" bandRow="1">
                <a:tableStyleId>{69012ECD-51FC-41F1-AA8D-1B2483CD663E}</a:tableStyleId>
              </a:tblPr>
              <a:tblGrid>
                <a:gridCol w="4227897">
                  <a:extLst>
                    <a:ext uri="{9D8B030D-6E8A-4147-A177-3AD203B41FA5}">
                      <a16:colId xmlns:a16="http://schemas.microsoft.com/office/drawing/2014/main" val="2553062606"/>
                    </a:ext>
                  </a:extLst>
                </a:gridCol>
                <a:gridCol w="6821424">
                  <a:extLst>
                    <a:ext uri="{9D8B030D-6E8A-4147-A177-3AD203B41FA5}">
                      <a16:colId xmlns:a16="http://schemas.microsoft.com/office/drawing/2014/main" val="4233154774"/>
                    </a:ext>
                  </a:extLst>
                </a:gridCol>
              </a:tblGrid>
              <a:tr h="527558">
                <a:tc>
                  <a:txBody>
                    <a:bodyPr/>
                    <a:lstStyle/>
                    <a:p>
                      <a:pPr algn="ctr"/>
                      <a:r>
                        <a:rPr kumimoji="1" lang="ja-JP" altLang="en-US" sz="2400">
                          <a:latin typeface="+mn-ea"/>
                          <a:ea typeface="+mn-ea"/>
                        </a:rPr>
                        <a:t>対象</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kumimoji="1" lang="ja-JP" altLang="en-US" sz="2400">
                          <a:latin typeface="+mn-ea"/>
                          <a:ea typeface="+mn-ea"/>
                        </a:rPr>
                        <a:t>特に気を付けるべきこと</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75877549"/>
                  </a:ext>
                </a:extLst>
              </a:tr>
              <a:tr h="1188000">
                <a:tc>
                  <a:txBody>
                    <a:bodyPr/>
                    <a:lstStyle/>
                    <a:p>
                      <a:pPr algn="l"/>
                      <a:r>
                        <a:rPr kumimoji="1" lang="en-US" altLang="ja-JP" sz="2400">
                          <a:latin typeface="+mn-ea"/>
                          <a:ea typeface="+mn-ea"/>
                        </a:rPr>
                        <a:t>SNS</a:t>
                      </a:r>
                      <a:endParaRPr kumimoji="1" lang="ja-JP" altLang="en-US" sz="2400">
                        <a:latin typeface="+mn-ea"/>
                        <a:ea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indent="-285750" algn="l">
                        <a:buFont typeface="Arial" panose="020B0604020202020204" pitchFamily="34" charset="0"/>
                        <a:buChar char="•"/>
                      </a:pPr>
                      <a:r>
                        <a:rPr kumimoji="1" lang="ja-JP" altLang="en-US" sz="2400" b="0" u="none">
                          <a:latin typeface="+mn-ea"/>
                          <a:ea typeface="+mn-ea"/>
                        </a:rPr>
                        <a:t>公開しても問題ない内容かを考えて投稿する</a:t>
                      </a:r>
                      <a:endParaRPr kumimoji="1" lang="en-US" altLang="ja-JP" sz="2400" b="0" u="none">
                        <a:latin typeface="+mn-ea"/>
                        <a:ea typeface="+mn-ea"/>
                      </a:endParaRPr>
                    </a:p>
                    <a:p>
                      <a:pPr marL="0" indent="0" algn="l">
                        <a:buFont typeface="Arial" panose="020B0604020202020204" pitchFamily="34" charset="0"/>
                        <a:buNone/>
                      </a:pPr>
                      <a:r>
                        <a:rPr kumimoji="1" lang="ja-JP" altLang="en-US" sz="2400" b="0" u="none">
                          <a:latin typeface="+mn-ea"/>
                          <a:ea typeface="+mn-ea"/>
                        </a:rPr>
                        <a:t>　</a:t>
                      </a:r>
                      <a:r>
                        <a:rPr kumimoji="1" lang="en-US" altLang="ja-JP" sz="1800" b="0" u="none">
                          <a:latin typeface="+mn-ea"/>
                          <a:ea typeface="+mn-ea"/>
                        </a:rPr>
                        <a:t>※ </a:t>
                      </a:r>
                      <a:r>
                        <a:rPr kumimoji="1" lang="ja-JP" altLang="en-US" sz="2000">
                          <a:latin typeface="+mn-ea"/>
                          <a:ea typeface="+mn-ea"/>
                        </a:rPr>
                        <a:t>投稿写真は背景にも注意！</a:t>
                      </a:r>
                      <a:endParaRPr kumimoji="1" lang="en-US" altLang="ja-JP" sz="2000">
                        <a:latin typeface="+mn-ea"/>
                        <a:ea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42708042"/>
                  </a:ext>
                </a:extLst>
              </a:tr>
              <a:tr h="1188000">
                <a:tc>
                  <a:txBody>
                    <a:bodyPr/>
                    <a:lstStyle/>
                    <a:p>
                      <a:pPr algn="l"/>
                      <a:r>
                        <a:rPr kumimoji="1" lang="ja-JP" altLang="en-US" sz="2400">
                          <a:latin typeface="+mn-ea"/>
                          <a:ea typeface="+mn-ea"/>
                        </a:rPr>
                        <a:t>のぞき見</a:t>
                      </a:r>
                      <a:endParaRPr kumimoji="1" lang="en-US" altLang="ja-JP" sz="2400">
                        <a:latin typeface="+mn-ea"/>
                        <a:ea typeface="+mn-ea"/>
                      </a:endParaRPr>
                    </a:p>
                    <a:p>
                      <a:pPr algn="l"/>
                      <a:r>
                        <a:rPr kumimoji="1" lang="ja-JP" altLang="en-US" sz="2000">
                          <a:latin typeface="+mn-ea"/>
                          <a:ea typeface="+mn-ea"/>
                        </a:rPr>
                        <a:t>（ショルダーハッキング）</a:t>
                      </a:r>
                      <a:endParaRPr kumimoji="1" lang="en-US" altLang="ja-JP" sz="2000">
                        <a:latin typeface="+mn-ea"/>
                        <a:ea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285750" indent="-285750" algn="l">
                        <a:buFont typeface="Arial" panose="020B0604020202020204" pitchFamily="34" charset="0"/>
                        <a:buChar char="•"/>
                      </a:pPr>
                      <a:r>
                        <a:rPr kumimoji="1" lang="ja-JP" altLang="en-US" sz="2400">
                          <a:latin typeface="+mn-ea"/>
                          <a:ea typeface="+mn-ea"/>
                        </a:rPr>
                        <a:t>人目があるところで、機微な情報を出さない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82867847"/>
                  </a:ext>
                </a:extLst>
              </a:tr>
              <a:tr h="1188000">
                <a:tc>
                  <a:txBody>
                    <a:bodyPr/>
                    <a:lstStyle/>
                    <a:p>
                      <a:pPr algn="l"/>
                      <a:r>
                        <a:rPr kumimoji="1" lang="ja-JP" altLang="en-US" sz="2400" dirty="0">
                          <a:latin typeface="+mn-ea"/>
                          <a:ea typeface="+mn-ea"/>
                        </a:rPr>
                        <a:t>フリー</a:t>
                      </a:r>
                      <a:r>
                        <a:rPr kumimoji="1" lang="en-US" altLang="ja-JP" sz="2400" dirty="0" err="1">
                          <a:latin typeface="+mn-ea"/>
                          <a:ea typeface="+mn-ea"/>
                        </a:rPr>
                        <a:t>WiFi</a:t>
                      </a:r>
                      <a:endParaRPr kumimoji="1" lang="ja-JP" altLang="en-US" sz="2400" dirty="0">
                        <a:latin typeface="+mn-ea"/>
                        <a:ea typeface="+mn-e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1" lang="ja-JP" altLang="en-US" sz="2400" dirty="0">
                          <a:latin typeface="+mn-ea"/>
                          <a:ea typeface="+mn-ea"/>
                        </a:rPr>
                        <a:t>信頼できないフリー</a:t>
                      </a:r>
                      <a:r>
                        <a:rPr kumimoji="1" lang="en-US" altLang="ja-JP" sz="2400" dirty="0" err="1">
                          <a:latin typeface="+mn-ea"/>
                          <a:ea typeface="+mn-ea"/>
                        </a:rPr>
                        <a:t>WiFi</a:t>
                      </a:r>
                      <a:r>
                        <a:rPr kumimoji="1" lang="ja-JP" altLang="en-US" sz="2400" dirty="0">
                          <a:latin typeface="+mn-ea"/>
                          <a:ea typeface="+mn-ea"/>
                        </a:rPr>
                        <a:t>には接続しない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3308499"/>
                  </a:ext>
                </a:extLst>
              </a:tr>
            </a:tbl>
          </a:graphicData>
        </a:graphic>
      </p:graphicFrame>
      <p:pic>
        <p:nvPicPr>
          <p:cNvPr id="12" name="図 11" descr="グラフィカル ユーザー インターフェイス, アプリケーション&#10;&#10;AI 生成コンテンツは誤りを含む可能性があります。">
            <a:extLst>
              <a:ext uri="{FF2B5EF4-FFF2-40B4-BE49-F238E27FC236}">
                <a16:creationId xmlns:a16="http://schemas.microsoft.com/office/drawing/2014/main" id="{BC98EA4D-E3CC-0F1F-2515-E302F9BDAE56}"/>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3363685" y="2196892"/>
            <a:ext cx="1142856" cy="1112781"/>
          </a:xfrm>
          <a:prstGeom prst="rect">
            <a:avLst/>
          </a:prstGeom>
        </p:spPr>
      </p:pic>
      <p:pic>
        <p:nvPicPr>
          <p:cNvPr id="18" name="図 17" descr="アイコン&#10;&#10;AI 生成コンテンツは誤りを含む可能性があります。">
            <a:extLst>
              <a:ext uri="{FF2B5EF4-FFF2-40B4-BE49-F238E27FC236}">
                <a16:creationId xmlns:a16="http://schemas.microsoft.com/office/drawing/2014/main" id="{7775E163-6AA1-DFC2-E317-6B0E8CE49977}"/>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3383761" y="4589957"/>
            <a:ext cx="1102704" cy="1112781"/>
          </a:xfrm>
          <a:prstGeom prst="rect">
            <a:avLst/>
          </a:prstGeom>
        </p:spPr>
      </p:pic>
      <p:pic>
        <p:nvPicPr>
          <p:cNvPr id="2" name="図 1">
            <a:extLst>
              <a:ext uri="{FF2B5EF4-FFF2-40B4-BE49-F238E27FC236}">
                <a16:creationId xmlns:a16="http://schemas.microsoft.com/office/drawing/2014/main" id="{64A71ED7-A499-0CB0-9801-B039C736EA97}"/>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3347508" y="3369728"/>
            <a:ext cx="1175210" cy="1112781"/>
          </a:xfrm>
          <a:prstGeom prst="rect">
            <a:avLst/>
          </a:prstGeom>
        </p:spPr>
      </p:pic>
      <p:sp>
        <p:nvSpPr>
          <p:cNvPr id="4" name="テキスト ボックス 3">
            <a:extLst>
              <a:ext uri="{FF2B5EF4-FFF2-40B4-BE49-F238E27FC236}">
                <a16:creationId xmlns:a16="http://schemas.microsoft.com/office/drawing/2014/main" id="{1FA66712-3D28-444D-4B76-D62E0312B25B}"/>
              </a:ext>
            </a:extLst>
          </p:cNvPr>
          <p:cNvSpPr txBox="1"/>
          <p:nvPr/>
        </p:nvSpPr>
        <p:spPr>
          <a:xfrm>
            <a:off x="3664769" y="4313608"/>
            <a:ext cx="1498637" cy="184666"/>
          </a:xfrm>
          <a:prstGeom prst="rect">
            <a:avLst/>
          </a:prstGeom>
          <a:noFill/>
        </p:spPr>
        <p:txBody>
          <a:bodyPr wrap="square">
            <a:spAutoFit/>
          </a:bodyPr>
          <a:lstStyle/>
          <a:p>
            <a:r>
              <a:rPr lang="en-US" altLang="ja-JP" sz="600" b="1" dirty="0">
                <a:solidFill>
                  <a:schemeClr val="tx1">
                    <a:lumMod val="65000"/>
                    <a:lumOff val="35000"/>
                  </a:schemeClr>
                </a:solidFill>
              </a:rPr>
              <a:t>Generated</a:t>
            </a:r>
            <a:r>
              <a:rPr lang="ja-JP" altLang="en-US" sz="600" b="1" dirty="0">
                <a:solidFill>
                  <a:schemeClr val="tx1">
                    <a:lumMod val="65000"/>
                    <a:lumOff val="35000"/>
                  </a:schemeClr>
                </a:solidFill>
              </a:rPr>
              <a:t> </a:t>
            </a:r>
            <a:r>
              <a:rPr lang="en-US" altLang="ja-JP" sz="600" b="1" dirty="0">
                <a:solidFill>
                  <a:schemeClr val="tx1">
                    <a:lumMod val="65000"/>
                    <a:lumOff val="35000"/>
                  </a:schemeClr>
                </a:solidFill>
              </a:rPr>
              <a:t>with</a:t>
            </a:r>
            <a:r>
              <a:rPr lang="ja-JP" altLang="en-US" sz="600" b="1" dirty="0">
                <a:solidFill>
                  <a:schemeClr val="tx1">
                    <a:lumMod val="65000"/>
                    <a:lumOff val="35000"/>
                  </a:schemeClr>
                </a:solidFill>
              </a:rPr>
              <a:t> </a:t>
            </a:r>
            <a:r>
              <a:rPr lang="en-US" altLang="ja-JP" sz="600" b="1" dirty="0">
                <a:solidFill>
                  <a:schemeClr val="tx1">
                    <a:lumMod val="65000"/>
                    <a:lumOff val="35000"/>
                  </a:schemeClr>
                </a:solidFill>
              </a:rPr>
              <a:t>Gemini</a:t>
            </a:r>
            <a:endParaRPr lang="ja-JP" altLang="en-US" sz="600" b="1" dirty="0">
              <a:solidFill>
                <a:schemeClr val="tx1">
                  <a:lumMod val="65000"/>
                  <a:lumOff val="35000"/>
                </a:schemeClr>
              </a:solidFill>
            </a:endParaRPr>
          </a:p>
        </p:txBody>
      </p:sp>
    </p:spTree>
    <p:extLst>
      <p:ext uri="{BB962C8B-B14F-4D97-AF65-F5344CB8AC3E}">
        <p14:creationId xmlns:p14="http://schemas.microsoft.com/office/powerpoint/2010/main" val="18011610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8C956-9343-7139-4F42-1AD3FDCDCE55}"/>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CDC994CC-B2E7-56F0-082E-8D30704F0625}"/>
              </a:ext>
            </a:extLst>
          </p:cNvPr>
          <p:cNvSpPr>
            <a:spLocks noGrp="1"/>
          </p:cNvSpPr>
          <p:nvPr>
            <p:ph type="title"/>
          </p:nvPr>
        </p:nvSpPr>
        <p:spPr/>
        <p:txBody>
          <a:bodyPr/>
          <a:lstStyle/>
          <a:p>
            <a:r>
              <a:rPr lang="en-US" altLang="ja-JP"/>
              <a:t>(</a:t>
            </a:r>
            <a:r>
              <a:rPr lang="ja-JP" altLang="en-US"/>
              <a:t>小ネタ</a:t>
            </a:r>
            <a:r>
              <a:rPr lang="en-US" altLang="ja-JP"/>
              <a:t>) </a:t>
            </a:r>
            <a:r>
              <a:rPr lang="ja-JP" altLang="en-US"/>
              <a:t>フリー</a:t>
            </a:r>
            <a:r>
              <a:rPr lang="en-US" altLang="ja-JP" err="1"/>
              <a:t>WiFi</a:t>
            </a:r>
            <a:r>
              <a:rPr lang="ja-JP" altLang="en-US"/>
              <a:t>について</a:t>
            </a:r>
          </a:p>
        </p:txBody>
      </p:sp>
      <p:sp>
        <p:nvSpPr>
          <p:cNvPr id="8" name="テキスト ボックス 7">
            <a:extLst>
              <a:ext uri="{FF2B5EF4-FFF2-40B4-BE49-F238E27FC236}">
                <a16:creationId xmlns:a16="http://schemas.microsoft.com/office/drawing/2014/main" id="{A22EAD84-44B7-C63D-DF11-A3ACED2E5E2A}"/>
              </a:ext>
            </a:extLst>
          </p:cNvPr>
          <p:cNvSpPr txBox="1"/>
          <p:nvPr/>
        </p:nvSpPr>
        <p:spPr>
          <a:xfrm>
            <a:off x="334858" y="1153296"/>
            <a:ext cx="11573607" cy="1057790"/>
          </a:xfrm>
          <a:prstGeom prst="rect">
            <a:avLst/>
          </a:prstGeom>
          <a:noFill/>
        </p:spPr>
        <p:txBody>
          <a:bodyPr wrap="square" rtlCol="0">
            <a:spAutoFit/>
          </a:bodyPr>
          <a:lstStyle/>
          <a:p>
            <a:pPr>
              <a:lnSpc>
                <a:spcPct val="120000"/>
              </a:lnSpc>
            </a:pPr>
            <a:r>
              <a:rPr kumimoji="1" lang="ja-JP" altLang="en-US" sz="2800">
                <a:latin typeface="+mn-ea"/>
              </a:rPr>
              <a:t>ラスベガスで開催されたセキュリティイベント「</a:t>
            </a:r>
            <a:r>
              <a:rPr kumimoji="1" lang="en-US" altLang="ja-JP" sz="2800">
                <a:latin typeface="+mn-ea"/>
              </a:rPr>
              <a:t>DEF CON</a:t>
            </a:r>
            <a:r>
              <a:rPr kumimoji="1" lang="ja-JP" altLang="en-US" sz="2800">
                <a:latin typeface="+mn-ea"/>
              </a:rPr>
              <a:t>」では、</a:t>
            </a:r>
            <a:endParaRPr kumimoji="1" lang="en-US" altLang="ja-JP" sz="2800">
              <a:latin typeface="+mn-ea"/>
            </a:endParaRPr>
          </a:p>
          <a:p>
            <a:pPr>
              <a:lnSpc>
                <a:spcPct val="120000"/>
              </a:lnSpc>
            </a:pPr>
            <a:r>
              <a:rPr lang="ja-JP" altLang="en-US" sz="2800">
                <a:latin typeface="+mn-ea"/>
              </a:rPr>
              <a:t>会場のフリー</a:t>
            </a:r>
            <a:r>
              <a:rPr lang="en-US" altLang="ja-JP" sz="2800" err="1">
                <a:latin typeface="+mn-ea"/>
              </a:rPr>
              <a:t>WiFi</a:t>
            </a:r>
            <a:r>
              <a:rPr lang="ja-JP" altLang="en-US" sz="2800">
                <a:latin typeface="+mn-ea"/>
              </a:rPr>
              <a:t>に接続した人のユーザ名やパスワードの一部が展示された</a:t>
            </a:r>
            <a:endParaRPr lang="en-US" altLang="ja-JP" sz="2800">
              <a:latin typeface="+mn-ea"/>
            </a:endParaRPr>
          </a:p>
        </p:txBody>
      </p:sp>
      <p:pic>
        <p:nvPicPr>
          <p:cNvPr id="10" name="図 9">
            <a:extLst>
              <a:ext uri="{FF2B5EF4-FFF2-40B4-BE49-F238E27FC236}">
                <a16:creationId xmlns:a16="http://schemas.microsoft.com/office/drawing/2014/main" id="{8AC78C6E-E115-0581-69D5-6795F5AD1DA4}"/>
              </a:ext>
            </a:extLst>
          </p:cNvPr>
          <p:cNvPicPr>
            <a:picLocks noChangeAspect="1"/>
          </p:cNvPicPr>
          <p:nvPr/>
        </p:nvPicPr>
        <p:blipFill>
          <a:blip r:embed="rId3"/>
          <a:stretch>
            <a:fillRect/>
          </a:stretch>
        </p:blipFill>
        <p:spPr>
          <a:xfrm>
            <a:off x="7336465" y="2426671"/>
            <a:ext cx="3871008" cy="2903256"/>
          </a:xfrm>
          <a:prstGeom prst="rect">
            <a:avLst/>
          </a:prstGeom>
        </p:spPr>
      </p:pic>
      <p:sp>
        <p:nvSpPr>
          <p:cNvPr id="7" name="吹き出し: 角を丸めた四角形 6">
            <a:extLst>
              <a:ext uri="{FF2B5EF4-FFF2-40B4-BE49-F238E27FC236}">
                <a16:creationId xmlns:a16="http://schemas.microsoft.com/office/drawing/2014/main" id="{DAB22117-0DD5-1748-875F-7ADDD7134722}"/>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公共のフリー</a:t>
            </a:r>
            <a:r>
              <a:rPr lang="en-US" altLang="ja-JP" sz="2400" err="1">
                <a:solidFill>
                  <a:schemeClr val="tx1"/>
                </a:solidFill>
                <a:latin typeface="+mn-ea"/>
              </a:rPr>
              <a:t>WiFi</a:t>
            </a:r>
            <a:r>
              <a:rPr lang="ja-JP" altLang="en-US" sz="2400">
                <a:solidFill>
                  <a:schemeClr val="tx1"/>
                </a:solidFill>
                <a:latin typeface="+mn-ea"/>
              </a:rPr>
              <a:t>の危険性を理解させることが目的みたいだけど、</a:t>
            </a:r>
            <a:endParaRPr lang="en-US" altLang="ja-JP" sz="2400">
              <a:solidFill>
                <a:schemeClr val="tx1"/>
              </a:solidFill>
              <a:latin typeface="+mn-ea"/>
            </a:endParaRPr>
          </a:p>
          <a:p>
            <a:pPr algn="ctr"/>
            <a:r>
              <a:rPr lang="ja-JP" altLang="en-US" sz="2400">
                <a:solidFill>
                  <a:schemeClr val="tx1"/>
                </a:solidFill>
                <a:latin typeface="+mn-ea"/>
              </a:rPr>
              <a:t>いきなり表示されているとびっくりするよね</a:t>
            </a:r>
            <a:r>
              <a:rPr lang="en-US" altLang="ja-JP" sz="2400">
                <a:solidFill>
                  <a:schemeClr val="tx1"/>
                </a:solidFill>
                <a:latin typeface="+mn-ea"/>
              </a:rPr>
              <a:t>…</a:t>
            </a:r>
          </a:p>
        </p:txBody>
      </p:sp>
      <p:sp>
        <p:nvSpPr>
          <p:cNvPr id="4" name="テキスト ボックス 3">
            <a:extLst>
              <a:ext uri="{FF2B5EF4-FFF2-40B4-BE49-F238E27FC236}">
                <a16:creationId xmlns:a16="http://schemas.microsoft.com/office/drawing/2014/main" id="{EF2994BC-AD88-3DF4-E780-2679AF2098B1}"/>
              </a:ext>
            </a:extLst>
          </p:cNvPr>
          <p:cNvSpPr txBox="1"/>
          <p:nvPr/>
        </p:nvSpPr>
        <p:spPr>
          <a:xfrm>
            <a:off x="845222" y="4163396"/>
            <a:ext cx="6313224" cy="400110"/>
          </a:xfrm>
          <a:prstGeom prst="rect">
            <a:avLst/>
          </a:prstGeom>
          <a:noFill/>
        </p:spPr>
        <p:txBody>
          <a:bodyPr wrap="square">
            <a:spAutoFit/>
          </a:bodyPr>
          <a:lstStyle/>
          <a:p>
            <a:r>
              <a:rPr kumimoji="1" lang="ja-JP" altLang="en-US" sz="1000" dirty="0">
                <a:latin typeface="+mn-ea"/>
              </a:rPr>
              <a:t>出典：</a:t>
            </a:r>
            <a:r>
              <a:rPr kumimoji="1" lang="en-US" altLang="ja-JP" sz="1000" dirty="0">
                <a:latin typeface="+mn-ea"/>
              </a:rPr>
              <a:t>What is the Wall Of Sheep at DEF CON?  </a:t>
            </a:r>
            <a:r>
              <a:rPr lang="en-US" altLang="ja-JP" sz="1000" dirty="0">
                <a:latin typeface="+mn-ea"/>
                <a:hlinkClick r:id="rId4"/>
              </a:rPr>
              <a:t>https://</a:t>
            </a:r>
            <a:r>
              <a:rPr lang="en-US" altLang="ja-JP" sz="1000" dirty="0" err="1">
                <a:latin typeface="+mn-ea"/>
                <a:hlinkClick r:id="rId4"/>
              </a:rPr>
              <a:t>www.phvillage.io</a:t>
            </a:r>
            <a:r>
              <a:rPr lang="en-US" altLang="ja-JP" sz="1000" dirty="0">
                <a:latin typeface="+mn-ea"/>
                <a:hlinkClick r:id="rId4"/>
              </a:rPr>
              <a:t>/pages/wall-of-sheep/</a:t>
            </a:r>
            <a:endParaRPr lang="en-US" altLang="ja-JP" sz="1000" dirty="0">
              <a:latin typeface="+mn-ea"/>
            </a:endParaRPr>
          </a:p>
          <a:p>
            <a:endParaRPr lang="en-US" altLang="ja-JP" sz="1000" dirty="0">
              <a:latin typeface="+mn-ea"/>
            </a:endParaRPr>
          </a:p>
        </p:txBody>
      </p:sp>
      <p:pic>
        <p:nvPicPr>
          <p:cNvPr id="6" name="図 5">
            <a:extLst>
              <a:ext uri="{FF2B5EF4-FFF2-40B4-BE49-F238E27FC236}">
                <a16:creationId xmlns:a16="http://schemas.microsoft.com/office/drawing/2014/main" id="{8A6207D0-EE97-0406-3BF9-EB16666C2C24}"/>
              </a:ext>
            </a:extLst>
          </p:cNvPr>
          <p:cNvPicPr>
            <a:picLocks noChangeAspect="1"/>
          </p:cNvPicPr>
          <p:nvPr/>
        </p:nvPicPr>
        <p:blipFill>
          <a:blip r:embed="rId5"/>
          <a:stretch>
            <a:fillRect/>
          </a:stretch>
        </p:blipFill>
        <p:spPr>
          <a:xfrm>
            <a:off x="845222" y="2447521"/>
            <a:ext cx="5660447" cy="1629818"/>
          </a:xfrm>
          <a:prstGeom prst="rect">
            <a:avLst/>
          </a:prstGeom>
        </p:spPr>
      </p:pic>
      <p:pic>
        <p:nvPicPr>
          <p:cNvPr id="3" name="図 2">
            <a:extLst>
              <a:ext uri="{FF2B5EF4-FFF2-40B4-BE49-F238E27FC236}">
                <a16:creationId xmlns:a16="http://schemas.microsoft.com/office/drawing/2014/main" id="{364FA669-B521-173C-F510-5FF8ED4966DA}"/>
              </a:ext>
            </a:extLst>
          </p:cNvPr>
          <p:cNvPicPr preferRelativeResize="0">
            <a:picLocks/>
          </p:cNvPicPr>
          <p:nvPr/>
        </p:nvPicPr>
        <p:blipFill>
          <a:blip r:embed="rId6">
            <a:extLst>
              <a:ext uri="{28A0092B-C50C-407E-A947-70E740481C1C}">
                <a14:useLocalDpi xmlns:a14="http://schemas.microsoft.com/office/drawing/2010/main" val="0"/>
              </a:ext>
            </a:extLst>
          </a:blip>
          <a:srcRect l="9354"/>
          <a:stretch>
            <a:fillRect/>
          </a:stretch>
        </p:blipFill>
        <p:spPr>
          <a:xfrm>
            <a:off x="252000" y="5040000"/>
            <a:ext cx="1512000" cy="1800000"/>
          </a:xfrm>
          <a:prstGeom prst="rect">
            <a:avLst/>
          </a:prstGeom>
        </p:spPr>
      </p:pic>
      <p:sp>
        <p:nvSpPr>
          <p:cNvPr id="9" name="テキスト ボックス 8">
            <a:extLst>
              <a:ext uri="{FF2B5EF4-FFF2-40B4-BE49-F238E27FC236}">
                <a16:creationId xmlns:a16="http://schemas.microsoft.com/office/drawing/2014/main" id="{48B4D236-922D-D835-9E7E-BED0E111AF63}"/>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26287059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1BAE2-49C7-8A9A-70D4-324455479F28}"/>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34D61A09-A26F-B7D7-C633-8CE8ADD30ED6}"/>
              </a:ext>
            </a:extLst>
          </p:cNvPr>
          <p:cNvSpPr>
            <a:spLocks noGrp="1"/>
          </p:cNvSpPr>
          <p:nvPr>
            <p:ph type="title"/>
          </p:nvPr>
        </p:nvSpPr>
        <p:spPr/>
        <p:txBody>
          <a:bodyPr/>
          <a:lstStyle/>
          <a:p>
            <a:r>
              <a:rPr lang="en-US" altLang="ja-JP" b="1" err="1">
                <a:solidFill>
                  <a:srgbClr val="FF0000"/>
                </a:solidFill>
              </a:rPr>
              <a:t>HA</a:t>
            </a:r>
            <a:r>
              <a:rPr lang="en-US" altLang="ja-JP" err="1"/>
              <a:t>ppy</a:t>
            </a:r>
            <a:r>
              <a:rPr lang="en-US" altLang="ja-JP"/>
              <a:t> </a:t>
            </a:r>
            <a:r>
              <a:rPr lang="en-US" altLang="ja-JP" b="1">
                <a:solidFill>
                  <a:srgbClr val="FF0000"/>
                </a:solidFill>
              </a:rPr>
              <a:t>C</a:t>
            </a:r>
            <a:r>
              <a:rPr lang="en-US" altLang="ja-JP"/>
              <a:t>offee </a:t>
            </a:r>
            <a:r>
              <a:rPr lang="en-US" altLang="ja-JP" err="1"/>
              <a:t>brea</a:t>
            </a:r>
            <a:r>
              <a:rPr lang="en-US" altLang="ja-JP" b="1" err="1">
                <a:solidFill>
                  <a:srgbClr val="FF0000"/>
                </a:solidFill>
              </a:rPr>
              <a:t>K</a:t>
            </a:r>
            <a:r>
              <a:rPr lang="ja-JP" altLang="en-US"/>
              <a:t>の振り返り③</a:t>
            </a:r>
          </a:p>
        </p:txBody>
      </p:sp>
      <p:sp>
        <p:nvSpPr>
          <p:cNvPr id="2" name="正方形/長方形 1">
            <a:extLst>
              <a:ext uri="{FF2B5EF4-FFF2-40B4-BE49-F238E27FC236}">
                <a16:creationId xmlns:a16="http://schemas.microsoft.com/office/drawing/2014/main" id="{BE7B0F71-052B-CA05-C2BD-852FBFFAE45A}"/>
              </a:ext>
            </a:extLst>
          </p:cNvPr>
          <p:cNvSpPr/>
          <p:nvPr/>
        </p:nvSpPr>
        <p:spPr>
          <a:xfrm>
            <a:off x="486685" y="1182277"/>
            <a:ext cx="5479916" cy="4036508"/>
          </a:xfrm>
          <a:prstGeom prst="rect">
            <a:avLst/>
          </a:prstGeom>
          <a:solidFill>
            <a:schemeClr val="bg1"/>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3" name="正方形/長方形 2">
            <a:extLst>
              <a:ext uri="{FF2B5EF4-FFF2-40B4-BE49-F238E27FC236}">
                <a16:creationId xmlns:a16="http://schemas.microsoft.com/office/drawing/2014/main" id="{94CD6D1C-B6B2-3926-0F66-6316E63C46BA}"/>
              </a:ext>
            </a:extLst>
          </p:cNvPr>
          <p:cNvSpPr/>
          <p:nvPr/>
        </p:nvSpPr>
        <p:spPr>
          <a:xfrm>
            <a:off x="6258404" y="1182277"/>
            <a:ext cx="5479916" cy="4036508"/>
          </a:xfrm>
          <a:prstGeom prst="rect">
            <a:avLst/>
          </a:prstGeom>
          <a:solidFill>
            <a:schemeClr val="bg1"/>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9" name="テキスト ボックス 8">
            <a:extLst>
              <a:ext uri="{FF2B5EF4-FFF2-40B4-BE49-F238E27FC236}">
                <a16:creationId xmlns:a16="http://schemas.microsoft.com/office/drawing/2014/main" id="{8104D315-7E41-CC54-7FE6-749FC56553DF}"/>
              </a:ext>
            </a:extLst>
          </p:cNvPr>
          <p:cNvSpPr txBox="1"/>
          <p:nvPr/>
        </p:nvSpPr>
        <p:spPr>
          <a:xfrm>
            <a:off x="1300501" y="4017242"/>
            <a:ext cx="4149324" cy="1057790"/>
          </a:xfrm>
          <a:prstGeom prst="rect">
            <a:avLst/>
          </a:prstGeom>
          <a:noFill/>
        </p:spPr>
        <p:txBody>
          <a:bodyPr wrap="square" rtlCol="0">
            <a:spAutoFit/>
          </a:bodyPr>
          <a:lstStyle/>
          <a:p>
            <a:pPr algn="ctr">
              <a:lnSpc>
                <a:spcPct val="120000"/>
              </a:lnSpc>
            </a:pPr>
            <a:r>
              <a:rPr lang="ja-JP" altLang="en-US" sz="2800">
                <a:latin typeface="+mn-ea"/>
              </a:rPr>
              <a:t>約</a:t>
            </a:r>
            <a:r>
              <a:rPr lang="en-US" altLang="ja-JP" sz="2800">
                <a:latin typeface="+mn-ea"/>
              </a:rPr>
              <a:t>724</a:t>
            </a:r>
            <a:r>
              <a:rPr lang="ja-JP" altLang="en-US" sz="2800">
                <a:latin typeface="+mn-ea"/>
              </a:rPr>
              <a:t>万件の個人情報を不正取得し逮捕</a:t>
            </a:r>
            <a:endParaRPr lang="en-US" altLang="ja-JP" sz="2800">
              <a:latin typeface="+mn-ea"/>
            </a:endParaRPr>
          </a:p>
        </p:txBody>
      </p:sp>
      <p:sp>
        <p:nvSpPr>
          <p:cNvPr id="13" name="テキスト ボックス 12">
            <a:extLst>
              <a:ext uri="{FF2B5EF4-FFF2-40B4-BE49-F238E27FC236}">
                <a16:creationId xmlns:a16="http://schemas.microsoft.com/office/drawing/2014/main" id="{2A5FD056-1B2A-9ED9-FF61-F3E30836D286}"/>
              </a:ext>
            </a:extLst>
          </p:cNvPr>
          <p:cNvSpPr txBox="1"/>
          <p:nvPr/>
        </p:nvSpPr>
        <p:spPr>
          <a:xfrm>
            <a:off x="6258405" y="1180708"/>
            <a:ext cx="5479916" cy="1323439"/>
          </a:xfrm>
          <a:prstGeom prst="rect">
            <a:avLst/>
          </a:prstGeom>
          <a:solidFill>
            <a:schemeClr val="accent1">
              <a:lumMod val="20000"/>
              <a:lumOff val="80000"/>
            </a:schemeClr>
          </a:solidFill>
          <a:ln>
            <a:solidFill>
              <a:schemeClr val="tx1">
                <a:lumMod val="50000"/>
                <a:lumOff val="50000"/>
              </a:schemeClr>
            </a:solidFill>
          </a:ln>
        </p:spPr>
        <p:txBody>
          <a:bodyPr wrap="square" rtlCol="0">
            <a:spAutoFit/>
          </a:bodyPr>
          <a:lstStyle/>
          <a:p>
            <a:pPr algn="ctr"/>
            <a:r>
              <a:rPr lang="ja-JP" altLang="en-US" sz="2800" b="1" dirty="0">
                <a:latin typeface="+mn-ea"/>
              </a:rPr>
              <a:t>某通信会社利用者の</a:t>
            </a:r>
            <a:endParaRPr lang="en-US" altLang="ja-JP" sz="2800" b="1" dirty="0">
              <a:latin typeface="+mn-ea"/>
            </a:endParaRPr>
          </a:p>
          <a:p>
            <a:pPr algn="ctr"/>
            <a:r>
              <a:rPr lang="ja-JP" altLang="en-US" sz="2800" b="1" dirty="0">
                <a:latin typeface="+mn-ea"/>
              </a:rPr>
              <a:t>アカウントへ不正ログイン</a:t>
            </a:r>
            <a:endParaRPr lang="en-US" altLang="ja-JP" sz="2800" b="1" dirty="0">
              <a:latin typeface="+mn-ea"/>
            </a:endParaRPr>
          </a:p>
          <a:p>
            <a:pPr algn="ctr"/>
            <a:r>
              <a:rPr lang="en-US" altLang="ja-JP" sz="2400" dirty="0">
                <a:latin typeface="+mn-ea"/>
              </a:rPr>
              <a:t>(18</a:t>
            </a:r>
            <a:r>
              <a:rPr lang="ja-JP" altLang="en-US" sz="2400" dirty="0">
                <a:latin typeface="+mn-ea"/>
              </a:rPr>
              <a:t>歳高校生</a:t>
            </a:r>
            <a:r>
              <a:rPr lang="en-US" altLang="ja-JP" sz="2400" dirty="0">
                <a:latin typeface="+mn-ea"/>
              </a:rPr>
              <a:t>)</a:t>
            </a:r>
          </a:p>
        </p:txBody>
      </p:sp>
      <p:sp>
        <p:nvSpPr>
          <p:cNvPr id="14" name="テキスト ボックス 13">
            <a:extLst>
              <a:ext uri="{FF2B5EF4-FFF2-40B4-BE49-F238E27FC236}">
                <a16:creationId xmlns:a16="http://schemas.microsoft.com/office/drawing/2014/main" id="{37E4C98C-748E-24C4-2F2D-E2131CC08294}"/>
              </a:ext>
            </a:extLst>
          </p:cNvPr>
          <p:cNvSpPr txBox="1"/>
          <p:nvPr/>
        </p:nvSpPr>
        <p:spPr>
          <a:xfrm>
            <a:off x="6358229" y="4017242"/>
            <a:ext cx="5280265" cy="1057790"/>
          </a:xfrm>
          <a:prstGeom prst="rect">
            <a:avLst/>
          </a:prstGeom>
          <a:noFill/>
        </p:spPr>
        <p:txBody>
          <a:bodyPr wrap="square" rtlCol="0">
            <a:spAutoFit/>
          </a:bodyPr>
          <a:lstStyle/>
          <a:p>
            <a:pPr algn="ctr">
              <a:lnSpc>
                <a:spcPct val="120000"/>
              </a:lnSpc>
            </a:pPr>
            <a:r>
              <a:rPr lang="ja-JP" altLang="en-US" sz="2800">
                <a:latin typeface="+mn-ea"/>
              </a:rPr>
              <a:t>他人のアカウントで</a:t>
            </a:r>
            <a:r>
              <a:rPr lang="en-US" altLang="ja-JP" sz="2800">
                <a:latin typeface="+mn-ea"/>
              </a:rPr>
              <a:t>2</a:t>
            </a:r>
            <a:r>
              <a:rPr lang="ja-JP" altLang="en-US" sz="2800">
                <a:latin typeface="+mn-ea"/>
              </a:rPr>
              <a:t>千回線以上を不正開通・転売し逮捕</a:t>
            </a:r>
            <a:endParaRPr lang="en-US" altLang="ja-JP" sz="2800">
              <a:latin typeface="+mn-ea"/>
            </a:endParaRPr>
          </a:p>
        </p:txBody>
      </p:sp>
      <p:pic>
        <p:nvPicPr>
          <p:cNvPr id="12" name="図 11" descr="ゲームの画面&#10;&#10;AI 生成コンテンツは誤りを含む可能性があります。">
            <a:extLst>
              <a:ext uri="{FF2B5EF4-FFF2-40B4-BE49-F238E27FC236}">
                <a16:creationId xmlns:a16="http://schemas.microsoft.com/office/drawing/2014/main" id="{A401A306-FEE6-9F0A-F48A-30834C337102}"/>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1398203" y="2716397"/>
            <a:ext cx="3764111" cy="1355295"/>
          </a:xfrm>
          <a:prstGeom prst="rect">
            <a:avLst/>
          </a:prstGeom>
        </p:spPr>
      </p:pic>
      <p:pic>
        <p:nvPicPr>
          <p:cNvPr id="20" name="図 19" descr="グラフィカル ユーザー インターフェイス, アプリケーション&#10;&#10;AI 生成コンテンツは誤りを含む可能性があります。">
            <a:extLst>
              <a:ext uri="{FF2B5EF4-FFF2-40B4-BE49-F238E27FC236}">
                <a16:creationId xmlns:a16="http://schemas.microsoft.com/office/drawing/2014/main" id="{77DD09B1-2BF8-9C57-864F-6380103258EA}"/>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7249016" y="2794054"/>
            <a:ext cx="3498688" cy="1338020"/>
          </a:xfrm>
          <a:prstGeom prst="rect">
            <a:avLst/>
          </a:prstGeom>
        </p:spPr>
      </p:pic>
      <p:sp>
        <p:nvSpPr>
          <p:cNvPr id="4" name="テキスト ボックス 3">
            <a:extLst>
              <a:ext uri="{FF2B5EF4-FFF2-40B4-BE49-F238E27FC236}">
                <a16:creationId xmlns:a16="http://schemas.microsoft.com/office/drawing/2014/main" id="{F3950C3F-27A7-2800-641F-3E5393E85119}"/>
              </a:ext>
            </a:extLst>
          </p:cNvPr>
          <p:cNvSpPr txBox="1"/>
          <p:nvPr/>
        </p:nvSpPr>
        <p:spPr>
          <a:xfrm>
            <a:off x="486684" y="1180708"/>
            <a:ext cx="5479917" cy="1323439"/>
          </a:xfrm>
          <a:prstGeom prst="rect">
            <a:avLst/>
          </a:prstGeom>
          <a:solidFill>
            <a:schemeClr val="accent1">
              <a:lumMod val="20000"/>
              <a:lumOff val="80000"/>
            </a:schemeClr>
          </a:solidFill>
          <a:ln>
            <a:solidFill>
              <a:schemeClr val="tx1">
                <a:lumMod val="50000"/>
                <a:lumOff val="50000"/>
              </a:schemeClr>
            </a:solidFill>
          </a:ln>
        </p:spPr>
        <p:txBody>
          <a:bodyPr wrap="square" rtlCol="0">
            <a:spAutoFit/>
          </a:bodyPr>
          <a:lstStyle/>
          <a:p>
            <a:pPr algn="ctr"/>
            <a:r>
              <a:rPr lang="ja-JP" altLang="en-US" sz="2800" b="1" dirty="0">
                <a:latin typeface="+mn-ea"/>
              </a:rPr>
              <a:t>某ネットカフェ運営会社の</a:t>
            </a:r>
            <a:endParaRPr lang="en-US" altLang="ja-JP" sz="2800" b="1" dirty="0">
              <a:latin typeface="+mn-ea"/>
            </a:endParaRPr>
          </a:p>
          <a:p>
            <a:pPr algn="ctr"/>
            <a:r>
              <a:rPr lang="ja-JP" altLang="en-US" sz="2800" b="1" dirty="0">
                <a:latin typeface="+mn-ea"/>
              </a:rPr>
              <a:t>システムに不正アクセス</a:t>
            </a:r>
            <a:endParaRPr lang="en-US" altLang="ja-JP" sz="2800" b="1" dirty="0">
              <a:latin typeface="+mn-ea"/>
            </a:endParaRPr>
          </a:p>
          <a:p>
            <a:pPr algn="ctr"/>
            <a:r>
              <a:rPr lang="en-US" altLang="ja-JP" sz="2400" dirty="0">
                <a:latin typeface="+mn-ea"/>
              </a:rPr>
              <a:t>(17</a:t>
            </a:r>
            <a:r>
              <a:rPr lang="ja-JP" altLang="en-US" sz="2400" dirty="0">
                <a:latin typeface="+mn-ea"/>
              </a:rPr>
              <a:t>歳高校生</a:t>
            </a:r>
            <a:r>
              <a:rPr lang="en-US" altLang="ja-JP" sz="2400" dirty="0">
                <a:latin typeface="+mn-ea"/>
              </a:rPr>
              <a:t>)</a:t>
            </a:r>
          </a:p>
        </p:txBody>
      </p:sp>
      <p:sp>
        <p:nvSpPr>
          <p:cNvPr id="7" name="吹き出し: 角を丸めた四角形 6">
            <a:extLst>
              <a:ext uri="{FF2B5EF4-FFF2-40B4-BE49-F238E27FC236}">
                <a16:creationId xmlns:a16="http://schemas.microsoft.com/office/drawing/2014/main" id="{B8220CC0-2982-A639-B780-91B2E4FB8339}"/>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勝手に他者のネットワークやコンピュータに侵入・攻撃することは、</a:t>
            </a:r>
            <a:endParaRPr lang="en-US" altLang="ja-JP" sz="2400">
              <a:solidFill>
                <a:schemeClr val="tx1"/>
              </a:solidFill>
              <a:latin typeface="+mn-ea"/>
            </a:endParaRPr>
          </a:p>
          <a:p>
            <a:pPr algn="ctr"/>
            <a:r>
              <a:rPr lang="ja-JP" altLang="en-US" sz="2400">
                <a:solidFill>
                  <a:schemeClr val="tx1"/>
                </a:solidFill>
                <a:latin typeface="+mn-ea"/>
              </a:rPr>
              <a:t>不正アクセス禁止法違反などの</a:t>
            </a:r>
            <a:r>
              <a:rPr lang="ja-JP" altLang="en-US" sz="2800" b="1" u="sng">
                <a:solidFill>
                  <a:srgbClr val="FF0000"/>
                </a:solidFill>
                <a:latin typeface="+mn-ea"/>
              </a:rPr>
              <a:t>犯罪</a:t>
            </a:r>
            <a:r>
              <a:rPr lang="ja-JP" altLang="en-US" sz="2400">
                <a:solidFill>
                  <a:schemeClr val="tx1"/>
                </a:solidFill>
                <a:latin typeface="+mn-ea"/>
              </a:rPr>
              <a:t>で、未成年も検挙されるんだね！</a:t>
            </a:r>
            <a:endParaRPr kumimoji="1" lang="ja-JP" altLang="en-US" sz="2400">
              <a:solidFill>
                <a:schemeClr val="tx1"/>
              </a:solidFill>
              <a:latin typeface="+mn-ea"/>
            </a:endParaRPr>
          </a:p>
        </p:txBody>
      </p:sp>
      <p:pic>
        <p:nvPicPr>
          <p:cNvPr id="8" name="図 7" descr="挿絵 が含まれている画像&#10;&#10;AI 生成コンテンツは誤りを含む可能性があります。">
            <a:extLst>
              <a:ext uri="{FF2B5EF4-FFF2-40B4-BE49-F238E27FC236}">
                <a16:creationId xmlns:a16="http://schemas.microsoft.com/office/drawing/2014/main" id="{EB0CA30C-0719-6A4C-9C83-23286F93AF19}"/>
              </a:ext>
            </a:extLst>
          </p:cNvPr>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10" name="テキスト ボックス 9">
            <a:extLst>
              <a:ext uri="{FF2B5EF4-FFF2-40B4-BE49-F238E27FC236}">
                <a16:creationId xmlns:a16="http://schemas.microsoft.com/office/drawing/2014/main" id="{8F728A01-B19A-CA81-CD7D-159E44784F53}"/>
              </a:ext>
            </a:extLst>
          </p:cNvPr>
          <p:cNvSpPr txBox="1"/>
          <p:nvPr/>
        </p:nvSpPr>
        <p:spPr>
          <a:xfrm>
            <a:off x="3786379" y="3894131"/>
            <a:ext cx="1498637" cy="246221"/>
          </a:xfrm>
          <a:prstGeom prst="rect">
            <a:avLst/>
          </a:prstGeom>
          <a:noFill/>
        </p:spPr>
        <p:txBody>
          <a:bodyPr wrap="square">
            <a:spAutoFit/>
          </a:bodyPr>
          <a:lstStyle/>
          <a:p>
            <a:r>
              <a:rPr lang="en-US" altLang="ja-JP" sz="1000" b="1" dirty="0">
                <a:solidFill>
                  <a:schemeClr val="tx1">
                    <a:lumMod val="65000"/>
                    <a:lumOff val="35000"/>
                  </a:schemeClr>
                </a:solidFill>
              </a:rPr>
              <a:t>Generated</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with</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ChatGPT</a:t>
            </a:r>
            <a:endParaRPr lang="ja-JP" altLang="en-US" sz="1000" b="1" dirty="0">
              <a:solidFill>
                <a:schemeClr val="tx1">
                  <a:lumMod val="65000"/>
                  <a:lumOff val="35000"/>
                </a:schemeClr>
              </a:solidFill>
            </a:endParaRPr>
          </a:p>
        </p:txBody>
      </p:sp>
      <p:sp>
        <p:nvSpPr>
          <p:cNvPr id="15" name="テキスト ボックス 14">
            <a:extLst>
              <a:ext uri="{FF2B5EF4-FFF2-40B4-BE49-F238E27FC236}">
                <a16:creationId xmlns:a16="http://schemas.microsoft.com/office/drawing/2014/main" id="{6CDA8452-5E99-052C-A78F-D2BF7F79AFFA}"/>
              </a:ext>
            </a:extLst>
          </p:cNvPr>
          <p:cNvSpPr txBox="1"/>
          <p:nvPr/>
        </p:nvSpPr>
        <p:spPr>
          <a:xfrm>
            <a:off x="9599205" y="3873489"/>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7" name="テキスト ボックス 16">
            <a:extLst>
              <a:ext uri="{FF2B5EF4-FFF2-40B4-BE49-F238E27FC236}">
                <a16:creationId xmlns:a16="http://schemas.microsoft.com/office/drawing/2014/main" id="{3B39C693-2412-8E21-2133-D4FA50FC6B66}"/>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22331375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1FEEABD1-4409-1476-0DC7-463E37842951}"/>
              </a:ext>
            </a:extLst>
          </p:cNvPr>
          <p:cNvPicPr>
            <a:picLocks noChangeAspect="1"/>
          </p:cNvPicPr>
          <p:nvPr/>
        </p:nvPicPr>
        <p:blipFill>
          <a:blip r:embed="rId3"/>
          <a:srcRect t="2325" r="5882" b="2946"/>
          <a:stretch>
            <a:fillRect/>
          </a:stretch>
        </p:blipFill>
        <p:spPr>
          <a:xfrm>
            <a:off x="-1" y="0"/>
            <a:ext cx="12211955" cy="6858000"/>
          </a:xfrm>
          <a:prstGeom prst="rect">
            <a:avLst/>
          </a:prstGeom>
        </p:spPr>
      </p:pic>
      <p:sp>
        <p:nvSpPr>
          <p:cNvPr id="2" name="タイトル 1">
            <a:extLst>
              <a:ext uri="{FF2B5EF4-FFF2-40B4-BE49-F238E27FC236}">
                <a16:creationId xmlns:a16="http://schemas.microsoft.com/office/drawing/2014/main" id="{AD232DC6-C83F-A82B-2AA1-22D837ECEF5D}"/>
              </a:ext>
            </a:extLst>
          </p:cNvPr>
          <p:cNvSpPr>
            <a:spLocks noGrp="1"/>
          </p:cNvSpPr>
          <p:nvPr>
            <p:ph type="title"/>
          </p:nvPr>
        </p:nvSpPr>
        <p:spPr>
          <a:xfrm>
            <a:off x="1636533" y="2160000"/>
            <a:ext cx="8994077" cy="720000"/>
          </a:xfrm>
          <a:solidFill>
            <a:schemeClr val="accent6">
              <a:lumMod val="20000"/>
              <a:lumOff val="80000"/>
            </a:schemeClr>
          </a:solidFill>
          <a:scene3d>
            <a:camera prst="orthographicFront"/>
            <a:lightRig rig="threePt" dir="t"/>
          </a:scene3d>
          <a:sp3d>
            <a:bevelT w="101600" prst="riblet"/>
          </a:sp3d>
        </p:spPr>
        <p:txBody>
          <a:bodyPr/>
          <a:lstStyle/>
          <a:p>
            <a:r>
              <a:rPr kumimoji="1" lang="ja-JP" altLang="en-US" dirty="0"/>
              <a:t>セキュリティを学ぼう！</a:t>
            </a:r>
          </a:p>
        </p:txBody>
      </p:sp>
      <p:sp>
        <p:nvSpPr>
          <p:cNvPr id="5" name="テキスト ボックス 4">
            <a:extLst>
              <a:ext uri="{FF2B5EF4-FFF2-40B4-BE49-F238E27FC236}">
                <a16:creationId xmlns:a16="http://schemas.microsoft.com/office/drawing/2014/main" id="{A90CE001-4705-86D1-45AF-512335C16B4D}"/>
              </a:ext>
            </a:extLst>
          </p:cNvPr>
          <p:cNvSpPr txBox="1"/>
          <p:nvPr/>
        </p:nvSpPr>
        <p:spPr>
          <a:xfrm>
            <a:off x="10811606" y="6611779"/>
            <a:ext cx="1498637" cy="246221"/>
          </a:xfrm>
          <a:prstGeom prst="rect">
            <a:avLst/>
          </a:prstGeom>
          <a:noFill/>
        </p:spPr>
        <p:txBody>
          <a:bodyPr wrap="square">
            <a:spAutoFit/>
          </a:bodyPr>
          <a:lstStyle/>
          <a:p>
            <a:r>
              <a:rPr lang="en-US" altLang="ja-JP" sz="1000" b="1" dirty="0">
                <a:solidFill>
                  <a:schemeClr val="tx1">
                    <a:lumMod val="65000"/>
                    <a:lumOff val="35000"/>
                  </a:schemeClr>
                </a:solidFill>
              </a:rPr>
              <a:t>Generated</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with</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Gemini</a:t>
            </a:r>
            <a:endParaRPr lang="ja-JP" altLang="en-US" sz="1000" b="1" dirty="0">
              <a:solidFill>
                <a:schemeClr val="tx1">
                  <a:lumMod val="65000"/>
                  <a:lumOff val="35000"/>
                </a:schemeClr>
              </a:solidFill>
            </a:endParaRPr>
          </a:p>
        </p:txBody>
      </p:sp>
    </p:spTree>
    <p:extLst>
      <p:ext uri="{BB962C8B-B14F-4D97-AF65-F5344CB8AC3E}">
        <p14:creationId xmlns:p14="http://schemas.microsoft.com/office/powerpoint/2010/main" val="33864973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13576-8493-7198-6B17-1559BD8826CC}"/>
            </a:ext>
          </a:extLst>
        </p:cNvPr>
        <p:cNvGrpSpPr/>
        <p:nvPr/>
      </p:nvGrpSpPr>
      <p:grpSpPr>
        <a:xfrm>
          <a:off x="0" y="0"/>
          <a:ext cx="0" cy="0"/>
          <a:chOff x="0" y="0"/>
          <a:chExt cx="0" cy="0"/>
        </a:xfrm>
      </p:grpSpPr>
      <p:sp>
        <p:nvSpPr>
          <p:cNvPr id="41" name="正方形/長方形 40">
            <a:extLst>
              <a:ext uri="{FF2B5EF4-FFF2-40B4-BE49-F238E27FC236}">
                <a16:creationId xmlns:a16="http://schemas.microsoft.com/office/drawing/2014/main" id="{3312AD22-76CF-EA4A-40E6-01B23814A4AF}"/>
              </a:ext>
            </a:extLst>
          </p:cNvPr>
          <p:cNvSpPr/>
          <p:nvPr/>
        </p:nvSpPr>
        <p:spPr>
          <a:xfrm>
            <a:off x="6110152" y="1071429"/>
            <a:ext cx="5472000" cy="3922563"/>
          </a:xfrm>
          <a:prstGeom prst="rect">
            <a:avLst/>
          </a:prstGeom>
          <a:solidFill>
            <a:schemeClr val="bg1"/>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40" name="正方形/長方形 39">
            <a:extLst>
              <a:ext uri="{FF2B5EF4-FFF2-40B4-BE49-F238E27FC236}">
                <a16:creationId xmlns:a16="http://schemas.microsoft.com/office/drawing/2014/main" id="{D13FE32A-4281-E3E5-6735-9D8A5EFAD05C}"/>
              </a:ext>
            </a:extLst>
          </p:cNvPr>
          <p:cNvSpPr/>
          <p:nvPr/>
        </p:nvSpPr>
        <p:spPr>
          <a:xfrm>
            <a:off x="411758" y="1082514"/>
            <a:ext cx="5472000" cy="3922563"/>
          </a:xfrm>
          <a:prstGeom prst="rect">
            <a:avLst/>
          </a:prstGeom>
          <a:solidFill>
            <a:schemeClr val="bg1"/>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5" name="タイトル 4">
            <a:extLst>
              <a:ext uri="{FF2B5EF4-FFF2-40B4-BE49-F238E27FC236}">
                <a16:creationId xmlns:a16="http://schemas.microsoft.com/office/drawing/2014/main" id="{C153F153-1CE7-6BD1-B551-8FCECF1ACB11}"/>
              </a:ext>
            </a:extLst>
          </p:cNvPr>
          <p:cNvSpPr>
            <a:spLocks noGrp="1"/>
          </p:cNvSpPr>
          <p:nvPr>
            <p:ph type="title"/>
          </p:nvPr>
        </p:nvSpPr>
        <p:spPr/>
        <p:txBody>
          <a:bodyPr/>
          <a:lstStyle/>
          <a:p>
            <a:r>
              <a:rPr lang="ja-JP" altLang="en-US"/>
              <a:t>インターネットを安全に使うには？</a:t>
            </a:r>
          </a:p>
        </p:txBody>
      </p:sp>
      <p:sp>
        <p:nvSpPr>
          <p:cNvPr id="2" name="テキスト ボックス 1">
            <a:extLst>
              <a:ext uri="{FF2B5EF4-FFF2-40B4-BE49-F238E27FC236}">
                <a16:creationId xmlns:a16="http://schemas.microsoft.com/office/drawing/2014/main" id="{358F1A5E-94D3-83E5-5A16-A0239F564859}"/>
              </a:ext>
            </a:extLst>
          </p:cNvPr>
          <p:cNvSpPr txBox="1"/>
          <p:nvPr/>
        </p:nvSpPr>
        <p:spPr>
          <a:xfrm>
            <a:off x="6160008" y="4078439"/>
            <a:ext cx="5343843" cy="919867"/>
          </a:xfrm>
          <a:prstGeom prst="rect">
            <a:avLst/>
          </a:prstGeom>
          <a:noFill/>
        </p:spPr>
        <p:txBody>
          <a:bodyPr wrap="square" rtlCol="0">
            <a:spAutoFit/>
          </a:bodyPr>
          <a:lstStyle/>
          <a:p>
            <a:pPr algn="ctr">
              <a:lnSpc>
                <a:spcPct val="120000"/>
              </a:lnSpc>
            </a:pPr>
            <a:r>
              <a:rPr lang="ja-JP" altLang="en-US" sz="2400">
                <a:latin typeface="+mn-ea"/>
              </a:rPr>
              <a:t>情報の</a:t>
            </a:r>
            <a:r>
              <a:rPr lang="ja-JP" altLang="en-US" sz="2400" b="1">
                <a:solidFill>
                  <a:srgbClr val="0070C0"/>
                </a:solidFill>
                <a:latin typeface="+mn-ea"/>
              </a:rPr>
              <a:t>真偽を見極め、</a:t>
            </a:r>
            <a:endParaRPr lang="en-US" altLang="ja-JP" sz="2400" b="1">
              <a:solidFill>
                <a:srgbClr val="0070C0"/>
              </a:solidFill>
              <a:latin typeface="+mn-ea"/>
            </a:endParaRPr>
          </a:p>
          <a:p>
            <a:pPr algn="ctr">
              <a:lnSpc>
                <a:spcPct val="120000"/>
              </a:lnSpc>
            </a:pPr>
            <a:r>
              <a:rPr lang="ja-JP" altLang="en-US" sz="2400" b="1">
                <a:solidFill>
                  <a:srgbClr val="0070C0"/>
                </a:solidFill>
                <a:latin typeface="+mn-ea"/>
              </a:rPr>
              <a:t>正しく判断</a:t>
            </a:r>
            <a:r>
              <a:rPr lang="ja-JP" altLang="en-US" sz="2400">
                <a:latin typeface="+mn-ea"/>
              </a:rPr>
              <a:t>する力がつく！</a:t>
            </a:r>
            <a:endParaRPr lang="en-US" altLang="ja-JP" sz="2400">
              <a:latin typeface="+mn-ea"/>
            </a:endParaRPr>
          </a:p>
        </p:txBody>
      </p:sp>
      <p:sp>
        <p:nvSpPr>
          <p:cNvPr id="3" name="テキスト ボックス 2">
            <a:extLst>
              <a:ext uri="{FF2B5EF4-FFF2-40B4-BE49-F238E27FC236}">
                <a16:creationId xmlns:a16="http://schemas.microsoft.com/office/drawing/2014/main" id="{6CADCDE3-05B8-F45C-CE56-FB09274C9B03}"/>
              </a:ext>
            </a:extLst>
          </p:cNvPr>
          <p:cNvSpPr txBox="1"/>
          <p:nvPr/>
        </p:nvSpPr>
        <p:spPr>
          <a:xfrm>
            <a:off x="396785" y="4085210"/>
            <a:ext cx="5569396" cy="919867"/>
          </a:xfrm>
          <a:prstGeom prst="rect">
            <a:avLst/>
          </a:prstGeom>
          <a:noFill/>
        </p:spPr>
        <p:txBody>
          <a:bodyPr wrap="square" rtlCol="0">
            <a:spAutoFit/>
          </a:bodyPr>
          <a:lstStyle/>
          <a:p>
            <a:pPr algn="ctr">
              <a:lnSpc>
                <a:spcPct val="120000"/>
              </a:lnSpc>
            </a:pPr>
            <a:r>
              <a:rPr lang="ja-JP" altLang="en-US" sz="2400">
                <a:latin typeface="+mn-ea"/>
              </a:rPr>
              <a:t>情報を</a:t>
            </a:r>
            <a:r>
              <a:rPr lang="en-US" altLang="ja-JP" sz="2400">
                <a:latin typeface="+mn-ea"/>
              </a:rPr>
              <a:t>”</a:t>
            </a:r>
            <a:r>
              <a:rPr lang="ja-JP" altLang="en-US" sz="2400">
                <a:latin typeface="+mn-ea"/>
              </a:rPr>
              <a:t>感覚</a:t>
            </a:r>
            <a:r>
              <a:rPr lang="en-US" altLang="ja-JP" sz="2400">
                <a:latin typeface="+mn-ea"/>
              </a:rPr>
              <a:t>”</a:t>
            </a:r>
            <a:r>
              <a:rPr lang="ja-JP" altLang="en-US" sz="2400">
                <a:latin typeface="+mn-ea"/>
              </a:rPr>
              <a:t>ではなく、</a:t>
            </a:r>
            <a:endParaRPr lang="en-US" altLang="ja-JP" sz="2400">
              <a:latin typeface="+mn-ea"/>
            </a:endParaRPr>
          </a:p>
          <a:p>
            <a:pPr algn="ctr">
              <a:lnSpc>
                <a:spcPct val="120000"/>
              </a:lnSpc>
            </a:pPr>
            <a:r>
              <a:rPr lang="en-US" altLang="ja-JP" sz="2400" b="1">
                <a:solidFill>
                  <a:srgbClr val="0070C0"/>
                </a:solidFill>
                <a:latin typeface="+mn-ea"/>
              </a:rPr>
              <a:t>”</a:t>
            </a:r>
            <a:r>
              <a:rPr lang="ja-JP" altLang="en-US" sz="2400" b="1">
                <a:solidFill>
                  <a:srgbClr val="0070C0"/>
                </a:solidFill>
                <a:latin typeface="+mn-ea"/>
              </a:rPr>
              <a:t>理由</a:t>
            </a:r>
            <a:r>
              <a:rPr lang="en-US" altLang="ja-JP" sz="2400" b="1">
                <a:solidFill>
                  <a:srgbClr val="0070C0"/>
                </a:solidFill>
                <a:latin typeface="+mn-ea"/>
              </a:rPr>
              <a:t>”</a:t>
            </a:r>
            <a:r>
              <a:rPr lang="ja-JP" altLang="en-US" sz="2400" b="1">
                <a:solidFill>
                  <a:srgbClr val="0070C0"/>
                </a:solidFill>
                <a:latin typeface="+mn-ea"/>
              </a:rPr>
              <a:t>を理解して扱えるようになる！</a:t>
            </a:r>
            <a:endParaRPr lang="en-US" altLang="ja-JP" sz="2400">
              <a:latin typeface="+mn-ea"/>
            </a:endParaRPr>
          </a:p>
        </p:txBody>
      </p:sp>
      <p:pic>
        <p:nvPicPr>
          <p:cNvPr id="16" name="図 15" descr="アイコン&#10;&#10;AI 生成コンテンツは誤りを含む可能性があります。">
            <a:extLst>
              <a:ext uri="{FF2B5EF4-FFF2-40B4-BE49-F238E27FC236}">
                <a16:creationId xmlns:a16="http://schemas.microsoft.com/office/drawing/2014/main" id="{07188D6E-AF2B-4C31-73A0-1BDA155C22F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377021" y="1747338"/>
            <a:ext cx="2911921" cy="2336990"/>
          </a:xfrm>
          <a:prstGeom prst="rect">
            <a:avLst/>
          </a:prstGeom>
        </p:spPr>
      </p:pic>
      <p:sp>
        <p:nvSpPr>
          <p:cNvPr id="13" name="テキスト ボックス 12">
            <a:extLst>
              <a:ext uri="{FF2B5EF4-FFF2-40B4-BE49-F238E27FC236}">
                <a16:creationId xmlns:a16="http://schemas.microsoft.com/office/drawing/2014/main" id="{8D67CD3D-5739-4473-2E9A-55FF4E98D063}"/>
              </a:ext>
            </a:extLst>
          </p:cNvPr>
          <p:cNvSpPr txBox="1"/>
          <p:nvPr/>
        </p:nvSpPr>
        <p:spPr>
          <a:xfrm>
            <a:off x="411758" y="1080846"/>
            <a:ext cx="5472000" cy="540725"/>
          </a:xfrm>
          <a:prstGeom prst="rect">
            <a:avLst/>
          </a:prstGeom>
          <a:solidFill>
            <a:schemeClr val="accent1">
              <a:lumMod val="20000"/>
              <a:lumOff val="80000"/>
            </a:schemeClr>
          </a:solidFill>
          <a:ln>
            <a:solidFill>
              <a:schemeClr val="tx1">
                <a:lumMod val="50000"/>
                <a:lumOff val="50000"/>
              </a:schemeClr>
            </a:solidFill>
          </a:ln>
        </p:spPr>
        <p:txBody>
          <a:bodyPr wrap="square">
            <a:spAutoFit/>
          </a:bodyPr>
          <a:lstStyle/>
          <a:p>
            <a:pPr algn="ctr">
              <a:lnSpc>
                <a:spcPct val="120000"/>
              </a:lnSpc>
            </a:pPr>
            <a:r>
              <a:rPr lang="ja-JP" altLang="en-US" sz="2800" b="1">
                <a:latin typeface="+mn-ea"/>
              </a:rPr>
              <a:t>情報セキュリティの三要素</a:t>
            </a:r>
            <a:r>
              <a:rPr lang="en-US" altLang="ja-JP" sz="2800" b="1">
                <a:latin typeface="+mn-ea"/>
              </a:rPr>
              <a:t>(CIA)</a:t>
            </a:r>
          </a:p>
        </p:txBody>
      </p:sp>
      <p:sp>
        <p:nvSpPr>
          <p:cNvPr id="17" name="テキスト ボックス 16">
            <a:extLst>
              <a:ext uri="{FF2B5EF4-FFF2-40B4-BE49-F238E27FC236}">
                <a16:creationId xmlns:a16="http://schemas.microsoft.com/office/drawing/2014/main" id="{9F4A6458-6DCD-6807-942F-72450727EAFA}"/>
              </a:ext>
            </a:extLst>
          </p:cNvPr>
          <p:cNvSpPr txBox="1"/>
          <p:nvPr/>
        </p:nvSpPr>
        <p:spPr>
          <a:xfrm>
            <a:off x="6110152" y="1069689"/>
            <a:ext cx="5472000" cy="540725"/>
          </a:xfrm>
          <a:prstGeom prst="rect">
            <a:avLst/>
          </a:prstGeom>
          <a:solidFill>
            <a:schemeClr val="accent1">
              <a:lumMod val="20000"/>
              <a:lumOff val="80000"/>
            </a:schemeClr>
          </a:solidFill>
          <a:ln>
            <a:solidFill>
              <a:schemeClr val="tx1">
                <a:lumMod val="50000"/>
                <a:lumOff val="50000"/>
              </a:schemeClr>
            </a:solidFill>
          </a:ln>
        </p:spPr>
        <p:txBody>
          <a:bodyPr wrap="square">
            <a:spAutoFit/>
          </a:bodyPr>
          <a:lstStyle/>
          <a:p>
            <a:pPr algn="ctr">
              <a:lnSpc>
                <a:spcPct val="120000"/>
              </a:lnSpc>
            </a:pPr>
            <a:r>
              <a:rPr lang="ja-JP" altLang="en-US" sz="2800" b="1">
                <a:latin typeface="+mn-ea"/>
              </a:rPr>
              <a:t>情報リテラシー</a:t>
            </a:r>
            <a:endParaRPr lang="en-US" altLang="ja-JP" sz="2800" b="1">
              <a:latin typeface="+mn-ea"/>
            </a:endParaRPr>
          </a:p>
        </p:txBody>
      </p:sp>
      <p:sp>
        <p:nvSpPr>
          <p:cNvPr id="4" name="吹き出し: 角を丸めた四角形 3">
            <a:extLst>
              <a:ext uri="{FF2B5EF4-FFF2-40B4-BE49-F238E27FC236}">
                <a16:creationId xmlns:a16="http://schemas.microsoft.com/office/drawing/2014/main" id="{88C61661-265A-D1AF-D913-E6A0719F65B0}"/>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情報セキュリティの三要素を理解し、</a:t>
            </a:r>
            <a:endParaRPr lang="en-US" altLang="ja-JP" sz="2400">
              <a:solidFill>
                <a:schemeClr val="tx1"/>
              </a:solidFill>
              <a:latin typeface="+mn-ea"/>
            </a:endParaRPr>
          </a:p>
          <a:p>
            <a:pPr algn="ctr"/>
            <a:r>
              <a:rPr lang="ja-JP" altLang="en-US" sz="2400">
                <a:solidFill>
                  <a:schemeClr val="tx1"/>
                </a:solidFill>
                <a:latin typeface="+mn-ea"/>
              </a:rPr>
              <a:t>情報リテラシーを身に着けていくことが重要なんだね！</a:t>
            </a:r>
          </a:p>
        </p:txBody>
      </p:sp>
      <p:pic>
        <p:nvPicPr>
          <p:cNvPr id="7" name="図 6">
            <a:extLst>
              <a:ext uri="{FF2B5EF4-FFF2-40B4-BE49-F238E27FC236}">
                <a16:creationId xmlns:a16="http://schemas.microsoft.com/office/drawing/2014/main" id="{CAE4EF4C-701C-1DF8-4C56-DA3534E2C234}"/>
              </a:ext>
            </a:extLst>
          </p:cNvPr>
          <p:cNvPicPr>
            <a:picLocks noChangeAspect="1"/>
          </p:cNvPicPr>
          <p:nvPr/>
        </p:nvPicPr>
        <p:blipFill>
          <a:blip r:embed="rId4"/>
          <a:stretch>
            <a:fillRect/>
          </a:stretch>
        </p:blipFill>
        <p:spPr>
          <a:xfrm>
            <a:off x="1459000" y="1701618"/>
            <a:ext cx="3250160" cy="2500918"/>
          </a:xfrm>
          <a:prstGeom prst="rect">
            <a:avLst/>
          </a:prstGeom>
        </p:spPr>
      </p:pic>
      <p:pic>
        <p:nvPicPr>
          <p:cNvPr id="8" name="図 7" descr="男性の顔の絵&#10;&#10;AI 生成コンテンツは誤りを含む可能性があります。">
            <a:extLst>
              <a:ext uri="{FF2B5EF4-FFF2-40B4-BE49-F238E27FC236}">
                <a16:creationId xmlns:a16="http://schemas.microsoft.com/office/drawing/2014/main" id="{BD943D3C-B911-7AC3-9F30-EE58F793B460}"/>
              </a:ext>
            </a:extLst>
          </p:cNvPr>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9" name="テキスト ボックス 8">
            <a:extLst>
              <a:ext uri="{FF2B5EF4-FFF2-40B4-BE49-F238E27FC236}">
                <a16:creationId xmlns:a16="http://schemas.microsoft.com/office/drawing/2014/main" id="{D03103A3-AE27-E308-E101-3EB2615172EB}"/>
              </a:ext>
            </a:extLst>
          </p:cNvPr>
          <p:cNvSpPr txBox="1"/>
          <p:nvPr/>
        </p:nvSpPr>
        <p:spPr>
          <a:xfrm>
            <a:off x="9578774" y="3962099"/>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1" name="テキスト ボックス 10">
            <a:extLst>
              <a:ext uri="{FF2B5EF4-FFF2-40B4-BE49-F238E27FC236}">
                <a16:creationId xmlns:a16="http://schemas.microsoft.com/office/drawing/2014/main" id="{C5784B96-450A-019D-80BA-DBA07A3E2670}"/>
              </a:ext>
            </a:extLst>
          </p:cNvPr>
          <p:cNvSpPr txBox="1"/>
          <p:nvPr/>
        </p:nvSpPr>
        <p:spPr>
          <a:xfrm>
            <a:off x="3674953" y="3962099"/>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4" name="テキスト ボックス 13">
            <a:extLst>
              <a:ext uri="{FF2B5EF4-FFF2-40B4-BE49-F238E27FC236}">
                <a16:creationId xmlns:a16="http://schemas.microsoft.com/office/drawing/2014/main" id="{E6A6ED71-373D-FC41-1C4D-0D7EAB41C9EB}"/>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1482145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95886-27CA-DD0A-7ECD-5B425A050D30}"/>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9E68A5C1-71EE-F738-EE80-8F027912FECC}"/>
              </a:ext>
            </a:extLst>
          </p:cNvPr>
          <p:cNvSpPr>
            <a:spLocks noGrp="1"/>
          </p:cNvSpPr>
          <p:nvPr>
            <p:ph type="title"/>
          </p:nvPr>
        </p:nvSpPr>
        <p:spPr/>
        <p:txBody>
          <a:bodyPr/>
          <a:lstStyle/>
          <a:p>
            <a:r>
              <a:rPr lang="ja-JP" altLang="en-US"/>
              <a:t>情報セキュリティの三要素とは？①</a:t>
            </a:r>
          </a:p>
        </p:txBody>
      </p:sp>
      <p:sp>
        <p:nvSpPr>
          <p:cNvPr id="3" name="テキスト ボックス 2">
            <a:extLst>
              <a:ext uri="{FF2B5EF4-FFF2-40B4-BE49-F238E27FC236}">
                <a16:creationId xmlns:a16="http://schemas.microsoft.com/office/drawing/2014/main" id="{94C323D3-64BA-58B0-2A99-D77E03D1EF42}"/>
              </a:ext>
            </a:extLst>
          </p:cNvPr>
          <p:cNvSpPr txBox="1"/>
          <p:nvPr/>
        </p:nvSpPr>
        <p:spPr>
          <a:xfrm>
            <a:off x="441652" y="1193476"/>
            <a:ext cx="11333405" cy="540725"/>
          </a:xfrm>
          <a:prstGeom prst="rect">
            <a:avLst/>
          </a:prstGeom>
          <a:noFill/>
        </p:spPr>
        <p:txBody>
          <a:bodyPr wrap="square" rtlCol="0">
            <a:spAutoFit/>
          </a:bodyPr>
          <a:lstStyle/>
          <a:p>
            <a:pPr>
              <a:lnSpc>
                <a:spcPct val="120000"/>
              </a:lnSpc>
            </a:pPr>
            <a:r>
              <a:rPr lang="ja-JP" altLang="en-US" sz="2800">
                <a:latin typeface="+mn-ea"/>
              </a:rPr>
              <a:t>情報を安心して使い、トラブルを防ぐために守るべき</a:t>
            </a:r>
            <a:r>
              <a:rPr lang="en-US" altLang="ja-JP" sz="2800">
                <a:latin typeface="+mn-ea"/>
              </a:rPr>
              <a:t>3</a:t>
            </a:r>
            <a:r>
              <a:rPr lang="ja-JP" altLang="en-US" sz="2800">
                <a:latin typeface="+mn-ea"/>
              </a:rPr>
              <a:t>つの考え方のこと</a:t>
            </a:r>
            <a:endParaRPr lang="en-US" altLang="ja-JP" sz="2800">
              <a:latin typeface="+mn-ea"/>
            </a:endParaRPr>
          </a:p>
        </p:txBody>
      </p:sp>
      <p:sp>
        <p:nvSpPr>
          <p:cNvPr id="15" name="テキスト ボックス 14">
            <a:extLst>
              <a:ext uri="{FF2B5EF4-FFF2-40B4-BE49-F238E27FC236}">
                <a16:creationId xmlns:a16="http://schemas.microsoft.com/office/drawing/2014/main" id="{262FB207-E057-7CAC-BA0B-F37C99FA4825}"/>
              </a:ext>
            </a:extLst>
          </p:cNvPr>
          <p:cNvSpPr txBox="1"/>
          <p:nvPr/>
        </p:nvSpPr>
        <p:spPr>
          <a:xfrm>
            <a:off x="4778592" y="2452001"/>
            <a:ext cx="6901575" cy="1953996"/>
          </a:xfrm>
          <a:prstGeom prst="rect">
            <a:avLst/>
          </a:prstGeom>
          <a:solidFill>
            <a:srgbClr val="FFF6DD"/>
          </a:solidFill>
        </p:spPr>
        <p:txBody>
          <a:bodyPr wrap="square">
            <a:spAutoFit/>
          </a:bodyPr>
          <a:lstStyle/>
          <a:p>
            <a:pPr algn="ctr">
              <a:lnSpc>
                <a:spcPct val="120000"/>
              </a:lnSpc>
            </a:pPr>
            <a:r>
              <a:rPr lang="ja-JP" altLang="en-US" sz="2400">
                <a:latin typeface="+mn-ea"/>
              </a:rPr>
              <a:t>💡ポイント💡</a:t>
            </a:r>
            <a:endParaRPr lang="en-US" altLang="ja-JP" sz="2400">
              <a:latin typeface="+mn-ea"/>
            </a:endParaRPr>
          </a:p>
          <a:p>
            <a:pPr>
              <a:lnSpc>
                <a:spcPct val="120000"/>
              </a:lnSpc>
            </a:pPr>
            <a:r>
              <a:rPr lang="ja-JP" altLang="en-US" sz="2400">
                <a:latin typeface="+mn-ea"/>
              </a:rPr>
              <a:t>元々はサービス提供者側が特に気を付ける考え方。</a:t>
            </a:r>
            <a:endParaRPr lang="en-US" altLang="ja-JP" sz="2400">
              <a:latin typeface="+mn-ea"/>
            </a:endParaRPr>
          </a:p>
          <a:p>
            <a:pPr>
              <a:lnSpc>
                <a:spcPct val="120000"/>
              </a:lnSpc>
            </a:pPr>
            <a:endParaRPr lang="en-US" altLang="ja-JP" sz="800">
              <a:latin typeface="+mn-ea"/>
            </a:endParaRPr>
          </a:p>
          <a:p>
            <a:pPr>
              <a:lnSpc>
                <a:spcPct val="120000"/>
              </a:lnSpc>
            </a:pPr>
            <a:r>
              <a:rPr lang="ja-JP" altLang="en-US" sz="2400">
                <a:latin typeface="+mn-ea"/>
              </a:rPr>
              <a:t>でも、利用者</a:t>
            </a:r>
            <a:r>
              <a:rPr lang="en-US" altLang="ja-JP" sz="2400">
                <a:latin typeface="+mn-ea"/>
              </a:rPr>
              <a:t>(</a:t>
            </a:r>
            <a:r>
              <a:rPr lang="ja-JP" altLang="en-US" sz="2400">
                <a:latin typeface="+mn-ea"/>
              </a:rPr>
              <a:t>皆さん</a:t>
            </a:r>
            <a:r>
              <a:rPr lang="en-US" altLang="ja-JP" sz="2400">
                <a:latin typeface="+mn-ea"/>
              </a:rPr>
              <a:t>)</a:t>
            </a:r>
            <a:r>
              <a:rPr lang="ja-JP" altLang="en-US" sz="2400">
                <a:latin typeface="+mn-ea"/>
              </a:rPr>
              <a:t>の使い方次第で損なわれてしまうことも</a:t>
            </a:r>
            <a:r>
              <a:rPr lang="en-US" altLang="ja-JP" sz="2400">
                <a:latin typeface="+mn-ea"/>
              </a:rPr>
              <a:t>…</a:t>
            </a:r>
            <a:r>
              <a:rPr lang="ja-JP" altLang="en-US" sz="2400">
                <a:latin typeface="+mn-ea"/>
              </a:rPr>
              <a:t>だから利用者も理解しておくことが重要！</a:t>
            </a:r>
            <a:endParaRPr lang="en-US" altLang="ja-JP" sz="2400">
              <a:latin typeface="+mn-ea"/>
            </a:endParaRPr>
          </a:p>
        </p:txBody>
      </p:sp>
      <p:pic>
        <p:nvPicPr>
          <p:cNvPr id="4" name="図 3" descr="テキスト, ホワイトボード&#10;&#10;AI 生成コンテンツは誤りを含む可能性があります。">
            <a:extLst>
              <a:ext uri="{FF2B5EF4-FFF2-40B4-BE49-F238E27FC236}">
                <a16:creationId xmlns:a16="http://schemas.microsoft.com/office/drawing/2014/main" id="{4BB160A1-0672-4743-6720-A3E98CE54EB7}"/>
              </a:ext>
            </a:extLst>
          </p:cNvPr>
          <p:cNvPicPr>
            <a:picLocks noChangeAspect="1"/>
          </p:cNvPicPr>
          <p:nvPr/>
        </p:nvPicPr>
        <p:blipFill>
          <a:blip r:embed="rId3" cstate="email">
            <a:extLst>
              <a:ext uri="{28A0092B-C50C-407E-A947-70E740481C1C}">
                <a14:useLocalDpi xmlns:a14="http://schemas.microsoft.com/office/drawing/2010/main" val="0"/>
              </a:ext>
            </a:extLst>
          </a:blip>
          <a:srcRect b="-146"/>
          <a:stretch>
            <a:fillRect/>
          </a:stretch>
        </p:blipFill>
        <p:spPr>
          <a:xfrm>
            <a:off x="785183" y="1919855"/>
            <a:ext cx="3582724" cy="3018289"/>
          </a:xfrm>
          <a:prstGeom prst="rect">
            <a:avLst/>
          </a:prstGeom>
        </p:spPr>
      </p:pic>
      <p:sp>
        <p:nvSpPr>
          <p:cNvPr id="2" name="吹き出し: 角を丸めた四角形 1">
            <a:extLst>
              <a:ext uri="{FF2B5EF4-FFF2-40B4-BE49-F238E27FC236}">
                <a16:creationId xmlns:a16="http://schemas.microsoft.com/office/drawing/2014/main" id="{31DA650B-9579-9E6E-3D50-AB8AC0DB0133}"/>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例えば、学校（サービス提供者側）はロッカーに鍵をつけるよね。</a:t>
            </a:r>
            <a:endParaRPr lang="en-US" altLang="ja-JP" sz="2400">
              <a:solidFill>
                <a:schemeClr val="tx1"/>
              </a:solidFill>
              <a:latin typeface="+mn-ea"/>
            </a:endParaRPr>
          </a:p>
          <a:p>
            <a:pPr algn="ctr"/>
            <a:r>
              <a:rPr lang="ja-JP" altLang="en-US" sz="2400">
                <a:solidFill>
                  <a:schemeClr val="tx1"/>
                </a:solidFill>
                <a:latin typeface="+mn-ea"/>
              </a:rPr>
              <a:t>でも、利用者が暗証番号を近くに貼っていたりすると意味がないよね！</a:t>
            </a:r>
          </a:p>
        </p:txBody>
      </p:sp>
      <p:pic>
        <p:nvPicPr>
          <p:cNvPr id="7" name="図 6">
            <a:extLst>
              <a:ext uri="{FF2B5EF4-FFF2-40B4-BE49-F238E27FC236}">
                <a16:creationId xmlns:a16="http://schemas.microsoft.com/office/drawing/2014/main" id="{22416E79-3CF6-BF75-37AC-A8A31FD5E807}"/>
              </a:ext>
            </a:extLst>
          </p:cNvPr>
          <p:cNvPicPr preferRelativeResize="0">
            <a:picLocks/>
          </p:cNvPicPr>
          <p:nvPr/>
        </p:nvPicPr>
        <p:blipFill>
          <a:blip r:embed="rId4">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8" name="テキスト ボックス 7">
            <a:extLst>
              <a:ext uri="{FF2B5EF4-FFF2-40B4-BE49-F238E27FC236}">
                <a16:creationId xmlns:a16="http://schemas.microsoft.com/office/drawing/2014/main" id="{6E1459A4-9F54-AB47-9E3B-4AAA937ED1E7}"/>
              </a:ext>
            </a:extLst>
          </p:cNvPr>
          <p:cNvSpPr txBox="1"/>
          <p:nvPr/>
        </p:nvSpPr>
        <p:spPr>
          <a:xfrm>
            <a:off x="3074612" y="4742851"/>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0" name="テキスト ボックス 9">
            <a:extLst>
              <a:ext uri="{FF2B5EF4-FFF2-40B4-BE49-F238E27FC236}">
                <a16:creationId xmlns:a16="http://schemas.microsoft.com/office/drawing/2014/main" id="{038BD685-1569-26FB-94E8-D740ABCB88C6}"/>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39695742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B2007-ED95-03CD-C1B3-7B9BE2A7ABE9}"/>
            </a:ext>
          </a:extLst>
        </p:cNvPr>
        <p:cNvGrpSpPr/>
        <p:nvPr/>
      </p:nvGrpSpPr>
      <p:grpSpPr>
        <a:xfrm>
          <a:off x="0" y="0"/>
          <a:ext cx="0" cy="0"/>
          <a:chOff x="0" y="0"/>
          <a:chExt cx="0" cy="0"/>
        </a:xfrm>
      </p:grpSpPr>
      <p:pic>
        <p:nvPicPr>
          <p:cNvPr id="3" name="図 2" descr="アイコン&#10;&#10;AI 生成コンテンツは誤りを含む可能性があります。">
            <a:extLst>
              <a:ext uri="{FF2B5EF4-FFF2-40B4-BE49-F238E27FC236}">
                <a16:creationId xmlns:a16="http://schemas.microsoft.com/office/drawing/2014/main" id="{EF877ADD-4521-8F90-1C8C-9FBEA939D7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000" y="1080000"/>
            <a:ext cx="1432880" cy="1440000"/>
          </a:xfrm>
          <a:prstGeom prst="rect">
            <a:avLst/>
          </a:prstGeom>
        </p:spPr>
      </p:pic>
      <p:sp>
        <p:nvSpPr>
          <p:cNvPr id="5" name="タイトル 4">
            <a:extLst>
              <a:ext uri="{FF2B5EF4-FFF2-40B4-BE49-F238E27FC236}">
                <a16:creationId xmlns:a16="http://schemas.microsoft.com/office/drawing/2014/main" id="{C3BFCA1A-FD25-5755-89DA-598E6D60B876}"/>
              </a:ext>
            </a:extLst>
          </p:cNvPr>
          <p:cNvSpPr>
            <a:spLocks noGrp="1"/>
          </p:cNvSpPr>
          <p:nvPr>
            <p:ph type="title"/>
          </p:nvPr>
        </p:nvSpPr>
        <p:spPr/>
        <p:txBody>
          <a:bodyPr/>
          <a:lstStyle/>
          <a:p>
            <a:r>
              <a:rPr lang="ja-JP" altLang="en-US"/>
              <a:t>情報セキュリティの三要素とは？②</a:t>
            </a:r>
          </a:p>
        </p:txBody>
      </p:sp>
      <p:sp>
        <p:nvSpPr>
          <p:cNvPr id="67" name="正方形/長方形 66">
            <a:extLst>
              <a:ext uri="{FF2B5EF4-FFF2-40B4-BE49-F238E27FC236}">
                <a16:creationId xmlns:a16="http://schemas.microsoft.com/office/drawing/2014/main" id="{9D14C2E8-F0BF-E949-69DB-38C2426ACA4F}"/>
              </a:ext>
            </a:extLst>
          </p:cNvPr>
          <p:cNvSpPr/>
          <p:nvPr/>
        </p:nvSpPr>
        <p:spPr>
          <a:xfrm>
            <a:off x="2592000" y="4680000"/>
            <a:ext cx="3960000" cy="720000"/>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本名・住所・電話番号が</a:t>
            </a:r>
            <a:endParaRPr lang="en-US" altLang="ja-JP" sz="2400">
              <a:solidFill>
                <a:schemeClr val="tx1"/>
              </a:solidFill>
              <a:latin typeface="+mn-ea"/>
            </a:endParaRPr>
          </a:p>
          <a:p>
            <a:pPr algn="ctr"/>
            <a:r>
              <a:rPr lang="ja-JP" altLang="en-US" sz="2400">
                <a:solidFill>
                  <a:schemeClr val="tx1"/>
                </a:solidFill>
                <a:latin typeface="+mn-ea"/>
              </a:rPr>
              <a:t>知らない人にバレる</a:t>
            </a:r>
            <a:endParaRPr kumimoji="1" lang="ja-JP" altLang="en-US" sz="2400">
              <a:solidFill>
                <a:schemeClr val="tx1"/>
              </a:solidFill>
              <a:latin typeface="+mn-ea"/>
            </a:endParaRPr>
          </a:p>
        </p:txBody>
      </p:sp>
      <p:sp>
        <p:nvSpPr>
          <p:cNvPr id="6" name="正方形/長方形 5">
            <a:extLst>
              <a:ext uri="{FF2B5EF4-FFF2-40B4-BE49-F238E27FC236}">
                <a16:creationId xmlns:a16="http://schemas.microsoft.com/office/drawing/2014/main" id="{3D10FA75-2A1C-689F-572C-5C23C40BA0A2}"/>
              </a:ext>
            </a:extLst>
          </p:cNvPr>
          <p:cNvSpPr/>
          <p:nvPr/>
        </p:nvSpPr>
        <p:spPr>
          <a:xfrm>
            <a:off x="7200000" y="4680000"/>
            <a:ext cx="3960000" cy="720000"/>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sz="2400">
                <a:solidFill>
                  <a:schemeClr val="tx1"/>
                </a:solidFill>
                <a:latin typeface="+mn-ea"/>
              </a:rPr>
              <a:t>ID</a:t>
            </a:r>
            <a:r>
              <a:rPr lang="ja-JP" altLang="en-US" sz="2400">
                <a:solidFill>
                  <a:schemeClr val="tx1"/>
                </a:solidFill>
                <a:latin typeface="+mn-ea"/>
              </a:rPr>
              <a:t>・パスワードがバレて</a:t>
            </a:r>
            <a:endParaRPr lang="en-US" altLang="ja-JP" sz="2400">
              <a:solidFill>
                <a:schemeClr val="tx1"/>
              </a:solidFill>
              <a:latin typeface="+mn-ea"/>
            </a:endParaRPr>
          </a:p>
          <a:p>
            <a:pPr algn="ctr"/>
            <a:r>
              <a:rPr lang="ja-JP" altLang="en-US" sz="2400">
                <a:solidFill>
                  <a:schemeClr val="tx1"/>
                </a:solidFill>
                <a:latin typeface="+mn-ea"/>
              </a:rPr>
              <a:t>アカウントが乗っ取られる</a:t>
            </a:r>
            <a:endParaRPr kumimoji="1" lang="ja-JP" altLang="en-US" sz="2400">
              <a:solidFill>
                <a:schemeClr val="tx1"/>
              </a:solidFill>
              <a:latin typeface="+mn-ea"/>
            </a:endParaRPr>
          </a:p>
        </p:txBody>
      </p:sp>
      <p:sp>
        <p:nvSpPr>
          <p:cNvPr id="4" name="テキスト ボックス 3">
            <a:extLst>
              <a:ext uri="{FF2B5EF4-FFF2-40B4-BE49-F238E27FC236}">
                <a16:creationId xmlns:a16="http://schemas.microsoft.com/office/drawing/2014/main" id="{F6178928-6894-3429-1ADC-F22744721887}"/>
              </a:ext>
            </a:extLst>
          </p:cNvPr>
          <p:cNvSpPr txBox="1"/>
          <p:nvPr/>
        </p:nvSpPr>
        <p:spPr>
          <a:xfrm>
            <a:off x="1800000" y="1188000"/>
            <a:ext cx="6871034" cy="1057790"/>
          </a:xfrm>
          <a:prstGeom prst="rect">
            <a:avLst/>
          </a:prstGeom>
          <a:noFill/>
        </p:spPr>
        <p:txBody>
          <a:bodyPr wrap="square" rtlCol="0">
            <a:spAutoFit/>
          </a:bodyPr>
          <a:lstStyle/>
          <a:p>
            <a:pPr>
              <a:lnSpc>
                <a:spcPct val="120000"/>
              </a:lnSpc>
            </a:pPr>
            <a:r>
              <a:rPr lang="ja-JP" altLang="en-US" sz="2800" b="1" dirty="0">
                <a:latin typeface="+mn-ea"/>
              </a:rPr>
              <a:t>機密性 </a:t>
            </a:r>
            <a:r>
              <a:rPr lang="en-US" altLang="ja-JP" sz="2800" b="1" dirty="0">
                <a:latin typeface="+mn-ea"/>
              </a:rPr>
              <a:t>(Confidentiality)</a:t>
            </a:r>
          </a:p>
          <a:p>
            <a:pPr>
              <a:lnSpc>
                <a:spcPct val="120000"/>
              </a:lnSpc>
            </a:pPr>
            <a:r>
              <a:rPr lang="ja-JP" altLang="en-US" sz="2800" dirty="0">
                <a:latin typeface="+mn-ea"/>
              </a:rPr>
              <a:t>⇒見ていい人だけが見ることができる！</a:t>
            </a:r>
            <a:endParaRPr lang="en-US" altLang="ja-JP" sz="2800" dirty="0">
              <a:latin typeface="+mn-ea"/>
            </a:endParaRPr>
          </a:p>
        </p:txBody>
      </p:sp>
      <p:sp>
        <p:nvSpPr>
          <p:cNvPr id="12" name="矢印: 右 11">
            <a:extLst>
              <a:ext uri="{FF2B5EF4-FFF2-40B4-BE49-F238E27FC236}">
                <a16:creationId xmlns:a16="http://schemas.microsoft.com/office/drawing/2014/main" id="{8EF4A3D7-5442-84DE-3A80-6D2D5FC646DE}"/>
              </a:ext>
            </a:extLst>
          </p:cNvPr>
          <p:cNvSpPr/>
          <p:nvPr/>
        </p:nvSpPr>
        <p:spPr>
          <a:xfrm>
            <a:off x="498752" y="2902930"/>
            <a:ext cx="1529298" cy="2300716"/>
          </a:xfrm>
          <a:prstGeom prst="rightArrow">
            <a:avLst>
              <a:gd name="adj1" fmla="val 68747"/>
              <a:gd name="adj2" fmla="val 48643"/>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守れないと</a:t>
            </a:r>
            <a:r>
              <a:rPr lang="en-US" altLang="ja-JP" sz="2400">
                <a:solidFill>
                  <a:schemeClr val="tx1"/>
                </a:solidFill>
                <a:latin typeface="+mn-ea"/>
              </a:rPr>
              <a:t>…</a:t>
            </a:r>
            <a:r>
              <a:rPr lang="ja-JP" altLang="en-US" sz="2400">
                <a:solidFill>
                  <a:schemeClr val="tx1"/>
                </a:solidFill>
                <a:latin typeface="+mn-ea"/>
              </a:rPr>
              <a:t>？</a:t>
            </a:r>
            <a:endParaRPr lang="en-US" altLang="ja-JP" sz="2400">
              <a:solidFill>
                <a:schemeClr val="tx1"/>
              </a:solidFill>
              <a:latin typeface="+mn-ea"/>
            </a:endParaRPr>
          </a:p>
        </p:txBody>
      </p:sp>
      <p:pic>
        <p:nvPicPr>
          <p:cNvPr id="20" name="図 19" descr="ロゴ&#10;&#10;AI 生成コンテンツは誤りを含む可能性があります。">
            <a:extLst>
              <a:ext uri="{FF2B5EF4-FFF2-40B4-BE49-F238E27FC236}">
                <a16:creationId xmlns:a16="http://schemas.microsoft.com/office/drawing/2014/main" id="{7975E5A0-5D29-B6BC-36FE-0BC5C422C30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7565749" y="2346658"/>
            <a:ext cx="3402224" cy="2215341"/>
          </a:xfrm>
          <a:prstGeom prst="rect">
            <a:avLst/>
          </a:prstGeom>
        </p:spPr>
      </p:pic>
      <p:sp>
        <p:nvSpPr>
          <p:cNvPr id="2" name="吹き出し: 角を丸めた四角形 1">
            <a:extLst>
              <a:ext uri="{FF2B5EF4-FFF2-40B4-BE49-F238E27FC236}">
                <a16:creationId xmlns:a16="http://schemas.microsoft.com/office/drawing/2014/main" id="{4CD09CF5-95F6-8F69-497F-1D774FF991B3}"/>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情報は、一度知られてしまうと“なかったこと”にはできないから怖いね</a:t>
            </a:r>
            <a:r>
              <a:rPr lang="en-US" altLang="ja-JP" sz="2400">
                <a:solidFill>
                  <a:schemeClr val="tx1"/>
                </a:solidFill>
                <a:latin typeface="+mn-ea"/>
              </a:rPr>
              <a:t>…</a:t>
            </a:r>
            <a:endParaRPr lang="ja-JP" altLang="en-US" sz="2400">
              <a:solidFill>
                <a:schemeClr val="tx1"/>
              </a:solidFill>
              <a:latin typeface="+mn-ea"/>
            </a:endParaRPr>
          </a:p>
        </p:txBody>
      </p:sp>
      <p:pic>
        <p:nvPicPr>
          <p:cNvPr id="8" name="図 7" descr="ipod, 電話, 携帯電話, モニター が含まれている画像&#10;&#10;AI 生成コンテンツは誤りを含む可能性があります。">
            <a:extLst>
              <a:ext uri="{FF2B5EF4-FFF2-40B4-BE49-F238E27FC236}">
                <a16:creationId xmlns:a16="http://schemas.microsoft.com/office/drawing/2014/main" id="{32F01D94-86E7-E844-F404-EFB0877F6C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2658" y="2971204"/>
            <a:ext cx="1131943" cy="1614359"/>
          </a:xfrm>
          <a:prstGeom prst="rect">
            <a:avLst/>
          </a:prstGeom>
        </p:spPr>
      </p:pic>
      <p:pic>
        <p:nvPicPr>
          <p:cNvPr id="13" name="図 12" descr="文字の書かれた紙&#10;&#10;AI 生成コンテンツは誤りを含む可能性があります。">
            <a:extLst>
              <a:ext uri="{FF2B5EF4-FFF2-40B4-BE49-F238E27FC236}">
                <a16:creationId xmlns:a16="http://schemas.microsoft.com/office/drawing/2014/main" id="{C51067E6-F5F2-256C-2C3E-BF4E8C9E33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22940" y="3360320"/>
            <a:ext cx="1529298" cy="1234616"/>
          </a:xfrm>
          <a:prstGeom prst="rect">
            <a:avLst/>
          </a:prstGeom>
        </p:spPr>
      </p:pic>
      <p:pic>
        <p:nvPicPr>
          <p:cNvPr id="7" name="図 6">
            <a:extLst>
              <a:ext uri="{FF2B5EF4-FFF2-40B4-BE49-F238E27FC236}">
                <a16:creationId xmlns:a16="http://schemas.microsoft.com/office/drawing/2014/main" id="{AB642D23-4EF5-883A-AAD8-9433E45F8182}"/>
              </a:ext>
            </a:extLst>
          </p:cNvPr>
          <p:cNvPicPr>
            <a:picLocks noChangeAspect="1"/>
          </p:cNvPicPr>
          <p:nvPr/>
        </p:nvPicPr>
        <p:blipFill>
          <a:blip r:embed="rId7"/>
          <a:stretch>
            <a:fillRect/>
          </a:stretch>
        </p:blipFill>
        <p:spPr>
          <a:xfrm>
            <a:off x="3745481" y="2510866"/>
            <a:ext cx="1743607" cy="1542422"/>
          </a:xfrm>
          <a:prstGeom prst="rect">
            <a:avLst/>
          </a:prstGeom>
        </p:spPr>
      </p:pic>
      <p:pic>
        <p:nvPicPr>
          <p:cNvPr id="9" name="図 8">
            <a:extLst>
              <a:ext uri="{FF2B5EF4-FFF2-40B4-BE49-F238E27FC236}">
                <a16:creationId xmlns:a16="http://schemas.microsoft.com/office/drawing/2014/main" id="{9118CB07-EA14-64A9-1DE4-C1E6FE768C7E}"/>
              </a:ext>
            </a:extLst>
          </p:cNvPr>
          <p:cNvPicPr preferRelativeResize="0">
            <a:picLocks/>
          </p:cNvPicPr>
          <p:nvPr/>
        </p:nvPicPr>
        <p:blipFill>
          <a:blip r:embed="rId8">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11" name="テキスト ボックス 10">
            <a:extLst>
              <a:ext uri="{FF2B5EF4-FFF2-40B4-BE49-F238E27FC236}">
                <a16:creationId xmlns:a16="http://schemas.microsoft.com/office/drawing/2014/main" id="{E6DE31F3-1B82-D07B-B32E-9C786E00F5D4}"/>
              </a:ext>
            </a:extLst>
          </p:cNvPr>
          <p:cNvSpPr txBox="1"/>
          <p:nvPr/>
        </p:nvSpPr>
        <p:spPr>
          <a:xfrm>
            <a:off x="9834824" y="4438888"/>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5" name="テキスト ボックス 14">
            <a:extLst>
              <a:ext uri="{FF2B5EF4-FFF2-40B4-BE49-F238E27FC236}">
                <a16:creationId xmlns:a16="http://schemas.microsoft.com/office/drawing/2014/main" id="{B13CE652-C91E-BF9E-527B-4D8FC49FB5E3}"/>
              </a:ext>
            </a:extLst>
          </p:cNvPr>
          <p:cNvSpPr txBox="1"/>
          <p:nvPr/>
        </p:nvSpPr>
        <p:spPr>
          <a:xfrm>
            <a:off x="5175019" y="4433779"/>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7" name="テキスト ボックス 16">
            <a:extLst>
              <a:ext uri="{FF2B5EF4-FFF2-40B4-BE49-F238E27FC236}">
                <a16:creationId xmlns:a16="http://schemas.microsoft.com/office/drawing/2014/main" id="{32FDA4E7-C39E-1C31-5F66-43C86CFC08FA}"/>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40000423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384CC-A541-19F5-A861-AA4CF0D424CA}"/>
            </a:ext>
          </a:extLst>
        </p:cNvPr>
        <p:cNvGrpSpPr/>
        <p:nvPr/>
      </p:nvGrpSpPr>
      <p:grpSpPr>
        <a:xfrm>
          <a:off x="0" y="0"/>
          <a:ext cx="0" cy="0"/>
          <a:chOff x="0" y="0"/>
          <a:chExt cx="0" cy="0"/>
        </a:xfrm>
      </p:grpSpPr>
      <p:pic>
        <p:nvPicPr>
          <p:cNvPr id="2" name="図 1" descr="アイコン&#10;&#10;AI 生成コンテンツは誤りを含む可能性があります。">
            <a:extLst>
              <a:ext uri="{FF2B5EF4-FFF2-40B4-BE49-F238E27FC236}">
                <a16:creationId xmlns:a16="http://schemas.microsoft.com/office/drawing/2014/main" id="{6F1B5546-E780-987C-DDD0-24B14AC8C2F7}"/>
              </a:ext>
            </a:extLst>
          </p:cNvPr>
          <p:cNvPicPr>
            <a:picLocks noChangeAspect="1"/>
          </p:cNvPicPr>
          <p:nvPr/>
        </p:nvPicPr>
        <p:blipFill>
          <a:blip r:embed="rId3">
            <a:extLst>
              <a:ext uri="{28A0092B-C50C-407E-A947-70E740481C1C}">
                <a14:useLocalDpi xmlns:a14="http://schemas.microsoft.com/office/drawing/2010/main" val="0"/>
              </a:ext>
            </a:extLst>
          </a:blip>
          <a:srcRect r="2589"/>
          <a:stretch>
            <a:fillRect/>
          </a:stretch>
        </p:blipFill>
        <p:spPr>
          <a:xfrm>
            <a:off x="299301" y="1092357"/>
            <a:ext cx="1458300" cy="1440000"/>
          </a:xfrm>
          <a:prstGeom prst="rect">
            <a:avLst/>
          </a:prstGeom>
        </p:spPr>
      </p:pic>
      <p:sp>
        <p:nvSpPr>
          <p:cNvPr id="5" name="タイトル 4">
            <a:extLst>
              <a:ext uri="{FF2B5EF4-FFF2-40B4-BE49-F238E27FC236}">
                <a16:creationId xmlns:a16="http://schemas.microsoft.com/office/drawing/2014/main" id="{17B89FA4-EB95-3C39-6F51-0B2DD77282B0}"/>
              </a:ext>
            </a:extLst>
          </p:cNvPr>
          <p:cNvSpPr>
            <a:spLocks noGrp="1"/>
          </p:cNvSpPr>
          <p:nvPr>
            <p:ph type="title"/>
          </p:nvPr>
        </p:nvSpPr>
        <p:spPr/>
        <p:txBody>
          <a:bodyPr/>
          <a:lstStyle/>
          <a:p>
            <a:r>
              <a:rPr lang="ja-JP" altLang="en-US"/>
              <a:t>情報セキュリティの三要素とは？③</a:t>
            </a:r>
          </a:p>
        </p:txBody>
      </p:sp>
      <p:sp>
        <p:nvSpPr>
          <p:cNvPr id="52" name="テキスト ボックス 51">
            <a:extLst>
              <a:ext uri="{FF2B5EF4-FFF2-40B4-BE49-F238E27FC236}">
                <a16:creationId xmlns:a16="http://schemas.microsoft.com/office/drawing/2014/main" id="{23A8CB7F-2E7D-5FF6-668B-56AEDCE4AFAF}"/>
              </a:ext>
            </a:extLst>
          </p:cNvPr>
          <p:cNvSpPr txBox="1"/>
          <p:nvPr/>
        </p:nvSpPr>
        <p:spPr>
          <a:xfrm>
            <a:off x="1800000" y="1188000"/>
            <a:ext cx="6502400" cy="1057790"/>
          </a:xfrm>
          <a:prstGeom prst="rect">
            <a:avLst/>
          </a:prstGeom>
          <a:noFill/>
        </p:spPr>
        <p:txBody>
          <a:bodyPr wrap="square" rtlCol="0">
            <a:spAutoFit/>
          </a:bodyPr>
          <a:lstStyle/>
          <a:p>
            <a:pPr>
              <a:lnSpc>
                <a:spcPct val="120000"/>
              </a:lnSpc>
            </a:pPr>
            <a:r>
              <a:rPr lang="ja-JP" altLang="en-US" sz="2800" b="1">
                <a:latin typeface="+mn-ea"/>
              </a:rPr>
              <a:t>完全性 </a:t>
            </a:r>
            <a:r>
              <a:rPr lang="en-US" altLang="ja-JP" sz="2800" b="1">
                <a:latin typeface="+mn-ea"/>
              </a:rPr>
              <a:t>(Integrity)</a:t>
            </a:r>
          </a:p>
          <a:p>
            <a:pPr>
              <a:lnSpc>
                <a:spcPct val="120000"/>
              </a:lnSpc>
            </a:pPr>
            <a:r>
              <a:rPr lang="ja-JP" altLang="en-US" sz="2800">
                <a:latin typeface="+mn-ea"/>
              </a:rPr>
              <a:t>⇒勝手に変えられないこと！</a:t>
            </a:r>
            <a:endParaRPr lang="en-US" altLang="ja-JP" sz="2800">
              <a:latin typeface="+mn-ea"/>
            </a:endParaRPr>
          </a:p>
        </p:txBody>
      </p:sp>
      <p:sp>
        <p:nvSpPr>
          <p:cNvPr id="10" name="正方形/長方形 9">
            <a:extLst>
              <a:ext uri="{FF2B5EF4-FFF2-40B4-BE49-F238E27FC236}">
                <a16:creationId xmlns:a16="http://schemas.microsoft.com/office/drawing/2014/main" id="{D0FB8774-5D5D-B8C0-7A3E-C1FB2C2843CB}"/>
              </a:ext>
            </a:extLst>
          </p:cNvPr>
          <p:cNvSpPr/>
          <p:nvPr/>
        </p:nvSpPr>
        <p:spPr>
          <a:xfrm>
            <a:off x="2592000" y="4680000"/>
            <a:ext cx="3960000" cy="720000"/>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違うメッセージが送信される</a:t>
            </a:r>
            <a:endParaRPr kumimoji="1" lang="ja-JP" altLang="en-US" sz="2400">
              <a:solidFill>
                <a:schemeClr val="tx1"/>
              </a:solidFill>
              <a:latin typeface="+mn-ea"/>
            </a:endParaRPr>
          </a:p>
        </p:txBody>
      </p:sp>
      <p:sp>
        <p:nvSpPr>
          <p:cNvPr id="12" name="正方形/長方形 11">
            <a:extLst>
              <a:ext uri="{FF2B5EF4-FFF2-40B4-BE49-F238E27FC236}">
                <a16:creationId xmlns:a16="http://schemas.microsoft.com/office/drawing/2014/main" id="{92C8407B-23EA-9F9A-D4E2-F2C0014B441B}"/>
              </a:ext>
            </a:extLst>
          </p:cNvPr>
          <p:cNvSpPr/>
          <p:nvPr/>
        </p:nvSpPr>
        <p:spPr>
          <a:xfrm>
            <a:off x="7200000" y="4680000"/>
            <a:ext cx="3960000" cy="720000"/>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データが勝手に削除される</a:t>
            </a:r>
            <a:endParaRPr kumimoji="1" lang="ja-JP" altLang="en-US" sz="2400">
              <a:solidFill>
                <a:schemeClr val="tx1"/>
              </a:solidFill>
              <a:latin typeface="+mn-ea"/>
            </a:endParaRPr>
          </a:p>
        </p:txBody>
      </p:sp>
      <p:grpSp>
        <p:nvGrpSpPr>
          <p:cNvPr id="11" name="グループ化 10">
            <a:extLst>
              <a:ext uri="{FF2B5EF4-FFF2-40B4-BE49-F238E27FC236}">
                <a16:creationId xmlns:a16="http://schemas.microsoft.com/office/drawing/2014/main" id="{B7205F7F-880A-3130-E521-1FF06C2792D8}"/>
              </a:ext>
            </a:extLst>
          </p:cNvPr>
          <p:cNvGrpSpPr/>
          <p:nvPr/>
        </p:nvGrpSpPr>
        <p:grpSpPr>
          <a:xfrm>
            <a:off x="2788563" y="3071535"/>
            <a:ext cx="2864564" cy="1566500"/>
            <a:chOff x="2788563" y="3173135"/>
            <a:chExt cx="2864564" cy="1566500"/>
          </a:xfrm>
        </p:grpSpPr>
        <p:pic>
          <p:nvPicPr>
            <p:cNvPr id="18" name="図 17">
              <a:extLst>
                <a:ext uri="{FF2B5EF4-FFF2-40B4-BE49-F238E27FC236}">
                  <a16:creationId xmlns:a16="http://schemas.microsoft.com/office/drawing/2014/main" id="{7F6A1F53-27D3-D509-79C9-F68662CF956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2788563" y="3173136"/>
              <a:ext cx="1443613" cy="1566499"/>
            </a:xfrm>
            <a:prstGeom prst="rect">
              <a:avLst/>
            </a:prstGeom>
          </p:spPr>
        </p:pic>
        <p:pic>
          <p:nvPicPr>
            <p:cNvPr id="19" name="図 18">
              <a:extLst>
                <a:ext uri="{FF2B5EF4-FFF2-40B4-BE49-F238E27FC236}">
                  <a16:creationId xmlns:a16="http://schemas.microsoft.com/office/drawing/2014/main" id="{EF1702F1-1671-C080-4F46-F12B230D417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a:xfrm flipH="1">
              <a:off x="4182563" y="3173135"/>
              <a:ext cx="1470564" cy="1566499"/>
            </a:xfrm>
            <a:prstGeom prst="rect">
              <a:avLst/>
            </a:prstGeom>
          </p:spPr>
        </p:pic>
      </p:grpSp>
      <p:pic>
        <p:nvPicPr>
          <p:cNvPr id="20" name="図 19">
            <a:extLst>
              <a:ext uri="{FF2B5EF4-FFF2-40B4-BE49-F238E27FC236}">
                <a16:creationId xmlns:a16="http://schemas.microsoft.com/office/drawing/2014/main" id="{00E3AC07-44F4-9AE2-4D01-40A44FCE248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a:xfrm>
            <a:off x="7935610" y="2230689"/>
            <a:ext cx="2226402" cy="2407347"/>
          </a:xfrm>
          <a:prstGeom prst="rect">
            <a:avLst/>
          </a:prstGeom>
        </p:spPr>
      </p:pic>
      <p:sp>
        <p:nvSpPr>
          <p:cNvPr id="3" name="矢印: 右 2">
            <a:extLst>
              <a:ext uri="{FF2B5EF4-FFF2-40B4-BE49-F238E27FC236}">
                <a16:creationId xmlns:a16="http://schemas.microsoft.com/office/drawing/2014/main" id="{4DF405B3-780F-361A-598A-D77E0668B50B}"/>
              </a:ext>
            </a:extLst>
          </p:cNvPr>
          <p:cNvSpPr/>
          <p:nvPr/>
        </p:nvSpPr>
        <p:spPr>
          <a:xfrm>
            <a:off x="498752" y="2902930"/>
            <a:ext cx="1529298" cy="2300716"/>
          </a:xfrm>
          <a:prstGeom prst="rightArrow">
            <a:avLst>
              <a:gd name="adj1" fmla="val 68747"/>
              <a:gd name="adj2" fmla="val 48643"/>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守れないと</a:t>
            </a:r>
            <a:r>
              <a:rPr lang="en-US" altLang="ja-JP" sz="2400">
                <a:solidFill>
                  <a:schemeClr val="tx1"/>
                </a:solidFill>
                <a:latin typeface="+mn-ea"/>
              </a:rPr>
              <a:t>…</a:t>
            </a:r>
            <a:r>
              <a:rPr lang="ja-JP" altLang="en-US" sz="2400">
                <a:solidFill>
                  <a:schemeClr val="tx1"/>
                </a:solidFill>
                <a:latin typeface="+mn-ea"/>
              </a:rPr>
              <a:t>？</a:t>
            </a:r>
            <a:endParaRPr lang="en-US" altLang="ja-JP" sz="2400">
              <a:solidFill>
                <a:schemeClr val="tx1"/>
              </a:solidFill>
              <a:latin typeface="+mn-ea"/>
            </a:endParaRPr>
          </a:p>
        </p:txBody>
      </p:sp>
      <p:sp>
        <p:nvSpPr>
          <p:cNvPr id="6" name="吹き出し: 角を丸めた四角形 5">
            <a:extLst>
              <a:ext uri="{FF2B5EF4-FFF2-40B4-BE49-F238E27FC236}">
                <a16:creationId xmlns:a16="http://schemas.microsoft.com/office/drawing/2014/main" id="{840A6625-9D82-D550-FD40-4398B9D1FA3B}"/>
              </a:ext>
            </a:extLst>
          </p:cNvPr>
          <p:cNvSpPr/>
          <p:nvPr/>
        </p:nvSpPr>
        <p:spPr>
          <a:xfrm>
            <a:off x="1735487" y="2525332"/>
            <a:ext cx="1616529" cy="755195"/>
          </a:xfrm>
          <a:prstGeom prst="wedgeRoundRectCallout">
            <a:avLst>
              <a:gd name="adj1" fmla="val 31364"/>
              <a:gd name="adj2" fmla="val 79007"/>
              <a:gd name="adj3" fmla="val 16667"/>
            </a:avLst>
          </a:prstGeom>
          <a:solidFill>
            <a:schemeClr val="bg1"/>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400">
                <a:solidFill>
                  <a:schemeClr val="tx1"/>
                </a:solidFill>
                <a:latin typeface="+mn-ea"/>
              </a:rPr>
              <a:t>明日</a:t>
            </a:r>
            <a:r>
              <a:rPr kumimoji="1" lang="en-US" altLang="ja-JP" sz="2400" b="1" u="sng">
                <a:solidFill>
                  <a:schemeClr val="tx1"/>
                </a:solidFill>
                <a:latin typeface="+mn-ea"/>
              </a:rPr>
              <a:t>10</a:t>
            </a:r>
            <a:r>
              <a:rPr lang="ja-JP" altLang="en-US" sz="2400" b="1" u="sng">
                <a:solidFill>
                  <a:schemeClr val="tx1"/>
                </a:solidFill>
                <a:latin typeface="+mn-ea"/>
              </a:rPr>
              <a:t>時</a:t>
            </a:r>
            <a:r>
              <a:rPr kumimoji="1" lang="ja-JP" altLang="en-US" sz="2400">
                <a:solidFill>
                  <a:schemeClr val="tx1"/>
                </a:solidFill>
                <a:latin typeface="+mn-ea"/>
              </a:rPr>
              <a:t>集合！</a:t>
            </a:r>
          </a:p>
        </p:txBody>
      </p:sp>
      <p:sp>
        <p:nvSpPr>
          <p:cNvPr id="8" name="吹き出し: 角を丸めた四角形 7">
            <a:extLst>
              <a:ext uri="{FF2B5EF4-FFF2-40B4-BE49-F238E27FC236}">
                <a16:creationId xmlns:a16="http://schemas.microsoft.com/office/drawing/2014/main" id="{2362A8B9-A0BE-0F1D-B49C-CC501236A2CB}"/>
              </a:ext>
            </a:extLst>
          </p:cNvPr>
          <p:cNvSpPr/>
          <p:nvPr/>
        </p:nvSpPr>
        <p:spPr>
          <a:xfrm>
            <a:off x="5252278" y="2498793"/>
            <a:ext cx="1616529" cy="755195"/>
          </a:xfrm>
          <a:prstGeom prst="wedgeRoundRectCallout">
            <a:avLst>
              <a:gd name="adj1" fmla="val -38265"/>
              <a:gd name="adj2" fmla="val 79446"/>
              <a:gd name="adj3" fmla="val 16667"/>
            </a:avLst>
          </a:prstGeom>
          <a:solidFill>
            <a:schemeClr val="bg2"/>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400">
                <a:solidFill>
                  <a:schemeClr val="tx1"/>
                </a:solidFill>
                <a:latin typeface="+mn-ea"/>
              </a:rPr>
              <a:t>明日</a:t>
            </a:r>
            <a:r>
              <a:rPr lang="en-US" altLang="ja-JP" sz="2400" b="1" u="sng">
                <a:solidFill>
                  <a:schemeClr val="tx1"/>
                </a:solidFill>
                <a:latin typeface="+mn-ea"/>
              </a:rPr>
              <a:t>6</a:t>
            </a:r>
            <a:r>
              <a:rPr kumimoji="1" lang="ja-JP" altLang="en-US" sz="2400" b="1" u="sng">
                <a:solidFill>
                  <a:schemeClr val="tx1"/>
                </a:solidFill>
                <a:latin typeface="+mn-ea"/>
              </a:rPr>
              <a:t>時</a:t>
            </a:r>
            <a:r>
              <a:rPr kumimoji="1" lang="ja-JP" altLang="en-US" sz="2400">
                <a:solidFill>
                  <a:schemeClr val="tx1"/>
                </a:solidFill>
                <a:latin typeface="+mn-ea"/>
              </a:rPr>
              <a:t>集合！</a:t>
            </a:r>
          </a:p>
        </p:txBody>
      </p:sp>
      <p:sp>
        <p:nvSpPr>
          <p:cNvPr id="4" name="吹き出し: 角を丸めた四角形 3">
            <a:extLst>
              <a:ext uri="{FF2B5EF4-FFF2-40B4-BE49-F238E27FC236}">
                <a16:creationId xmlns:a16="http://schemas.microsoft.com/office/drawing/2014/main" id="{FF166538-858A-3531-57AA-6C2EB24B2F92}"/>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勝手に情報が書き換えられたら、</a:t>
            </a:r>
            <a:endParaRPr lang="en-US" altLang="ja-JP" sz="2400">
              <a:solidFill>
                <a:schemeClr val="tx1"/>
              </a:solidFill>
              <a:latin typeface="+mn-ea"/>
            </a:endParaRPr>
          </a:p>
          <a:p>
            <a:pPr algn="ctr"/>
            <a:r>
              <a:rPr lang="ja-JP" altLang="en-US" sz="2400">
                <a:solidFill>
                  <a:schemeClr val="tx1"/>
                </a:solidFill>
                <a:latin typeface="+mn-ea"/>
              </a:rPr>
              <a:t>何を信じればいいかわからなくなるね</a:t>
            </a:r>
            <a:r>
              <a:rPr lang="en-US" altLang="ja-JP" sz="2400">
                <a:solidFill>
                  <a:schemeClr val="tx1"/>
                </a:solidFill>
                <a:latin typeface="+mn-ea"/>
              </a:rPr>
              <a:t>…</a:t>
            </a:r>
            <a:endParaRPr lang="ja-JP" altLang="en-US" sz="2400">
              <a:solidFill>
                <a:schemeClr val="tx1"/>
              </a:solidFill>
              <a:latin typeface="+mn-ea"/>
            </a:endParaRPr>
          </a:p>
        </p:txBody>
      </p:sp>
      <p:pic>
        <p:nvPicPr>
          <p:cNvPr id="9" name="図 8" descr="男性の顔の絵&#10;&#10;AI 生成コンテンツは誤りを含む可能性があります。">
            <a:extLst>
              <a:ext uri="{FF2B5EF4-FFF2-40B4-BE49-F238E27FC236}">
                <a16:creationId xmlns:a16="http://schemas.microsoft.com/office/drawing/2014/main" id="{9EC13A35-090C-DB38-B2A9-9D5DC4B6E7BD}"/>
              </a:ext>
            </a:extLst>
          </p:cNvPr>
          <p:cNvPicPr preferRelativeResize="0">
            <a:picLocks/>
          </p:cNvPicPr>
          <p:nvPr/>
        </p:nvPicPr>
        <p:blipFill>
          <a:blip r:embed="rId7">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13" name="テキスト ボックス 12">
            <a:extLst>
              <a:ext uri="{FF2B5EF4-FFF2-40B4-BE49-F238E27FC236}">
                <a16:creationId xmlns:a16="http://schemas.microsoft.com/office/drawing/2014/main" id="{552309DD-E3EB-B818-A0E1-09E633E17F9A}"/>
              </a:ext>
            </a:extLst>
          </p:cNvPr>
          <p:cNvSpPr txBox="1"/>
          <p:nvPr/>
        </p:nvSpPr>
        <p:spPr>
          <a:xfrm>
            <a:off x="9834824" y="4438888"/>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5" name="テキスト ボックス 14">
            <a:extLst>
              <a:ext uri="{FF2B5EF4-FFF2-40B4-BE49-F238E27FC236}">
                <a16:creationId xmlns:a16="http://schemas.microsoft.com/office/drawing/2014/main" id="{426F615A-EA25-5F1B-F53B-CFB57391B995}"/>
              </a:ext>
            </a:extLst>
          </p:cNvPr>
          <p:cNvSpPr txBox="1"/>
          <p:nvPr/>
        </p:nvSpPr>
        <p:spPr>
          <a:xfrm>
            <a:off x="5167961" y="4433778"/>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7" name="テキスト ボックス 16">
            <a:extLst>
              <a:ext uri="{FF2B5EF4-FFF2-40B4-BE49-F238E27FC236}">
                <a16:creationId xmlns:a16="http://schemas.microsoft.com/office/drawing/2014/main" id="{35781045-F327-58C0-6A97-98AB69B57B17}"/>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28104511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59C4E-1C6E-5082-02FF-B72C44A22E1C}"/>
            </a:ext>
          </a:extLst>
        </p:cNvPr>
        <p:cNvGrpSpPr/>
        <p:nvPr/>
      </p:nvGrpSpPr>
      <p:grpSpPr>
        <a:xfrm>
          <a:off x="0" y="0"/>
          <a:ext cx="0" cy="0"/>
          <a:chOff x="0" y="0"/>
          <a:chExt cx="0" cy="0"/>
        </a:xfrm>
      </p:grpSpPr>
      <p:pic>
        <p:nvPicPr>
          <p:cNvPr id="2" name="図 1" descr="ロゴ&#10;&#10;AI 生成コンテンツは誤りを含む可能性があります。">
            <a:extLst>
              <a:ext uri="{FF2B5EF4-FFF2-40B4-BE49-F238E27FC236}">
                <a16:creationId xmlns:a16="http://schemas.microsoft.com/office/drawing/2014/main" id="{A56171F2-2042-1C4E-1589-BA97FBE582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083" y="1067643"/>
            <a:ext cx="1486904" cy="1494000"/>
          </a:xfrm>
          <a:prstGeom prst="rect">
            <a:avLst/>
          </a:prstGeom>
        </p:spPr>
      </p:pic>
      <p:sp>
        <p:nvSpPr>
          <p:cNvPr id="5" name="タイトル 4">
            <a:extLst>
              <a:ext uri="{FF2B5EF4-FFF2-40B4-BE49-F238E27FC236}">
                <a16:creationId xmlns:a16="http://schemas.microsoft.com/office/drawing/2014/main" id="{99994B61-B8FF-DBEF-CE7A-098988C053CF}"/>
              </a:ext>
            </a:extLst>
          </p:cNvPr>
          <p:cNvSpPr>
            <a:spLocks noGrp="1"/>
          </p:cNvSpPr>
          <p:nvPr>
            <p:ph type="title"/>
          </p:nvPr>
        </p:nvSpPr>
        <p:spPr/>
        <p:txBody>
          <a:bodyPr/>
          <a:lstStyle/>
          <a:p>
            <a:r>
              <a:rPr lang="ja-JP" altLang="en-US"/>
              <a:t>情報セキュリティの三要素とは？④</a:t>
            </a:r>
          </a:p>
        </p:txBody>
      </p:sp>
      <p:sp>
        <p:nvSpPr>
          <p:cNvPr id="62" name="正方形/長方形 61">
            <a:extLst>
              <a:ext uri="{FF2B5EF4-FFF2-40B4-BE49-F238E27FC236}">
                <a16:creationId xmlns:a16="http://schemas.microsoft.com/office/drawing/2014/main" id="{E7CEF41F-5CBE-C0E3-6917-044A41D7E893}"/>
              </a:ext>
            </a:extLst>
          </p:cNvPr>
          <p:cNvSpPr/>
          <p:nvPr/>
        </p:nvSpPr>
        <p:spPr>
          <a:xfrm>
            <a:off x="2592000" y="4680000"/>
            <a:ext cx="3960000" cy="720000"/>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インターネットにつながらない</a:t>
            </a:r>
            <a:endParaRPr kumimoji="1" lang="ja-JP" altLang="en-US" sz="2400">
              <a:solidFill>
                <a:schemeClr val="tx1"/>
              </a:solidFill>
              <a:latin typeface="+mn-ea"/>
            </a:endParaRPr>
          </a:p>
        </p:txBody>
      </p:sp>
      <p:sp>
        <p:nvSpPr>
          <p:cNvPr id="3" name="正方形/長方形 2">
            <a:extLst>
              <a:ext uri="{FF2B5EF4-FFF2-40B4-BE49-F238E27FC236}">
                <a16:creationId xmlns:a16="http://schemas.microsoft.com/office/drawing/2014/main" id="{CFAF241D-1B0A-995E-DEE0-F27B6BE2EF41}"/>
              </a:ext>
            </a:extLst>
          </p:cNvPr>
          <p:cNvSpPr/>
          <p:nvPr/>
        </p:nvSpPr>
        <p:spPr>
          <a:xfrm>
            <a:off x="7200000" y="4680000"/>
            <a:ext cx="3960000" cy="720000"/>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交通系</a:t>
            </a:r>
            <a:r>
              <a:rPr lang="en-US" altLang="ja-JP" sz="2400">
                <a:solidFill>
                  <a:schemeClr val="tx1"/>
                </a:solidFill>
                <a:latin typeface="+mn-ea"/>
              </a:rPr>
              <a:t>IC</a:t>
            </a:r>
            <a:r>
              <a:rPr lang="ja-JP" altLang="en-US" sz="2400">
                <a:solidFill>
                  <a:schemeClr val="tx1"/>
                </a:solidFill>
                <a:latin typeface="+mn-ea"/>
              </a:rPr>
              <a:t>がエラーで使えない</a:t>
            </a:r>
            <a:endParaRPr kumimoji="1" lang="ja-JP" altLang="en-US" sz="2400">
              <a:solidFill>
                <a:schemeClr val="tx1"/>
              </a:solidFill>
              <a:latin typeface="+mn-ea"/>
            </a:endParaRPr>
          </a:p>
        </p:txBody>
      </p:sp>
      <p:sp>
        <p:nvSpPr>
          <p:cNvPr id="8" name="テキスト ボックス 7">
            <a:extLst>
              <a:ext uri="{FF2B5EF4-FFF2-40B4-BE49-F238E27FC236}">
                <a16:creationId xmlns:a16="http://schemas.microsoft.com/office/drawing/2014/main" id="{99B8E1C3-8384-4F95-4535-D0E4D9A008BB}"/>
              </a:ext>
            </a:extLst>
          </p:cNvPr>
          <p:cNvSpPr txBox="1"/>
          <p:nvPr/>
        </p:nvSpPr>
        <p:spPr>
          <a:xfrm>
            <a:off x="1800000" y="1188000"/>
            <a:ext cx="6502400" cy="1057790"/>
          </a:xfrm>
          <a:prstGeom prst="rect">
            <a:avLst/>
          </a:prstGeom>
          <a:noFill/>
        </p:spPr>
        <p:txBody>
          <a:bodyPr wrap="square" rtlCol="0">
            <a:spAutoFit/>
          </a:bodyPr>
          <a:lstStyle/>
          <a:p>
            <a:pPr>
              <a:lnSpc>
                <a:spcPct val="120000"/>
              </a:lnSpc>
            </a:pPr>
            <a:r>
              <a:rPr lang="ja-JP" altLang="en-US" sz="2800" b="1">
                <a:latin typeface="+mn-ea"/>
              </a:rPr>
              <a:t>可用性 </a:t>
            </a:r>
            <a:r>
              <a:rPr lang="en-US" altLang="ja-JP" sz="2800" b="1">
                <a:latin typeface="+mn-ea"/>
              </a:rPr>
              <a:t>(Availability)</a:t>
            </a:r>
          </a:p>
          <a:p>
            <a:pPr>
              <a:lnSpc>
                <a:spcPct val="120000"/>
              </a:lnSpc>
            </a:pPr>
            <a:r>
              <a:rPr lang="ja-JP" altLang="en-US" sz="2800">
                <a:latin typeface="+mn-ea"/>
              </a:rPr>
              <a:t>⇒使いたいときに使えること！</a:t>
            </a:r>
            <a:endParaRPr lang="en-US" altLang="ja-JP" sz="2800">
              <a:latin typeface="+mn-ea"/>
            </a:endParaRPr>
          </a:p>
        </p:txBody>
      </p:sp>
      <p:sp>
        <p:nvSpPr>
          <p:cNvPr id="9" name="矢印: 右 8">
            <a:extLst>
              <a:ext uri="{FF2B5EF4-FFF2-40B4-BE49-F238E27FC236}">
                <a16:creationId xmlns:a16="http://schemas.microsoft.com/office/drawing/2014/main" id="{01AAADD6-068A-0D76-C0F2-4A9E2BFA7C67}"/>
              </a:ext>
            </a:extLst>
          </p:cNvPr>
          <p:cNvSpPr/>
          <p:nvPr/>
        </p:nvSpPr>
        <p:spPr>
          <a:xfrm>
            <a:off x="498752" y="2906499"/>
            <a:ext cx="1529298" cy="2300716"/>
          </a:xfrm>
          <a:prstGeom prst="rightArrow">
            <a:avLst>
              <a:gd name="adj1" fmla="val 68747"/>
              <a:gd name="adj2" fmla="val 48643"/>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守れないと</a:t>
            </a:r>
            <a:r>
              <a:rPr lang="en-US" altLang="ja-JP" sz="2400">
                <a:solidFill>
                  <a:schemeClr val="tx1"/>
                </a:solidFill>
                <a:latin typeface="+mn-ea"/>
              </a:rPr>
              <a:t>…</a:t>
            </a:r>
            <a:r>
              <a:rPr lang="ja-JP" altLang="en-US" sz="2400">
                <a:solidFill>
                  <a:schemeClr val="tx1"/>
                </a:solidFill>
                <a:latin typeface="+mn-ea"/>
              </a:rPr>
              <a:t>？</a:t>
            </a:r>
            <a:endParaRPr lang="en-US" altLang="ja-JP" sz="2400">
              <a:solidFill>
                <a:schemeClr val="tx1"/>
              </a:solidFill>
              <a:latin typeface="+mn-ea"/>
            </a:endParaRPr>
          </a:p>
        </p:txBody>
      </p:sp>
      <p:pic>
        <p:nvPicPr>
          <p:cNvPr id="12" name="図 11">
            <a:extLst>
              <a:ext uri="{FF2B5EF4-FFF2-40B4-BE49-F238E27FC236}">
                <a16:creationId xmlns:a16="http://schemas.microsoft.com/office/drawing/2014/main" id="{B192A59C-3F15-1BBE-C91A-F23B34799593}"/>
              </a:ext>
            </a:extLst>
          </p:cNvPr>
          <p:cNvPicPr>
            <a:picLocks noChangeAspect="1"/>
          </p:cNvPicPr>
          <p:nvPr/>
        </p:nvPicPr>
        <p:blipFill>
          <a:blip r:embed="rId4" cstate="screen">
            <a:extLst>
              <a:ext uri="{28A0092B-C50C-407E-A947-70E740481C1C}">
                <a14:useLocalDpi xmlns:a14="http://schemas.microsoft.com/office/drawing/2010/main" val="0"/>
              </a:ext>
            </a:extLst>
          </a:blip>
          <a:srcRect/>
          <a:stretch>
            <a:fillRect/>
          </a:stretch>
        </p:blipFill>
        <p:spPr>
          <a:xfrm>
            <a:off x="3158138" y="2421824"/>
            <a:ext cx="2016792" cy="2244893"/>
          </a:xfrm>
          <a:prstGeom prst="rect">
            <a:avLst/>
          </a:prstGeom>
        </p:spPr>
      </p:pic>
      <p:pic>
        <p:nvPicPr>
          <p:cNvPr id="16" name="図 15">
            <a:extLst>
              <a:ext uri="{FF2B5EF4-FFF2-40B4-BE49-F238E27FC236}">
                <a16:creationId xmlns:a16="http://schemas.microsoft.com/office/drawing/2014/main" id="{B7886975-835A-0469-7610-6D3070C10C3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a:xfrm>
            <a:off x="8056940" y="2421824"/>
            <a:ext cx="1948165" cy="2297333"/>
          </a:xfrm>
          <a:prstGeom prst="rect">
            <a:avLst/>
          </a:prstGeom>
        </p:spPr>
      </p:pic>
      <p:sp>
        <p:nvSpPr>
          <p:cNvPr id="4" name="吹き出し: 角を丸めた四角形 3">
            <a:extLst>
              <a:ext uri="{FF2B5EF4-FFF2-40B4-BE49-F238E27FC236}">
                <a16:creationId xmlns:a16="http://schemas.microsoft.com/office/drawing/2014/main" id="{CB9D7406-7EC0-354A-FC92-CDA817455D55}"/>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いつもの生活が不便になっちゃうところだね！</a:t>
            </a:r>
          </a:p>
        </p:txBody>
      </p:sp>
      <p:pic>
        <p:nvPicPr>
          <p:cNvPr id="7" name="図 6" descr="男性の顔の絵&#10;&#10;AI 生成コンテンツは誤りを含む可能性があります。">
            <a:extLst>
              <a:ext uri="{FF2B5EF4-FFF2-40B4-BE49-F238E27FC236}">
                <a16:creationId xmlns:a16="http://schemas.microsoft.com/office/drawing/2014/main" id="{B5564CA1-5026-F4BD-6C72-EB3CFFCDED30}"/>
              </a:ext>
            </a:extLst>
          </p:cNvPr>
          <p:cNvPicPr preferRelativeResize="0">
            <a:picLocks/>
          </p:cNvPicPr>
          <p:nvPr/>
        </p:nvPicPr>
        <p:blipFill>
          <a:blip r:embed="rId6">
            <a:extLst>
              <a:ext uri="{28A0092B-C50C-407E-A947-70E740481C1C}">
                <a14:useLocalDpi xmlns:a14="http://schemas.microsoft.com/office/drawing/2010/main" val="0"/>
              </a:ext>
            </a:extLst>
          </a:blip>
          <a:srcRect/>
          <a:stretch>
            <a:fillRect/>
          </a:stretch>
        </p:blipFill>
        <p:spPr>
          <a:xfrm>
            <a:off x="252000" y="5040000"/>
            <a:ext cx="1440000" cy="1800000"/>
          </a:xfrm>
          <a:prstGeom prst="rect">
            <a:avLst/>
          </a:prstGeom>
        </p:spPr>
      </p:pic>
      <p:sp>
        <p:nvSpPr>
          <p:cNvPr id="10" name="テキスト ボックス 9">
            <a:extLst>
              <a:ext uri="{FF2B5EF4-FFF2-40B4-BE49-F238E27FC236}">
                <a16:creationId xmlns:a16="http://schemas.microsoft.com/office/drawing/2014/main" id="{10B0A0E7-1F97-22F4-2098-9A4A4AA31006}"/>
              </a:ext>
            </a:extLst>
          </p:cNvPr>
          <p:cNvSpPr txBox="1"/>
          <p:nvPr/>
        </p:nvSpPr>
        <p:spPr>
          <a:xfrm>
            <a:off x="9834824" y="4438888"/>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3" name="テキスト ボックス 12">
            <a:extLst>
              <a:ext uri="{FF2B5EF4-FFF2-40B4-BE49-F238E27FC236}">
                <a16:creationId xmlns:a16="http://schemas.microsoft.com/office/drawing/2014/main" id="{93FC349E-D186-3A39-653C-0013C2807D2F}"/>
              </a:ext>
            </a:extLst>
          </p:cNvPr>
          <p:cNvSpPr txBox="1"/>
          <p:nvPr/>
        </p:nvSpPr>
        <p:spPr>
          <a:xfrm>
            <a:off x="5148583" y="4433779"/>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5" name="テキスト ボックス 14">
            <a:extLst>
              <a:ext uri="{FF2B5EF4-FFF2-40B4-BE49-F238E27FC236}">
                <a16:creationId xmlns:a16="http://schemas.microsoft.com/office/drawing/2014/main" id="{E976260E-0519-59D0-0BE5-5525F497811D}"/>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41614463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915D7F-6468-6388-756A-651AFEA3DE5E}"/>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DF777EA7-F025-8B0D-88D7-9608AD9FBB8D}"/>
              </a:ext>
            </a:extLst>
          </p:cNvPr>
          <p:cNvSpPr>
            <a:spLocks noGrp="1"/>
          </p:cNvSpPr>
          <p:nvPr>
            <p:ph type="title"/>
          </p:nvPr>
        </p:nvSpPr>
        <p:spPr/>
        <p:txBody>
          <a:bodyPr/>
          <a:lstStyle/>
          <a:p>
            <a:r>
              <a:rPr lang="ja-JP" altLang="en-US"/>
              <a:t>情報セキュリティの三要素とは？⑤</a:t>
            </a:r>
          </a:p>
        </p:txBody>
      </p:sp>
      <p:sp>
        <p:nvSpPr>
          <p:cNvPr id="2" name="正方形/長方形 1">
            <a:extLst>
              <a:ext uri="{FF2B5EF4-FFF2-40B4-BE49-F238E27FC236}">
                <a16:creationId xmlns:a16="http://schemas.microsoft.com/office/drawing/2014/main" id="{042DBB47-D8D9-31C2-2136-26AA3AE32F25}"/>
              </a:ext>
            </a:extLst>
          </p:cNvPr>
          <p:cNvSpPr/>
          <p:nvPr/>
        </p:nvSpPr>
        <p:spPr>
          <a:xfrm>
            <a:off x="334859" y="1245384"/>
            <a:ext cx="11173019" cy="88718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en-US" altLang="ja-JP" sz="2800">
                <a:solidFill>
                  <a:schemeClr val="tx1"/>
                </a:solidFill>
                <a:latin typeface="+mn-ea"/>
              </a:rPr>
              <a:t>Q</a:t>
            </a:r>
            <a:r>
              <a:rPr lang="en-US" altLang="ja-JP" sz="2800">
                <a:solidFill>
                  <a:schemeClr val="tx1"/>
                </a:solidFill>
                <a:latin typeface="+mn-ea"/>
              </a:rPr>
              <a:t>.</a:t>
            </a:r>
            <a:r>
              <a:rPr lang="ja-JP" altLang="en-US" sz="2800">
                <a:solidFill>
                  <a:schemeClr val="tx1"/>
                </a:solidFill>
                <a:latin typeface="+mn-ea"/>
              </a:rPr>
              <a:t> 「オンラインテストの回答が、送信後に変わっていた」</a:t>
            </a:r>
            <a:endParaRPr lang="en-US" altLang="ja-JP" sz="2800">
              <a:solidFill>
                <a:schemeClr val="tx1"/>
              </a:solidFill>
              <a:latin typeface="+mn-ea"/>
            </a:endParaRPr>
          </a:p>
          <a:p>
            <a:r>
              <a:rPr lang="ja-JP" altLang="en-US" sz="2800">
                <a:solidFill>
                  <a:schemeClr val="tx1"/>
                </a:solidFill>
                <a:latin typeface="+mn-ea"/>
              </a:rPr>
              <a:t>　  これは機密性・完全性・可用性のどれが守られていなかったと言える？</a:t>
            </a:r>
            <a:endParaRPr kumimoji="1" lang="ja-JP" altLang="en-US" sz="2800">
              <a:solidFill>
                <a:schemeClr val="tx1"/>
              </a:solidFill>
              <a:latin typeface="+mn-ea"/>
            </a:endParaRPr>
          </a:p>
        </p:txBody>
      </p:sp>
      <p:sp>
        <p:nvSpPr>
          <p:cNvPr id="3" name="正方形/長方形 2">
            <a:extLst>
              <a:ext uri="{FF2B5EF4-FFF2-40B4-BE49-F238E27FC236}">
                <a16:creationId xmlns:a16="http://schemas.microsoft.com/office/drawing/2014/main" id="{1DA8885E-8BF8-088A-B13C-A59ECC47BFD6}"/>
              </a:ext>
            </a:extLst>
          </p:cNvPr>
          <p:cNvSpPr/>
          <p:nvPr/>
        </p:nvSpPr>
        <p:spPr>
          <a:xfrm>
            <a:off x="5105974" y="2662722"/>
            <a:ext cx="5745193" cy="2358989"/>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2800" b="1" u="sng">
                <a:solidFill>
                  <a:schemeClr val="tx1"/>
                </a:solidFill>
                <a:latin typeface="+mn-ea"/>
              </a:rPr>
              <a:t>A.</a:t>
            </a:r>
            <a:r>
              <a:rPr kumimoji="1" lang="ja-JP" altLang="en-US" sz="2800" b="1" u="sng">
                <a:solidFill>
                  <a:schemeClr val="tx1"/>
                </a:solidFill>
                <a:latin typeface="+mn-ea"/>
              </a:rPr>
              <a:t>　完全性</a:t>
            </a:r>
            <a:endParaRPr kumimoji="1" lang="en-US" altLang="ja-JP" sz="2800" b="1" u="sng">
              <a:solidFill>
                <a:schemeClr val="tx1"/>
              </a:solidFill>
              <a:latin typeface="+mn-ea"/>
            </a:endParaRPr>
          </a:p>
          <a:p>
            <a:pPr algn="ctr"/>
            <a:endParaRPr kumimoji="1" lang="en-US" altLang="ja-JP" sz="2400">
              <a:solidFill>
                <a:schemeClr val="tx1"/>
              </a:solidFill>
              <a:latin typeface="+mn-ea"/>
            </a:endParaRPr>
          </a:p>
          <a:p>
            <a:r>
              <a:rPr kumimoji="1" lang="ja-JP" altLang="en-US" sz="2400">
                <a:solidFill>
                  <a:schemeClr val="tx1"/>
                </a:solidFill>
                <a:latin typeface="+mn-ea"/>
              </a:rPr>
              <a:t>送信した回答は、そのまま保存されるべき</a:t>
            </a:r>
            <a:endParaRPr kumimoji="1" lang="en-US" altLang="ja-JP" sz="2400">
              <a:solidFill>
                <a:schemeClr val="tx1"/>
              </a:solidFill>
              <a:latin typeface="+mn-ea"/>
            </a:endParaRPr>
          </a:p>
          <a:p>
            <a:r>
              <a:rPr kumimoji="1" lang="ja-JP" altLang="en-US" sz="2400">
                <a:solidFill>
                  <a:schemeClr val="tx1"/>
                </a:solidFill>
                <a:latin typeface="+mn-ea"/>
              </a:rPr>
              <a:t>変わっているのは、「</a:t>
            </a:r>
            <a:r>
              <a:rPr kumimoji="1" lang="ja-JP" altLang="en-US" sz="2400" u="sng">
                <a:solidFill>
                  <a:schemeClr val="tx1"/>
                </a:solidFill>
                <a:latin typeface="+mn-ea"/>
              </a:rPr>
              <a:t>完全性</a:t>
            </a:r>
            <a:r>
              <a:rPr kumimoji="1" lang="en-US" altLang="ja-JP" sz="2400" u="sng">
                <a:solidFill>
                  <a:schemeClr val="tx1"/>
                </a:solidFill>
                <a:latin typeface="+mn-ea"/>
              </a:rPr>
              <a:t>(</a:t>
            </a:r>
            <a:r>
              <a:rPr kumimoji="1" lang="ja-JP" altLang="en-US" sz="2400" u="sng">
                <a:solidFill>
                  <a:schemeClr val="tx1"/>
                </a:solidFill>
                <a:latin typeface="+mn-ea"/>
              </a:rPr>
              <a:t>勝手に変えられないこと</a:t>
            </a:r>
            <a:r>
              <a:rPr kumimoji="1" lang="en-US" altLang="ja-JP" sz="2400" u="sng">
                <a:solidFill>
                  <a:schemeClr val="tx1"/>
                </a:solidFill>
                <a:latin typeface="+mn-ea"/>
              </a:rPr>
              <a:t>)</a:t>
            </a:r>
            <a:r>
              <a:rPr kumimoji="1" lang="ja-JP" altLang="en-US" sz="2400">
                <a:solidFill>
                  <a:schemeClr val="tx1"/>
                </a:solidFill>
                <a:latin typeface="+mn-ea"/>
              </a:rPr>
              <a:t>」が守られていない</a:t>
            </a:r>
          </a:p>
        </p:txBody>
      </p:sp>
      <p:pic>
        <p:nvPicPr>
          <p:cNvPr id="4" name="図 3">
            <a:extLst>
              <a:ext uri="{FF2B5EF4-FFF2-40B4-BE49-F238E27FC236}">
                <a16:creationId xmlns:a16="http://schemas.microsoft.com/office/drawing/2014/main" id="{93991E7D-9856-2ECA-792D-F788B479DD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1543341" y="2212480"/>
            <a:ext cx="3064209" cy="2934735"/>
          </a:xfrm>
          <a:prstGeom prst="rect">
            <a:avLst/>
          </a:prstGeom>
        </p:spPr>
      </p:pic>
      <p:sp>
        <p:nvSpPr>
          <p:cNvPr id="6" name="吹き出し: 角を丸めた四角形 5">
            <a:extLst>
              <a:ext uri="{FF2B5EF4-FFF2-40B4-BE49-F238E27FC236}">
                <a16:creationId xmlns:a16="http://schemas.microsoft.com/office/drawing/2014/main" id="{B1D8AF7E-2458-EC2D-7827-EBF22BBB6CCA}"/>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情報は</a:t>
            </a:r>
            <a:r>
              <a:rPr lang="ja-JP" altLang="en-US" sz="2400" b="1" u="sng">
                <a:solidFill>
                  <a:srgbClr val="0070C0"/>
                </a:solidFill>
                <a:latin typeface="+mn-ea"/>
              </a:rPr>
              <a:t>「秘密が守られて」「正しいまま」「いつでも使える」</a:t>
            </a:r>
            <a:endParaRPr lang="en-US" altLang="ja-JP" sz="2400" b="1" u="sng">
              <a:solidFill>
                <a:srgbClr val="0070C0"/>
              </a:solidFill>
              <a:latin typeface="+mn-ea"/>
            </a:endParaRPr>
          </a:p>
          <a:p>
            <a:pPr algn="ctr"/>
            <a:r>
              <a:rPr lang="ja-JP" altLang="en-US" sz="2400">
                <a:solidFill>
                  <a:schemeClr val="tx1"/>
                </a:solidFill>
                <a:latin typeface="+mn-ea"/>
              </a:rPr>
              <a:t>これらが大事だったね！</a:t>
            </a:r>
            <a:endParaRPr lang="en-US" altLang="ja-JP" sz="2400">
              <a:solidFill>
                <a:schemeClr val="tx1"/>
              </a:solidFill>
              <a:latin typeface="+mn-ea"/>
            </a:endParaRPr>
          </a:p>
        </p:txBody>
      </p:sp>
      <p:pic>
        <p:nvPicPr>
          <p:cNvPr id="7" name="図 6" descr="男性の顔の絵&#10;&#10;AI 生成コンテンツは誤りを含む可能性があります。">
            <a:extLst>
              <a:ext uri="{FF2B5EF4-FFF2-40B4-BE49-F238E27FC236}">
                <a16:creationId xmlns:a16="http://schemas.microsoft.com/office/drawing/2014/main" id="{E43F4CA9-37C9-9A26-BEC5-5F3505872A8F}"/>
              </a:ext>
            </a:extLst>
          </p:cNvPr>
          <p:cNvPicPr preferRelativeResize="0">
            <a:picLocks/>
          </p:cNvPicPr>
          <p:nvPr/>
        </p:nvPicPr>
        <p:blipFill>
          <a:blip r:embed="rId4">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9" name="テキスト ボックス 8">
            <a:extLst>
              <a:ext uri="{FF2B5EF4-FFF2-40B4-BE49-F238E27FC236}">
                <a16:creationId xmlns:a16="http://schemas.microsoft.com/office/drawing/2014/main" id="{48936DF9-AB2A-3C0A-8467-B4308F0BB2D8}"/>
              </a:ext>
            </a:extLst>
          </p:cNvPr>
          <p:cNvSpPr txBox="1"/>
          <p:nvPr/>
        </p:nvSpPr>
        <p:spPr>
          <a:xfrm>
            <a:off x="3282949" y="4898600"/>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1" name="テキスト ボックス 10">
            <a:extLst>
              <a:ext uri="{FF2B5EF4-FFF2-40B4-BE49-F238E27FC236}">
                <a16:creationId xmlns:a16="http://schemas.microsoft.com/office/drawing/2014/main" id="{7C339C2C-8152-9C7F-68AC-295CD5CC8D0D}"/>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1376042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CE2A4-B47F-25F5-C071-109E73C93E1B}"/>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99470033-3281-5A2D-6E26-E3B2FC2E3E10}"/>
              </a:ext>
            </a:extLst>
          </p:cNvPr>
          <p:cNvSpPr>
            <a:spLocks noGrp="1"/>
          </p:cNvSpPr>
          <p:nvPr>
            <p:ph type="title"/>
          </p:nvPr>
        </p:nvSpPr>
        <p:spPr/>
        <p:txBody>
          <a:bodyPr/>
          <a:lstStyle/>
          <a:p>
            <a:r>
              <a:rPr lang="ja-JP" altLang="en-US"/>
              <a:t>情報リテラシーとは？①</a:t>
            </a:r>
          </a:p>
        </p:txBody>
      </p:sp>
      <p:sp>
        <p:nvSpPr>
          <p:cNvPr id="4" name="テキスト ボックス 3">
            <a:extLst>
              <a:ext uri="{FF2B5EF4-FFF2-40B4-BE49-F238E27FC236}">
                <a16:creationId xmlns:a16="http://schemas.microsoft.com/office/drawing/2014/main" id="{7B01F395-9DB1-7D2C-09CE-25C8AE4A812D}"/>
              </a:ext>
            </a:extLst>
          </p:cNvPr>
          <p:cNvSpPr txBox="1"/>
          <p:nvPr/>
        </p:nvSpPr>
        <p:spPr>
          <a:xfrm>
            <a:off x="334858" y="1153296"/>
            <a:ext cx="11241057" cy="1057790"/>
          </a:xfrm>
          <a:prstGeom prst="rect">
            <a:avLst/>
          </a:prstGeom>
          <a:noFill/>
        </p:spPr>
        <p:txBody>
          <a:bodyPr wrap="square" rtlCol="0">
            <a:spAutoFit/>
          </a:bodyPr>
          <a:lstStyle/>
          <a:p>
            <a:pPr>
              <a:lnSpc>
                <a:spcPct val="120000"/>
              </a:lnSpc>
            </a:pPr>
            <a:r>
              <a:rPr kumimoji="1" lang="ja-JP" altLang="en-US" sz="2800">
                <a:latin typeface="+mn-ea"/>
              </a:rPr>
              <a:t>情報リテラシーとは</a:t>
            </a:r>
            <a:r>
              <a:rPr lang="ja-JP" altLang="en-US" sz="2800">
                <a:latin typeface="+mn-ea"/>
              </a:rPr>
              <a:t>・・・</a:t>
            </a:r>
            <a:endParaRPr lang="en-US" altLang="ja-JP" sz="2800">
              <a:latin typeface="+mn-ea"/>
            </a:endParaRPr>
          </a:p>
          <a:p>
            <a:pPr>
              <a:lnSpc>
                <a:spcPct val="120000"/>
              </a:lnSpc>
            </a:pPr>
            <a:r>
              <a:rPr lang="ja-JP" altLang="en-US" sz="2800">
                <a:latin typeface="+mn-ea"/>
              </a:rPr>
              <a:t>　インターネットや</a:t>
            </a:r>
            <a:r>
              <a:rPr lang="en-US" altLang="ja-JP" sz="2800">
                <a:latin typeface="+mn-ea"/>
              </a:rPr>
              <a:t>SNS</a:t>
            </a:r>
            <a:r>
              <a:rPr lang="ja-JP" altLang="en-US" sz="2800">
                <a:latin typeface="+mn-ea"/>
              </a:rPr>
              <a:t>などにある情報を、正しく理解して、うまく使う力</a:t>
            </a:r>
            <a:endParaRPr lang="en-US" altLang="ja-JP" sz="2800">
              <a:latin typeface="+mn-ea"/>
            </a:endParaRPr>
          </a:p>
        </p:txBody>
      </p:sp>
      <p:sp>
        <p:nvSpPr>
          <p:cNvPr id="6" name="正方形/長方形 5">
            <a:extLst>
              <a:ext uri="{FF2B5EF4-FFF2-40B4-BE49-F238E27FC236}">
                <a16:creationId xmlns:a16="http://schemas.microsoft.com/office/drawing/2014/main" id="{69D6BBEE-54E9-F43D-E510-8196BDA4CCF2}"/>
              </a:ext>
            </a:extLst>
          </p:cNvPr>
          <p:cNvSpPr/>
          <p:nvPr/>
        </p:nvSpPr>
        <p:spPr>
          <a:xfrm>
            <a:off x="4128718" y="4180943"/>
            <a:ext cx="3589516" cy="759506"/>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インターネット情報の真偽が見分けられるようになる</a:t>
            </a:r>
            <a:endParaRPr kumimoji="1" lang="ja-JP" altLang="en-US" sz="2400">
              <a:solidFill>
                <a:schemeClr val="tx1"/>
              </a:solidFill>
              <a:latin typeface="+mn-ea"/>
            </a:endParaRPr>
          </a:p>
        </p:txBody>
      </p:sp>
      <p:sp>
        <p:nvSpPr>
          <p:cNvPr id="7" name="正方形/長方形 6">
            <a:extLst>
              <a:ext uri="{FF2B5EF4-FFF2-40B4-BE49-F238E27FC236}">
                <a16:creationId xmlns:a16="http://schemas.microsoft.com/office/drawing/2014/main" id="{A155F636-F3AF-EA0B-A410-1ACDED3DC2B8}"/>
              </a:ext>
            </a:extLst>
          </p:cNvPr>
          <p:cNvSpPr/>
          <p:nvPr/>
        </p:nvSpPr>
        <p:spPr>
          <a:xfrm>
            <a:off x="247663" y="4180943"/>
            <a:ext cx="3707521" cy="759506"/>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2400">
                <a:solidFill>
                  <a:schemeClr val="tx1"/>
                </a:solidFill>
                <a:latin typeface="+mn-ea"/>
              </a:rPr>
              <a:t>SNS</a:t>
            </a:r>
            <a:r>
              <a:rPr kumimoji="1" lang="ja-JP" altLang="en-US" sz="2400">
                <a:solidFill>
                  <a:schemeClr val="tx1"/>
                </a:solidFill>
                <a:latin typeface="+mn-ea"/>
              </a:rPr>
              <a:t>に投稿していい内容か判断できるようになる</a:t>
            </a:r>
          </a:p>
        </p:txBody>
      </p:sp>
      <p:sp>
        <p:nvSpPr>
          <p:cNvPr id="8" name="正方形/長方形 7">
            <a:extLst>
              <a:ext uri="{FF2B5EF4-FFF2-40B4-BE49-F238E27FC236}">
                <a16:creationId xmlns:a16="http://schemas.microsoft.com/office/drawing/2014/main" id="{F88C505E-D525-370A-798F-0A85D0FE4572}"/>
              </a:ext>
            </a:extLst>
          </p:cNvPr>
          <p:cNvSpPr/>
          <p:nvPr/>
        </p:nvSpPr>
        <p:spPr>
          <a:xfrm>
            <a:off x="7928217" y="4180943"/>
            <a:ext cx="4091259" cy="759506"/>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2400">
                <a:solidFill>
                  <a:schemeClr val="tx1"/>
                </a:solidFill>
                <a:latin typeface="+mn-ea"/>
              </a:rPr>
              <a:t>詐欺や怪しいリンクに</a:t>
            </a:r>
            <a:endParaRPr kumimoji="1" lang="en-US" altLang="ja-JP" sz="2400">
              <a:solidFill>
                <a:schemeClr val="tx1"/>
              </a:solidFill>
              <a:latin typeface="+mn-ea"/>
            </a:endParaRPr>
          </a:p>
          <a:p>
            <a:pPr algn="ctr"/>
            <a:r>
              <a:rPr kumimoji="1" lang="ja-JP" altLang="en-US" sz="2400">
                <a:solidFill>
                  <a:schemeClr val="tx1"/>
                </a:solidFill>
                <a:latin typeface="+mn-ea"/>
              </a:rPr>
              <a:t>気づけるようになる</a:t>
            </a:r>
          </a:p>
        </p:txBody>
      </p:sp>
      <p:pic>
        <p:nvPicPr>
          <p:cNvPr id="16" name="図 15">
            <a:extLst>
              <a:ext uri="{FF2B5EF4-FFF2-40B4-BE49-F238E27FC236}">
                <a16:creationId xmlns:a16="http://schemas.microsoft.com/office/drawing/2014/main" id="{9C624B18-BCD8-A52B-0247-4F928AC7FF71}"/>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5020593" y="2417365"/>
            <a:ext cx="1592326" cy="1699903"/>
          </a:xfrm>
          <a:prstGeom prst="rect">
            <a:avLst/>
          </a:prstGeom>
        </p:spPr>
      </p:pic>
      <p:pic>
        <p:nvPicPr>
          <p:cNvPr id="10" name="図 9" descr="グラフィカル ユーザー インターフェイス が含まれている画像&#10;&#10;AI 生成コンテンツは誤りを含む可能性があります。">
            <a:extLst>
              <a:ext uri="{FF2B5EF4-FFF2-40B4-BE49-F238E27FC236}">
                <a16:creationId xmlns:a16="http://schemas.microsoft.com/office/drawing/2014/main" id="{5390D21E-08D6-23B6-AC34-1F0918F7BCC1}"/>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1179923" y="2432304"/>
            <a:ext cx="1592326" cy="1684964"/>
          </a:xfrm>
          <a:prstGeom prst="rect">
            <a:avLst/>
          </a:prstGeom>
        </p:spPr>
      </p:pic>
      <p:pic>
        <p:nvPicPr>
          <p:cNvPr id="12" name="図 11" descr="テキスト, 記号 が含まれている画像&#10;&#10;AI 生成コンテンツは誤りを含む可能性があります。">
            <a:extLst>
              <a:ext uri="{FF2B5EF4-FFF2-40B4-BE49-F238E27FC236}">
                <a16:creationId xmlns:a16="http://schemas.microsoft.com/office/drawing/2014/main" id="{50CE3C57-1D39-576C-271B-2461246735EB}"/>
              </a:ext>
            </a:extLst>
          </p:cNvPr>
          <p:cNvPicPr>
            <a:picLocks noChangeAspect="1"/>
          </p:cNvPicPr>
          <p:nvPr/>
        </p:nvPicPr>
        <p:blipFill>
          <a:blip r:embed="rId5" cstate="print">
            <a:extLst>
              <a:ext uri="{28A0092B-C50C-407E-A947-70E740481C1C}">
                <a14:useLocalDpi xmlns:a14="http://schemas.microsoft.com/office/drawing/2010/main"/>
              </a:ext>
            </a:extLst>
          </a:blip>
          <a:srcRect/>
          <a:stretch>
            <a:fillRect/>
          </a:stretch>
        </p:blipFill>
        <p:spPr>
          <a:xfrm>
            <a:off x="9121587" y="2490010"/>
            <a:ext cx="1511003" cy="1690933"/>
          </a:xfrm>
          <a:prstGeom prst="rect">
            <a:avLst/>
          </a:prstGeom>
        </p:spPr>
      </p:pic>
      <p:sp>
        <p:nvSpPr>
          <p:cNvPr id="3" name="吹き出し: 角を丸めた四角形 2">
            <a:extLst>
              <a:ext uri="{FF2B5EF4-FFF2-40B4-BE49-F238E27FC236}">
                <a16:creationId xmlns:a16="http://schemas.microsoft.com/office/drawing/2014/main" id="{EC6E9B08-6403-5526-9383-F941BC56EC7F}"/>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インターネットが日常になった今、</a:t>
            </a:r>
            <a:endParaRPr lang="en-US" altLang="ja-JP" sz="2400">
              <a:solidFill>
                <a:schemeClr val="tx1"/>
              </a:solidFill>
              <a:latin typeface="+mn-ea"/>
            </a:endParaRPr>
          </a:p>
          <a:p>
            <a:pPr algn="ctr"/>
            <a:r>
              <a:rPr lang="ja-JP" altLang="en-US" sz="2400">
                <a:solidFill>
                  <a:schemeClr val="tx1"/>
                </a:solidFill>
                <a:latin typeface="+mn-ea"/>
              </a:rPr>
              <a:t>正しく使う力を身に着けなくっちゃね！</a:t>
            </a:r>
            <a:endParaRPr lang="en-US" altLang="ja-JP" sz="2400">
              <a:solidFill>
                <a:schemeClr val="tx1"/>
              </a:solidFill>
              <a:latin typeface="+mn-ea"/>
            </a:endParaRPr>
          </a:p>
        </p:txBody>
      </p:sp>
      <p:pic>
        <p:nvPicPr>
          <p:cNvPr id="9" name="図 8" descr="人形, おもちゃ, 食品, 挿絵 が含まれている画像&#10;&#10;AI 生成コンテンツは誤りを含む可能性があります。">
            <a:extLst>
              <a:ext uri="{FF2B5EF4-FFF2-40B4-BE49-F238E27FC236}">
                <a16:creationId xmlns:a16="http://schemas.microsoft.com/office/drawing/2014/main" id="{83113BBB-7237-5F16-5536-1AD73D61D182}"/>
              </a:ext>
            </a:extLst>
          </p:cNvPr>
          <p:cNvPicPr preferRelativeResize="0">
            <a:picLocks/>
          </p:cNvPicPr>
          <p:nvPr/>
        </p:nvPicPr>
        <p:blipFill>
          <a:blip r:embed="rId6">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11" name="テキスト ボックス 10">
            <a:extLst>
              <a:ext uri="{FF2B5EF4-FFF2-40B4-BE49-F238E27FC236}">
                <a16:creationId xmlns:a16="http://schemas.microsoft.com/office/drawing/2014/main" id="{23A19139-D190-4AE5-B746-C9486F19293D}"/>
              </a:ext>
            </a:extLst>
          </p:cNvPr>
          <p:cNvSpPr txBox="1"/>
          <p:nvPr/>
        </p:nvSpPr>
        <p:spPr>
          <a:xfrm>
            <a:off x="10280685" y="3994157"/>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4" name="テキスト ボックス 13">
            <a:extLst>
              <a:ext uri="{FF2B5EF4-FFF2-40B4-BE49-F238E27FC236}">
                <a16:creationId xmlns:a16="http://schemas.microsoft.com/office/drawing/2014/main" id="{C9E487B0-4F07-FD9E-13FF-760BAF85C051}"/>
              </a:ext>
            </a:extLst>
          </p:cNvPr>
          <p:cNvSpPr txBox="1"/>
          <p:nvPr/>
        </p:nvSpPr>
        <p:spPr>
          <a:xfrm>
            <a:off x="6096000" y="3994156"/>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7" name="テキスト ボックス 16">
            <a:extLst>
              <a:ext uri="{FF2B5EF4-FFF2-40B4-BE49-F238E27FC236}">
                <a16:creationId xmlns:a16="http://schemas.microsoft.com/office/drawing/2014/main" id="{63F3A830-8C7E-AE15-5CB0-DF3A43FAE9B2}"/>
              </a:ext>
            </a:extLst>
          </p:cNvPr>
          <p:cNvSpPr txBox="1"/>
          <p:nvPr/>
        </p:nvSpPr>
        <p:spPr>
          <a:xfrm>
            <a:off x="2375224" y="3994155"/>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9" name="テキスト ボックス 18">
            <a:extLst>
              <a:ext uri="{FF2B5EF4-FFF2-40B4-BE49-F238E27FC236}">
                <a16:creationId xmlns:a16="http://schemas.microsoft.com/office/drawing/2014/main" id="{13F003EB-9BCF-9AA5-0DEC-06C8AD77E20B}"/>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39022095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0802BD-5A43-B6CF-1EB2-194F47461A24}"/>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DEE68F8A-2CC8-E490-E80F-A791EF8D8716}"/>
              </a:ext>
            </a:extLst>
          </p:cNvPr>
          <p:cNvSpPr>
            <a:spLocks noGrp="1"/>
          </p:cNvSpPr>
          <p:nvPr>
            <p:ph type="title"/>
          </p:nvPr>
        </p:nvSpPr>
        <p:spPr/>
        <p:txBody>
          <a:bodyPr/>
          <a:lstStyle/>
          <a:p>
            <a:r>
              <a:rPr lang="ja-JP" altLang="en-US"/>
              <a:t>情報リテラシーとは？②</a:t>
            </a:r>
          </a:p>
        </p:txBody>
      </p:sp>
      <p:sp>
        <p:nvSpPr>
          <p:cNvPr id="4" name="テキスト ボックス 3">
            <a:extLst>
              <a:ext uri="{FF2B5EF4-FFF2-40B4-BE49-F238E27FC236}">
                <a16:creationId xmlns:a16="http://schemas.microsoft.com/office/drawing/2014/main" id="{75676609-398A-A41F-4461-60FF7F62A547}"/>
              </a:ext>
            </a:extLst>
          </p:cNvPr>
          <p:cNvSpPr txBox="1"/>
          <p:nvPr/>
        </p:nvSpPr>
        <p:spPr>
          <a:xfrm>
            <a:off x="334858" y="1153296"/>
            <a:ext cx="11241057" cy="540725"/>
          </a:xfrm>
          <a:prstGeom prst="rect">
            <a:avLst/>
          </a:prstGeom>
          <a:noFill/>
        </p:spPr>
        <p:txBody>
          <a:bodyPr wrap="square" rtlCol="0">
            <a:spAutoFit/>
          </a:bodyPr>
          <a:lstStyle/>
          <a:p>
            <a:pPr>
              <a:lnSpc>
                <a:spcPct val="120000"/>
              </a:lnSpc>
            </a:pPr>
            <a:r>
              <a:rPr lang="ja-JP" altLang="en-US" sz="2800" dirty="0">
                <a:latin typeface="+mn-ea"/>
              </a:rPr>
              <a:t>情報をいろいろな面から見て判断することが大事！</a:t>
            </a:r>
            <a:endParaRPr lang="en-US" altLang="ja-JP" sz="2800" dirty="0">
              <a:latin typeface="+mn-ea"/>
            </a:endParaRPr>
          </a:p>
        </p:txBody>
      </p:sp>
      <p:sp>
        <p:nvSpPr>
          <p:cNvPr id="13" name="吹き出し: 角を丸めた四角形 12">
            <a:extLst>
              <a:ext uri="{FF2B5EF4-FFF2-40B4-BE49-F238E27FC236}">
                <a16:creationId xmlns:a16="http://schemas.microsoft.com/office/drawing/2014/main" id="{1CBC10EA-D2C1-0F43-F1E4-26596D1A9100}"/>
              </a:ext>
            </a:extLst>
          </p:cNvPr>
          <p:cNvSpPr/>
          <p:nvPr/>
        </p:nvSpPr>
        <p:spPr>
          <a:xfrm>
            <a:off x="2359280" y="1917722"/>
            <a:ext cx="9080563" cy="1403017"/>
          </a:xfrm>
          <a:prstGeom prst="wedgeRoundRectCallout">
            <a:avLst>
              <a:gd name="adj1" fmla="val -51440"/>
              <a:gd name="adj2" fmla="val -16288"/>
              <a:gd name="adj3" fmla="val 16667"/>
            </a:avLst>
          </a:prstGeom>
          <a:solidFill>
            <a:schemeClr val="bg1"/>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ja-JP" altLang="en-US" sz="2200">
                <a:solidFill>
                  <a:schemeClr val="tx1"/>
                </a:solidFill>
                <a:latin typeface="+mn-ea"/>
              </a:rPr>
              <a:t>先生から「授業で使うから今日中にサイトに登録して」って連絡があったよ。</a:t>
            </a:r>
            <a:endParaRPr lang="en-US" altLang="ja-JP" sz="2200">
              <a:solidFill>
                <a:schemeClr val="tx1"/>
              </a:solidFill>
              <a:latin typeface="+mn-ea"/>
            </a:endParaRPr>
          </a:p>
          <a:p>
            <a:r>
              <a:rPr lang="en-US" altLang="ja-JP" sz="2200">
                <a:solidFill>
                  <a:schemeClr val="tx1"/>
                </a:solidFill>
                <a:latin typeface="+mn-ea"/>
              </a:rPr>
              <a:t>LINE</a:t>
            </a:r>
            <a:r>
              <a:rPr lang="ja-JP" altLang="en-US" sz="2200">
                <a:solidFill>
                  <a:schemeClr val="tx1"/>
                </a:solidFill>
                <a:latin typeface="+mn-ea"/>
              </a:rPr>
              <a:t>の</a:t>
            </a:r>
            <a:r>
              <a:rPr lang="en-US" altLang="ja-JP" sz="2200">
                <a:solidFill>
                  <a:schemeClr val="tx1"/>
                </a:solidFill>
                <a:latin typeface="+mn-ea"/>
              </a:rPr>
              <a:t>ID</a:t>
            </a:r>
            <a:r>
              <a:rPr lang="ja-JP" altLang="en-US" sz="2200">
                <a:solidFill>
                  <a:schemeClr val="tx1"/>
                </a:solidFill>
                <a:latin typeface="+mn-ea"/>
              </a:rPr>
              <a:t>とパスワードで登録する必要があるらしい。</a:t>
            </a:r>
            <a:endParaRPr lang="en-US" altLang="ja-JP" sz="2200">
              <a:solidFill>
                <a:schemeClr val="tx1"/>
              </a:solidFill>
              <a:latin typeface="+mn-ea"/>
            </a:endParaRPr>
          </a:p>
          <a:p>
            <a:r>
              <a:rPr lang="ja-JP" altLang="en-US" sz="2200">
                <a:solidFill>
                  <a:schemeClr val="tx1"/>
                </a:solidFill>
                <a:latin typeface="+mn-ea"/>
              </a:rPr>
              <a:t>俺も登録したから君もすぐにやっておいた方がいいよ。</a:t>
            </a:r>
            <a:endParaRPr lang="en-US" altLang="ja-JP" sz="2200">
              <a:solidFill>
                <a:schemeClr val="tx1"/>
              </a:solidFill>
              <a:latin typeface="+mn-ea"/>
            </a:endParaRPr>
          </a:p>
          <a:p>
            <a:r>
              <a:rPr lang="en-US" altLang="ja-JP" sz="2200" u="sng">
                <a:solidFill>
                  <a:srgbClr val="0070C0"/>
                </a:solidFill>
                <a:latin typeface="+mn-ea"/>
              </a:rPr>
              <a:t>http://www.lime/xxxx/xxxxxxxxxx</a:t>
            </a:r>
          </a:p>
        </p:txBody>
      </p:sp>
      <p:sp>
        <p:nvSpPr>
          <p:cNvPr id="17" name="テキスト ボックス 16">
            <a:extLst>
              <a:ext uri="{FF2B5EF4-FFF2-40B4-BE49-F238E27FC236}">
                <a16:creationId xmlns:a16="http://schemas.microsoft.com/office/drawing/2014/main" id="{8EBAF353-83EA-D5CA-3774-2B74257EFB25}"/>
              </a:ext>
            </a:extLst>
          </p:cNvPr>
          <p:cNvSpPr txBox="1"/>
          <p:nvPr/>
        </p:nvSpPr>
        <p:spPr>
          <a:xfrm>
            <a:off x="740064" y="3122041"/>
            <a:ext cx="1822232" cy="400110"/>
          </a:xfrm>
          <a:prstGeom prst="rect">
            <a:avLst/>
          </a:prstGeom>
          <a:noFill/>
        </p:spPr>
        <p:txBody>
          <a:bodyPr wrap="square">
            <a:spAutoFit/>
          </a:bodyPr>
          <a:lstStyle/>
          <a:p>
            <a:r>
              <a:rPr lang="ja-JP" altLang="en-US" sz="2000">
                <a:latin typeface="+mn-ea"/>
              </a:rPr>
              <a:t>友達の</a:t>
            </a:r>
            <a:r>
              <a:rPr lang="en-US" altLang="ja-JP" sz="2000">
                <a:latin typeface="+mn-ea"/>
              </a:rPr>
              <a:t>N</a:t>
            </a:r>
            <a:r>
              <a:rPr lang="ja-JP" altLang="en-US" sz="2000">
                <a:latin typeface="+mn-ea"/>
              </a:rPr>
              <a:t>さん</a:t>
            </a:r>
          </a:p>
        </p:txBody>
      </p:sp>
      <p:pic>
        <p:nvPicPr>
          <p:cNvPr id="6" name="図 5">
            <a:extLst>
              <a:ext uri="{FF2B5EF4-FFF2-40B4-BE49-F238E27FC236}">
                <a16:creationId xmlns:a16="http://schemas.microsoft.com/office/drawing/2014/main" id="{0DA9C941-383E-740C-1484-F2FC8F0C04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0526" y="1965695"/>
            <a:ext cx="1224607" cy="1224607"/>
          </a:xfrm>
          <a:prstGeom prst="rect">
            <a:avLst/>
          </a:prstGeom>
        </p:spPr>
      </p:pic>
      <p:sp>
        <p:nvSpPr>
          <p:cNvPr id="2" name="吹き出し: 角を丸めた四角形 1">
            <a:extLst>
              <a:ext uri="{FF2B5EF4-FFF2-40B4-BE49-F238E27FC236}">
                <a16:creationId xmlns:a16="http://schemas.microsoft.com/office/drawing/2014/main" id="{24E700CB-3F67-843F-B62B-E7B2B3F0FC0F}"/>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「これは本当かな？」「正しい行動かな？」と疑って調べる習慣が、</a:t>
            </a:r>
            <a:endParaRPr lang="en-US" altLang="ja-JP" sz="2400">
              <a:solidFill>
                <a:schemeClr val="tx1"/>
              </a:solidFill>
              <a:latin typeface="+mn-ea"/>
            </a:endParaRPr>
          </a:p>
          <a:p>
            <a:pPr algn="ctr"/>
            <a:r>
              <a:rPr lang="ja-JP" altLang="en-US" sz="2400">
                <a:solidFill>
                  <a:schemeClr val="tx1"/>
                </a:solidFill>
                <a:latin typeface="+mn-ea"/>
              </a:rPr>
              <a:t>トラブルを防ぐために大事なんだね。次のゲームで一緒に学ぼう！</a:t>
            </a:r>
          </a:p>
        </p:txBody>
      </p:sp>
      <p:grpSp>
        <p:nvGrpSpPr>
          <p:cNvPr id="9" name="グループ化 8">
            <a:extLst>
              <a:ext uri="{FF2B5EF4-FFF2-40B4-BE49-F238E27FC236}">
                <a16:creationId xmlns:a16="http://schemas.microsoft.com/office/drawing/2014/main" id="{042284E9-0FB6-FA90-2910-F6CCC6AC97C8}"/>
              </a:ext>
            </a:extLst>
          </p:cNvPr>
          <p:cNvGrpSpPr/>
          <p:nvPr/>
        </p:nvGrpSpPr>
        <p:grpSpPr>
          <a:xfrm>
            <a:off x="229805" y="3546431"/>
            <a:ext cx="3542198" cy="1382506"/>
            <a:chOff x="409088" y="3590218"/>
            <a:chExt cx="3542198" cy="1382506"/>
          </a:xfrm>
        </p:grpSpPr>
        <p:sp>
          <p:nvSpPr>
            <p:cNvPr id="19" name="雲 18">
              <a:extLst>
                <a:ext uri="{FF2B5EF4-FFF2-40B4-BE49-F238E27FC236}">
                  <a16:creationId xmlns:a16="http://schemas.microsoft.com/office/drawing/2014/main" id="{192093EB-AB61-BE44-DB26-0E5CA854804C}"/>
                </a:ext>
              </a:extLst>
            </p:cNvPr>
            <p:cNvSpPr/>
            <p:nvPr/>
          </p:nvSpPr>
          <p:spPr>
            <a:xfrm rot="362104">
              <a:off x="409088" y="3590218"/>
              <a:ext cx="3542198" cy="1382506"/>
            </a:xfrm>
            <a:prstGeom prst="cloud">
              <a:avLst/>
            </a:prstGeom>
            <a:solidFill>
              <a:srgbClr val="F0FEE6"/>
            </a:solidFill>
            <a:ln w="1905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2400">
                <a:solidFill>
                  <a:schemeClr val="tx1"/>
                </a:solidFill>
                <a:latin typeface="+mn-ea"/>
              </a:endParaRPr>
            </a:p>
          </p:txBody>
        </p:sp>
        <p:sp>
          <p:nvSpPr>
            <p:cNvPr id="8" name="テキスト ボックス 7">
              <a:extLst>
                <a:ext uri="{FF2B5EF4-FFF2-40B4-BE49-F238E27FC236}">
                  <a16:creationId xmlns:a16="http://schemas.microsoft.com/office/drawing/2014/main" id="{9B59729C-EC12-901D-EF18-84C4EBB93E60}"/>
                </a:ext>
              </a:extLst>
            </p:cNvPr>
            <p:cNvSpPr txBox="1"/>
            <p:nvPr/>
          </p:nvSpPr>
          <p:spPr>
            <a:xfrm>
              <a:off x="786426" y="3805710"/>
              <a:ext cx="2717918" cy="769441"/>
            </a:xfrm>
            <a:prstGeom prst="rect">
              <a:avLst/>
            </a:prstGeom>
            <a:solidFill>
              <a:srgbClr val="F0FEE6"/>
            </a:solidFill>
          </p:spPr>
          <p:txBody>
            <a:bodyPr wrap="square">
              <a:spAutoFit/>
            </a:bodyPr>
            <a:lstStyle/>
            <a:p>
              <a:pPr algn="ctr"/>
              <a:r>
                <a:rPr lang="en-US" altLang="ja-JP" sz="2200">
                  <a:solidFill>
                    <a:schemeClr val="tx1"/>
                  </a:solidFill>
                  <a:latin typeface="+mn-ea"/>
                </a:rPr>
                <a:t>LINE</a:t>
              </a:r>
              <a:r>
                <a:rPr lang="ja-JP" altLang="en-US" sz="2200">
                  <a:solidFill>
                    <a:schemeClr val="tx1"/>
                  </a:solidFill>
                  <a:latin typeface="+mn-ea"/>
                </a:rPr>
                <a:t>のアカウントを</a:t>
              </a:r>
              <a:endParaRPr lang="en-US" altLang="ja-JP" sz="2200">
                <a:solidFill>
                  <a:schemeClr val="tx1"/>
                </a:solidFill>
                <a:latin typeface="+mn-ea"/>
              </a:endParaRPr>
            </a:p>
            <a:p>
              <a:pPr algn="ctr"/>
              <a:r>
                <a:rPr lang="ja-JP" altLang="en-US" sz="2200">
                  <a:solidFill>
                    <a:schemeClr val="tx1"/>
                  </a:solidFill>
                  <a:latin typeface="+mn-ea"/>
                </a:rPr>
                <a:t>使うことあるかな？</a:t>
              </a:r>
              <a:endParaRPr kumimoji="1" lang="ja-JP" altLang="en-US" sz="2200">
                <a:solidFill>
                  <a:schemeClr val="tx1"/>
                </a:solidFill>
                <a:latin typeface="+mn-ea"/>
              </a:endParaRPr>
            </a:p>
          </p:txBody>
        </p:sp>
      </p:grpSp>
      <p:grpSp>
        <p:nvGrpSpPr>
          <p:cNvPr id="23" name="グループ化 22">
            <a:extLst>
              <a:ext uri="{FF2B5EF4-FFF2-40B4-BE49-F238E27FC236}">
                <a16:creationId xmlns:a16="http://schemas.microsoft.com/office/drawing/2014/main" id="{B8036E0F-3432-D31D-3FAB-E67A642103BF}"/>
              </a:ext>
            </a:extLst>
          </p:cNvPr>
          <p:cNvGrpSpPr/>
          <p:nvPr/>
        </p:nvGrpSpPr>
        <p:grpSpPr>
          <a:xfrm>
            <a:off x="5851957" y="3342630"/>
            <a:ext cx="3523050" cy="1403017"/>
            <a:chOff x="5840406" y="3390230"/>
            <a:chExt cx="3523050" cy="1403017"/>
          </a:xfrm>
        </p:grpSpPr>
        <p:sp>
          <p:nvSpPr>
            <p:cNvPr id="18" name="雲 17">
              <a:extLst>
                <a:ext uri="{FF2B5EF4-FFF2-40B4-BE49-F238E27FC236}">
                  <a16:creationId xmlns:a16="http://schemas.microsoft.com/office/drawing/2014/main" id="{6BE0FDFD-772D-2CCA-45F2-BA4D0FE053DA}"/>
                </a:ext>
              </a:extLst>
            </p:cNvPr>
            <p:cNvSpPr/>
            <p:nvPr/>
          </p:nvSpPr>
          <p:spPr>
            <a:xfrm>
              <a:off x="5840406" y="3390230"/>
              <a:ext cx="3523050" cy="1403017"/>
            </a:xfrm>
            <a:prstGeom prst="cloud">
              <a:avLst/>
            </a:prstGeom>
            <a:solidFill>
              <a:srgbClr val="F0FEE6"/>
            </a:solidFill>
            <a:ln w="1905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tLang="ja-JP" sz="2400">
                <a:solidFill>
                  <a:schemeClr val="tx1"/>
                </a:solidFill>
                <a:latin typeface="+mn-ea"/>
              </a:endParaRPr>
            </a:p>
          </p:txBody>
        </p:sp>
        <p:sp>
          <p:nvSpPr>
            <p:cNvPr id="22" name="テキスト ボックス 21">
              <a:extLst>
                <a:ext uri="{FF2B5EF4-FFF2-40B4-BE49-F238E27FC236}">
                  <a16:creationId xmlns:a16="http://schemas.microsoft.com/office/drawing/2014/main" id="{D4ECE732-CF0A-A8E7-6081-E51541791039}"/>
                </a:ext>
              </a:extLst>
            </p:cNvPr>
            <p:cNvSpPr txBox="1"/>
            <p:nvPr/>
          </p:nvSpPr>
          <p:spPr>
            <a:xfrm>
              <a:off x="6229315" y="3694603"/>
              <a:ext cx="2622077" cy="769441"/>
            </a:xfrm>
            <a:prstGeom prst="rect">
              <a:avLst/>
            </a:prstGeom>
            <a:solidFill>
              <a:srgbClr val="F0FEE6"/>
            </a:solidFill>
          </p:spPr>
          <p:txBody>
            <a:bodyPr wrap="square">
              <a:spAutoFit/>
            </a:bodyPr>
            <a:lstStyle/>
            <a:p>
              <a:pPr algn="ctr"/>
              <a:r>
                <a:rPr lang="ja-JP" altLang="en-US" sz="2200">
                  <a:latin typeface="+mn-ea"/>
                </a:rPr>
                <a:t>サイトの</a:t>
              </a:r>
              <a:r>
                <a:rPr lang="en-US" altLang="ja-JP" sz="2200">
                  <a:latin typeface="+mn-ea"/>
                </a:rPr>
                <a:t>URL</a:t>
              </a:r>
              <a:r>
                <a:rPr lang="ja-JP" altLang="en-US" sz="2200">
                  <a:latin typeface="+mn-ea"/>
                </a:rPr>
                <a:t>も</a:t>
              </a:r>
              <a:endParaRPr lang="en-US" altLang="ja-JP" sz="2200">
                <a:latin typeface="+mn-ea"/>
              </a:endParaRPr>
            </a:p>
            <a:p>
              <a:pPr algn="ctr"/>
              <a:r>
                <a:rPr lang="ja-JP" altLang="en-US" sz="2200">
                  <a:latin typeface="+mn-ea"/>
                </a:rPr>
                <a:t>ちょっとおかしいな</a:t>
              </a:r>
              <a:r>
                <a:rPr lang="en-US" altLang="ja-JP" sz="2200">
                  <a:latin typeface="+mn-ea"/>
                </a:rPr>
                <a:t>…</a:t>
              </a:r>
            </a:p>
          </p:txBody>
        </p:sp>
      </p:grpSp>
      <p:grpSp>
        <p:nvGrpSpPr>
          <p:cNvPr id="16" name="グループ化 15">
            <a:extLst>
              <a:ext uri="{FF2B5EF4-FFF2-40B4-BE49-F238E27FC236}">
                <a16:creationId xmlns:a16="http://schemas.microsoft.com/office/drawing/2014/main" id="{35CB9769-4623-334E-8C9B-7033AC0E1DF2}"/>
              </a:ext>
            </a:extLst>
          </p:cNvPr>
          <p:cNvGrpSpPr/>
          <p:nvPr/>
        </p:nvGrpSpPr>
        <p:grpSpPr>
          <a:xfrm>
            <a:off x="3456605" y="4263860"/>
            <a:ext cx="2717918" cy="1403017"/>
            <a:chOff x="3483965" y="4245948"/>
            <a:chExt cx="2717918" cy="1403017"/>
          </a:xfrm>
        </p:grpSpPr>
        <p:sp>
          <p:nvSpPr>
            <p:cNvPr id="20" name="雲 19">
              <a:extLst>
                <a:ext uri="{FF2B5EF4-FFF2-40B4-BE49-F238E27FC236}">
                  <a16:creationId xmlns:a16="http://schemas.microsoft.com/office/drawing/2014/main" id="{396870EB-8AD6-13B6-57AF-B9CE93080B48}"/>
                </a:ext>
              </a:extLst>
            </p:cNvPr>
            <p:cNvSpPr/>
            <p:nvPr/>
          </p:nvSpPr>
          <p:spPr>
            <a:xfrm>
              <a:off x="3483965" y="4245948"/>
              <a:ext cx="2717918" cy="1403017"/>
            </a:xfrm>
            <a:prstGeom prst="cloud">
              <a:avLst/>
            </a:prstGeom>
            <a:solidFill>
              <a:srgbClr val="F0FEE6"/>
            </a:solidFill>
            <a:ln w="1905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2400">
                <a:solidFill>
                  <a:schemeClr val="tx1"/>
                </a:solidFill>
                <a:latin typeface="+mn-ea"/>
              </a:endParaRPr>
            </a:p>
          </p:txBody>
        </p:sp>
        <p:sp>
          <p:nvSpPr>
            <p:cNvPr id="15" name="テキスト ボックス 14">
              <a:extLst>
                <a:ext uri="{FF2B5EF4-FFF2-40B4-BE49-F238E27FC236}">
                  <a16:creationId xmlns:a16="http://schemas.microsoft.com/office/drawing/2014/main" id="{52510B8E-D162-32BC-6BD7-20EBC13E823E}"/>
                </a:ext>
              </a:extLst>
            </p:cNvPr>
            <p:cNvSpPr txBox="1"/>
            <p:nvPr/>
          </p:nvSpPr>
          <p:spPr>
            <a:xfrm>
              <a:off x="3772003" y="4550321"/>
              <a:ext cx="2012162" cy="769441"/>
            </a:xfrm>
            <a:prstGeom prst="rect">
              <a:avLst/>
            </a:prstGeom>
            <a:solidFill>
              <a:srgbClr val="F0FEE6"/>
            </a:solidFill>
          </p:spPr>
          <p:txBody>
            <a:bodyPr wrap="square">
              <a:spAutoFit/>
            </a:bodyPr>
            <a:lstStyle/>
            <a:p>
              <a:pPr algn="ctr"/>
              <a:r>
                <a:rPr lang="ja-JP" altLang="en-US" sz="2200">
                  <a:latin typeface="+mn-ea"/>
                </a:rPr>
                <a:t>急かされてるの怪しい</a:t>
              </a:r>
              <a:r>
                <a:rPr lang="en-US" altLang="ja-JP" sz="2200">
                  <a:latin typeface="+mn-ea"/>
                </a:rPr>
                <a:t>…</a:t>
              </a:r>
              <a:endParaRPr lang="ja-JP" altLang="en-US" sz="2200">
                <a:latin typeface="+mn-ea"/>
              </a:endParaRPr>
            </a:p>
          </p:txBody>
        </p:sp>
      </p:grpSp>
      <p:grpSp>
        <p:nvGrpSpPr>
          <p:cNvPr id="24" name="グループ化 23">
            <a:extLst>
              <a:ext uri="{FF2B5EF4-FFF2-40B4-BE49-F238E27FC236}">
                <a16:creationId xmlns:a16="http://schemas.microsoft.com/office/drawing/2014/main" id="{4A5AD42D-98D0-1EFF-449E-5C9BA824056F}"/>
              </a:ext>
            </a:extLst>
          </p:cNvPr>
          <p:cNvGrpSpPr/>
          <p:nvPr/>
        </p:nvGrpSpPr>
        <p:grpSpPr>
          <a:xfrm rot="305625">
            <a:off x="8522474" y="4267254"/>
            <a:ext cx="3523050" cy="1403017"/>
            <a:chOff x="5840406" y="3390230"/>
            <a:chExt cx="3523050" cy="1403017"/>
          </a:xfrm>
        </p:grpSpPr>
        <p:sp>
          <p:nvSpPr>
            <p:cNvPr id="25" name="雲 24">
              <a:extLst>
                <a:ext uri="{FF2B5EF4-FFF2-40B4-BE49-F238E27FC236}">
                  <a16:creationId xmlns:a16="http://schemas.microsoft.com/office/drawing/2014/main" id="{80090038-11FC-E016-B9A3-8C6A97B48711}"/>
                </a:ext>
              </a:extLst>
            </p:cNvPr>
            <p:cNvSpPr/>
            <p:nvPr/>
          </p:nvSpPr>
          <p:spPr>
            <a:xfrm>
              <a:off x="5840406" y="3390230"/>
              <a:ext cx="3523050" cy="1403017"/>
            </a:xfrm>
            <a:prstGeom prst="cloud">
              <a:avLst/>
            </a:prstGeom>
            <a:solidFill>
              <a:srgbClr val="F0FEE6"/>
            </a:solidFill>
            <a:ln w="1905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tLang="ja-JP" sz="2400">
                <a:solidFill>
                  <a:schemeClr val="tx1"/>
                </a:solidFill>
                <a:latin typeface="+mn-ea"/>
              </a:endParaRPr>
            </a:p>
          </p:txBody>
        </p:sp>
        <p:sp>
          <p:nvSpPr>
            <p:cNvPr id="26" name="テキスト ボックス 25">
              <a:extLst>
                <a:ext uri="{FF2B5EF4-FFF2-40B4-BE49-F238E27FC236}">
                  <a16:creationId xmlns:a16="http://schemas.microsoft.com/office/drawing/2014/main" id="{BE5BA0C6-A6B5-C8D1-339C-A5D713DEA66C}"/>
                </a:ext>
              </a:extLst>
            </p:cNvPr>
            <p:cNvSpPr txBox="1"/>
            <p:nvPr/>
          </p:nvSpPr>
          <p:spPr>
            <a:xfrm rot="21294375">
              <a:off x="6292957" y="3651630"/>
              <a:ext cx="2676251" cy="769441"/>
            </a:xfrm>
            <a:prstGeom prst="rect">
              <a:avLst/>
            </a:prstGeom>
            <a:solidFill>
              <a:srgbClr val="F0FEE6"/>
            </a:solidFill>
          </p:spPr>
          <p:txBody>
            <a:bodyPr wrap="square">
              <a:spAutoFit/>
            </a:bodyPr>
            <a:lstStyle/>
            <a:p>
              <a:pPr algn="ctr"/>
              <a:r>
                <a:rPr lang="ja-JP" altLang="en-US" sz="2200">
                  <a:latin typeface="+mn-ea"/>
                </a:rPr>
                <a:t>アカウントの乗っ取り</a:t>
              </a:r>
              <a:endParaRPr lang="en-US" altLang="ja-JP" sz="2200">
                <a:latin typeface="+mn-ea"/>
              </a:endParaRPr>
            </a:p>
            <a:p>
              <a:pPr algn="ctr"/>
              <a:r>
                <a:rPr lang="ja-JP" altLang="en-US" sz="2200">
                  <a:latin typeface="+mn-ea"/>
                </a:rPr>
                <a:t>されてない？</a:t>
              </a:r>
            </a:p>
          </p:txBody>
        </p:sp>
      </p:grpSp>
      <p:pic>
        <p:nvPicPr>
          <p:cNvPr id="7" name="図 6" descr="男性の顔の絵&#10;&#10;AI 生成コンテンツは誤りを含む可能性があります。">
            <a:extLst>
              <a:ext uri="{FF2B5EF4-FFF2-40B4-BE49-F238E27FC236}">
                <a16:creationId xmlns:a16="http://schemas.microsoft.com/office/drawing/2014/main" id="{988165B9-EEF8-6DDC-ABB4-FDFA1A3CB402}"/>
              </a:ext>
            </a:extLst>
          </p:cNvPr>
          <p:cNvPicPr preferRelativeResize="0">
            <a:picLocks/>
          </p:cNvPicPr>
          <p:nvPr/>
        </p:nvPicPr>
        <p:blipFill>
          <a:blip r:embed="rId4">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10" name="テキスト ボックス 9">
            <a:extLst>
              <a:ext uri="{FF2B5EF4-FFF2-40B4-BE49-F238E27FC236}">
                <a16:creationId xmlns:a16="http://schemas.microsoft.com/office/drawing/2014/main" id="{B5F84694-F547-840F-3F82-FAE13BCF55BE}"/>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1089118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fade">
                                      <p:cBhvr>
                                        <p:cTn id="4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4C2CA-794D-CEC1-5923-377EEC11A2B7}"/>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A32685E6-78A5-2D8F-7062-8B5474002DF6}"/>
              </a:ext>
            </a:extLst>
          </p:cNvPr>
          <p:cNvSpPr>
            <a:spLocks noGrp="1"/>
          </p:cNvSpPr>
          <p:nvPr>
            <p:ph type="title"/>
          </p:nvPr>
        </p:nvSpPr>
        <p:spPr/>
        <p:txBody>
          <a:bodyPr/>
          <a:lstStyle/>
          <a:p>
            <a:r>
              <a:rPr lang="ja-JP" altLang="en-US" dirty="0"/>
              <a:t>デモ ： 実際にウイルスに感染してしまうと？</a:t>
            </a:r>
            <a:endParaRPr kumimoji="1" lang="ja-JP" altLang="en-US" dirty="0"/>
          </a:p>
        </p:txBody>
      </p:sp>
      <p:sp>
        <p:nvSpPr>
          <p:cNvPr id="6" name="テキスト ボックス 5">
            <a:extLst>
              <a:ext uri="{FF2B5EF4-FFF2-40B4-BE49-F238E27FC236}">
                <a16:creationId xmlns:a16="http://schemas.microsoft.com/office/drawing/2014/main" id="{8E64041A-B00A-5368-D094-5785C42BFC37}"/>
              </a:ext>
            </a:extLst>
          </p:cNvPr>
          <p:cNvSpPr txBox="1"/>
          <p:nvPr/>
        </p:nvSpPr>
        <p:spPr>
          <a:xfrm>
            <a:off x="334858" y="1153296"/>
            <a:ext cx="11241057" cy="1057790"/>
          </a:xfrm>
          <a:prstGeom prst="rect">
            <a:avLst/>
          </a:prstGeom>
          <a:noFill/>
        </p:spPr>
        <p:txBody>
          <a:bodyPr wrap="square" rtlCol="0">
            <a:spAutoFit/>
          </a:bodyPr>
          <a:lstStyle/>
          <a:p>
            <a:pPr>
              <a:lnSpc>
                <a:spcPct val="120000"/>
              </a:lnSpc>
            </a:pPr>
            <a:r>
              <a:rPr lang="ja-JP" altLang="en-US" sz="2800" dirty="0">
                <a:latin typeface="+mn-ea"/>
              </a:rPr>
              <a:t>企業や自身の情報端末で悪意のあるファイルが実行されると、</a:t>
            </a:r>
            <a:endParaRPr lang="en-US" altLang="ja-JP" sz="2800" dirty="0">
              <a:latin typeface="+mn-ea"/>
            </a:endParaRPr>
          </a:p>
          <a:p>
            <a:pPr>
              <a:lnSpc>
                <a:spcPct val="120000"/>
              </a:lnSpc>
            </a:pPr>
            <a:r>
              <a:rPr lang="ja-JP" altLang="en-US" sz="2800" dirty="0">
                <a:latin typeface="+mn-ea"/>
              </a:rPr>
              <a:t>保存している情報を盗まれたり、破壊されてしまう</a:t>
            </a:r>
            <a:endParaRPr lang="en-US" altLang="ja-JP" sz="2800" dirty="0">
              <a:latin typeface="+mn-ea"/>
            </a:endParaRPr>
          </a:p>
        </p:txBody>
      </p:sp>
      <p:pic>
        <p:nvPicPr>
          <p:cNvPr id="3" name="図 2" descr="ランサムウェア（身代金要求型ウイルス）とその対策について - トレンドマイクロ">
            <a:extLst>
              <a:ext uri="{FF2B5EF4-FFF2-40B4-BE49-F238E27FC236}">
                <a16:creationId xmlns:a16="http://schemas.microsoft.com/office/drawing/2014/main" id="{F4771B33-54AB-E3C8-2AB7-CA704D741BC2}"/>
              </a:ext>
            </a:extLst>
          </p:cNvPr>
          <p:cNvPicPr>
            <a:picLocks noChangeAspect="1"/>
          </p:cNvPicPr>
          <p:nvPr/>
        </p:nvPicPr>
        <p:blipFill>
          <a:blip r:embed="rId2"/>
          <a:stretch>
            <a:fillRect/>
          </a:stretch>
        </p:blipFill>
        <p:spPr>
          <a:xfrm>
            <a:off x="3250500" y="2211087"/>
            <a:ext cx="5563300" cy="3310164"/>
          </a:xfrm>
          <a:prstGeom prst="rect">
            <a:avLst/>
          </a:prstGeom>
        </p:spPr>
      </p:pic>
      <p:sp>
        <p:nvSpPr>
          <p:cNvPr id="4" name="吹き出し: 角を丸めた四角形 3">
            <a:extLst>
              <a:ext uri="{FF2B5EF4-FFF2-40B4-BE49-F238E27FC236}">
                <a16:creationId xmlns:a16="http://schemas.microsoft.com/office/drawing/2014/main" id="{C06013F9-CEDA-78C7-6A87-F957D394A44C}"/>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dirty="0">
                <a:solidFill>
                  <a:schemeClr val="tx1"/>
                </a:solidFill>
                <a:latin typeface="+mn-ea"/>
              </a:rPr>
              <a:t>今までの思い出がすべてなくなっちゃったよ・・・</a:t>
            </a:r>
          </a:p>
        </p:txBody>
      </p:sp>
      <p:pic>
        <p:nvPicPr>
          <p:cNvPr id="9" name="図 8">
            <a:extLst>
              <a:ext uri="{FF2B5EF4-FFF2-40B4-BE49-F238E27FC236}">
                <a16:creationId xmlns:a16="http://schemas.microsoft.com/office/drawing/2014/main" id="{3254FDFE-ED85-D2FB-FC8C-C941B6484FE4}"/>
              </a:ext>
            </a:extLst>
          </p:cNvPr>
          <p:cNvPicPr preferRelativeResize="0">
            <a:picLocks/>
          </p:cNvPicPr>
          <p:nvPr/>
        </p:nvPicPr>
        <p:blipFill>
          <a:blip r:embed="rId3">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5" name="テキスト ボックス 4">
            <a:extLst>
              <a:ext uri="{FF2B5EF4-FFF2-40B4-BE49-F238E27FC236}">
                <a16:creationId xmlns:a16="http://schemas.microsoft.com/office/drawing/2014/main" id="{E5A8EFDE-6C6A-95AB-86AB-681EF67013F7}"/>
              </a:ext>
            </a:extLst>
          </p:cNvPr>
          <p:cNvSpPr txBox="1"/>
          <p:nvPr/>
        </p:nvSpPr>
        <p:spPr>
          <a:xfrm>
            <a:off x="6096001" y="5477623"/>
            <a:ext cx="6096000" cy="307777"/>
          </a:xfrm>
          <a:prstGeom prst="rect">
            <a:avLst/>
          </a:prstGeom>
          <a:noFill/>
        </p:spPr>
        <p:txBody>
          <a:bodyPr wrap="square" rtlCol="0">
            <a:spAutoFit/>
          </a:bodyPr>
          <a:lstStyle/>
          <a:p>
            <a:r>
              <a:rPr lang="ja-JP" altLang="en-US" sz="1400" dirty="0"/>
              <a:t>引用：</a:t>
            </a:r>
            <a:r>
              <a:rPr lang="en-US" altLang="ja-JP" sz="1400" dirty="0"/>
              <a:t>https://</a:t>
            </a:r>
            <a:r>
              <a:rPr lang="en-US" altLang="ja-JP" sz="1400" dirty="0" err="1"/>
              <a:t>trendlife.com</a:t>
            </a:r>
            <a:r>
              <a:rPr lang="en-US" altLang="ja-JP" sz="1400" dirty="0"/>
              <a:t>/ja-</a:t>
            </a:r>
            <a:r>
              <a:rPr lang="en-US" altLang="ja-JP" sz="1400" dirty="0" err="1"/>
              <a:t>jp</a:t>
            </a:r>
            <a:r>
              <a:rPr lang="en-US" altLang="ja-JP" sz="1400" dirty="0"/>
              <a:t>/blog/2023-07-12-article-ransomware-overview</a:t>
            </a:r>
            <a:endParaRPr kumimoji="1" lang="ja-JP" altLang="en-US" sz="1400" dirty="0"/>
          </a:p>
        </p:txBody>
      </p:sp>
      <p:sp>
        <p:nvSpPr>
          <p:cNvPr id="8" name="テキスト ボックス 7">
            <a:extLst>
              <a:ext uri="{FF2B5EF4-FFF2-40B4-BE49-F238E27FC236}">
                <a16:creationId xmlns:a16="http://schemas.microsoft.com/office/drawing/2014/main" id="{5A9175A0-03E5-B0BC-6D18-80BE5BDB7BDD}"/>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13577917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328BC7-20D9-30B1-E8E4-9AD51071E543}"/>
            </a:ext>
          </a:extLst>
        </p:cNvPr>
        <p:cNvGrpSpPr/>
        <p:nvPr/>
      </p:nvGrpSpPr>
      <p:grpSpPr>
        <a:xfrm>
          <a:off x="0" y="0"/>
          <a:ext cx="0" cy="0"/>
          <a:chOff x="0" y="0"/>
          <a:chExt cx="0" cy="0"/>
        </a:xfrm>
      </p:grpSpPr>
      <p:pic>
        <p:nvPicPr>
          <p:cNvPr id="8" name="図 7">
            <a:extLst>
              <a:ext uri="{FF2B5EF4-FFF2-40B4-BE49-F238E27FC236}">
                <a16:creationId xmlns:a16="http://schemas.microsoft.com/office/drawing/2014/main" id="{2C95BDBD-B843-574E-054D-E290A7F0BE56}"/>
              </a:ext>
            </a:extLst>
          </p:cNvPr>
          <p:cNvPicPr>
            <a:picLocks noChangeAspect="1"/>
          </p:cNvPicPr>
          <p:nvPr/>
        </p:nvPicPr>
        <p:blipFill>
          <a:blip r:embed="rId3"/>
          <a:srcRect t="4905" r="5847"/>
          <a:stretch>
            <a:fillRect/>
          </a:stretch>
        </p:blipFill>
        <p:spPr>
          <a:xfrm>
            <a:off x="0" y="-1"/>
            <a:ext cx="12192000" cy="6878471"/>
          </a:xfrm>
          <a:prstGeom prst="rect">
            <a:avLst/>
          </a:prstGeom>
        </p:spPr>
      </p:pic>
      <p:sp>
        <p:nvSpPr>
          <p:cNvPr id="2" name="タイトル 1">
            <a:extLst>
              <a:ext uri="{FF2B5EF4-FFF2-40B4-BE49-F238E27FC236}">
                <a16:creationId xmlns:a16="http://schemas.microsoft.com/office/drawing/2014/main" id="{8C93763B-D9F0-0633-6AF6-DA63EF234E99}"/>
              </a:ext>
            </a:extLst>
          </p:cNvPr>
          <p:cNvSpPr>
            <a:spLocks noGrp="1"/>
          </p:cNvSpPr>
          <p:nvPr>
            <p:ph type="title"/>
          </p:nvPr>
        </p:nvSpPr>
        <p:spPr>
          <a:xfrm>
            <a:off x="1636533" y="2160000"/>
            <a:ext cx="8994077" cy="720000"/>
          </a:xfrm>
          <a:solidFill>
            <a:schemeClr val="accent6">
              <a:lumMod val="20000"/>
              <a:lumOff val="80000"/>
            </a:schemeClr>
          </a:solidFill>
          <a:scene3d>
            <a:camera prst="orthographicFront"/>
            <a:lightRig rig="threePt" dir="t"/>
          </a:scene3d>
          <a:sp3d>
            <a:bevelT w="101600" prst="riblet"/>
          </a:sp3d>
        </p:spPr>
        <p:txBody>
          <a:bodyPr/>
          <a:lstStyle/>
          <a:p>
            <a:r>
              <a:rPr kumimoji="1" lang="en-US" altLang="ja-JP"/>
              <a:t>SeQA</a:t>
            </a:r>
            <a:endParaRPr kumimoji="1" lang="ja-JP" altLang="en-US"/>
          </a:p>
        </p:txBody>
      </p:sp>
      <p:sp>
        <p:nvSpPr>
          <p:cNvPr id="6" name="テキスト ボックス 5">
            <a:extLst>
              <a:ext uri="{FF2B5EF4-FFF2-40B4-BE49-F238E27FC236}">
                <a16:creationId xmlns:a16="http://schemas.microsoft.com/office/drawing/2014/main" id="{ED1861D8-005C-4428-7CCE-E908F97BAA76}"/>
              </a:ext>
            </a:extLst>
          </p:cNvPr>
          <p:cNvSpPr txBox="1"/>
          <p:nvPr/>
        </p:nvSpPr>
        <p:spPr>
          <a:xfrm>
            <a:off x="10811606" y="6611779"/>
            <a:ext cx="1498637" cy="246221"/>
          </a:xfrm>
          <a:prstGeom prst="rect">
            <a:avLst/>
          </a:prstGeom>
          <a:noFill/>
        </p:spPr>
        <p:txBody>
          <a:bodyPr wrap="square">
            <a:spAutoFit/>
          </a:bodyPr>
          <a:lstStyle/>
          <a:p>
            <a:r>
              <a:rPr lang="en-US" altLang="ja-JP" sz="1000" b="1" dirty="0">
                <a:solidFill>
                  <a:schemeClr val="tx1">
                    <a:lumMod val="65000"/>
                    <a:lumOff val="35000"/>
                  </a:schemeClr>
                </a:solidFill>
              </a:rPr>
              <a:t>Generated</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with</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Gemini</a:t>
            </a:r>
            <a:endParaRPr lang="ja-JP" altLang="en-US" sz="1000" b="1" dirty="0">
              <a:solidFill>
                <a:schemeClr val="tx1">
                  <a:lumMod val="65000"/>
                  <a:lumOff val="35000"/>
                </a:schemeClr>
              </a:solidFill>
            </a:endParaRPr>
          </a:p>
        </p:txBody>
      </p:sp>
    </p:spTree>
    <p:extLst>
      <p:ext uri="{BB962C8B-B14F-4D97-AF65-F5344CB8AC3E}">
        <p14:creationId xmlns:p14="http://schemas.microsoft.com/office/powerpoint/2010/main" val="10064423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C522A-D1EA-B5E4-A208-268C844677F1}"/>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6E12BF92-2FA7-7C83-95D5-BD8126459037}"/>
              </a:ext>
            </a:extLst>
          </p:cNvPr>
          <p:cNvSpPr>
            <a:spLocks noGrp="1"/>
          </p:cNvSpPr>
          <p:nvPr>
            <p:ph type="title"/>
          </p:nvPr>
        </p:nvSpPr>
        <p:spPr/>
        <p:txBody>
          <a:bodyPr/>
          <a:lstStyle/>
          <a:p>
            <a:r>
              <a:rPr lang="en-US" altLang="ja-JP"/>
              <a:t>SeQA </a:t>
            </a:r>
            <a:r>
              <a:rPr lang="ja-JP" altLang="en-US"/>
              <a:t>概要</a:t>
            </a:r>
          </a:p>
        </p:txBody>
      </p:sp>
      <p:sp>
        <p:nvSpPr>
          <p:cNvPr id="4" name="テキスト ボックス 3">
            <a:extLst>
              <a:ext uri="{FF2B5EF4-FFF2-40B4-BE49-F238E27FC236}">
                <a16:creationId xmlns:a16="http://schemas.microsoft.com/office/drawing/2014/main" id="{F82ACEC8-EEFB-5EDB-B6F6-4FCB98BD24B0}"/>
              </a:ext>
            </a:extLst>
          </p:cNvPr>
          <p:cNvSpPr txBox="1"/>
          <p:nvPr/>
        </p:nvSpPr>
        <p:spPr>
          <a:xfrm>
            <a:off x="334858" y="1153296"/>
            <a:ext cx="11241057" cy="1057790"/>
          </a:xfrm>
          <a:prstGeom prst="rect">
            <a:avLst/>
          </a:prstGeom>
          <a:noFill/>
        </p:spPr>
        <p:txBody>
          <a:bodyPr wrap="square" rtlCol="0">
            <a:spAutoFit/>
          </a:bodyPr>
          <a:lstStyle/>
          <a:p>
            <a:pPr>
              <a:lnSpc>
                <a:spcPct val="120000"/>
              </a:lnSpc>
            </a:pPr>
            <a:r>
              <a:rPr lang="ja-JP" altLang="en-US" sz="2800">
                <a:latin typeface="+mn-ea"/>
              </a:rPr>
              <a:t>セキュリティについて学べるクイズゲームです！</a:t>
            </a:r>
            <a:endParaRPr lang="en-US" altLang="ja-JP" sz="2800">
              <a:latin typeface="+mn-ea"/>
            </a:endParaRPr>
          </a:p>
          <a:p>
            <a:pPr>
              <a:lnSpc>
                <a:spcPct val="120000"/>
              </a:lnSpc>
            </a:pPr>
            <a:r>
              <a:rPr lang="ja-JP" altLang="en-US" sz="2800">
                <a:latin typeface="+mn-ea"/>
              </a:rPr>
              <a:t>皆さんは正しい行動ができているかな？？</a:t>
            </a:r>
            <a:endParaRPr lang="en-US" altLang="ja-JP" sz="2800">
              <a:latin typeface="+mn-ea"/>
            </a:endParaRPr>
          </a:p>
        </p:txBody>
      </p:sp>
      <p:pic>
        <p:nvPicPr>
          <p:cNvPr id="6" name="図 5">
            <a:extLst>
              <a:ext uri="{FF2B5EF4-FFF2-40B4-BE49-F238E27FC236}">
                <a16:creationId xmlns:a16="http://schemas.microsoft.com/office/drawing/2014/main" id="{ADB5EB78-B2C0-7243-1D52-A7A93EC0A4C0}"/>
              </a:ext>
            </a:extLst>
          </p:cNvPr>
          <p:cNvPicPr>
            <a:picLocks noChangeAspect="1"/>
          </p:cNvPicPr>
          <p:nvPr/>
        </p:nvPicPr>
        <p:blipFill>
          <a:blip r:embed="rId3"/>
          <a:stretch>
            <a:fillRect/>
          </a:stretch>
        </p:blipFill>
        <p:spPr>
          <a:xfrm>
            <a:off x="631936" y="2479222"/>
            <a:ext cx="7819205" cy="3963102"/>
          </a:xfrm>
          <a:prstGeom prst="rect">
            <a:avLst/>
          </a:prstGeom>
        </p:spPr>
      </p:pic>
      <p:graphicFrame>
        <p:nvGraphicFramePr>
          <p:cNvPr id="2" name="表 1">
            <a:extLst>
              <a:ext uri="{FF2B5EF4-FFF2-40B4-BE49-F238E27FC236}">
                <a16:creationId xmlns:a16="http://schemas.microsoft.com/office/drawing/2014/main" id="{BFF390CA-5901-080B-0829-ABB195AC0C2E}"/>
              </a:ext>
            </a:extLst>
          </p:cNvPr>
          <p:cNvGraphicFramePr>
            <a:graphicFrameLocks noGrp="1"/>
          </p:cNvGraphicFramePr>
          <p:nvPr>
            <p:extLst>
              <p:ext uri="{D42A27DB-BD31-4B8C-83A1-F6EECF244321}">
                <p14:modId xmlns:p14="http://schemas.microsoft.com/office/powerpoint/2010/main" val="3770115984"/>
              </p:ext>
            </p:extLst>
          </p:nvPr>
        </p:nvGraphicFramePr>
        <p:xfrm>
          <a:off x="8638826" y="3533503"/>
          <a:ext cx="3299111" cy="1483360"/>
        </p:xfrm>
        <a:graphic>
          <a:graphicData uri="http://schemas.openxmlformats.org/drawingml/2006/table">
            <a:tbl>
              <a:tblPr firstRow="1" bandRow="1">
                <a:tableStyleId>{5940675A-B579-460E-94D1-54222C63F5DA}</a:tableStyleId>
              </a:tblPr>
              <a:tblGrid>
                <a:gridCol w="927418">
                  <a:extLst>
                    <a:ext uri="{9D8B030D-6E8A-4147-A177-3AD203B41FA5}">
                      <a16:colId xmlns:a16="http://schemas.microsoft.com/office/drawing/2014/main" val="3638044266"/>
                    </a:ext>
                  </a:extLst>
                </a:gridCol>
                <a:gridCol w="2371693">
                  <a:extLst>
                    <a:ext uri="{9D8B030D-6E8A-4147-A177-3AD203B41FA5}">
                      <a16:colId xmlns:a16="http://schemas.microsoft.com/office/drawing/2014/main" val="4030228850"/>
                    </a:ext>
                  </a:extLst>
                </a:gridCol>
              </a:tblGrid>
              <a:tr h="370840">
                <a:tc>
                  <a:txBody>
                    <a:bodyPr/>
                    <a:lstStyle/>
                    <a:p>
                      <a:pPr algn="ctr"/>
                      <a:r>
                        <a:rPr kumimoji="1" lang="ja-JP" altLang="en-US">
                          <a:latin typeface="+mn-ea"/>
                          <a:ea typeface="+mn-ea"/>
                        </a:rPr>
                        <a:t>難易度</a:t>
                      </a:r>
                    </a:p>
                  </a:txBody>
                  <a:tcPr>
                    <a:solidFill>
                      <a:schemeClr val="bg1">
                        <a:lumMod val="85000"/>
                      </a:schemeClr>
                    </a:solidFill>
                  </a:tcPr>
                </a:tc>
                <a:tc>
                  <a:txBody>
                    <a:bodyPr/>
                    <a:lstStyle/>
                    <a:p>
                      <a:pPr algn="ctr"/>
                      <a:r>
                        <a:rPr kumimoji="1" lang="ja-JP" altLang="en-US">
                          <a:latin typeface="+mn-ea"/>
                          <a:ea typeface="+mn-ea"/>
                        </a:rPr>
                        <a:t>問題</a:t>
                      </a:r>
                    </a:p>
                  </a:txBody>
                  <a:tcPr>
                    <a:solidFill>
                      <a:schemeClr val="bg1">
                        <a:lumMod val="85000"/>
                      </a:schemeClr>
                    </a:solidFill>
                  </a:tcPr>
                </a:tc>
                <a:extLst>
                  <a:ext uri="{0D108BD9-81ED-4DB2-BD59-A6C34878D82A}">
                    <a16:rowId xmlns:a16="http://schemas.microsoft.com/office/drawing/2014/main" val="3448685279"/>
                  </a:ext>
                </a:extLst>
              </a:tr>
              <a:tr h="370840">
                <a:tc>
                  <a:txBody>
                    <a:bodyPr/>
                    <a:lstStyle/>
                    <a:p>
                      <a:pPr algn="ctr"/>
                      <a:r>
                        <a:rPr kumimoji="1" lang="en-US" altLang="ja-JP">
                          <a:latin typeface="+mn-ea"/>
                          <a:ea typeface="+mn-ea"/>
                        </a:rPr>
                        <a:t>Easy</a:t>
                      </a:r>
                      <a:endParaRPr kumimoji="1" lang="ja-JP" altLang="en-US">
                        <a:latin typeface="+mn-ea"/>
                        <a:ea typeface="+mn-ea"/>
                      </a:endParaRPr>
                    </a:p>
                  </a:txBody>
                  <a:tcPr>
                    <a:solidFill>
                      <a:schemeClr val="bg1"/>
                    </a:solidFill>
                  </a:tcPr>
                </a:tc>
                <a:tc>
                  <a:txBody>
                    <a:bodyPr/>
                    <a:lstStyle/>
                    <a:p>
                      <a:pPr algn="l"/>
                      <a:r>
                        <a:rPr kumimoji="1" lang="ja-JP" altLang="en-US">
                          <a:latin typeface="+mn-ea"/>
                          <a:ea typeface="+mn-ea"/>
                        </a:rPr>
                        <a:t>基礎リテラシー</a:t>
                      </a:r>
                    </a:p>
                  </a:txBody>
                  <a:tcPr>
                    <a:solidFill>
                      <a:schemeClr val="bg1"/>
                    </a:solidFill>
                  </a:tcPr>
                </a:tc>
                <a:extLst>
                  <a:ext uri="{0D108BD9-81ED-4DB2-BD59-A6C34878D82A}">
                    <a16:rowId xmlns:a16="http://schemas.microsoft.com/office/drawing/2014/main" val="189627946"/>
                  </a:ext>
                </a:extLst>
              </a:tr>
              <a:tr h="370840">
                <a:tc>
                  <a:txBody>
                    <a:bodyPr/>
                    <a:lstStyle/>
                    <a:p>
                      <a:pPr algn="ctr"/>
                      <a:r>
                        <a:rPr kumimoji="1" lang="en-US" altLang="ja-JP">
                          <a:latin typeface="+mn-ea"/>
                          <a:ea typeface="+mn-ea"/>
                        </a:rPr>
                        <a:t>Normal</a:t>
                      </a:r>
                      <a:endParaRPr kumimoji="1" lang="ja-JP" altLang="en-US">
                        <a:latin typeface="+mn-ea"/>
                        <a:ea typeface="+mn-ea"/>
                      </a:endParaRPr>
                    </a:p>
                  </a:txBody>
                  <a:tcPr>
                    <a:solidFill>
                      <a:schemeClr val="bg1"/>
                    </a:solidFill>
                  </a:tcPr>
                </a:tc>
                <a:tc>
                  <a:txBody>
                    <a:bodyPr/>
                    <a:lstStyle/>
                    <a:p>
                      <a:pPr algn="l"/>
                      <a:r>
                        <a:rPr kumimoji="1" lang="ja-JP" altLang="en-US">
                          <a:latin typeface="+mn-ea"/>
                          <a:ea typeface="+mn-ea"/>
                        </a:rPr>
                        <a:t>講義内の内容</a:t>
                      </a:r>
                    </a:p>
                  </a:txBody>
                  <a:tcPr>
                    <a:solidFill>
                      <a:schemeClr val="bg1"/>
                    </a:solidFill>
                  </a:tcPr>
                </a:tc>
                <a:extLst>
                  <a:ext uri="{0D108BD9-81ED-4DB2-BD59-A6C34878D82A}">
                    <a16:rowId xmlns:a16="http://schemas.microsoft.com/office/drawing/2014/main" val="193001518"/>
                  </a:ext>
                </a:extLst>
              </a:tr>
              <a:tr h="370840">
                <a:tc>
                  <a:txBody>
                    <a:bodyPr/>
                    <a:lstStyle/>
                    <a:p>
                      <a:pPr algn="ctr"/>
                      <a:r>
                        <a:rPr kumimoji="1" lang="en-US" altLang="ja-JP">
                          <a:latin typeface="+mn-ea"/>
                          <a:ea typeface="+mn-ea"/>
                        </a:rPr>
                        <a:t>Hard</a:t>
                      </a:r>
                      <a:endParaRPr kumimoji="1" lang="ja-JP" altLang="en-US">
                        <a:latin typeface="+mn-ea"/>
                        <a:ea typeface="+mn-ea"/>
                      </a:endParaRPr>
                    </a:p>
                  </a:txBody>
                  <a:tcPr>
                    <a:solidFill>
                      <a:schemeClr val="bg1"/>
                    </a:solidFill>
                  </a:tcPr>
                </a:tc>
                <a:tc>
                  <a:txBody>
                    <a:bodyPr/>
                    <a:lstStyle/>
                    <a:p>
                      <a:pPr algn="l"/>
                      <a:r>
                        <a:rPr kumimoji="1" lang="ja-JP" altLang="en-US">
                          <a:latin typeface="+mn-ea"/>
                          <a:ea typeface="+mn-ea"/>
                        </a:rPr>
                        <a:t>情報</a:t>
                      </a:r>
                      <a:r>
                        <a:rPr kumimoji="1" lang="en-US" altLang="ja-JP">
                          <a:latin typeface="+mn-ea"/>
                          <a:ea typeface="+mn-ea"/>
                        </a:rPr>
                        <a:t>Ⅰ</a:t>
                      </a:r>
                      <a:r>
                        <a:rPr kumimoji="1" lang="ja-JP" altLang="en-US">
                          <a:latin typeface="+mn-ea"/>
                          <a:ea typeface="+mn-ea"/>
                        </a:rPr>
                        <a:t>の授業内容</a:t>
                      </a:r>
                    </a:p>
                  </a:txBody>
                  <a:tcPr>
                    <a:solidFill>
                      <a:schemeClr val="bg1"/>
                    </a:solidFill>
                  </a:tcPr>
                </a:tc>
                <a:extLst>
                  <a:ext uri="{0D108BD9-81ED-4DB2-BD59-A6C34878D82A}">
                    <a16:rowId xmlns:a16="http://schemas.microsoft.com/office/drawing/2014/main" val="1576075663"/>
                  </a:ext>
                </a:extLst>
              </a:tr>
            </a:tbl>
          </a:graphicData>
        </a:graphic>
      </p:graphicFrame>
    </p:spTree>
    <p:extLst>
      <p:ext uri="{BB962C8B-B14F-4D97-AF65-F5344CB8AC3E}">
        <p14:creationId xmlns:p14="http://schemas.microsoft.com/office/powerpoint/2010/main" val="6848256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24E2E-92D3-4BFC-6859-256A6B25D29B}"/>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D99527D6-5377-3A22-EEC6-12E97453A5D1}"/>
              </a:ext>
            </a:extLst>
          </p:cNvPr>
          <p:cNvSpPr>
            <a:spLocks noGrp="1"/>
          </p:cNvSpPr>
          <p:nvPr>
            <p:ph type="title"/>
          </p:nvPr>
        </p:nvSpPr>
        <p:spPr/>
        <p:txBody>
          <a:bodyPr/>
          <a:lstStyle/>
          <a:p>
            <a:r>
              <a:rPr lang="en-US" altLang="ja-JP"/>
              <a:t>SeQA </a:t>
            </a:r>
            <a:r>
              <a:rPr lang="ja-JP" altLang="en-US"/>
              <a:t>スタート！</a:t>
            </a:r>
          </a:p>
        </p:txBody>
      </p:sp>
      <p:sp>
        <p:nvSpPr>
          <p:cNvPr id="4" name="テキスト ボックス 3">
            <a:extLst>
              <a:ext uri="{FF2B5EF4-FFF2-40B4-BE49-F238E27FC236}">
                <a16:creationId xmlns:a16="http://schemas.microsoft.com/office/drawing/2014/main" id="{D08EB575-6948-16A4-8EAB-4A52C30CFC4A}"/>
              </a:ext>
            </a:extLst>
          </p:cNvPr>
          <p:cNvSpPr txBox="1"/>
          <p:nvPr/>
        </p:nvSpPr>
        <p:spPr>
          <a:xfrm>
            <a:off x="252000" y="2345991"/>
            <a:ext cx="11679091" cy="1574855"/>
          </a:xfrm>
          <a:prstGeom prst="rect">
            <a:avLst/>
          </a:prstGeom>
          <a:noFill/>
        </p:spPr>
        <p:txBody>
          <a:bodyPr wrap="square" rtlCol="0">
            <a:spAutoFit/>
          </a:bodyPr>
          <a:lstStyle/>
          <a:p>
            <a:pPr marL="514350" indent="-514350">
              <a:lnSpc>
                <a:spcPct val="120000"/>
              </a:lnSpc>
              <a:buFont typeface="+mj-ea"/>
              <a:buAutoNum type="circleNumDbPlain"/>
            </a:pPr>
            <a:r>
              <a:rPr lang="en-US" altLang="ja-JP" sz="2800" dirty="0" err="1">
                <a:latin typeface="+mn-ea"/>
              </a:rPr>
              <a:t>SeQA.html</a:t>
            </a:r>
            <a:r>
              <a:rPr lang="ja-JP" altLang="en-US" sz="2800" dirty="0">
                <a:latin typeface="+mn-ea"/>
              </a:rPr>
              <a:t> をダブルクリック</a:t>
            </a:r>
            <a:endParaRPr lang="en-US" altLang="ja-JP" sz="2800" dirty="0">
              <a:latin typeface="+mn-ea"/>
            </a:endParaRPr>
          </a:p>
          <a:p>
            <a:pPr marL="514350" indent="-514350">
              <a:lnSpc>
                <a:spcPct val="120000"/>
              </a:lnSpc>
              <a:buFont typeface="+mj-ea"/>
              <a:buAutoNum type="circleNumDbPlain"/>
            </a:pPr>
            <a:r>
              <a:rPr lang="en-US" altLang="ja-JP" sz="2800" dirty="0" err="1">
                <a:latin typeface="+mn-ea"/>
              </a:rPr>
              <a:t>AgentName</a:t>
            </a:r>
            <a:r>
              <a:rPr lang="ja-JP" altLang="en-US" sz="2800" dirty="0">
                <a:latin typeface="+mn-ea"/>
              </a:rPr>
              <a:t>に </a:t>
            </a:r>
            <a:r>
              <a:rPr lang="en-US" altLang="ja-JP" sz="2800" dirty="0">
                <a:latin typeface="+mn-ea"/>
              </a:rPr>
              <a:t>&lt;</a:t>
            </a:r>
            <a:r>
              <a:rPr lang="ja-JP" altLang="en-US" sz="2800" dirty="0">
                <a:latin typeface="+mn-ea"/>
              </a:rPr>
              <a:t>学籍番号</a:t>
            </a:r>
            <a:r>
              <a:rPr lang="en-US" altLang="ja-JP" sz="2800" dirty="0">
                <a:latin typeface="+mn-ea"/>
              </a:rPr>
              <a:t>&gt;</a:t>
            </a:r>
            <a:r>
              <a:rPr lang="ja-JP" altLang="en-US" sz="2800" dirty="0">
                <a:latin typeface="+mn-ea"/>
              </a:rPr>
              <a:t>を入力（２年１組１番の場合、２１０１）</a:t>
            </a:r>
            <a:endParaRPr lang="en-US" altLang="ja-JP" sz="2800" dirty="0">
              <a:latin typeface="+mn-ea"/>
            </a:endParaRPr>
          </a:p>
          <a:p>
            <a:pPr marL="514350" indent="-514350">
              <a:lnSpc>
                <a:spcPct val="120000"/>
              </a:lnSpc>
              <a:buFont typeface="+mj-ea"/>
              <a:buAutoNum type="circleNumDbPlain"/>
            </a:pPr>
            <a:r>
              <a:rPr lang="ja-JP" altLang="en-US" sz="2800" dirty="0">
                <a:latin typeface="+mn-ea"/>
              </a:rPr>
              <a:t>あとは自由にプレイ！</a:t>
            </a:r>
          </a:p>
        </p:txBody>
      </p:sp>
      <p:sp>
        <p:nvSpPr>
          <p:cNvPr id="3" name="吹き出し: 角を丸めた四角形 2">
            <a:extLst>
              <a:ext uri="{FF2B5EF4-FFF2-40B4-BE49-F238E27FC236}">
                <a16:creationId xmlns:a16="http://schemas.microsoft.com/office/drawing/2014/main" id="{1C4A2604-F04A-B7A4-7F1B-D9CC33062383}"/>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3200">
                <a:solidFill>
                  <a:schemeClr val="tx1"/>
                </a:solidFill>
                <a:latin typeface="+mn-ea"/>
              </a:rPr>
              <a:t>不明点などあれば挙手で知らせてね！</a:t>
            </a:r>
          </a:p>
        </p:txBody>
      </p:sp>
      <p:pic>
        <p:nvPicPr>
          <p:cNvPr id="6" name="図 5" descr="人形, おもちゃ, 食品, 挿絵 が含まれている画像&#10;&#10;AI 生成コンテンツは誤りを含む可能性があります。">
            <a:extLst>
              <a:ext uri="{FF2B5EF4-FFF2-40B4-BE49-F238E27FC236}">
                <a16:creationId xmlns:a16="http://schemas.microsoft.com/office/drawing/2014/main" id="{33479DB0-B42B-1B1B-AEED-80CE0A0FE16D}"/>
              </a:ext>
            </a:extLst>
          </p:cNvPr>
          <p:cNvPicPr preferRelativeResize="0">
            <a:picLocks/>
          </p:cNvPicPr>
          <p:nvPr/>
        </p:nvPicPr>
        <p:blipFill>
          <a:blip r:embed="rId3">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7" name="テキスト ボックス 6">
            <a:extLst>
              <a:ext uri="{FF2B5EF4-FFF2-40B4-BE49-F238E27FC236}">
                <a16:creationId xmlns:a16="http://schemas.microsoft.com/office/drawing/2014/main" id="{4C3A59B4-EB89-47B2-6C74-88D5FC2DFF92}"/>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23560252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1AF31-BDFF-C918-7376-E4A093930DC9}"/>
            </a:ext>
          </a:extLst>
        </p:cNvPr>
        <p:cNvGrpSpPr/>
        <p:nvPr/>
      </p:nvGrpSpPr>
      <p:grpSpPr>
        <a:xfrm>
          <a:off x="0" y="0"/>
          <a:ext cx="0" cy="0"/>
          <a:chOff x="0" y="0"/>
          <a:chExt cx="0" cy="0"/>
        </a:xfrm>
      </p:grpSpPr>
      <p:sp>
        <p:nvSpPr>
          <p:cNvPr id="22" name="正方形/長方形 21">
            <a:extLst>
              <a:ext uri="{FF2B5EF4-FFF2-40B4-BE49-F238E27FC236}">
                <a16:creationId xmlns:a16="http://schemas.microsoft.com/office/drawing/2014/main" id="{1AC94233-8466-6318-6918-8A4639CAA382}"/>
              </a:ext>
            </a:extLst>
          </p:cNvPr>
          <p:cNvSpPr/>
          <p:nvPr/>
        </p:nvSpPr>
        <p:spPr>
          <a:xfrm>
            <a:off x="542269" y="1576024"/>
            <a:ext cx="3397937" cy="3507277"/>
          </a:xfrm>
          <a:prstGeom prst="rect">
            <a:avLst/>
          </a:prstGeom>
          <a:solidFill>
            <a:schemeClr val="bg1"/>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42" name="正方形/長方形 41">
            <a:extLst>
              <a:ext uri="{FF2B5EF4-FFF2-40B4-BE49-F238E27FC236}">
                <a16:creationId xmlns:a16="http://schemas.microsoft.com/office/drawing/2014/main" id="{65AB04EE-C8ED-F89F-FF3C-136BA3DB968E}"/>
              </a:ext>
            </a:extLst>
          </p:cNvPr>
          <p:cNvSpPr/>
          <p:nvPr/>
        </p:nvSpPr>
        <p:spPr>
          <a:xfrm>
            <a:off x="3940206" y="1576024"/>
            <a:ext cx="4238967" cy="3507277"/>
          </a:xfrm>
          <a:prstGeom prst="rect">
            <a:avLst/>
          </a:prstGeom>
          <a:solidFill>
            <a:schemeClr val="bg1"/>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43" name="正方形/長方形 42">
            <a:extLst>
              <a:ext uri="{FF2B5EF4-FFF2-40B4-BE49-F238E27FC236}">
                <a16:creationId xmlns:a16="http://schemas.microsoft.com/office/drawing/2014/main" id="{95F6C086-833A-9F44-7BD0-6DC02048DD59}"/>
              </a:ext>
            </a:extLst>
          </p:cNvPr>
          <p:cNvSpPr/>
          <p:nvPr/>
        </p:nvSpPr>
        <p:spPr>
          <a:xfrm>
            <a:off x="8175500" y="1576024"/>
            <a:ext cx="3421810" cy="3507277"/>
          </a:xfrm>
          <a:prstGeom prst="rect">
            <a:avLst/>
          </a:prstGeom>
          <a:solidFill>
            <a:schemeClr val="bg1"/>
          </a:solidFill>
          <a:ln>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5" name="タイトル 4">
            <a:extLst>
              <a:ext uri="{FF2B5EF4-FFF2-40B4-BE49-F238E27FC236}">
                <a16:creationId xmlns:a16="http://schemas.microsoft.com/office/drawing/2014/main" id="{7D8ABFC5-4FA7-E91F-765E-8D4A7DFE7E36}"/>
              </a:ext>
            </a:extLst>
          </p:cNvPr>
          <p:cNvSpPr>
            <a:spLocks noGrp="1"/>
          </p:cNvSpPr>
          <p:nvPr>
            <p:ph type="title"/>
          </p:nvPr>
        </p:nvSpPr>
        <p:spPr/>
        <p:txBody>
          <a:bodyPr/>
          <a:lstStyle/>
          <a:p>
            <a:r>
              <a:rPr lang="en-US" altLang="ja-JP"/>
              <a:t>SeQA</a:t>
            </a:r>
            <a:r>
              <a:rPr lang="ja-JP" altLang="en-US"/>
              <a:t>の振り返り①</a:t>
            </a:r>
          </a:p>
        </p:txBody>
      </p:sp>
      <p:sp>
        <p:nvSpPr>
          <p:cNvPr id="35" name="吹き出し: 角を丸めた四角形 34">
            <a:extLst>
              <a:ext uri="{FF2B5EF4-FFF2-40B4-BE49-F238E27FC236}">
                <a16:creationId xmlns:a16="http://schemas.microsoft.com/office/drawing/2014/main" id="{546FB733-1A9D-E2E7-6BB6-26218A3D34FD}"/>
              </a:ext>
            </a:extLst>
          </p:cNvPr>
          <p:cNvSpPr/>
          <p:nvPr/>
        </p:nvSpPr>
        <p:spPr>
          <a:xfrm>
            <a:off x="5609200" y="3113199"/>
            <a:ext cx="2380305" cy="1069978"/>
          </a:xfrm>
          <a:prstGeom prst="wedgeRoundRectCallout">
            <a:avLst>
              <a:gd name="adj1" fmla="val -55852"/>
              <a:gd name="adj2" fmla="val 10950"/>
              <a:gd name="adj3" fmla="val 16667"/>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ltLang="ja-JP" sz="2400">
                <a:solidFill>
                  <a:schemeClr val="tx1"/>
                </a:solidFill>
                <a:latin typeface="+mn-ea"/>
              </a:rPr>
              <a:t>B</a:t>
            </a:r>
            <a:r>
              <a:rPr lang="ja-JP" altLang="en-US" sz="2400">
                <a:solidFill>
                  <a:schemeClr val="tx1"/>
                </a:solidFill>
                <a:latin typeface="+mn-ea"/>
              </a:rPr>
              <a:t>君、明日返すから</a:t>
            </a:r>
            <a:r>
              <a:rPr lang="en-US" altLang="ja-JP" sz="2400">
                <a:solidFill>
                  <a:schemeClr val="tx1"/>
                </a:solidFill>
                <a:latin typeface="+mn-ea"/>
              </a:rPr>
              <a:t>1</a:t>
            </a:r>
            <a:r>
              <a:rPr lang="ja-JP" altLang="en-US" sz="2400">
                <a:solidFill>
                  <a:schemeClr val="tx1"/>
                </a:solidFill>
                <a:latin typeface="+mn-ea"/>
              </a:rPr>
              <a:t>万円送金してくれない？</a:t>
            </a:r>
            <a:endParaRPr lang="en-US" altLang="ja-JP" sz="2400">
              <a:solidFill>
                <a:srgbClr val="00B0F0"/>
              </a:solidFill>
              <a:latin typeface="+mn-ea"/>
            </a:endParaRPr>
          </a:p>
        </p:txBody>
      </p:sp>
      <p:sp>
        <p:nvSpPr>
          <p:cNvPr id="37" name="テキスト ボックス 36">
            <a:extLst>
              <a:ext uri="{FF2B5EF4-FFF2-40B4-BE49-F238E27FC236}">
                <a16:creationId xmlns:a16="http://schemas.microsoft.com/office/drawing/2014/main" id="{A57997AD-FF41-CD0B-A7AE-708A023CA2C4}"/>
              </a:ext>
            </a:extLst>
          </p:cNvPr>
          <p:cNvSpPr txBox="1"/>
          <p:nvPr/>
        </p:nvSpPr>
        <p:spPr>
          <a:xfrm>
            <a:off x="4089651" y="4262365"/>
            <a:ext cx="3609229" cy="400110"/>
          </a:xfrm>
          <a:prstGeom prst="rect">
            <a:avLst/>
          </a:prstGeom>
          <a:noFill/>
        </p:spPr>
        <p:txBody>
          <a:bodyPr wrap="square">
            <a:spAutoFit/>
          </a:bodyPr>
          <a:lstStyle/>
          <a:p>
            <a:r>
              <a:rPr lang="ja-JP" altLang="en-US" sz="2000">
                <a:latin typeface="+mn-ea"/>
              </a:rPr>
              <a:t>乗っ取られた</a:t>
            </a:r>
            <a:r>
              <a:rPr lang="en-US" altLang="ja-JP" sz="2000">
                <a:latin typeface="+mn-ea"/>
              </a:rPr>
              <a:t>A</a:t>
            </a:r>
            <a:r>
              <a:rPr lang="ja-JP" altLang="en-US" sz="2000">
                <a:latin typeface="+mn-ea"/>
              </a:rPr>
              <a:t>さんのアカウント</a:t>
            </a:r>
          </a:p>
        </p:txBody>
      </p:sp>
      <p:sp>
        <p:nvSpPr>
          <p:cNvPr id="38" name="テキスト ボックス 37">
            <a:extLst>
              <a:ext uri="{FF2B5EF4-FFF2-40B4-BE49-F238E27FC236}">
                <a16:creationId xmlns:a16="http://schemas.microsoft.com/office/drawing/2014/main" id="{504CCF4F-9DB6-3B10-DA61-512F2ACF2F4D}"/>
              </a:ext>
            </a:extLst>
          </p:cNvPr>
          <p:cNvSpPr txBox="1"/>
          <p:nvPr/>
        </p:nvSpPr>
        <p:spPr>
          <a:xfrm>
            <a:off x="521230" y="1665950"/>
            <a:ext cx="3495269" cy="919867"/>
          </a:xfrm>
          <a:prstGeom prst="rect">
            <a:avLst/>
          </a:prstGeom>
          <a:noFill/>
        </p:spPr>
        <p:txBody>
          <a:bodyPr wrap="square" rtlCol="0">
            <a:spAutoFit/>
          </a:bodyPr>
          <a:lstStyle/>
          <a:p>
            <a:pPr>
              <a:lnSpc>
                <a:spcPct val="120000"/>
              </a:lnSpc>
            </a:pPr>
            <a:r>
              <a:rPr lang="ja-JP" altLang="en-US" sz="2400">
                <a:latin typeface="+mn-ea"/>
              </a:rPr>
              <a:t>①攻撃者が</a:t>
            </a:r>
            <a:r>
              <a:rPr lang="en-US" altLang="ja-JP" sz="2400">
                <a:latin typeface="+mn-ea"/>
              </a:rPr>
              <a:t>A</a:t>
            </a:r>
            <a:r>
              <a:rPr lang="ja-JP" altLang="en-US" sz="2400">
                <a:latin typeface="+mn-ea"/>
              </a:rPr>
              <a:t>さんの</a:t>
            </a:r>
            <a:r>
              <a:rPr lang="en-US" altLang="ja-JP" sz="2400">
                <a:latin typeface="+mn-ea"/>
              </a:rPr>
              <a:t>SNS</a:t>
            </a:r>
            <a:r>
              <a:rPr lang="ja-JP" altLang="en-US" sz="2400">
                <a:latin typeface="+mn-ea"/>
              </a:rPr>
              <a:t>アカウントを乗っ取り</a:t>
            </a:r>
            <a:endParaRPr lang="en-US" altLang="ja-JP" sz="2400">
              <a:latin typeface="+mn-ea"/>
            </a:endParaRPr>
          </a:p>
        </p:txBody>
      </p:sp>
      <p:sp>
        <p:nvSpPr>
          <p:cNvPr id="39" name="テキスト ボックス 38">
            <a:extLst>
              <a:ext uri="{FF2B5EF4-FFF2-40B4-BE49-F238E27FC236}">
                <a16:creationId xmlns:a16="http://schemas.microsoft.com/office/drawing/2014/main" id="{A4E001B2-3D03-B6CE-7961-C1C69B814E9A}"/>
              </a:ext>
            </a:extLst>
          </p:cNvPr>
          <p:cNvSpPr txBox="1"/>
          <p:nvPr/>
        </p:nvSpPr>
        <p:spPr>
          <a:xfrm>
            <a:off x="4016499" y="1632977"/>
            <a:ext cx="4159001" cy="919867"/>
          </a:xfrm>
          <a:prstGeom prst="rect">
            <a:avLst/>
          </a:prstGeom>
          <a:noFill/>
        </p:spPr>
        <p:txBody>
          <a:bodyPr wrap="square" rtlCol="0">
            <a:spAutoFit/>
          </a:bodyPr>
          <a:lstStyle/>
          <a:p>
            <a:pPr>
              <a:lnSpc>
                <a:spcPct val="120000"/>
              </a:lnSpc>
            </a:pPr>
            <a:r>
              <a:rPr lang="ja-JP" altLang="en-US" sz="2400">
                <a:latin typeface="+mn-ea"/>
              </a:rPr>
              <a:t>②攻撃者が</a:t>
            </a:r>
            <a:r>
              <a:rPr lang="en-US" altLang="ja-JP" sz="2400">
                <a:latin typeface="+mn-ea"/>
              </a:rPr>
              <a:t>A</a:t>
            </a:r>
            <a:r>
              <a:rPr lang="ja-JP" altLang="en-US" sz="2400">
                <a:latin typeface="+mn-ea"/>
              </a:rPr>
              <a:t>さんのアカウントで、</a:t>
            </a:r>
            <a:r>
              <a:rPr lang="en-US" altLang="ja-JP" sz="2400">
                <a:latin typeface="+mn-ea"/>
              </a:rPr>
              <a:t>B</a:t>
            </a:r>
            <a:r>
              <a:rPr lang="ja-JP" altLang="en-US" sz="2400">
                <a:latin typeface="+mn-ea"/>
              </a:rPr>
              <a:t>さんに送金要求</a:t>
            </a:r>
            <a:endParaRPr lang="en-US" altLang="ja-JP" sz="2400">
              <a:latin typeface="+mn-ea"/>
            </a:endParaRPr>
          </a:p>
        </p:txBody>
      </p:sp>
      <p:sp>
        <p:nvSpPr>
          <p:cNvPr id="40" name="テキスト ボックス 39">
            <a:extLst>
              <a:ext uri="{FF2B5EF4-FFF2-40B4-BE49-F238E27FC236}">
                <a16:creationId xmlns:a16="http://schemas.microsoft.com/office/drawing/2014/main" id="{55E5F1BD-70B0-E11F-1CC0-EA466E305F11}"/>
              </a:ext>
            </a:extLst>
          </p:cNvPr>
          <p:cNvSpPr txBox="1"/>
          <p:nvPr/>
        </p:nvSpPr>
        <p:spPr>
          <a:xfrm>
            <a:off x="8273524" y="1632976"/>
            <a:ext cx="3320113" cy="919867"/>
          </a:xfrm>
          <a:prstGeom prst="rect">
            <a:avLst/>
          </a:prstGeom>
          <a:noFill/>
        </p:spPr>
        <p:txBody>
          <a:bodyPr wrap="square" rtlCol="0">
            <a:spAutoFit/>
          </a:bodyPr>
          <a:lstStyle/>
          <a:p>
            <a:pPr>
              <a:lnSpc>
                <a:spcPct val="120000"/>
              </a:lnSpc>
            </a:pPr>
            <a:r>
              <a:rPr lang="ja-JP" altLang="en-US" sz="2400">
                <a:latin typeface="+mn-ea"/>
              </a:rPr>
              <a:t>③</a:t>
            </a:r>
            <a:r>
              <a:rPr lang="en-US" altLang="ja-JP" sz="2400">
                <a:latin typeface="+mn-ea"/>
              </a:rPr>
              <a:t>B</a:t>
            </a:r>
            <a:r>
              <a:rPr lang="ja-JP" altLang="en-US" sz="2400">
                <a:latin typeface="+mn-ea"/>
              </a:rPr>
              <a:t>さんは本物と勘違いして</a:t>
            </a:r>
            <a:r>
              <a:rPr lang="en-US" altLang="ja-JP" sz="2400">
                <a:latin typeface="+mn-ea"/>
              </a:rPr>
              <a:t>A</a:t>
            </a:r>
            <a:r>
              <a:rPr lang="ja-JP" altLang="en-US" sz="2400">
                <a:latin typeface="+mn-ea"/>
              </a:rPr>
              <a:t>さんに送金</a:t>
            </a:r>
            <a:endParaRPr lang="en-US" altLang="ja-JP" sz="2400">
              <a:latin typeface="+mn-ea"/>
            </a:endParaRPr>
          </a:p>
        </p:txBody>
      </p:sp>
      <p:sp>
        <p:nvSpPr>
          <p:cNvPr id="2" name="テキスト ボックス 1">
            <a:extLst>
              <a:ext uri="{FF2B5EF4-FFF2-40B4-BE49-F238E27FC236}">
                <a16:creationId xmlns:a16="http://schemas.microsoft.com/office/drawing/2014/main" id="{893C00FB-C8B1-2914-AC6C-5BB4F8334168}"/>
              </a:ext>
            </a:extLst>
          </p:cNvPr>
          <p:cNvSpPr txBox="1"/>
          <p:nvPr/>
        </p:nvSpPr>
        <p:spPr>
          <a:xfrm>
            <a:off x="542270" y="1043267"/>
            <a:ext cx="11051367" cy="540725"/>
          </a:xfrm>
          <a:prstGeom prst="rect">
            <a:avLst/>
          </a:prstGeom>
          <a:solidFill>
            <a:schemeClr val="accent1">
              <a:lumMod val="20000"/>
              <a:lumOff val="80000"/>
            </a:schemeClr>
          </a:solidFill>
          <a:ln>
            <a:solidFill>
              <a:schemeClr val="tx1">
                <a:lumMod val="50000"/>
                <a:lumOff val="50000"/>
              </a:schemeClr>
            </a:solidFill>
          </a:ln>
        </p:spPr>
        <p:txBody>
          <a:bodyPr wrap="square" rtlCol="0" anchor="ctr">
            <a:spAutoFit/>
          </a:bodyPr>
          <a:lstStyle/>
          <a:p>
            <a:pPr algn="ctr">
              <a:lnSpc>
                <a:spcPct val="120000"/>
              </a:lnSpc>
            </a:pPr>
            <a:r>
              <a:rPr lang="ja-JP" altLang="en-US" sz="2800">
                <a:latin typeface="+mn-ea"/>
              </a:rPr>
              <a:t>サイバー攻撃事例</a:t>
            </a:r>
            <a:endParaRPr lang="en-US" altLang="ja-JP" sz="2800">
              <a:latin typeface="+mn-ea"/>
            </a:endParaRPr>
          </a:p>
        </p:txBody>
      </p:sp>
      <p:pic>
        <p:nvPicPr>
          <p:cNvPr id="7" name="図 6" descr="男性の顔の絵&#10;&#10;AI 生成コンテンツは誤りを含む可能性があります。">
            <a:extLst>
              <a:ext uri="{FF2B5EF4-FFF2-40B4-BE49-F238E27FC236}">
                <a16:creationId xmlns:a16="http://schemas.microsoft.com/office/drawing/2014/main" id="{512CEAA9-96DC-7A43-F73D-3BD1EA7A90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4758" y="2675743"/>
            <a:ext cx="2218924" cy="2328207"/>
          </a:xfrm>
          <a:prstGeom prst="rect">
            <a:avLst/>
          </a:prstGeom>
        </p:spPr>
      </p:pic>
      <p:pic>
        <p:nvPicPr>
          <p:cNvPr id="6" name="図 5" descr="スポーツゲーム, シャツ が含まれている画像&#10;&#10;AI 生成コンテンツは誤りを含む可能性があります。">
            <a:extLst>
              <a:ext uri="{FF2B5EF4-FFF2-40B4-BE49-F238E27FC236}">
                <a16:creationId xmlns:a16="http://schemas.microsoft.com/office/drawing/2014/main" id="{F95F71D0-49F3-12AC-B13B-DB9E96E66ED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8355595" y="2496406"/>
            <a:ext cx="3165423" cy="2555691"/>
          </a:xfrm>
          <a:prstGeom prst="rect">
            <a:avLst/>
          </a:prstGeom>
        </p:spPr>
      </p:pic>
      <p:pic>
        <p:nvPicPr>
          <p:cNvPr id="8" name="図 7" descr="アイコン が含まれている画像&#10;&#10;AI 生成コンテンツは誤りを含む可能性があります。">
            <a:extLst>
              <a:ext uri="{FF2B5EF4-FFF2-40B4-BE49-F238E27FC236}">
                <a16:creationId xmlns:a16="http://schemas.microsoft.com/office/drawing/2014/main" id="{A46C3958-A31B-2014-F2A8-B0A9EA9FC59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a:xfrm>
            <a:off x="4013359" y="3034010"/>
            <a:ext cx="1409846" cy="1271147"/>
          </a:xfrm>
          <a:prstGeom prst="rect">
            <a:avLst/>
          </a:prstGeom>
        </p:spPr>
      </p:pic>
      <p:sp>
        <p:nvSpPr>
          <p:cNvPr id="3" name="テキスト ボックス 2">
            <a:extLst>
              <a:ext uri="{FF2B5EF4-FFF2-40B4-BE49-F238E27FC236}">
                <a16:creationId xmlns:a16="http://schemas.microsoft.com/office/drawing/2014/main" id="{55CF63D9-822C-2276-3D16-F2393BC60C06}"/>
              </a:ext>
            </a:extLst>
          </p:cNvPr>
          <p:cNvSpPr txBox="1"/>
          <p:nvPr/>
        </p:nvSpPr>
        <p:spPr>
          <a:xfrm>
            <a:off x="2566815" y="4613346"/>
            <a:ext cx="728084" cy="369332"/>
          </a:xfrm>
          <a:prstGeom prst="rect">
            <a:avLst/>
          </a:prstGeom>
          <a:solidFill>
            <a:schemeClr val="bg1">
              <a:lumMod val="95000"/>
            </a:schemeClr>
          </a:solidFill>
        </p:spPr>
        <p:txBody>
          <a:bodyPr wrap="none" rtlCol="0">
            <a:spAutoFit/>
          </a:bodyPr>
          <a:lstStyle/>
          <a:p>
            <a:r>
              <a:rPr kumimoji="1" lang="en-US" altLang="ja-JP" b="1">
                <a:latin typeface="+mn-ea"/>
              </a:rPr>
              <a:t>A</a:t>
            </a:r>
            <a:r>
              <a:rPr kumimoji="1" lang="ja-JP" altLang="en-US" b="1">
                <a:latin typeface="+mn-ea"/>
              </a:rPr>
              <a:t>さん</a:t>
            </a:r>
          </a:p>
        </p:txBody>
      </p:sp>
      <p:sp>
        <p:nvSpPr>
          <p:cNvPr id="4" name="テキスト ボックス 3">
            <a:extLst>
              <a:ext uri="{FF2B5EF4-FFF2-40B4-BE49-F238E27FC236}">
                <a16:creationId xmlns:a16="http://schemas.microsoft.com/office/drawing/2014/main" id="{FF694ED9-32C7-4095-1F9D-B39FF347323A}"/>
              </a:ext>
            </a:extLst>
          </p:cNvPr>
          <p:cNvSpPr txBox="1"/>
          <p:nvPr/>
        </p:nvSpPr>
        <p:spPr>
          <a:xfrm>
            <a:off x="8655793" y="4378836"/>
            <a:ext cx="728084" cy="369332"/>
          </a:xfrm>
          <a:prstGeom prst="rect">
            <a:avLst/>
          </a:prstGeom>
          <a:solidFill>
            <a:schemeClr val="bg1">
              <a:lumMod val="95000"/>
            </a:schemeClr>
          </a:solidFill>
        </p:spPr>
        <p:txBody>
          <a:bodyPr wrap="none" rtlCol="0">
            <a:spAutoFit/>
          </a:bodyPr>
          <a:lstStyle/>
          <a:p>
            <a:r>
              <a:rPr kumimoji="1" lang="en-US" altLang="ja-JP" b="1">
                <a:latin typeface="+mn-ea"/>
              </a:rPr>
              <a:t>A</a:t>
            </a:r>
            <a:r>
              <a:rPr kumimoji="1" lang="ja-JP" altLang="en-US" b="1">
                <a:latin typeface="+mn-ea"/>
              </a:rPr>
              <a:t>さん</a:t>
            </a:r>
          </a:p>
        </p:txBody>
      </p:sp>
      <p:sp>
        <p:nvSpPr>
          <p:cNvPr id="9" name="テキスト ボックス 8">
            <a:extLst>
              <a:ext uri="{FF2B5EF4-FFF2-40B4-BE49-F238E27FC236}">
                <a16:creationId xmlns:a16="http://schemas.microsoft.com/office/drawing/2014/main" id="{AD1CD79F-FEEA-BBAF-C96F-DAE44F5E64B0}"/>
              </a:ext>
            </a:extLst>
          </p:cNvPr>
          <p:cNvSpPr txBox="1"/>
          <p:nvPr/>
        </p:nvSpPr>
        <p:spPr>
          <a:xfrm>
            <a:off x="10462797" y="4378836"/>
            <a:ext cx="729687" cy="369332"/>
          </a:xfrm>
          <a:prstGeom prst="rect">
            <a:avLst/>
          </a:prstGeom>
          <a:solidFill>
            <a:schemeClr val="bg1">
              <a:lumMod val="95000"/>
            </a:schemeClr>
          </a:solidFill>
        </p:spPr>
        <p:txBody>
          <a:bodyPr wrap="none" rtlCol="0">
            <a:spAutoFit/>
          </a:bodyPr>
          <a:lstStyle/>
          <a:p>
            <a:r>
              <a:rPr lang="en-US" altLang="ja-JP" b="1">
                <a:latin typeface="+mn-ea"/>
              </a:rPr>
              <a:t>B</a:t>
            </a:r>
            <a:r>
              <a:rPr kumimoji="1" lang="ja-JP" altLang="en-US" b="1">
                <a:latin typeface="+mn-ea"/>
              </a:rPr>
              <a:t>さん</a:t>
            </a:r>
          </a:p>
        </p:txBody>
      </p:sp>
      <p:sp>
        <p:nvSpPr>
          <p:cNvPr id="11" name="吹き出し: 角を丸めた四角形 10">
            <a:extLst>
              <a:ext uri="{FF2B5EF4-FFF2-40B4-BE49-F238E27FC236}">
                <a16:creationId xmlns:a16="http://schemas.microsoft.com/office/drawing/2014/main" id="{9F691996-B956-4873-9A3F-45937BE33E05}"/>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情報リテラシーは自分が被害者になるだけでなく、</a:t>
            </a:r>
            <a:endParaRPr lang="en-US" altLang="ja-JP" sz="2400">
              <a:solidFill>
                <a:schemeClr val="tx1"/>
              </a:solidFill>
              <a:latin typeface="+mn-ea"/>
            </a:endParaRPr>
          </a:p>
          <a:p>
            <a:pPr algn="ctr"/>
            <a:r>
              <a:rPr lang="ja-JP" altLang="en-US" sz="2400">
                <a:solidFill>
                  <a:schemeClr val="tx1"/>
                </a:solidFill>
                <a:latin typeface="+mn-ea"/>
              </a:rPr>
              <a:t>加害者になってしまうことを防ぐためにも大事なんだね。</a:t>
            </a:r>
          </a:p>
        </p:txBody>
      </p:sp>
      <p:pic>
        <p:nvPicPr>
          <p:cNvPr id="10" name="図 9" descr="男性の顔の絵&#10;&#10;AI 生成コンテンツは誤りを含む可能性があります。">
            <a:extLst>
              <a:ext uri="{FF2B5EF4-FFF2-40B4-BE49-F238E27FC236}">
                <a16:creationId xmlns:a16="http://schemas.microsoft.com/office/drawing/2014/main" id="{23A3B192-ACF4-4342-9CBE-56A453BC682B}"/>
              </a:ext>
            </a:extLst>
          </p:cNvPr>
          <p:cNvPicPr preferRelativeResize="0">
            <a:picLocks/>
          </p:cNvPicPr>
          <p:nvPr/>
        </p:nvPicPr>
        <p:blipFill>
          <a:blip r:embed="rId6">
            <a:extLst>
              <a:ext uri="{28A0092B-C50C-407E-A947-70E740481C1C}">
                <a14:useLocalDpi xmlns:a14="http://schemas.microsoft.com/office/drawing/2010/main" val="0"/>
              </a:ext>
            </a:extLst>
          </a:blip>
          <a:srcRect/>
          <a:stretch>
            <a:fillRect/>
          </a:stretch>
        </p:blipFill>
        <p:spPr>
          <a:xfrm>
            <a:off x="252000" y="5040000"/>
            <a:ext cx="1440000" cy="1800000"/>
          </a:xfrm>
          <a:prstGeom prst="rect">
            <a:avLst/>
          </a:prstGeom>
        </p:spPr>
      </p:pic>
      <p:sp>
        <p:nvSpPr>
          <p:cNvPr id="13" name="テキスト ボックス 12">
            <a:extLst>
              <a:ext uri="{FF2B5EF4-FFF2-40B4-BE49-F238E27FC236}">
                <a16:creationId xmlns:a16="http://schemas.microsoft.com/office/drawing/2014/main" id="{C475BF64-C037-F7D7-F42E-E2A06C1001BC}"/>
              </a:ext>
            </a:extLst>
          </p:cNvPr>
          <p:cNvSpPr txBox="1"/>
          <p:nvPr/>
        </p:nvSpPr>
        <p:spPr>
          <a:xfrm>
            <a:off x="10198803" y="4859567"/>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5" name="テキスト ボックス 14">
            <a:extLst>
              <a:ext uri="{FF2B5EF4-FFF2-40B4-BE49-F238E27FC236}">
                <a16:creationId xmlns:a16="http://schemas.microsoft.com/office/drawing/2014/main" id="{F319F1BA-6D72-38D6-E0A5-70E5DE67EE67}"/>
              </a:ext>
            </a:extLst>
          </p:cNvPr>
          <p:cNvSpPr txBox="1"/>
          <p:nvPr/>
        </p:nvSpPr>
        <p:spPr>
          <a:xfrm>
            <a:off x="2397717" y="4837080"/>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7" name="テキスト ボックス 16">
            <a:extLst>
              <a:ext uri="{FF2B5EF4-FFF2-40B4-BE49-F238E27FC236}">
                <a16:creationId xmlns:a16="http://schemas.microsoft.com/office/drawing/2014/main" id="{931E3E01-90ED-82B7-E8BE-FC19B467F0F5}"/>
              </a:ext>
            </a:extLst>
          </p:cNvPr>
          <p:cNvSpPr txBox="1"/>
          <p:nvPr/>
        </p:nvSpPr>
        <p:spPr>
          <a:xfrm>
            <a:off x="4512695" y="4162337"/>
            <a:ext cx="1498637" cy="200055"/>
          </a:xfrm>
          <a:prstGeom prst="rect">
            <a:avLst/>
          </a:prstGeom>
          <a:noFill/>
        </p:spPr>
        <p:txBody>
          <a:bodyPr wrap="square">
            <a:spAutoFit/>
          </a:bodyPr>
          <a:lstStyle/>
          <a:p>
            <a:r>
              <a:rPr lang="en-US" altLang="ja-JP" sz="700" b="1" dirty="0">
                <a:solidFill>
                  <a:schemeClr val="bg1">
                    <a:lumMod val="85000"/>
                  </a:schemeClr>
                </a:solidFill>
              </a:rPr>
              <a:t>Generated</a:t>
            </a:r>
            <a:r>
              <a:rPr lang="ja-JP" altLang="en-US" sz="700" b="1" dirty="0">
                <a:solidFill>
                  <a:schemeClr val="bg1">
                    <a:lumMod val="85000"/>
                  </a:schemeClr>
                </a:solidFill>
              </a:rPr>
              <a:t> </a:t>
            </a:r>
            <a:r>
              <a:rPr lang="en-US" altLang="ja-JP" sz="700" b="1" dirty="0">
                <a:solidFill>
                  <a:schemeClr val="bg1">
                    <a:lumMod val="85000"/>
                  </a:schemeClr>
                </a:solidFill>
              </a:rPr>
              <a:t>with</a:t>
            </a:r>
            <a:r>
              <a:rPr lang="ja-JP" altLang="en-US" sz="700" b="1" dirty="0">
                <a:solidFill>
                  <a:schemeClr val="bg1">
                    <a:lumMod val="85000"/>
                  </a:schemeClr>
                </a:solidFill>
              </a:rPr>
              <a:t> </a:t>
            </a:r>
            <a:r>
              <a:rPr lang="en-US" altLang="ja-JP" sz="700" b="1" dirty="0">
                <a:solidFill>
                  <a:schemeClr val="bg1">
                    <a:lumMod val="85000"/>
                  </a:schemeClr>
                </a:solidFill>
              </a:rPr>
              <a:t>ChatGPT</a:t>
            </a:r>
            <a:endParaRPr lang="ja-JP" altLang="en-US" sz="700" b="1" dirty="0">
              <a:solidFill>
                <a:schemeClr val="bg1">
                  <a:lumMod val="85000"/>
                </a:schemeClr>
              </a:solidFill>
            </a:endParaRPr>
          </a:p>
        </p:txBody>
      </p:sp>
      <p:sp>
        <p:nvSpPr>
          <p:cNvPr id="19" name="テキスト ボックス 18">
            <a:extLst>
              <a:ext uri="{FF2B5EF4-FFF2-40B4-BE49-F238E27FC236}">
                <a16:creationId xmlns:a16="http://schemas.microsoft.com/office/drawing/2014/main" id="{7B116D95-B1DD-7D33-55CD-93CF2EC8767B}"/>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18728545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7D978-474F-06FD-67C8-33247C7B3BE3}"/>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53CEA916-F89D-5E58-FA34-1CE7DDC7740C}"/>
              </a:ext>
            </a:extLst>
          </p:cNvPr>
          <p:cNvSpPr>
            <a:spLocks noGrp="1"/>
          </p:cNvSpPr>
          <p:nvPr>
            <p:ph type="title"/>
          </p:nvPr>
        </p:nvSpPr>
        <p:spPr/>
        <p:txBody>
          <a:bodyPr/>
          <a:lstStyle/>
          <a:p>
            <a:r>
              <a:rPr lang="en-US" altLang="ja-JP"/>
              <a:t>SeQA</a:t>
            </a:r>
            <a:r>
              <a:rPr lang="ja-JP" altLang="en-US"/>
              <a:t>の振り返り②</a:t>
            </a:r>
          </a:p>
        </p:txBody>
      </p:sp>
      <p:sp>
        <p:nvSpPr>
          <p:cNvPr id="4" name="テキスト ボックス 3">
            <a:extLst>
              <a:ext uri="{FF2B5EF4-FFF2-40B4-BE49-F238E27FC236}">
                <a16:creationId xmlns:a16="http://schemas.microsoft.com/office/drawing/2014/main" id="{4FBFCC84-C3DA-E5AB-5723-D7BC2684F5EF}"/>
              </a:ext>
            </a:extLst>
          </p:cNvPr>
          <p:cNvSpPr txBox="1"/>
          <p:nvPr/>
        </p:nvSpPr>
        <p:spPr>
          <a:xfrm>
            <a:off x="334858" y="1153296"/>
            <a:ext cx="11241057" cy="1057790"/>
          </a:xfrm>
          <a:prstGeom prst="rect">
            <a:avLst/>
          </a:prstGeom>
          <a:noFill/>
        </p:spPr>
        <p:txBody>
          <a:bodyPr wrap="square" rtlCol="0">
            <a:spAutoFit/>
          </a:bodyPr>
          <a:lstStyle/>
          <a:p>
            <a:pPr>
              <a:lnSpc>
                <a:spcPct val="120000"/>
              </a:lnSpc>
            </a:pPr>
            <a:r>
              <a:rPr kumimoji="1" lang="ja-JP" altLang="en-US" sz="2800">
                <a:latin typeface="+mn-ea"/>
              </a:rPr>
              <a:t>近年の</a:t>
            </a:r>
            <a:r>
              <a:rPr kumimoji="1" lang="en-US" altLang="ja-JP" sz="2800">
                <a:latin typeface="+mn-ea"/>
              </a:rPr>
              <a:t>AI</a:t>
            </a:r>
            <a:r>
              <a:rPr kumimoji="1" lang="ja-JP" altLang="en-US" sz="2800">
                <a:latin typeface="+mn-ea"/>
              </a:rPr>
              <a:t>の発達により、様々なことが便利になった反面、リスクはより大きくなってきています</a:t>
            </a:r>
            <a:endParaRPr lang="en-US" altLang="ja-JP" sz="2800">
              <a:latin typeface="+mn-ea"/>
            </a:endParaRPr>
          </a:p>
        </p:txBody>
      </p:sp>
      <p:sp>
        <p:nvSpPr>
          <p:cNvPr id="2" name="正方形/長方形 1">
            <a:extLst>
              <a:ext uri="{FF2B5EF4-FFF2-40B4-BE49-F238E27FC236}">
                <a16:creationId xmlns:a16="http://schemas.microsoft.com/office/drawing/2014/main" id="{4696837B-ECDC-026D-37E7-1E82944904D0}"/>
              </a:ext>
            </a:extLst>
          </p:cNvPr>
          <p:cNvSpPr/>
          <p:nvPr/>
        </p:nvSpPr>
        <p:spPr>
          <a:xfrm>
            <a:off x="1090712" y="4570810"/>
            <a:ext cx="4860758" cy="677884"/>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本物と偽物の区別が難しくなった</a:t>
            </a:r>
            <a:endParaRPr kumimoji="1" lang="ja-JP" altLang="en-US" sz="2400">
              <a:solidFill>
                <a:schemeClr val="tx1"/>
              </a:solidFill>
              <a:latin typeface="+mn-ea"/>
            </a:endParaRPr>
          </a:p>
        </p:txBody>
      </p:sp>
      <p:sp>
        <p:nvSpPr>
          <p:cNvPr id="3" name="正方形/長方形 2">
            <a:extLst>
              <a:ext uri="{FF2B5EF4-FFF2-40B4-BE49-F238E27FC236}">
                <a16:creationId xmlns:a16="http://schemas.microsoft.com/office/drawing/2014/main" id="{B98203B3-1D87-A4E8-ADEE-18ADB9BD5E5B}"/>
              </a:ext>
            </a:extLst>
          </p:cNvPr>
          <p:cNvSpPr/>
          <p:nvPr/>
        </p:nvSpPr>
        <p:spPr>
          <a:xfrm>
            <a:off x="6208144" y="4570810"/>
            <a:ext cx="5117432" cy="677884"/>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間違った</a:t>
            </a:r>
            <a:r>
              <a:rPr lang="en-US" altLang="ja-JP" sz="2400">
                <a:solidFill>
                  <a:schemeClr val="tx1"/>
                </a:solidFill>
                <a:latin typeface="+mn-ea"/>
              </a:rPr>
              <a:t>AI</a:t>
            </a:r>
            <a:r>
              <a:rPr lang="ja-JP" altLang="en-US" sz="2400">
                <a:solidFill>
                  <a:schemeClr val="tx1"/>
                </a:solidFill>
                <a:latin typeface="+mn-ea"/>
              </a:rPr>
              <a:t>のアドバイスを信じ、</a:t>
            </a:r>
            <a:endParaRPr lang="en-US" altLang="ja-JP" sz="2400">
              <a:solidFill>
                <a:schemeClr val="tx1"/>
              </a:solidFill>
              <a:latin typeface="+mn-ea"/>
            </a:endParaRPr>
          </a:p>
          <a:p>
            <a:pPr algn="ctr"/>
            <a:r>
              <a:rPr lang="ja-JP" altLang="en-US" sz="2400">
                <a:solidFill>
                  <a:schemeClr val="tx1"/>
                </a:solidFill>
                <a:latin typeface="+mn-ea"/>
              </a:rPr>
              <a:t>犯罪を犯してしまう</a:t>
            </a:r>
            <a:endParaRPr kumimoji="1" lang="ja-JP" altLang="en-US" sz="2400">
              <a:solidFill>
                <a:schemeClr val="tx1"/>
              </a:solidFill>
              <a:latin typeface="+mn-ea"/>
            </a:endParaRPr>
          </a:p>
        </p:txBody>
      </p:sp>
      <p:pic>
        <p:nvPicPr>
          <p:cNvPr id="14" name="図 13" descr="シャツ が含まれている画像&#10;&#10;AI 生成コンテンツは誤りを含む可能性があります。">
            <a:extLst>
              <a:ext uri="{FF2B5EF4-FFF2-40B4-BE49-F238E27FC236}">
                <a16:creationId xmlns:a16="http://schemas.microsoft.com/office/drawing/2014/main" id="{4226E747-9359-8578-BB69-B50E66D0039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6027963" y="2742922"/>
            <a:ext cx="5325143" cy="1564690"/>
          </a:xfrm>
          <a:prstGeom prst="rect">
            <a:avLst/>
          </a:prstGeom>
        </p:spPr>
      </p:pic>
      <p:sp>
        <p:nvSpPr>
          <p:cNvPr id="6" name="吹き出し: 角を丸めた四角形 5">
            <a:extLst>
              <a:ext uri="{FF2B5EF4-FFF2-40B4-BE49-F238E27FC236}">
                <a16:creationId xmlns:a16="http://schemas.microsoft.com/office/drawing/2014/main" id="{4666AB3D-65A2-A6DE-E215-C4B8B43DA993}"/>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ja-JP" sz="2400">
                <a:solidFill>
                  <a:schemeClr val="tx1"/>
                </a:solidFill>
                <a:latin typeface="+mn-ea"/>
              </a:rPr>
              <a:t>AI</a:t>
            </a:r>
            <a:r>
              <a:rPr lang="ja-JP" altLang="en-US" sz="2400">
                <a:solidFill>
                  <a:schemeClr val="tx1"/>
                </a:solidFill>
                <a:latin typeface="+mn-ea"/>
              </a:rPr>
              <a:t>が進化するほど、人の判断力＝情報リテラシーが重要になるんだ！</a:t>
            </a:r>
            <a:endParaRPr lang="en-US" altLang="ja-JP" sz="2400">
              <a:solidFill>
                <a:schemeClr val="tx1"/>
              </a:solidFill>
              <a:latin typeface="+mn-ea"/>
            </a:endParaRPr>
          </a:p>
          <a:p>
            <a:pPr algn="ctr"/>
            <a:r>
              <a:rPr lang="ja-JP" altLang="en-US" sz="2400">
                <a:solidFill>
                  <a:schemeClr val="tx1"/>
                </a:solidFill>
                <a:latin typeface="+mn-ea"/>
              </a:rPr>
              <a:t>被害にあわないためにも今後もしっかり学んでいこうね！</a:t>
            </a:r>
          </a:p>
        </p:txBody>
      </p:sp>
      <p:pic>
        <p:nvPicPr>
          <p:cNvPr id="8" name="図 7">
            <a:extLst>
              <a:ext uri="{FF2B5EF4-FFF2-40B4-BE49-F238E27FC236}">
                <a16:creationId xmlns:a16="http://schemas.microsoft.com/office/drawing/2014/main" id="{CAC8BF41-5E70-38AB-8EE9-5C952CABF8E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1889712" y="2602949"/>
            <a:ext cx="1284732" cy="1885525"/>
          </a:xfrm>
          <a:prstGeom prst="rect">
            <a:avLst/>
          </a:prstGeom>
        </p:spPr>
      </p:pic>
      <p:pic>
        <p:nvPicPr>
          <p:cNvPr id="9" name="図 8">
            <a:extLst>
              <a:ext uri="{FF2B5EF4-FFF2-40B4-BE49-F238E27FC236}">
                <a16:creationId xmlns:a16="http://schemas.microsoft.com/office/drawing/2014/main" id="{9971D81B-B8A5-5619-DA3B-874CB361EC7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a:xfrm>
            <a:off x="4020301" y="2642701"/>
            <a:ext cx="1284732" cy="1885525"/>
          </a:xfrm>
          <a:prstGeom prst="rect">
            <a:avLst/>
          </a:prstGeom>
        </p:spPr>
      </p:pic>
      <p:sp>
        <p:nvSpPr>
          <p:cNvPr id="12" name="テキスト ボックス 11">
            <a:extLst>
              <a:ext uri="{FF2B5EF4-FFF2-40B4-BE49-F238E27FC236}">
                <a16:creationId xmlns:a16="http://schemas.microsoft.com/office/drawing/2014/main" id="{2F08488D-6542-2438-6F4C-537728868443}"/>
              </a:ext>
            </a:extLst>
          </p:cNvPr>
          <p:cNvSpPr txBox="1"/>
          <p:nvPr/>
        </p:nvSpPr>
        <p:spPr>
          <a:xfrm>
            <a:off x="1889712" y="2222211"/>
            <a:ext cx="1284732" cy="461665"/>
          </a:xfrm>
          <a:prstGeom prst="rect">
            <a:avLst/>
          </a:prstGeom>
          <a:noFill/>
        </p:spPr>
        <p:txBody>
          <a:bodyPr wrap="square">
            <a:spAutoFit/>
          </a:bodyPr>
          <a:lstStyle/>
          <a:p>
            <a:pPr algn="ctr"/>
            <a:r>
              <a:rPr lang="en-US" altLang="ja-JP" sz="2400" b="1">
                <a:latin typeface="+mn-ea"/>
              </a:rPr>
              <a:t>REAL</a:t>
            </a:r>
            <a:endParaRPr lang="ja-JP" altLang="en-US" sz="2400" b="1">
              <a:latin typeface="+mn-ea"/>
            </a:endParaRPr>
          </a:p>
        </p:txBody>
      </p:sp>
      <p:sp>
        <p:nvSpPr>
          <p:cNvPr id="13" name="テキスト ボックス 12">
            <a:extLst>
              <a:ext uri="{FF2B5EF4-FFF2-40B4-BE49-F238E27FC236}">
                <a16:creationId xmlns:a16="http://schemas.microsoft.com/office/drawing/2014/main" id="{3DD579FF-110D-47E4-49D5-19D4D5236C77}"/>
              </a:ext>
            </a:extLst>
          </p:cNvPr>
          <p:cNvSpPr txBox="1"/>
          <p:nvPr/>
        </p:nvSpPr>
        <p:spPr>
          <a:xfrm>
            <a:off x="4020301" y="2248664"/>
            <a:ext cx="1284732" cy="461665"/>
          </a:xfrm>
          <a:prstGeom prst="rect">
            <a:avLst/>
          </a:prstGeom>
          <a:noFill/>
        </p:spPr>
        <p:txBody>
          <a:bodyPr wrap="square">
            <a:spAutoFit/>
          </a:bodyPr>
          <a:lstStyle/>
          <a:p>
            <a:pPr algn="ctr"/>
            <a:r>
              <a:rPr lang="en-US" altLang="ja-JP" sz="2400" b="1">
                <a:latin typeface="+mn-ea"/>
              </a:rPr>
              <a:t>FAKE</a:t>
            </a:r>
            <a:endParaRPr lang="ja-JP" altLang="en-US" sz="2400" b="1">
              <a:latin typeface="+mn-ea"/>
            </a:endParaRPr>
          </a:p>
        </p:txBody>
      </p:sp>
      <p:pic>
        <p:nvPicPr>
          <p:cNvPr id="10" name="図 9" descr="人形, おもちゃ, 食品, 挿絵 が含まれている画像&#10;&#10;AI 生成コンテンツは誤りを含む可能性があります。">
            <a:extLst>
              <a:ext uri="{FF2B5EF4-FFF2-40B4-BE49-F238E27FC236}">
                <a16:creationId xmlns:a16="http://schemas.microsoft.com/office/drawing/2014/main" id="{AD74C189-D0EC-73A0-E5A1-67DA7EC1F061}"/>
              </a:ext>
            </a:extLst>
          </p:cNvPr>
          <p:cNvPicPr preferRelativeResize="0">
            <a:picLocks/>
          </p:cNvPicPr>
          <p:nvPr/>
        </p:nvPicPr>
        <p:blipFill>
          <a:blip r:embed="rId6">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11" name="テキスト ボックス 10">
            <a:extLst>
              <a:ext uri="{FF2B5EF4-FFF2-40B4-BE49-F238E27FC236}">
                <a16:creationId xmlns:a16="http://schemas.microsoft.com/office/drawing/2014/main" id="{A045CFD1-4445-35AE-EACF-C1F16500E19E}"/>
              </a:ext>
            </a:extLst>
          </p:cNvPr>
          <p:cNvSpPr txBox="1"/>
          <p:nvPr/>
        </p:nvSpPr>
        <p:spPr>
          <a:xfrm>
            <a:off x="9992069" y="4307612"/>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6" name="テキスト ボックス 15">
            <a:extLst>
              <a:ext uri="{FF2B5EF4-FFF2-40B4-BE49-F238E27FC236}">
                <a16:creationId xmlns:a16="http://schemas.microsoft.com/office/drawing/2014/main" id="{94193B5B-8506-F93F-8121-2DDC192211A4}"/>
              </a:ext>
            </a:extLst>
          </p:cNvPr>
          <p:cNvSpPr txBox="1"/>
          <p:nvPr/>
        </p:nvSpPr>
        <p:spPr>
          <a:xfrm>
            <a:off x="4504115" y="4307612"/>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8" name="テキスト ボックス 17">
            <a:extLst>
              <a:ext uri="{FF2B5EF4-FFF2-40B4-BE49-F238E27FC236}">
                <a16:creationId xmlns:a16="http://schemas.microsoft.com/office/drawing/2014/main" id="{ED7E4D74-9342-BB74-EE7C-235D0DA1F444}"/>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29225843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384BAB-B45A-F184-DBB6-6A150324AEF4}"/>
            </a:ext>
          </a:extLst>
        </p:cNvPr>
        <p:cNvGrpSpPr/>
        <p:nvPr/>
      </p:nvGrpSpPr>
      <p:grpSpPr>
        <a:xfrm>
          <a:off x="0" y="0"/>
          <a:ext cx="0" cy="0"/>
          <a:chOff x="0" y="0"/>
          <a:chExt cx="0" cy="0"/>
        </a:xfrm>
      </p:grpSpPr>
      <p:pic>
        <p:nvPicPr>
          <p:cNvPr id="5" name="図 4">
            <a:extLst>
              <a:ext uri="{FF2B5EF4-FFF2-40B4-BE49-F238E27FC236}">
                <a16:creationId xmlns:a16="http://schemas.microsoft.com/office/drawing/2014/main" id="{419F0296-333E-383D-00FA-B88B6CC67E02}"/>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0"/>
            <a:ext cx="12202612" cy="7059168"/>
          </a:xfrm>
          <a:prstGeom prst="rect">
            <a:avLst/>
          </a:prstGeom>
        </p:spPr>
      </p:pic>
      <p:sp>
        <p:nvSpPr>
          <p:cNvPr id="2" name="タイトル 1">
            <a:extLst>
              <a:ext uri="{FF2B5EF4-FFF2-40B4-BE49-F238E27FC236}">
                <a16:creationId xmlns:a16="http://schemas.microsoft.com/office/drawing/2014/main" id="{C4B72695-3AB2-AD10-DDD3-AC467D0A60FD}"/>
              </a:ext>
            </a:extLst>
          </p:cNvPr>
          <p:cNvSpPr>
            <a:spLocks noGrp="1"/>
          </p:cNvSpPr>
          <p:nvPr>
            <p:ph type="title"/>
          </p:nvPr>
        </p:nvSpPr>
        <p:spPr>
          <a:xfrm>
            <a:off x="1636533" y="2160000"/>
            <a:ext cx="8994077" cy="720000"/>
          </a:xfrm>
          <a:solidFill>
            <a:schemeClr val="accent6">
              <a:lumMod val="20000"/>
              <a:lumOff val="80000"/>
            </a:schemeClr>
          </a:solidFill>
          <a:scene3d>
            <a:camera prst="orthographicFront"/>
            <a:lightRig rig="threePt" dir="t"/>
          </a:scene3d>
          <a:sp3d>
            <a:bevelT w="101600" prst="riblet"/>
          </a:sp3d>
        </p:spPr>
        <p:txBody>
          <a:bodyPr/>
          <a:lstStyle/>
          <a:p>
            <a:r>
              <a:rPr lang="ja-JP" altLang="en-US"/>
              <a:t>さいごに</a:t>
            </a:r>
            <a:endParaRPr kumimoji="1" lang="ja-JP" altLang="en-US"/>
          </a:p>
        </p:txBody>
      </p:sp>
      <p:sp>
        <p:nvSpPr>
          <p:cNvPr id="4" name="テキスト ボックス 3">
            <a:extLst>
              <a:ext uri="{FF2B5EF4-FFF2-40B4-BE49-F238E27FC236}">
                <a16:creationId xmlns:a16="http://schemas.microsoft.com/office/drawing/2014/main" id="{A1BA1709-1F40-436A-3F79-D4FF7593F43E}"/>
              </a:ext>
            </a:extLst>
          </p:cNvPr>
          <p:cNvSpPr txBox="1"/>
          <p:nvPr/>
        </p:nvSpPr>
        <p:spPr>
          <a:xfrm>
            <a:off x="10811606" y="6611779"/>
            <a:ext cx="1498637" cy="246221"/>
          </a:xfrm>
          <a:prstGeom prst="rect">
            <a:avLst/>
          </a:prstGeom>
          <a:noFill/>
        </p:spPr>
        <p:txBody>
          <a:bodyPr wrap="square">
            <a:spAutoFit/>
          </a:bodyPr>
          <a:lstStyle/>
          <a:p>
            <a:r>
              <a:rPr lang="en-US" altLang="ja-JP" sz="1000" b="1" dirty="0">
                <a:solidFill>
                  <a:schemeClr val="tx1">
                    <a:lumMod val="65000"/>
                    <a:lumOff val="35000"/>
                  </a:schemeClr>
                </a:solidFill>
              </a:rPr>
              <a:t>Generated</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with</a:t>
            </a:r>
            <a:r>
              <a:rPr lang="ja-JP" altLang="en-US" sz="1000" b="1" dirty="0">
                <a:solidFill>
                  <a:schemeClr val="tx1">
                    <a:lumMod val="65000"/>
                    <a:lumOff val="35000"/>
                  </a:schemeClr>
                </a:solidFill>
              </a:rPr>
              <a:t> </a:t>
            </a:r>
            <a:r>
              <a:rPr lang="en-US" altLang="ja-JP" sz="1000" b="1" dirty="0">
                <a:solidFill>
                  <a:schemeClr val="tx1">
                    <a:lumMod val="65000"/>
                    <a:lumOff val="35000"/>
                  </a:schemeClr>
                </a:solidFill>
              </a:rPr>
              <a:t>Gemini</a:t>
            </a:r>
            <a:endParaRPr lang="ja-JP" altLang="en-US" sz="1000" b="1" dirty="0">
              <a:solidFill>
                <a:schemeClr val="tx1">
                  <a:lumMod val="65000"/>
                  <a:lumOff val="35000"/>
                </a:schemeClr>
              </a:solidFill>
            </a:endParaRPr>
          </a:p>
        </p:txBody>
      </p:sp>
    </p:spTree>
    <p:extLst>
      <p:ext uri="{BB962C8B-B14F-4D97-AF65-F5344CB8AC3E}">
        <p14:creationId xmlns:p14="http://schemas.microsoft.com/office/powerpoint/2010/main" val="7446450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F813E-ADF4-2EBC-F6F4-B6392F982C33}"/>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9C6DA3E5-D5A6-1E5C-412D-2F8686296471}"/>
              </a:ext>
            </a:extLst>
          </p:cNvPr>
          <p:cNvSpPr>
            <a:spLocks noGrp="1"/>
          </p:cNvSpPr>
          <p:nvPr>
            <p:ph type="title"/>
          </p:nvPr>
        </p:nvSpPr>
        <p:spPr/>
        <p:txBody>
          <a:bodyPr/>
          <a:lstStyle/>
          <a:p>
            <a:r>
              <a:rPr lang="ja-JP" altLang="en-US"/>
              <a:t>セキュリティ人材の実情</a:t>
            </a:r>
          </a:p>
        </p:txBody>
      </p:sp>
      <p:sp>
        <p:nvSpPr>
          <p:cNvPr id="4" name="テキスト ボックス 3">
            <a:extLst>
              <a:ext uri="{FF2B5EF4-FFF2-40B4-BE49-F238E27FC236}">
                <a16:creationId xmlns:a16="http://schemas.microsoft.com/office/drawing/2014/main" id="{E681918E-60E3-A4E1-34FD-3D094080A1EE}"/>
              </a:ext>
            </a:extLst>
          </p:cNvPr>
          <p:cNvSpPr txBox="1"/>
          <p:nvPr/>
        </p:nvSpPr>
        <p:spPr>
          <a:xfrm>
            <a:off x="334858" y="1153296"/>
            <a:ext cx="11436728" cy="1057790"/>
          </a:xfrm>
          <a:prstGeom prst="rect">
            <a:avLst/>
          </a:prstGeom>
          <a:noFill/>
        </p:spPr>
        <p:txBody>
          <a:bodyPr wrap="square" rtlCol="0">
            <a:spAutoFit/>
          </a:bodyPr>
          <a:lstStyle/>
          <a:p>
            <a:pPr>
              <a:lnSpc>
                <a:spcPct val="120000"/>
              </a:lnSpc>
            </a:pPr>
            <a:r>
              <a:rPr lang="ja-JP" altLang="en-US" sz="2800" dirty="0">
                <a:latin typeface="+mn-ea"/>
              </a:rPr>
              <a:t>近年：デジタル化による攻撃の対象増加や容易化により、攻撃は増加</a:t>
            </a:r>
            <a:endParaRPr lang="en-US" altLang="ja-JP" sz="2800" dirty="0">
              <a:latin typeface="+mn-ea"/>
            </a:endParaRPr>
          </a:p>
          <a:p>
            <a:pPr>
              <a:lnSpc>
                <a:spcPct val="120000"/>
              </a:lnSpc>
            </a:pPr>
            <a:r>
              <a:rPr lang="ja-JP" altLang="en-US" sz="2800" dirty="0">
                <a:latin typeface="+mn-ea"/>
              </a:rPr>
              <a:t>今後：</a:t>
            </a:r>
            <a:r>
              <a:rPr lang="en-US" altLang="ja-JP" sz="2800" dirty="0">
                <a:latin typeface="+mn-ea"/>
              </a:rPr>
              <a:t>AI</a:t>
            </a:r>
            <a:r>
              <a:rPr lang="ja-JP" altLang="en-US" sz="2800" dirty="0">
                <a:latin typeface="+mn-ea"/>
              </a:rPr>
              <a:t>活用による攻撃の自動化・高度化により、さらに増加していく見込み</a:t>
            </a:r>
            <a:endParaRPr lang="en-US" altLang="ja-JP" sz="2800" dirty="0">
              <a:latin typeface="+mn-ea"/>
            </a:endParaRPr>
          </a:p>
        </p:txBody>
      </p:sp>
      <p:pic>
        <p:nvPicPr>
          <p:cNvPr id="13" name="図 12" descr="グラフ, 棒グラフ&#10;&#10;AI 生成コンテンツは誤りを含む可能性があります。">
            <a:extLst>
              <a:ext uri="{FF2B5EF4-FFF2-40B4-BE49-F238E27FC236}">
                <a16:creationId xmlns:a16="http://schemas.microsoft.com/office/drawing/2014/main" id="{05EE3DC3-0915-171B-DB61-BC75E651EE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2823" y="2211086"/>
            <a:ext cx="3474302" cy="2943876"/>
          </a:xfrm>
          <a:prstGeom prst="rect">
            <a:avLst/>
          </a:prstGeom>
          <a:ln>
            <a:solidFill>
              <a:schemeClr val="tx1">
                <a:lumMod val="50000"/>
                <a:lumOff val="50000"/>
              </a:schemeClr>
            </a:solidFill>
          </a:ln>
        </p:spPr>
      </p:pic>
      <p:sp>
        <p:nvSpPr>
          <p:cNvPr id="15" name="テキスト ボックス 14">
            <a:extLst>
              <a:ext uri="{FF2B5EF4-FFF2-40B4-BE49-F238E27FC236}">
                <a16:creationId xmlns:a16="http://schemas.microsoft.com/office/drawing/2014/main" id="{8B21788E-4E64-9FC0-9668-F7DD2650CC45}"/>
              </a:ext>
            </a:extLst>
          </p:cNvPr>
          <p:cNvSpPr txBox="1"/>
          <p:nvPr/>
        </p:nvSpPr>
        <p:spPr>
          <a:xfrm>
            <a:off x="1897176" y="5154962"/>
            <a:ext cx="10042823" cy="523220"/>
          </a:xfrm>
          <a:prstGeom prst="rect">
            <a:avLst/>
          </a:prstGeom>
          <a:noFill/>
        </p:spPr>
        <p:txBody>
          <a:bodyPr wrap="square">
            <a:spAutoFit/>
          </a:bodyPr>
          <a:lstStyle/>
          <a:p>
            <a:r>
              <a:rPr lang="ja-JP" altLang="en-US" sz="1400">
                <a:latin typeface="+mn-ea"/>
              </a:rPr>
              <a:t>出典：警察庁サイバー警察局　「令和</a:t>
            </a:r>
            <a:r>
              <a:rPr lang="en-US" altLang="ja-JP" sz="1400">
                <a:latin typeface="+mn-ea"/>
              </a:rPr>
              <a:t>7</a:t>
            </a:r>
            <a:r>
              <a:rPr lang="ja-JP" altLang="en-US" sz="1400">
                <a:latin typeface="+mn-ea"/>
              </a:rPr>
              <a:t>年上半期におけるサイバー空間をめぐる脅威の情勢等について」（令和</a:t>
            </a:r>
            <a:r>
              <a:rPr lang="en-US" altLang="ja-JP" sz="1400">
                <a:latin typeface="+mn-ea"/>
              </a:rPr>
              <a:t>7</a:t>
            </a:r>
            <a:r>
              <a:rPr lang="ja-JP" altLang="en-US" sz="1400">
                <a:latin typeface="+mn-ea"/>
              </a:rPr>
              <a:t>年</a:t>
            </a:r>
            <a:r>
              <a:rPr lang="en-US" altLang="ja-JP" sz="1400">
                <a:latin typeface="+mn-ea"/>
              </a:rPr>
              <a:t>9</a:t>
            </a:r>
            <a:r>
              <a:rPr lang="ja-JP" altLang="en-US" sz="1400">
                <a:latin typeface="+mn-ea"/>
              </a:rPr>
              <a:t>月）より一部引用</a:t>
            </a:r>
            <a:endParaRPr lang="en-US" altLang="ja-JP" sz="1400">
              <a:latin typeface="+mn-ea"/>
            </a:endParaRPr>
          </a:p>
          <a:p>
            <a:r>
              <a:rPr lang="en-US" altLang="ja-JP" sz="1400">
                <a:latin typeface="+mn-ea"/>
                <a:hlinkClick r:id="rId4"/>
              </a:rPr>
              <a:t>https://www.npa.go.jp/publications/statistics/cybersecurity/data/R7kami/R07_kami_cyber_jyosei.pdf</a:t>
            </a:r>
            <a:endParaRPr lang="en-US" altLang="ja-JP" sz="1400">
              <a:latin typeface="+mn-ea"/>
            </a:endParaRPr>
          </a:p>
        </p:txBody>
      </p:sp>
      <p:sp>
        <p:nvSpPr>
          <p:cNvPr id="6" name="テキスト ボックス 5">
            <a:extLst>
              <a:ext uri="{FF2B5EF4-FFF2-40B4-BE49-F238E27FC236}">
                <a16:creationId xmlns:a16="http://schemas.microsoft.com/office/drawing/2014/main" id="{66307A4F-B3A4-C56B-E31C-621E8321A2BE}"/>
              </a:ext>
            </a:extLst>
          </p:cNvPr>
          <p:cNvSpPr txBox="1"/>
          <p:nvPr/>
        </p:nvSpPr>
        <p:spPr>
          <a:xfrm>
            <a:off x="5532432" y="3088622"/>
            <a:ext cx="5091229" cy="1266950"/>
          </a:xfrm>
          <a:prstGeom prst="rect">
            <a:avLst/>
          </a:prstGeom>
          <a:solidFill>
            <a:schemeClr val="accent1">
              <a:lumMod val="20000"/>
              <a:lumOff val="80000"/>
            </a:schemeClr>
          </a:solidFill>
        </p:spPr>
        <p:txBody>
          <a:bodyPr wrap="square">
            <a:spAutoFit/>
          </a:bodyPr>
          <a:lstStyle/>
          <a:p>
            <a:pPr algn="ctr">
              <a:lnSpc>
                <a:spcPct val="120000"/>
              </a:lnSpc>
            </a:pPr>
            <a:r>
              <a:rPr lang="ja-JP" altLang="en-US" sz="2400">
                <a:latin typeface="+mn-ea"/>
              </a:rPr>
              <a:t>しかし一方で、調査によると日本での</a:t>
            </a:r>
            <a:r>
              <a:rPr lang="ja-JP" altLang="en-US" sz="2400" b="1" u="sng">
                <a:solidFill>
                  <a:srgbClr val="0070C0"/>
                </a:solidFill>
                <a:latin typeface="+mn-ea"/>
              </a:rPr>
              <a:t>セキュリティ人材は約</a:t>
            </a:r>
            <a:r>
              <a:rPr lang="en-US" altLang="ja-JP" sz="2400" b="1" u="sng">
                <a:solidFill>
                  <a:srgbClr val="0070C0"/>
                </a:solidFill>
                <a:latin typeface="+mn-ea"/>
              </a:rPr>
              <a:t>11</a:t>
            </a:r>
            <a:r>
              <a:rPr lang="ja-JP" altLang="en-US" sz="2400" b="1" u="sng">
                <a:solidFill>
                  <a:srgbClr val="0070C0"/>
                </a:solidFill>
                <a:latin typeface="+mn-ea"/>
              </a:rPr>
              <a:t>万人不足</a:t>
            </a:r>
            <a:endParaRPr lang="en-US" altLang="ja-JP" sz="2400" b="1" u="sng">
              <a:solidFill>
                <a:srgbClr val="0070C0"/>
              </a:solidFill>
              <a:latin typeface="+mn-ea"/>
            </a:endParaRPr>
          </a:p>
          <a:p>
            <a:pPr algn="ctr">
              <a:lnSpc>
                <a:spcPct val="120000"/>
              </a:lnSpc>
            </a:pPr>
            <a:r>
              <a:rPr lang="ja-JP" altLang="en-US" sz="1800">
                <a:latin typeface="+mn-ea"/>
              </a:rPr>
              <a:t>（</a:t>
            </a:r>
            <a:r>
              <a:rPr lang="en-US" altLang="ja-JP" sz="1800">
                <a:latin typeface="+mn-ea"/>
              </a:rPr>
              <a:t>ISC2, Cybersecurity Workforce Study 2023</a:t>
            </a:r>
            <a:r>
              <a:rPr lang="ja-JP" altLang="en-US" sz="1800">
                <a:latin typeface="+mn-ea"/>
              </a:rPr>
              <a:t>）</a:t>
            </a:r>
            <a:endParaRPr lang="en-US" altLang="ja-JP" sz="1800">
              <a:latin typeface="+mn-ea"/>
            </a:endParaRPr>
          </a:p>
        </p:txBody>
      </p:sp>
      <p:sp>
        <p:nvSpPr>
          <p:cNvPr id="7" name="吹き出し: 角を丸めた四角形 6">
            <a:extLst>
              <a:ext uri="{FF2B5EF4-FFF2-40B4-BE49-F238E27FC236}">
                <a16:creationId xmlns:a16="http://schemas.microsoft.com/office/drawing/2014/main" id="{1BCB75C2-2A3E-61F0-0CBB-9A0ED1E074F3}"/>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セキュリティを専門家だけに任せることは現実的に不可能だね</a:t>
            </a:r>
            <a:r>
              <a:rPr lang="en-US" altLang="ja-JP" sz="2400">
                <a:solidFill>
                  <a:schemeClr val="tx1"/>
                </a:solidFill>
                <a:latin typeface="+mn-ea"/>
              </a:rPr>
              <a:t>…</a:t>
            </a:r>
          </a:p>
          <a:p>
            <a:pPr algn="ctr"/>
            <a:r>
              <a:rPr lang="ja-JP" altLang="en-US" sz="2400">
                <a:solidFill>
                  <a:schemeClr val="tx1"/>
                </a:solidFill>
                <a:latin typeface="+mn-ea"/>
              </a:rPr>
              <a:t>僕たち一人一人が正しく判断し、行動していこうね！</a:t>
            </a:r>
          </a:p>
        </p:txBody>
      </p:sp>
      <p:pic>
        <p:nvPicPr>
          <p:cNvPr id="3" name="図 2">
            <a:extLst>
              <a:ext uri="{FF2B5EF4-FFF2-40B4-BE49-F238E27FC236}">
                <a16:creationId xmlns:a16="http://schemas.microsoft.com/office/drawing/2014/main" id="{B9EE24A2-CEB3-069F-4FC7-50E3DE50A95B}"/>
              </a:ext>
            </a:extLst>
          </p:cNvPr>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8" name="テキスト ボックス 7">
            <a:extLst>
              <a:ext uri="{FF2B5EF4-FFF2-40B4-BE49-F238E27FC236}">
                <a16:creationId xmlns:a16="http://schemas.microsoft.com/office/drawing/2014/main" id="{6B533CAE-580C-C7EF-AA05-3BC7EE3DEFED}"/>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31696308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A81EE-743F-7913-4099-711974E909EE}"/>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478E0922-ADA0-2596-F0C5-C2BD03B25DD8}"/>
              </a:ext>
            </a:extLst>
          </p:cNvPr>
          <p:cNvSpPr>
            <a:spLocks noGrp="1"/>
          </p:cNvSpPr>
          <p:nvPr>
            <p:ph type="title"/>
          </p:nvPr>
        </p:nvSpPr>
        <p:spPr/>
        <p:txBody>
          <a:bodyPr/>
          <a:lstStyle/>
          <a:p>
            <a:r>
              <a:rPr lang="ja-JP" altLang="en-US"/>
              <a:t>セキュリティ体験のススメ</a:t>
            </a:r>
          </a:p>
        </p:txBody>
      </p:sp>
      <p:sp>
        <p:nvSpPr>
          <p:cNvPr id="4" name="テキスト ボックス 3">
            <a:extLst>
              <a:ext uri="{FF2B5EF4-FFF2-40B4-BE49-F238E27FC236}">
                <a16:creationId xmlns:a16="http://schemas.microsoft.com/office/drawing/2014/main" id="{A5E70F3F-CD14-8782-3970-43AE00271F33}"/>
              </a:ext>
            </a:extLst>
          </p:cNvPr>
          <p:cNvSpPr txBox="1"/>
          <p:nvPr/>
        </p:nvSpPr>
        <p:spPr>
          <a:xfrm>
            <a:off x="334858" y="1153296"/>
            <a:ext cx="11647876" cy="5711372"/>
          </a:xfrm>
          <a:prstGeom prst="rect">
            <a:avLst/>
          </a:prstGeom>
          <a:noFill/>
        </p:spPr>
        <p:txBody>
          <a:bodyPr wrap="square" rtlCol="0">
            <a:spAutoFit/>
          </a:bodyPr>
          <a:lstStyle/>
          <a:p>
            <a:pPr>
              <a:lnSpc>
                <a:spcPct val="120000"/>
              </a:lnSpc>
            </a:pPr>
            <a:r>
              <a:rPr lang="en-US" altLang="ja-JP" sz="2800">
                <a:latin typeface="+mn-ea"/>
              </a:rPr>
              <a:t>【</a:t>
            </a:r>
            <a:r>
              <a:rPr lang="en-US" altLang="ja-JP" sz="2800" err="1">
                <a:latin typeface="+mn-ea"/>
              </a:rPr>
              <a:t>picoCTF</a:t>
            </a:r>
            <a:r>
              <a:rPr lang="en-US" altLang="ja-JP" sz="2800">
                <a:latin typeface="+mn-ea"/>
              </a:rPr>
              <a:t>】</a:t>
            </a:r>
            <a:r>
              <a:rPr lang="ja-JP" altLang="en-US" sz="2800">
                <a:latin typeface="+mn-ea"/>
              </a:rPr>
              <a:t>　</a:t>
            </a:r>
            <a:r>
              <a:rPr lang="en-US" altLang="ja-JP" sz="2000">
                <a:latin typeface="+mn-ea"/>
              </a:rPr>
              <a:t>※CTF</a:t>
            </a:r>
            <a:r>
              <a:rPr lang="ja-JP" altLang="en-US" sz="2000">
                <a:latin typeface="+mn-ea"/>
              </a:rPr>
              <a:t>：</a:t>
            </a:r>
            <a:r>
              <a:rPr lang="en-US" altLang="ja-JP" sz="2000">
                <a:latin typeface="+mn-ea"/>
              </a:rPr>
              <a:t>Capture</a:t>
            </a:r>
            <a:r>
              <a:rPr lang="ja-JP" altLang="en-US" sz="2000">
                <a:latin typeface="+mn-ea"/>
              </a:rPr>
              <a:t> </a:t>
            </a:r>
            <a:r>
              <a:rPr lang="en-US" altLang="ja-JP" sz="2000">
                <a:latin typeface="+mn-ea"/>
              </a:rPr>
              <a:t>The</a:t>
            </a:r>
            <a:r>
              <a:rPr lang="ja-JP" altLang="en-US" sz="2000">
                <a:latin typeface="+mn-ea"/>
              </a:rPr>
              <a:t> </a:t>
            </a:r>
            <a:r>
              <a:rPr lang="en-US" altLang="ja-JP" sz="2000">
                <a:latin typeface="+mn-ea"/>
              </a:rPr>
              <a:t>Flag</a:t>
            </a:r>
            <a:endParaRPr lang="en-US" altLang="ja-JP" sz="2800">
              <a:latin typeface="+mn-ea"/>
            </a:endParaRPr>
          </a:p>
          <a:p>
            <a:pPr>
              <a:lnSpc>
                <a:spcPct val="120000"/>
              </a:lnSpc>
            </a:pPr>
            <a:r>
              <a:rPr lang="ja-JP" altLang="en-US" sz="2800">
                <a:latin typeface="+mn-ea"/>
              </a:rPr>
              <a:t>問題に隠された「フラグ（答え）」を見つけるセキュリティ学習コンテンツ</a:t>
            </a:r>
            <a:endParaRPr lang="en-US" altLang="ja-JP" sz="2800">
              <a:latin typeface="+mn-ea"/>
            </a:endParaRPr>
          </a:p>
          <a:p>
            <a:pPr>
              <a:lnSpc>
                <a:spcPct val="120000"/>
              </a:lnSpc>
            </a:pPr>
            <a:r>
              <a:rPr lang="en-US" altLang="ja-JP" sz="2800">
                <a:latin typeface="+mn-ea"/>
              </a:rPr>
              <a:t>(</a:t>
            </a:r>
            <a:r>
              <a:rPr lang="ja-JP" altLang="en-US" sz="2800">
                <a:latin typeface="+mn-ea"/>
              </a:rPr>
              <a:t>中高生・初心者向け</a:t>
            </a:r>
            <a:r>
              <a:rPr lang="en-US" altLang="ja-JP" sz="2800">
                <a:latin typeface="+mn-ea"/>
              </a:rPr>
              <a:t>)</a:t>
            </a:r>
          </a:p>
          <a:p>
            <a:endParaRPr lang="en-US" altLang="ja-JP" sz="2800">
              <a:latin typeface="+mn-ea"/>
            </a:endParaRPr>
          </a:p>
          <a:p>
            <a:r>
              <a:rPr lang="ja-JP" altLang="en-US" sz="2800">
                <a:latin typeface="+mn-ea"/>
              </a:rPr>
              <a:t>学べる事：</a:t>
            </a:r>
            <a:endParaRPr lang="en-US" altLang="ja-JP" sz="2800">
              <a:latin typeface="+mn-ea"/>
            </a:endParaRPr>
          </a:p>
          <a:p>
            <a:pPr marL="342900" indent="-342900">
              <a:buFont typeface="+mj-ea"/>
              <a:buAutoNum type="circleNumDbPlain"/>
            </a:pPr>
            <a:r>
              <a:rPr lang="ja-JP" altLang="en-US" sz="2800">
                <a:latin typeface="+mn-ea"/>
              </a:rPr>
              <a:t>セキュリティの基礎</a:t>
            </a:r>
            <a:endParaRPr lang="en-US" altLang="ja-JP" sz="2800">
              <a:latin typeface="+mn-ea"/>
            </a:endParaRPr>
          </a:p>
          <a:p>
            <a:pPr marL="342900" indent="-342900">
              <a:buFont typeface="+mj-ea"/>
              <a:buAutoNum type="circleNumDbPlain"/>
            </a:pPr>
            <a:r>
              <a:rPr lang="ja-JP" altLang="en-US" sz="2800">
                <a:latin typeface="+mn-ea"/>
              </a:rPr>
              <a:t>プログラミングの基礎</a:t>
            </a:r>
            <a:endParaRPr lang="en-US" altLang="ja-JP" sz="2800">
              <a:latin typeface="+mn-ea"/>
            </a:endParaRPr>
          </a:p>
          <a:p>
            <a:pPr marL="342900" indent="-342900">
              <a:buFont typeface="+mj-ea"/>
              <a:buAutoNum type="circleNumDbPlain"/>
            </a:pPr>
            <a:r>
              <a:rPr lang="ja-JP" altLang="en-US" sz="2800">
                <a:latin typeface="+mn-ea"/>
              </a:rPr>
              <a:t>暗号読解の基礎</a:t>
            </a:r>
            <a:endParaRPr lang="en-US" altLang="ja-JP" sz="2800">
              <a:latin typeface="+mn-ea"/>
            </a:endParaRPr>
          </a:p>
          <a:p>
            <a:r>
              <a:rPr lang="en-US" altLang="ja-JP" sz="2800">
                <a:latin typeface="+mn-ea"/>
              </a:rPr>
              <a:t>  etc.</a:t>
            </a:r>
            <a:endParaRPr lang="ja-JP" altLang="en-US" sz="2800">
              <a:latin typeface="+mn-ea"/>
            </a:endParaRPr>
          </a:p>
          <a:p>
            <a:pPr>
              <a:lnSpc>
                <a:spcPct val="120000"/>
              </a:lnSpc>
            </a:pPr>
            <a:endParaRPr lang="en-US" altLang="ja-JP" sz="2800">
              <a:latin typeface="+mn-ea"/>
            </a:endParaRPr>
          </a:p>
          <a:p>
            <a:pPr>
              <a:lnSpc>
                <a:spcPct val="120000"/>
              </a:lnSpc>
            </a:pPr>
            <a:endParaRPr lang="en-US" altLang="ja-JP" sz="2800">
              <a:latin typeface="+mn-ea"/>
            </a:endParaRPr>
          </a:p>
          <a:p>
            <a:pPr>
              <a:lnSpc>
                <a:spcPct val="120000"/>
              </a:lnSpc>
            </a:pPr>
            <a:endParaRPr lang="en-US" altLang="ja-JP" sz="2800">
              <a:latin typeface="+mn-ea"/>
            </a:endParaRPr>
          </a:p>
        </p:txBody>
      </p:sp>
      <p:sp>
        <p:nvSpPr>
          <p:cNvPr id="7" name="テキスト ボックス 6">
            <a:extLst>
              <a:ext uri="{FF2B5EF4-FFF2-40B4-BE49-F238E27FC236}">
                <a16:creationId xmlns:a16="http://schemas.microsoft.com/office/drawing/2014/main" id="{D7857EB3-607E-6A00-A021-DDE34CA31C50}"/>
              </a:ext>
            </a:extLst>
          </p:cNvPr>
          <p:cNvSpPr txBox="1"/>
          <p:nvPr/>
        </p:nvSpPr>
        <p:spPr>
          <a:xfrm>
            <a:off x="5227007" y="2752774"/>
            <a:ext cx="6348907" cy="1754326"/>
          </a:xfrm>
          <a:prstGeom prst="rect">
            <a:avLst/>
          </a:prstGeom>
          <a:noFill/>
          <a:ln>
            <a:solidFill>
              <a:schemeClr val="tx1"/>
            </a:solidFill>
          </a:ln>
        </p:spPr>
        <p:txBody>
          <a:bodyPr wrap="square">
            <a:spAutoFit/>
          </a:bodyPr>
          <a:lstStyle/>
          <a:p>
            <a:r>
              <a:rPr lang="ja-JP" altLang="en-US">
                <a:latin typeface="+mn-ea"/>
              </a:rPr>
              <a:t>問題名：</a:t>
            </a:r>
            <a:endParaRPr lang="en-US" altLang="ja-JP">
              <a:latin typeface="+mn-ea"/>
            </a:endParaRPr>
          </a:p>
          <a:p>
            <a:r>
              <a:rPr lang="en-US" altLang="ja-JP">
                <a:latin typeface="+mn-ea"/>
              </a:rPr>
              <a:t>Shifted Flag</a:t>
            </a:r>
            <a:r>
              <a:rPr lang="ja-JP" altLang="en-US">
                <a:latin typeface="+mn-ea"/>
              </a:rPr>
              <a:t>次の文字列は、シーザー暗号で暗号化されています。復号して、フラグ形式 </a:t>
            </a:r>
            <a:r>
              <a:rPr lang="en-US" altLang="ja-JP" err="1">
                <a:latin typeface="+mn-ea"/>
              </a:rPr>
              <a:t>picoCTF</a:t>
            </a:r>
            <a:r>
              <a:rPr lang="en-US" altLang="ja-JP">
                <a:latin typeface="+mn-ea"/>
              </a:rPr>
              <a:t>{...} </a:t>
            </a:r>
            <a:r>
              <a:rPr lang="ja-JP" altLang="en-US">
                <a:latin typeface="+mn-ea"/>
              </a:rPr>
              <a:t>を答えてください。</a:t>
            </a:r>
            <a:endParaRPr lang="en-US" altLang="ja-JP">
              <a:latin typeface="+mn-ea"/>
            </a:endParaRPr>
          </a:p>
          <a:p>
            <a:endParaRPr lang="en-US" altLang="ja-JP">
              <a:latin typeface="+mn-ea"/>
            </a:endParaRPr>
          </a:p>
          <a:p>
            <a:r>
              <a:rPr lang="ja-JP" altLang="en-US">
                <a:latin typeface="+mn-ea"/>
              </a:rPr>
              <a:t>暗号文：</a:t>
            </a:r>
            <a:endParaRPr lang="en-US" altLang="ja-JP">
              <a:latin typeface="+mn-ea"/>
            </a:endParaRPr>
          </a:p>
          <a:p>
            <a:r>
              <a:rPr lang="en-US" altLang="ja-JP" err="1">
                <a:highlight>
                  <a:srgbClr val="FFFF00"/>
                </a:highlight>
                <a:latin typeface="+mn-ea"/>
              </a:rPr>
              <a:t>slfrFWI</a:t>
            </a:r>
            <a:r>
              <a:rPr lang="en-US" altLang="ja-JP">
                <a:highlight>
                  <a:srgbClr val="FFFF00"/>
                </a:highlight>
                <a:latin typeface="+mn-ea"/>
              </a:rPr>
              <a:t>{</a:t>
            </a:r>
            <a:r>
              <a:rPr lang="en-US" altLang="ja-JP" err="1">
                <a:highlight>
                  <a:srgbClr val="FFFF00"/>
                </a:highlight>
                <a:latin typeface="+mn-ea"/>
              </a:rPr>
              <a:t>fdhvdu</a:t>
            </a:r>
            <a:r>
              <a:rPr lang="en-US" altLang="ja-JP">
                <a:highlight>
                  <a:srgbClr val="FFFF00"/>
                </a:highlight>
                <a:latin typeface="+mn-ea"/>
              </a:rPr>
              <a:t>}</a:t>
            </a:r>
            <a:endParaRPr lang="ja-JP" altLang="en-US">
              <a:highlight>
                <a:srgbClr val="FFFF00"/>
              </a:highlight>
              <a:latin typeface="+mn-ea"/>
            </a:endParaRPr>
          </a:p>
        </p:txBody>
      </p:sp>
      <p:sp>
        <p:nvSpPr>
          <p:cNvPr id="8" name="テキスト ボックス 7">
            <a:extLst>
              <a:ext uri="{FF2B5EF4-FFF2-40B4-BE49-F238E27FC236}">
                <a16:creationId xmlns:a16="http://schemas.microsoft.com/office/drawing/2014/main" id="{34989DCD-FD43-35E8-322A-6A4406F2336F}"/>
              </a:ext>
            </a:extLst>
          </p:cNvPr>
          <p:cNvSpPr txBox="1"/>
          <p:nvPr/>
        </p:nvSpPr>
        <p:spPr>
          <a:xfrm>
            <a:off x="5227008" y="4887981"/>
            <a:ext cx="6348907" cy="1477328"/>
          </a:xfrm>
          <a:prstGeom prst="rect">
            <a:avLst/>
          </a:prstGeom>
          <a:noFill/>
          <a:ln>
            <a:solidFill>
              <a:schemeClr val="tx1"/>
            </a:solidFill>
          </a:ln>
        </p:spPr>
        <p:txBody>
          <a:bodyPr wrap="square">
            <a:spAutoFit/>
          </a:bodyPr>
          <a:lstStyle/>
          <a:p>
            <a:r>
              <a:rPr lang="ja-JP" altLang="en-US">
                <a:latin typeface="+mn-ea"/>
              </a:rPr>
              <a:t>シーザー暗号はアルファベットを一定の数だけずらす暗号</a:t>
            </a:r>
            <a:endParaRPr lang="en-US" altLang="ja-JP">
              <a:latin typeface="+mn-ea"/>
            </a:endParaRPr>
          </a:p>
          <a:p>
            <a:r>
              <a:rPr lang="en-US" altLang="ja-JP">
                <a:latin typeface="+mn-ea"/>
              </a:rPr>
              <a:t>3</a:t>
            </a:r>
            <a:r>
              <a:rPr lang="ja-JP" altLang="en-US">
                <a:latin typeface="+mn-ea"/>
              </a:rPr>
              <a:t>文字ずらすと</a:t>
            </a:r>
            <a:r>
              <a:rPr lang="en-US" altLang="ja-JP">
                <a:latin typeface="+mn-ea"/>
              </a:rPr>
              <a:t>…</a:t>
            </a:r>
          </a:p>
          <a:p>
            <a:endParaRPr lang="en-US" altLang="ja-JP">
              <a:latin typeface="+mn-ea"/>
            </a:endParaRPr>
          </a:p>
          <a:p>
            <a:r>
              <a:rPr lang="ja-JP" altLang="en-US">
                <a:latin typeface="+mn-ea"/>
              </a:rPr>
              <a:t>答え：</a:t>
            </a:r>
            <a:endParaRPr lang="en-US" altLang="ja-JP">
              <a:latin typeface="+mn-ea"/>
            </a:endParaRPr>
          </a:p>
          <a:p>
            <a:r>
              <a:rPr lang="en-US" altLang="ja-JP" err="1">
                <a:highlight>
                  <a:srgbClr val="FFFF00"/>
                </a:highlight>
                <a:latin typeface="+mn-ea"/>
              </a:rPr>
              <a:t>picoCTF</a:t>
            </a:r>
            <a:r>
              <a:rPr lang="en-US" altLang="ja-JP">
                <a:highlight>
                  <a:srgbClr val="FFFF00"/>
                </a:highlight>
                <a:latin typeface="+mn-ea"/>
              </a:rPr>
              <a:t>{</a:t>
            </a:r>
            <a:r>
              <a:rPr lang="en-US" altLang="ja-JP" err="1">
                <a:highlight>
                  <a:srgbClr val="FFFF00"/>
                </a:highlight>
                <a:latin typeface="+mn-ea"/>
              </a:rPr>
              <a:t>caesar</a:t>
            </a:r>
            <a:r>
              <a:rPr lang="en-US" altLang="ja-JP">
                <a:highlight>
                  <a:srgbClr val="FFFF00"/>
                </a:highlight>
                <a:latin typeface="+mn-ea"/>
              </a:rPr>
              <a:t>}</a:t>
            </a:r>
          </a:p>
        </p:txBody>
      </p:sp>
      <p:sp>
        <p:nvSpPr>
          <p:cNvPr id="9" name="二等辺三角形 8">
            <a:extLst>
              <a:ext uri="{FF2B5EF4-FFF2-40B4-BE49-F238E27FC236}">
                <a16:creationId xmlns:a16="http://schemas.microsoft.com/office/drawing/2014/main" id="{E4C45CEF-B931-EBA7-7197-768C7D5105B3}"/>
              </a:ext>
            </a:extLst>
          </p:cNvPr>
          <p:cNvSpPr/>
          <p:nvPr/>
        </p:nvSpPr>
        <p:spPr>
          <a:xfrm rot="10800000">
            <a:off x="7823490" y="4586995"/>
            <a:ext cx="1155939" cy="221090"/>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mn-ea"/>
            </a:endParaRPr>
          </a:p>
        </p:txBody>
      </p:sp>
      <p:sp>
        <p:nvSpPr>
          <p:cNvPr id="6" name="テキスト ボックス 5">
            <a:extLst>
              <a:ext uri="{FF2B5EF4-FFF2-40B4-BE49-F238E27FC236}">
                <a16:creationId xmlns:a16="http://schemas.microsoft.com/office/drawing/2014/main" id="{2290751D-6DB8-9731-EAD8-366536ADE60E}"/>
              </a:ext>
            </a:extLst>
          </p:cNvPr>
          <p:cNvSpPr txBox="1"/>
          <p:nvPr/>
        </p:nvSpPr>
        <p:spPr>
          <a:xfrm>
            <a:off x="8109817" y="6376858"/>
            <a:ext cx="3354884" cy="307777"/>
          </a:xfrm>
          <a:prstGeom prst="rect">
            <a:avLst/>
          </a:prstGeom>
          <a:noFill/>
        </p:spPr>
        <p:txBody>
          <a:bodyPr wrap="square">
            <a:spAutoFit/>
          </a:bodyPr>
          <a:lstStyle/>
          <a:p>
            <a:pPr algn="r"/>
            <a:r>
              <a:rPr lang="ja-JP" altLang="en-US" sz="1400">
                <a:latin typeface="+mn-ea"/>
              </a:rPr>
              <a:t>参考：</a:t>
            </a:r>
            <a:r>
              <a:rPr lang="en-US" altLang="ja-JP" sz="1400">
                <a:latin typeface="+mn-ea"/>
                <a:hlinkClick r:id="rId3"/>
              </a:rPr>
              <a:t>https://www.picoctf.org/</a:t>
            </a:r>
            <a:endParaRPr lang="en-US" altLang="ja-JP" sz="1400">
              <a:latin typeface="+mn-ea"/>
            </a:endParaRPr>
          </a:p>
        </p:txBody>
      </p:sp>
    </p:spTree>
    <p:extLst>
      <p:ext uri="{BB962C8B-B14F-4D97-AF65-F5344CB8AC3E}">
        <p14:creationId xmlns:p14="http://schemas.microsoft.com/office/powerpoint/2010/main" val="33500670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9DFACF-F0DD-D00B-0A52-35E52671E168}"/>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1205DA40-E4FE-2765-8DDF-62CC3F0BD938}"/>
              </a:ext>
            </a:extLst>
          </p:cNvPr>
          <p:cNvSpPr>
            <a:spLocks noGrp="1"/>
          </p:cNvSpPr>
          <p:nvPr>
            <p:ph type="title"/>
          </p:nvPr>
        </p:nvSpPr>
        <p:spPr>
          <a:xfrm>
            <a:off x="334859" y="182563"/>
            <a:ext cx="9542230" cy="589852"/>
          </a:xfrm>
        </p:spPr>
        <p:txBody>
          <a:bodyPr anchor="ctr">
            <a:normAutofit/>
          </a:bodyPr>
          <a:lstStyle/>
          <a:p>
            <a:r>
              <a:rPr lang="ja-JP" altLang="en-US"/>
              <a:t>資格取得のススメ</a:t>
            </a:r>
          </a:p>
        </p:txBody>
      </p:sp>
      <p:sp>
        <p:nvSpPr>
          <p:cNvPr id="4" name="テキスト ボックス 3">
            <a:extLst>
              <a:ext uri="{FF2B5EF4-FFF2-40B4-BE49-F238E27FC236}">
                <a16:creationId xmlns:a16="http://schemas.microsoft.com/office/drawing/2014/main" id="{5412D17E-A932-8A6A-6134-49575FB9233A}"/>
              </a:ext>
            </a:extLst>
          </p:cNvPr>
          <p:cNvSpPr txBox="1"/>
          <p:nvPr/>
        </p:nvSpPr>
        <p:spPr>
          <a:xfrm>
            <a:off x="334859" y="962915"/>
            <a:ext cx="11104984" cy="5712522"/>
          </a:xfrm>
          <a:prstGeom prst="rect">
            <a:avLst/>
          </a:prstGeom>
        </p:spPr>
        <p:txBody>
          <a:bodyPr rtlCol="0" anchor="t">
            <a:normAutofit/>
          </a:bodyPr>
          <a:lstStyle/>
          <a:p>
            <a:pPr indent="-514350">
              <a:spcAft>
                <a:spcPts val="600"/>
              </a:spcAft>
              <a:buFont typeface="Wingdings" panose="05000000000000000000" pitchFamily="2" charset="2"/>
              <a:buChar char="u"/>
            </a:pPr>
            <a:r>
              <a:rPr kumimoji="1" lang="en-US" altLang="ja-JP" sz="2800" b="1" kern="1200" dirty="0">
                <a:latin typeface="+mn-ea"/>
              </a:rPr>
              <a:t>IT</a:t>
            </a:r>
            <a:r>
              <a:rPr kumimoji="1" lang="ja-JP" altLang="en-US" sz="2800" b="1" kern="1200" dirty="0">
                <a:latin typeface="+mn-ea"/>
              </a:rPr>
              <a:t>パスポート試験</a:t>
            </a:r>
            <a:endParaRPr kumimoji="1" lang="en-US" altLang="ja-JP" sz="2000" b="1" kern="1200" dirty="0">
              <a:latin typeface="+mn-ea"/>
            </a:endParaRPr>
          </a:p>
          <a:p>
            <a:pPr marL="914400" lvl="1" indent="-457200">
              <a:spcAft>
                <a:spcPts val="600"/>
              </a:spcAft>
              <a:buFont typeface="Arial" panose="020B0604020202020204" pitchFamily="34" charset="0"/>
              <a:buChar char="•"/>
            </a:pPr>
            <a:r>
              <a:rPr lang="ja-JP" altLang="en-US" sz="2400" dirty="0">
                <a:latin typeface="+mn-ea"/>
              </a:rPr>
              <a:t>コンピュータやインターネットを活用するための基礎知識</a:t>
            </a:r>
            <a:r>
              <a:rPr kumimoji="1" lang="ja-JP" altLang="en-US" sz="2400" kern="1200" dirty="0">
                <a:latin typeface="+mn-ea"/>
              </a:rPr>
              <a:t>を広く学べる</a:t>
            </a:r>
            <a:endParaRPr kumimoji="1" lang="en-US" altLang="ja-JP" sz="2400" kern="1200" dirty="0">
              <a:latin typeface="+mn-ea"/>
            </a:endParaRPr>
          </a:p>
          <a:p>
            <a:pPr marL="914400" lvl="1" indent="-457200">
              <a:spcAft>
                <a:spcPts val="600"/>
              </a:spcAft>
              <a:buFont typeface="Arial" panose="020B0604020202020204" pitchFamily="34" charset="0"/>
              <a:buChar char="•"/>
            </a:pPr>
            <a:r>
              <a:rPr kumimoji="1" lang="ja-JP" altLang="en-US" sz="2400" kern="1200" dirty="0">
                <a:latin typeface="+mn-ea"/>
              </a:rPr>
              <a:t>進路が決まっていなくても役立つ</a:t>
            </a:r>
            <a:endParaRPr lang="en-US" altLang="ja-JP" sz="2400" dirty="0">
              <a:latin typeface="+mn-ea"/>
            </a:endParaRPr>
          </a:p>
          <a:p>
            <a:pPr lvl="1">
              <a:spcAft>
                <a:spcPts val="600"/>
              </a:spcAft>
            </a:pPr>
            <a:endParaRPr kumimoji="1" lang="en-US" altLang="ja-JP" sz="1100" kern="1200" dirty="0">
              <a:latin typeface="+mn-ea"/>
            </a:endParaRPr>
          </a:p>
          <a:p>
            <a:pPr lvl="1">
              <a:spcAft>
                <a:spcPts val="600"/>
              </a:spcAft>
            </a:pPr>
            <a:endParaRPr kumimoji="1" lang="en-US" altLang="ja-JP" sz="1100" kern="1200" dirty="0">
              <a:latin typeface="+mn-ea"/>
            </a:endParaRPr>
          </a:p>
          <a:p>
            <a:pPr lvl="1">
              <a:spcAft>
                <a:spcPts val="600"/>
              </a:spcAft>
            </a:pPr>
            <a:endParaRPr kumimoji="1" lang="en-US" altLang="ja-JP" sz="1100" kern="1200" dirty="0">
              <a:latin typeface="+mn-ea"/>
            </a:endParaRPr>
          </a:p>
          <a:p>
            <a:pPr indent="-514350">
              <a:spcAft>
                <a:spcPts val="600"/>
              </a:spcAft>
              <a:buFont typeface="Wingdings" panose="05000000000000000000" pitchFamily="2" charset="2"/>
              <a:buChar char="u"/>
            </a:pPr>
            <a:r>
              <a:rPr kumimoji="1" lang="ja-JP" altLang="en-US" sz="2800" b="1" kern="1200" dirty="0">
                <a:latin typeface="+mn-ea"/>
              </a:rPr>
              <a:t>情報セキュリティマネジメント試験</a:t>
            </a:r>
            <a:endParaRPr kumimoji="1" lang="en-US" altLang="ja-JP" sz="2800" b="1" kern="1200" dirty="0">
              <a:latin typeface="+mn-ea"/>
            </a:endParaRPr>
          </a:p>
          <a:p>
            <a:pPr marL="914400" lvl="1" indent="-457200">
              <a:spcAft>
                <a:spcPts val="600"/>
              </a:spcAft>
              <a:buFont typeface="Arial" panose="020B0604020202020204" pitchFamily="34" charset="0"/>
              <a:buChar char="•"/>
            </a:pPr>
            <a:r>
              <a:rPr kumimoji="1" lang="ja-JP" altLang="en-US" sz="2400" kern="1200" dirty="0">
                <a:latin typeface="+mn-ea"/>
              </a:rPr>
              <a:t>セキュリティを重点的に学べる</a:t>
            </a:r>
            <a:endParaRPr kumimoji="1" lang="en-US" altLang="ja-JP" sz="2400" kern="1200" dirty="0">
              <a:latin typeface="+mn-ea"/>
            </a:endParaRPr>
          </a:p>
          <a:p>
            <a:pPr marL="914400" lvl="1" indent="-457200">
              <a:spcAft>
                <a:spcPts val="600"/>
              </a:spcAft>
              <a:buFont typeface="Arial" panose="020B0604020202020204" pitchFamily="34" charset="0"/>
              <a:buChar char="•"/>
            </a:pPr>
            <a:r>
              <a:rPr kumimoji="1" lang="ja-JP" altLang="en-US" sz="2400" kern="1200" dirty="0">
                <a:latin typeface="+mn-ea"/>
              </a:rPr>
              <a:t>危険への気づきと正しい判断力が身につく</a:t>
            </a:r>
            <a:endParaRPr kumimoji="1" lang="en-US" altLang="ja-JP" sz="2400" kern="1200" dirty="0">
              <a:latin typeface="+mn-ea"/>
            </a:endParaRPr>
          </a:p>
        </p:txBody>
      </p:sp>
      <p:pic>
        <p:nvPicPr>
          <p:cNvPr id="9" name="図 8" descr="グラフィカル ユーザー インターフェイス, アプリケーション&#10;&#10;AI 生成コンテンツは誤りを含む可能性があります。">
            <a:extLst>
              <a:ext uri="{FF2B5EF4-FFF2-40B4-BE49-F238E27FC236}">
                <a16:creationId xmlns:a16="http://schemas.microsoft.com/office/drawing/2014/main" id="{172A5D72-1628-8C03-36E1-D62FBF340BB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a:xfrm>
            <a:off x="6836412" y="1975104"/>
            <a:ext cx="4885825" cy="2907791"/>
          </a:xfrm>
          <a:prstGeom prst="rect">
            <a:avLst/>
          </a:prstGeom>
        </p:spPr>
      </p:pic>
      <p:sp>
        <p:nvSpPr>
          <p:cNvPr id="2" name="吹き出し: 角を丸めた四角形 1">
            <a:extLst>
              <a:ext uri="{FF2B5EF4-FFF2-40B4-BE49-F238E27FC236}">
                <a16:creationId xmlns:a16="http://schemas.microsoft.com/office/drawing/2014/main" id="{84F5ADC5-6CD7-B00E-B6F4-58FD048BA5DF}"/>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将来の選択肢が広がるし、</a:t>
            </a:r>
            <a:r>
              <a:rPr lang="en-US" altLang="ja-JP" sz="2400">
                <a:solidFill>
                  <a:schemeClr val="tx1"/>
                </a:solidFill>
                <a:latin typeface="+mn-ea"/>
              </a:rPr>
              <a:t>IT</a:t>
            </a:r>
            <a:r>
              <a:rPr lang="ja-JP" altLang="en-US" sz="2400">
                <a:solidFill>
                  <a:schemeClr val="tx1"/>
                </a:solidFill>
                <a:latin typeface="+mn-ea"/>
              </a:rPr>
              <a:t>の仕事に進まなくても、</a:t>
            </a:r>
            <a:endParaRPr lang="en-US" altLang="ja-JP" sz="2400">
              <a:solidFill>
                <a:schemeClr val="tx1"/>
              </a:solidFill>
              <a:latin typeface="+mn-ea"/>
            </a:endParaRPr>
          </a:p>
          <a:p>
            <a:pPr algn="ctr"/>
            <a:r>
              <a:rPr lang="ja-JP" altLang="en-US" sz="2400">
                <a:solidFill>
                  <a:schemeClr val="tx1"/>
                </a:solidFill>
                <a:latin typeface="+mn-ea"/>
              </a:rPr>
              <a:t>社会や日常生活の中で必ず関わる</a:t>
            </a:r>
            <a:r>
              <a:rPr lang="en-US" altLang="ja-JP" sz="2400">
                <a:solidFill>
                  <a:schemeClr val="tx1"/>
                </a:solidFill>
                <a:latin typeface="+mn-ea"/>
              </a:rPr>
              <a:t>IT</a:t>
            </a:r>
            <a:r>
              <a:rPr lang="ja-JP" altLang="en-US" sz="2400">
                <a:solidFill>
                  <a:schemeClr val="tx1"/>
                </a:solidFill>
                <a:latin typeface="+mn-ea"/>
              </a:rPr>
              <a:t>を正しく理解できるんだ！</a:t>
            </a:r>
          </a:p>
        </p:txBody>
      </p:sp>
      <p:pic>
        <p:nvPicPr>
          <p:cNvPr id="6" name="図 5" descr="男性の顔の絵&#10;&#10;AI 生成コンテンツは誤りを含む可能性があります。">
            <a:extLst>
              <a:ext uri="{FF2B5EF4-FFF2-40B4-BE49-F238E27FC236}">
                <a16:creationId xmlns:a16="http://schemas.microsoft.com/office/drawing/2014/main" id="{3A4AE9DA-911F-9AD1-50DE-77CAB414E343}"/>
              </a:ext>
            </a:extLst>
          </p:cNvPr>
          <p:cNvPicPr preferRelativeResize="0">
            <a:picLocks/>
          </p:cNvPicPr>
          <p:nvPr/>
        </p:nvPicPr>
        <p:blipFill>
          <a:blip r:embed="rId4">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11" name="テキスト ボックス 10">
            <a:extLst>
              <a:ext uri="{FF2B5EF4-FFF2-40B4-BE49-F238E27FC236}">
                <a16:creationId xmlns:a16="http://schemas.microsoft.com/office/drawing/2014/main" id="{D67925D5-0644-DAC1-D67C-161AFA243037}"/>
              </a:ext>
            </a:extLst>
          </p:cNvPr>
          <p:cNvSpPr txBox="1"/>
          <p:nvPr/>
        </p:nvSpPr>
        <p:spPr>
          <a:xfrm>
            <a:off x="6836412" y="4952115"/>
            <a:ext cx="4669718" cy="338554"/>
          </a:xfrm>
          <a:prstGeom prst="rect">
            <a:avLst/>
          </a:prstGeom>
          <a:noFill/>
        </p:spPr>
        <p:txBody>
          <a:bodyPr wrap="square">
            <a:spAutoFit/>
          </a:bodyPr>
          <a:lstStyle/>
          <a:p>
            <a:r>
              <a:rPr lang="ja-JP" altLang="en-US" sz="1600">
                <a:latin typeface="+mn-ea"/>
              </a:rPr>
              <a:t>参考：</a:t>
            </a:r>
            <a:r>
              <a:rPr lang="ja-JP" altLang="en-US" sz="1600">
                <a:latin typeface="+mn-ea"/>
                <a:hlinkClick r:id="rId5"/>
              </a:rPr>
              <a:t>https://www.ipa.go.jp/shiken/index.html</a:t>
            </a:r>
            <a:r>
              <a:rPr lang="ja-JP" altLang="en-US" sz="1600">
                <a:latin typeface="+mn-ea"/>
              </a:rPr>
              <a:t> </a:t>
            </a:r>
          </a:p>
        </p:txBody>
      </p:sp>
      <p:sp>
        <p:nvSpPr>
          <p:cNvPr id="7" name="テキスト ボックス 6">
            <a:extLst>
              <a:ext uri="{FF2B5EF4-FFF2-40B4-BE49-F238E27FC236}">
                <a16:creationId xmlns:a16="http://schemas.microsoft.com/office/drawing/2014/main" id="{6F2DC89D-97CF-61D8-0A6B-72FE81AC92B7}"/>
              </a:ext>
            </a:extLst>
          </p:cNvPr>
          <p:cNvSpPr txBox="1"/>
          <p:nvPr/>
        </p:nvSpPr>
        <p:spPr>
          <a:xfrm>
            <a:off x="9839651" y="4664441"/>
            <a:ext cx="1498637" cy="246221"/>
          </a:xfrm>
          <a:prstGeom prst="rect">
            <a:avLst/>
          </a:prstGeom>
          <a:noFill/>
        </p:spPr>
        <p:txBody>
          <a:bodyPr wrap="square">
            <a:spAutoFit/>
          </a:bodyPr>
          <a:lstStyle/>
          <a:p>
            <a:r>
              <a:rPr lang="en-US" altLang="ja-JP" sz="1000" b="1" dirty="0">
                <a:solidFill>
                  <a:schemeClr val="bg1">
                    <a:lumMod val="85000"/>
                  </a:schemeClr>
                </a:solidFill>
              </a:rPr>
              <a:t>Generated</a:t>
            </a:r>
            <a:r>
              <a:rPr lang="ja-JP" altLang="en-US" sz="1000" b="1" dirty="0">
                <a:solidFill>
                  <a:schemeClr val="bg1">
                    <a:lumMod val="85000"/>
                  </a:schemeClr>
                </a:solidFill>
              </a:rPr>
              <a:t> </a:t>
            </a:r>
            <a:r>
              <a:rPr lang="en-US" altLang="ja-JP" sz="1000" b="1" dirty="0">
                <a:solidFill>
                  <a:schemeClr val="bg1">
                    <a:lumMod val="85000"/>
                  </a:schemeClr>
                </a:solidFill>
              </a:rPr>
              <a:t>with</a:t>
            </a:r>
            <a:r>
              <a:rPr lang="ja-JP" altLang="en-US" sz="1000" b="1" dirty="0">
                <a:solidFill>
                  <a:schemeClr val="bg1">
                    <a:lumMod val="85000"/>
                  </a:schemeClr>
                </a:solidFill>
              </a:rPr>
              <a:t> </a:t>
            </a:r>
            <a:r>
              <a:rPr lang="en-US" altLang="ja-JP" sz="1000" b="1" dirty="0">
                <a:solidFill>
                  <a:schemeClr val="bg1">
                    <a:lumMod val="85000"/>
                  </a:schemeClr>
                </a:solidFill>
              </a:rPr>
              <a:t>ChatGPT</a:t>
            </a:r>
            <a:endParaRPr lang="ja-JP" altLang="en-US" sz="1000" b="1" dirty="0">
              <a:solidFill>
                <a:schemeClr val="bg1">
                  <a:lumMod val="85000"/>
                </a:schemeClr>
              </a:solidFill>
            </a:endParaRPr>
          </a:p>
        </p:txBody>
      </p:sp>
      <p:sp>
        <p:nvSpPr>
          <p:cNvPr id="10" name="テキスト ボックス 9">
            <a:extLst>
              <a:ext uri="{FF2B5EF4-FFF2-40B4-BE49-F238E27FC236}">
                <a16:creationId xmlns:a16="http://schemas.microsoft.com/office/drawing/2014/main" id="{D82AA0B2-654E-798F-297D-8CB5A3CDF9F4}"/>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38599014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0B42B-50A7-B9CA-9905-4D3F6E4E26EC}"/>
            </a:ext>
          </a:extLst>
        </p:cNvPr>
        <p:cNvGrpSpPr/>
        <p:nvPr/>
      </p:nvGrpSpPr>
      <p:grpSpPr>
        <a:xfrm>
          <a:off x="0" y="0"/>
          <a:ext cx="0" cy="0"/>
          <a:chOff x="0" y="0"/>
          <a:chExt cx="0" cy="0"/>
        </a:xfrm>
      </p:grpSpPr>
      <p:sp>
        <p:nvSpPr>
          <p:cNvPr id="5" name="タイトル 4">
            <a:extLst>
              <a:ext uri="{FF2B5EF4-FFF2-40B4-BE49-F238E27FC236}">
                <a16:creationId xmlns:a16="http://schemas.microsoft.com/office/drawing/2014/main" id="{72AA2951-C0B5-53E2-F3BD-08690297487E}"/>
              </a:ext>
            </a:extLst>
          </p:cNvPr>
          <p:cNvSpPr>
            <a:spLocks noGrp="1"/>
          </p:cNvSpPr>
          <p:nvPr>
            <p:ph type="title"/>
          </p:nvPr>
        </p:nvSpPr>
        <p:spPr/>
        <p:txBody>
          <a:bodyPr/>
          <a:lstStyle/>
          <a:p>
            <a:r>
              <a:rPr lang="ja-JP" altLang="en-US"/>
              <a:t>まとめ</a:t>
            </a:r>
          </a:p>
        </p:txBody>
      </p:sp>
      <p:sp>
        <p:nvSpPr>
          <p:cNvPr id="3" name="正方形/長方形 2">
            <a:extLst>
              <a:ext uri="{FF2B5EF4-FFF2-40B4-BE49-F238E27FC236}">
                <a16:creationId xmlns:a16="http://schemas.microsoft.com/office/drawing/2014/main" id="{4A5703DC-C05A-44EC-C77F-035A394D5A67}"/>
              </a:ext>
            </a:extLst>
          </p:cNvPr>
          <p:cNvSpPr/>
          <p:nvPr/>
        </p:nvSpPr>
        <p:spPr>
          <a:xfrm>
            <a:off x="425106" y="1365043"/>
            <a:ext cx="11205713" cy="887183"/>
          </a:xfrm>
          <a:prstGeom prst="rect">
            <a:avLst/>
          </a:prstGeom>
          <a:solidFill>
            <a:srgbClr val="0066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800" b="1">
                <a:latin typeface="+mn-ea"/>
              </a:rPr>
              <a:t>セキュリティは、自分だけでなく、周りの人も守るもの</a:t>
            </a:r>
            <a:endParaRPr kumimoji="1" lang="ja-JP" altLang="en-US" sz="2800" b="1">
              <a:latin typeface="+mn-ea"/>
            </a:endParaRPr>
          </a:p>
        </p:txBody>
      </p:sp>
      <p:sp>
        <p:nvSpPr>
          <p:cNvPr id="6" name="正方形/長方形 5">
            <a:extLst>
              <a:ext uri="{FF2B5EF4-FFF2-40B4-BE49-F238E27FC236}">
                <a16:creationId xmlns:a16="http://schemas.microsoft.com/office/drawing/2014/main" id="{A3AB6349-BA82-C1AC-0928-507EEF952E63}"/>
              </a:ext>
            </a:extLst>
          </p:cNvPr>
          <p:cNvSpPr/>
          <p:nvPr/>
        </p:nvSpPr>
        <p:spPr>
          <a:xfrm>
            <a:off x="425106" y="4002089"/>
            <a:ext cx="11205713" cy="887183"/>
          </a:xfrm>
          <a:prstGeom prst="rect">
            <a:avLst/>
          </a:prstGeom>
          <a:solidFill>
            <a:srgbClr val="0066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800" b="1">
                <a:latin typeface="+mn-ea"/>
              </a:rPr>
              <a:t>インターネットを安全に使うためには、</a:t>
            </a:r>
            <a:endParaRPr lang="en-US" altLang="ja-JP" sz="2800" b="1">
              <a:latin typeface="+mn-ea"/>
            </a:endParaRPr>
          </a:p>
          <a:p>
            <a:pPr algn="ctr"/>
            <a:r>
              <a:rPr lang="ja-JP" altLang="en-US" sz="2800" b="1">
                <a:latin typeface="+mn-ea"/>
              </a:rPr>
              <a:t>「情報セキュリティの三要素</a:t>
            </a:r>
            <a:r>
              <a:rPr lang="en-US" altLang="ja-JP" sz="2800" b="1">
                <a:latin typeface="+mn-ea"/>
              </a:rPr>
              <a:t>(CIA) + </a:t>
            </a:r>
            <a:r>
              <a:rPr lang="ja-JP" altLang="en-US" sz="2800" b="1">
                <a:latin typeface="+mn-ea"/>
              </a:rPr>
              <a:t>情報リテラシー」が大事！</a:t>
            </a:r>
            <a:endParaRPr lang="en-US" altLang="ja-JP" sz="2800" b="1">
              <a:latin typeface="+mn-ea"/>
            </a:endParaRPr>
          </a:p>
        </p:txBody>
      </p:sp>
      <p:sp>
        <p:nvSpPr>
          <p:cNvPr id="7" name="正方形/長方形 6">
            <a:extLst>
              <a:ext uri="{FF2B5EF4-FFF2-40B4-BE49-F238E27FC236}">
                <a16:creationId xmlns:a16="http://schemas.microsoft.com/office/drawing/2014/main" id="{89077904-7096-B256-587E-97A79485DAB8}"/>
              </a:ext>
            </a:extLst>
          </p:cNvPr>
          <p:cNvSpPr/>
          <p:nvPr/>
        </p:nvSpPr>
        <p:spPr>
          <a:xfrm>
            <a:off x="431320" y="2683566"/>
            <a:ext cx="11205713" cy="887183"/>
          </a:xfrm>
          <a:prstGeom prst="rect">
            <a:avLst/>
          </a:prstGeom>
          <a:solidFill>
            <a:srgbClr val="0066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800" b="1">
                <a:latin typeface="+mn-ea"/>
              </a:rPr>
              <a:t>サイバー攻撃は「特別な人の話」ではない</a:t>
            </a:r>
            <a:endParaRPr kumimoji="1" lang="ja-JP" altLang="en-US" sz="2800" b="1">
              <a:latin typeface="+mn-ea"/>
            </a:endParaRPr>
          </a:p>
        </p:txBody>
      </p:sp>
      <p:sp>
        <p:nvSpPr>
          <p:cNvPr id="4" name="吹き出し: 角を丸めた四角形 3">
            <a:extLst>
              <a:ext uri="{FF2B5EF4-FFF2-40B4-BE49-F238E27FC236}">
                <a16:creationId xmlns:a16="http://schemas.microsoft.com/office/drawing/2014/main" id="{91DEC819-B429-FC89-2F09-58276BA26409}"/>
              </a:ext>
            </a:extLst>
          </p:cNvPr>
          <p:cNvSpPr/>
          <p:nvPr/>
        </p:nvSpPr>
        <p:spPr>
          <a:xfrm>
            <a:off x="1908000" y="5760000"/>
            <a:ext cx="9430288" cy="887183"/>
          </a:xfrm>
          <a:prstGeom prst="wedgeRoundRectCallout">
            <a:avLst>
              <a:gd name="adj1" fmla="val -51463"/>
              <a:gd name="adj2" fmla="val 3272"/>
              <a:gd name="adj3" fmla="val 16667"/>
            </a:avLst>
          </a:prstGeom>
          <a:solidFill>
            <a:schemeClr val="accent6">
              <a:lumMod val="20000"/>
              <a:lumOff val="80000"/>
            </a:schemeClr>
          </a:solidFill>
          <a:ln w="57150">
            <a:solidFill>
              <a:schemeClr val="accent6"/>
            </a:solidFill>
          </a:ln>
          <a:scene3d>
            <a:camera prst="orthographicFront"/>
            <a:lightRig rig="threePt" dir="t"/>
          </a:scene3d>
          <a:sp3d>
            <a:bevelT w="101600" prst="riblet"/>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ja-JP" altLang="en-US" sz="2400">
                <a:solidFill>
                  <a:schemeClr val="tx1"/>
                </a:solidFill>
                <a:latin typeface="+mn-ea"/>
              </a:rPr>
              <a:t>本日の講義はこれで終了！お疲れさまでした！</a:t>
            </a:r>
            <a:endParaRPr lang="en-US" altLang="ja-JP" sz="2400">
              <a:solidFill>
                <a:schemeClr val="tx1"/>
              </a:solidFill>
              <a:latin typeface="+mn-ea"/>
            </a:endParaRPr>
          </a:p>
        </p:txBody>
      </p:sp>
      <p:pic>
        <p:nvPicPr>
          <p:cNvPr id="2" name="図 1" descr="人形, おもちゃ, 食品, 挿絵 が含まれている画像&#10;&#10;AI 生成コンテンツは誤りを含む可能性があります。">
            <a:extLst>
              <a:ext uri="{FF2B5EF4-FFF2-40B4-BE49-F238E27FC236}">
                <a16:creationId xmlns:a16="http://schemas.microsoft.com/office/drawing/2014/main" id="{10B79A7B-22D8-2D46-1A09-05154CFCB308}"/>
              </a:ext>
            </a:extLst>
          </p:cNvPr>
          <p:cNvPicPr preferRelativeResize="0">
            <a:picLocks/>
          </p:cNvPicPr>
          <p:nvPr/>
        </p:nvPicPr>
        <p:blipFill>
          <a:blip r:embed="rId3">
            <a:extLst>
              <a:ext uri="{28A0092B-C50C-407E-A947-70E740481C1C}">
                <a14:useLocalDpi xmlns:a14="http://schemas.microsoft.com/office/drawing/2010/main" val="0"/>
              </a:ext>
            </a:extLst>
          </a:blip>
          <a:srcRect/>
          <a:stretch>
            <a:fillRect/>
          </a:stretch>
        </p:blipFill>
        <p:spPr>
          <a:xfrm>
            <a:off x="252000" y="5040000"/>
            <a:ext cx="1512000" cy="1800000"/>
          </a:xfrm>
          <a:prstGeom prst="rect">
            <a:avLst/>
          </a:prstGeom>
        </p:spPr>
      </p:pic>
      <p:sp>
        <p:nvSpPr>
          <p:cNvPr id="9" name="テキスト ボックス 8">
            <a:extLst>
              <a:ext uri="{FF2B5EF4-FFF2-40B4-BE49-F238E27FC236}">
                <a16:creationId xmlns:a16="http://schemas.microsoft.com/office/drawing/2014/main" id="{6FE67EE2-2763-696E-00B4-9F6F7A146B3B}"/>
              </a:ext>
            </a:extLst>
          </p:cNvPr>
          <p:cNvSpPr txBox="1"/>
          <p:nvPr/>
        </p:nvSpPr>
        <p:spPr>
          <a:xfrm>
            <a:off x="646640" y="6624556"/>
            <a:ext cx="1498637" cy="215444"/>
          </a:xfrm>
          <a:prstGeom prst="rect">
            <a:avLst/>
          </a:prstGeom>
          <a:noFill/>
        </p:spPr>
        <p:txBody>
          <a:bodyPr wrap="square">
            <a:spAutoFit/>
          </a:bodyPr>
          <a:lstStyle/>
          <a:p>
            <a:r>
              <a:rPr lang="en-US" altLang="ja-JP" sz="800" b="1" dirty="0">
                <a:solidFill>
                  <a:schemeClr val="tx1">
                    <a:lumMod val="50000"/>
                    <a:lumOff val="50000"/>
                  </a:schemeClr>
                </a:solidFill>
              </a:rPr>
              <a:t>Generated</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with</a:t>
            </a:r>
            <a:r>
              <a:rPr lang="ja-JP" altLang="en-US" sz="800" b="1" dirty="0">
                <a:solidFill>
                  <a:schemeClr val="tx1">
                    <a:lumMod val="50000"/>
                    <a:lumOff val="50000"/>
                  </a:schemeClr>
                </a:solidFill>
              </a:rPr>
              <a:t> </a:t>
            </a:r>
            <a:r>
              <a:rPr lang="en-US" altLang="ja-JP" sz="800" b="1" dirty="0">
                <a:solidFill>
                  <a:schemeClr val="tx1">
                    <a:lumMod val="50000"/>
                    <a:lumOff val="50000"/>
                  </a:schemeClr>
                </a:solidFill>
              </a:rPr>
              <a:t>Gemini</a:t>
            </a:r>
            <a:endParaRPr lang="ja-JP" altLang="en-US" sz="800" b="1" dirty="0">
              <a:solidFill>
                <a:schemeClr val="tx1">
                  <a:lumMod val="50000"/>
                  <a:lumOff val="50000"/>
                </a:schemeClr>
              </a:solidFill>
            </a:endParaRPr>
          </a:p>
        </p:txBody>
      </p:sp>
    </p:spTree>
    <p:extLst>
      <p:ext uri="{BB962C8B-B14F-4D97-AF65-F5344CB8AC3E}">
        <p14:creationId xmlns:p14="http://schemas.microsoft.com/office/powerpoint/2010/main" val="33823185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73DC7273-610E-B5FE-87D2-61AA101D39A6}"/>
              </a:ext>
            </a:extLst>
          </p:cNvPr>
          <p:cNvSpPr>
            <a:spLocks noGrp="1"/>
          </p:cNvSpPr>
          <p:nvPr>
            <p:ph type="title"/>
          </p:nvPr>
        </p:nvSpPr>
        <p:spPr/>
        <p:txBody>
          <a:bodyPr/>
          <a:lstStyle/>
          <a:p>
            <a:r>
              <a:rPr lang="en-US" altLang="ja-JP" sz="6000" dirty="0"/>
              <a:t>END</a:t>
            </a:r>
            <a:endParaRPr lang="ja-JP" altLang="en-US" sz="6000" dirty="0"/>
          </a:p>
        </p:txBody>
      </p:sp>
    </p:spTree>
    <p:extLst>
      <p:ext uri="{BB962C8B-B14F-4D97-AF65-F5344CB8AC3E}">
        <p14:creationId xmlns:p14="http://schemas.microsoft.com/office/powerpoint/2010/main" val="2475431099"/>
      </p:ext>
    </p:extLst>
  </p:cSld>
  <p:clrMapOvr>
    <a:masterClrMapping/>
  </p:clrMapOvr>
</p:sld>
</file>

<file path=ppt/theme/theme1.xml><?xml version="1.0" encoding="utf-8"?>
<a:theme xmlns:a="http://schemas.openxmlformats.org/drawingml/2006/main" name="テーマ1">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ICSCoEテンプレート">
      <a:majorFont>
        <a:latin typeface="Calibri"/>
        <a:ea typeface="ＭＳ Ｐゴシック"/>
        <a:cs typeface=""/>
      </a:majorFont>
      <a:minorFont>
        <a:latin typeface="Calibri"/>
        <a:ea typeface="ＭＳ Ｐゴシック"/>
        <a:cs typeface=""/>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830_輪読.pptx" id="{0EF9FCEB-4346-439D-A445-C8536DE5DAFF}" vid="{5529710C-5E94-40B9-9754-0CD9A0253AAB}"/>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ICSCOE_tmp</Template>
  <TotalTime>0</TotalTime>
  <Words>6993</Words>
  <Application>Microsoft Office PowerPoint</Application>
  <PresentationFormat>ワイド画面</PresentationFormat>
  <Paragraphs>696</Paragraphs>
  <Slides>44</Slides>
  <Notes>42</Notes>
  <HiddenSlides>0</HiddenSlides>
  <MMClips>1</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44</vt:i4>
      </vt:variant>
    </vt:vector>
  </HeadingPairs>
  <TitlesOfParts>
    <vt:vector size="49" baseType="lpstr">
      <vt:lpstr>ＭＳ Ｐゴシック</vt:lpstr>
      <vt:lpstr>游ゴシック</vt:lpstr>
      <vt:lpstr>Arial</vt:lpstr>
      <vt:lpstr>Wingdings</vt:lpstr>
      <vt:lpstr>テーマ1</vt:lpstr>
      <vt:lpstr>セキュリティワークショップ ～サイバー攻撃を知り、守るための手段を学ぶ～</vt:lpstr>
      <vt:lpstr>いきなりですが…</vt:lpstr>
      <vt:lpstr>今日のテーマ</vt:lpstr>
      <vt:lpstr>セキュリティとは？</vt:lpstr>
      <vt:lpstr>なぜセキュリティが必要なの？</vt:lpstr>
      <vt:lpstr>今日のミッション</vt:lpstr>
      <vt:lpstr>始める前の「約束」</vt:lpstr>
      <vt:lpstr>サイバー攻撃を知ろう！</vt:lpstr>
      <vt:lpstr>サイバー攻撃って何？</vt:lpstr>
      <vt:lpstr>攻撃者は何が目的？①</vt:lpstr>
      <vt:lpstr>攻撃者は何が目的？②</vt:lpstr>
      <vt:lpstr>どんなサイバー攻撃があるの？</vt:lpstr>
      <vt:lpstr>サイバー攻撃例(個人) 動画投稿サイトの悪用</vt:lpstr>
      <vt:lpstr>サイバー攻撃例(社会) 鉄鋼機械の不正操作</vt:lpstr>
      <vt:lpstr>サイバー攻撃例(社会) 鉄鋼機械の不正操作</vt:lpstr>
      <vt:lpstr>サイバー攻撃って難しい？</vt:lpstr>
      <vt:lpstr>HAppy Coffee breaK</vt:lpstr>
      <vt:lpstr>HAppy Coffee breaK 概要</vt:lpstr>
      <vt:lpstr>HAppy Coffee breaK スタート！</vt:lpstr>
      <vt:lpstr>HAppy Coffee breaKの振り返り①</vt:lpstr>
      <vt:lpstr>HAppy Coffee breaKの振り返り②</vt:lpstr>
      <vt:lpstr>(小ネタ) フリーWiFiについて</vt:lpstr>
      <vt:lpstr>HAppy Coffee breaKの振り返り③</vt:lpstr>
      <vt:lpstr>セキュリティを学ぼう！</vt:lpstr>
      <vt:lpstr>インターネットを安全に使うには？</vt:lpstr>
      <vt:lpstr>情報セキュリティの三要素とは？①</vt:lpstr>
      <vt:lpstr>情報セキュリティの三要素とは？②</vt:lpstr>
      <vt:lpstr>情報セキュリティの三要素とは？③</vt:lpstr>
      <vt:lpstr>情報セキュリティの三要素とは？④</vt:lpstr>
      <vt:lpstr>情報セキュリティの三要素とは？⑤</vt:lpstr>
      <vt:lpstr>情報リテラシーとは？①</vt:lpstr>
      <vt:lpstr>情報リテラシーとは？②</vt:lpstr>
      <vt:lpstr>デモ ： 実際にウイルスに感染してしまうと？</vt:lpstr>
      <vt:lpstr>SeQA</vt:lpstr>
      <vt:lpstr>SeQA 概要</vt:lpstr>
      <vt:lpstr>SeQA スタート！</vt:lpstr>
      <vt:lpstr>SeQAの振り返り①</vt:lpstr>
      <vt:lpstr>SeQAの振り返り②</vt:lpstr>
      <vt:lpstr>さいごに</vt:lpstr>
      <vt:lpstr>セキュリティ人材の実情</vt:lpstr>
      <vt:lpstr>セキュリティ体験のススメ</vt:lpstr>
      <vt:lpstr>資格取得のススメ</vt:lpstr>
      <vt:lpstr>まとめ</vt:lpstr>
      <vt:lpstr>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2026-08-28T00:52:26Z</dcterms:created>
  <dcterms:modified xsi:type="dcterms:W3CDTF">2026-08-28T00:52:41Z</dcterms:modified>
</cp:coreProperties>
</file>