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4"/>
  </p:sldMasterIdLst>
  <p:notesMasterIdLst>
    <p:notesMasterId r:id="rId31"/>
  </p:notesMasterIdLst>
  <p:sldIdLst>
    <p:sldId id="256" r:id="rId5"/>
    <p:sldId id="261" r:id="rId6"/>
    <p:sldId id="272" r:id="rId7"/>
    <p:sldId id="292" r:id="rId8"/>
    <p:sldId id="293" r:id="rId9"/>
    <p:sldId id="294" r:id="rId10"/>
    <p:sldId id="295" r:id="rId11"/>
    <p:sldId id="276" r:id="rId12"/>
    <p:sldId id="298" r:id="rId13"/>
    <p:sldId id="299" r:id="rId14"/>
    <p:sldId id="277" r:id="rId15"/>
    <p:sldId id="296" r:id="rId16"/>
    <p:sldId id="279" r:id="rId17"/>
    <p:sldId id="280" r:id="rId18"/>
    <p:sldId id="282" r:id="rId19"/>
    <p:sldId id="281" r:id="rId20"/>
    <p:sldId id="285" r:id="rId21"/>
    <p:sldId id="287" r:id="rId22"/>
    <p:sldId id="284" r:id="rId23"/>
    <p:sldId id="286" r:id="rId24"/>
    <p:sldId id="288" r:id="rId25"/>
    <p:sldId id="269" r:id="rId26"/>
    <p:sldId id="273" r:id="rId27"/>
    <p:sldId id="290" r:id="rId28"/>
    <p:sldId id="289" r:id="rId29"/>
    <p:sldId id="291" r:id="rId3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7C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340AC6-C6BF-EC47-8E6E-48B2AC1B2617}" v="4" dt="2020-06-15T09:16:46.1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45"/>
    <p:restoredTop sz="95336"/>
  </p:normalViewPr>
  <p:slideViewPr>
    <p:cSldViewPr snapToGrid="0">
      <p:cViewPr>
        <p:scale>
          <a:sx n="112" d="100"/>
          <a:sy n="112" d="100"/>
        </p:scale>
        <p:origin x="1640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190063(与那嶺　大貴)" userId="1883bec3-34ec-4278-bdc3-dd8eccc16adc" providerId="ADAL" clId="{8B685B21-251A-9B45-9653-A109F43350BE}"/>
    <pc:docChg chg="custSel modSld">
      <pc:chgData name="C190063(与那嶺　大貴)" userId="1883bec3-34ec-4278-bdc3-dd8eccc16adc" providerId="ADAL" clId="{8B685B21-251A-9B45-9653-A109F43350BE}" dt="2020-05-29T07:12:25.818" v="7" actId="1076"/>
      <pc:docMkLst>
        <pc:docMk/>
      </pc:docMkLst>
      <pc:sldChg chg="addSp delSp modSp">
        <pc:chgData name="C190063(与那嶺　大貴)" userId="1883bec3-34ec-4278-bdc3-dd8eccc16adc" providerId="ADAL" clId="{8B685B21-251A-9B45-9653-A109F43350BE}" dt="2020-05-29T07:12:25.818" v="7" actId="1076"/>
        <pc:sldMkLst>
          <pc:docMk/>
          <pc:sldMk cId="1101876588" sldId="272"/>
        </pc:sldMkLst>
        <pc:picChg chg="del">
          <ac:chgData name="C190063(与那嶺　大貴)" userId="1883bec3-34ec-4278-bdc3-dd8eccc16adc" providerId="ADAL" clId="{8B685B21-251A-9B45-9653-A109F43350BE}" dt="2020-05-29T07:10:49.996" v="0" actId="478"/>
          <ac:picMkLst>
            <pc:docMk/>
            <pc:sldMk cId="1101876588" sldId="272"/>
            <ac:picMk id="7" creationId="{B7DD2AC6-026A-BD4B-B6FD-6783BD87979A}"/>
          </ac:picMkLst>
        </pc:picChg>
        <pc:picChg chg="add mod">
          <ac:chgData name="C190063(与那嶺　大貴)" userId="1883bec3-34ec-4278-bdc3-dd8eccc16adc" providerId="ADAL" clId="{8B685B21-251A-9B45-9653-A109F43350BE}" dt="2020-05-29T07:12:25.818" v="7" actId="1076"/>
          <ac:picMkLst>
            <pc:docMk/>
            <pc:sldMk cId="1101876588" sldId="272"/>
            <ac:picMk id="8" creationId="{BF8A153D-F2E5-F346-A37F-8FFEAC532C7D}"/>
          </ac:picMkLst>
        </pc:picChg>
      </pc:sldChg>
    </pc:docChg>
  </pc:docChgLst>
  <pc:docChgLst>
    <pc:chgData name="C190063(与那嶺　大貴)" userId="1883bec3-34ec-4278-bdc3-dd8eccc16adc" providerId="ADAL" clId="{07340AC6-C6BF-EC47-8E6E-48B2AC1B2617}"/>
    <pc:docChg chg="custSel addSld modSld">
      <pc:chgData name="C190063(与那嶺　大貴)" userId="1883bec3-34ec-4278-bdc3-dd8eccc16adc" providerId="ADAL" clId="{07340AC6-C6BF-EC47-8E6E-48B2AC1B2617}" dt="2020-06-15T09:17:41.561" v="69" actId="1037"/>
      <pc:docMkLst>
        <pc:docMk/>
      </pc:docMkLst>
      <pc:sldChg chg="add">
        <pc:chgData name="C190063(与那嶺　大貴)" userId="1883bec3-34ec-4278-bdc3-dd8eccc16adc" providerId="ADAL" clId="{07340AC6-C6BF-EC47-8E6E-48B2AC1B2617}" dt="2020-06-12T10:39:48.920" v="0"/>
        <pc:sldMkLst>
          <pc:docMk/>
          <pc:sldMk cId="2591908535" sldId="261"/>
        </pc:sldMkLst>
      </pc:sldChg>
      <pc:sldChg chg="addSp delSp modSp">
        <pc:chgData name="C190063(与那嶺　大貴)" userId="1883bec3-34ec-4278-bdc3-dd8eccc16adc" providerId="ADAL" clId="{07340AC6-C6BF-EC47-8E6E-48B2AC1B2617}" dt="2020-06-15T09:16:06.511" v="13" actId="1036"/>
        <pc:sldMkLst>
          <pc:docMk/>
          <pc:sldMk cId="1927922316" sldId="273"/>
        </pc:sldMkLst>
        <pc:picChg chg="del">
          <ac:chgData name="C190063(与那嶺　大貴)" userId="1883bec3-34ec-4278-bdc3-dd8eccc16adc" providerId="ADAL" clId="{07340AC6-C6BF-EC47-8E6E-48B2AC1B2617}" dt="2020-06-15T09:15:43.682" v="7" actId="478"/>
          <ac:picMkLst>
            <pc:docMk/>
            <pc:sldMk cId="1927922316" sldId="273"/>
            <ac:picMk id="10" creationId="{09515A3F-C88F-484B-9824-7D7E1FCF5B32}"/>
          </ac:picMkLst>
        </pc:picChg>
        <pc:picChg chg="add mod">
          <ac:chgData name="C190063(与那嶺　大貴)" userId="1883bec3-34ec-4278-bdc3-dd8eccc16adc" providerId="ADAL" clId="{07340AC6-C6BF-EC47-8E6E-48B2AC1B2617}" dt="2020-06-15T09:16:06.511" v="13" actId="1036"/>
          <ac:picMkLst>
            <pc:docMk/>
            <pc:sldMk cId="1927922316" sldId="273"/>
            <ac:picMk id="25" creationId="{0B105E97-DE5B-AB44-BE55-C225E2A1321B}"/>
          </ac:picMkLst>
        </pc:picChg>
      </pc:sldChg>
      <pc:sldChg chg="addSp delSp modSp">
        <pc:chgData name="C190063(与那嶺　大貴)" userId="1883bec3-34ec-4278-bdc3-dd8eccc16adc" providerId="ADAL" clId="{07340AC6-C6BF-EC47-8E6E-48B2AC1B2617}" dt="2020-06-15T09:17:41.561" v="69" actId="1037"/>
        <pc:sldMkLst>
          <pc:docMk/>
          <pc:sldMk cId="752123090" sldId="290"/>
        </pc:sldMkLst>
        <pc:picChg chg="del">
          <ac:chgData name="C190063(与那嶺　大貴)" userId="1883bec3-34ec-4278-bdc3-dd8eccc16adc" providerId="ADAL" clId="{07340AC6-C6BF-EC47-8E6E-48B2AC1B2617}" dt="2020-06-15T09:16:17.162" v="14" actId="478"/>
          <ac:picMkLst>
            <pc:docMk/>
            <pc:sldMk cId="752123090" sldId="290"/>
            <ac:picMk id="5" creationId="{8BF845DD-36D6-3F4D-89F5-166CB2B4A599}"/>
          </ac:picMkLst>
        </pc:picChg>
        <pc:picChg chg="add mod modCrop">
          <ac:chgData name="C190063(与那嶺　大貴)" userId="1883bec3-34ec-4278-bdc3-dd8eccc16adc" providerId="ADAL" clId="{07340AC6-C6BF-EC47-8E6E-48B2AC1B2617}" dt="2020-06-15T09:17:41.561" v="69" actId="1037"/>
          <ac:picMkLst>
            <pc:docMk/>
            <pc:sldMk cId="752123090" sldId="290"/>
            <ac:picMk id="17" creationId="{827445AC-579B-F346-B771-F012BC059F38}"/>
          </ac:picMkLst>
        </pc:picChg>
      </pc:sldChg>
      <pc:sldChg chg="modSp">
        <pc:chgData name="C190063(与那嶺　大貴)" userId="1883bec3-34ec-4278-bdc3-dd8eccc16adc" providerId="ADAL" clId="{07340AC6-C6BF-EC47-8E6E-48B2AC1B2617}" dt="2020-06-15T09:14:51.939" v="6" actId="20577"/>
        <pc:sldMkLst>
          <pc:docMk/>
          <pc:sldMk cId="2342565895" sldId="299"/>
        </pc:sldMkLst>
        <pc:spChg chg="mod">
          <ac:chgData name="C190063(与那嶺　大貴)" userId="1883bec3-34ec-4278-bdc3-dd8eccc16adc" providerId="ADAL" clId="{07340AC6-C6BF-EC47-8E6E-48B2AC1B2617}" dt="2020-06-15T09:14:51.939" v="6" actId="20577"/>
          <ac:spMkLst>
            <pc:docMk/>
            <pc:sldMk cId="2342565895" sldId="299"/>
            <ac:spMk id="23" creationId="{E84E09DF-9C7B-5F44-A6E1-8D0F1F93D51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AE807-00D1-3949-8426-2D9C87A1AC13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90250-8EA9-D145-A11D-F15170FD8F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8507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3862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それぞれのフェーズについて説明します。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まず感染拡大フェーズで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感染拡大カード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と呼ばれるカードを引きます。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感染拡大カードにはチップの配置に関する指示が書かれているので、これに基づいて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チップ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配置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この例では、北海道支社の全ての課にチップを配置とありますので、北海道支社の総務課、人事課、営業課にチップを配置します。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チップは一つの課に、最大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枚まで配置可能です。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2656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一つの部署に配置できるチップは最大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３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枚まで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例えば、下の図のように、ある課に３枚のチップが配置された状態とします。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この時、その課へチップを配置するカードを引いてしまうと、チップが配置できなくなり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ゲームオーバーとなります。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これを防ぐために、プレーヤーは支社からチップを回収し、本社を経由して外部機関まで移動させる必要があります。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30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続いて支社担当者フェーズです。</a:t>
            </a:r>
            <a:endParaRPr kumimoji="1" lang="en-US" altLang="ja-JP" dirty="0"/>
          </a:p>
          <a:p>
            <a:r>
              <a:rPr kumimoji="1" lang="ja-JP" altLang="en-US"/>
              <a:t>支社担当者の方は「役割紹介カード」を見ながらご確認ください。</a:t>
            </a:r>
            <a:endParaRPr kumimoji="1" lang="en-US" altLang="ja-JP" dirty="0"/>
          </a:p>
          <a:p>
            <a:r>
              <a:rPr kumimoji="1" lang="ja-JP" altLang="en-US"/>
              <a:t>まず、チップを回収するためには、その部署へ移動しなければなりません。</a:t>
            </a:r>
            <a:endParaRPr kumimoji="1" lang="en-US" altLang="ja-JP" dirty="0"/>
          </a:p>
          <a:p>
            <a:r>
              <a:rPr kumimoji="1" lang="ja-JP" altLang="en-US"/>
              <a:t>支社担当者はターンの初めに部署間を移動することができます。</a:t>
            </a:r>
            <a:endParaRPr kumimoji="1" lang="en-US" altLang="ja-JP" dirty="0"/>
          </a:p>
          <a:p>
            <a:r>
              <a:rPr kumimoji="1" lang="ja-JP" altLang="en-US"/>
              <a:t>ただし、移動できるのは隣の課にだけで、</a:t>
            </a:r>
            <a:r>
              <a:rPr kumimoji="1" lang="en-US" altLang="ja-JP" dirty="0"/>
              <a:t>2</a:t>
            </a:r>
            <a:r>
              <a:rPr kumimoji="1" lang="ja-JP" altLang="en-US"/>
              <a:t>つ先のマスへ一気に移動することはできません。</a:t>
            </a:r>
            <a:endParaRPr kumimoji="1" lang="en-US" altLang="ja-JP" dirty="0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115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部署の移動を行った後に、実施できる行動は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つあり、いずれかを実施することができます。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一つ目は、「端末調査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端末隔離」です。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この行動は、支社担当者が配置されている部署の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チップを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全て裏返すことができます。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チップを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裏返すとマルウェア の種類が分かりα、β、γ、ωのいずれかが表示されます。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2646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二つ目は「</a:t>
            </a:r>
            <a:r>
              <a:rPr lang="ja-JP" altLang="en-US" sz="1200" b="1"/>
              <a:t>感染端末からマルウェア検体の回収」です。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マルウェア の種類が判明したチップ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を一枚、支社の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検体ゾーンへ移動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させる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ことができます。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9192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つ目は「</a:t>
            </a:r>
            <a:r>
              <a:rPr lang="ja-JP" altLang="en-US" sz="1200" b="1"/>
              <a:t>本社</a:t>
            </a:r>
            <a:r>
              <a:rPr lang="en-US" altLang="ja-JP" sz="1200" b="1" dirty="0"/>
              <a:t>CSIRT</a:t>
            </a:r>
            <a:r>
              <a:rPr lang="ja-JP" altLang="ja-JP" sz="1200" b="1"/>
              <a:t>への情報連携</a:t>
            </a:r>
            <a:r>
              <a:rPr lang="ja-JP" altLang="en-US" sz="1200" b="1"/>
              <a:t>」です。</a:t>
            </a:r>
            <a:endParaRPr lang="en-US" altLang="ja-JP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支社の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検体ゾーンのチップ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本社の検体ゾーンへ移動させることができます。</a:t>
            </a:r>
          </a:p>
          <a:p>
            <a:r>
              <a:rPr kumimoji="1" lang="ja-JP" altLang="en-US"/>
              <a:t>この時、支社の検体ゾーンにあるマルウェアは一括で送る必要があり、その際、本社の検体ゾーンに空きがなければ移動させることができません。</a:t>
            </a:r>
            <a:endParaRPr kumimoji="1" lang="en-US" altLang="ja-JP" dirty="0"/>
          </a:p>
          <a:p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以上が、支社担当者フェーズで実施する内容です。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これらを北海道支社、大阪支社、博多支社の順で実施します。</a:t>
            </a:r>
            <a:endParaRPr kumimoji="1" lang="en-US" altLang="ja-JP" dirty="0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00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続いて本社</a:t>
            </a:r>
            <a:r>
              <a:rPr kumimoji="1" lang="en-US" altLang="ja-JP" dirty="0"/>
              <a:t>CSIRT</a:t>
            </a:r>
            <a:r>
              <a:rPr kumimoji="1" lang="ja-JP" altLang="en-US"/>
              <a:t>担当者フェーズです。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本社担当者もまず、いずれかの支社を支援するために、移動することから始めます。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本社担当者はどのマスにも移動することが可能です。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15854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本社担当者も移動を行った後に実施できる行動は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つあり、いずれかを実施することができます。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１つ目は、「</a:t>
            </a:r>
            <a:r>
              <a:rPr lang="ja-JP" altLang="en-US" sz="1200" b="1"/>
              <a:t>セキュリティ会社へマルウェア調査依頼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これは配置されている支社を支援する役割があります。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対応している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支社の全てのチップを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裏返す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ことができます。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5224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２つ目は、「</a:t>
            </a:r>
            <a:r>
              <a:rPr lang="ja-JP" altLang="en-US" sz="1200" b="1"/>
              <a:t>セキュリティ会社へマルウェア調査依頼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本社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検体ゾーン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から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外部機関エリア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全ての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チップを移動させること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ができます。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外部機関エリア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に移動させる際には、チップをそれぞれの種類の場所に配置します。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endParaRPr kumimoji="1" lang="en-US" altLang="ja-JP" dirty="0"/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ただし、マルウェアω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オメガ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はいわゆるお邪魔虫です。</a:t>
            </a: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これはどれだけ外部機関に送ってもゲームクリアの条件とな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らず、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本社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検体ゾーン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から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駆除済みマルウェア置き場へ移動させます。</a:t>
            </a: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また、この時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外部機関に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同じ種類のマルウェアが4つ揃った場合、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ボード上に同じ種類のマルウェアがあれば、これを駆除することができます。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これは全ての支社が対象で、これ以降、同一のマルウェアが出てくるたびに駆除が可能です。</a:t>
            </a: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783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まずストーリ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の紹介です。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企業で端末のマルウェア感染が判明したところから始まり、これを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CSIRT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担当者が協力して駆除しようというものです。</a:t>
            </a: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プレーヤとして、本社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CSIRT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担当者と支社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CSIRT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担当者が登場します。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ゲームの目的は、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それぞれ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の担当者が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連携して、インシデント対応を行うことの大切さを伝えること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0683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本社担当者の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つ目の行動は、「</a:t>
            </a:r>
            <a:r>
              <a:rPr lang="ja-JP" altLang="en-US" sz="1200" b="1"/>
              <a:t>いずれかの支社のネットワーク遮断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支社の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マルウェア の感染が進み、どうしようもなくなった場合、本社はいずれかの支社のネットワークの遮断を実施することができます。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ネットワーク遮断を行った支社については、今後チップが配置されることはありません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しかし、その支社の担当者はそれ以降行動をすることができなくなり、また、本社担当者も次のターンはお休みとなります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89959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1709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78588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4662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まず、利用するゲームボードのご説明をいたします。 </a:t>
            </a: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ゲームボードは大きく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つのエリアに分かれており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支社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エリア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、本社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エリア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、外部機関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エリア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があります。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8744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支社エリアはさらに3つの支社に分かれており、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北海道支社、大阪支社、博多支社があります。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1848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それぞれの支社に総務課、人事課、営業課の3つの部署が存在します。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9877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プレーヤーは１名が本社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CSIRT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担当者、残りの３名が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各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支社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CSIRT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担当者とな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本社担当者は本社エリア、支社担当者はそれぞれの支社エリアで作業を行います。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3354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ここで、プレーヤーの役割を決めてください。</a:t>
            </a: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役割は本社担当者、北海道支社担当者、大阪支社担当者、博多支社担当者の4つです。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それぞれの担当者が決まったら、担当者ごとの役割紹介カードを配布してください。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308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まず、ゲームの流れを説明します。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このゲームはターン制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となっており、まずは、感染拡大カードを引いてチップを配置する「感染拡大フェーズ」があります。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そして、各支社担当者のプレイヤーが作業を実施する「支社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CSIRT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担当者フェーズ」があり、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クリック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本社担当者が作業を行う「本社</a:t>
            </a:r>
            <a:r>
              <a:rPr kumimoji="1" lang="en-US" altLang="ja-JP" dirty="0"/>
              <a:t>CSIRT</a:t>
            </a:r>
            <a:r>
              <a:rPr kumimoji="1" lang="ja-JP" altLang="en-US"/>
              <a:t>担当者フェーズ」と続きます。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【</a:t>
            </a:r>
            <a:r>
              <a:rPr kumimoji="1" lang="ja-JP" altLang="en-US"/>
              <a:t>クリック</a:t>
            </a:r>
            <a:r>
              <a:rPr kumimoji="1" lang="en-US" altLang="ja-JP" dirty="0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これらのフェーズを繰り返すことでゲームが進んでいきます。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4192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最後にゲームの勝利条件の紹介です。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最終的に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外部機関に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３種類のマルウェア全てのチップが4枚ずつ揃うとゲームクリアになります。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ゲームプレイ中はそれぞれの担当者が声を掛け合い、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状況に合った行動を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実施する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ことでゲームのクリアを目指しましょう！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390250-8EA9-D145-A11D-F15170FD8F20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99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962C432-CF9E-4643-8382-7EED135386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6BA56727-FBE4-4150-A67F-8D3E9BCF066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AF6774E-5CAA-1D49-AC6A-349E4DE7C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A0C2D4D-0F6E-4143-A72F-0A74ECF88E39}"/>
              </a:ext>
            </a:extLst>
          </p:cNvPr>
          <p:cNvSpPr/>
          <p:nvPr userDrawn="1"/>
        </p:nvSpPr>
        <p:spPr>
          <a:xfrm>
            <a:off x="606015" y="2571076"/>
            <a:ext cx="8822166" cy="1699708"/>
          </a:xfrm>
          <a:prstGeom prst="rect">
            <a:avLst/>
          </a:prstGeom>
          <a:solidFill>
            <a:srgbClr val="1F4E7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ea"/>
              <a:ea typeface="+mj-ea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FEB2B5A8-6DBC-144C-B6FF-8622C2532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956" y="3058006"/>
            <a:ext cx="7686281" cy="85836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400">
                <a:latin typeface="+mj-ea"/>
                <a:ea typeface="+mj-ea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FAD062B1-802F-8D47-9268-1102FEF79C5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049058" y="4547033"/>
            <a:ext cx="5807885" cy="6775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pic>
        <p:nvPicPr>
          <p:cNvPr id="8" name="図 7" descr="黒い背景と白い文字&#10;&#10;自動的に生成された説明">
            <a:extLst>
              <a:ext uri="{FF2B5EF4-FFF2-40B4-BE49-F238E27FC236}">
                <a16:creationId xmlns:a16="http://schemas.microsoft.com/office/drawing/2014/main" id="{BF14EC91-3545-F14D-99A1-8BCD5D941F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734" y="4547033"/>
            <a:ext cx="446323" cy="479103"/>
          </a:xfrm>
          <a:prstGeom prst="rect">
            <a:avLst/>
          </a:prstGeom>
        </p:spPr>
      </p:pic>
      <p:pic>
        <p:nvPicPr>
          <p:cNvPr id="9" name="図 8" descr="黒い背景と白い文字&#10;&#10;自動的に生成された説明">
            <a:extLst>
              <a:ext uri="{FF2B5EF4-FFF2-40B4-BE49-F238E27FC236}">
                <a16:creationId xmlns:a16="http://schemas.microsoft.com/office/drawing/2014/main" id="{19BEB658-52CA-504F-A922-0C21DBC1B8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6942" y="4547033"/>
            <a:ext cx="446323" cy="47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2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962C432-CF9E-4643-8382-7EED135386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6BA56727-FBE4-4150-A67F-8D3E9BCF066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AF6774E-5CAA-1D49-AC6A-349E4DE7C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A0C2D4D-0F6E-4143-A72F-0A74ECF88E39}"/>
              </a:ext>
            </a:extLst>
          </p:cNvPr>
          <p:cNvSpPr/>
          <p:nvPr userDrawn="1"/>
        </p:nvSpPr>
        <p:spPr>
          <a:xfrm>
            <a:off x="1045763" y="2939970"/>
            <a:ext cx="7947766" cy="1088020"/>
          </a:xfrm>
          <a:prstGeom prst="rect">
            <a:avLst/>
          </a:prstGeom>
          <a:solidFill>
            <a:schemeClr val="bg1">
              <a:lumMod val="5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ea"/>
              <a:ea typeface="+mj-ea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FEB2B5A8-6DBC-144C-B6FF-8622C2532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956" y="3058006"/>
            <a:ext cx="7686281" cy="85836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000">
                <a:latin typeface="+mj-ea"/>
                <a:ea typeface="+mj-ea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08554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ンテンツ（ボックス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0D3E28E-B39C-104A-8A8A-6FB7197477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6BA56727-FBE4-4150-A67F-8D3E9BCF066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9FA293-C89D-1C4C-8941-B058C16A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B0422648-D646-F14B-AA0A-B3621D8AE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7924631" cy="74251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00">
                <a:latin typeface="+mj-ea"/>
                <a:ea typeface="+mj-ea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000EC7A4-97FB-B946-B605-E597F89BC33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9863" y="1287029"/>
            <a:ext cx="8742558" cy="6446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pic>
        <p:nvPicPr>
          <p:cNvPr id="8" name="グラフィックス 7" descr="王冠">
            <a:extLst>
              <a:ext uri="{FF2B5EF4-FFF2-40B4-BE49-F238E27FC236}">
                <a16:creationId xmlns:a16="http://schemas.microsoft.com/office/drawing/2014/main" id="{2C58964F-C8DD-8044-BC6D-9A5BDC4F3C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950" y="421611"/>
            <a:ext cx="550086" cy="550086"/>
          </a:xfrm>
          <a:prstGeom prst="rect">
            <a:avLst/>
          </a:prstGeom>
        </p:spPr>
      </p:pic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BC11888B-3EDC-7D40-A164-0E6BBF5DA8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698" y="2210142"/>
            <a:ext cx="8933345" cy="4018379"/>
          </a:xfrm>
          <a:prstGeom prst="rect">
            <a:avLst/>
          </a:prstGeom>
        </p:spPr>
        <p:txBody>
          <a:bodyPr/>
          <a:lstStyle>
            <a:lvl1pPr marL="36000">
              <a:spcBef>
                <a:spcPts val="1000"/>
              </a:spcBef>
              <a:defRPr sz="2400" b="0">
                <a:latin typeface="+mj-ea"/>
                <a:ea typeface="+mj-ea"/>
              </a:defRPr>
            </a:lvl1pPr>
            <a:lvl2pPr marL="180000" indent="0">
              <a:spcBef>
                <a:spcPts val="1000"/>
              </a:spcBef>
              <a:buFont typeface="Wingdings" pitchFamily="2" charset="2"/>
              <a:buChar char="Ø"/>
              <a:defRPr sz="2000" b="0">
                <a:latin typeface="+mj-ea"/>
                <a:ea typeface="+mj-ea"/>
              </a:defRPr>
            </a:lvl2pPr>
            <a:lvl3pPr marL="540000" indent="0">
              <a:spcBef>
                <a:spcPts val="600"/>
              </a:spcBef>
              <a:buFontTx/>
              <a:buNone/>
              <a:defRPr sz="1800" b="0">
                <a:latin typeface="+mj-ea"/>
                <a:ea typeface="+mj-ea"/>
              </a:defRPr>
            </a:lvl3pPr>
            <a:lvl4pPr marL="36000" indent="0">
              <a:spcBef>
                <a:spcPts val="1000"/>
              </a:spcBef>
              <a:buFontTx/>
              <a:buNone/>
              <a:defRPr sz="1600" b="0">
                <a:latin typeface="+mj-ea"/>
                <a:ea typeface="+mj-ea"/>
              </a:defRPr>
            </a:lvl4pPr>
            <a:lvl5pPr marL="36000" indent="0">
              <a:spcBef>
                <a:spcPts val="1000"/>
              </a:spcBef>
              <a:buFontTx/>
              <a:buNone/>
              <a:defRPr sz="1600" b="0"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5119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ンテンツ（ボックス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E251EB4-422C-C44A-AD0E-25E9195BD4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6BA56727-FBE4-4150-A67F-8D3E9BCF066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B03DC8B-9AAC-DD4D-9C78-35C1FBE1D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7C57E536-4384-5B40-B155-205CF319A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7924631" cy="74251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00">
                <a:latin typeface="+mj-ea"/>
                <a:ea typeface="+mj-ea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11" name="グラフィックス 10" descr="王冠">
            <a:extLst>
              <a:ext uri="{FF2B5EF4-FFF2-40B4-BE49-F238E27FC236}">
                <a16:creationId xmlns:a16="http://schemas.microsoft.com/office/drawing/2014/main" id="{00E930F0-0DAA-E944-939D-CACEBD4C9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950" y="421611"/>
            <a:ext cx="550086" cy="550086"/>
          </a:xfrm>
          <a:prstGeom prst="rect">
            <a:avLst/>
          </a:prstGeom>
        </p:spPr>
      </p:pic>
      <p:sp>
        <p:nvSpPr>
          <p:cNvPr id="12" name="テキスト プレースホルダー 9">
            <a:extLst>
              <a:ext uri="{FF2B5EF4-FFF2-40B4-BE49-F238E27FC236}">
                <a16:creationId xmlns:a16="http://schemas.microsoft.com/office/drawing/2014/main" id="{2926849C-9F90-5D46-BB9C-07923C7206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698" y="1493948"/>
            <a:ext cx="8933345" cy="4734573"/>
          </a:xfrm>
          <a:prstGeom prst="rect">
            <a:avLst/>
          </a:prstGeom>
        </p:spPr>
        <p:txBody>
          <a:bodyPr/>
          <a:lstStyle>
            <a:lvl1pPr marL="36000">
              <a:spcBef>
                <a:spcPts val="1000"/>
              </a:spcBef>
              <a:defRPr sz="2400" b="0">
                <a:latin typeface="+mj-ea"/>
                <a:ea typeface="+mj-ea"/>
              </a:defRPr>
            </a:lvl1pPr>
            <a:lvl2pPr marL="180000" indent="0">
              <a:spcBef>
                <a:spcPts val="1000"/>
              </a:spcBef>
              <a:buFont typeface="Wingdings" pitchFamily="2" charset="2"/>
              <a:buChar char="Ø"/>
              <a:defRPr sz="2000" b="0">
                <a:latin typeface="+mj-ea"/>
                <a:ea typeface="+mj-ea"/>
              </a:defRPr>
            </a:lvl2pPr>
            <a:lvl3pPr marL="540000" indent="0">
              <a:spcBef>
                <a:spcPts val="600"/>
              </a:spcBef>
              <a:buFontTx/>
              <a:buNone/>
              <a:defRPr sz="1800" b="0">
                <a:latin typeface="+mj-ea"/>
                <a:ea typeface="+mj-ea"/>
              </a:defRPr>
            </a:lvl3pPr>
            <a:lvl4pPr marL="36000" indent="0">
              <a:spcBef>
                <a:spcPts val="1000"/>
              </a:spcBef>
              <a:buFontTx/>
              <a:buNone/>
              <a:defRPr sz="1600" b="0">
                <a:latin typeface="+mj-ea"/>
                <a:ea typeface="+mj-ea"/>
              </a:defRPr>
            </a:lvl4pPr>
            <a:lvl5pPr marL="36000" indent="0">
              <a:spcBef>
                <a:spcPts val="1000"/>
              </a:spcBef>
              <a:buFontTx/>
              <a:buNone/>
              <a:defRPr sz="1600" b="0"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363155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Relationship Id="rId14" Type="http://schemas.openxmlformats.org/officeDocument/2006/relationships/image" Target="../media/image9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9">
            <a:extLst>
              <a:ext uri="{FF2B5EF4-FFF2-40B4-BE49-F238E27FC236}">
                <a16:creationId xmlns:a16="http://schemas.microsoft.com/office/drawing/2014/main" id="{EB6BAC47-A916-0A40-A06A-78FDBC4ED8E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9906000" cy="6858000"/>
            <a:chOff x="0" y="0"/>
            <a:chExt cx="9144000" cy="6858000"/>
          </a:xfrm>
        </p:grpSpPr>
        <p:pic>
          <p:nvPicPr>
            <p:cNvPr id="8" name="図 10">
              <a:extLst>
                <a:ext uri="{FF2B5EF4-FFF2-40B4-BE49-F238E27FC236}">
                  <a16:creationId xmlns:a16="http://schemas.microsoft.com/office/drawing/2014/main" id="{765C7F06-87B7-0543-B3D7-3EC7239DC2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図 11">
              <a:extLst>
                <a:ext uri="{FF2B5EF4-FFF2-40B4-BE49-F238E27FC236}">
                  <a16:creationId xmlns:a16="http://schemas.microsoft.com/office/drawing/2014/main" id="{1DA16EB8-BCB5-774B-AEB4-AF5C1C20E2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7778" y="0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図 12">
              <a:extLst>
                <a:ext uri="{FF2B5EF4-FFF2-40B4-BE49-F238E27FC236}">
                  <a16:creationId xmlns:a16="http://schemas.microsoft.com/office/drawing/2014/main" id="{1BE56971-34D9-6B49-B529-6F97C83514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7778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図 13">
              <a:extLst>
                <a:ext uri="{FF2B5EF4-FFF2-40B4-BE49-F238E27FC236}">
                  <a16:creationId xmlns:a16="http://schemas.microsoft.com/office/drawing/2014/main" id="{8F170876-E2D1-EA4A-9A2F-702A10A90B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7778" y="1777778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図 14">
              <a:extLst>
                <a:ext uri="{FF2B5EF4-FFF2-40B4-BE49-F238E27FC236}">
                  <a16:creationId xmlns:a16="http://schemas.microsoft.com/office/drawing/2014/main" id="{8F78ECA4-1FD4-3A42-89DA-70842A531C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556" y="0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図 15">
              <a:extLst>
                <a:ext uri="{FF2B5EF4-FFF2-40B4-BE49-F238E27FC236}">
                  <a16:creationId xmlns:a16="http://schemas.microsoft.com/office/drawing/2014/main" id="{B5D7A7EE-CA2A-664A-A979-1CA03755E9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334" y="0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図 16">
              <a:extLst>
                <a:ext uri="{FF2B5EF4-FFF2-40B4-BE49-F238E27FC236}">
                  <a16:creationId xmlns:a16="http://schemas.microsoft.com/office/drawing/2014/main" id="{2E5A3A1C-522C-3649-8560-AA13FD7536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556" y="1777778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図 17">
              <a:extLst>
                <a:ext uri="{FF2B5EF4-FFF2-40B4-BE49-F238E27FC236}">
                  <a16:creationId xmlns:a16="http://schemas.microsoft.com/office/drawing/2014/main" id="{DFCA4D84-4175-D347-B970-E00D0FBBCE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334" y="1777778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図 18">
              <a:extLst>
                <a:ext uri="{FF2B5EF4-FFF2-40B4-BE49-F238E27FC236}">
                  <a16:creationId xmlns:a16="http://schemas.microsoft.com/office/drawing/2014/main" id="{D2A1D8D9-BE2F-374D-B1ED-F46E84B207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1112" y="0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図 19">
              <a:extLst>
                <a:ext uri="{FF2B5EF4-FFF2-40B4-BE49-F238E27FC236}">
                  <a16:creationId xmlns:a16="http://schemas.microsoft.com/office/drawing/2014/main" id="{99910EFA-45EE-4240-85C4-C0B997FFB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8890" y="0"/>
              <a:ext cx="255110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図 20">
              <a:extLst>
                <a:ext uri="{FF2B5EF4-FFF2-40B4-BE49-F238E27FC236}">
                  <a16:creationId xmlns:a16="http://schemas.microsoft.com/office/drawing/2014/main" id="{85B0B467-A984-964C-A402-8C188AB68B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1112" y="1777778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図 21">
              <a:extLst>
                <a:ext uri="{FF2B5EF4-FFF2-40B4-BE49-F238E27FC236}">
                  <a16:creationId xmlns:a16="http://schemas.microsoft.com/office/drawing/2014/main" id="{3105C2DE-CF28-0545-A894-5D8C64A508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8890" y="1777778"/>
              <a:ext cx="255110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図 22">
              <a:extLst>
                <a:ext uri="{FF2B5EF4-FFF2-40B4-BE49-F238E27FC236}">
                  <a16:creationId xmlns:a16="http://schemas.microsoft.com/office/drawing/2014/main" id="{B0D966CA-4475-FD45-8A37-03AC5D4F76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55556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図 23">
              <a:extLst>
                <a:ext uri="{FF2B5EF4-FFF2-40B4-BE49-F238E27FC236}">
                  <a16:creationId xmlns:a16="http://schemas.microsoft.com/office/drawing/2014/main" id="{08FC8C31-1D55-ED4F-97EF-99D329BA80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7778" y="3555556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図 24">
              <a:extLst>
                <a:ext uri="{FF2B5EF4-FFF2-40B4-BE49-F238E27FC236}">
                  <a16:creationId xmlns:a16="http://schemas.microsoft.com/office/drawing/2014/main" id="{A97989B1-938B-F74F-9607-5DFF1644B9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33334"/>
              <a:ext cx="1777778" cy="152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図 25">
              <a:extLst>
                <a:ext uri="{FF2B5EF4-FFF2-40B4-BE49-F238E27FC236}">
                  <a16:creationId xmlns:a16="http://schemas.microsoft.com/office/drawing/2014/main" id="{B73D1575-AF82-584A-808A-74A8B7140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7778" y="5333334"/>
              <a:ext cx="1777778" cy="152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図 26">
              <a:extLst>
                <a:ext uri="{FF2B5EF4-FFF2-40B4-BE49-F238E27FC236}">
                  <a16:creationId xmlns:a16="http://schemas.microsoft.com/office/drawing/2014/main" id="{1070E41A-3606-2C46-9474-B5F1EB6DAB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556" y="3555556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図 27">
              <a:extLst>
                <a:ext uri="{FF2B5EF4-FFF2-40B4-BE49-F238E27FC236}">
                  <a16:creationId xmlns:a16="http://schemas.microsoft.com/office/drawing/2014/main" id="{62EE58E6-62A2-7B4F-AD05-0CCEA12A47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334" y="3555556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図 28">
              <a:extLst>
                <a:ext uri="{FF2B5EF4-FFF2-40B4-BE49-F238E27FC236}">
                  <a16:creationId xmlns:a16="http://schemas.microsoft.com/office/drawing/2014/main" id="{54D88432-C812-5F49-ADA4-648A42C060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556" y="5333334"/>
              <a:ext cx="1777778" cy="152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図 29">
              <a:extLst>
                <a:ext uri="{FF2B5EF4-FFF2-40B4-BE49-F238E27FC236}">
                  <a16:creationId xmlns:a16="http://schemas.microsoft.com/office/drawing/2014/main" id="{AAC5C502-60C5-C340-9CA3-F51E1F25E8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334" y="5333334"/>
              <a:ext cx="1777778" cy="152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図 30">
              <a:extLst>
                <a:ext uri="{FF2B5EF4-FFF2-40B4-BE49-F238E27FC236}">
                  <a16:creationId xmlns:a16="http://schemas.microsoft.com/office/drawing/2014/main" id="{84CF0E8F-9817-D14D-82E0-72C1D78089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1112" y="3555556"/>
              <a:ext cx="1777778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図 31">
              <a:extLst>
                <a:ext uri="{FF2B5EF4-FFF2-40B4-BE49-F238E27FC236}">
                  <a16:creationId xmlns:a16="http://schemas.microsoft.com/office/drawing/2014/main" id="{78D35A2A-8E01-9249-B51A-9F88E40C46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8890" y="3555556"/>
              <a:ext cx="255110" cy="177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図 32">
              <a:extLst>
                <a:ext uri="{FF2B5EF4-FFF2-40B4-BE49-F238E27FC236}">
                  <a16:creationId xmlns:a16="http://schemas.microsoft.com/office/drawing/2014/main" id="{D3F42AEA-29E5-C44F-8280-80E5D43828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1112" y="5333334"/>
              <a:ext cx="1777778" cy="152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図 33">
              <a:extLst>
                <a:ext uri="{FF2B5EF4-FFF2-40B4-BE49-F238E27FC236}">
                  <a16:creationId xmlns:a16="http://schemas.microsoft.com/office/drawing/2014/main" id="{87C016F9-779C-0045-9D8E-07174A7D60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8890" y="5333334"/>
              <a:ext cx="255110" cy="152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Rectangle 59">
            <a:extLst>
              <a:ext uri="{FF2B5EF4-FFF2-40B4-BE49-F238E27FC236}">
                <a16:creationId xmlns:a16="http://schemas.microsoft.com/office/drawing/2014/main" id="{64BC59C4-A426-0541-B4FE-1494DDC58CE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127" y="0"/>
            <a:ext cx="9908127" cy="68580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1pPr>
            <a:lvl2pPr marL="742950" indent="-285750" algn="ctr"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2pPr>
            <a:lvl3pPr marL="1143000" indent="-228600" algn="ctr"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3pPr>
            <a:lvl4pPr marL="1600200" indent="-228600" algn="ctr"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4pPr>
            <a:lvl5pPr marL="2057400" indent="-228600" algn="ctr"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u="sng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9pPr>
          </a:lstStyle>
          <a:p>
            <a:pPr eaLnBrk="1" hangingPunct="1">
              <a:defRPr/>
            </a:pPr>
            <a:endParaRPr lang="ja-JP" altLang="en-US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240D30D3-68CF-924F-AF59-9882270774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20933" y="6356351"/>
            <a:ext cx="6896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fld id="{6BA56727-FBE4-4150-A67F-8D3E9BCF066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B1BA9C12-6D57-9C4C-9E59-3F5289C3E47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4593" y="0"/>
            <a:ext cx="831407" cy="831407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44C00A7-9600-5A40-BD08-28832CF974CE}"/>
              </a:ext>
            </a:extLst>
          </p:cNvPr>
          <p:cNvSpPr txBox="1"/>
          <p:nvPr userDrawn="1"/>
        </p:nvSpPr>
        <p:spPr>
          <a:xfrm>
            <a:off x="43950" y="46250"/>
            <a:ext cx="2171597" cy="2718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4610" tIns="54610" rIns="54610" bIns="54610" rtlCol="0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kumimoji="1" lang="en-US" altLang="ja-JP" sz="1050" b="0" err="1">
                <a:solidFill>
                  <a:schemeClr val="tx1"/>
                </a:solidFill>
                <a:latin typeface="+mj-ea"/>
                <a:ea typeface="+mj-ea"/>
              </a:rPr>
              <a:t>ICSCoE_TLP</a:t>
            </a:r>
            <a:r>
              <a:rPr kumimoji="1" lang="en-US" altLang="ja-JP" sz="1050" b="0">
                <a:solidFill>
                  <a:schemeClr val="tx1"/>
                </a:solidFill>
                <a:latin typeface="+mj-ea"/>
                <a:ea typeface="+mj-ea"/>
              </a:rPr>
              <a:t> WHITE 【</a:t>
            </a:r>
            <a:r>
              <a:rPr kumimoji="1" lang="ja-JP" altLang="en-US" sz="1050" b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kumimoji="1" lang="en-US" altLang="ja-JP" sz="1050" b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kumimoji="1" lang="ja-JP" altLang="en-US" sz="1050" b="0">
                <a:solidFill>
                  <a:schemeClr val="tx1"/>
                </a:solidFill>
                <a:latin typeface="+mj-ea"/>
                <a:ea typeface="+mj-ea"/>
              </a:rPr>
              <a:t>期</a:t>
            </a:r>
            <a:r>
              <a:rPr kumimoji="1" lang="en-US" altLang="ja-JP" sz="1050" b="0">
                <a:solidFill>
                  <a:schemeClr val="tx1"/>
                </a:solidFill>
                <a:latin typeface="+mj-ea"/>
                <a:ea typeface="+mj-ea"/>
              </a:rPr>
              <a:t>】</a:t>
            </a:r>
            <a:endParaRPr kumimoji="1" lang="ja-JP" altLang="en-US" sz="1050" b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6" name="フッター プレースホルダー 2">
            <a:extLst>
              <a:ext uri="{FF2B5EF4-FFF2-40B4-BE49-F238E27FC236}">
                <a16:creationId xmlns:a16="http://schemas.microsoft.com/office/drawing/2014/main" id="{768C1B47-7A1B-614A-B460-D0469F7317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49057" y="6356350"/>
            <a:ext cx="58078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pic>
        <p:nvPicPr>
          <p:cNvPr id="37" name="グラフィックス 36" descr="チェスの駒">
            <a:extLst>
              <a:ext uri="{FF2B5EF4-FFF2-40B4-BE49-F238E27FC236}">
                <a16:creationId xmlns:a16="http://schemas.microsoft.com/office/drawing/2014/main" id="{14BBD419-BF3E-304F-AC22-CFA4C3395B2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200364" y="6255112"/>
            <a:ext cx="579863" cy="579863"/>
          </a:xfrm>
          <a:prstGeom prst="rect">
            <a:avLst/>
          </a:prstGeom>
        </p:spPr>
      </p:pic>
      <p:pic>
        <p:nvPicPr>
          <p:cNvPr id="38" name="グラフィックス 37" descr="サイコロ">
            <a:extLst>
              <a:ext uri="{FF2B5EF4-FFF2-40B4-BE49-F238E27FC236}">
                <a16:creationId xmlns:a16="http://schemas.microsoft.com/office/drawing/2014/main" id="{6EC3DD9A-8FEB-CC41-B4C9-F280CFD6020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175" y="6248980"/>
            <a:ext cx="579863" cy="57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6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0" r:id="rId3"/>
    <p:sldLayoutId id="2147483649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4.tif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6.png"/><Relationship Id="rId4" Type="http://schemas.openxmlformats.org/officeDocument/2006/relationships/image" Target="../media/image45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tiff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tiff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62.tif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23.emf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59.png"/><Relationship Id="rId4" Type="http://schemas.openxmlformats.org/officeDocument/2006/relationships/image" Target="../media/image16.png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D0BB477-DF4A-BA47-AF4E-94CF175CDB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9846E7E-78A6-2C47-B20A-6B06524E2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B874A32-F1DC-2B43-9D31-82552217C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ゲームルール説明</a:t>
            </a:r>
            <a:r>
              <a:rPr kumimoji="1" lang="ja-JP" altLang="en-US"/>
              <a:t>資料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02E6B42-2A0B-D84A-B3BA-F89251F3753B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kumimoji="1" lang="ja-JP" altLang="en-US"/>
              <a:t>マルウェアスイーパー</a:t>
            </a:r>
          </a:p>
        </p:txBody>
      </p:sp>
    </p:spTree>
    <p:extLst>
      <p:ext uri="{BB962C8B-B14F-4D97-AF65-F5344CB8AC3E}">
        <p14:creationId xmlns:p14="http://schemas.microsoft.com/office/powerpoint/2010/main" val="3744263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C076C3C0-FB49-1D47-9F99-DBFF401CEA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6859" y="966307"/>
            <a:ext cx="2385801" cy="5472000"/>
          </a:xfrm>
          <a:prstGeom prst="rect">
            <a:avLst/>
          </a:prstGeom>
        </p:spPr>
      </p:pic>
      <p:sp>
        <p:nvSpPr>
          <p:cNvPr id="23" name="コンテンツ プレースホルダー 14">
            <a:extLst>
              <a:ext uri="{FF2B5EF4-FFF2-40B4-BE49-F238E27FC236}">
                <a16:creationId xmlns:a16="http://schemas.microsoft.com/office/drawing/2014/main" id="{E84E09DF-9C7B-5F44-A6E1-8D0F1F93D51D}"/>
              </a:ext>
            </a:extLst>
          </p:cNvPr>
          <p:cNvSpPr txBox="1">
            <a:spLocks/>
          </p:cNvSpPr>
          <p:nvPr/>
        </p:nvSpPr>
        <p:spPr>
          <a:xfrm>
            <a:off x="516835" y="1746876"/>
            <a:ext cx="5807887" cy="2679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400"/>
              <a:t>外部機関に３種類のマルウェアチップ</a:t>
            </a:r>
            <a:endParaRPr lang="en-US" altLang="ja-JP" sz="2400" dirty="0"/>
          </a:p>
          <a:p>
            <a:pPr marL="0" indent="0">
              <a:buNone/>
            </a:pPr>
            <a:r>
              <a:rPr lang="ja-JP" altLang="en-US" sz="2400"/>
              <a:t>　・マルウェア</a:t>
            </a:r>
            <a:r>
              <a:rPr lang="en-US" altLang="ja-JP" sz="2400" dirty="0"/>
              <a:t>A</a:t>
            </a:r>
          </a:p>
          <a:p>
            <a:pPr marL="0" indent="0">
              <a:buNone/>
            </a:pPr>
            <a:r>
              <a:rPr lang="ja-JP" altLang="en-US" sz="2400"/>
              <a:t>　・マルウェア</a:t>
            </a:r>
            <a:r>
              <a:rPr lang="en-US" altLang="ja-JP" sz="2400" dirty="0"/>
              <a:t>B</a:t>
            </a:r>
          </a:p>
          <a:p>
            <a:pPr marL="0" indent="0">
              <a:buNone/>
            </a:pPr>
            <a:r>
              <a:rPr lang="ja-JP" altLang="en-US" sz="2400"/>
              <a:t>　・マルウェア</a:t>
            </a:r>
            <a:r>
              <a:rPr lang="en-US" altLang="ja-JP" sz="2400" dirty="0"/>
              <a:t>C</a:t>
            </a:r>
          </a:p>
          <a:p>
            <a:pPr marL="0" indent="0">
              <a:buNone/>
            </a:pPr>
            <a:r>
              <a:rPr lang="ja-JP" altLang="en-US" sz="2400"/>
              <a:t>が</a:t>
            </a:r>
            <a:r>
              <a:rPr lang="ja-JP" altLang="ja-JP" sz="2400"/>
              <a:t>4枚ずつ揃うとゲームクリア</a:t>
            </a:r>
            <a:r>
              <a:rPr lang="ja-JP" altLang="en-US" sz="2400"/>
              <a:t>です。</a:t>
            </a: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10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185257" cy="742513"/>
          </a:xfrm>
        </p:spPr>
        <p:txBody>
          <a:bodyPr/>
          <a:lstStyle/>
          <a:p>
            <a:r>
              <a:rPr lang="ja-JP" altLang="en-US"/>
              <a:t>ゲームの勝利条件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A6608A04-AAD3-3648-B929-A1E1FC9A03CC}"/>
              </a:ext>
            </a:extLst>
          </p:cNvPr>
          <p:cNvSpPr txBox="1">
            <a:spLocks/>
          </p:cNvSpPr>
          <p:nvPr/>
        </p:nvSpPr>
        <p:spPr>
          <a:xfrm>
            <a:off x="516835" y="1337945"/>
            <a:ext cx="5850306" cy="5154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ja-JP" altLang="en-US" sz="180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6AAE86B-9CDA-1A45-B2C6-DD02A8B79C7D}"/>
              </a:ext>
            </a:extLst>
          </p:cNvPr>
          <p:cNvSpPr txBox="1"/>
          <p:nvPr/>
        </p:nvSpPr>
        <p:spPr>
          <a:xfrm flipH="1">
            <a:off x="4585650" y="5559846"/>
            <a:ext cx="1796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solidFill>
                  <a:srgbClr val="FF0000"/>
                </a:solidFill>
              </a:rPr>
              <a:t>ゲームクリア！</a:t>
            </a:r>
            <a:endParaRPr lang="en-US" altLang="ja-JP" dirty="0">
              <a:solidFill>
                <a:srgbClr val="FF0000"/>
              </a:solidFill>
            </a:endParaRPr>
          </a:p>
        </p:txBody>
      </p:sp>
      <p:pic>
        <p:nvPicPr>
          <p:cNvPr id="21" name="図 20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9736A4F7-F487-F641-BAEE-CC8F07D691A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847" y="3077322"/>
            <a:ext cx="611884" cy="45485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761D044F-E4F2-484C-AB04-FBA167A4D78C}"/>
              </a:ext>
            </a:extLst>
          </p:cNvPr>
          <p:cNvSpPr/>
          <p:nvPr/>
        </p:nvSpPr>
        <p:spPr>
          <a:xfrm>
            <a:off x="6466686" y="1230622"/>
            <a:ext cx="1183482" cy="167301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B9A94036-9657-D840-BA3A-7A84797EE259}"/>
              </a:ext>
            </a:extLst>
          </p:cNvPr>
          <p:cNvSpPr/>
          <p:nvPr/>
        </p:nvSpPr>
        <p:spPr>
          <a:xfrm>
            <a:off x="6462361" y="2898124"/>
            <a:ext cx="1183482" cy="171006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9392CC19-07F7-8B4E-8246-123BF8414663}"/>
              </a:ext>
            </a:extLst>
          </p:cNvPr>
          <p:cNvSpPr/>
          <p:nvPr/>
        </p:nvSpPr>
        <p:spPr>
          <a:xfrm>
            <a:off x="6458036" y="4613754"/>
            <a:ext cx="1183482" cy="167301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2" name="図 4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5F57AD8-FF0A-5440-9207-56E2F20ED1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3814" y="3194536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3" name="図 42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79E291CB-387A-C24D-8444-86FB875EAB7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902" y="4928787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1" name="図 50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6BFEE745-EDA5-9C4B-8C3B-28C6B64C3A8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527" y="1474820"/>
            <a:ext cx="468000" cy="46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2" name="図 51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EAF2CBA3-4AD0-C343-9F5A-EF7C1FA9530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45" y="1484434"/>
            <a:ext cx="468000" cy="46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3" name="図 52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29237F66-4186-C34B-A14F-934A65D4E86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014" y="1982113"/>
            <a:ext cx="468000" cy="46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4" name="図 53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054EABFC-30FF-DA4D-8E7D-A2B17A8011C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441" y="1979512"/>
            <a:ext cx="468000" cy="46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5" name="図 54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C69B0A7E-D297-4349-9FD6-53A63AD780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441" y="3194536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6" name="図 5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6A81B1BE-382F-CA43-9286-0035DDAA54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568" y="3711506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7" name="図 5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349C332-2B6E-2E49-9949-BAC7694CE79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7014" y="3711506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8" name="図 57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720D59CC-700B-8A4B-BDF9-4965CC38C32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1611" y="4925801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9" name="図 58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62E7289-A8F6-2145-AF1E-0276C8CCB0B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764" y="5416056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60" name="図 59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EBCE5A20-FA1C-404C-A6C2-71A247C2F42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8216" y="5437025"/>
            <a:ext cx="493200" cy="4932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256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8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図 32">
            <a:extLst>
              <a:ext uri="{FF2B5EF4-FFF2-40B4-BE49-F238E27FC236}">
                <a16:creationId xmlns:a16="http://schemas.microsoft.com/office/drawing/2014/main" id="{2007C67E-9578-CF4C-BD4B-1F98034F29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58" y="3873721"/>
            <a:ext cx="9768609" cy="237772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11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1.</a:t>
            </a:r>
            <a:r>
              <a:rPr lang="ja-JP" altLang="en-US"/>
              <a:t>感染拡大フェーズ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F94C6CCA-BCFE-0647-A132-26A2D5B8AF8C}"/>
              </a:ext>
            </a:extLst>
          </p:cNvPr>
          <p:cNvSpPr txBox="1">
            <a:spLocks/>
          </p:cNvSpPr>
          <p:nvPr/>
        </p:nvSpPr>
        <p:spPr>
          <a:xfrm>
            <a:off x="628650" y="1346653"/>
            <a:ext cx="8743950" cy="78512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/>
              <a:t>感染拡大カードを１枚引き、指示に従いチップを設置</a:t>
            </a:r>
          </a:p>
        </p:txBody>
      </p:sp>
      <p:sp>
        <p:nvSpPr>
          <p:cNvPr id="12" name="上矢印 11">
            <a:extLst>
              <a:ext uri="{FF2B5EF4-FFF2-40B4-BE49-F238E27FC236}">
                <a16:creationId xmlns:a16="http://schemas.microsoft.com/office/drawing/2014/main" id="{76009CBD-B512-D244-A907-341744A482E6}"/>
              </a:ext>
            </a:extLst>
          </p:cNvPr>
          <p:cNvSpPr/>
          <p:nvPr/>
        </p:nvSpPr>
        <p:spPr>
          <a:xfrm>
            <a:off x="567589" y="6142690"/>
            <a:ext cx="49067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上矢印 12">
            <a:extLst>
              <a:ext uri="{FF2B5EF4-FFF2-40B4-BE49-F238E27FC236}">
                <a16:creationId xmlns:a16="http://schemas.microsoft.com/office/drawing/2014/main" id="{7299765E-A6C0-2146-8EC6-452DF6625927}"/>
              </a:ext>
            </a:extLst>
          </p:cNvPr>
          <p:cNvSpPr/>
          <p:nvPr/>
        </p:nvSpPr>
        <p:spPr>
          <a:xfrm>
            <a:off x="4123599" y="6129233"/>
            <a:ext cx="49067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上矢印 13">
            <a:extLst>
              <a:ext uri="{FF2B5EF4-FFF2-40B4-BE49-F238E27FC236}">
                <a16:creationId xmlns:a16="http://schemas.microsoft.com/office/drawing/2014/main" id="{B2F65E8C-3E4B-6A48-833D-2187D97A008D}"/>
              </a:ext>
            </a:extLst>
          </p:cNvPr>
          <p:cNvSpPr/>
          <p:nvPr/>
        </p:nvSpPr>
        <p:spPr>
          <a:xfrm>
            <a:off x="6095640" y="6129233"/>
            <a:ext cx="49067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FCEF3B4-C084-414A-9EB6-4268C0286479}"/>
              </a:ext>
            </a:extLst>
          </p:cNvPr>
          <p:cNvSpPr txBox="1"/>
          <p:nvPr/>
        </p:nvSpPr>
        <p:spPr>
          <a:xfrm>
            <a:off x="968854" y="6204566"/>
            <a:ext cx="74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rgbClr val="FF0000"/>
                </a:solidFill>
              </a:rPr>
              <a:t>配置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5D9DC35-D30B-5242-91FD-30E3CA589FE9}"/>
              </a:ext>
            </a:extLst>
          </p:cNvPr>
          <p:cNvSpPr txBox="1"/>
          <p:nvPr/>
        </p:nvSpPr>
        <p:spPr>
          <a:xfrm>
            <a:off x="4487861" y="6197911"/>
            <a:ext cx="74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rgbClr val="FF0000"/>
                </a:solidFill>
              </a:rPr>
              <a:t>配置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A3689BC-49B8-3048-B991-708E407FFA8E}"/>
              </a:ext>
            </a:extLst>
          </p:cNvPr>
          <p:cNvSpPr txBox="1"/>
          <p:nvPr/>
        </p:nvSpPr>
        <p:spPr>
          <a:xfrm>
            <a:off x="6478947" y="6186400"/>
            <a:ext cx="74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rgbClr val="FF0000"/>
                </a:solidFill>
              </a:rPr>
              <a:t>配置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ED86CBE-F9A9-044C-82E1-A2BB782DCACC}"/>
              </a:ext>
            </a:extLst>
          </p:cNvPr>
          <p:cNvSpPr txBox="1"/>
          <p:nvPr/>
        </p:nvSpPr>
        <p:spPr>
          <a:xfrm>
            <a:off x="442132" y="2188916"/>
            <a:ext cx="741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/>
              <a:t>例）</a:t>
            </a:r>
            <a:endParaRPr kumimoji="1" lang="ja-JP" altLang="en-US" sz="200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303205D-D8CA-874E-B3F3-D78C3979B557}"/>
              </a:ext>
            </a:extLst>
          </p:cNvPr>
          <p:cNvSpPr txBox="1"/>
          <p:nvPr/>
        </p:nvSpPr>
        <p:spPr>
          <a:xfrm>
            <a:off x="6935206" y="2237236"/>
            <a:ext cx="2371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solidFill>
                  <a:srgbClr val="FF0000"/>
                </a:solidFill>
              </a:rPr>
              <a:t>指示</a:t>
            </a:r>
          </a:p>
        </p:txBody>
      </p:sp>
      <p:pic>
        <p:nvPicPr>
          <p:cNvPr id="26" name="図 25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33443F5B-C1CE-964D-AD03-BC03F0EE6F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755" y="4314944"/>
            <a:ext cx="1042896" cy="7844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904F25E3-2C30-2E4D-8105-169D6A5B19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0616" y="1924242"/>
            <a:ext cx="2579125" cy="1678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52978A97-8B37-944A-AF5D-AEB3944BAE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45" y="2304879"/>
            <a:ext cx="1633816" cy="106327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9079F87-3B88-3D45-937E-03AE27A47D09}"/>
              </a:ext>
            </a:extLst>
          </p:cNvPr>
          <p:cNvSpPr/>
          <p:nvPr/>
        </p:nvSpPr>
        <p:spPr>
          <a:xfrm>
            <a:off x="4284569" y="2183774"/>
            <a:ext cx="2579125" cy="4782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C54C318A-5D9B-C746-A33A-9E0FD153B580}"/>
              </a:ext>
            </a:extLst>
          </p:cNvPr>
          <p:cNvCxnSpPr/>
          <p:nvPr/>
        </p:nvCxnSpPr>
        <p:spPr>
          <a:xfrm>
            <a:off x="3141888" y="2893826"/>
            <a:ext cx="95717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5329C486-701C-264D-B3F5-9F3CB98C93F0}"/>
              </a:ext>
            </a:extLst>
          </p:cNvPr>
          <p:cNvSpPr txBox="1"/>
          <p:nvPr/>
        </p:nvSpPr>
        <p:spPr>
          <a:xfrm>
            <a:off x="3242779" y="2537697"/>
            <a:ext cx="890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/>
              <a:t>裏面</a:t>
            </a:r>
          </a:p>
        </p:txBody>
      </p:sp>
      <p:pic>
        <p:nvPicPr>
          <p:cNvPr id="41" name="図 40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B5586A2F-0951-BC40-9187-20F4C85C50D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287" y="5331906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43" name="図 4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04F40CE-822B-6C47-A1A7-2D0BF634E85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0935" y="5341864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44" name="図 4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F1FBF4A8-58E8-0846-8F90-B9513EBD5CB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976" y="5332846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sp>
        <p:nvSpPr>
          <p:cNvPr id="27" name="角丸四角形吹き出し 26">
            <a:extLst>
              <a:ext uri="{FF2B5EF4-FFF2-40B4-BE49-F238E27FC236}">
                <a16:creationId xmlns:a16="http://schemas.microsoft.com/office/drawing/2014/main" id="{484A075F-C6DD-0A41-8878-33047D67677E}"/>
              </a:ext>
            </a:extLst>
          </p:cNvPr>
          <p:cNvSpPr/>
          <p:nvPr/>
        </p:nvSpPr>
        <p:spPr>
          <a:xfrm>
            <a:off x="7132718" y="3290805"/>
            <a:ext cx="2618207" cy="929850"/>
          </a:xfrm>
          <a:prstGeom prst="wedgeRoundRectCallout">
            <a:avLst>
              <a:gd name="adj1" fmla="val -47680"/>
              <a:gd name="adj2" fmla="val 161828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一つの課に</a:t>
            </a:r>
            <a:endParaRPr lang="en-US" altLang="ja-JP" dirty="0">
              <a:solidFill>
                <a:srgbClr val="000000"/>
              </a:solidFill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最大</a:t>
            </a: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3</a:t>
            </a: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枚まで配置可能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28" name="角丸四角形 27">
            <a:extLst>
              <a:ext uri="{FF2B5EF4-FFF2-40B4-BE49-F238E27FC236}">
                <a16:creationId xmlns:a16="http://schemas.microsoft.com/office/drawing/2014/main" id="{0E05606E-9941-3843-89B5-004F7EAB1382}"/>
              </a:ext>
            </a:extLst>
          </p:cNvPr>
          <p:cNvSpPr/>
          <p:nvPr/>
        </p:nvSpPr>
        <p:spPr>
          <a:xfrm>
            <a:off x="5899480" y="5246124"/>
            <a:ext cx="2570752" cy="89656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4404DBC-2A4B-BD4C-A986-D6B9689C5FD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247" y="5350130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138002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25" grpId="0"/>
      <p:bldP spid="11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図 32">
            <a:extLst>
              <a:ext uri="{FF2B5EF4-FFF2-40B4-BE49-F238E27FC236}">
                <a16:creationId xmlns:a16="http://schemas.microsoft.com/office/drawing/2014/main" id="{2007C67E-9578-CF4C-BD4B-1F98034F29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58" y="3873721"/>
            <a:ext cx="9768609" cy="237772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12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※</a:t>
            </a:r>
            <a:r>
              <a:rPr lang="ja-JP" altLang="en-US"/>
              <a:t>ゲームオーバーについて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F94C6CCA-BCFE-0647-A132-26A2D5B8AF8C}"/>
              </a:ext>
            </a:extLst>
          </p:cNvPr>
          <p:cNvSpPr txBox="1">
            <a:spLocks/>
          </p:cNvSpPr>
          <p:nvPr/>
        </p:nvSpPr>
        <p:spPr>
          <a:xfrm>
            <a:off x="628649" y="1346653"/>
            <a:ext cx="9441783" cy="78512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/>
              <a:t>いずれかの課に</a:t>
            </a:r>
            <a:r>
              <a:rPr lang="en-US" altLang="ja-JP" sz="2400" dirty="0"/>
              <a:t>4</a:t>
            </a:r>
            <a:r>
              <a:rPr lang="ja-JP" altLang="en-US" sz="2400"/>
              <a:t>つ目のチップが配置されるとゲームオーバー</a:t>
            </a:r>
          </a:p>
        </p:txBody>
      </p:sp>
      <p:sp>
        <p:nvSpPr>
          <p:cNvPr id="12" name="上矢印 11">
            <a:extLst>
              <a:ext uri="{FF2B5EF4-FFF2-40B4-BE49-F238E27FC236}">
                <a16:creationId xmlns:a16="http://schemas.microsoft.com/office/drawing/2014/main" id="{76009CBD-B512-D244-A907-341744A482E6}"/>
              </a:ext>
            </a:extLst>
          </p:cNvPr>
          <p:cNvSpPr/>
          <p:nvPr/>
        </p:nvSpPr>
        <p:spPr>
          <a:xfrm>
            <a:off x="567589" y="6142690"/>
            <a:ext cx="49067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上矢印 12">
            <a:extLst>
              <a:ext uri="{FF2B5EF4-FFF2-40B4-BE49-F238E27FC236}">
                <a16:creationId xmlns:a16="http://schemas.microsoft.com/office/drawing/2014/main" id="{7299765E-A6C0-2146-8EC6-452DF6625927}"/>
              </a:ext>
            </a:extLst>
          </p:cNvPr>
          <p:cNvSpPr/>
          <p:nvPr/>
        </p:nvSpPr>
        <p:spPr>
          <a:xfrm>
            <a:off x="4123599" y="6129233"/>
            <a:ext cx="49067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上矢印 13">
            <a:extLst>
              <a:ext uri="{FF2B5EF4-FFF2-40B4-BE49-F238E27FC236}">
                <a16:creationId xmlns:a16="http://schemas.microsoft.com/office/drawing/2014/main" id="{B2F65E8C-3E4B-6A48-833D-2187D97A008D}"/>
              </a:ext>
            </a:extLst>
          </p:cNvPr>
          <p:cNvSpPr/>
          <p:nvPr/>
        </p:nvSpPr>
        <p:spPr>
          <a:xfrm>
            <a:off x="6095640" y="6129233"/>
            <a:ext cx="49067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FCEF3B4-C084-414A-9EB6-4268C0286479}"/>
              </a:ext>
            </a:extLst>
          </p:cNvPr>
          <p:cNvSpPr txBox="1"/>
          <p:nvPr/>
        </p:nvSpPr>
        <p:spPr>
          <a:xfrm>
            <a:off x="968854" y="6204566"/>
            <a:ext cx="74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/>
              <a:t>配置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5D9DC35-D30B-5242-91FD-30E3CA589FE9}"/>
              </a:ext>
            </a:extLst>
          </p:cNvPr>
          <p:cNvSpPr txBox="1"/>
          <p:nvPr/>
        </p:nvSpPr>
        <p:spPr>
          <a:xfrm>
            <a:off x="4487861" y="6197911"/>
            <a:ext cx="74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/>
              <a:t>配置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A3689BC-49B8-3048-B991-708E407FFA8E}"/>
              </a:ext>
            </a:extLst>
          </p:cNvPr>
          <p:cNvSpPr txBox="1"/>
          <p:nvPr/>
        </p:nvSpPr>
        <p:spPr>
          <a:xfrm>
            <a:off x="6478947" y="6186400"/>
            <a:ext cx="174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rgbClr val="FF0000"/>
                </a:solidFill>
              </a:rPr>
              <a:t>配置できない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ED86CBE-F9A9-044C-82E1-A2BB782DCACC}"/>
              </a:ext>
            </a:extLst>
          </p:cNvPr>
          <p:cNvSpPr txBox="1"/>
          <p:nvPr/>
        </p:nvSpPr>
        <p:spPr>
          <a:xfrm>
            <a:off x="442132" y="2188916"/>
            <a:ext cx="741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/>
              <a:t>例）</a:t>
            </a:r>
            <a:endParaRPr kumimoji="1" lang="ja-JP" altLang="en-US" sz="200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303205D-D8CA-874E-B3F3-D78C3979B557}"/>
              </a:ext>
            </a:extLst>
          </p:cNvPr>
          <p:cNvSpPr txBox="1"/>
          <p:nvPr/>
        </p:nvSpPr>
        <p:spPr>
          <a:xfrm>
            <a:off x="6935206" y="2237236"/>
            <a:ext cx="2371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solidFill>
                  <a:srgbClr val="FF0000"/>
                </a:solidFill>
              </a:rPr>
              <a:t>指示</a:t>
            </a:r>
          </a:p>
        </p:txBody>
      </p:sp>
      <p:pic>
        <p:nvPicPr>
          <p:cNvPr id="26" name="図 25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33443F5B-C1CE-964D-AD03-BC03F0EE6F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755" y="4314944"/>
            <a:ext cx="1042896" cy="7844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904F25E3-2C30-2E4D-8105-169D6A5B19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0616" y="1924242"/>
            <a:ext cx="2579125" cy="1678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52978A97-8B37-944A-AF5D-AEB3944BAE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45" y="2304879"/>
            <a:ext cx="1633816" cy="106327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9079F87-3B88-3D45-937E-03AE27A47D09}"/>
              </a:ext>
            </a:extLst>
          </p:cNvPr>
          <p:cNvSpPr/>
          <p:nvPr/>
        </p:nvSpPr>
        <p:spPr>
          <a:xfrm>
            <a:off x="4284569" y="2183774"/>
            <a:ext cx="2579125" cy="4782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C54C318A-5D9B-C746-A33A-9E0FD153B580}"/>
              </a:ext>
            </a:extLst>
          </p:cNvPr>
          <p:cNvCxnSpPr/>
          <p:nvPr/>
        </p:nvCxnSpPr>
        <p:spPr>
          <a:xfrm>
            <a:off x="3141888" y="2893826"/>
            <a:ext cx="95717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5329C486-701C-264D-B3F5-9F3CB98C93F0}"/>
              </a:ext>
            </a:extLst>
          </p:cNvPr>
          <p:cNvSpPr txBox="1"/>
          <p:nvPr/>
        </p:nvSpPr>
        <p:spPr>
          <a:xfrm>
            <a:off x="3242779" y="2537697"/>
            <a:ext cx="890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/>
              <a:t>裏面</a:t>
            </a:r>
          </a:p>
        </p:txBody>
      </p:sp>
      <p:pic>
        <p:nvPicPr>
          <p:cNvPr id="41" name="図 40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B5586A2F-0951-BC40-9187-20F4C85C50D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287" y="5331906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43" name="図 4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04F40CE-822B-6C47-A1A7-2D0BF634E85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0935" y="5341864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44" name="図 4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F1FBF4A8-58E8-0846-8F90-B9513EBD5CB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976" y="5332846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sp>
        <p:nvSpPr>
          <p:cNvPr id="27" name="角丸四角形吹き出し 26">
            <a:extLst>
              <a:ext uri="{FF2B5EF4-FFF2-40B4-BE49-F238E27FC236}">
                <a16:creationId xmlns:a16="http://schemas.microsoft.com/office/drawing/2014/main" id="{79725ABD-8E31-254E-860A-8469FC9DDC19}"/>
              </a:ext>
            </a:extLst>
          </p:cNvPr>
          <p:cNvSpPr/>
          <p:nvPr/>
        </p:nvSpPr>
        <p:spPr>
          <a:xfrm>
            <a:off x="6935206" y="3290805"/>
            <a:ext cx="2815719" cy="929850"/>
          </a:xfrm>
          <a:prstGeom prst="wedgeRoundRectCallout">
            <a:avLst>
              <a:gd name="adj1" fmla="val -47680"/>
              <a:gd name="adj2" fmla="val 161828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既に</a:t>
            </a: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3</a:t>
            </a: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枚のチップが配置されている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40FE9F1F-EDF2-234C-A9E7-FD48A866FEBD}"/>
              </a:ext>
            </a:extLst>
          </p:cNvPr>
          <p:cNvSpPr/>
          <p:nvPr/>
        </p:nvSpPr>
        <p:spPr>
          <a:xfrm>
            <a:off x="5899480" y="5246124"/>
            <a:ext cx="2570752" cy="89656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C00000"/>
              </a:solidFill>
            </a:endParaRPr>
          </a:p>
        </p:txBody>
      </p:sp>
      <p:pic>
        <p:nvPicPr>
          <p:cNvPr id="28" name="図 2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01F670E-9479-8A42-A5F2-09F92A24D2F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856" y="5350130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31" name="図 30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B1337C9E-110D-2342-960E-1220822BEE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6186" y="5348330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34" name="図 3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A096230-FEF7-7246-B0DE-355CD152955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247" y="5346279"/>
            <a:ext cx="756000" cy="756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394172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25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13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299557" cy="742513"/>
          </a:xfrm>
        </p:spPr>
        <p:txBody>
          <a:bodyPr/>
          <a:lstStyle/>
          <a:p>
            <a:r>
              <a:rPr lang="en-US" altLang="ja-JP" dirty="0"/>
              <a:t>2.</a:t>
            </a:r>
            <a:r>
              <a:rPr lang="ja-JP" altLang="en-US"/>
              <a:t>支社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9" name="コンテンツ プレースホルダー 14">
            <a:extLst>
              <a:ext uri="{FF2B5EF4-FFF2-40B4-BE49-F238E27FC236}">
                <a16:creationId xmlns:a16="http://schemas.microsoft.com/office/drawing/2014/main" id="{5B1A27C8-D908-7B4E-A1ED-EF94F8411231}"/>
              </a:ext>
            </a:extLst>
          </p:cNvPr>
          <p:cNvSpPr txBox="1">
            <a:spLocks/>
          </p:cNvSpPr>
          <p:nvPr/>
        </p:nvSpPr>
        <p:spPr>
          <a:xfrm>
            <a:off x="628650" y="1337945"/>
            <a:ext cx="8985250" cy="14807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ja-JP" sz="2400" kern="100">
                <a:latin typeface="+mj-ea"/>
                <a:cs typeface="Times New Roman" panose="02020603050405020304" pitchFamily="18" charset="0"/>
              </a:rPr>
              <a:t>【行動</a:t>
            </a:r>
            <a:r>
              <a:rPr lang="en-US" altLang="ja-JP" sz="2400" kern="100">
                <a:latin typeface="+mj-ea"/>
                <a:cs typeface="Times New Roman" panose="02020603050405020304" pitchFamily="18" charset="0"/>
              </a:rPr>
              <a:t>1</a:t>
            </a:r>
            <a:r>
              <a:rPr lang="ja-JP" altLang="ja-JP" sz="2400" kern="100">
                <a:latin typeface="+mj-ea"/>
                <a:cs typeface="Times New Roman" panose="02020603050405020304" pitchFamily="18" charset="0"/>
              </a:rPr>
              <a:t>】</a:t>
            </a:r>
            <a:endParaRPr lang="en-US" altLang="ja-JP" sz="2400" kern="100">
              <a:latin typeface="+mj-ea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ja-JP" altLang="en-US" sz="2400" kern="100">
                <a:latin typeface="+mj-ea"/>
                <a:cs typeface="Times New Roman" panose="02020603050405020304" pitchFamily="18" charset="0"/>
              </a:rPr>
              <a:t>　</a:t>
            </a:r>
            <a:r>
              <a:rPr lang="ja-JP" altLang="ja-JP" sz="2400" kern="100">
                <a:latin typeface="+mj-ea"/>
                <a:cs typeface="Times New Roman" panose="02020603050405020304" pitchFamily="18" charset="0"/>
              </a:rPr>
              <a:t>１つ隣の課への移動が可能</a:t>
            </a:r>
            <a:r>
              <a:rPr lang="en-US" altLang="ja-JP" sz="2400" kern="100">
                <a:latin typeface="+mj-ea"/>
                <a:cs typeface="Times New Roman" panose="02020603050405020304" pitchFamily="18" charset="0"/>
              </a:rPr>
              <a:t>(</a:t>
            </a:r>
            <a:r>
              <a:rPr lang="ja-JP" altLang="ja-JP" sz="2400" kern="100">
                <a:latin typeface="+mj-ea"/>
                <a:cs typeface="Times New Roman" panose="02020603050405020304" pitchFamily="18" charset="0"/>
              </a:rPr>
              <a:t>その場に留まっても良い</a:t>
            </a:r>
            <a:r>
              <a:rPr lang="en-US" altLang="ja-JP" sz="2400" kern="100">
                <a:latin typeface="+mj-ea"/>
                <a:cs typeface="Times New Roman" panose="02020603050405020304" pitchFamily="18" charset="0"/>
              </a:rPr>
              <a:t>)</a:t>
            </a:r>
            <a:endParaRPr lang="ja-JP" altLang="ja-JP" sz="2400" kern="100">
              <a:latin typeface="+mj-ea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ja-JP" altLang="ja-JP" sz="2400"/>
          </a:p>
          <a:p>
            <a:pPr marL="0" indent="0">
              <a:buFont typeface="Arial" panose="020B0604020202020204" pitchFamily="34" charset="0"/>
              <a:buNone/>
            </a:pPr>
            <a:endParaRPr lang="ja-JP" altLang="en-US" sz="240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A6EABCE-D265-6F4B-B88F-A2EFBD203B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56" y="3160987"/>
            <a:ext cx="8567200" cy="2052542"/>
          </a:xfrm>
          <a:prstGeom prst="rect">
            <a:avLst/>
          </a:prstGeom>
        </p:spPr>
      </p:pic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2EA22E96-7120-464B-976C-7AA7D188ADED}"/>
              </a:ext>
            </a:extLst>
          </p:cNvPr>
          <p:cNvCxnSpPr>
            <a:cxnSpLocks/>
          </p:cNvCxnSpPr>
          <p:nvPr/>
        </p:nvCxnSpPr>
        <p:spPr>
          <a:xfrm>
            <a:off x="1971740" y="3942944"/>
            <a:ext cx="2386749" cy="0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F875BAC8-408E-674B-A78F-0E09DDD912E3}"/>
              </a:ext>
            </a:extLst>
          </p:cNvPr>
          <p:cNvCxnSpPr>
            <a:cxnSpLocks/>
          </p:cNvCxnSpPr>
          <p:nvPr/>
        </p:nvCxnSpPr>
        <p:spPr>
          <a:xfrm>
            <a:off x="1971740" y="4101848"/>
            <a:ext cx="4766756" cy="0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621DFAE1-F98C-7840-B2B9-304EE401A617}"/>
              </a:ext>
            </a:extLst>
          </p:cNvPr>
          <p:cNvCxnSpPr>
            <a:cxnSpLocks/>
          </p:cNvCxnSpPr>
          <p:nvPr/>
        </p:nvCxnSpPr>
        <p:spPr>
          <a:xfrm flipH="1">
            <a:off x="5125073" y="3942944"/>
            <a:ext cx="303924" cy="31780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7C817DB-6565-2142-A3CD-2DBC395492C2}"/>
              </a:ext>
            </a:extLst>
          </p:cNvPr>
          <p:cNvCxnSpPr>
            <a:cxnSpLocks/>
          </p:cNvCxnSpPr>
          <p:nvPr/>
        </p:nvCxnSpPr>
        <p:spPr>
          <a:xfrm flipH="1" flipV="1">
            <a:off x="5125073" y="3942944"/>
            <a:ext cx="311977" cy="31780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線吹き出し 2 (枠付き) 14">
            <a:extLst>
              <a:ext uri="{FF2B5EF4-FFF2-40B4-BE49-F238E27FC236}">
                <a16:creationId xmlns:a16="http://schemas.microsoft.com/office/drawing/2014/main" id="{74A0609B-1DAD-C048-A563-2DD4E4B86800}"/>
              </a:ext>
            </a:extLst>
          </p:cNvPr>
          <p:cNvSpPr/>
          <p:nvPr/>
        </p:nvSpPr>
        <p:spPr>
          <a:xfrm>
            <a:off x="4928993" y="2438400"/>
            <a:ext cx="2658215" cy="57155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0816"/>
              <a:gd name="adj6" fmla="val -31934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隣のマスへ移動可</a:t>
            </a:r>
          </a:p>
        </p:txBody>
      </p:sp>
      <p:sp>
        <p:nvSpPr>
          <p:cNvPr id="16" name="線吹き出し 2 (枠付き) 15">
            <a:extLst>
              <a:ext uri="{FF2B5EF4-FFF2-40B4-BE49-F238E27FC236}">
                <a16:creationId xmlns:a16="http://schemas.microsoft.com/office/drawing/2014/main" id="{26717534-E705-9746-9E2C-405BDC6C6074}"/>
              </a:ext>
            </a:extLst>
          </p:cNvPr>
          <p:cNvSpPr/>
          <p:nvPr/>
        </p:nvSpPr>
        <p:spPr>
          <a:xfrm>
            <a:off x="5931278" y="5351678"/>
            <a:ext cx="3194699" cy="57155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90603"/>
              <a:gd name="adj6" fmla="val -210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２つ隣のマスへは移動不可</a:t>
            </a:r>
          </a:p>
        </p:txBody>
      </p:sp>
      <p:pic>
        <p:nvPicPr>
          <p:cNvPr id="7" name="図 6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CC175DB7-D730-8249-8F95-249F3093363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367" y="3039559"/>
            <a:ext cx="895501" cy="65522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6" name="図 2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97E8D9F-843C-AA44-97D6-F1F82484B3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995" y="4441505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7" name="図 2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472E8213-7CBC-0D48-89BB-DAA36A8F17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9175" y="4436500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8" name="図 2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2EA1557-78EA-FB48-88CD-AF7A2D13397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4928" y="4436500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1234308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F29C3825-0C73-9742-8E55-E070C4906F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56" y="3160987"/>
            <a:ext cx="8567200" cy="2052542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14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083657" cy="742513"/>
          </a:xfrm>
        </p:spPr>
        <p:txBody>
          <a:bodyPr/>
          <a:lstStyle/>
          <a:p>
            <a:r>
              <a:rPr lang="en-US" altLang="ja-JP" dirty="0"/>
              <a:t>2.</a:t>
            </a:r>
            <a:r>
              <a:rPr lang="ja-JP" altLang="en-US"/>
              <a:t>支社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8A6D5CA0-95D5-0E48-8F52-57EF32911746}"/>
              </a:ext>
            </a:extLst>
          </p:cNvPr>
          <p:cNvSpPr txBox="1">
            <a:spLocks/>
          </p:cNvSpPr>
          <p:nvPr/>
        </p:nvSpPr>
        <p:spPr>
          <a:xfrm>
            <a:off x="628650" y="1337944"/>
            <a:ext cx="9366250" cy="195210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2400"/>
              <a:t>【行動</a:t>
            </a:r>
            <a:r>
              <a:rPr lang="en-US" altLang="ja-JP" sz="2400" dirty="0"/>
              <a:t>2</a:t>
            </a:r>
            <a:r>
              <a:rPr lang="ja-JP" altLang="ja-JP" sz="2400"/>
              <a:t>】</a:t>
            </a:r>
            <a:r>
              <a:rPr lang="ja-JP" altLang="en-US" sz="2400"/>
              <a:t>（各ターンで</a:t>
            </a:r>
            <a:r>
              <a:rPr lang="en-US" altLang="ja-JP" sz="2400" dirty="0"/>
              <a:t>①〜③</a:t>
            </a:r>
            <a:r>
              <a:rPr lang="ja-JP" altLang="en-US" sz="2400"/>
              <a:t>のいずれかを実施）</a:t>
            </a:r>
            <a:endParaRPr lang="en-US" altLang="ja-JP" sz="2400" dirty="0"/>
          </a:p>
          <a:p>
            <a:pPr marL="0" indent="0">
              <a:buNone/>
            </a:pPr>
            <a:r>
              <a:rPr lang="en-US" altLang="ja-JP" sz="2400" b="1" dirty="0"/>
              <a:t>①</a:t>
            </a:r>
            <a:r>
              <a:rPr lang="ja-JP" altLang="en-US" sz="2400" b="1"/>
              <a:t>端末調査</a:t>
            </a:r>
            <a:r>
              <a:rPr lang="en-US" altLang="ja-JP" sz="2400" b="1" dirty="0"/>
              <a:t>/</a:t>
            </a:r>
            <a:r>
              <a:rPr lang="ja-JP" altLang="en-US" sz="2400" b="1"/>
              <a:t>端末隔離</a:t>
            </a:r>
            <a:endParaRPr lang="ja-JP" altLang="ja-JP" sz="2400" b="1"/>
          </a:p>
          <a:p>
            <a:pPr marL="0" indent="0">
              <a:buNone/>
            </a:pPr>
            <a:r>
              <a:rPr lang="ja-JP" altLang="ja-JP" sz="2400"/>
              <a:t>　　</a:t>
            </a:r>
            <a:r>
              <a:rPr lang="ja-JP" altLang="en-US" sz="2400"/>
              <a:t>配置されている課の全てのチップ（感染端末）を裏返す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1454B3A-86CF-964C-9E4A-094D7BA59207}"/>
              </a:ext>
            </a:extLst>
          </p:cNvPr>
          <p:cNvSpPr/>
          <p:nvPr/>
        </p:nvSpPr>
        <p:spPr>
          <a:xfrm>
            <a:off x="3162639" y="3348897"/>
            <a:ext cx="2612144" cy="2071886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上矢印 14">
            <a:extLst>
              <a:ext uri="{FF2B5EF4-FFF2-40B4-BE49-F238E27FC236}">
                <a16:creationId xmlns:a16="http://schemas.microsoft.com/office/drawing/2014/main" id="{603C958C-FDE9-0D46-81F1-DAC7D56C608C}"/>
              </a:ext>
            </a:extLst>
          </p:cNvPr>
          <p:cNvSpPr/>
          <p:nvPr/>
        </p:nvSpPr>
        <p:spPr>
          <a:xfrm>
            <a:off x="3445414" y="5365899"/>
            <a:ext cx="537174" cy="356373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AF82EDD-9D9E-F146-8D3F-F1603FEDB1CB}"/>
              </a:ext>
            </a:extLst>
          </p:cNvPr>
          <p:cNvSpPr txBox="1"/>
          <p:nvPr/>
        </p:nvSpPr>
        <p:spPr>
          <a:xfrm>
            <a:off x="3322773" y="5759778"/>
            <a:ext cx="811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0000"/>
                </a:solidFill>
              </a:rPr>
              <a:t>OPEN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17" name="上矢印 16">
            <a:extLst>
              <a:ext uri="{FF2B5EF4-FFF2-40B4-BE49-F238E27FC236}">
                <a16:creationId xmlns:a16="http://schemas.microsoft.com/office/drawing/2014/main" id="{FC039511-6577-B140-837A-4CE98B3D6F50}"/>
              </a:ext>
            </a:extLst>
          </p:cNvPr>
          <p:cNvSpPr/>
          <p:nvPr/>
        </p:nvSpPr>
        <p:spPr>
          <a:xfrm>
            <a:off x="4265362" y="5365899"/>
            <a:ext cx="537174" cy="356373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F4B15C0-9E33-9542-9C4D-111BB81534D9}"/>
              </a:ext>
            </a:extLst>
          </p:cNvPr>
          <p:cNvSpPr txBox="1"/>
          <p:nvPr/>
        </p:nvSpPr>
        <p:spPr>
          <a:xfrm>
            <a:off x="4142721" y="5759778"/>
            <a:ext cx="811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0000"/>
                </a:solidFill>
              </a:rPr>
              <a:t>OPEN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pic>
        <p:nvPicPr>
          <p:cNvPr id="25" name="図 2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09E2C8C9-8E74-D544-A9B9-F717356FAB8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98" y="3533843"/>
            <a:ext cx="895501" cy="65522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7" name="図 2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9BAE42AE-DFC5-9B49-8B49-0F2DB640EDD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1900" y="4435719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0" name="図 19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0DC1D7A6-1CD1-404D-801F-9AB24D474C8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972" y="4435719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AA6078C-8D07-9849-9ADD-64E775DAFA0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660" y="4435719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3" name="図 2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4210EA1-30C0-D349-9A39-EECE4D9BA8B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972" y="4435719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4" name="図 2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9B496109-43AD-D342-BD7E-3B9EB1D8283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660" y="4435719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68792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830D9DC4-90FC-D44B-A354-C676AC97CD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56" y="3176253"/>
            <a:ext cx="8567200" cy="2052542"/>
          </a:xfrm>
          <a:prstGeom prst="rect">
            <a:avLst/>
          </a:prstGeom>
        </p:spPr>
      </p:pic>
      <p:pic>
        <p:nvPicPr>
          <p:cNvPr id="25" name="図 2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8D7DF2B3-AFEA-D040-A23A-C9A77C0B3BB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98" y="3549109"/>
            <a:ext cx="895501" cy="65522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15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248757" cy="742513"/>
          </a:xfrm>
        </p:spPr>
        <p:txBody>
          <a:bodyPr/>
          <a:lstStyle/>
          <a:p>
            <a:r>
              <a:rPr lang="en-US" altLang="ja-JP" dirty="0"/>
              <a:t>2.</a:t>
            </a:r>
            <a:r>
              <a:rPr lang="ja-JP" altLang="en-US"/>
              <a:t>支社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1F9DE34C-76B3-164F-BDE6-E9B0F93E5D41}"/>
              </a:ext>
            </a:extLst>
          </p:cNvPr>
          <p:cNvSpPr txBox="1">
            <a:spLocks/>
          </p:cNvSpPr>
          <p:nvPr/>
        </p:nvSpPr>
        <p:spPr>
          <a:xfrm>
            <a:off x="628650" y="1337945"/>
            <a:ext cx="8867054" cy="190180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2400"/>
              <a:t>【行動</a:t>
            </a:r>
            <a:r>
              <a:rPr lang="en-US" altLang="ja-JP" sz="2400" dirty="0"/>
              <a:t>2</a:t>
            </a:r>
            <a:r>
              <a:rPr lang="ja-JP" altLang="ja-JP" sz="2400"/>
              <a:t>】</a:t>
            </a:r>
            <a:r>
              <a:rPr lang="ja-JP" altLang="en-US" sz="2400"/>
              <a:t>（各ターンで</a:t>
            </a:r>
            <a:r>
              <a:rPr lang="en-US" altLang="ja-JP" sz="2400" dirty="0"/>
              <a:t>①〜③</a:t>
            </a:r>
            <a:r>
              <a:rPr lang="ja-JP" altLang="en-US" sz="2400"/>
              <a:t>のいずれかを実施）</a:t>
            </a:r>
            <a:endParaRPr lang="en-US" altLang="ja-JP" sz="2400" dirty="0"/>
          </a:p>
          <a:p>
            <a:pPr marL="0" indent="0">
              <a:buNone/>
            </a:pPr>
            <a:r>
              <a:rPr lang="en-US" altLang="ja-JP" sz="2400" b="1" dirty="0"/>
              <a:t>②</a:t>
            </a:r>
            <a:r>
              <a:rPr lang="ja-JP" altLang="en-US" sz="2400" b="1"/>
              <a:t>感染端末からマルウェア検体の回収</a:t>
            </a:r>
            <a:endParaRPr lang="ja-JP" altLang="ja-JP" sz="2400" b="1"/>
          </a:p>
          <a:p>
            <a:pPr marL="0" indent="0">
              <a:buNone/>
            </a:pPr>
            <a:r>
              <a:rPr lang="ja-JP" altLang="ja-JP" sz="2400"/>
              <a:t>　　</a:t>
            </a:r>
            <a:r>
              <a:rPr lang="ja-JP" altLang="en-US" sz="2400"/>
              <a:t>配置されている課の</a:t>
            </a:r>
            <a:r>
              <a:rPr lang="en-US" altLang="ja-JP" sz="2400" dirty="0"/>
              <a:t>1</a:t>
            </a:r>
            <a:r>
              <a:rPr lang="ja-JP" altLang="en-US" sz="2400"/>
              <a:t>枚のマルウェアを</a:t>
            </a:r>
            <a:endParaRPr lang="en-US" altLang="ja-JP" sz="2400" dirty="0"/>
          </a:p>
          <a:p>
            <a:pPr marL="0" indent="0">
              <a:spcBef>
                <a:spcPts val="400"/>
              </a:spcBef>
              <a:buNone/>
            </a:pPr>
            <a:r>
              <a:rPr lang="ja-JP" altLang="en-US" sz="2400"/>
              <a:t>　　</a:t>
            </a:r>
            <a:r>
              <a:rPr lang="en-US" altLang="ja-JP" sz="2400" dirty="0"/>
              <a:t>[</a:t>
            </a:r>
            <a:r>
              <a:rPr lang="ja-JP" altLang="en-US" sz="2400"/>
              <a:t>支社 検体ゾーン</a:t>
            </a:r>
            <a:r>
              <a:rPr lang="en-US" altLang="ja-JP" sz="2400" dirty="0"/>
              <a:t>]</a:t>
            </a:r>
            <a:r>
              <a:rPr lang="ja-JP" altLang="en-US" sz="2400"/>
              <a:t>へ移動させる</a:t>
            </a:r>
          </a:p>
          <a:p>
            <a:pPr marL="0" indent="0">
              <a:buNone/>
            </a:pPr>
            <a:endParaRPr lang="ja-JP" altLang="en-US" sz="2000"/>
          </a:p>
          <a:p>
            <a:pPr marL="0" indent="0">
              <a:buFont typeface="Arial" panose="020B0604020202020204" pitchFamily="34" charset="0"/>
              <a:buNone/>
            </a:pPr>
            <a:endParaRPr lang="ja-JP" altLang="ja-JP" sz="1800"/>
          </a:p>
          <a:p>
            <a:pPr marL="0" indent="0">
              <a:buFont typeface="Arial" panose="020B0604020202020204" pitchFamily="34" charset="0"/>
              <a:buNone/>
            </a:pPr>
            <a:endParaRPr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DB9A1E3-F1EC-CE4F-94F3-BBF703C00CF5}"/>
              </a:ext>
            </a:extLst>
          </p:cNvPr>
          <p:cNvSpPr/>
          <p:nvPr/>
        </p:nvSpPr>
        <p:spPr>
          <a:xfrm>
            <a:off x="3282949" y="3505811"/>
            <a:ext cx="2503077" cy="1693446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635C3C2-C61E-4644-9DD2-08EE51694D0B}"/>
              </a:ext>
            </a:extLst>
          </p:cNvPr>
          <p:cNvSpPr txBox="1"/>
          <p:nvPr/>
        </p:nvSpPr>
        <p:spPr>
          <a:xfrm>
            <a:off x="5597407" y="5822020"/>
            <a:ext cx="2868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solidFill>
                  <a:srgbClr val="FF0000"/>
                </a:solidFill>
              </a:rPr>
              <a:t>移動</a:t>
            </a:r>
            <a:r>
              <a:rPr kumimoji="1" lang="ja-JP" altLang="en-US">
                <a:solidFill>
                  <a:srgbClr val="FF0000"/>
                </a:solidFill>
              </a:rPr>
              <a:t>（１枚のみ可能）</a:t>
            </a:r>
          </a:p>
        </p:txBody>
      </p:sp>
      <p:pic>
        <p:nvPicPr>
          <p:cNvPr id="27" name="図 2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755E6F0-3AB3-0546-BABB-71E20914E83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921" y="4457583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sp>
        <p:nvSpPr>
          <p:cNvPr id="21" name="フリーフォーム 20">
            <a:extLst>
              <a:ext uri="{FF2B5EF4-FFF2-40B4-BE49-F238E27FC236}">
                <a16:creationId xmlns:a16="http://schemas.microsoft.com/office/drawing/2014/main" id="{6E237B68-5835-4C47-8C28-5031FDC958E0}"/>
              </a:ext>
            </a:extLst>
          </p:cNvPr>
          <p:cNvSpPr/>
          <p:nvPr/>
        </p:nvSpPr>
        <p:spPr>
          <a:xfrm>
            <a:off x="3814011" y="4752004"/>
            <a:ext cx="4706023" cy="1011121"/>
          </a:xfrm>
          <a:custGeom>
            <a:avLst/>
            <a:gdLst>
              <a:gd name="connsiteX0" fmla="*/ 0 w 4716379"/>
              <a:gd name="connsiteY0" fmla="*/ 409074 h 1317876"/>
              <a:gd name="connsiteX1" fmla="*/ 2923674 w 4716379"/>
              <a:gd name="connsiteY1" fmla="*/ 1311442 h 1317876"/>
              <a:gd name="connsiteX2" fmla="*/ 4716379 w 4716379"/>
              <a:gd name="connsiteY2" fmla="*/ 0 h 131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6379" h="1317876">
                <a:moveTo>
                  <a:pt x="0" y="409074"/>
                </a:moveTo>
                <a:cubicBezTo>
                  <a:pt x="1068805" y="894347"/>
                  <a:pt x="2137611" y="1379621"/>
                  <a:pt x="2923674" y="1311442"/>
                </a:cubicBezTo>
                <a:cubicBezTo>
                  <a:pt x="3709737" y="1243263"/>
                  <a:pt x="4213058" y="621631"/>
                  <a:pt x="4716379" y="0"/>
                </a:cubicBezTo>
              </a:path>
            </a:pathLst>
          </a:custGeom>
          <a:noFill/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F89F777-B9FE-E549-9966-B9362C1567C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0003" y="445758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9" name="図 8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6DBE27F-E8B8-1B4C-BD4B-92E8A80F0EB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7166" y="445758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2" name="図 2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B93EAD76-4A73-C14E-AD88-1C697461D16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668" y="378742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2361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56 0.05949 C 0.08334 0.10486 0.16939 0.1507 0.25369 0.14097 C 0.33782 0.13148 0.4202 0.0669 0.50289 0.00255 " pathEditMode="relative" rAng="0" ptsTypes="AAA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2" y="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16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323407" cy="742513"/>
          </a:xfrm>
        </p:spPr>
        <p:txBody>
          <a:bodyPr/>
          <a:lstStyle/>
          <a:p>
            <a:r>
              <a:rPr lang="en-US" altLang="ja-JP" dirty="0"/>
              <a:t>2.</a:t>
            </a:r>
            <a:r>
              <a:rPr lang="ja-JP" altLang="en-US"/>
              <a:t>支社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709D5504-C5E9-384C-9F23-B87752E7F8F3}"/>
              </a:ext>
            </a:extLst>
          </p:cNvPr>
          <p:cNvSpPr txBox="1">
            <a:spLocks/>
          </p:cNvSpPr>
          <p:nvPr/>
        </p:nvSpPr>
        <p:spPr>
          <a:xfrm>
            <a:off x="628650" y="1200702"/>
            <a:ext cx="8755100" cy="2358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2400"/>
              <a:t>【行動</a:t>
            </a:r>
            <a:r>
              <a:rPr lang="en-US" altLang="ja-JP" sz="2400" dirty="0"/>
              <a:t>2</a:t>
            </a:r>
            <a:r>
              <a:rPr lang="ja-JP" altLang="ja-JP" sz="2400"/>
              <a:t>】</a:t>
            </a:r>
            <a:r>
              <a:rPr lang="ja-JP" altLang="en-US" sz="2400"/>
              <a:t>（各ターンで</a:t>
            </a:r>
            <a:r>
              <a:rPr lang="en-US" altLang="ja-JP" sz="2400" dirty="0"/>
              <a:t>①〜③</a:t>
            </a:r>
            <a:r>
              <a:rPr lang="ja-JP" altLang="en-US" sz="2400"/>
              <a:t>のいずれかを実施）</a:t>
            </a:r>
            <a:endParaRPr lang="ja-JP" altLang="ja-JP" sz="240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2400" b="1" dirty="0"/>
              <a:t>③</a:t>
            </a:r>
            <a:r>
              <a:rPr lang="ja-JP" altLang="en-US" sz="2400" b="1"/>
              <a:t>本社</a:t>
            </a:r>
            <a:r>
              <a:rPr lang="en-US" altLang="ja-JP" sz="2400" b="1" dirty="0"/>
              <a:t>CSIRT</a:t>
            </a:r>
            <a:r>
              <a:rPr lang="ja-JP" altLang="ja-JP" sz="2400" b="1"/>
              <a:t>への情報連携</a:t>
            </a:r>
          </a:p>
          <a:p>
            <a:pPr marL="0" indent="0">
              <a:buNone/>
            </a:pPr>
            <a:r>
              <a:rPr lang="ja-JP" altLang="en-US" sz="2400"/>
              <a:t>　当該支社の</a:t>
            </a:r>
            <a:r>
              <a:rPr lang="en-US" altLang="ja-JP" sz="2400" dirty="0"/>
              <a:t>[</a:t>
            </a:r>
            <a:r>
              <a:rPr lang="ja-JP" altLang="en-US" sz="2400"/>
              <a:t>支社 検体ゾーン</a:t>
            </a:r>
            <a:r>
              <a:rPr lang="en-US" altLang="ja-JP" sz="2400" dirty="0"/>
              <a:t>]</a:t>
            </a:r>
            <a:r>
              <a:rPr lang="ja-JP" altLang="en-US" sz="2400"/>
              <a:t>にある全てのマルウェアを</a:t>
            </a:r>
          </a:p>
          <a:p>
            <a:pPr marL="0" indent="0">
              <a:buNone/>
            </a:pPr>
            <a:r>
              <a:rPr lang="ja-JP" altLang="en-US" sz="2400"/>
              <a:t>　</a:t>
            </a:r>
            <a:r>
              <a:rPr lang="en-US" altLang="ja-JP" sz="2400" dirty="0"/>
              <a:t>[</a:t>
            </a:r>
            <a:r>
              <a:rPr lang="ja-JP" altLang="en-US" sz="2400"/>
              <a:t>本社 検体ゾーン</a:t>
            </a:r>
            <a:r>
              <a:rPr lang="en-US" altLang="ja-JP" sz="2400" dirty="0"/>
              <a:t>]</a:t>
            </a:r>
            <a:r>
              <a:rPr lang="ja-JP" altLang="en-US" sz="2400"/>
              <a:t>へ移動させる</a:t>
            </a:r>
          </a:p>
          <a:p>
            <a:pPr marL="0" indent="0">
              <a:buNone/>
            </a:pPr>
            <a:endParaRPr lang="ja-JP" altLang="en-US" sz="1800"/>
          </a:p>
          <a:p>
            <a:pPr marL="0" indent="0">
              <a:buFont typeface="Arial" panose="020B0604020202020204" pitchFamily="34" charset="0"/>
              <a:buNone/>
            </a:pPr>
            <a:endParaRPr lang="ja-JP" altLang="ja-JP" sz="1800"/>
          </a:p>
          <a:p>
            <a:pPr marL="0" indent="0">
              <a:buFont typeface="Arial" panose="020B0604020202020204" pitchFamily="34" charset="0"/>
              <a:buNone/>
            </a:pPr>
            <a:endParaRPr lang="ja-JP" altLang="en-US"/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8962032C-C8F8-2742-A6CD-612DC0B894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46" y="5049734"/>
            <a:ext cx="1565258" cy="1397699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4C838892-4338-EF4C-A801-54D1FEFBBA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21" y="3039320"/>
            <a:ext cx="8150356" cy="1985531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85807C7-45A9-384E-8A2D-5E10F17E9118}"/>
              </a:ext>
            </a:extLst>
          </p:cNvPr>
          <p:cNvSpPr txBox="1"/>
          <p:nvPr/>
        </p:nvSpPr>
        <p:spPr>
          <a:xfrm>
            <a:off x="3288664" y="5935031"/>
            <a:ext cx="649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solidFill>
                  <a:srgbClr val="FF0000"/>
                </a:solidFill>
              </a:rPr>
              <a:t>注）</a:t>
            </a:r>
            <a:r>
              <a:rPr kumimoji="1" lang="en-US" altLang="ja-JP" dirty="0">
                <a:solidFill>
                  <a:srgbClr val="FF0000"/>
                </a:solidFill>
              </a:rPr>
              <a:t>[</a:t>
            </a:r>
            <a:r>
              <a:rPr lang="ja-JP" altLang="en-US">
                <a:solidFill>
                  <a:srgbClr val="FF0000"/>
                </a:solidFill>
              </a:rPr>
              <a:t>本社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  <a:r>
              <a:rPr lang="ja-JP" altLang="en-US">
                <a:solidFill>
                  <a:srgbClr val="FF0000"/>
                </a:solidFill>
              </a:rPr>
              <a:t>検体ゾーン</a:t>
            </a:r>
            <a:r>
              <a:rPr lang="en-US" altLang="ja-JP" dirty="0">
                <a:solidFill>
                  <a:srgbClr val="FF0000"/>
                </a:solidFill>
              </a:rPr>
              <a:t>]</a:t>
            </a:r>
            <a:r>
              <a:rPr lang="ja-JP" altLang="en-US">
                <a:solidFill>
                  <a:srgbClr val="FF0000"/>
                </a:solidFill>
              </a:rPr>
              <a:t>に空きが無いと実行できません。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16" name="フリーフォーム 15">
            <a:extLst>
              <a:ext uri="{FF2B5EF4-FFF2-40B4-BE49-F238E27FC236}">
                <a16:creationId xmlns:a16="http://schemas.microsoft.com/office/drawing/2014/main" id="{6C324150-05CE-7142-8613-3DA080C3E7E4}"/>
              </a:ext>
            </a:extLst>
          </p:cNvPr>
          <p:cNvSpPr/>
          <p:nvPr/>
        </p:nvSpPr>
        <p:spPr>
          <a:xfrm>
            <a:off x="2260806" y="4350885"/>
            <a:ext cx="6066621" cy="1306414"/>
          </a:xfrm>
          <a:custGeom>
            <a:avLst/>
            <a:gdLst>
              <a:gd name="connsiteX0" fmla="*/ 0 w 6715125"/>
              <a:gd name="connsiteY0" fmla="*/ 914400 h 914400"/>
              <a:gd name="connsiteX1" fmla="*/ 5514975 w 6715125"/>
              <a:gd name="connsiteY1" fmla="*/ 485775 h 914400"/>
              <a:gd name="connsiteX2" fmla="*/ 6715125 w 6715125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15125" h="914400">
                <a:moveTo>
                  <a:pt x="0" y="914400"/>
                </a:moveTo>
                <a:cubicBezTo>
                  <a:pt x="2197894" y="776287"/>
                  <a:pt x="4395788" y="638175"/>
                  <a:pt x="5514975" y="485775"/>
                </a:cubicBezTo>
                <a:cubicBezTo>
                  <a:pt x="6634162" y="333375"/>
                  <a:pt x="6674643" y="166687"/>
                  <a:pt x="6715125" y="0"/>
                </a:cubicBezTo>
              </a:path>
            </a:pathLst>
          </a:custGeom>
          <a:noFill/>
          <a:ln w="76200">
            <a:solidFill>
              <a:srgbClr val="FF0000"/>
            </a:solidFill>
            <a:head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8FC0CB-6C1B-4642-BBEA-597A0BB0656A}"/>
              </a:ext>
            </a:extLst>
          </p:cNvPr>
          <p:cNvSpPr txBox="1"/>
          <p:nvPr/>
        </p:nvSpPr>
        <p:spPr>
          <a:xfrm>
            <a:off x="3288664" y="5584701"/>
            <a:ext cx="1652304" cy="361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solidFill>
                  <a:srgbClr val="FF0000"/>
                </a:solidFill>
              </a:rPr>
              <a:t>移動（一括）</a:t>
            </a:r>
            <a:endParaRPr lang="en-US" altLang="ja-JP" dirty="0">
              <a:solidFill>
                <a:srgbClr val="FF0000"/>
              </a:solidFill>
            </a:endParaRPr>
          </a:p>
        </p:txBody>
      </p:sp>
      <p:pic>
        <p:nvPicPr>
          <p:cNvPr id="22" name="図 21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4946FCED-0265-A940-A0C8-26683B30F9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334" y="3398252"/>
            <a:ext cx="851930" cy="63383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8" name="図 1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64042221-384D-2F4B-AD79-864CA8C59CE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378" y="4269311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1" name="図 20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32E2431A-3EEE-3947-B0C4-36B44182D2E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933" y="429889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3" name="図 2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ADA68FA-C58D-FE4A-A1A9-9876C5CE3A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698" y="4269311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4" name="図 2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B8253679-A6E2-DD42-BE04-D2AED9C48FE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7680" y="3631221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988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1 -4.07407E-6 C 0.01843 0.03264 0.03622 0.06528 -0.07099 0.08843 C -0.17836 0.11158 -0.64327 0.13912 -0.64327 0.13936 L -0.64327 0.13912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38" y="69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 0.00232 C 0.04022 0.07639 0.07836 0.15069 -0.04247 0.18982 C -0.16346 0.22894 -0.44311 0.2331 -0.7226 0.23727 " pathEditMode="relative" rAng="0" ptsTypes="AAA">
                                      <p:cBhvr>
                                        <p:cTn id="1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7" y="1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17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248757" cy="742513"/>
          </a:xfrm>
        </p:spPr>
        <p:txBody>
          <a:bodyPr/>
          <a:lstStyle/>
          <a:p>
            <a:r>
              <a:rPr lang="en-US" altLang="ja-JP" dirty="0"/>
              <a:t>3.</a:t>
            </a:r>
            <a:r>
              <a:rPr lang="ja-JP" altLang="en-US"/>
              <a:t>本社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3D347599-DFD3-AC4C-8CC8-6E8E2677AAF4}"/>
              </a:ext>
            </a:extLst>
          </p:cNvPr>
          <p:cNvSpPr txBox="1">
            <a:spLocks/>
          </p:cNvSpPr>
          <p:nvPr/>
        </p:nvSpPr>
        <p:spPr>
          <a:xfrm>
            <a:off x="647700" y="1337945"/>
            <a:ext cx="7748900" cy="5154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2400"/>
              <a:t>【</a:t>
            </a:r>
            <a:r>
              <a:rPr lang="ja-JP" altLang="en-US" sz="2400"/>
              <a:t>行動１</a:t>
            </a:r>
            <a:r>
              <a:rPr lang="en-US" altLang="ja-JP" sz="2400"/>
              <a:t>】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ja-JP" altLang="ja-JP" sz="2400" kern="100">
                <a:latin typeface="+mj-ea"/>
                <a:cs typeface="Times New Roman" panose="02020603050405020304" pitchFamily="18" charset="0"/>
              </a:rPr>
              <a:t>別の支社対応マスへの移動が可能</a:t>
            </a:r>
            <a:endParaRPr lang="en-US" altLang="ja-JP" sz="2400" kern="100">
              <a:latin typeface="+mj-ea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ja-JP" sz="2400" kern="100">
                <a:latin typeface="+mj-ea"/>
                <a:cs typeface="Times New Roman" panose="02020603050405020304" pitchFamily="18" charset="0"/>
              </a:rPr>
              <a:t>(</a:t>
            </a:r>
            <a:r>
              <a:rPr lang="ja-JP" altLang="ja-JP" sz="2400" kern="100">
                <a:latin typeface="+mj-ea"/>
                <a:cs typeface="Times New Roman" panose="02020603050405020304" pitchFamily="18" charset="0"/>
              </a:rPr>
              <a:t>その場に留まっても良い</a:t>
            </a:r>
            <a:r>
              <a:rPr lang="en-US" altLang="ja-JP" sz="2400" kern="100">
                <a:latin typeface="+mj-ea"/>
                <a:cs typeface="Times New Roman" panose="02020603050405020304" pitchFamily="18" charset="0"/>
              </a:rPr>
              <a:t>)</a:t>
            </a:r>
            <a:endParaRPr lang="ja-JP" altLang="ja-JP" sz="2400" kern="100">
              <a:latin typeface="+mj-ea"/>
              <a:cs typeface="Times New Roman" panose="02020603050405020304" pitchFamily="18" charset="0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5999BAF-C2E9-7A4B-ABF5-8CD661FFF0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690" y="1261745"/>
            <a:ext cx="1462343" cy="5058688"/>
          </a:xfrm>
          <a:prstGeom prst="rect">
            <a:avLst/>
          </a:prstGeom>
        </p:spPr>
      </p:pic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97A6FD04-B9E5-284D-9A14-98D39688C04A}"/>
              </a:ext>
            </a:extLst>
          </p:cNvPr>
          <p:cNvCxnSpPr>
            <a:cxnSpLocks/>
          </p:cNvCxnSpPr>
          <p:nvPr/>
        </p:nvCxnSpPr>
        <p:spPr>
          <a:xfrm>
            <a:off x="7513042" y="2257530"/>
            <a:ext cx="0" cy="1551630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2767CD25-F3B1-7345-A25B-93B1CA8B62B2}"/>
              </a:ext>
            </a:extLst>
          </p:cNvPr>
          <p:cNvCxnSpPr>
            <a:cxnSpLocks/>
          </p:cNvCxnSpPr>
          <p:nvPr/>
        </p:nvCxnSpPr>
        <p:spPr>
          <a:xfrm flipH="1">
            <a:off x="7154684" y="2257530"/>
            <a:ext cx="19672" cy="3224773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線吹き出し 2 (枠付き) 12">
            <a:extLst>
              <a:ext uri="{FF2B5EF4-FFF2-40B4-BE49-F238E27FC236}">
                <a16:creationId xmlns:a16="http://schemas.microsoft.com/office/drawing/2014/main" id="{962D99C3-648B-0E49-8EA5-732138251184}"/>
              </a:ext>
            </a:extLst>
          </p:cNvPr>
          <p:cNvSpPr/>
          <p:nvPr/>
        </p:nvSpPr>
        <p:spPr>
          <a:xfrm>
            <a:off x="2663825" y="3809160"/>
            <a:ext cx="3016267" cy="553619"/>
          </a:xfrm>
          <a:prstGeom prst="borderCallout2">
            <a:avLst>
              <a:gd name="adj1" fmla="val 37322"/>
              <a:gd name="adj2" fmla="val 102681"/>
              <a:gd name="adj3" fmla="val 37322"/>
              <a:gd name="adj4" fmla="val 108731"/>
              <a:gd name="adj5" fmla="val -113743"/>
              <a:gd name="adj6" fmla="val 14002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いずれの支社へも移動可</a:t>
            </a:r>
          </a:p>
        </p:txBody>
      </p:sp>
      <p:pic>
        <p:nvPicPr>
          <p:cNvPr id="6" name="図 5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9C679540-C104-DF4A-998A-0CD4FAE3EC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4926" y="2645146"/>
            <a:ext cx="631872" cy="4463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90794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49226742-ABC4-BE48-B0A1-7E7C328529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973" y="3378994"/>
            <a:ext cx="9577966" cy="1764195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20933" y="6357600"/>
            <a:ext cx="689610" cy="365125"/>
          </a:xfrm>
        </p:spPr>
        <p:txBody>
          <a:bodyPr/>
          <a:lstStyle/>
          <a:p>
            <a:fld id="{6BA56727-FBE4-4150-A67F-8D3E9BCF0665}" type="slidenum">
              <a:rPr lang="ja-JP" altLang="en-US" smtClean="0"/>
              <a:pPr/>
              <a:t>18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49057" y="6357600"/>
            <a:ext cx="5807886" cy="365125"/>
          </a:xfrm>
        </p:spPr>
        <p:txBody>
          <a:bodyPr/>
          <a:lstStyle/>
          <a:p>
            <a:r>
              <a:rPr lang="en" altLang="ja-JP" dirty="0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337657" cy="742513"/>
          </a:xfrm>
        </p:spPr>
        <p:txBody>
          <a:bodyPr/>
          <a:lstStyle/>
          <a:p>
            <a:r>
              <a:rPr lang="en-US" altLang="ja-JP" dirty="0"/>
              <a:t>3.</a:t>
            </a:r>
            <a:r>
              <a:rPr lang="ja-JP" altLang="en-US"/>
              <a:t>本社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20" name="コンテンツ プレースホルダー 14">
            <a:extLst>
              <a:ext uri="{FF2B5EF4-FFF2-40B4-BE49-F238E27FC236}">
                <a16:creationId xmlns:a16="http://schemas.microsoft.com/office/drawing/2014/main" id="{8B9F293A-453D-134E-9B9C-435FDB1EC61D}"/>
              </a:ext>
            </a:extLst>
          </p:cNvPr>
          <p:cNvSpPr txBox="1">
            <a:spLocks/>
          </p:cNvSpPr>
          <p:nvPr/>
        </p:nvSpPr>
        <p:spPr>
          <a:xfrm>
            <a:off x="628650" y="1337945"/>
            <a:ext cx="8769350" cy="2041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2400"/>
              <a:t>【行動</a:t>
            </a:r>
            <a:r>
              <a:rPr lang="en-US" altLang="ja-JP" sz="2400" dirty="0"/>
              <a:t>2</a:t>
            </a:r>
            <a:r>
              <a:rPr lang="ja-JP" altLang="ja-JP" sz="2400"/>
              <a:t>】</a:t>
            </a:r>
            <a:r>
              <a:rPr lang="ja-JP" altLang="en-US" sz="2000"/>
              <a:t>（各ターンで</a:t>
            </a:r>
            <a:r>
              <a:rPr lang="en-US" altLang="ja-JP" sz="2000" dirty="0"/>
              <a:t>①〜③</a:t>
            </a:r>
            <a:r>
              <a:rPr lang="ja-JP" altLang="en-US" sz="2000"/>
              <a:t>のいずれかを実施）</a:t>
            </a:r>
            <a:endParaRPr lang="ja-JP" altLang="ja-JP" sz="2000"/>
          </a:p>
          <a:p>
            <a:pPr marL="0" indent="0">
              <a:buNone/>
            </a:pPr>
            <a:r>
              <a:rPr lang="ja-JP" altLang="en-US" sz="2400" b="1"/>
              <a:t>　①セキュリティ会社へマルウェア調査依頼</a:t>
            </a:r>
          </a:p>
          <a:p>
            <a:pPr marL="0" indent="0">
              <a:buNone/>
            </a:pPr>
            <a:r>
              <a:rPr lang="ja-JP" altLang="en-US" sz="2400"/>
              <a:t>　　対応している支社の全てのチップ（感染端末）を裏返す</a:t>
            </a:r>
          </a:p>
          <a:p>
            <a:pPr marL="0" indent="0">
              <a:buNone/>
            </a:pPr>
            <a:endParaRPr lang="ja-JP" altLang="en-US" sz="180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92D06A8-2A2C-F04E-B70B-B3CF4D73E98D}"/>
              </a:ext>
            </a:extLst>
          </p:cNvPr>
          <p:cNvSpPr/>
          <p:nvPr/>
        </p:nvSpPr>
        <p:spPr>
          <a:xfrm>
            <a:off x="180974" y="3629931"/>
            <a:ext cx="8680854" cy="149704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上矢印 22">
            <a:extLst>
              <a:ext uri="{FF2B5EF4-FFF2-40B4-BE49-F238E27FC236}">
                <a16:creationId xmlns:a16="http://schemas.microsoft.com/office/drawing/2014/main" id="{A7191DBC-00B2-714E-AAA1-C919F39FE07D}"/>
              </a:ext>
            </a:extLst>
          </p:cNvPr>
          <p:cNvSpPr/>
          <p:nvPr/>
        </p:nvSpPr>
        <p:spPr>
          <a:xfrm>
            <a:off x="4872166" y="5089983"/>
            <a:ext cx="506104" cy="322308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A30C05A0-1729-464F-819F-5BDD8A8F161A}"/>
              </a:ext>
            </a:extLst>
          </p:cNvPr>
          <p:cNvSpPr txBox="1"/>
          <p:nvPr/>
        </p:nvSpPr>
        <p:spPr>
          <a:xfrm>
            <a:off x="3205614" y="5472006"/>
            <a:ext cx="5260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>
                <a:solidFill>
                  <a:srgbClr val="FF0000"/>
                </a:solidFill>
              </a:rPr>
              <a:t>支社内の全チップを一斉に</a:t>
            </a:r>
            <a:r>
              <a:rPr lang="en-US" altLang="ja-JP" dirty="0">
                <a:solidFill>
                  <a:srgbClr val="FF0000"/>
                </a:solidFill>
              </a:rPr>
              <a:t>OPEN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27" name="上矢印 26">
            <a:extLst>
              <a:ext uri="{FF2B5EF4-FFF2-40B4-BE49-F238E27FC236}">
                <a16:creationId xmlns:a16="http://schemas.microsoft.com/office/drawing/2014/main" id="{E9532D59-AB94-E04B-8368-DC292142EFD4}"/>
              </a:ext>
            </a:extLst>
          </p:cNvPr>
          <p:cNvSpPr/>
          <p:nvPr/>
        </p:nvSpPr>
        <p:spPr>
          <a:xfrm>
            <a:off x="5494669" y="5106267"/>
            <a:ext cx="506104" cy="322308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上矢印 28">
            <a:extLst>
              <a:ext uri="{FF2B5EF4-FFF2-40B4-BE49-F238E27FC236}">
                <a16:creationId xmlns:a16="http://schemas.microsoft.com/office/drawing/2014/main" id="{8D899DB8-8AE8-8040-9391-C754A8FCF2AD}"/>
              </a:ext>
            </a:extLst>
          </p:cNvPr>
          <p:cNvSpPr/>
          <p:nvPr/>
        </p:nvSpPr>
        <p:spPr>
          <a:xfrm>
            <a:off x="6890644" y="5119350"/>
            <a:ext cx="506104" cy="322308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5375F8B4-084A-BB43-BA21-861C49CB2AF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80" y="4102277"/>
            <a:ext cx="743039" cy="55234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5" name="図 3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A27D38BD-CA7F-994B-9015-510D069C71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59" y="3707507"/>
            <a:ext cx="743039" cy="55234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図 5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61564114-7575-A54F-87D7-BB3641397A6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5839" y="3907690"/>
            <a:ext cx="550800" cy="550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7A34147D-5C1C-B148-A294-3EEBC416C02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412" y="4468194"/>
            <a:ext cx="550800" cy="550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32" name="図 3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1D43423-A204-CE45-9958-547418494A1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178" y="4475263"/>
            <a:ext cx="550800" cy="550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18" name="図 1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D5BB1AF-1274-B841-92FB-E45B294BA44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412" y="4468194"/>
            <a:ext cx="550800" cy="5508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2" name="図 2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F496709-0C4F-CB41-9A3D-2E13AA99504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178" y="4475263"/>
            <a:ext cx="550800" cy="5508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33" name="図 32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477A3C6-3FB3-7C4D-91F6-68E32C4935F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7023" y="4470278"/>
            <a:ext cx="550800" cy="550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4" name="図 2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46B7712-0348-7F4E-B55E-5ACC18127D3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7023" y="4470278"/>
            <a:ext cx="550800" cy="5508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1815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xit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  <p:bldP spid="27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C85B45AB-C7B6-1C41-A8F2-216D4408D5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6859" y="966307"/>
            <a:ext cx="2385801" cy="5472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19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185257" cy="742513"/>
          </a:xfrm>
        </p:spPr>
        <p:txBody>
          <a:bodyPr/>
          <a:lstStyle/>
          <a:p>
            <a:r>
              <a:rPr lang="en-US" altLang="ja-JP" dirty="0"/>
              <a:t>3.</a:t>
            </a:r>
            <a:r>
              <a:rPr lang="ja-JP" altLang="en-US"/>
              <a:t>本社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A6608A04-AAD3-3648-B929-A1E1FC9A03CC}"/>
              </a:ext>
            </a:extLst>
          </p:cNvPr>
          <p:cNvSpPr txBox="1">
            <a:spLocks/>
          </p:cNvSpPr>
          <p:nvPr/>
        </p:nvSpPr>
        <p:spPr>
          <a:xfrm>
            <a:off x="516835" y="1337945"/>
            <a:ext cx="5850306" cy="5154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2400"/>
              <a:t>【行動</a:t>
            </a:r>
            <a:r>
              <a:rPr lang="en-US" altLang="ja-JP" sz="2400" dirty="0"/>
              <a:t>2</a:t>
            </a:r>
            <a:r>
              <a:rPr lang="ja-JP" altLang="ja-JP" sz="2400"/>
              <a:t>】</a:t>
            </a:r>
            <a:r>
              <a:rPr lang="ja-JP" altLang="en-US" sz="1800"/>
              <a:t>（各ターンで</a:t>
            </a:r>
            <a:r>
              <a:rPr lang="en-US" altLang="ja-JP" sz="1800" dirty="0"/>
              <a:t>①〜③</a:t>
            </a:r>
            <a:r>
              <a:rPr lang="ja-JP" altLang="en-US" sz="1800"/>
              <a:t>のいずれかを実施）</a:t>
            </a:r>
            <a:endParaRPr lang="en-US" altLang="ja-JP" sz="1800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ja-JP" sz="1800" dirty="0"/>
          </a:p>
          <a:p>
            <a:pPr marL="0" indent="0">
              <a:buNone/>
            </a:pPr>
            <a:r>
              <a:rPr lang="ja-JP" altLang="en-US" sz="2400" b="1"/>
              <a:t>　②外部機関へマルウェア検体調査依頼</a:t>
            </a:r>
          </a:p>
          <a:p>
            <a:pPr marL="0" indent="0">
              <a:buNone/>
            </a:pPr>
            <a:r>
              <a:rPr lang="ja-JP" altLang="en-US" sz="2400"/>
              <a:t>　　</a:t>
            </a:r>
            <a:r>
              <a:rPr lang="en-US" altLang="ja-JP" sz="2400" dirty="0"/>
              <a:t>[</a:t>
            </a:r>
            <a:r>
              <a:rPr lang="ja-JP" altLang="en-US" sz="2400"/>
              <a:t>本社 検体ゾーン</a:t>
            </a:r>
            <a:r>
              <a:rPr lang="en-US" altLang="ja-JP" sz="2400" dirty="0"/>
              <a:t>]</a:t>
            </a:r>
            <a:r>
              <a:rPr lang="ja-JP" altLang="en-US" sz="2400"/>
              <a:t>の</a:t>
            </a:r>
            <a:endParaRPr lang="en-US" altLang="ja-JP" sz="2400" dirty="0"/>
          </a:p>
          <a:p>
            <a:pPr marL="0" indent="0">
              <a:buNone/>
            </a:pPr>
            <a:r>
              <a:rPr lang="ja-JP" altLang="en-US" sz="2400"/>
              <a:t>　　全てのマルウェアを</a:t>
            </a:r>
            <a:endParaRPr lang="en-US" altLang="ja-JP" sz="2400" dirty="0"/>
          </a:p>
          <a:p>
            <a:pPr marL="0" indent="0">
              <a:buNone/>
            </a:pPr>
            <a:r>
              <a:rPr lang="ja-JP" altLang="en-US" sz="2400"/>
              <a:t>　　</a:t>
            </a:r>
            <a:r>
              <a:rPr lang="en-US" altLang="ja-JP" sz="2400" dirty="0"/>
              <a:t>[</a:t>
            </a:r>
            <a:r>
              <a:rPr lang="ja-JP" altLang="en-US" sz="2400"/>
              <a:t>外部機関</a:t>
            </a:r>
            <a:r>
              <a:rPr lang="en-US" altLang="ja-JP" sz="2400" dirty="0"/>
              <a:t>]</a:t>
            </a:r>
            <a:r>
              <a:rPr lang="ja-JP" altLang="en-US" sz="2400"/>
              <a:t>へ移動させる</a:t>
            </a:r>
          </a:p>
          <a:p>
            <a:pPr marL="0" indent="0">
              <a:buNone/>
            </a:pPr>
            <a:endParaRPr lang="ja-JP" altLang="en-US" sz="1800"/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F9AE675F-03A9-264F-B68D-390ED39B5D1C}"/>
              </a:ext>
            </a:extLst>
          </p:cNvPr>
          <p:cNvCxnSpPr>
            <a:cxnSpLocks/>
          </p:cNvCxnSpPr>
          <p:nvPr/>
        </p:nvCxnSpPr>
        <p:spPr>
          <a:xfrm flipH="1" flipV="1">
            <a:off x="6834587" y="1963949"/>
            <a:ext cx="1508239" cy="35230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105A345B-A653-C041-81F1-84CB5F7300F7}"/>
              </a:ext>
            </a:extLst>
          </p:cNvPr>
          <p:cNvCxnSpPr>
            <a:cxnSpLocks/>
          </p:cNvCxnSpPr>
          <p:nvPr/>
        </p:nvCxnSpPr>
        <p:spPr>
          <a:xfrm flipH="1" flipV="1">
            <a:off x="6834587" y="3649857"/>
            <a:ext cx="856456" cy="19646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C8B849E-E6B2-2147-879C-7BD949FDF294}"/>
              </a:ext>
            </a:extLst>
          </p:cNvPr>
          <p:cNvSpPr txBox="1"/>
          <p:nvPr/>
        </p:nvSpPr>
        <p:spPr>
          <a:xfrm>
            <a:off x="7646884" y="3850328"/>
            <a:ext cx="84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solidFill>
                  <a:srgbClr val="FF0000"/>
                </a:solidFill>
              </a:rPr>
              <a:t>移動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6AAE86B-9CDA-1A45-B2C6-DD02A8B79C7D}"/>
              </a:ext>
            </a:extLst>
          </p:cNvPr>
          <p:cNvSpPr txBox="1"/>
          <p:nvPr/>
        </p:nvSpPr>
        <p:spPr>
          <a:xfrm>
            <a:off x="7311232" y="4702151"/>
            <a:ext cx="84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solidFill>
                  <a:srgbClr val="FF0000"/>
                </a:solidFill>
              </a:rPr>
              <a:t>移動</a:t>
            </a:r>
            <a:endParaRPr lang="en-US" altLang="ja-JP">
              <a:solidFill>
                <a:srgbClr val="FF0000"/>
              </a:solidFill>
            </a:endParaRPr>
          </a:p>
        </p:txBody>
      </p:sp>
      <p:pic>
        <p:nvPicPr>
          <p:cNvPr id="21" name="図 20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9736A4F7-F487-F641-BAEE-CC8F07D691A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847" y="3086466"/>
            <a:ext cx="611884" cy="45485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308B753-3087-0642-A157-3C718AA840CE}"/>
              </a:ext>
            </a:extLst>
          </p:cNvPr>
          <p:cNvSpPr/>
          <p:nvPr/>
        </p:nvSpPr>
        <p:spPr>
          <a:xfrm>
            <a:off x="7646884" y="5333291"/>
            <a:ext cx="1203752" cy="108718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17CFAE6-AD7B-4E42-A508-384BCFA73A0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531" y="5503281"/>
            <a:ext cx="450000" cy="450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C7075936-26B0-E548-B8F0-FD3C8ABB71C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8186" y="5503281"/>
            <a:ext cx="450000" cy="4500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430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0324 L -0.11826 -0.3301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5" y="-166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2 0.00046 L -0.1782 -0.58195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6" y="-2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 dirty="0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このゲームの狙い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59F77B53-5E5A-1A4F-8069-4A51A2BA8448}"/>
              </a:ext>
            </a:extLst>
          </p:cNvPr>
          <p:cNvGraphicFramePr>
            <a:graphicFrameLocks noGrp="1"/>
          </p:cNvGraphicFramePr>
          <p:nvPr/>
        </p:nvGraphicFramePr>
        <p:xfrm>
          <a:off x="499855" y="1446663"/>
          <a:ext cx="8958044" cy="45948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8861">
                  <a:extLst>
                    <a:ext uri="{9D8B030D-6E8A-4147-A177-3AD203B41FA5}">
                      <a16:colId xmlns:a16="http://schemas.microsoft.com/office/drawing/2014/main" val="1314173986"/>
                    </a:ext>
                  </a:extLst>
                </a:gridCol>
                <a:gridCol w="7399183">
                  <a:extLst>
                    <a:ext uri="{9D8B030D-6E8A-4147-A177-3AD203B41FA5}">
                      <a16:colId xmlns:a16="http://schemas.microsoft.com/office/drawing/2014/main" val="528689119"/>
                    </a:ext>
                  </a:extLst>
                </a:gridCol>
              </a:tblGrid>
              <a:tr h="1736369"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ゲームの</a:t>
                      </a:r>
                      <a:endParaRPr kumimoji="1" lang="en-US" altLang="ja-JP" sz="2000" dirty="0"/>
                    </a:p>
                    <a:p>
                      <a:r>
                        <a:rPr kumimoji="1" lang="ja-JP" altLang="en-US" sz="2000"/>
                        <a:t>目的</a:t>
                      </a:r>
                      <a:endParaRPr kumimoji="1" lang="ja-JP" altLang="en-US" sz="20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2000"/>
                        <a:t>本社</a:t>
                      </a:r>
                      <a:r>
                        <a:rPr kumimoji="1" lang="en" altLang="ja-JP" sz="2000" dirty="0"/>
                        <a:t>CSIRT</a:t>
                      </a:r>
                      <a:r>
                        <a:rPr kumimoji="1" lang="ja-JP" altLang="en-US" sz="2000"/>
                        <a:t>担当者と支社</a:t>
                      </a:r>
                      <a:r>
                        <a:rPr kumimoji="1" lang="en" altLang="ja-JP" sz="2000" dirty="0"/>
                        <a:t>CSIRT</a:t>
                      </a:r>
                      <a:r>
                        <a:rPr kumimoji="1" lang="ja-JP" altLang="en-US" sz="2000"/>
                        <a:t>担当者との</a:t>
                      </a:r>
                      <a:r>
                        <a:rPr kumimoji="1" lang="ja-JP" altLang="en-US" sz="2000" u="sng"/>
                        <a:t>連携の重要性</a:t>
                      </a:r>
                      <a:r>
                        <a:rPr kumimoji="1" lang="ja-JP" altLang="en-US" sz="2000"/>
                        <a:t>を理解する</a:t>
                      </a:r>
                      <a:endParaRPr kumimoji="1" lang="en-US" altLang="ja-JP" sz="200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2000"/>
                        <a:t>インシデント発生時の</a:t>
                      </a:r>
                      <a:r>
                        <a:rPr kumimoji="1" lang="ja-JP" altLang="en-US" sz="2000" u="sng"/>
                        <a:t>各</a:t>
                      </a:r>
                      <a:r>
                        <a:rPr kumimoji="1" lang="en-US" altLang="ja-JP" sz="2000" u="sng" dirty="0"/>
                        <a:t>CSIRT</a:t>
                      </a:r>
                      <a:r>
                        <a:rPr kumimoji="1" lang="ja-JP" altLang="en-US" sz="2000" u="sng"/>
                        <a:t>担当者の果たすべき役割の理解</a:t>
                      </a:r>
                      <a:r>
                        <a:rPr kumimoji="1" lang="ja-JP" altLang="en-US" sz="2000"/>
                        <a:t>を促す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62903"/>
                  </a:ext>
                </a:extLst>
              </a:tr>
              <a:tr h="1831774"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工夫点</a:t>
                      </a:r>
                      <a:endParaRPr kumimoji="1" lang="ja-JP" altLang="en-US" sz="20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2000" kern="1200">
                          <a:effectLst/>
                        </a:rPr>
                        <a:t>２つの役割の異なる役割を設定し、クリアのために各プレイヤーの連携・協力が必要なゲーム構成とした</a:t>
                      </a:r>
                      <a:endParaRPr kumimoji="1" lang="en-US" altLang="ja-JP" sz="2000" kern="1200">
                        <a:effectLst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2000" kern="1200">
                          <a:effectLst/>
                        </a:rPr>
                        <a:t>ゲーム性を高めた楽しさ重視のアイスブレイクツール</a:t>
                      </a:r>
                      <a:endParaRPr kumimoji="1" lang="en-US" altLang="ja-JP" sz="2000" kern="1200">
                        <a:effectLst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2000" kern="1200">
                          <a:effectLst/>
                        </a:rPr>
                        <a:t>セキュリティ</a:t>
                      </a:r>
                      <a:r>
                        <a:rPr kumimoji="1" lang="ja-JP" altLang="ja-JP" sz="2000" kern="1200">
                          <a:effectLst/>
                        </a:rPr>
                        <a:t>知識がなくても感覚的に</a:t>
                      </a:r>
                      <a:r>
                        <a:rPr kumimoji="1" lang="ja-JP" altLang="en-US" sz="2000" kern="1200">
                          <a:effectLst/>
                        </a:rPr>
                        <a:t>取り組める</a:t>
                      </a:r>
                      <a:endParaRPr kumimoji="1" lang="en-US" altLang="ja-JP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866226"/>
                  </a:ext>
                </a:extLst>
              </a:tr>
              <a:tr h="10267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/>
                        <a:t>利用想定</a:t>
                      </a:r>
                      <a:endParaRPr kumimoji="1" lang="en-US" altLang="ja-JP" sz="200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/>
                        <a:t>シーン</a:t>
                      </a:r>
                      <a:endParaRPr kumimoji="1" lang="ja-JP" altLang="en-US" sz="20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ja-JP" altLang="en-US" sz="2000"/>
                        <a:t>支社や各部門の</a:t>
                      </a:r>
                      <a:r>
                        <a:rPr lang="en-US" altLang="ja-JP" sz="2000" dirty="0"/>
                        <a:t>CSIRT</a:t>
                      </a:r>
                      <a:r>
                        <a:rPr lang="ja-JP" altLang="en-US" sz="2000"/>
                        <a:t>担当者向けの集合研修</a:t>
                      </a:r>
                      <a:endParaRPr lang="en-US" altLang="ja-JP" sz="2000" dirty="0"/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ja-JP" sz="2000" kern="1200">
                          <a:effectLst/>
                        </a:rPr>
                        <a:t>新卒研修などのレクリエーション</a:t>
                      </a:r>
                      <a:endParaRPr kumimoji="1" lang="ja-JP" altLang="ja-JP" sz="2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556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08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2882598-38A7-B947-8EB2-C709AC8477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49" y="3499605"/>
            <a:ext cx="8695677" cy="1602752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20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337657" cy="742513"/>
          </a:xfrm>
        </p:spPr>
        <p:txBody>
          <a:bodyPr/>
          <a:lstStyle/>
          <a:p>
            <a:r>
              <a:rPr lang="en-US" altLang="ja-JP" sz="2800" dirty="0"/>
              <a:t>※</a:t>
            </a:r>
            <a:r>
              <a:rPr lang="ja-JP" altLang="en-US" sz="2800"/>
              <a:t>外部機関に同じマルウェアチップが</a:t>
            </a:r>
            <a:r>
              <a:rPr lang="en-US" altLang="ja-JP" sz="2800" dirty="0"/>
              <a:t>4</a:t>
            </a:r>
            <a:r>
              <a:rPr lang="ja-JP" altLang="en-US" sz="2800"/>
              <a:t>枚揃った時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3CF66BA8-3F03-3143-81EA-97732389ED20}"/>
              </a:ext>
            </a:extLst>
          </p:cNvPr>
          <p:cNvSpPr txBox="1">
            <a:spLocks/>
          </p:cNvSpPr>
          <p:nvPr/>
        </p:nvSpPr>
        <p:spPr>
          <a:xfrm>
            <a:off x="628650" y="1337946"/>
            <a:ext cx="8515349" cy="1643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400"/>
              <a:t>外部機関に同一マルウェアカードが４枚集まった場合、　　その時点で全支社の同一のマルウェアチップが駆除されます。</a:t>
            </a:r>
            <a:endParaRPr lang="en-US" altLang="ja-JP" sz="2400" dirty="0"/>
          </a:p>
        </p:txBody>
      </p:sp>
      <p:pic>
        <p:nvPicPr>
          <p:cNvPr id="10" name="図 9" descr="文字と写真のスクリーンショット&#10;&#10;自動的に生成された説明">
            <a:extLst>
              <a:ext uri="{FF2B5EF4-FFF2-40B4-BE49-F238E27FC236}">
                <a16:creationId xmlns:a16="http://schemas.microsoft.com/office/drawing/2014/main" id="{CFA6D542-391E-7E4E-8BF7-268084D1E3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636" y="3780266"/>
            <a:ext cx="632043" cy="3898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6" name="上矢印 25">
            <a:extLst>
              <a:ext uri="{FF2B5EF4-FFF2-40B4-BE49-F238E27FC236}">
                <a16:creationId xmlns:a16="http://schemas.microsoft.com/office/drawing/2014/main" id="{9B270F57-BE87-3F48-BF19-97818FEB8BB7}"/>
              </a:ext>
            </a:extLst>
          </p:cNvPr>
          <p:cNvSpPr/>
          <p:nvPr/>
        </p:nvSpPr>
        <p:spPr>
          <a:xfrm rot="10800000">
            <a:off x="3763342" y="4721115"/>
            <a:ext cx="25400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上矢印 26">
            <a:extLst>
              <a:ext uri="{FF2B5EF4-FFF2-40B4-BE49-F238E27FC236}">
                <a16:creationId xmlns:a16="http://schemas.microsoft.com/office/drawing/2014/main" id="{5CEF9E6C-26BE-F54E-93E4-F6D861A017BE}"/>
              </a:ext>
            </a:extLst>
          </p:cNvPr>
          <p:cNvSpPr/>
          <p:nvPr/>
        </p:nvSpPr>
        <p:spPr>
          <a:xfrm rot="10800000">
            <a:off x="4232315" y="4719012"/>
            <a:ext cx="25400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上矢印 27">
            <a:extLst>
              <a:ext uri="{FF2B5EF4-FFF2-40B4-BE49-F238E27FC236}">
                <a16:creationId xmlns:a16="http://schemas.microsoft.com/office/drawing/2014/main" id="{7ED3CEC1-1D23-9649-B245-7FED5F69F8C8}"/>
              </a:ext>
            </a:extLst>
          </p:cNvPr>
          <p:cNvSpPr/>
          <p:nvPr/>
        </p:nvSpPr>
        <p:spPr>
          <a:xfrm rot="10800000">
            <a:off x="5821128" y="4729693"/>
            <a:ext cx="25400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上矢印 28">
            <a:extLst>
              <a:ext uri="{FF2B5EF4-FFF2-40B4-BE49-F238E27FC236}">
                <a16:creationId xmlns:a16="http://schemas.microsoft.com/office/drawing/2014/main" id="{6E5371B3-629B-474F-A524-CAEF2FBD7E94}"/>
              </a:ext>
            </a:extLst>
          </p:cNvPr>
          <p:cNvSpPr/>
          <p:nvPr/>
        </p:nvSpPr>
        <p:spPr>
          <a:xfrm rot="10800000">
            <a:off x="6946899" y="4729692"/>
            <a:ext cx="25400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上矢印 29">
            <a:extLst>
              <a:ext uri="{FF2B5EF4-FFF2-40B4-BE49-F238E27FC236}">
                <a16:creationId xmlns:a16="http://schemas.microsoft.com/office/drawing/2014/main" id="{7DBC5865-7D0B-7B43-9435-4F88A7BAB40F}"/>
              </a:ext>
            </a:extLst>
          </p:cNvPr>
          <p:cNvSpPr/>
          <p:nvPr/>
        </p:nvSpPr>
        <p:spPr>
          <a:xfrm rot="10800000">
            <a:off x="8623789" y="4724656"/>
            <a:ext cx="254001" cy="295525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46EB386-3EA4-574D-B6E8-221ED08BCA06}"/>
              </a:ext>
            </a:extLst>
          </p:cNvPr>
          <p:cNvSpPr txBox="1"/>
          <p:nvPr/>
        </p:nvSpPr>
        <p:spPr>
          <a:xfrm>
            <a:off x="3490727" y="5490415"/>
            <a:ext cx="74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>
                <a:solidFill>
                  <a:srgbClr val="FF0000"/>
                </a:solidFill>
              </a:rPr>
              <a:t>駆除</a:t>
            </a:r>
            <a:endParaRPr kumimoji="1" lang="ja-JP" altLang="en-US" sz="1600">
              <a:solidFill>
                <a:srgbClr val="FF0000"/>
              </a:solidFill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3961054-BB8C-ED48-A06B-38CB255E005F}"/>
              </a:ext>
            </a:extLst>
          </p:cNvPr>
          <p:cNvSpPr txBox="1"/>
          <p:nvPr/>
        </p:nvSpPr>
        <p:spPr>
          <a:xfrm>
            <a:off x="4025136" y="5483332"/>
            <a:ext cx="74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>
                <a:solidFill>
                  <a:srgbClr val="FF0000"/>
                </a:solidFill>
              </a:rPr>
              <a:t>駆除</a:t>
            </a:r>
            <a:endParaRPr kumimoji="1" lang="ja-JP" altLang="en-US" sz="1600">
              <a:solidFill>
                <a:srgbClr val="FF0000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7027651-179A-1541-B4EB-F6C00FBE5B16}"/>
              </a:ext>
            </a:extLst>
          </p:cNvPr>
          <p:cNvSpPr txBox="1"/>
          <p:nvPr/>
        </p:nvSpPr>
        <p:spPr>
          <a:xfrm>
            <a:off x="5563889" y="5490415"/>
            <a:ext cx="74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>
                <a:solidFill>
                  <a:srgbClr val="FF0000"/>
                </a:solidFill>
              </a:rPr>
              <a:t>駆除</a:t>
            </a:r>
            <a:endParaRPr kumimoji="1" lang="ja-JP" altLang="en-US" sz="1600">
              <a:solidFill>
                <a:srgbClr val="FF000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2BD2C38-7A1F-F24A-8077-A3DB217D73E4}"/>
              </a:ext>
            </a:extLst>
          </p:cNvPr>
          <p:cNvSpPr txBox="1"/>
          <p:nvPr/>
        </p:nvSpPr>
        <p:spPr>
          <a:xfrm>
            <a:off x="6722674" y="5458920"/>
            <a:ext cx="74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>
                <a:solidFill>
                  <a:srgbClr val="FF0000"/>
                </a:solidFill>
              </a:rPr>
              <a:t>駆除</a:t>
            </a:r>
            <a:endParaRPr kumimoji="1" lang="ja-JP" altLang="en-US" sz="1600">
              <a:solidFill>
                <a:srgbClr val="FF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1CFB591-98A9-DA47-8641-081A398571A2}"/>
              </a:ext>
            </a:extLst>
          </p:cNvPr>
          <p:cNvSpPr txBox="1"/>
          <p:nvPr/>
        </p:nvSpPr>
        <p:spPr>
          <a:xfrm>
            <a:off x="8402412" y="5444579"/>
            <a:ext cx="741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>
                <a:solidFill>
                  <a:srgbClr val="FF0000"/>
                </a:solidFill>
              </a:rPr>
              <a:t>駆除</a:t>
            </a:r>
            <a:endParaRPr kumimoji="1" lang="ja-JP" altLang="en-US" sz="1600">
              <a:solidFill>
                <a:srgbClr val="FF000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3B52053-7AEE-374F-8AA3-D21892A69D17}"/>
              </a:ext>
            </a:extLst>
          </p:cNvPr>
          <p:cNvSpPr txBox="1"/>
          <p:nvPr/>
        </p:nvSpPr>
        <p:spPr>
          <a:xfrm>
            <a:off x="285250" y="5606575"/>
            <a:ext cx="8946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solidFill>
                  <a:srgbClr val="FF0000"/>
                </a:solidFill>
              </a:rPr>
              <a:t>注）全支社が対象です。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r>
              <a:rPr lang="ja-JP" altLang="en-US">
                <a:solidFill>
                  <a:srgbClr val="FF0000"/>
                </a:solidFill>
              </a:rPr>
              <a:t>　　</a:t>
            </a:r>
            <a:r>
              <a:rPr kumimoji="1" lang="ja-JP" altLang="en-US">
                <a:solidFill>
                  <a:srgbClr val="FF0000"/>
                </a:solidFill>
              </a:rPr>
              <a:t>以降、同一のマルウェアが出ればで即時駆除できます。</a:t>
            </a:r>
          </a:p>
        </p:txBody>
      </p:sp>
      <p:pic>
        <p:nvPicPr>
          <p:cNvPr id="48" name="図 4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77DBA981-7389-4648-B2F4-37EE40FB1BA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1710" y="4348424"/>
            <a:ext cx="432000" cy="432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50" name="図 49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D707BC17-EDBE-0047-8A56-F662E016ACB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712" y="4348424"/>
            <a:ext cx="432000" cy="432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sp>
        <p:nvSpPr>
          <p:cNvPr id="36" name="線吹き出し 2 (枠付き) 35">
            <a:extLst>
              <a:ext uri="{FF2B5EF4-FFF2-40B4-BE49-F238E27FC236}">
                <a16:creationId xmlns:a16="http://schemas.microsoft.com/office/drawing/2014/main" id="{1E6D5BED-8329-1341-9E41-DC7F1B3B3EF5}"/>
              </a:ext>
            </a:extLst>
          </p:cNvPr>
          <p:cNvSpPr/>
          <p:nvPr/>
        </p:nvSpPr>
        <p:spPr>
          <a:xfrm>
            <a:off x="2654442" y="2805422"/>
            <a:ext cx="5115010" cy="440380"/>
          </a:xfrm>
          <a:prstGeom prst="borderCallout2">
            <a:avLst>
              <a:gd name="adj1" fmla="val 74200"/>
              <a:gd name="adj2" fmla="val -3864"/>
              <a:gd name="adj3" fmla="val 91261"/>
              <a:gd name="adj4" fmla="val -15726"/>
              <a:gd name="adj5" fmla="val 379006"/>
              <a:gd name="adj6" fmla="val -25368"/>
            </a:avLst>
          </a:prstGeom>
          <a:solidFill>
            <a:srgbClr val="FF4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同一チップ（マルウェア）が４枚集まった</a:t>
            </a:r>
          </a:p>
        </p:txBody>
      </p:sp>
      <p:pic>
        <p:nvPicPr>
          <p:cNvPr id="39" name="図 38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D6E801FC-5C9E-DE44-9A60-990F5E92C48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086" y="4339424"/>
            <a:ext cx="450000" cy="450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0" name="図 39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4C71B4FE-C756-2B4C-B123-4FA2FB12053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6055" y="3918599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1" name="図 40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6CD7D7BB-4C67-D448-AFA6-2CAA5084185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30" y="3960113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2" name="図 41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803E4941-41CC-0E40-BDE9-E21FD48F13B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307" y="3960113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3" name="図 42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EBC3C77D-5256-6748-A30D-C0E42487FA0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30" y="4441975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4" name="図 43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B754C56-848D-FA4D-BFF0-CF091E57D04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307" y="4441975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5" name="図 44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B8B0C920-C3E3-A84B-BD65-1049F8EFF8D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679" y="4352024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6" name="図 45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C9201A28-89C1-B746-8FA8-5A42CF2CC1D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3191" y="4352024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7" name="図 46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454ABC12-61F2-CC45-8CFD-FB51F04C55D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617" y="4352024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49" name="図 48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C72C1FB8-044F-E040-A0AA-9129D698C02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856" y="4352024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2" name="図 51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E9E6B9E-AE89-3E47-8E8A-4EC4130D2F9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5874" y="4370312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3" name="図 52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9700B145-3AD8-3841-8B14-0919D315C48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221" y="4352024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54" name="図 53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38B41877-3616-DE4C-92DC-65598DB5101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1514" y="4352024"/>
            <a:ext cx="424800" cy="4248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444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7.40741E-7 L -0.00048 0.1090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544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7.40741E-7 L 0.00064 0.1090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544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7.40741E-7 L 0.00032 0.1090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544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53 0.00718 L 0.00385 0.1090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50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1 0.00092 L 0.00417 0.10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図 52">
            <a:extLst>
              <a:ext uri="{FF2B5EF4-FFF2-40B4-BE49-F238E27FC236}">
                <a16:creationId xmlns:a16="http://schemas.microsoft.com/office/drawing/2014/main" id="{87173827-6ABC-7949-A25D-4578CA2681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28" y="3632590"/>
            <a:ext cx="9602228" cy="208241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20933" y="6357600"/>
            <a:ext cx="689610" cy="365125"/>
          </a:xfrm>
        </p:spPr>
        <p:txBody>
          <a:bodyPr/>
          <a:lstStyle/>
          <a:p>
            <a:fld id="{6BA56727-FBE4-4150-A67F-8D3E9BCF0665}" type="slidenum">
              <a:rPr lang="ja-JP" altLang="en-US" smtClean="0"/>
              <a:pPr/>
              <a:t>21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49057" y="6358073"/>
            <a:ext cx="5807886" cy="365125"/>
          </a:xfrm>
        </p:spPr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343" y="461367"/>
            <a:ext cx="8313123" cy="742513"/>
          </a:xfrm>
        </p:spPr>
        <p:txBody>
          <a:bodyPr/>
          <a:lstStyle/>
          <a:p>
            <a:r>
              <a:rPr lang="en-US" altLang="ja-JP" dirty="0"/>
              <a:t>3.</a:t>
            </a:r>
            <a:r>
              <a:rPr lang="ja-JP" altLang="en-US"/>
              <a:t>本社</a:t>
            </a:r>
            <a:r>
              <a:rPr lang="en-US" altLang="ja-JP" dirty="0"/>
              <a:t>CSIRT</a:t>
            </a:r>
            <a:r>
              <a:rPr lang="ja-JP" altLang="en-US"/>
              <a:t>担当者フェーズ</a:t>
            </a:r>
          </a:p>
        </p:txBody>
      </p:sp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C17C22BC-07C0-7E42-9122-1D2C0401C0AB}"/>
              </a:ext>
            </a:extLst>
          </p:cNvPr>
          <p:cNvSpPr txBox="1">
            <a:spLocks/>
          </p:cNvSpPr>
          <p:nvPr/>
        </p:nvSpPr>
        <p:spPr>
          <a:xfrm>
            <a:off x="594652" y="1388638"/>
            <a:ext cx="9012769" cy="2679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ja-JP" sz="2400"/>
              <a:t>【行動</a:t>
            </a:r>
            <a:r>
              <a:rPr lang="en-US" altLang="ja-JP" sz="2400" dirty="0"/>
              <a:t>2</a:t>
            </a:r>
            <a:r>
              <a:rPr lang="ja-JP" altLang="ja-JP" sz="2400"/>
              <a:t>】</a:t>
            </a:r>
            <a:r>
              <a:rPr lang="ja-JP" altLang="en-US" sz="2000"/>
              <a:t>（各ターンで</a:t>
            </a:r>
            <a:r>
              <a:rPr lang="en-US" altLang="ja-JP" sz="2000" dirty="0"/>
              <a:t>①〜③</a:t>
            </a:r>
            <a:r>
              <a:rPr lang="ja-JP" altLang="en-US" sz="2000"/>
              <a:t>のいずれかを実施）</a:t>
            </a:r>
            <a:endParaRPr lang="ja-JP" altLang="ja-JP" sz="2000"/>
          </a:p>
          <a:p>
            <a:pPr marL="0" lvl="0" indent="0" algn="just">
              <a:spcAft>
                <a:spcPts val="0"/>
              </a:spcAft>
              <a:buFont typeface="+mj-lt"/>
              <a:buNone/>
            </a:pPr>
            <a:r>
              <a:rPr lang="ja-JP" altLang="en-US" sz="2400" b="1" kern="100">
                <a:latin typeface="+mj-ea"/>
                <a:cs typeface="Times New Roman" panose="02020603050405020304" pitchFamily="18" charset="0"/>
              </a:rPr>
              <a:t>　</a:t>
            </a:r>
            <a:r>
              <a:rPr lang="en-US" altLang="ja-JP" sz="2400" b="1" kern="100" dirty="0">
                <a:latin typeface="+mj-ea"/>
                <a:cs typeface="Times New Roman" panose="02020603050405020304" pitchFamily="18" charset="0"/>
              </a:rPr>
              <a:t>③</a:t>
            </a:r>
            <a:r>
              <a:rPr lang="ja-JP" altLang="ja-JP" sz="2400" b="1" kern="100">
                <a:latin typeface="+mj-ea"/>
                <a:cs typeface="Times New Roman" panose="02020603050405020304" pitchFamily="18" charset="0"/>
              </a:rPr>
              <a:t>いずれかの支社のネットワーク遮断</a:t>
            </a:r>
            <a:r>
              <a:rPr lang="en-US" altLang="ja-JP" sz="2400" b="1" u="sng" kern="100" dirty="0">
                <a:latin typeface="+mj-ea"/>
                <a:cs typeface="Times New Roman" panose="02020603050405020304" pitchFamily="18" charset="0"/>
              </a:rPr>
              <a:t>(</a:t>
            </a:r>
            <a:r>
              <a:rPr lang="ja-JP" altLang="ja-JP" sz="2400" b="1" u="sng" kern="100">
                <a:latin typeface="+mj-ea"/>
                <a:cs typeface="Times New Roman" panose="02020603050405020304" pitchFamily="18" charset="0"/>
              </a:rPr>
              <a:t>※１度のみ利用可能</a:t>
            </a:r>
            <a:r>
              <a:rPr lang="en-US" altLang="ja-JP" sz="2400" b="1" u="sng" kern="100" dirty="0">
                <a:latin typeface="+mj-ea"/>
                <a:cs typeface="Times New Roman" panose="02020603050405020304" pitchFamily="18" charset="0"/>
              </a:rPr>
              <a:t>)</a:t>
            </a:r>
            <a:endParaRPr lang="ja-JP" altLang="ja-JP" sz="2400" kern="100">
              <a:latin typeface="+mj-ea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ja-JP" altLang="en-US" sz="2400" kern="100">
                <a:latin typeface="+mj-ea"/>
                <a:cs typeface="Times New Roman" panose="02020603050405020304" pitchFamily="18" charset="0"/>
              </a:rPr>
              <a:t>　　</a:t>
            </a:r>
            <a:r>
              <a:rPr lang="ja-JP" altLang="ja-JP" sz="2000" kern="100">
                <a:latin typeface="+mj-ea"/>
                <a:cs typeface="Times New Roman" panose="02020603050405020304" pitchFamily="18" charset="0"/>
              </a:rPr>
              <a:t>ネットワーク遮断ゾーンのいずれかの支社のマスに</a:t>
            </a:r>
            <a:endParaRPr lang="en-US" altLang="ja-JP" sz="2000" kern="100" dirty="0">
              <a:latin typeface="+mj-ea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400"/>
              </a:spcBef>
              <a:buNone/>
            </a:pPr>
            <a:r>
              <a:rPr lang="ja-JP" altLang="en-US" sz="2000" kern="100">
                <a:latin typeface="+mj-ea"/>
                <a:cs typeface="Times New Roman" panose="02020603050405020304" pitchFamily="18" charset="0"/>
              </a:rPr>
              <a:t>　　</a:t>
            </a:r>
            <a:r>
              <a:rPr lang="ja-JP" altLang="ja-JP" sz="2000" kern="100">
                <a:latin typeface="+mj-ea"/>
                <a:cs typeface="Times New Roman" panose="02020603050405020304" pitchFamily="18" charset="0"/>
              </a:rPr>
              <a:t>「</a:t>
            </a:r>
            <a:r>
              <a:rPr lang="en-US" altLang="ja-JP" sz="2000" kern="100" dirty="0">
                <a:latin typeface="+mj-ea"/>
                <a:cs typeface="Times New Roman" panose="02020603050405020304" pitchFamily="18" charset="0"/>
              </a:rPr>
              <a:t>NW</a:t>
            </a:r>
            <a:r>
              <a:rPr lang="ja-JP" altLang="ja-JP" sz="2000" kern="100">
                <a:latin typeface="+mj-ea"/>
                <a:cs typeface="Times New Roman" panose="02020603050405020304" pitchFamily="18" charset="0"/>
              </a:rPr>
              <a:t>遮断カード」を配置する。</a:t>
            </a:r>
            <a:r>
              <a:rPr lang="ja-JP" altLang="ja-JP" sz="2000" b="1" u="sng" kern="100">
                <a:latin typeface="+mj-ea"/>
                <a:cs typeface="Times New Roman" panose="02020603050405020304" pitchFamily="18" charset="0"/>
              </a:rPr>
              <a:t>（本社担当者は次のターン一回休み）</a:t>
            </a:r>
            <a:endParaRPr lang="ja-JP" altLang="ja-JP" sz="2000" kern="100">
              <a:latin typeface="+mj-ea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400"/>
              </a:spcBef>
              <a:spcAft>
                <a:spcPts val="0"/>
              </a:spcAft>
              <a:buNone/>
            </a:pPr>
            <a:r>
              <a:rPr lang="ja-JP" altLang="en-US" sz="2000" kern="100">
                <a:latin typeface="+mj-ea"/>
                <a:cs typeface="Times New Roman" panose="02020603050405020304" pitchFamily="18" charset="0"/>
              </a:rPr>
              <a:t>　　　</a:t>
            </a:r>
            <a:r>
              <a:rPr lang="ja-JP" altLang="ja-JP" sz="2000" kern="100">
                <a:latin typeface="+mj-ea"/>
                <a:cs typeface="Times New Roman" panose="02020603050405020304" pitchFamily="18" charset="0"/>
              </a:rPr>
              <a:t>※ネットワーク遮断を行った支社は、今後チップが配置されない。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CC1D7FD-4190-FE4D-879A-D6499D64D19C}"/>
              </a:ext>
            </a:extLst>
          </p:cNvPr>
          <p:cNvSpPr txBox="1"/>
          <p:nvPr/>
        </p:nvSpPr>
        <p:spPr>
          <a:xfrm>
            <a:off x="1350430" y="5872234"/>
            <a:ext cx="7738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solidFill>
                  <a:srgbClr val="FF0000"/>
                </a:solidFill>
              </a:rPr>
              <a:t>注）ネットワーク遮断以降は、その支社の担当者は行動できません。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r>
              <a:rPr kumimoji="1" lang="ja-JP" altLang="en-US">
                <a:solidFill>
                  <a:srgbClr val="FF0000"/>
                </a:solidFill>
              </a:rPr>
              <a:t>　　（本社へ検体を送ることもできません）</a:t>
            </a:r>
          </a:p>
        </p:txBody>
      </p:sp>
      <p:sp>
        <p:nvSpPr>
          <p:cNvPr id="27" name="上矢印 26">
            <a:extLst>
              <a:ext uri="{FF2B5EF4-FFF2-40B4-BE49-F238E27FC236}">
                <a16:creationId xmlns:a16="http://schemas.microsoft.com/office/drawing/2014/main" id="{73A61C25-ED8C-0042-98A2-ADB9469CF15D}"/>
              </a:ext>
            </a:extLst>
          </p:cNvPr>
          <p:cNvSpPr/>
          <p:nvPr/>
        </p:nvSpPr>
        <p:spPr>
          <a:xfrm>
            <a:off x="468248" y="5184026"/>
            <a:ext cx="508615" cy="320614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CE5A98B-28FE-6A4B-8D35-845996FBC9DE}"/>
              </a:ext>
            </a:extLst>
          </p:cNvPr>
          <p:cNvSpPr txBox="1"/>
          <p:nvPr/>
        </p:nvSpPr>
        <p:spPr>
          <a:xfrm>
            <a:off x="16801" y="5530334"/>
            <a:ext cx="145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>
                <a:solidFill>
                  <a:srgbClr val="FF0000"/>
                </a:solidFill>
              </a:rPr>
              <a:t>NW</a:t>
            </a:r>
            <a:r>
              <a:rPr lang="ja-JP" altLang="en-US">
                <a:solidFill>
                  <a:srgbClr val="FF0000"/>
                </a:solidFill>
              </a:rPr>
              <a:t>遮断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pic>
        <p:nvPicPr>
          <p:cNvPr id="34" name="図 33" descr="文字と絵が描かれた絵&#10;&#10;自動的に生成された説明">
            <a:extLst>
              <a:ext uri="{FF2B5EF4-FFF2-40B4-BE49-F238E27FC236}">
                <a16:creationId xmlns:a16="http://schemas.microsoft.com/office/drawing/2014/main" id="{3567DA3E-43C4-7B42-AD4D-FC6B0B8A16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079" y="4499892"/>
            <a:ext cx="844630" cy="62786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7" name="図 36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159DCEB2-225A-1D4B-8461-328CA209CAF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426" y="4035916"/>
            <a:ext cx="861459" cy="64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2" name="図 5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1956169D-0B67-3149-9009-EB56AF76072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7434" y="4925324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54" name="図 5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637AB59-486E-424A-80E0-3F0BAFB4CD0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7078" y="4908311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55" name="図 54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9657AABE-A2DF-0549-B7A4-94E36A0537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512" y="4906283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56" name="図 5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04D92B7-18D2-A048-B0B4-5B8BB63EFE2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115" y="4915049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sp>
        <p:nvSpPr>
          <p:cNvPr id="5" name="十字形 4">
            <a:extLst>
              <a:ext uri="{FF2B5EF4-FFF2-40B4-BE49-F238E27FC236}">
                <a16:creationId xmlns:a16="http://schemas.microsoft.com/office/drawing/2014/main" id="{0BAB2832-D735-C747-B93B-CA5DC1E539BB}"/>
              </a:ext>
            </a:extLst>
          </p:cNvPr>
          <p:cNvSpPr/>
          <p:nvPr/>
        </p:nvSpPr>
        <p:spPr>
          <a:xfrm rot="2730832">
            <a:off x="6760846" y="3627111"/>
            <a:ext cx="1469410" cy="1475737"/>
          </a:xfrm>
          <a:prstGeom prst="plus">
            <a:avLst>
              <a:gd name="adj" fmla="val 4784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0126597-DB95-294C-97FF-411C3F9E978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6140" y="4920035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5" name="図 24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C13C014B-1D30-5F42-8A8D-5C8B840A558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189" y="492253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90A0F0D-AD56-D242-8436-AA2EB0AFEC8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7390" y="4256709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36" name="図 3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2CA43419-0589-FF4D-A0D8-ADF07248EC5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6967" y="491385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38" name="図 37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D7C81AF4-7400-0F4F-B29A-19ED8A7CD5B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008" y="4919927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39" name="図 38" descr="時計, ホワイト が含まれている画像&#10;&#10;自動的に生成された説明">
            <a:extLst>
              <a:ext uri="{FF2B5EF4-FFF2-40B4-BE49-F238E27FC236}">
                <a16:creationId xmlns:a16="http://schemas.microsoft.com/office/drawing/2014/main" id="{59BEE973-FF85-B847-85FA-30113444A2A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8650" y="4922533"/>
            <a:ext cx="648000" cy="6480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75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  <p:bldP spid="29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CB5EE7-EA03-1A4B-BE2E-28FF7A3F17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22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C966238-CC76-6041-B4DF-E5A4D54AB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A331974-E5B0-5943-8136-93CCBBB69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以上</a:t>
            </a:r>
          </a:p>
        </p:txBody>
      </p:sp>
    </p:spTree>
    <p:extLst>
      <p:ext uri="{BB962C8B-B14F-4D97-AF65-F5344CB8AC3E}">
        <p14:creationId xmlns:p14="http://schemas.microsoft.com/office/powerpoint/2010/main" val="2960866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CC38BC6-E633-524F-8ED5-583703CF39ED}"/>
              </a:ext>
            </a:extLst>
          </p:cNvPr>
          <p:cNvSpPr/>
          <p:nvPr/>
        </p:nvSpPr>
        <p:spPr>
          <a:xfrm>
            <a:off x="642366" y="1077142"/>
            <a:ext cx="6464808" cy="424839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>
                <a:solidFill>
                  <a:schemeClr val="bg1"/>
                </a:solidFill>
              </a:rPr>
              <a:t>ゲームボード</a:t>
            </a:r>
            <a:r>
              <a:rPr kumimoji="1" lang="en-US" altLang="ja-JP" sz="1600">
                <a:solidFill>
                  <a:schemeClr val="bg1"/>
                </a:solidFill>
              </a:rPr>
              <a:t>x1</a:t>
            </a:r>
            <a:endParaRPr kumimoji="1" lang="ja-JP" altLang="en-US" sz="160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7709F47-AFB3-9847-A4C8-F30A0E72A145}"/>
              </a:ext>
            </a:extLst>
          </p:cNvPr>
          <p:cNvSpPr/>
          <p:nvPr/>
        </p:nvSpPr>
        <p:spPr>
          <a:xfrm>
            <a:off x="7327916" y="4905837"/>
            <a:ext cx="1900664" cy="15203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>
                <a:solidFill>
                  <a:schemeClr val="bg1"/>
                </a:solidFill>
              </a:rPr>
              <a:t>役割紹介カード</a:t>
            </a:r>
            <a:r>
              <a:rPr kumimoji="1" lang="en-US" altLang="ja-JP" sz="1600">
                <a:solidFill>
                  <a:schemeClr val="bg1"/>
                </a:solidFill>
              </a:rPr>
              <a:t>x4</a:t>
            </a:r>
            <a:endParaRPr kumimoji="1" lang="ja-JP" altLang="en-US" sz="1600">
              <a:solidFill>
                <a:schemeClr val="bg1"/>
              </a:solidFill>
            </a:endParaRPr>
          </a:p>
        </p:txBody>
      </p:sp>
      <p:pic>
        <p:nvPicPr>
          <p:cNvPr id="35" name="図 3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F45348E-EBA5-9D4B-8EB8-C3100D2B91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9669" y="5208620"/>
            <a:ext cx="1337733" cy="87739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7" name="図 3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10140C6-7405-D540-87F5-5C9A1D4499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3020" y="5318627"/>
            <a:ext cx="1337733" cy="88133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9" name="図 38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0453F19E-C5E6-B048-AA64-4A613A8255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540" y="5428829"/>
            <a:ext cx="1339780" cy="88133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21600" y="6357600"/>
            <a:ext cx="689610" cy="365125"/>
          </a:xfrm>
          <a:ln w="3175">
            <a:noFill/>
          </a:ln>
        </p:spPr>
        <p:txBody>
          <a:bodyPr/>
          <a:lstStyle/>
          <a:p>
            <a:fld id="{6BA56727-FBE4-4150-A67F-8D3E9BCF0665}" type="slidenum">
              <a:rPr lang="ja-JP" altLang="en-US" smtClean="0"/>
              <a:pPr/>
              <a:t>23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34807" y="6344920"/>
            <a:ext cx="5807886" cy="365125"/>
          </a:xfrm>
        </p:spPr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ゲームボード、カード類の確認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AE48E35-83B6-744D-8982-8F05F6BCA3E5}"/>
              </a:ext>
            </a:extLst>
          </p:cNvPr>
          <p:cNvSpPr/>
          <p:nvPr/>
        </p:nvSpPr>
        <p:spPr>
          <a:xfrm>
            <a:off x="5206510" y="5435876"/>
            <a:ext cx="1900664" cy="99308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ja-JP" sz="1600"/>
              <a:t>NW</a:t>
            </a:r>
            <a:r>
              <a:rPr lang="ja-JP" altLang="en-US" sz="1600"/>
              <a:t>遮断カード</a:t>
            </a:r>
            <a:r>
              <a:rPr lang="en-US" altLang="ja-JP" sz="1600"/>
              <a:t>x1</a:t>
            </a:r>
            <a:endParaRPr lang="ja-JP" altLang="en-US" sz="16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E5F952C-C5D8-8846-A376-F227868653D6}"/>
              </a:ext>
            </a:extLst>
          </p:cNvPr>
          <p:cNvSpPr/>
          <p:nvPr/>
        </p:nvSpPr>
        <p:spPr>
          <a:xfrm>
            <a:off x="2957086" y="5435875"/>
            <a:ext cx="1900664" cy="99308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600"/>
              <a:t>感染拡大カード</a:t>
            </a:r>
            <a:r>
              <a:rPr lang="en-US" altLang="ja-JP" sz="1600"/>
              <a:t>x24</a:t>
            </a:r>
            <a:endParaRPr lang="ja-JP" altLang="en-US" sz="160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7B25DF8-5FCB-6046-984D-2594C8EEA928}"/>
              </a:ext>
            </a:extLst>
          </p:cNvPr>
          <p:cNvSpPr/>
          <p:nvPr/>
        </p:nvSpPr>
        <p:spPr>
          <a:xfrm>
            <a:off x="642366" y="5439966"/>
            <a:ext cx="1900664" cy="99308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>
                <a:solidFill>
                  <a:schemeClr val="bg1"/>
                </a:solidFill>
              </a:rPr>
              <a:t>チップ</a:t>
            </a:r>
            <a:r>
              <a:rPr lang="en-US" altLang="ja-JP" sz="1600" dirty="0">
                <a:solidFill>
                  <a:schemeClr val="bg1"/>
                </a:solidFill>
              </a:rPr>
              <a:t>x50</a:t>
            </a:r>
            <a:endParaRPr kumimoji="1" lang="ja-JP" altLang="en-US" sz="1600">
              <a:solidFill>
                <a:schemeClr val="bg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EB6B824-8CCA-4A4F-8C32-A0E794DE9282}"/>
              </a:ext>
            </a:extLst>
          </p:cNvPr>
          <p:cNvSpPr/>
          <p:nvPr/>
        </p:nvSpPr>
        <p:spPr>
          <a:xfrm>
            <a:off x="7327916" y="1077142"/>
            <a:ext cx="1900663" cy="374084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600">
                <a:solidFill>
                  <a:schemeClr val="bg1"/>
                </a:solidFill>
              </a:rPr>
              <a:t>担当者カード</a:t>
            </a:r>
            <a:r>
              <a:rPr kumimoji="1" lang="en-US" altLang="ja-JP" sz="1600">
                <a:solidFill>
                  <a:schemeClr val="bg1"/>
                </a:solidFill>
              </a:rPr>
              <a:t>x4</a:t>
            </a:r>
            <a:endParaRPr kumimoji="1" lang="ja-JP" altLang="en-US" sz="1600">
              <a:solidFill>
                <a:schemeClr val="bg1"/>
              </a:solidFill>
            </a:endParaRP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32703246-8896-374B-A61F-CD62F235C02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1698" y="5780202"/>
            <a:ext cx="934735" cy="6083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3" name="図 32" descr="文字と絵が描かれた絵&#10;&#10;自動的に生成された説明">
            <a:extLst>
              <a:ext uri="{FF2B5EF4-FFF2-40B4-BE49-F238E27FC236}">
                <a16:creationId xmlns:a16="http://schemas.microsoft.com/office/drawing/2014/main" id="{EB9B51A0-B5DA-D641-8E8A-0FBB455058F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956" y="5745007"/>
            <a:ext cx="802843" cy="5968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3" name="図 42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E8D1A88A-625B-FC42-A804-65093432204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7337" y="3994672"/>
            <a:ext cx="1067816" cy="7937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5" name="図 4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5D46FDB9-F8AE-2741-9DC5-25EE8B83D43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830" y="3181120"/>
            <a:ext cx="1069572" cy="74251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7" name="図 46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C097497B-6826-C346-8CF5-02F62D278ED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7337" y="2316307"/>
            <a:ext cx="1067816" cy="7937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1" name="図 50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E7BA6501-F344-0241-8621-5C6EBC8BBF8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9587" y="1442045"/>
            <a:ext cx="1067815" cy="8032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1928F855-235D-D649-AD1B-7789D08940F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402" y="5699118"/>
            <a:ext cx="934735" cy="6083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0" name="図 29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A67D103D-6511-6F4C-AEAC-605A775C2A0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374" y="5745007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7" name="図 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A6306EDD-311A-8949-BD85-80A5D671E92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612" y="5740521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35F9DEAD-632B-9145-947A-516DCAC0AEA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975092" y="5285885"/>
            <a:ext cx="882297" cy="1339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図 24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0B105E97-DE5B-AB44-BE55-C225E2A1321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598" y="1385358"/>
            <a:ext cx="5442747" cy="384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22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827445AC-579B-F346-B771-F012BC059F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460" r="35244"/>
          <a:stretch/>
        </p:blipFill>
        <p:spPr>
          <a:xfrm>
            <a:off x="742950" y="2287847"/>
            <a:ext cx="8183880" cy="290607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36FF185-9B95-AB4F-BA92-DC67C220A5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24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F8BE258-5814-4546-BB01-57E1F9DE2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4E7F7990-AB7A-7543-9C5D-05E66AFE0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0.</a:t>
            </a:r>
            <a:r>
              <a:rPr lang="ja-JP" altLang="en-US"/>
              <a:t>ゲームの準備（ボードの準備①）</a:t>
            </a: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F63431E2-FBBF-ED44-9323-293E5BC24B8E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8997" y="3990604"/>
            <a:ext cx="1920241" cy="12496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コンテンツ プレースホルダー 14">
            <a:extLst>
              <a:ext uri="{FF2B5EF4-FFF2-40B4-BE49-F238E27FC236}">
                <a16:creationId xmlns:a16="http://schemas.microsoft.com/office/drawing/2014/main" id="{5D58C275-6238-FB4F-BB70-813D57901D8F}"/>
              </a:ext>
            </a:extLst>
          </p:cNvPr>
          <p:cNvSpPr txBox="1">
            <a:spLocks/>
          </p:cNvSpPr>
          <p:nvPr/>
        </p:nvSpPr>
        <p:spPr>
          <a:xfrm>
            <a:off x="679234" y="1415385"/>
            <a:ext cx="8547531" cy="472945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/>
              <a:t>「チップ」「感染拡大カード」「</a:t>
            </a:r>
            <a:r>
              <a:rPr lang="en-US" altLang="ja-JP" sz="2400" dirty="0"/>
              <a:t>NW</a:t>
            </a:r>
            <a:r>
              <a:rPr lang="ja-JP" altLang="en-US" sz="2400"/>
              <a:t>遮断カード」</a:t>
            </a:r>
            <a:endParaRPr lang="en-US" altLang="ja-JP" sz="2400" dirty="0"/>
          </a:p>
          <a:p>
            <a:pPr marL="0" indent="0">
              <a:buNone/>
            </a:pPr>
            <a:r>
              <a:rPr lang="ja-JP" altLang="en-US" sz="2400"/>
              <a:t>　をボード左下に配置する</a:t>
            </a:r>
            <a:endParaRPr lang="en-US" altLang="ja-JP" sz="2400" dirty="0"/>
          </a:p>
        </p:txBody>
      </p:sp>
      <p:pic>
        <p:nvPicPr>
          <p:cNvPr id="41" name="図 40" descr="文字と絵が描かれた絵&#10;&#10;自動的に生成された説明">
            <a:extLst>
              <a:ext uri="{FF2B5EF4-FFF2-40B4-BE49-F238E27FC236}">
                <a16:creationId xmlns:a16="http://schemas.microsoft.com/office/drawing/2014/main" id="{3A0AEDB9-228D-6A46-B22F-D8F5320761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8997" y="3017883"/>
            <a:ext cx="1024013" cy="7612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2" name="角丸四角形 41">
            <a:extLst>
              <a:ext uri="{FF2B5EF4-FFF2-40B4-BE49-F238E27FC236}">
                <a16:creationId xmlns:a16="http://schemas.microsoft.com/office/drawing/2014/main" id="{EA28C27B-493C-1549-B8F2-A5901B93891F}"/>
              </a:ext>
            </a:extLst>
          </p:cNvPr>
          <p:cNvSpPr/>
          <p:nvPr/>
        </p:nvSpPr>
        <p:spPr>
          <a:xfrm>
            <a:off x="2891470" y="4023418"/>
            <a:ext cx="1985758" cy="1249681"/>
          </a:xfrm>
          <a:prstGeom prst="roundRect">
            <a:avLst/>
          </a:prstGeom>
          <a:noFill/>
          <a:ln w="762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>
            <a:extLst>
              <a:ext uri="{FF2B5EF4-FFF2-40B4-BE49-F238E27FC236}">
                <a16:creationId xmlns:a16="http://schemas.microsoft.com/office/drawing/2014/main" id="{2E874660-AF8B-CF43-B65E-D519E8B4A939}"/>
              </a:ext>
            </a:extLst>
          </p:cNvPr>
          <p:cNvSpPr/>
          <p:nvPr/>
        </p:nvSpPr>
        <p:spPr>
          <a:xfrm>
            <a:off x="4998626" y="3901683"/>
            <a:ext cx="2084046" cy="1371416"/>
          </a:xfrm>
          <a:prstGeom prst="roundRect">
            <a:avLst/>
          </a:prstGeom>
          <a:noFill/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>
            <a:extLst>
              <a:ext uri="{FF2B5EF4-FFF2-40B4-BE49-F238E27FC236}">
                <a16:creationId xmlns:a16="http://schemas.microsoft.com/office/drawing/2014/main" id="{F4BAE786-4336-7848-9DC8-8B335F38C06A}"/>
              </a:ext>
            </a:extLst>
          </p:cNvPr>
          <p:cNvSpPr/>
          <p:nvPr/>
        </p:nvSpPr>
        <p:spPr>
          <a:xfrm>
            <a:off x="4968239" y="2986086"/>
            <a:ext cx="1310641" cy="781254"/>
          </a:xfrm>
          <a:prstGeom prst="round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吹き出し 44">
            <a:extLst>
              <a:ext uri="{FF2B5EF4-FFF2-40B4-BE49-F238E27FC236}">
                <a16:creationId xmlns:a16="http://schemas.microsoft.com/office/drawing/2014/main" id="{D563295D-1001-6243-A779-B66BBBAFCAA5}"/>
              </a:ext>
            </a:extLst>
          </p:cNvPr>
          <p:cNvSpPr/>
          <p:nvPr/>
        </p:nvSpPr>
        <p:spPr>
          <a:xfrm>
            <a:off x="1212253" y="5530325"/>
            <a:ext cx="3358433" cy="826024"/>
          </a:xfrm>
          <a:prstGeom prst="wedgeRectCallout">
            <a:avLst>
              <a:gd name="adj1" fmla="val -474"/>
              <a:gd name="adj2" fmla="val -73214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「チップ」</a:t>
            </a:r>
            <a:endParaRPr kumimoji="1" lang="en-US" altLang="ja-JP"/>
          </a:p>
          <a:p>
            <a:pPr algn="ctr"/>
            <a:r>
              <a:rPr kumimoji="1" lang="ja-JP" altLang="en-US"/>
              <a:t>シャッフルして表向きに配置</a:t>
            </a:r>
            <a:endParaRPr kumimoji="1" lang="en-US" altLang="ja-JP"/>
          </a:p>
        </p:txBody>
      </p:sp>
      <p:sp>
        <p:nvSpPr>
          <p:cNvPr id="46" name="四角形吹き出し 45">
            <a:extLst>
              <a:ext uri="{FF2B5EF4-FFF2-40B4-BE49-F238E27FC236}">
                <a16:creationId xmlns:a16="http://schemas.microsoft.com/office/drawing/2014/main" id="{D9C61F4C-3B71-6249-B516-113EBF43DFB3}"/>
              </a:ext>
            </a:extLst>
          </p:cNvPr>
          <p:cNvSpPr/>
          <p:nvPr/>
        </p:nvSpPr>
        <p:spPr>
          <a:xfrm>
            <a:off x="5107305" y="5530325"/>
            <a:ext cx="3358433" cy="826024"/>
          </a:xfrm>
          <a:prstGeom prst="wedgeRectCallout">
            <a:avLst>
              <a:gd name="adj1" fmla="val 6332"/>
              <a:gd name="adj2" fmla="val -76904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「感染拡大カード」</a:t>
            </a:r>
            <a:endParaRPr kumimoji="1" lang="en-US" altLang="ja-JP"/>
          </a:p>
          <a:p>
            <a:pPr algn="ctr"/>
            <a:r>
              <a:rPr kumimoji="1" lang="ja-JP" altLang="en-US"/>
              <a:t>シャッフルして表向きに配置</a:t>
            </a:r>
            <a:endParaRPr kumimoji="1" lang="en-US" altLang="ja-JP"/>
          </a:p>
        </p:txBody>
      </p:sp>
      <p:sp>
        <p:nvSpPr>
          <p:cNvPr id="47" name="四角形吹き出し 46">
            <a:extLst>
              <a:ext uri="{FF2B5EF4-FFF2-40B4-BE49-F238E27FC236}">
                <a16:creationId xmlns:a16="http://schemas.microsoft.com/office/drawing/2014/main" id="{DA0B3061-1688-3742-BB9B-8994061061F7}"/>
              </a:ext>
            </a:extLst>
          </p:cNvPr>
          <p:cNvSpPr/>
          <p:nvPr/>
        </p:nvSpPr>
        <p:spPr>
          <a:xfrm>
            <a:off x="6900927" y="2469405"/>
            <a:ext cx="2356317" cy="826024"/>
          </a:xfrm>
          <a:prstGeom prst="wedgeRectCallout">
            <a:avLst>
              <a:gd name="adj1" fmla="val -74144"/>
              <a:gd name="adj2" fmla="val 48555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「</a:t>
            </a:r>
            <a:r>
              <a:rPr kumimoji="1" lang="en-US" altLang="ja-JP"/>
              <a:t>NW</a:t>
            </a:r>
            <a:r>
              <a:rPr kumimoji="1" lang="ja-JP" altLang="en-US"/>
              <a:t>遮断カード」</a:t>
            </a:r>
            <a:endParaRPr kumimoji="1" lang="en-US" altLang="ja-JP"/>
          </a:p>
          <a:p>
            <a:pPr algn="ctr"/>
            <a:r>
              <a:rPr kumimoji="1" lang="ja-JP" altLang="en-US"/>
              <a:t>初期位置へ配置</a:t>
            </a:r>
            <a:endParaRPr kumimoji="1" lang="en-US" altLang="ja-JP"/>
          </a:p>
        </p:txBody>
      </p:sp>
      <p:pic>
        <p:nvPicPr>
          <p:cNvPr id="27" name="図 2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CBB6186A-8190-D446-9857-FBED7B3E71D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62" y="4366191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28" name="図 2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CDAAB7A-3085-6E4B-A5CC-FDB9A6E1046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645" y="4359841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7521230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25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0.</a:t>
            </a:r>
            <a:r>
              <a:rPr lang="ja-JP" altLang="en-US"/>
              <a:t>ゲームの準備（ボードの準備</a:t>
            </a:r>
            <a:r>
              <a:rPr lang="en-US" altLang="ja-JP"/>
              <a:t>②</a:t>
            </a:r>
            <a:r>
              <a:rPr lang="ja-JP" altLang="en-US"/>
              <a:t>）</a:t>
            </a:r>
          </a:p>
        </p:txBody>
      </p:sp>
      <p:sp>
        <p:nvSpPr>
          <p:cNvPr id="26" name="コンテンツ プレースホルダー 14">
            <a:extLst>
              <a:ext uri="{FF2B5EF4-FFF2-40B4-BE49-F238E27FC236}">
                <a16:creationId xmlns:a16="http://schemas.microsoft.com/office/drawing/2014/main" id="{A14EB140-6418-FA4A-AAAF-B335819F5DDE}"/>
              </a:ext>
            </a:extLst>
          </p:cNvPr>
          <p:cNvSpPr txBox="1">
            <a:spLocks/>
          </p:cNvSpPr>
          <p:nvPr/>
        </p:nvSpPr>
        <p:spPr>
          <a:xfrm>
            <a:off x="679234" y="1415385"/>
            <a:ext cx="8547531" cy="472945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/>
              <a:t>「担当者カード」を初期位置に配置する</a:t>
            </a:r>
            <a:endParaRPr lang="en-US" altLang="ja-JP" sz="2400"/>
          </a:p>
        </p:txBody>
      </p:sp>
      <p:pic>
        <p:nvPicPr>
          <p:cNvPr id="19" name="図 18" descr="駐車場, スクリーンショット, メーター, 横 が含まれている画像&#10;&#10;自動的に生成された説明">
            <a:extLst>
              <a:ext uri="{FF2B5EF4-FFF2-40B4-BE49-F238E27FC236}">
                <a16:creationId xmlns:a16="http://schemas.microsoft.com/office/drawing/2014/main" id="{C9A9C3C6-E2AC-6C48-8AB2-24DB817BBE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5800" y="2025364"/>
            <a:ext cx="6580149" cy="4009255"/>
          </a:xfrm>
          <a:prstGeom prst="rect">
            <a:avLst/>
          </a:prstGeom>
          <a:ln>
            <a:noFill/>
          </a:ln>
        </p:spPr>
      </p:pic>
      <p:pic>
        <p:nvPicPr>
          <p:cNvPr id="22" name="図 21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A3CD6D2F-6229-1244-8B81-8D0D59C94D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257" y="2493276"/>
            <a:ext cx="884394" cy="6574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図 22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1532EC28-0D7B-C049-8C05-371A57EA0B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261" y="4863377"/>
            <a:ext cx="885848" cy="61496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4" name="図 23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4EF7C8FC-A43D-A740-9275-9D005BA1EBB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7715" y="3523633"/>
            <a:ext cx="884394" cy="6574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5" name="図 2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634FD739-AAE5-1D4B-A545-774DEFA2F96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476" y="2231611"/>
            <a:ext cx="884393" cy="66525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3" name="四角形吹き出し 32">
            <a:extLst>
              <a:ext uri="{FF2B5EF4-FFF2-40B4-BE49-F238E27FC236}">
                <a16:creationId xmlns:a16="http://schemas.microsoft.com/office/drawing/2014/main" id="{46AD4945-8C24-B44F-9EB4-3AF04877DE07}"/>
              </a:ext>
            </a:extLst>
          </p:cNvPr>
          <p:cNvSpPr/>
          <p:nvPr/>
        </p:nvSpPr>
        <p:spPr>
          <a:xfrm>
            <a:off x="5656561" y="3202690"/>
            <a:ext cx="2784383" cy="1218566"/>
          </a:xfrm>
          <a:prstGeom prst="wedgeRectCallout">
            <a:avLst>
              <a:gd name="adj1" fmla="val -76108"/>
              <a:gd name="adj2" fmla="val 76092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34" name="四角形吹き出し 33">
            <a:extLst>
              <a:ext uri="{FF2B5EF4-FFF2-40B4-BE49-F238E27FC236}">
                <a16:creationId xmlns:a16="http://schemas.microsoft.com/office/drawing/2014/main" id="{B95B5AA5-4621-F04C-A436-3AF50248896A}"/>
              </a:ext>
            </a:extLst>
          </p:cNvPr>
          <p:cNvSpPr/>
          <p:nvPr/>
        </p:nvSpPr>
        <p:spPr>
          <a:xfrm>
            <a:off x="5656561" y="3202690"/>
            <a:ext cx="2784383" cy="1218566"/>
          </a:xfrm>
          <a:prstGeom prst="wedgeRectCallout">
            <a:avLst>
              <a:gd name="adj1" fmla="val -77396"/>
              <a:gd name="adj2" fmla="val -72515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27" name="角丸四角形 26">
            <a:extLst>
              <a:ext uri="{FF2B5EF4-FFF2-40B4-BE49-F238E27FC236}">
                <a16:creationId xmlns:a16="http://schemas.microsoft.com/office/drawing/2014/main" id="{15A48C36-7710-7542-A6AF-726A9D384605}"/>
              </a:ext>
            </a:extLst>
          </p:cNvPr>
          <p:cNvSpPr/>
          <p:nvPr/>
        </p:nvSpPr>
        <p:spPr>
          <a:xfrm>
            <a:off x="4076042" y="2053476"/>
            <a:ext cx="1269931" cy="3597740"/>
          </a:xfrm>
          <a:prstGeom prst="roundRect">
            <a:avLst/>
          </a:prstGeom>
          <a:noFill/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角丸四角形 27">
            <a:extLst>
              <a:ext uri="{FF2B5EF4-FFF2-40B4-BE49-F238E27FC236}">
                <a16:creationId xmlns:a16="http://schemas.microsoft.com/office/drawing/2014/main" id="{9042E31C-757A-4849-B681-778BA427C255}"/>
              </a:ext>
            </a:extLst>
          </p:cNvPr>
          <p:cNvSpPr/>
          <p:nvPr/>
        </p:nvSpPr>
        <p:spPr>
          <a:xfrm>
            <a:off x="2082488" y="2323223"/>
            <a:ext cx="1269931" cy="1034863"/>
          </a:xfrm>
          <a:prstGeom prst="round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吹き出し 28">
            <a:extLst>
              <a:ext uri="{FF2B5EF4-FFF2-40B4-BE49-F238E27FC236}">
                <a16:creationId xmlns:a16="http://schemas.microsoft.com/office/drawing/2014/main" id="{34ADF2B0-B067-5940-A90A-CC69EE7DB2D2}"/>
              </a:ext>
            </a:extLst>
          </p:cNvPr>
          <p:cNvSpPr/>
          <p:nvPr/>
        </p:nvSpPr>
        <p:spPr>
          <a:xfrm>
            <a:off x="623737" y="3620746"/>
            <a:ext cx="3141717" cy="1234361"/>
          </a:xfrm>
          <a:prstGeom prst="wedgeRectCallout">
            <a:avLst>
              <a:gd name="adj1" fmla="val 7606"/>
              <a:gd name="adj2" fmla="val -6529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「本社担当者」</a:t>
            </a:r>
            <a:endParaRPr kumimoji="1" lang="en-US" altLang="ja-JP"/>
          </a:p>
          <a:p>
            <a:pPr algn="ctr"/>
            <a:r>
              <a:rPr lang="ja-JP" altLang="ja-JP"/>
              <a:t>本社の</a:t>
            </a:r>
            <a:endParaRPr lang="en-US" altLang="ja-JP"/>
          </a:p>
          <a:p>
            <a:pPr algn="ctr"/>
            <a:r>
              <a:rPr lang="en-US" altLang="ja-JP"/>
              <a:t>[</a:t>
            </a:r>
            <a:r>
              <a:rPr lang="ja-JP" altLang="ja-JP"/>
              <a:t>北海道支社対応</a:t>
            </a:r>
            <a:r>
              <a:rPr lang="en-US" altLang="ja-JP"/>
              <a:t>]</a:t>
            </a:r>
            <a:r>
              <a:rPr lang="ja-JP" altLang="ja-JP"/>
              <a:t>マスへ配置 </a:t>
            </a:r>
            <a:endParaRPr kumimoji="1" lang="en-US" altLang="ja-JP"/>
          </a:p>
        </p:txBody>
      </p:sp>
      <p:sp>
        <p:nvSpPr>
          <p:cNvPr id="30" name="四角形吹き出し 29">
            <a:extLst>
              <a:ext uri="{FF2B5EF4-FFF2-40B4-BE49-F238E27FC236}">
                <a16:creationId xmlns:a16="http://schemas.microsoft.com/office/drawing/2014/main" id="{E35BA343-D7D1-2B48-B531-F9A0792CD75E}"/>
              </a:ext>
            </a:extLst>
          </p:cNvPr>
          <p:cNvSpPr/>
          <p:nvPr/>
        </p:nvSpPr>
        <p:spPr>
          <a:xfrm>
            <a:off x="5656562" y="3202690"/>
            <a:ext cx="2784383" cy="1218566"/>
          </a:xfrm>
          <a:prstGeom prst="wedgeRectCallout">
            <a:avLst>
              <a:gd name="adj1" fmla="val -73854"/>
              <a:gd name="adj2" fmla="val 4730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「支社担当者」</a:t>
            </a:r>
            <a:endParaRPr kumimoji="1" lang="en-US" altLang="ja-JP"/>
          </a:p>
          <a:p>
            <a:pPr algn="ctr"/>
            <a:r>
              <a:rPr lang="ja-JP" altLang="ja-JP"/>
              <a:t>各支社の</a:t>
            </a:r>
            <a:endParaRPr lang="en-US" altLang="ja-JP"/>
          </a:p>
          <a:p>
            <a:pPr algn="ctr"/>
            <a:r>
              <a:rPr lang="en-US" altLang="ja-JP"/>
              <a:t>[</a:t>
            </a:r>
            <a:r>
              <a:rPr lang="ja-JP" altLang="ja-JP"/>
              <a:t>総務課</a:t>
            </a:r>
            <a:r>
              <a:rPr lang="en-US" altLang="ja-JP"/>
              <a:t>]</a:t>
            </a:r>
            <a:r>
              <a:rPr lang="ja-JP" altLang="ja-JP"/>
              <a:t>マスへ配置 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2247788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26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0.</a:t>
            </a:r>
            <a:r>
              <a:rPr lang="ja-JP" altLang="en-US"/>
              <a:t>ゲームの準備（ボードの準備</a:t>
            </a:r>
            <a:r>
              <a:rPr lang="en-US" altLang="ja-JP"/>
              <a:t>③</a:t>
            </a:r>
            <a:r>
              <a:rPr lang="ja-JP" altLang="en-US"/>
              <a:t>）</a:t>
            </a:r>
          </a:p>
        </p:txBody>
      </p:sp>
      <p:sp>
        <p:nvSpPr>
          <p:cNvPr id="26" name="コンテンツ プレースホルダー 14">
            <a:extLst>
              <a:ext uri="{FF2B5EF4-FFF2-40B4-BE49-F238E27FC236}">
                <a16:creationId xmlns:a16="http://schemas.microsoft.com/office/drawing/2014/main" id="{A14EB140-6418-FA4A-AAAF-B335819F5DDE}"/>
              </a:ext>
            </a:extLst>
          </p:cNvPr>
          <p:cNvSpPr txBox="1">
            <a:spLocks/>
          </p:cNvSpPr>
          <p:nvPr/>
        </p:nvSpPr>
        <p:spPr>
          <a:xfrm>
            <a:off x="679234" y="1415385"/>
            <a:ext cx="8547531" cy="472945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/>
              <a:t>「チップ」を初期位置に配置する</a:t>
            </a:r>
            <a:endParaRPr lang="en-US" altLang="ja-JP" sz="2400"/>
          </a:p>
        </p:txBody>
      </p:sp>
      <p:pic>
        <p:nvPicPr>
          <p:cNvPr id="19" name="図 18" descr="駐車場, スクリーンショット, メーター, 横 が含まれている画像&#10;&#10;自動的に生成された説明">
            <a:extLst>
              <a:ext uri="{FF2B5EF4-FFF2-40B4-BE49-F238E27FC236}">
                <a16:creationId xmlns:a16="http://schemas.microsoft.com/office/drawing/2014/main" id="{C9A9C3C6-E2AC-6C48-8AB2-24DB817BBE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9167" y="1948778"/>
            <a:ext cx="6979878" cy="42528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図 21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A3CD6D2F-6229-1244-8B81-8D0D59C94D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555" y="2558351"/>
            <a:ext cx="594383" cy="44959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図 22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1532EC28-0D7B-C049-8C05-371A57EA0B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442" y="5044768"/>
            <a:ext cx="631133" cy="445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4" name="図 23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4EF7C8FC-A43D-A740-9275-9D005BA1EBB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7820" y="3656636"/>
            <a:ext cx="589405" cy="4458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5" name="図 2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634FD739-AAE5-1D4B-A545-774DEFA2F96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7821" y="2262411"/>
            <a:ext cx="589405" cy="45113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8" name="角丸四角形 27">
            <a:extLst>
              <a:ext uri="{FF2B5EF4-FFF2-40B4-BE49-F238E27FC236}">
                <a16:creationId xmlns:a16="http://schemas.microsoft.com/office/drawing/2014/main" id="{9042E31C-757A-4849-B681-778BA427C255}"/>
              </a:ext>
            </a:extLst>
          </p:cNvPr>
          <p:cNvSpPr/>
          <p:nvPr/>
        </p:nvSpPr>
        <p:spPr>
          <a:xfrm>
            <a:off x="4524248" y="2662120"/>
            <a:ext cx="996820" cy="827916"/>
          </a:xfrm>
          <a:prstGeom prst="roundRect">
            <a:avLst/>
          </a:prstGeom>
          <a:noFill/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1FFD2901-D82B-0947-A209-66BB413A58B5}"/>
              </a:ext>
            </a:extLst>
          </p:cNvPr>
          <p:cNvSpPr/>
          <p:nvPr/>
        </p:nvSpPr>
        <p:spPr>
          <a:xfrm>
            <a:off x="6149562" y="4082470"/>
            <a:ext cx="996820" cy="827916"/>
          </a:xfrm>
          <a:prstGeom prst="roundRect">
            <a:avLst/>
          </a:prstGeom>
          <a:noFill/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37DE26F4-70EB-4F4B-921D-D066DAD4BE34}"/>
              </a:ext>
            </a:extLst>
          </p:cNvPr>
          <p:cNvSpPr/>
          <p:nvPr/>
        </p:nvSpPr>
        <p:spPr>
          <a:xfrm>
            <a:off x="7700000" y="5478224"/>
            <a:ext cx="1110543" cy="827916"/>
          </a:xfrm>
          <a:prstGeom prst="roundRect">
            <a:avLst/>
          </a:prstGeom>
          <a:noFill/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E8C8A65-17D6-4C4F-B185-DB4089A5506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39" y="4082470"/>
            <a:ext cx="2274197" cy="16111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曲折矢印 5">
            <a:extLst>
              <a:ext uri="{FF2B5EF4-FFF2-40B4-BE49-F238E27FC236}">
                <a16:creationId xmlns:a16="http://schemas.microsoft.com/office/drawing/2014/main" id="{D6B464D5-3963-7545-A5DB-59E24FE32901}"/>
              </a:ext>
            </a:extLst>
          </p:cNvPr>
          <p:cNvSpPr/>
          <p:nvPr/>
        </p:nvSpPr>
        <p:spPr>
          <a:xfrm>
            <a:off x="1647873" y="2834907"/>
            <a:ext cx="2752277" cy="1931352"/>
          </a:xfrm>
          <a:prstGeom prst="bentArrow">
            <a:avLst>
              <a:gd name="adj1" fmla="val 6123"/>
              <a:gd name="adj2" fmla="val 12286"/>
              <a:gd name="adj3" fmla="val 10808"/>
              <a:gd name="adj4" fmla="val 2473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7" name="曲折矢印 36">
            <a:extLst>
              <a:ext uri="{FF2B5EF4-FFF2-40B4-BE49-F238E27FC236}">
                <a16:creationId xmlns:a16="http://schemas.microsoft.com/office/drawing/2014/main" id="{D615BB85-289E-0D4E-9025-8373147ED399}"/>
              </a:ext>
            </a:extLst>
          </p:cNvPr>
          <p:cNvSpPr/>
          <p:nvPr/>
        </p:nvSpPr>
        <p:spPr>
          <a:xfrm flipV="1">
            <a:off x="1647873" y="5752738"/>
            <a:ext cx="5940377" cy="340346"/>
          </a:xfrm>
          <a:prstGeom prst="bentArrow">
            <a:avLst>
              <a:gd name="adj1" fmla="val 38176"/>
              <a:gd name="adj2" fmla="val 42893"/>
              <a:gd name="adj3" fmla="val 50000"/>
              <a:gd name="adj4" fmla="val 30147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8" name="曲折矢印 37">
            <a:extLst>
              <a:ext uri="{FF2B5EF4-FFF2-40B4-BE49-F238E27FC236}">
                <a16:creationId xmlns:a16="http://schemas.microsoft.com/office/drawing/2014/main" id="{04DDC125-3D1C-4E4A-9A8C-745E290E7E78}"/>
              </a:ext>
            </a:extLst>
          </p:cNvPr>
          <p:cNvSpPr/>
          <p:nvPr/>
        </p:nvSpPr>
        <p:spPr>
          <a:xfrm>
            <a:off x="1647875" y="4348153"/>
            <a:ext cx="4368356" cy="418106"/>
          </a:xfrm>
          <a:prstGeom prst="bentArrow">
            <a:avLst>
              <a:gd name="adj1" fmla="val 24767"/>
              <a:gd name="adj2" fmla="val 31439"/>
              <a:gd name="adj3" fmla="val 50000"/>
              <a:gd name="adj4" fmla="val 39552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9" name="四角形吹き出し 38">
            <a:extLst>
              <a:ext uri="{FF2B5EF4-FFF2-40B4-BE49-F238E27FC236}">
                <a16:creationId xmlns:a16="http://schemas.microsoft.com/office/drawing/2014/main" id="{FB526233-15BF-3B49-8D0E-4DD64369C31E}"/>
              </a:ext>
            </a:extLst>
          </p:cNvPr>
          <p:cNvSpPr/>
          <p:nvPr/>
        </p:nvSpPr>
        <p:spPr>
          <a:xfrm>
            <a:off x="6192642" y="2438783"/>
            <a:ext cx="3255954" cy="1218566"/>
          </a:xfrm>
          <a:prstGeom prst="wedgeRectCallout">
            <a:avLst>
              <a:gd name="adj1" fmla="val -83480"/>
              <a:gd name="adj2" fmla="val 6024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①</a:t>
            </a:r>
            <a:r>
              <a:rPr kumimoji="1" lang="ja-JP" altLang="en-US"/>
              <a:t>北海道支社の</a:t>
            </a:r>
            <a:r>
              <a:rPr kumimoji="1" lang="en-US" altLang="ja-JP"/>
              <a:t>[</a:t>
            </a:r>
            <a:r>
              <a:rPr kumimoji="1" lang="ja-JP" altLang="en-US"/>
              <a:t>総務課</a:t>
            </a:r>
            <a:r>
              <a:rPr kumimoji="1" lang="en-US" altLang="ja-JP"/>
              <a:t>]</a:t>
            </a:r>
          </a:p>
          <a:p>
            <a:pPr algn="ctr"/>
            <a:r>
              <a:rPr kumimoji="1" lang="en-US" altLang="ja-JP"/>
              <a:t>②</a:t>
            </a:r>
            <a:r>
              <a:rPr kumimoji="1" lang="ja-JP" altLang="en-US"/>
              <a:t>大阪支社の</a:t>
            </a:r>
            <a:r>
              <a:rPr kumimoji="1" lang="en-US" altLang="ja-JP"/>
              <a:t>[</a:t>
            </a:r>
            <a:r>
              <a:rPr kumimoji="1" lang="ja-JP" altLang="en-US"/>
              <a:t>人事課</a:t>
            </a:r>
            <a:r>
              <a:rPr kumimoji="1" lang="en-US" altLang="ja-JP"/>
              <a:t>]</a:t>
            </a:r>
          </a:p>
          <a:p>
            <a:pPr algn="ctr"/>
            <a:r>
              <a:rPr kumimoji="1" lang="en-US" altLang="ja-JP"/>
              <a:t>③</a:t>
            </a:r>
            <a:r>
              <a:rPr kumimoji="1" lang="ja-JP" altLang="en-US"/>
              <a:t>博多支社の</a:t>
            </a:r>
            <a:r>
              <a:rPr kumimoji="1" lang="en-US" altLang="ja-JP"/>
              <a:t>[</a:t>
            </a:r>
            <a:r>
              <a:rPr kumimoji="1" lang="ja-JP" altLang="en-US"/>
              <a:t>営業課</a:t>
            </a:r>
            <a:r>
              <a:rPr kumimoji="1" lang="en-US" altLang="ja-JP"/>
              <a:t>]</a:t>
            </a:r>
          </a:p>
        </p:txBody>
      </p:sp>
      <p:sp>
        <p:nvSpPr>
          <p:cNvPr id="40" name="四角形吹き出し 39">
            <a:extLst>
              <a:ext uri="{FF2B5EF4-FFF2-40B4-BE49-F238E27FC236}">
                <a16:creationId xmlns:a16="http://schemas.microsoft.com/office/drawing/2014/main" id="{90E4FAE3-F0B7-4A44-A380-980EB0B7AC82}"/>
              </a:ext>
            </a:extLst>
          </p:cNvPr>
          <p:cNvSpPr/>
          <p:nvPr/>
        </p:nvSpPr>
        <p:spPr>
          <a:xfrm>
            <a:off x="6192641" y="2438783"/>
            <a:ext cx="3255954" cy="1218566"/>
          </a:xfrm>
          <a:prstGeom prst="wedgeRectCallout">
            <a:avLst>
              <a:gd name="adj1" fmla="val -38222"/>
              <a:gd name="adj2" fmla="val 93247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①</a:t>
            </a:r>
            <a:r>
              <a:rPr kumimoji="1" lang="ja-JP" altLang="en-US"/>
              <a:t>北海道支社の</a:t>
            </a:r>
            <a:r>
              <a:rPr kumimoji="1" lang="en-US" altLang="ja-JP"/>
              <a:t>[</a:t>
            </a:r>
            <a:r>
              <a:rPr kumimoji="1" lang="ja-JP" altLang="en-US"/>
              <a:t>総務課</a:t>
            </a:r>
            <a:r>
              <a:rPr kumimoji="1" lang="en-US" altLang="ja-JP"/>
              <a:t>]</a:t>
            </a:r>
          </a:p>
          <a:p>
            <a:pPr algn="ctr"/>
            <a:r>
              <a:rPr kumimoji="1" lang="en-US" altLang="ja-JP"/>
              <a:t>②</a:t>
            </a:r>
            <a:r>
              <a:rPr kumimoji="1" lang="ja-JP" altLang="en-US"/>
              <a:t>大阪支社の</a:t>
            </a:r>
            <a:r>
              <a:rPr kumimoji="1" lang="en-US" altLang="ja-JP"/>
              <a:t>[</a:t>
            </a:r>
            <a:r>
              <a:rPr kumimoji="1" lang="ja-JP" altLang="en-US"/>
              <a:t>人事課</a:t>
            </a:r>
            <a:r>
              <a:rPr kumimoji="1" lang="en-US" altLang="ja-JP"/>
              <a:t>]</a:t>
            </a:r>
          </a:p>
          <a:p>
            <a:pPr algn="ctr"/>
            <a:r>
              <a:rPr kumimoji="1" lang="en-US" altLang="ja-JP"/>
              <a:t>③</a:t>
            </a:r>
            <a:r>
              <a:rPr kumimoji="1" lang="ja-JP" altLang="en-US"/>
              <a:t>博多支社の</a:t>
            </a:r>
            <a:r>
              <a:rPr kumimoji="1" lang="en-US" altLang="ja-JP"/>
              <a:t>[</a:t>
            </a:r>
            <a:r>
              <a:rPr kumimoji="1" lang="ja-JP" altLang="en-US"/>
              <a:t>営業課</a:t>
            </a:r>
            <a:r>
              <a:rPr kumimoji="1" lang="en-US" altLang="ja-JP"/>
              <a:t>]</a:t>
            </a:r>
          </a:p>
        </p:txBody>
      </p:sp>
      <p:sp>
        <p:nvSpPr>
          <p:cNvPr id="41" name="四角形吹き出し 40">
            <a:extLst>
              <a:ext uri="{FF2B5EF4-FFF2-40B4-BE49-F238E27FC236}">
                <a16:creationId xmlns:a16="http://schemas.microsoft.com/office/drawing/2014/main" id="{0B951344-C1B2-C941-9C7F-54D9048D6C4A}"/>
              </a:ext>
            </a:extLst>
          </p:cNvPr>
          <p:cNvSpPr/>
          <p:nvPr/>
        </p:nvSpPr>
        <p:spPr>
          <a:xfrm>
            <a:off x="6192641" y="2438783"/>
            <a:ext cx="3255954" cy="1218566"/>
          </a:xfrm>
          <a:prstGeom prst="wedgeRectCallout">
            <a:avLst>
              <a:gd name="adj1" fmla="val 9381"/>
              <a:gd name="adj2" fmla="val 209713"/>
            </a:avLst>
          </a:prstGeom>
          <a:solidFill>
            <a:srgbClr val="AB7CAA"/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/>
              <a:t>　</a:t>
            </a:r>
            <a:r>
              <a:rPr kumimoji="1" lang="en-US" altLang="ja-JP"/>
              <a:t>①</a:t>
            </a:r>
            <a:r>
              <a:rPr kumimoji="1" lang="ja-JP" altLang="en-US"/>
              <a:t>北海道支社の</a:t>
            </a:r>
            <a:r>
              <a:rPr kumimoji="1" lang="en-US" altLang="ja-JP"/>
              <a:t>[</a:t>
            </a:r>
            <a:r>
              <a:rPr kumimoji="1" lang="ja-JP" altLang="en-US"/>
              <a:t>総務課</a:t>
            </a:r>
            <a:r>
              <a:rPr kumimoji="1" lang="en-US" altLang="ja-JP"/>
              <a:t>]</a:t>
            </a:r>
          </a:p>
          <a:p>
            <a:r>
              <a:rPr kumimoji="1" lang="ja-JP" altLang="en-US"/>
              <a:t>　</a:t>
            </a:r>
            <a:r>
              <a:rPr kumimoji="1" lang="en-US" altLang="ja-JP"/>
              <a:t>②</a:t>
            </a:r>
            <a:r>
              <a:rPr kumimoji="1" lang="ja-JP" altLang="en-US"/>
              <a:t>大阪支社の</a:t>
            </a:r>
            <a:r>
              <a:rPr kumimoji="1" lang="en-US" altLang="ja-JP"/>
              <a:t>[</a:t>
            </a:r>
            <a:r>
              <a:rPr kumimoji="1" lang="ja-JP" altLang="en-US"/>
              <a:t>人事課</a:t>
            </a:r>
            <a:r>
              <a:rPr kumimoji="1" lang="en-US" altLang="ja-JP"/>
              <a:t>]</a:t>
            </a:r>
          </a:p>
          <a:p>
            <a:r>
              <a:rPr kumimoji="1" lang="ja-JP" altLang="en-US"/>
              <a:t>　</a:t>
            </a:r>
            <a:r>
              <a:rPr kumimoji="1" lang="en-US" altLang="ja-JP"/>
              <a:t>③</a:t>
            </a:r>
            <a:r>
              <a:rPr kumimoji="1" lang="ja-JP" altLang="en-US"/>
              <a:t>博多支社の</a:t>
            </a:r>
            <a:r>
              <a:rPr kumimoji="1" lang="en-US" altLang="ja-JP"/>
              <a:t>[</a:t>
            </a:r>
            <a:r>
              <a:rPr kumimoji="1" lang="ja-JP" altLang="en-US"/>
              <a:t>営業課</a:t>
            </a:r>
            <a:r>
              <a:rPr kumimoji="1" lang="en-US" altLang="ja-JP"/>
              <a:t>]</a:t>
            </a:r>
          </a:p>
          <a:p>
            <a:r>
              <a:rPr kumimoji="1" lang="ja-JP" altLang="en-US"/>
              <a:t>　へ</a:t>
            </a:r>
            <a:r>
              <a:rPr kumimoji="1" lang="en-US" altLang="ja-JP"/>
              <a:t>1</a:t>
            </a:r>
            <a:r>
              <a:rPr kumimoji="1" lang="ja-JP" altLang="en-US"/>
              <a:t>つずつ配置</a:t>
            </a:r>
            <a:endParaRPr kumimoji="1" lang="en-US" altLang="ja-JP"/>
          </a:p>
        </p:txBody>
      </p:sp>
      <p:pic>
        <p:nvPicPr>
          <p:cNvPr id="33" name="図 3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099A9DD9-40CC-564B-996E-3DE642C2FFB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962" y="4879757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34" name="図 3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3750FFD-D75A-9146-9E5A-17CB9D389F4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84" y="4879757"/>
            <a:ext cx="648000" cy="648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35" name="図 34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1C0C2481-45E2-5E49-A009-07F392F7C3F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6999" y="2867269"/>
            <a:ext cx="432000" cy="432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36" name="図 3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DE2C6F69-F098-4546-9245-5DC5AEA0F00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101" y="4273043"/>
            <a:ext cx="432000" cy="432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  <p:pic>
        <p:nvPicPr>
          <p:cNvPr id="42" name="図 4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15556D53-FF64-214B-8656-5F4D422F458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5845" y="5657778"/>
            <a:ext cx="432000" cy="432000"/>
          </a:xfrm>
          <a:prstGeom prst="ellipse">
            <a:avLst/>
          </a:prstGeom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0" h="0"/>
            <a:bevelB w="0" h="0"/>
          </a:sp3d>
        </p:spPr>
      </p:pic>
    </p:spTree>
    <p:extLst>
      <p:ext uri="{BB962C8B-B14F-4D97-AF65-F5344CB8AC3E}">
        <p14:creationId xmlns:p14="http://schemas.microsoft.com/office/powerpoint/2010/main" val="328759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352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7B6159-7734-4564-9E0F-C4BC43C3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61270" y="4782312"/>
            <a:ext cx="9383459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14" y="5009083"/>
            <a:ext cx="2347722" cy="134599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2300">
                <a:solidFill>
                  <a:schemeClr val="bg1"/>
                </a:solidFill>
                <a:latin typeface="+mj-lt"/>
              </a:rPr>
              <a:t>ストーリー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FFB46B-05BC-4950-B18A-9593FDAE6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298698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54D1EF36-CE19-A045-B3C2-A9ACA60733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58730" y="5009083"/>
            <a:ext cx="6085987" cy="134599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 sz="2000">
                <a:solidFill>
                  <a:schemeClr val="bg1"/>
                </a:solidFill>
              </a:rPr>
              <a:t>とある企業で端末のマルウェア感染が発生した。</a:t>
            </a:r>
            <a:endParaRPr lang="en-US" altLang="ja-JP" sz="2000" dirty="0">
              <a:solidFill>
                <a:schemeClr val="bg1"/>
              </a:solidFill>
            </a:endParaRPr>
          </a:p>
          <a:p>
            <a:r>
              <a:rPr lang="ja-JP" altLang="en-US" sz="2000">
                <a:solidFill>
                  <a:schemeClr val="bg1"/>
                </a:solidFill>
              </a:rPr>
              <a:t>本社</a:t>
            </a:r>
            <a:r>
              <a:rPr lang="en-US" altLang="ja-JP" sz="2000" dirty="0">
                <a:solidFill>
                  <a:schemeClr val="bg1"/>
                </a:solidFill>
              </a:rPr>
              <a:t>CSIRT</a:t>
            </a:r>
            <a:r>
              <a:rPr lang="ja-JP" altLang="en-US" sz="2000">
                <a:solidFill>
                  <a:schemeClr val="bg1"/>
                </a:solidFill>
              </a:rPr>
              <a:t>担当者、支社</a:t>
            </a:r>
            <a:r>
              <a:rPr lang="en-US" altLang="ja-JP" sz="2000" dirty="0">
                <a:solidFill>
                  <a:schemeClr val="bg1"/>
                </a:solidFill>
              </a:rPr>
              <a:t>CSIRT</a:t>
            </a:r>
            <a:r>
              <a:rPr lang="ja-JP" altLang="en-US" sz="2000">
                <a:solidFill>
                  <a:schemeClr val="bg1"/>
                </a:solidFill>
              </a:rPr>
              <a:t>担当者が協力してマルウェアの隔離・解析を行い、感染拡大を防げ！</a:t>
            </a:r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58729" y="6556248"/>
            <a:ext cx="3714750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ja-JP" sz="600" kern="1200">
                <a:solidFill>
                  <a:schemeClr val="tx1">
                    <a:alpha val="70000"/>
                  </a:schemeClr>
                </a:solidFill>
                <a:latin typeface="Calibri" panose="020F0502020204030204"/>
                <a:ea typeface="+mn-ea"/>
                <a:cs typeface="+mn-cs"/>
              </a:rPr>
              <a:t>© Information-technology Promotion Agency, Japan Industrial Cyber Security Center of Excellence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54539" y="6556248"/>
            <a:ext cx="672900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fld id="{6BA56727-FBE4-4150-A67F-8D3E9BCF0665}" type="slidenum">
              <a:rPr lang="en-US" altLang="ja-JP" sz="1200">
                <a:solidFill>
                  <a:schemeClr val="tx1">
                    <a:alpha val="70000"/>
                  </a:schemeClr>
                </a:solidFill>
                <a:latin typeface="Calibri" panose="020F0502020204030204"/>
                <a:ea typeface="+mn-ea"/>
              </a:rPr>
              <a:pPr defTabSz="914400">
                <a:spcAft>
                  <a:spcPts val="600"/>
                </a:spcAft>
                <a:defRPr/>
              </a:pPr>
              <a:t>3</a:t>
            </a:fld>
            <a:endParaRPr lang="en-US" altLang="ja-JP" sz="1200">
              <a:solidFill>
                <a:schemeClr val="tx1">
                  <a:alpha val="70000"/>
                </a:schemeClr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8" name="図 7" descr="記号, 男, 時計 が含まれている画像&#10;&#10;自動的に生成された説明">
            <a:extLst>
              <a:ext uri="{FF2B5EF4-FFF2-40B4-BE49-F238E27FC236}">
                <a16:creationId xmlns:a16="http://schemas.microsoft.com/office/drawing/2014/main" id="{BF8A153D-F2E5-F346-A37F-8FFEAC532C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37" y="320040"/>
            <a:ext cx="9383447" cy="380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76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0F9183C5-0BE6-B347-BADB-80A544105B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1371" y="1164329"/>
            <a:ext cx="7255793" cy="5127312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C6A6A2B-3F0A-0D46-98E8-678A6DC6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166FCC3-51A7-F44F-BD3B-E1AF9BA1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A49540F-37F5-0C45-B25F-0DF74D237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ゲームボードについて（全体）</a:t>
            </a: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7836C1D4-BD63-EB40-A8A0-D3E9EBF5C9B6}"/>
              </a:ext>
            </a:extLst>
          </p:cNvPr>
          <p:cNvGrpSpPr/>
          <p:nvPr/>
        </p:nvGrpSpPr>
        <p:grpSpPr>
          <a:xfrm>
            <a:off x="193634" y="1225905"/>
            <a:ext cx="8370996" cy="4765320"/>
            <a:chOff x="418619" y="0"/>
            <a:chExt cx="4558549" cy="2559940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3DDA160C-9932-CD4B-B9AF-B79794C65635}"/>
                </a:ext>
              </a:extLst>
            </p:cNvPr>
            <p:cNvSpPr/>
            <p:nvPr/>
          </p:nvSpPr>
          <p:spPr>
            <a:xfrm>
              <a:off x="2108478" y="0"/>
              <a:ext cx="2868690" cy="1821208"/>
            </a:xfrm>
            <a:prstGeom prst="rect">
              <a:avLst/>
            </a:prstGeom>
            <a:solidFill>
              <a:srgbClr val="00B050">
                <a:alpha val="3000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594D07E-B7C8-E54C-8011-34533461C890}"/>
                </a:ext>
              </a:extLst>
            </p:cNvPr>
            <p:cNvSpPr/>
            <p:nvPr/>
          </p:nvSpPr>
          <p:spPr>
            <a:xfrm>
              <a:off x="1587871" y="0"/>
              <a:ext cx="472596" cy="2263083"/>
            </a:xfrm>
            <a:prstGeom prst="rect">
              <a:avLst/>
            </a:prstGeom>
            <a:solidFill>
              <a:srgbClr val="FFC000">
                <a:alpha val="30000"/>
              </a:srgbClr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F1FD6760-9146-024B-A4F0-3CA96F083827}"/>
                </a:ext>
              </a:extLst>
            </p:cNvPr>
            <p:cNvSpPr/>
            <p:nvPr/>
          </p:nvSpPr>
          <p:spPr>
            <a:xfrm>
              <a:off x="1067263" y="0"/>
              <a:ext cx="472596" cy="2263083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12" name="角丸四角形吹き出し 11">
              <a:extLst>
                <a:ext uri="{FF2B5EF4-FFF2-40B4-BE49-F238E27FC236}">
                  <a16:creationId xmlns:a16="http://schemas.microsoft.com/office/drawing/2014/main" id="{4DABA76E-1CB6-4542-A2F4-4E8AB5319562}"/>
                </a:ext>
              </a:extLst>
            </p:cNvPr>
            <p:cNvSpPr/>
            <p:nvPr/>
          </p:nvSpPr>
          <p:spPr>
            <a:xfrm>
              <a:off x="2165697" y="1985265"/>
              <a:ext cx="893816" cy="574675"/>
            </a:xfrm>
            <a:prstGeom prst="wedgeRoundRectCallout">
              <a:avLst>
                <a:gd name="adj1" fmla="val -81102"/>
                <a:gd name="adj2" fmla="val -173922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b.</a:t>
              </a:r>
              <a:r>
                <a:rPr lang="ja-JP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本社</a:t>
              </a:r>
              <a:endParaRPr lang="ja-JP"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endParaRPr>
            </a:p>
            <a:p>
              <a:pPr algn="ctr">
                <a:spcAft>
                  <a:spcPts val="0"/>
                </a:spcAft>
              </a:pPr>
              <a:r>
                <a:rPr lang="ja-JP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エリア</a:t>
              </a:r>
              <a:endParaRPr lang="ja-JP"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endParaRPr>
            </a:p>
          </p:txBody>
        </p:sp>
        <p:sp>
          <p:nvSpPr>
            <p:cNvPr id="13" name="角丸四角形吹き出し 12">
              <a:extLst>
                <a:ext uri="{FF2B5EF4-FFF2-40B4-BE49-F238E27FC236}">
                  <a16:creationId xmlns:a16="http://schemas.microsoft.com/office/drawing/2014/main" id="{FF64EB5C-0A78-C349-89EE-B32057DE9ABD}"/>
                </a:ext>
              </a:extLst>
            </p:cNvPr>
            <p:cNvSpPr/>
            <p:nvPr/>
          </p:nvSpPr>
          <p:spPr>
            <a:xfrm>
              <a:off x="418619" y="1985265"/>
              <a:ext cx="885877" cy="574675"/>
            </a:xfrm>
            <a:prstGeom prst="wedgeRoundRectCallout">
              <a:avLst>
                <a:gd name="adj1" fmla="val 56366"/>
                <a:gd name="adj2" fmla="val -169755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46800" tIns="45720" rIns="468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c.</a:t>
              </a:r>
              <a:r>
                <a:rPr lang="ja-JP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外部機関</a:t>
              </a:r>
              <a:endParaRPr lang="ja-JP"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endParaRPr>
            </a:p>
            <a:p>
              <a:pPr algn="ctr">
                <a:spcAft>
                  <a:spcPts val="0"/>
                </a:spcAft>
              </a:pPr>
              <a:r>
                <a:rPr lang="ja-JP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エリア</a:t>
              </a:r>
              <a:endParaRPr lang="ja-JP"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endParaRPr>
            </a:p>
          </p:txBody>
        </p:sp>
        <p:sp>
          <p:nvSpPr>
            <p:cNvPr id="14" name="角丸四角形吹き出し 13">
              <a:extLst>
                <a:ext uri="{FF2B5EF4-FFF2-40B4-BE49-F238E27FC236}">
                  <a16:creationId xmlns:a16="http://schemas.microsoft.com/office/drawing/2014/main" id="{46C55C4F-379C-834F-A8B4-0F769D1A8701}"/>
                </a:ext>
              </a:extLst>
            </p:cNvPr>
            <p:cNvSpPr/>
            <p:nvPr/>
          </p:nvSpPr>
          <p:spPr>
            <a:xfrm>
              <a:off x="3920714" y="1975745"/>
              <a:ext cx="891149" cy="574675"/>
            </a:xfrm>
            <a:prstGeom prst="wedgeRoundRectCallout">
              <a:avLst>
                <a:gd name="adj1" fmla="val -53812"/>
                <a:gd name="adj2" fmla="val -161782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a.</a:t>
              </a:r>
              <a:r>
                <a:rPr lang="ja-JP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支社</a:t>
              </a:r>
              <a:endParaRPr lang="ja-JP"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endParaRPr>
            </a:p>
            <a:p>
              <a:pPr algn="ctr">
                <a:spcAft>
                  <a:spcPts val="0"/>
                </a:spcAft>
              </a:pPr>
              <a:r>
                <a:rPr lang="ja-JP">
                  <a:solidFill>
                    <a:srgbClr val="000000"/>
                  </a:solidFill>
                  <a:effectLst/>
                  <a:latin typeface="ＭＳ Ｐゴシック" panose="020B0600070205080204" pitchFamily="34" charset="-128"/>
                  <a:ea typeface="ＭＳ Ｐゴシック" panose="020B0600070205080204" pitchFamily="34" charset="-128"/>
                  <a:cs typeface="ＭＳ Ｐゴシック" panose="020B0600070205080204" pitchFamily="34" charset="-128"/>
                </a:rPr>
                <a:t>エリア</a:t>
              </a:r>
              <a:endParaRPr lang="ja-JP"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5557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CA099403-374A-0143-AB2F-557AF2C67C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8666" y="1164329"/>
            <a:ext cx="7288329" cy="5150304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C6A6A2B-3F0A-0D46-98E8-678A6DC6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166FCC3-51A7-F44F-BD3B-E1AF9BA1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A49540F-37F5-0C45-B25F-0DF74D237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3200"/>
              <a:t>ゲームボードについて（支社エリア）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DDA160C-9932-CD4B-B9AF-B79794C65635}"/>
              </a:ext>
            </a:extLst>
          </p:cNvPr>
          <p:cNvSpPr/>
          <p:nvPr/>
        </p:nvSpPr>
        <p:spPr>
          <a:xfrm>
            <a:off x="3296772" y="1225905"/>
            <a:ext cx="5227796" cy="1119809"/>
          </a:xfrm>
          <a:prstGeom prst="rect">
            <a:avLst/>
          </a:prstGeom>
          <a:solidFill>
            <a:schemeClr val="accent2">
              <a:alpha val="2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4ADB2CE-E3FD-9E40-B63B-E9A2DB4DD902}"/>
              </a:ext>
            </a:extLst>
          </p:cNvPr>
          <p:cNvSpPr/>
          <p:nvPr/>
        </p:nvSpPr>
        <p:spPr>
          <a:xfrm>
            <a:off x="3294603" y="2394663"/>
            <a:ext cx="5227796" cy="1069756"/>
          </a:xfrm>
          <a:prstGeom prst="rect">
            <a:avLst/>
          </a:prstGeom>
          <a:solidFill>
            <a:schemeClr val="accent6">
              <a:alpha val="2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45BDCA8-8A84-7B40-A785-798DDC63C488}"/>
              </a:ext>
            </a:extLst>
          </p:cNvPr>
          <p:cNvSpPr/>
          <p:nvPr/>
        </p:nvSpPr>
        <p:spPr>
          <a:xfrm>
            <a:off x="3291168" y="3518872"/>
            <a:ext cx="5227796" cy="1116870"/>
          </a:xfrm>
          <a:prstGeom prst="rect">
            <a:avLst/>
          </a:prstGeom>
          <a:solidFill>
            <a:schemeClr val="accent4">
              <a:alpha val="20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D661B8D-7B0C-4E45-8FB7-914B9EAD080B}"/>
              </a:ext>
            </a:extLst>
          </p:cNvPr>
          <p:cNvSpPr/>
          <p:nvPr/>
        </p:nvSpPr>
        <p:spPr>
          <a:xfrm>
            <a:off x="3244645" y="1166913"/>
            <a:ext cx="5342689" cy="352770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4" name="角丸四角形吹き出し 13">
            <a:extLst>
              <a:ext uri="{FF2B5EF4-FFF2-40B4-BE49-F238E27FC236}">
                <a16:creationId xmlns:a16="http://schemas.microsoft.com/office/drawing/2014/main" id="{46C55C4F-379C-834F-A8B4-0F769D1A8701}"/>
              </a:ext>
            </a:extLst>
          </p:cNvPr>
          <p:cNvSpPr/>
          <p:nvPr/>
        </p:nvSpPr>
        <p:spPr>
          <a:xfrm>
            <a:off x="921025" y="3023207"/>
            <a:ext cx="1775761" cy="929850"/>
          </a:xfrm>
          <a:prstGeom prst="wedgeRoundRectCallout">
            <a:avLst>
              <a:gd name="adj1" fmla="val 144462"/>
              <a:gd name="adj2" fmla="val -7630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②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大阪支社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16" name="角丸四角形吹き出し 15">
            <a:extLst>
              <a:ext uri="{FF2B5EF4-FFF2-40B4-BE49-F238E27FC236}">
                <a16:creationId xmlns:a16="http://schemas.microsoft.com/office/drawing/2014/main" id="{42D9692B-B80C-6C44-88AA-43A4F2C01EC9}"/>
              </a:ext>
            </a:extLst>
          </p:cNvPr>
          <p:cNvSpPr/>
          <p:nvPr/>
        </p:nvSpPr>
        <p:spPr>
          <a:xfrm>
            <a:off x="921025" y="1736861"/>
            <a:ext cx="1775761" cy="929850"/>
          </a:xfrm>
          <a:prstGeom prst="wedgeRoundRectCallout">
            <a:avLst>
              <a:gd name="adj1" fmla="val 130938"/>
              <a:gd name="adj2" fmla="val -5167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①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北海道支社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30" name="角丸四角形吹き出し 29">
            <a:extLst>
              <a:ext uri="{FF2B5EF4-FFF2-40B4-BE49-F238E27FC236}">
                <a16:creationId xmlns:a16="http://schemas.microsoft.com/office/drawing/2014/main" id="{E7EBBFE7-759B-9C46-B790-667E32F4458E}"/>
              </a:ext>
            </a:extLst>
          </p:cNvPr>
          <p:cNvSpPr/>
          <p:nvPr/>
        </p:nvSpPr>
        <p:spPr>
          <a:xfrm>
            <a:off x="915422" y="4283085"/>
            <a:ext cx="1775761" cy="929850"/>
          </a:xfrm>
          <a:prstGeom prst="wedgeRoundRectCallout">
            <a:avLst>
              <a:gd name="adj1" fmla="val 134849"/>
              <a:gd name="adj2" fmla="val -8549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③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博多支社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0660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4601A20B-DD6B-4649-A3E9-7FA63BDA5B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555" y="1164328"/>
            <a:ext cx="7254987" cy="5126743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C6A6A2B-3F0A-0D46-98E8-678A6DC6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166FCC3-51A7-F44F-BD3B-E1AF9BA1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A49540F-37F5-0C45-B25F-0DF74D237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ゲームボードについて（支社）</a:t>
            </a:r>
          </a:p>
        </p:txBody>
      </p:sp>
      <p:sp>
        <p:nvSpPr>
          <p:cNvPr id="14" name="角丸四角形吹き出し 13">
            <a:extLst>
              <a:ext uri="{FF2B5EF4-FFF2-40B4-BE49-F238E27FC236}">
                <a16:creationId xmlns:a16="http://schemas.microsoft.com/office/drawing/2014/main" id="{46C55C4F-379C-834F-A8B4-0F769D1A8701}"/>
              </a:ext>
            </a:extLst>
          </p:cNvPr>
          <p:cNvSpPr/>
          <p:nvPr/>
        </p:nvSpPr>
        <p:spPr>
          <a:xfrm>
            <a:off x="4760154" y="2655891"/>
            <a:ext cx="1636443" cy="1069756"/>
          </a:xfrm>
          <a:prstGeom prst="wedgeRoundRectCallout">
            <a:avLst>
              <a:gd name="adj1" fmla="val 18888"/>
              <a:gd name="adj2" fmla="val -79982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北海道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支社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人事課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16" name="角丸四角形吹き出し 15">
            <a:extLst>
              <a:ext uri="{FF2B5EF4-FFF2-40B4-BE49-F238E27FC236}">
                <a16:creationId xmlns:a16="http://schemas.microsoft.com/office/drawing/2014/main" id="{42D9692B-B80C-6C44-88AA-43A4F2C01EC9}"/>
              </a:ext>
            </a:extLst>
          </p:cNvPr>
          <p:cNvSpPr/>
          <p:nvPr/>
        </p:nvSpPr>
        <p:spPr>
          <a:xfrm>
            <a:off x="2691183" y="2624242"/>
            <a:ext cx="1636443" cy="1069756"/>
          </a:xfrm>
          <a:prstGeom prst="wedgeRoundRectCallout">
            <a:avLst>
              <a:gd name="adj1" fmla="val 45019"/>
              <a:gd name="adj2" fmla="val -74648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北海道支社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総務課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30" name="角丸四角形吹き出し 29">
            <a:extLst>
              <a:ext uri="{FF2B5EF4-FFF2-40B4-BE49-F238E27FC236}">
                <a16:creationId xmlns:a16="http://schemas.microsoft.com/office/drawing/2014/main" id="{E7EBBFE7-759B-9C46-B790-667E32F4458E}"/>
              </a:ext>
            </a:extLst>
          </p:cNvPr>
          <p:cNvSpPr/>
          <p:nvPr/>
        </p:nvSpPr>
        <p:spPr>
          <a:xfrm>
            <a:off x="7038721" y="2648047"/>
            <a:ext cx="1636443" cy="1069756"/>
          </a:xfrm>
          <a:prstGeom prst="wedgeRoundRectCallout">
            <a:avLst>
              <a:gd name="adj1" fmla="val -31037"/>
              <a:gd name="adj2" fmla="val -81489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北海道支社営業課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E740F73-87D4-F644-B925-2E3833653C58}"/>
              </a:ext>
            </a:extLst>
          </p:cNvPr>
          <p:cNvSpPr/>
          <p:nvPr/>
        </p:nvSpPr>
        <p:spPr>
          <a:xfrm>
            <a:off x="3958691" y="1392969"/>
            <a:ext cx="1325655" cy="927720"/>
          </a:xfrm>
          <a:prstGeom prst="rect">
            <a:avLst/>
          </a:prstGeom>
          <a:solidFill>
            <a:schemeClr val="accent2">
              <a:alpha val="2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4EB46B1-DF2F-2B4C-83DD-F2486EF938AA}"/>
              </a:ext>
            </a:extLst>
          </p:cNvPr>
          <p:cNvSpPr/>
          <p:nvPr/>
        </p:nvSpPr>
        <p:spPr>
          <a:xfrm>
            <a:off x="5284346" y="1392754"/>
            <a:ext cx="1325655" cy="927720"/>
          </a:xfrm>
          <a:prstGeom prst="rect">
            <a:avLst/>
          </a:prstGeom>
          <a:solidFill>
            <a:schemeClr val="accent2">
              <a:alpha val="2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E3FDCC8-8CB6-9944-A477-FCE259B52086}"/>
              </a:ext>
            </a:extLst>
          </p:cNvPr>
          <p:cNvSpPr/>
          <p:nvPr/>
        </p:nvSpPr>
        <p:spPr>
          <a:xfrm>
            <a:off x="6608547" y="1393593"/>
            <a:ext cx="1325655" cy="927720"/>
          </a:xfrm>
          <a:prstGeom prst="rect">
            <a:avLst/>
          </a:prstGeom>
          <a:solidFill>
            <a:schemeClr val="accent2">
              <a:alpha val="2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38422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駐車場, メーター, スクリーンショット, 横 が含まれている画像&#10;&#10;自動的に生成された説明">
            <a:extLst>
              <a:ext uri="{FF2B5EF4-FFF2-40B4-BE49-F238E27FC236}">
                <a16:creationId xmlns:a16="http://schemas.microsoft.com/office/drawing/2014/main" id="{EA9B3CE7-E6D0-6040-8369-1A8B724D39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835" y="1184105"/>
            <a:ext cx="7288329" cy="5150304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C6A6A2B-3F0A-0D46-98E8-678A6DC6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166FCC3-51A7-F44F-BD3B-E1AF9BA1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© Information-technology Promotion Agency, Japan Industrial Cyber Security Center of Excellence</a:t>
            </a:r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A49540F-37F5-0C45-B25F-0DF74D237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プレーヤーの役割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152FE52-129B-804C-86F3-DBC1F83599BE}"/>
              </a:ext>
            </a:extLst>
          </p:cNvPr>
          <p:cNvSpPr/>
          <p:nvPr/>
        </p:nvSpPr>
        <p:spPr>
          <a:xfrm>
            <a:off x="3912432" y="1225905"/>
            <a:ext cx="4040941" cy="111980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CF6BEB4-78C8-9645-A479-20C480727E52}"/>
              </a:ext>
            </a:extLst>
          </p:cNvPr>
          <p:cNvSpPr/>
          <p:nvPr/>
        </p:nvSpPr>
        <p:spPr>
          <a:xfrm>
            <a:off x="3910263" y="2394663"/>
            <a:ext cx="4040941" cy="10697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9D94896-24D0-7040-8FB4-6F72C213713A}"/>
              </a:ext>
            </a:extLst>
          </p:cNvPr>
          <p:cNvSpPr/>
          <p:nvPr/>
        </p:nvSpPr>
        <p:spPr>
          <a:xfrm>
            <a:off x="3906828" y="3518872"/>
            <a:ext cx="4040941" cy="11168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93CFDC4-06CE-C24F-80FE-552D5C29AD9B}"/>
              </a:ext>
            </a:extLst>
          </p:cNvPr>
          <p:cNvSpPr/>
          <p:nvPr/>
        </p:nvSpPr>
        <p:spPr>
          <a:xfrm>
            <a:off x="2340765" y="1225905"/>
            <a:ext cx="867842" cy="340983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pic>
        <p:nvPicPr>
          <p:cNvPr id="23" name="図 22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DB39E3B1-C784-7840-AA17-4AF8A94DE8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240" y="2843801"/>
            <a:ext cx="594383" cy="44959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4" name="図 23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965BFA88-A61A-334A-8C52-65512AC8C99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1730" y="3682293"/>
            <a:ext cx="631133" cy="44582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図 2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83AC4D74-661C-C948-88B8-B454041278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595" y="2561141"/>
            <a:ext cx="589405" cy="44582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6" name="図 25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AEBE4C3D-6764-A64E-973C-C711BD8BB2A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595" y="1396204"/>
            <a:ext cx="589405" cy="45113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角丸四角形吹き出し 13">
            <a:extLst>
              <a:ext uri="{FF2B5EF4-FFF2-40B4-BE49-F238E27FC236}">
                <a16:creationId xmlns:a16="http://schemas.microsoft.com/office/drawing/2014/main" id="{46C55C4F-379C-834F-A8B4-0F769D1A8701}"/>
              </a:ext>
            </a:extLst>
          </p:cNvPr>
          <p:cNvSpPr/>
          <p:nvPr/>
        </p:nvSpPr>
        <p:spPr>
          <a:xfrm>
            <a:off x="8100838" y="1842040"/>
            <a:ext cx="1636443" cy="1069756"/>
          </a:xfrm>
          <a:prstGeom prst="wedgeRoundRectCallout">
            <a:avLst>
              <a:gd name="adj1" fmla="val -163448"/>
              <a:gd name="adj2" fmla="val -56362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北海道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支社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CSIRT</a:t>
            </a: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担当者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16" name="角丸四角形吹き出し 15">
            <a:extLst>
              <a:ext uri="{FF2B5EF4-FFF2-40B4-BE49-F238E27FC236}">
                <a16:creationId xmlns:a16="http://schemas.microsoft.com/office/drawing/2014/main" id="{42D9692B-B80C-6C44-88AA-43A4F2C01EC9}"/>
              </a:ext>
            </a:extLst>
          </p:cNvPr>
          <p:cNvSpPr/>
          <p:nvPr/>
        </p:nvSpPr>
        <p:spPr>
          <a:xfrm>
            <a:off x="412614" y="2894122"/>
            <a:ext cx="1636443" cy="1069756"/>
          </a:xfrm>
          <a:prstGeom prst="wedgeRoundRectCallout">
            <a:avLst>
              <a:gd name="adj1" fmla="val 81045"/>
              <a:gd name="adj2" fmla="val -38657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本社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CSIRT</a:t>
            </a: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担当者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30" name="角丸四角形吹き出し 29">
            <a:extLst>
              <a:ext uri="{FF2B5EF4-FFF2-40B4-BE49-F238E27FC236}">
                <a16:creationId xmlns:a16="http://schemas.microsoft.com/office/drawing/2014/main" id="{E7EBBFE7-759B-9C46-B790-667E32F4458E}"/>
              </a:ext>
            </a:extLst>
          </p:cNvPr>
          <p:cNvSpPr/>
          <p:nvPr/>
        </p:nvSpPr>
        <p:spPr>
          <a:xfrm>
            <a:off x="8100836" y="3261108"/>
            <a:ext cx="1636443" cy="1069756"/>
          </a:xfrm>
          <a:prstGeom prst="wedgeRoundRectCallout">
            <a:avLst>
              <a:gd name="adj1" fmla="val -166319"/>
              <a:gd name="adj2" fmla="val -81488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大阪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支社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CSIRT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担当者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  <p:sp>
        <p:nvSpPr>
          <p:cNvPr id="12" name="角丸四角形吹き出し 11">
            <a:extLst>
              <a:ext uri="{FF2B5EF4-FFF2-40B4-BE49-F238E27FC236}">
                <a16:creationId xmlns:a16="http://schemas.microsoft.com/office/drawing/2014/main" id="{1F9CEB69-116B-2C46-9CE0-CE114B799AFF}"/>
              </a:ext>
            </a:extLst>
          </p:cNvPr>
          <p:cNvSpPr/>
          <p:nvPr/>
        </p:nvSpPr>
        <p:spPr>
          <a:xfrm>
            <a:off x="8100836" y="4680176"/>
            <a:ext cx="1636443" cy="1069756"/>
          </a:xfrm>
          <a:prstGeom prst="wedgeRoundRectCallout">
            <a:avLst>
              <a:gd name="adj1" fmla="val -163378"/>
              <a:gd name="adj2" fmla="val -107357"/>
              <a:gd name="adj3" fmla="val 1666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博多</a:t>
            </a:r>
            <a:r>
              <a:rPr lang="ja-JP" altLang="en-US">
                <a:solidFill>
                  <a:srgbClr val="000000"/>
                </a:solidFill>
                <a:effectLst/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支社</a:t>
            </a:r>
            <a:endParaRPr lang="en-US" altLang="ja-JP" dirty="0">
              <a:solidFill>
                <a:srgbClr val="000000"/>
              </a:solidFill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  <a:p>
            <a:pPr algn="ctr">
              <a:spcAft>
                <a:spcPts val="0"/>
              </a:spcAft>
            </a:pPr>
            <a:r>
              <a:rPr lang="en-US" altLang="ja-JP" dirty="0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CSIRT</a:t>
            </a:r>
            <a:r>
              <a:rPr lang="ja-JP" altLang="en-US">
                <a:solidFill>
                  <a:srgbClr val="000000"/>
                </a:solidFill>
                <a:latin typeface="ＭＳ Ｐゴシック" panose="020B0600070205080204" pitchFamily="34" charset="-128"/>
                <a:ea typeface="ＭＳ Ｐゴシック" panose="020B0600070205080204" pitchFamily="34" charset="-128"/>
                <a:cs typeface="ＭＳ Ｐゴシック" panose="020B0600070205080204" pitchFamily="34" charset="-128"/>
              </a:rPr>
              <a:t>担当者</a:t>
            </a:r>
            <a:endParaRPr lang="ja-JP">
              <a:effectLst/>
              <a:latin typeface="ＭＳ Ｐゴシック" panose="020B0600070205080204" pitchFamily="34" charset="-128"/>
              <a:ea typeface="ＭＳ Ｐゴシック" panose="020B0600070205080204" pitchFamily="34" charset="-128"/>
              <a:cs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6205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14">
            <a:extLst>
              <a:ext uri="{FF2B5EF4-FFF2-40B4-BE49-F238E27FC236}">
                <a16:creationId xmlns:a16="http://schemas.microsoft.com/office/drawing/2014/main" id="{1D07ACD5-0861-0C47-ABFA-1F91F282FC9B}"/>
              </a:ext>
            </a:extLst>
          </p:cNvPr>
          <p:cNvSpPr txBox="1">
            <a:spLocks/>
          </p:cNvSpPr>
          <p:nvPr/>
        </p:nvSpPr>
        <p:spPr>
          <a:xfrm>
            <a:off x="679234" y="1415385"/>
            <a:ext cx="8547531" cy="472945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/>
              <a:t>各プレイヤーの</a:t>
            </a:r>
            <a:r>
              <a:rPr lang="en-US" altLang="ja-JP" sz="2400" dirty="0"/>
              <a:t>CSIRT</a:t>
            </a:r>
            <a:r>
              <a:rPr lang="ja-JP" altLang="en-US" sz="2400"/>
              <a:t>の役割を決定</a:t>
            </a:r>
            <a:endParaRPr lang="en-US" altLang="ja-JP" sz="2400" dirty="0"/>
          </a:p>
          <a:p>
            <a:pPr marL="0" indent="0">
              <a:buNone/>
            </a:pPr>
            <a:r>
              <a:rPr lang="ja-JP" altLang="en-US" sz="2400"/>
              <a:t>　　→決定した担当者へ</a:t>
            </a:r>
            <a:r>
              <a:rPr lang="ja-JP" altLang="en-US" sz="2400" u="sng"/>
              <a:t>「役割紹介カード」</a:t>
            </a:r>
            <a:r>
              <a:rPr lang="ja-JP" altLang="en-US" sz="2400"/>
              <a:t>を配布</a:t>
            </a: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r>
              <a:rPr lang="en-US" altLang="ja-JP" sz="2400" dirty="0"/>
              <a:t>①</a:t>
            </a:r>
            <a:r>
              <a:rPr lang="ja-JP" altLang="en-US" sz="2400"/>
              <a:t>本社</a:t>
            </a:r>
            <a:r>
              <a:rPr lang="en-US" altLang="ja-JP" sz="2400" dirty="0"/>
              <a:t> CSIRT</a:t>
            </a:r>
            <a:r>
              <a:rPr lang="ja-JP" altLang="en-US" sz="2400"/>
              <a:t>担当者</a:t>
            </a:r>
            <a:r>
              <a:rPr lang="en-US" altLang="ja-JP" sz="2400" dirty="0"/>
              <a:t>		</a:t>
            </a:r>
            <a:r>
              <a:rPr lang="ja-JP" altLang="en-US" sz="2400"/>
              <a:t>　　</a:t>
            </a:r>
            <a:r>
              <a:rPr lang="en-US" altLang="ja-JP" sz="2400" dirty="0"/>
              <a:t>②</a:t>
            </a:r>
            <a:r>
              <a:rPr lang="ja-JP" altLang="en-US" sz="2400"/>
              <a:t>北海道支社</a:t>
            </a:r>
            <a:r>
              <a:rPr lang="en-US" altLang="ja-JP" sz="2400" dirty="0"/>
              <a:t> CSIRT</a:t>
            </a:r>
            <a:r>
              <a:rPr lang="ja-JP" altLang="en-US" sz="2400"/>
              <a:t>担当者</a:t>
            </a:r>
            <a:endParaRPr lang="en-US" altLang="ja-JP" sz="2400" dirty="0"/>
          </a:p>
          <a:p>
            <a:pPr marL="0" indent="0">
              <a:buNone/>
            </a:pPr>
            <a:r>
              <a:rPr lang="en-US" altLang="ja-JP" sz="2400" dirty="0"/>
              <a:t>③</a:t>
            </a:r>
            <a:r>
              <a:rPr lang="ja-JP" altLang="en-US" sz="2400"/>
              <a:t>大阪支社</a:t>
            </a:r>
            <a:r>
              <a:rPr lang="en-US" altLang="ja-JP" sz="2400" dirty="0"/>
              <a:t> CSIRT</a:t>
            </a:r>
            <a:r>
              <a:rPr lang="ja-JP" altLang="en-US" sz="2400"/>
              <a:t>担当者</a:t>
            </a:r>
            <a:r>
              <a:rPr lang="en-US" altLang="ja-JP" sz="2400" dirty="0"/>
              <a:t>	</a:t>
            </a:r>
            <a:r>
              <a:rPr lang="ja-JP" altLang="en-US" sz="2400"/>
              <a:t>　　</a:t>
            </a:r>
            <a:r>
              <a:rPr lang="en-US" altLang="ja-JP" sz="2400" dirty="0"/>
              <a:t>④</a:t>
            </a:r>
            <a:r>
              <a:rPr lang="ja-JP" altLang="en-US" sz="2400"/>
              <a:t>博多支社</a:t>
            </a:r>
            <a:r>
              <a:rPr lang="en-US" altLang="ja-JP" sz="2400" dirty="0"/>
              <a:t> CSIRT</a:t>
            </a:r>
            <a:r>
              <a:rPr lang="ja-JP" altLang="en-US" sz="2400"/>
              <a:t>担当者</a:t>
            </a: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200" dirty="0"/>
          </a:p>
          <a:p>
            <a:pPr marL="0" indent="0">
              <a:buNone/>
            </a:pPr>
            <a:endParaRPr lang="en-US" altLang="ja-JP" sz="2200" dirty="0"/>
          </a:p>
          <a:p>
            <a:pPr marL="0" indent="0">
              <a:buNone/>
            </a:pPr>
            <a:endParaRPr lang="en-US" altLang="ja-JP" sz="2200" dirty="0"/>
          </a:p>
          <a:p>
            <a:pPr marL="0" indent="0">
              <a:buNone/>
            </a:pPr>
            <a:endParaRPr lang="en-US" altLang="ja-JP" sz="2200" dirty="0"/>
          </a:p>
          <a:p>
            <a:pPr marL="0" indent="0">
              <a:buNone/>
            </a:pPr>
            <a:r>
              <a:rPr lang="en-US" altLang="ja-JP" sz="2200" dirty="0"/>
              <a:t>※</a:t>
            </a:r>
            <a:r>
              <a:rPr lang="ja-JP" altLang="en-US" sz="2200"/>
              <a:t>プレイ人数が少ない場合は、１人が複数の支社を担当します</a:t>
            </a:r>
            <a:endParaRPr lang="en-US" altLang="ja-JP" sz="2200" dirty="0"/>
          </a:p>
          <a:p>
            <a:endParaRPr lang="ja-JP" altLang="en-US" sz="2400"/>
          </a:p>
          <a:p>
            <a:endParaRPr lang="en-US" altLang="ja-JP" sz="2400" dirty="0"/>
          </a:p>
        </p:txBody>
      </p:sp>
      <p:pic>
        <p:nvPicPr>
          <p:cNvPr id="7" name="図 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E5646FAA-4FCC-E248-B6DB-182371922D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2658" y="3366403"/>
            <a:ext cx="2492869" cy="163502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プレーヤーの役割の決定</a:t>
            </a:r>
          </a:p>
        </p:txBody>
      </p:sp>
      <p:sp>
        <p:nvSpPr>
          <p:cNvPr id="12" name="スライド番号プレースホルダー 1">
            <a:extLst>
              <a:ext uri="{FF2B5EF4-FFF2-40B4-BE49-F238E27FC236}">
                <a16:creationId xmlns:a16="http://schemas.microsoft.com/office/drawing/2014/main" id="{47AB2470-BEC0-D548-937A-2DDC32BC3F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120933" y="6356351"/>
            <a:ext cx="689610" cy="365125"/>
          </a:xfrm>
        </p:spPr>
        <p:txBody>
          <a:bodyPr/>
          <a:lstStyle/>
          <a:p>
            <a:fld id="{6BA56727-FBE4-4150-A67F-8D3E9BCF0665}" type="slidenum">
              <a:rPr lang="ja-JP" altLang="en-US" smtClean="0"/>
              <a:pPr/>
              <a:t>8</a:t>
            </a:fld>
            <a:endParaRPr lang="ja-JP" altLang="en-US"/>
          </a:p>
        </p:txBody>
      </p:sp>
      <p:pic>
        <p:nvPicPr>
          <p:cNvPr id="10" name="図 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30728B9-CB44-6747-A4F8-847A010572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537" y="3568607"/>
            <a:ext cx="2481740" cy="163502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7" name="図 16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7C54CD9D-406F-8043-AB0E-E46943C5472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540" y="3780114"/>
            <a:ext cx="2497566" cy="16429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0D4A311-6FC1-8140-B4DF-1118CCF1FDE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675368" y="2884984"/>
            <a:ext cx="1859279" cy="2822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7446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B359606-29A8-9C45-AEEF-095E236EA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6727-FBE4-4150-A67F-8D3E9BCF0665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AE55E3-AC69-F042-AE69-9AFEC624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" altLang="ja-JP" dirty="0"/>
              <a:t>© Information-technology Promotion Agency, Japan Industrial Cyber Security Center of Excellence</a:t>
            </a:r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08868EA-CAAE-B949-B1DA-C509363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ゲームの流れ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E19E8593-CDA2-2A44-91B9-C88381515EC4}"/>
              </a:ext>
            </a:extLst>
          </p:cNvPr>
          <p:cNvSpPr/>
          <p:nvPr/>
        </p:nvSpPr>
        <p:spPr>
          <a:xfrm>
            <a:off x="497376" y="2963210"/>
            <a:ext cx="3401608" cy="21497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000" b="1">
                <a:solidFill>
                  <a:schemeClr val="tx1"/>
                </a:solidFill>
              </a:rPr>
              <a:t>「</a:t>
            </a:r>
            <a:r>
              <a:rPr kumimoji="1" lang="en-US" altLang="ja-JP" sz="2000" b="1" dirty="0">
                <a:solidFill>
                  <a:schemeClr val="tx1"/>
                </a:solidFill>
              </a:rPr>
              <a:t>1.</a:t>
            </a:r>
            <a:r>
              <a:rPr kumimoji="1" lang="ja-JP" altLang="en-US" sz="2000" b="1">
                <a:solidFill>
                  <a:schemeClr val="tx1"/>
                </a:solidFill>
              </a:rPr>
              <a:t>感染拡大フェーズ」</a:t>
            </a:r>
            <a:endParaRPr kumimoji="1" lang="en-US" altLang="ja-JP" sz="2000" b="1" dirty="0">
              <a:solidFill>
                <a:schemeClr val="tx1"/>
              </a:solidFill>
            </a:endParaRPr>
          </a:p>
          <a:p>
            <a:r>
              <a:rPr lang="ja-JP" altLang="en-US">
                <a:solidFill>
                  <a:schemeClr val="tx1"/>
                </a:solidFill>
              </a:rPr>
              <a:t>・感染拡大カードを１枚ひく</a:t>
            </a:r>
            <a:endParaRPr lang="en-US" altLang="ja-JP" dirty="0">
              <a:solidFill>
                <a:schemeClr val="tx1"/>
              </a:solidFill>
            </a:endParaRPr>
          </a:p>
          <a:p>
            <a:r>
              <a:rPr kumimoji="1" lang="ja-JP" altLang="en-US">
                <a:solidFill>
                  <a:schemeClr val="tx1"/>
                </a:solidFill>
              </a:rPr>
              <a:t>・カード裏面の内容に従い</a:t>
            </a:r>
            <a:endParaRPr kumimoji="1" lang="en-US" altLang="ja-JP" dirty="0">
              <a:solidFill>
                <a:schemeClr val="tx1"/>
              </a:solidFill>
            </a:endParaRPr>
          </a:p>
          <a:p>
            <a:r>
              <a:rPr kumimoji="1" lang="ja-JP" altLang="en-US">
                <a:solidFill>
                  <a:schemeClr val="tx1"/>
                </a:solidFill>
              </a:rPr>
              <a:t>　チップを配置</a:t>
            </a:r>
            <a:endParaRPr kumimoji="1"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C52E206-C937-7641-BD2A-B563AC3621C9}"/>
              </a:ext>
            </a:extLst>
          </p:cNvPr>
          <p:cNvSpPr/>
          <p:nvPr/>
        </p:nvSpPr>
        <p:spPr>
          <a:xfrm>
            <a:off x="5321094" y="1249119"/>
            <a:ext cx="4027619" cy="24734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000" b="1">
                <a:solidFill>
                  <a:schemeClr val="tx1"/>
                </a:solidFill>
              </a:rPr>
              <a:t>「</a:t>
            </a:r>
            <a:r>
              <a:rPr lang="en-US" altLang="ja-JP" sz="2000" b="1" dirty="0">
                <a:solidFill>
                  <a:schemeClr val="tx1"/>
                </a:solidFill>
              </a:rPr>
              <a:t>2.</a:t>
            </a:r>
            <a:r>
              <a:rPr lang="ja-JP" altLang="en-US" sz="2000" b="1">
                <a:solidFill>
                  <a:schemeClr val="tx1"/>
                </a:solidFill>
              </a:rPr>
              <a:t>支社</a:t>
            </a:r>
            <a:r>
              <a:rPr kumimoji="1" lang="en-US" altLang="ja-JP" sz="2000" b="1" dirty="0">
                <a:solidFill>
                  <a:schemeClr val="tx1"/>
                </a:solidFill>
              </a:rPr>
              <a:t>CSIRT</a:t>
            </a:r>
            <a:r>
              <a:rPr kumimoji="1" lang="ja-JP" altLang="en-US" sz="2000" b="1">
                <a:solidFill>
                  <a:schemeClr val="tx1"/>
                </a:solidFill>
              </a:rPr>
              <a:t>担当者フェーズ」</a:t>
            </a:r>
            <a:endParaRPr kumimoji="1" lang="en-US" altLang="ja-JP" sz="2000" b="1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①</a:t>
            </a:r>
            <a:r>
              <a:rPr lang="ja-JP" altLang="en-US">
                <a:solidFill>
                  <a:schemeClr val="tx1"/>
                </a:solidFill>
              </a:rPr>
              <a:t>北海道支社</a:t>
            </a:r>
            <a:endParaRPr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②</a:t>
            </a:r>
            <a:r>
              <a:rPr kumimoji="1" lang="ja-JP" altLang="en-US">
                <a:solidFill>
                  <a:schemeClr val="tx1"/>
                </a:solidFill>
              </a:rPr>
              <a:t>大阪支社</a:t>
            </a:r>
            <a:endParaRPr kumimoji="1"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③</a:t>
            </a:r>
            <a:r>
              <a:rPr lang="ja-JP" altLang="en-US">
                <a:solidFill>
                  <a:schemeClr val="tx1"/>
                </a:solidFill>
              </a:rPr>
              <a:t>博多支社</a:t>
            </a:r>
            <a:endParaRPr lang="en-US" altLang="ja-JP" dirty="0">
              <a:solidFill>
                <a:schemeClr val="tx1"/>
              </a:solidFill>
            </a:endParaRPr>
          </a:p>
          <a:p>
            <a:r>
              <a:rPr lang="ja-JP" altLang="ja-JP">
                <a:solidFill>
                  <a:schemeClr val="tx1"/>
                </a:solidFill>
              </a:rPr>
              <a:t>順に支社</a:t>
            </a:r>
            <a:r>
              <a:rPr lang="en-US" altLang="ja-JP" dirty="0">
                <a:solidFill>
                  <a:schemeClr val="tx1"/>
                </a:solidFill>
              </a:rPr>
              <a:t>CSIRT</a:t>
            </a:r>
            <a:r>
              <a:rPr lang="ja-JP" altLang="ja-JP">
                <a:solidFill>
                  <a:schemeClr val="tx1"/>
                </a:solidFill>
              </a:rPr>
              <a:t>担当者が作業を</a:t>
            </a:r>
            <a:r>
              <a:rPr lang="ja-JP" altLang="en-US">
                <a:solidFill>
                  <a:schemeClr val="tx1"/>
                </a:solidFill>
              </a:rPr>
              <a:t>実施</a:t>
            </a:r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A4CF625-AED0-B84C-8558-730A491AF2E3}"/>
              </a:ext>
            </a:extLst>
          </p:cNvPr>
          <p:cNvSpPr/>
          <p:nvPr/>
        </p:nvSpPr>
        <p:spPr>
          <a:xfrm>
            <a:off x="5359667" y="4484334"/>
            <a:ext cx="3989046" cy="17042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000" b="1">
                <a:solidFill>
                  <a:schemeClr val="tx1"/>
                </a:solidFill>
              </a:rPr>
              <a:t>「</a:t>
            </a:r>
            <a:r>
              <a:rPr kumimoji="1" lang="en-US" altLang="ja-JP" sz="2000" b="1" dirty="0">
                <a:solidFill>
                  <a:schemeClr val="tx1"/>
                </a:solidFill>
              </a:rPr>
              <a:t>3.</a:t>
            </a:r>
            <a:r>
              <a:rPr kumimoji="1" lang="ja-JP" altLang="en-US" sz="2000" b="1">
                <a:solidFill>
                  <a:schemeClr val="tx1"/>
                </a:solidFill>
              </a:rPr>
              <a:t>本社</a:t>
            </a:r>
            <a:r>
              <a:rPr lang="en-US" altLang="ja-JP" sz="2000" b="1" dirty="0">
                <a:solidFill>
                  <a:schemeClr val="tx1"/>
                </a:solidFill>
              </a:rPr>
              <a:t>CSIRT</a:t>
            </a:r>
            <a:r>
              <a:rPr lang="ja-JP" altLang="en-US" sz="2000" b="1">
                <a:solidFill>
                  <a:schemeClr val="tx1"/>
                </a:solidFill>
              </a:rPr>
              <a:t>担当者</a:t>
            </a:r>
            <a:r>
              <a:rPr kumimoji="1" lang="ja-JP" altLang="en-US" sz="2000" b="1">
                <a:solidFill>
                  <a:schemeClr val="tx1"/>
                </a:solidFill>
              </a:rPr>
              <a:t>フェーズ」</a:t>
            </a:r>
            <a:endParaRPr kumimoji="1" lang="en-US" altLang="ja-JP" sz="2000" b="1" dirty="0">
              <a:solidFill>
                <a:schemeClr val="tx1"/>
              </a:solidFill>
            </a:endParaRPr>
          </a:p>
          <a:p>
            <a:r>
              <a:rPr lang="ja-JP" altLang="ja-JP">
                <a:solidFill>
                  <a:schemeClr val="tx1"/>
                </a:solidFill>
              </a:rPr>
              <a:t>本社</a:t>
            </a:r>
            <a:r>
              <a:rPr lang="en-US" altLang="ja-JP" dirty="0">
                <a:solidFill>
                  <a:schemeClr val="tx1"/>
                </a:solidFill>
              </a:rPr>
              <a:t>CSIRT</a:t>
            </a:r>
            <a:r>
              <a:rPr lang="ja-JP" altLang="ja-JP">
                <a:solidFill>
                  <a:schemeClr val="tx1"/>
                </a:solidFill>
              </a:rPr>
              <a:t>担当者が作業を</a:t>
            </a:r>
            <a:r>
              <a:rPr lang="ja-JP" altLang="en-US">
                <a:solidFill>
                  <a:schemeClr val="tx1"/>
                </a:solidFill>
              </a:rPr>
              <a:t>実施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14" name="右矢印 13">
            <a:extLst>
              <a:ext uri="{FF2B5EF4-FFF2-40B4-BE49-F238E27FC236}">
                <a16:creationId xmlns:a16="http://schemas.microsoft.com/office/drawing/2014/main" id="{4936E2D6-D635-4E4F-BFBC-A9E789FAEA47}"/>
              </a:ext>
            </a:extLst>
          </p:cNvPr>
          <p:cNvSpPr/>
          <p:nvPr/>
        </p:nvSpPr>
        <p:spPr>
          <a:xfrm rot="19344232">
            <a:off x="4180518" y="3012015"/>
            <a:ext cx="868811" cy="515673"/>
          </a:xfrm>
          <a:prstGeom prst="rightArrow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右矢印 14">
            <a:extLst>
              <a:ext uri="{FF2B5EF4-FFF2-40B4-BE49-F238E27FC236}">
                <a16:creationId xmlns:a16="http://schemas.microsoft.com/office/drawing/2014/main" id="{452EC2D2-7314-5C47-AD1A-5D3885D67CE4}"/>
              </a:ext>
            </a:extLst>
          </p:cNvPr>
          <p:cNvSpPr/>
          <p:nvPr/>
        </p:nvSpPr>
        <p:spPr>
          <a:xfrm rot="5400000">
            <a:off x="5780235" y="3795766"/>
            <a:ext cx="459870" cy="593471"/>
          </a:xfrm>
          <a:prstGeom prst="rightArrow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2701939-A881-4148-B37B-60C800ECC846}"/>
              </a:ext>
            </a:extLst>
          </p:cNvPr>
          <p:cNvSpPr txBox="1"/>
          <p:nvPr/>
        </p:nvSpPr>
        <p:spPr>
          <a:xfrm>
            <a:off x="4031745" y="3855735"/>
            <a:ext cx="1854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/>
              <a:t>繰り返す</a:t>
            </a:r>
          </a:p>
        </p:txBody>
      </p:sp>
      <p:sp>
        <p:nvSpPr>
          <p:cNvPr id="18" name="右矢印 17">
            <a:extLst>
              <a:ext uri="{FF2B5EF4-FFF2-40B4-BE49-F238E27FC236}">
                <a16:creationId xmlns:a16="http://schemas.microsoft.com/office/drawing/2014/main" id="{3BC97C65-9EAF-A148-A17A-4555376480A9}"/>
              </a:ext>
            </a:extLst>
          </p:cNvPr>
          <p:cNvSpPr/>
          <p:nvPr/>
        </p:nvSpPr>
        <p:spPr>
          <a:xfrm rot="12440379">
            <a:off x="4180518" y="4655039"/>
            <a:ext cx="868811" cy="515673"/>
          </a:xfrm>
          <a:prstGeom prst="rightArrow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3CA28F0C-CAF1-5844-9FD0-8FAD817031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892" y="4199351"/>
            <a:ext cx="1210262" cy="78763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2" name="図 21" descr="おもちゃ, 人形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6162AE61-67C9-0241-BB53-734D13CF17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4292" y="5361654"/>
            <a:ext cx="932086" cy="7050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3" name="図 22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23EDC2C0-511C-2441-8798-27A6D9EB03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2394" y="2846314"/>
            <a:ext cx="1105526" cy="7809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4" name="図 23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61D7698E-EB4B-6241-8551-2BD663CC73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624" y="2846314"/>
            <a:ext cx="1032433" cy="7809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図 24" descr="おもちゃ, レゴ が含まれている画像&#10;&#10;自動的に生成された説明">
            <a:extLst>
              <a:ext uri="{FF2B5EF4-FFF2-40B4-BE49-F238E27FC236}">
                <a16:creationId xmlns:a16="http://schemas.microsoft.com/office/drawing/2014/main" id="{481AD618-7523-D247-A337-6A28CA66113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119" y="2846314"/>
            <a:ext cx="1032433" cy="7902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6266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6" grpId="0"/>
      <p:bldP spid="1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FEBBEC00C35F846A07607074AC1F435" ma:contentTypeVersion="10" ma:contentTypeDescription="新しいドキュメントを作成します。" ma:contentTypeScope="" ma:versionID="2685b2ac4ab762b033f678899b004576">
  <xsd:schema xmlns:xsd="http://www.w3.org/2001/XMLSchema" xmlns:xs="http://www.w3.org/2001/XMLSchema" xmlns:p="http://schemas.microsoft.com/office/2006/metadata/properties" xmlns:ns2="075c05c0-2e39-4ddc-9009-b1ecc4afe83c" targetNamespace="http://schemas.microsoft.com/office/2006/metadata/properties" ma:root="true" ma:fieldsID="6a3d88be278c34ed9c4158b56c614e45" ns2:_="">
    <xsd:import namespace="075c05c0-2e39-4ddc-9009-b1ecc4afe8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5c05c0-2e39-4ddc-9009-b1ecc4afe8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954332B-D174-4A9B-BEBE-3D28350CB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5c05c0-2e39-4ddc-9009-b1ecc4afe8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D79AE2-80D2-4AE9-87E7-71875685C6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C517B8-E4CF-4AC4-B89E-2394CADF2AE4}">
  <ds:schemaRefs>
    <ds:schemaRef ds:uri="http://schemas.microsoft.com/office/infopath/2007/PartnerControls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075c05c0-2e39-4ddc-9009-b1ecc4afe83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3265</TotalTime>
  <Words>2790</Words>
  <PresentationFormat>A4 210 x 297 mm</PresentationFormat>
  <Paragraphs>363</Paragraphs>
  <Slides>26</Slides>
  <Notes>23</Notes>
  <HiddenSlides>4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34" baseType="lpstr">
      <vt:lpstr>ＭＳ Ｐゴシック</vt:lpstr>
      <vt:lpstr>ＭＳ Ｐゴシック</vt:lpstr>
      <vt:lpstr>メイリオ</vt:lpstr>
      <vt:lpstr>游ゴシック</vt:lpstr>
      <vt:lpstr>Arial</vt:lpstr>
      <vt:lpstr>Calibri</vt:lpstr>
      <vt:lpstr>Wingdings</vt:lpstr>
      <vt:lpstr>Office テーマ</vt:lpstr>
      <vt:lpstr>ゲームルール説明資料</vt:lpstr>
      <vt:lpstr>このゲームの狙い</vt:lpstr>
      <vt:lpstr>ストーリー</vt:lpstr>
      <vt:lpstr>ゲームボードについて（全体）</vt:lpstr>
      <vt:lpstr>ゲームボードについて（支社エリア）</vt:lpstr>
      <vt:lpstr>ゲームボードについて（支社）</vt:lpstr>
      <vt:lpstr>プレーヤーの役割</vt:lpstr>
      <vt:lpstr>プレーヤーの役割の決定</vt:lpstr>
      <vt:lpstr>ゲームの流れ</vt:lpstr>
      <vt:lpstr>ゲームの勝利条件</vt:lpstr>
      <vt:lpstr>1.感染拡大フェーズ</vt:lpstr>
      <vt:lpstr>※ゲームオーバーについて</vt:lpstr>
      <vt:lpstr>2.支社CSIRT担当者フェーズ</vt:lpstr>
      <vt:lpstr>2.支社CSIRT担当者フェーズ</vt:lpstr>
      <vt:lpstr>2.支社CSIRT担当者フェーズ</vt:lpstr>
      <vt:lpstr>2.支社CSIRT担当者フェーズ</vt:lpstr>
      <vt:lpstr>3.本社CSIRT担当者フェーズ</vt:lpstr>
      <vt:lpstr>3.本社CSIRT担当者フェーズ</vt:lpstr>
      <vt:lpstr>3.本社CSIRT担当者フェーズ</vt:lpstr>
      <vt:lpstr>※外部機関に同じマルウェアチップが4枚揃った時</vt:lpstr>
      <vt:lpstr>3.本社CSIRT担当者フェーズ</vt:lpstr>
      <vt:lpstr>以上</vt:lpstr>
      <vt:lpstr>ゲームボード、カード類の確認</vt:lpstr>
      <vt:lpstr>0.ゲームの準備（ボードの準備①）</vt:lpstr>
      <vt:lpstr>0.ゲームの準備（ボードの準備②）</vt:lpstr>
      <vt:lpstr>0.ゲームの準備（ボードの準備③）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2020-04-27T09:15:32Z</dcterms:created>
  <dcterms:modified xsi:type="dcterms:W3CDTF">2020-06-15T09:17:50Z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0x0101006FEBBEC00C35F846A07607074AC1F435</vt:lpwstr>
  </property>
</Properties>
</file>