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2" r:id="rId4"/>
  </p:sldMasterIdLst>
  <p:notesMasterIdLst>
    <p:notesMasterId r:id="rId16"/>
  </p:notesMasterIdLst>
  <p:sldIdLst>
    <p:sldId id="256" r:id="rId5"/>
    <p:sldId id="271" r:id="rId6"/>
    <p:sldId id="272" r:id="rId7"/>
    <p:sldId id="278" r:id="rId8"/>
    <p:sldId id="279" r:id="rId9"/>
    <p:sldId id="280" r:id="rId10"/>
    <p:sldId id="277" r:id="rId11"/>
    <p:sldId id="273" r:id="rId12"/>
    <p:sldId id="275" r:id="rId13"/>
    <p:sldId id="276" r:id="rId14"/>
    <p:sldId id="269" r:id="rId1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19"/>
    <p:restoredTop sz="94733"/>
  </p:normalViewPr>
  <p:slideViewPr>
    <p:cSldViewPr snapToGrid="0">
      <p:cViewPr varScale="1">
        <p:scale>
          <a:sx n="99" d="100"/>
          <a:sy n="99" d="100"/>
        </p:scale>
        <p:origin x="2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190063(与那嶺　大貴)" userId="1883bec3-34ec-4278-bdc3-dd8eccc16adc" providerId="ADAL" clId="{EFCA9DBC-5A58-6C43-8050-ACD845C1029C}"/>
    <pc:docChg chg="custSel addSld delSld modSld">
      <pc:chgData name="C190063(与那嶺　大貴)" userId="1883bec3-34ec-4278-bdc3-dd8eccc16adc" providerId="ADAL" clId="{EFCA9DBC-5A58-6C43-8050-ACD845C1029C}" dt="2020-04-14T15:44:37.730" v="17" actId="2696"/>
      <pc:docMkLst>
        <pc:docMk/>
      </pc:docMkLst>
      <pc:sldChg chg="modSp">
        <pc:chgData name="C190063(与那嶺　大貴)" userId="1883bec3-34ec-4278-bdc3-dd8eccc16adc" providerId="ADAL" clId="{EFCA9DBC-5A58-6C43-8050-ACD845C1029C}" dt="2020-04-14T15:44:34.260" v="16" actId="20577"/>
        <pc:sldMkLst>
          <pc:docMk/>
          <pc:sldMk cId="4171751316" sldId="270"/>
        </pc:sldMkLst>
        <pc:spChg chg="mod">
          <ac:chgData name="C190063(与那嶺　大貴)" userId="1883bec3-34ec-4278-bdc3-dd8eccc16adc" providerId="ADAL" clId="{EFCA9DBC-5A58-6C43-8050-ACD845C1029C}" dt="2020-04-14T15:44:34.260" v="16" actId="20577"/>
          <ac:spMkLst>
            <pc:docMk/>
            <pc:sldMk cId="4171751316" sldId="270"/>
            <ac:spMk id="5" creationId="{3723535C-9918-A746-8F46-ECBB045E4EE2}"/>
          </ac:spMkLst>
        </pc:spChg>
      </pc:sldChg>
      <pc:sldChg chg="modSp add del">
        <pc:chgData name="C190063(与那嶺　大貴)" userId="1883bec3-34ec-4278-bdc3-dd8eccc16adc" providerId="ADAL" clId="{EFCA9DBC-5A58-6C43-8050-ACD845C1029C}" dt="2020-04-14T15:44:37.730" v="17" actId="2696"/>
        <pc:sldMkLst>
          <pc:docMk/>
          <pc:sldMk cId="3549613328" sldId="272"/>
        </pc:sldMkLst>
        <pc:spChg chg="mod">
          <ac:chgData name="C190063(与那嶺　大貴)" userId="1883bec3-34ec-4278-bdc3-dd8eccc16adc" providerId="ADAL" clId="{EFCA9DBC-5A58-6C43-8050-ACD845C1029C}" dt="2020-04-14T09:52:02.936" v="11" actId="20577"/>
          <ac:spMkLst>
            <pc:docMk/>
            <pc:sldMk cId="3549613328" sldId="272"/>
            <ac:spMk id="5" creationId="{26330629-2F96-CD4F-BA0C-5FA789F3CDB1}"/>
          </ac:spMkLst>
        </pc:spChg>
      </pc:sldChg>
    </pc:docChg>
  </pc:docChgLst>
  <pc:docChgLst>
    <pc:chgData name="C190007(石坂　千紗都)" userId="8c38eea9-05ee-482c-82fa-9c34f7a5918e" providerId="ADAL" clId="{1ED6B7EB-0E14-0B42-B3F8-13DE71253100}"/>
    <pc:docChg chg="modSld">
      <pc:chgData name="C190007(石坂　千紗都)" userId="8c38eea9-05ee-482c-82fa-9c34f7a5918e" providerId="ADAL" clId="{1ED6B7EB-0E14-0B42-B3F8-13DE71253100}" dt="2020-04-24T00:33:12.978" v="0" actId="20577"/>
      <pc:docMkLst>
        <pc:docMk/>
      </pc:docMkLst>
      <pc:sldChg chg="modSp">
        <pc:chgData name="C190007(石坂　千紗都)" userId="8c38eea9-05ee-482c-82fa-9c34f7a5918e" providerId="ADAL" clId="{1ED6B7EB-0E14-0B42-B3F8-13DE71253100}" dt="2020-04-24T00:33:12.978" v="0" actId="20577"/>
        <pc:sldMkLst>
          <pc:docMk/>
          <pc:sldMk cId="1520748609" sldId="271"/>
        </pc:sldMkLst>
        <pc:spChg chg="mod">
          <ac:chgData name="C190007(石坂　千紗都)" userId="8c38eea9-05ee-482c-82fa-9c34f7a5918e" providerId="ADAL" clId="{1ED6B7EB-0E14-0B42-B3F8-13DE71253100}" dt="2020-04-24T00:33:12.978" v="0" actId="20577"/>
          <ac:spMkLst>
            <pc:docMk/>
            <pc:sldMk cId="1520748609" sldId="271"/>
            <ac:spMk id="5" creationId="{A81B0CBF-AF1B-E244-9CB0-113F1F68E8C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1AE807-00D1-3949-8426-2D9C87A1AC13}" type="datetimeFigureOut">
              <a:rPr kumimoji="1" lang="ja-JP" altLang="en-US" smtClean="0"/>
              <a:t>2020/5/10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390250-8EA9-D145-A11D-F15170FD8F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8507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962C432-CF9E-4643-8382-7EED135386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j-ea"/>
                <a:ea typeface="+mj-ea"/>
              </a:defRPr>
            </a:lvl1pPr>
          </a:lstStyle>
          <a:p>
            <a:fld id="{6BA56727-FBE4-4150-A67F-8D3E9BCF066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AF6774E-5CAA-1D49-AC6A-349E4DE7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ea"/>
                <a:ea typeface="+mj-ea"/>
              </a:defRPr>
            </a:lvl1pPr>
          </a:lstStyle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A0C2D4D-0F6E-4143-A72F-0A74ECF88E39}"/>
              </a:ext>
            </a:extLst>
          </p:cNvPr>
          <p:cNvSpPr/>
          <p:nvPr userDrawn="1"/>
        </p:nvSpPr>
        <p:spPr>
          <a:xfrm>
            <a:off x="606015" y="2571076"/>
            <a:ext cx="8822166" cy="1699708"/>
          </a:xfrm>
          <a:prstGeom prst="rect">
            <a:avLst/>
          </a:prstGeom>
          <a:solidFill>
            <a:srgbClr val="1F4E79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+mj-ea"/>
              <a:ea typeface="+mj-ea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FEB2B5A8-6DBC-144C-B6FF-8622C2532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956" y="3058006"/>
            <a:ext cx="7686281" cy="85836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400">
                <a:latin typeface="+mj-ea"/>
                <a:ea typeface="+mj-ea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FAD062B1-802F-8D47-9268-1102FEF79C57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2049058" y="4547033"/>
            <a:ext cx="5807885" cy="67751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8" name="図 7" descr="黒い背景と白い文字&#10;&#10;自動的に生成された説明">
            <a:extLst>
              <a:ext uri="{FF2B5EF4-FFF2-40B4-BE49-F238E27FC236}">
                <a16:creationId xmlns:a16="http://schemas.microsoft.com/office/drawing/2014/main" id="{BF14EC91-3545-F14D-99A1-8BCD5D941FF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602734" y="4547033"/>
            <a:ext cx="446323" cy="479103"/>
          </a:xfrm>
          <a:prstGeom prst="rect">
            <a:avLst/>
          </a:prstGeom>
        </p:spPr>
      </p:pic>
      <p:pic>
        <p:nvPicPr>
          <p:cNvPr id="9" name="図 8" descr="黒い背景と白い文字&#10;&#10;自動的に生成された説明">
            <a:extLst>
              <a:ext uri="{FF2B5EF4-FFF2-40B4-BE49-F238E27FC236}">
                <a16:creationId xmlns:a16="http://schemas.microsoft.com/office/drawing/2014/main" id="{19BEB658-52CA-504F-A922-0C21DBC1B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56942" y="4547033"/>
            <a:ext cx="446323" cy="47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9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962C432-CF9E-4643-8382-7EED135386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j-ea"/>
                <a:ea typeface="+mj-ea"/>
              </a:defRPr>
            </a:lvl1pPr>
          </a:lstStyle>
          <a:p>
            <a:fld id="{6BA56727-FBE4-4150-A67F-8D3E9BCF066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AF6774E-5CAA-1D49-AC6A-349E4DE7C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ea"/>
                <a:ea typeface="+mj-ea"/>
              </a:defRPr>
            </a:lvl1pPr>
          </a:lstStyle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A0C2D4D-0F6E-4143-A72F-0A74ECF88E39}"/>
              </a:ext>
            </a:extLst>
          </p:cNvPr>
          <p:cNvSpPr/>
          <p:nvPr userDrawn="1"/>
        </p:nvSpPr>
        <p:spPr>
          <a:xfrm>
            <a:off x="1045763" y="2939970"/>
            <a:ext cx="7947766" cy="1088020"/>
          </a:xfrm>
          <a:prstGeom prst="rect">
            <a:avLst/>
          </a:prstGeom>
          <a:solidFill>
            <a:schemeClr val="bg1">
              <a:lumMod val="5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>
              <a:latin typeface="+mj-ea"/>
              <a:ea typeface="+mj-ea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FEB2B5A8-6DBC-144C-B6FF-8622C2532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956" y="3058006"/>
            <a:ext cx="7686281" cy="858367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4000">
                <a:latin typeface="+mj-ea"/>
                <a:ea typeface="+mj-ea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0855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（ボックスあ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D3E28E-B39C-104A-8A8A-6FB7197477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j-ea"/>
                <a:ea typeface="+mj-ea"/>
              </a:defRPr>
            </a:lvl1pPr>
          </a:lstStyle>
          <a:p>
            <a:fld id="{6BA56727-FBE4-4150-A67F-8D3E9BCF066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9FA293-C89D-1C4C-8941-B058C16A4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ea"/>
                <a:ea typeface="+mj-ea"/>
              </a:defRPr>
            </a:lvl1pPr>
          </a:lstStyle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B0422648-D646-F14B-AA0A-B3621D8AE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343" y="461367"/>
            <a:ext cx="7924631" cy="742513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600">
                <a:latin typeface="+mj-ea"/>
                <a:ea typeface="+mj-ea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BEF25FE0-ED02-E844-9ECB-6D0E967DD4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75698" y="1219663"/>
            <a:ext cx="8933346" cy="742513"/>
          </a:xfrm>
          <a:prstGeom prst="rect">
            <a:avLst/>
          </a:prstGeom>
          <a:noFill/>
          <a:ln w="38100" algn="ctr">
            <a:solidFill>
              <a:srgbClr val="9696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/>
          <a:lstStyle/>
          <a:p>
            <a:endParaRPr lang="ja-JP" altLang="en-US" sz="1700">
              <a:latin typeface="+mj-ea"/>
              <a:ea typeface="+mj-ea"/>
            </a:endParaRP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000EC7A4-97FB-B946-B605-E597F89BC33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79863" y="1287029"/>
            <a:ext cx="8742558" cy="64469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  <a:latin typeface="+mj-ea"/>
                <a:ea typeface="+mj-ea"/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8" name="グラフィックス 7" descr="王冠">
            <a:extLst>
              <a:ext uri="{FF2B5EF4-FFF2-40B4-BE49-F238E27FC236}">
                <a16:creationId xmlns:a16="http://schemas.microsoft.com/office/drawing/2014/main" id="{2C58964F-C8DD-8044-BC6D-9A5BDC4F3C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8950" y="421611"/>
            <a:ext cx="550086" cy="550086"/>
          </a:xfrm>
          <a:prstGeom prst="rect">
            <a:avLst/>
          </a:prstGeom>
        </p:spPr>
      </p:pic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BC11888B-3EDC-7D40-A164-0E6BBF5DA8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5698" y="2210142"/>
            <a:ext cx="8933345" cy="4018379"/>
          </a:xfrm>
          <a:prstGeom prst="rect">
            <a:avLst/>
          </a:prstGeom>
        </p:spPr>
        <p:txBody>
          <a:bodyPr/>
          <a:lstStyle>
            <a:lvl1pPr marL="36000">
              <a:spcBef>
                <a:spcPts val="1000"/>
              </a:spcBef>
              <a:defRPr sz="2400" b="0">
                <a:latin typeface="+mj-ea"/>
                <a:ea typeface="+mj-ea"/>
              </a:defRPr>
            </a:lvl1pPr>
            <a:lvl2pPr marL="180000" indent="0">
              <a:spcBef>
                <a:spcPts val="1000"/>
              </a:spcBef>
              <a:buFont typeface="Wingdings" pitchFamily="2" charset="2"/>
              <a:buChar char="Ø"/>
              <a:defRPr sz="2000" b="0">
                <a:latin typeface="+mj-ea"/>
                <a:ea typeface="+mj-ea"/>
              </a:defRPr>
            </a:lvl2pPr>
            <a:lvl3pPr marL="540000" indent="0">
              <a:spcBef>
                <a:spcPts val="600"/>
              </a:spcBef>
              <a:buFontTx/>
              <a:buNone/>
              <a:defRPr sz="1800" b="0">
                <a:latin typeface="+mj-ea"/>
                <a:ea typeface="+mj-ea"/>
              </a:defRPr>
            </a:lvl3pPr>
            <a:lvl4pPr marL="36000" indent="0">
              <a:spcBef>
                <a:spcPts val="1000"/>
              </a:spcBef>
              <a:buFontTx/>
              <a:buNone/>
              <a:defRPr sz="1600" b="0">
                <a:latin typeface="+mj-ea"/>
                <a:ea typeface="+mj-ea"/>
              </a:defRPr>
            </a:lvl4pPr>
            <a:lvl5pPr marL="36000" indent="0">
              <a:spcBef>
                <a:spcPts val="1000"/>
              </a:spcBef>
              <a:buFontTx/>
              <a:buNone/>
              <a:defRPr sz="1600"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51195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（ボックスなし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E251EB4-422C-C44A-AD0E-25E9195BD4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j-ea"/>
                <a:ea typeface="+mj-ea"/>
              </a:defRPr>
            </a:lvl1pPr>
          </a:lstStyle>
          <a:p>
            <a:fld id="{6BA56727-FBE4-4150-A67F-8D3E9BCF066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B03DC8B-9AAC-DD4D-9C78-35C1FBE1D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ea"/>
                <a:ea typeface="+mj-ea"/>
              </a:defRPr>
            </a:lvl1pPr>
          </a:lstStyle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7C57E536-4384-5B40-B155-205CF319A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343" y="461367"/>
            <a:ext cx="7924631" cy="742513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3600">
                <a:latin typeface="+mj-ea"/>
                <a:ea typeface="+mj-ea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pic>
        <p:nvPicPr>
          <p:cNvPr id="11" name="グラフィックス 10" descr="王冠">
            <a:extLst>
              <a:ext uri="{FF2B5EF4-FFF2-40B4-BE49-F238E27FC236}">
                <a16:creationId xmlns:a16="http://schemas.microsoft.com/office/drawing/2014/main" id="{00E930F0-0DAA-E944-939D-CACEBD4C92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8950" y="421611"/>
            <a:ext cx="550086" cy="550086"/>
          </a:xfrm>
          <a:prstGeom prst="rect">
            <a:avLst/>
          </a:prstGeom>
        </p:spPr>
      </p:pic>
      <p:sp>
        <p:nvSpPr>
          <p:cNvPr id="12" name="テキスト プレースホルダー 9">
            <a:extLst>
              <a:ext uri="{FF2B5EF4-FFF2-40B4-BE49-F238E27FC236}">
                <a16:creationId xmlns:a16="http://schemas.microsoft.com/office/drawing/2014/main" id="{2926849C-9F90-5D46-BB9C-07923C7206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5698" y="1493948"/>
            <a:ext cx="8933345" cy="4734573"/>
          </a:xfrm>
          <a:prstGeom prst="rect">
            <a:avLst/>
          </a:prstGeom>
        </p:spPr>
        <p:txBody>
          <a:bodyPr/>
          <a:lstStyle>
            <a:lvl1pPr marL="36000">
              <a:spcBef>
                <a:spcPts val="1000"/>
              </a:spcBef>
              <a:defRPr sz="2400" b="0">
                <a:latin typeface="+mj-ea"/>
                <a:ea typeface="+mj-ea"/>
              </a:defRPr>
            </a:lvl1pPr>
            <a:lvl2pPr marL="180000" indent="0">
              <a:spcBef>
                <a:spcPts val="1000"/>
              </a:spcBef>
              <a:buFont typeface="Wingdings" pitchFamily="2" charset="2"/>
              <a:buChar char="Ø"/>
              <a:defRPr sz="2000" b="0">
                <a:latin typeface="+mj-ea"/>
                <a:ea typeface="+mj-ea"/>
              </a:defRPr>
            </a:lvl2pPr>
            <a:lvl3pPr marL="540000" indent="0">
              <a:spcBef>
                <a:spcPts val="600"/>
              </a:spcBef>
              <a:buFontTx/>
              <a:buNone/>
              <a:defRPr sz="1800" b="0">
                <a:latin typeface="+mj-ea"/>
                <a:ea typeface="+mj-ea"/>
              </a:defRPr>
            </a:lvl3pPr>
            <a:lvl4pPr marL="36000" indent="0">
              <a:spcBef>
                <a:spcPts val="1000"/>
              </a:spcBef>
              <a:buFontTx/>
              <a:buNone/>
              <a:defRPr sz="1600" b="0">
                <a:latin typeface="+mj-ea"/>
                <a:ea typeface="+mj-ea"/>
              </a:defRPr>
            </a:lvl4pPr>
            <a:lvl5pPr marL="36000" indent="0">
              <a:spcBef>
                <a:spcPts val="1000"/>
              </a:spcBef>
              <a:buFontTx/>
              <a:buNone/>
              <a:defRPr sz="1600" b="0">
                <a:latin typeface="+mj-ea"/>
                <a:ea typeface="+mj-ea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  <a:endParaRPr kumimoji="1" lang="en-US" altLang="ja-JP"/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6315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11" Type="http://schemas.openxmlformats.org/officeDocument/2006/relationships/image" Target="../media/image6.svg"/><Relationship Id="rId5" Type="http://schemas.openxmlformats.org/officeDocument/2006/relationships/theme" Target="../theme/theme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9">
            <a:extLst>
              <a:ext uri="{FF2B5EF4-FFF2-40B4-BE49-F238E27FC236}">
                <a16:creationId xmlns:a16="http://schemas.microsoft.com/office/drawing/2014/main" id="{EB6BAC47-A916-0A40-A06A-78FDBC4ED8E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0"/>
            <a:ext cx="9906000" cy="6858000"/>
            <a:chOff x="0" y="0"/>
            <a:chExt cx="9144000" cy="6858000"/>
          </a:xfrm>
        </p:grpSpPr>
        <p:pic>
          <p:nvPicPr>
            <p:cNvPr id="8" name="図 10">
              <a:extLst>
                <a:ext uri="{FF2B5EF4-FFF2-40B4-BE49-F238E27FC236}">
                  <a16:creationId xmlns:a16="http://schemas.microsoft.com/office/drawing/2014/main" id="{765C7F06-87B7-0543-B3D7-3EC7239DC28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図 11">
              <a:extLst>
                <a:ext uri="{FF2B5EF4-FFF2-40B4-BE49-F238E27FC236}">
                  <a16:creationId xmlns:a16="http://schemas.microsoft.com/office/drawing/2014/main" id="{1DA16EB8-BCB5-774B-AEB4-AF5C1C20E2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7778" y="0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図 12">
              <a:extLst>
                <a:ext uri="{FF2B5EF4-FFF2-40B4-BE49-F238E27FC236}">
                  <a16:creationId xmlns:a16="http://schemas.microsoft.com/office/drawing/2014/main" id="{1BE56971-34D9-6B49-B529-6F97C83514D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77778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図 13">
              <a:extLst>
                <a:ext uri="{FF2B5EF4-FFF2-40B4-BE49-F238E27FC236}">
                  <a16:creationId xmlns:a16="http://schemas.microsoft.com/office/drawing/2014/main" id="{8F170876-E2D1-EA4A-9A2F-702A10A90B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7778" y="1777778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図 14">
              <a:extLst>
                <a:ext uri="{FF2B5EF4-FFF2-40B4-BE49-F238E27FC236}">
                  <a16:creationId xmlns:a16="http://schemas.microsoft.com/office/drawing/2014/main" id="{8F78ECA4-1FD4-3A42-89DA-70842A531C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5556" y="0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図 15">
              <a:extLst>
                <a:ext uri="{FF2B5EF4-FFF2-40B4-BE49-F238E27FC236}">
                  <a16:creationId xmlns:a16="http://schemas.microsoft.com/office/drawing/2014/main" id="{B5D7A7EE-CA2A-664A-A979-1CA03755E9E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3334" y="0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図 16">
              <a:extLst>
                <a:ext uri="{FF2B5EF4-FFF2-40B4-BE49-F238E27FC236}">
                  <a16:creationId xmlns:a16="http://schemas.microsoft.com/office/drawing/2014/main" id="{2E5A3A1C-522C-3649-8560-AA13FD7536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5556" y="1777778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図 17">
              <a:extLst>
                <a:ext uri="{FF2B5EF4-FFF2-40B4-BE49-F238E27FC236}">
                  <a16:creationId xmlns:a16="http://schemas.microsoft.com/office/drawing/2014/main" id="{DFCA4D84-4175-D347-B970-E00D0FBBCEA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3334" y="1777778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図 18">
              <a:extLst>
                <a:ext uri="{FF2B5EF4-FFF2-40B4-BE49-F238E27FC236}">
                  <a16:creationId xmlns:a16="http://schemas.microsoft.com/office/drawing/2014/main" id="{D2A1D8D9-BE2F-374D-B1ED-F46E84B2076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1112" y="0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図 19">
              <a:extLst>
                <a:ext uri="{FF2B5EF4-FFF2-40B4-BE49-F238E27FC236}">
                  <a16:creationId xmlns:a16="http://schemas.microsoft.com/office/drawing/2014/main" id="{99910EFA-45EE-4240-85C4-C0B997FFB6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651"/>
            <a:stretch>
              <a:fillRect/>
            </a:stretch>
          </p:blipFill>
          <p:spPr bwMode="auto">
            <a:xfrm>
              <a:off x="8888890" y="0"/>
              <a:ext cx="255110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図 20">
              <a:extLst>
                <a:ext uri="{FF2B5EF4-FFF2-40B4-BE49-F238E27FC236}">
                  <a16:creationId xmlns:a16="http://schemas.microsoft.com/office/drawing/2014/main" id="{85B0B467-A984-964C-A402-8C188AB68B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1112" y="1777778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図 21">
              <a:extLst>
                <a:ext uri="{FF2B5EF4-FFF2-40B4-BE49-F238E27FC236}">
                  <a16:creationId xmlns:a16="http://schemas.microsoft.com/office/drawing/2014/main" id="{3105C2DE-CF28-0545-A894-5D8C64A508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651"/>
            <a:stretch>
              <a:fillRect/>
            </a:stretch>
          </p:blipFill>
          <p:spPr bwMode="auto">
            <a:xfrm>
              <a:off x="8888890" y="1777778"/>
              <a:ext cx="255110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図 22">
              <a:extLst>
                <a:ext uri="{FF2B5EF4-FFF2-40B4-BE49-F238E27FC236}">
                  <a16:creationId xmlns:a16="http://schemas.microsoft.com/office/drawing/2014/main" id="{B0D966CA-4475-FD45-8A37-03AC5D4F76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555556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図 23">
              <a:extLst>
                <a:ext uri="{FF2B5EF4-FFF2-40B4-BE49-F238E27FC236}">
                  <a16:creationId xmlns:a16="http://schemas.microsoft.com/office/drawing/2014/main" id="{08FC8C31-1D55-ED4F-97EF-99D329BA80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7778" y="3555556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図 24">
              <a:extLst>
                <a:ext uri="{FF2B5EF4-FFF2-40B4-BE49-F238E27FC236}">
                  <a16:creationId xmlns:a16="http://schemas.microsoft.com/office/drawing/2014/main" id="{A97989B1-938B-F74F-9607-5DFF1644B9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238"/>
            <a:stretch>
              <a:fillRect/>
            </a:stretch>
          </p:blipFill>
          <p:spPr bwMode="auto">
            <a:xfrm>
              <a:off x="0" y="5333334"/>
              <a:ext cx="1777778" cy="152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図 25">
              <a:extLst>
                <a:ext uri="{FF2B5EF4-FFF2-40B4-BE49-F238E27FC236}">
                  <a16:creationId xmlns:a16="http://schemas.microsoft.com/office/drawing/2014/main" id="{B73D1575-AF82-584A-808A-74A8B7140CB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238"/>
            <a:stretch>
              <a:fillRect/>
            </a:stretch>
          </p:blipFill>
          <p:spPr bwMode="auto">
            <a:xfrm>
              <a:off x="1777778" y="5333334"/>
              <a:ext cx="1777778" cy="152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図 26">
              <a:extLst>
                <a:ext uri="{FF2B5EF4-FFF2-40B4-BE49-F238E27FC236}">
                  <a16:creationId xmlns:a16="http://schemas.microsoft.com/office/drawing/2014/main" id="{1070E41A-3606-2C46-9474-B5F1EB6DABC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5556" y="3555556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図 27">
              <a:extLst>
                <a:ext uri="{FF2B5EF4-FFF2-40B4-BE49-F238E27FC236}">
                  <a16:creationId xmlns:a16="http://schemas.microsoft.com/office/drawing/2014/main" id="{62EE58E6-62A2-7B4F-AD05-0CCEA12A474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3334" y="3555556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図 28">
              <a:extLst>
                <a:ext uri="{FF2B5EF4-FFF2-40B4-BE49-F238E27FC236}">
                  <a16:creationId xmlns:a16="http://schemas.microsoft.com/office/drawing/2014/main" id="{54D88432-C812-5F49-ADA4-648A42C060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238"/>
            <a:stretch>
              <a:fillRect/>
            </a:stretch>
          </p:blipFill>
          <p:spPr bwMode="auto">
            <a:xfrm>
              <a:off x="3555556" y="5333334"/>
              <a:ext cx="1777778" cy="152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図 29">
              <a:extLst>
                <a:ext uri="{FF2B5EF4-FFF2-40B4-BE49-F238E27FC236}">
                  <a16:creationId xmlns:a16="http://schemas.microsoft.com/office/drawing/2014/main" id="{AAC5C502-60C5-C340-9CA3-F51E1F25E8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238"/>
            <a:stretch>
              <a:fillRect/>
            </a:stretch>
          </p:blipFill>
          <p:spPr bwMode="auto">
            <a:xfrm>
              <a:off x="5333334" y="5333334"/>
              <a:ext cx="1777778" cy="152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図 30">
              <a:extLst>
                <a:ext uri="{FF2B5EF4-FFF2-40B4-BE49-F238E27FC236}">
                  <a16:creationId xmlns:a16="http://schemas.microsoft.com/office/drawing/2014/main" id="{84CF0E8F-9817-D14D-82E0-72C1D780899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1112" y="3555556"/>
              <a:ext cx="1777778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図 31">
              <a:extLst>
                <a:ext uri="{FF2B5EF4-FFF2-40B4-BE49-F238E27FC236}">
                  <a16:creationId xmlns:a16="http://schemas.microsoft.com/office/drawing/2014/main" id="{78D35A2A-8E01-9249-B51A-9F88E40C46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651"/>
            <a:stretch>
              <a:fillRect/>
            </a:stretch>
          </p:blipFill>
          <p:spPr bwMode="auto">
            <a:xfrm>
              <a:off x="8888890" y="3555556"/>
              <a:ext cx="255110" cy="1777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図 32">
              <a:extLst>
                <a:ext uri="{FF2B5EF4-FFF2-40B4-BE49-F238E27FC236}">
                  <a16:creationId xmlns:a16="http://schemas.microsoft.com/office/drawing/2014/main" id="{D3F42AEA-29E5-C44F-8280-80E5D43828E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238"/>
            <a:stretch>
              <a:fillRect/>
            </a:stretch>
          </p:blipFill>
          <p:spPr bwMode="auto">
            <a:xfrm>
              <a:off x="7111112" y="5333334"/>
              <a:ext cx="1777778" cy="152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図 33">
              <a:extLst>
                <a:ext uri="{FF2B5EF4-FFF2-40B4-BE49-F238E27FC236}">
                  <a16:creationId xmlns:a16="http://schemas.microsoft.com/office/drawing/2014/main" id="{87C016F9-779C-0045-9D8E-07174A7D602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5651" b="14238"/>
            <a:stretch>
              <a:fillRect/>
            </a:stretch>
          </p:blipFill>
          <p:spPr bwMode="auto">
            <a:xfrm>
              <a:off x="8888890" y="5333334"/>
              <a:ext cx="255110" cy="152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Rectangle 59">
            <a:extLst>
              <a:ext uri="{FF2B5EF4-FFF2-40B4-BE49-F238E27FC236}">
                <a16:creationId xmlns:a16="http://schemas.microsoft.com/office/drawing/2014/main" id="{64BC59C4-A426-0541-B4FE-1494DDC58C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2127" y="0"/>
            <a:ext cx="9908127" cy="68580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algn="ctr">
              <a:defRPr kumimoji="1" u="sng">
                <a:solidFill>
                  <a:schemeClr val="tx1"/>
                </a:solidFill>
                <a:latin typeface="Arial" charset="0"/>
                <a:ea typeface="MS UI Gothic" pitchFamily="50" charset="-128"/>
              </a:defRPr>
            </a:lvl1pPr>
            <a:lvl2pPr marL="742950" indent="-285750" algn="ctr">
              <a:defRPr kumimoji="1" u="sng">
                <a:solidFill>
                  <a:schemeClr val="tx1"/>
                </a:solidFill>
                <a:latin typeface="Arial" charset="0"/>
                <a:ea typeface="MS UI Gothic" pitchFamily="50" charset="-128"/>
              </a:defRPr>
            </a:lvl2pPr>
            <a:lvl3pPr marL="1143000" indent="-228600" algn="ctr">
              <a:defRPr kumimoji="1" u="sng">
                <a:solidFill>
                  <a:schemeClr val="tx1"/>
                </a:solidFill>
                <a:latin typeface="Arial" charset="0"/>
                <a:ea typeface="MS UI Gothic" pitchFamily="50" charset="-128"/>
              </a:defRPr>
            </a:lvl3pPr>
            <a:lvl4pPr marL="1600200" indent="-228600" algn="ctr">
              <a:defRPr kumimoji="1" u="sng">
                <a:solidFill>
                  <a:schemeClr val="tx1"/>
                </a:solidFill>
                <a:latin typeface="Arial" charset="0"/>
                <a:ea typeface="MS UI Gothic" pitchFamily="50" charset="-128"/>
              </a:defRPr>
            </a:lvl4pPr>
            <a:lvl5pPr marL="2057400" indent="-228600" algn="ctr">
              <a:defRPr kumimoji="1" u="sng">
                <a:solidFill>
                  <a:schemeClr val="tx1"/>
                </a:solidFill>
                <a:latin typeface="Arial" charset="0"/>
                <a:ea typeface="MS UI Gothic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u="sng">
                <a:solidFill>
                  <a:schemeClr val="tx1"/>
                </a:solidFill>
                <a:latin typeface="Arial" charset="0"/>
                <a:ea typeface="MS UI Gothic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u="sng">
                <a:solidFill>
                  <a:schemeClr val="tx1"/>
                </a:solidFill>
                <a:latin typeface="Arial" charset="0"/>
                <a:ea typeface="MS UI Gothic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u="sng">
                <a:solidFill>
                  <a:schemeClr val="tx1"/>
                </a:solidFill>
                <a:latin typeface="Arial" charset="0"/>
                <a:ea typeface="MS UI Gothic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u="sng">
                <a:solidFill>
                  <a:schemeClr val="tx1"/>
                </a:solidFill>
                <a:latin typeface="Arial" charset="0"/>
                <a:ea typeface="MS UI Gothic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240D30D3-68CF-924F-AF59-9882270774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20933" y="6356351"/>
            <a:ext cx="6896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defRPr>
            </a:lvl1pPr>
          </a:lstStyle>
          <a:p>
            <a:fld id="{6BA56727-FBE4-4150-A67F-8D3E9BCF0665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B1BA9C12-6D57-9C4C-9E59-3F5289C3E47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4593" y="0"/>
            <a:ext cx="831407" cy="831407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944C00A7-9600-5A40-BD08-28832CF974CE}"/>
              </a:ext>
            </a:extLst>
          </p:cNvPr>
          <p:cNvSpPr txBox="1"/>
          <p:nvPr userDrawn="1"/>
        </p:nvSpPr>
        <p:spPr>
          <a:xfrm>
            <a:off x="43950" y="46250"/>
            <a:ext cx="2171597" cy="27186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54610" tIns="54610" rIns="54610" bIns="54610" rtlCol="0" anchor="ctr">
            <a:spAutoFit/>
          </a:bodyPr>
          <a:lstStyle/>
          <a:p>
            <a:pPr algn="r">
              <a:spcAft>
                <a:spcPts val="600"/>
              </a:spcAft>
            </a:pPr>
            <a:r>
              <a:rPr kumimoji="1" lang="en-US" altLang="ja-JP" sz="1050" b="0" err="1">
                <a:solidFill>
                  <a:schemeClr val="tx1"/>
                </a:solidFill>
                <a:latin typeface="+mj-ea"/>
                <a:ea typeface="+mj-ea"/>
              </a:rPr>
              <a:t>ICSCoE_TLP</a:t>
            </a:r>
            <a:r>
              <a:rPr kumimoji="1" lang="en-US" altLang="ja-JP" sz="1050" b="0">
                <a:solidFill>
                  <a:schemeClr val="tx1"/>
                </a:solidFill>
                <a:latin typeface="+mj-ea"/>
                <a:ea typeface="+mj-ea"/>
              </a:rPr>
              <a:t> WHITE 【</a:t>
            </a:r>
            <a:r>
              <a:rPr kumimoji="1" lang="ja-JP" altLang="en-US" sz="1050" b="0">
                <a:solidFill>
                  <a:schemeClr val="tx1"/>
                </a:solidFill>
                <a:latin typeface="+mj-ea"/>
                <a:ea typeface="+mj-ea"/>
              </a:rPr>
              <a:t>第</a:t>
            </a:r>
            <a:r>
              <a:rPr kumimoji="1" lang="en-US" altLang="ja-JP" sz="1050" b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kumimoji="1" lang="ja-JP" altLang="en-US" sz="1050" b="0">
                <a:solidFill>
                  <a:schemeClr val="tx1"/>
                </a:solidFill>
                <a:latin typeface="+mj-ea"/>
                <a:ea typeface="+mj-ea"/>
              </a:rPr>
              <a:t>期</a:t>
            </a:r>
            <a:r>
              <a:rPr kumimoji="1" lang="en-US" altLang="ja-JP" sz="1050" b="0">
                <a:solidFill>
                  <a:schemeClr val="tx1"/>
                </a:solidFill>
                <a:latin typeface="+mj-ea"/>
                <a:ea typeface="+mj-ea"/>
              </a:rPr>
              <a:t>】</a:t>
            </a:r>
            <a:endParaRPr kumimoji="1" lang="ja-JP" altLang="en-US" sz="1050" b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6" name="フッター プレースホルダー 2">
            <a:extLst>
              <a:ext uri="{FF2B5EF4-FFF2-40B4-BE49-F238E27FC236}">
                <a16:creationId xmlns:a16="http://schemas.microsoft.com/office/drawing/2014/main" id="{768C1B47-7A1B-614A-B460-D0469F7317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49057" y="6356350"/>
            <a:ext cx="58078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pic>
        <p:nvPicPr>
          <p:cNvPr id="37" name="グラフィックス 36" descr="チェスの駒">
            <a:extLst>
              <a:ext uri="{FF2B5EF4-FFF2-40B4-BE49-F238E27FC236}">
                <a16:creationId xmlns:a16="http://schemas.microsoft.com/office/drawing/2014/main" id="{14BBD419-BF3E-304F-AC22-CFA4C3395B2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00364" y="6255112"/>
            <a:ext cx="579863" cy="579863"/>
          </a:xfrm>
          <a:prstGeom prst="rect">
            <a:avLst/>
          </a:prstGeom>
        </p:spPr>
      </p:pic>
      <p:pic>
        <p:nvPicPr>
          <p:cNvPr id="38" name="グラフィックス 37" descr="サイコロ">
            <a:extLst>
              <a:ext uri="{FF2B5EF4-FFF2-40B4-BE49-F238E27FC236}">
                <a16:creationId xmlns:a16="http://schemas.microsoft.com/office/drawing/2014/main" id="{6EC3DD9A-8FEB-CC41-B4C9-F280CFD60203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1175" y="6248980"/>
            <a:ext cx="579863" cy="57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56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0" r:id="rId3"/>
    <p:sldLayoutId id="2147483649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png"/><Relationship Id="rId7" Type="http://schemas.openxmlformats.org/officeDocument/2006/relationships/image" Target="../media/image27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D0BB477-DF4A-BA47-AF4E-94CF175CDB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6727-FBE4-4150-A67F-8D3E9BCF0665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9846E7E-78A6-2C47-B20A-6B06524E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2B874A32-F1DC-2B43-9D31-82552217C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ルール説明</a:t>
            </a:r>
            <a:r>
              <a:rPr kumimoji="1" lang="ja-JP" altLang="en-US"/>
              <a:t>資料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802E6B42-2A0B-D84A-B3BA-F89251F3753B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US" altLang="ja-JP" dirty="0"/>
              <a:t>ABCSIRT</a:t>
            </a:r>
          </a:p>
          <a:p>
            <a:r>
              <a:rPr kumimoji="1" lang="en-US" altLang="ja-JP" sz="2000" dirty="0"/>
              <a:t>〜</a:t>
            </a:r>
            <a:r>
              <a:rPr lang="en-US" altLang="ja-JP" sz="2000" dirty="0"/>
              <a:t> 30</a:t>
            </a:r>
            <a:r>
              <a:rPr lang="ja-JP" altLang="en-US" sz="2000"/>
              <a:t>分で学ぶはじめてのインシデント対応</a:t>
            </a:r>
            <a:r>
              <a:rPr lang="en-US" altLang="ja-JP" sz="2000" dirty="0"/>
              <a:t>〜</a:t>
            </a:r>
            <a:endParaRPr kumimoji="1" lang="ja-JP" altLang="en-US" sz="2000"/>
          </a:p>
        </p:txBody>
      </p:sp>
    </p:spTree>
    <p:extLst>
      <p:ext uri="{BB962C8B-B14F-4D97-AF65-F5344CB8AC3E}">
        <p14:creationId xmlns:p14="http://schemas.microsoft.com/office/powerpoint/2010/main" val="3744263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D504DB2-0954-FE45-B619-56DB2F927F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6727-FBE4-4150-A67F-8D3E9BCF0665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84650A8-0971-A840-9B53-7FA483AF7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C574A6B-FCC7-2B4F-A7BA-2DC18BDB9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ゲームの進め方</a:t>
            </a:r>
            <a:r>
              <a:rPr lang="en-US" altLang="ja-JP" dirty="0"/>
              <a:t>2</a:t>
            </a:r>
            <a:r>
              <a:rPr kumimoji="1" lang="en-US" altLang="ja-JP" dirty="0"/>
              <a:t>/2</a:t>
            </a:r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81B0CBF-AF1B-E244-9CB0-113F1F68E8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altLang="ja-JP" dirty="0"/>
              <a:t>&lt;</a:t>
            </a:r>
            <a:r>
              <a:rPr lang="ja-JP" altLang="en-US"/>
              <a:t>金曜日の進め方：</a:t>
            </a:r>
            <a:r>
              <a:rPr lang="en-US" altLang="ja-JP" dirty="0"/>
              <a:t>5</a:t>
            </a:r>
            <a:r>
              <a:rPr lang="ja-JP" altLang="en-US"/>
              <a:t>分</a:t>
            </a:r>
            <a:r>
              <a:rPr lang="en-US" altLang="ja-JP" dirty="0"/>
              <a:t>&gt;</a:t>
            </a:r>
          </a:p>
          <a:p>
            <a:pPr marL="0" indent="0">
              <a:buNone/>
            </a:pPr>
            <a:r>
              <a:rPr lang="ja-JP" altLang="ja-JP" sz="2000"/>
              <a:t>金曜日は今までの状況を整理して振り返りを行う日</a:t>
            </a:r>
            <a:r>
              <a:rPr lang="ja-JP" altLang="en-US" sz="2000"/>
              <a:t>とする</a:t>
            </a:r>
            <a:r>
              <a:rPr lang="ja-JP" altLang="ja-JP" sz="2000"/>
              <a:t>。</a:t>
            </a:r>
            <a:endParaRPr lang="en-US" altLang="ja-JP" sz="2000" dirty="0"/>
          </a:p>
          <a:p>
            <a:pPr marL="0" indent="0">
              <a:buNone/>
            </a:pPr>
            <a:r>
              <a:rPr lang="ja-JP" altLang="ja-JP" sz="2000"/>
              <a:t>解説書を読みながら、インシデントの概要と自分の対応を振り返</a:t>
            </a:r>
            <a:r>
              <a:rPr lang="ja-JP" altLang="en-US" sz="2000"/>
              <a:t>る</a:t>
            </a:r>
            <a:r>
              <a:rPr lang="ja-JP" altLang="ja-JP" sz="2000"/>
              <a:t>。</a:t>
            </a:r>
            <a:endParaRPr lang="en-US" altLang="ja-JP" sz="2000" dirty="0"/>
          </a:p>
          <a:p>
            <a:pPr marL="342900" indent="-342900"/>
            <a:r>
              <a:rPr lang="ja-JP" altLang="ja-JP" sz="2000"/>
              <a:t>理論的な最大効果ポイントとの比較を行</a:t>
            </a:r>
            <a:r>
              <a:rPr lang="ja-JP" altLang="en-US" sz="2000"/>
              <a:t>う</a:t>
            </a:r>
            <a:r>
              <a:rPr lang="ja-JP" altLang="ja-JP" sz="2000"/>
              <a:t>。</a:t>
            </a:r>
            <a:endParaRPr lang="en-US" altLang="ja-JP" sz="2000" dirty="0"/>
          </a:p>
          <a:p>
            <a:pPr marL="342900" indent="-342900"/>
            <a:r>
              <a:rPr lang="ja-JP" altLang="ja-JP" sz="2000"/>
              <a:t>どのような対応ができたのか、何をどのように対応すべきだったか等を話し合</a:t>
            </a:r>
            <a:r>
              <a:rPr lang="ja-JP" altLang="en-US" sz="2000"/>
              <a:t>う</a:t>
            </a:r>
            <a:r>
              <a:rPr lang="ja-JP" altLang="ja-JP" sz="2000"/>
              <a:t>。</a:t>
            </a:r>
            <a:endParaRPr lang="en-US" altLang="ja-JP" sz="2000" dirty="0"/>
          </a:p>
          <a:p>
            <a:pPr marL="0" indent="0">
              <a:buNone/>
            </a:pPr>
            <a:r>
              <a:rPr lang="en-US" altLang="ja-JP" sz="2000" dirty="0"/>
              <a:t>※</a:t>
            </a:r>
            <a:r>
              <a:rPr lang="ja-JP" altLang="en-US" sz="2000"/>
              <a:t>金曜日のみ</a:t>
            </a:r>
            <a:r>
              <a:rPr lang="en-US" altLang="ja-JP" sz="2000" dirty="0"/>
              <a:t>5</a:t>
            </a:r>
            <a:r>
              <a:rPr lang="ja-JP" altLang="en-US" sz="2000"/>
              <a:t>分で行う。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2996212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7CB5EE7-EA03-1A4B-BE2E-28FF7A3F17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6727-FBE4-4150-A67F-8D3E9BCF0665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C966238-CC76-6041-B4DF-E5A4D54AB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FA331974-E5B0-5943-8136-93CCBBB69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以上</a:t>
            </a:r>
          </a:p>
        </p:txBody>
      </p:sp>
    </p:spTree>
    <p:extLst>
      <p:ext uri="{BB962C8B-B14F-4D97-AF65-F5344CB8AC3E}">
        <p14:creationId xmlns:p14="http://schemas.microsoft.com/office/powerpoint/2010/main" val="296086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D504DB2-0954-FE45-B619-56DB2F927F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6727-FBE4-4150-A67F-8D3E9BCF0665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84650A8-0971-A840-9B53-7FA483AF7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C574A6B-FCC7-2B4F-A7BA-2DC18BDB9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目的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81B0CBF-AF1B-E244-9CB0-113F1F68E8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ja-JP" altLang="ja-JP"/>
              <a:t>インシデント発生時における</a:t>
            </a:r>
            <a:r>
              <a:rPr lang="en-US" altLang="ja-JP" dirty="0"/>
              <a:t>CSIRT</a:t>
            </a:r>
            <a:r>
              <a:rPr lang="ja-JP" altLang="ja-JP"/>
              <a:t>の活動の流れを理解する</a:t>
            </a:r>
            <a:r>
              <a:rPr lang="ja-JP" altLang="en-US"/>
              <a:t>。</a:t>
            </a:r>
            <a:endParaRPr lang="en-US" altLang="ja-JP" dirty="0"/>
          </a:p>
          <a:p>
            <a:r>
              <a:rPr lang="ja-JP" altLang="ja-JP"/>
              <a:t>限られた工数の中で暫定対応から他組織との連携まで、対応を迫られる</a:t>
            </a:r>
            <a:r>
              <a:rPr lang="en-US" altLang="ja-JP" dirty="0"/>
              <a:t>CSIRT</a:t>
            </a:r>
            <a:r>
              <a:rPr lang="ja-JP" altLang="ja-JP"/>
              <a:t>について、ゲームを通じて理解を深め</a:t>
            </a:r>
            <a:r>
              <a:rPr lang="ja-JP" altLang="en-US"/>
              <a:t>る。</a:t>
            </a:r>
          </a:p>
          <a:p>
            <a:pPr marL="0" indent="0">
              <a:buNone/>
            </a:pP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748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D504DB2-0954-FE45-B619-56DB2F927F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6727-FBE4-4150-A67F-8D3E9BCF0665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84650A8-0971-A840-9B53-7FA483AF7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C574A6B-FCC7-2B4F-A7BA-2DC18BDB9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概要</a:t>
            </a:r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81B0CBF-AF1B-E244-9CB0-113F1F68E8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/>
            <a:r>
              <a:rPr lang="ja-JP" altLang="ja-JP"/>
              <a:t>工業部品を販売する</a:t>
            </a:r>
            <a:r>
              <a:rPr lang="ja-JP" altLang="en-US"/>
              <a:t>仮想企業</a:t>
            </a:r>
            <a:r>
              <a:rPr lang="ja-JP" altLang="ja-JP"/>
              <a:t>の</a:t>
            </a:r>
            <a:r>
              <a:rPr lang="en-US" altLang="ja-JP" dirty="0"/>
              <a:t>CSIRT</a:t>
            </a:r>
            <a:r>
              <a:rPr lang="ja-JP" altLang="ja-JP"/>
              <a:t>メンバーとして、月曜日から金曜日までの</a:t>
            </a:r>
            <a:r>
              <a:rPr lang="en-US" altLang="ja-JP" dirty="0"/>
              <a:t>1</a:t>
            </a:r>
            <a:r>
              <a:rPr lang="ja-JP" altLang="ja-JP"/>
              <a:t>週間、インシデントレスポンスを行</a:t>
            </a:r>
            <a:r>
              <a:rPr lang="ja-JP" altLang="en-US"/>
              <a:t>う。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342900" indent="-342900"/>
            <a:r>
              <a:rPr lang="en-US" altLang="ja-JP" dirty="0"/>
              <a:t>1</a:t>
            </a:r>
            <a:r>
              <a:rPr lang="ja-JP" altLang="ja-JP"/>
              <a:t>日の工数は限られ</a:t>
            </a:r>
            <a:r>
              <a:rPr lang="ja-JP" altLang="en-US"/>
              <a:t>ており、</a:t>
            </a:r>
            <a:r>
              <a:rPr lang="ja-JP" altLang="ja-JP"/>
              <a:t>工数内で重要だと考えられる対応から取り組み、企業の危機を乗り越え</a:t>
            </a:r>
            <a:r>
              <a:rPr lang="ja-JP" altLang="en-US"/>
              <a:t>る。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7364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4B9B808-AC7C-9547-9D2C-D65EFBBE0E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6727-FBE4-4150-A67F-8D3E9BCF0665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65F4221-C465-0843-A2FD-37CAD7C49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B9C28BD2-F518-AF44-833C-C4CAC02B4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仮想企業概要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E62BEC1-76F4-3D4C-B9F0-1B78339247B3}"/>
              </a:ext>
            </a:extLst>
          </p:cNvPr>
          <p:cNvSpPr txBox="1"/>
          <p:nvPr/>
        </p:nvSpPr>
        <p:spPr>
          <a:xfrm>
            <a:off x="475698" y="1493948"/>
            <a:ext cx="872130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kumimoji="1" lang="ja-JP" altLang="en-US" sz="2400">
                <a:solidFill>
                  <a:prstClr val="black"/>
                </a:solidFill>
                <a:latin typeface="Meiryo" panose="020B0604030504040204" pitchFamily="34" charset="-128"/>
              </a:rPr>
              <a:t>工業部品を販売する企業。</a:t>
            </a:r>
            <a:endParaRPr kumimoji="1" lang="en-US" altLang="ja-JP" sz="2400" dirty="0">
              <a:solidFill>
                <a:prstClr val="black"/>
              </a:solidFill>
              <a:latin typeface="Meiryo" panose="020B0604030504040204" pitchFamily="34" charset="-128"/>
            </a:endParaRPr>
          </a:p>
          <a:p>
            <a:pPr defTabSz="914400"/>
            <a:r>
              <a:rPr kumimoji="1" lang="en-US" altLang="ja-JP" sz="2400" dirty="0">
                <a:solidFill>
                  <a:prstClr val="black"/>
                </a:solidFill>
                <a:latin typeface="Meiryo" panose="020B0604030504040204" pitchFamily="34" charset="-128"/>
              </a:rPr>
              <a:t>Web</a:t>
            </a:r>
            <a:r>
              <a:rPr kumimoji="1" lang="ja-JP" altLang="en-US" sz="2400">
                <a:solidFill>
                  <a:prstClr val="black"/>
                </a:solidFill>
                <a:latin typeface="Meiryo" panose="020B0604030504040204" pitchFamily="34" charset="-128"/>
              </a:rPr>
              <a:t>通販サイトを運営しており、オンライン販売を行なっている。</a:t>
            </a:r>
          </a:p>
          <a:p>
            <a:pPr defTabSz="914400"/>
            <a:endParaRPr kumimoji="1" lang="ja-JP" altLang="en-US" sz="2000">
              <a:solidFill>
                <a:prstClr val="black"/>
              </a:solidFill>
              <a:latin typeface="Meiryo" panose="020B0604030504040204" pitchFamily="34" charset="-128"/>
            </a:endParaRPr>
          </a:p>
          <a:p>
            <a:pPr marL="285750" indent="-285750" defTabSz="914400">
              <a:buFont typeface="Wingdings" pitchFamily="2" charset="2"/>
              <a:buChar char="u"/>
            </a:pPr>
            <a:r>
              <a:rPr kumimoji="1" lang="ja-JP" altLang="en-US" sz="2000">
                <a:solidFill>
                  <a:prstClr val="black"/>
                </a:solidFill>
                <a:latin typeface="Meiryo" panose="020B0604030504040204" pitchFamily="34" charset="-128"/>
              </a:rPr>
              <a:t>基本情報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年間売上高</a:t>
            </a:r>
            <a:r>
              <a:rPr kumimoji="1" lang="en-US" altLang="ja-JP" dirty="0">
                <a:solidFill>
                  <a:prstClr val="black"/>
                </a:solidFill>
                <a:latin typeface="Meiryo" panose="020B0604030504040204" pitchFamily="34" charset="-128"/>
              </a:rPr>
              <a:t>500</a:t>
            </a: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億円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従業員数</a:t>
            </a:r>
            <a:r>
              <a:rPr kumimoji="1" lang="en-US" altLang="ja-JP" dirty="0">
                <a:solidFill>
                  <a:prstClr val="black"/>
                </a:solidFill>
                <a:latin typeface="Meiryo" panose="020B0604030504040204" pitchFamily="34" charset="-128"/>
              </a:rPr>
              <a:t>300</a:t>
            </a: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人の上場企業</a:t>
            </a:r>
            <a:endParaRPr kumimoji="1" lang="en-US" altLang="ja-JP" dirty="0">
              <a:solidFill>
                <a:prstClr val="black"/>
              </a:solidFill>
              <a:latin typeface="Meiryo" panose="020B0604030504040204" pitchFamily="34" charset="-128"/>
            </a:endParaRPr>
          </a:p>
          <a:p>
            <a:pPr defTabSz="914400"/>
            <a:endParaRPr kumimoji="1" lang="ja-JP" altLang="en-US">
              <a:solidFill>
                <a:prstClr val="black"/>
              </a:solidFill>
              <a:latin typeface="Meiryo" panose="020B0604030504040204" pitchFamily="34" charset="-128"/>
            </a:endParaRPr>
          </a:p>
          <a:p>
            <a:pPr marL="285750" indent="-285750" defTabSz="914400">
              <a:buFont typeface="Wingdings" pitchFamily="2" charset="2"/>
              <a:buChar char="u"/>
            </a:pPr>
            <a:r>
              <a:rPr kumimoji="1" lang="ja-JP" altLang="en-US" sz="2000">
                <a:solidFill>
                  <a:prstClr val="black"/>
                </a:solidFill>
                <a:latin typeface="Meiryo" panose="020B0604030504040204" pitchFamily="34" charset="-128"/>
              </a:rPr>
              <a:t>システム情報</a:t>
            </a:r>
            <a:endParaRPr kumimoji="1" lang="en-US" altLang="ja-JP" sz="2000" dirty="0">
              <a:solidFill>
                <a:prstClr val="black"/>
              </a:solidFill>
              <a:latin typeface="Meiryo" panose="020B0604030504040204" pitchFamily="34" charset="-128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従業員端末の一部で古い</a:t>
            </a:r>
            <a:r>
              <a:rPr kumimoji="1" lang="en-US" altLang="ja-JP" dirty="0">
                <a:solidFill>
                  <a:prstClr val="black"/>
                </a:solidFill>
                <a:latin typeface="Meiryo" panose="020B0604030504040204" pitchFamily="34" charset="-128"/>
              </a:rPr>
              <a:t>OS</a:t>
            </a: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を使用している</a:t>
            </a:r>
            <a:endParaRPr kumimoji="1" lang="en-US" altLang="ja-JP" dirty="0">
              <a:solidFill>
                <a:prstClr val="black"/>
              </a:solidFill>
              <a:latin typeface="Meiryo" panose="020B0604030504040204" pitchFamily="34" charset="-128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従業員端末にはアンチウイルスソフトが導入されている</a:t>
            </a:r>
            <a:endParaRPr kumimoji="1" lang="en-US" altLang="ja-JP" dirty="0">
              <a:solidFill>
                <a:prstClr val="black"/>
              </a:solidFill>
              <a:latin typeface="Meiryo" panose="020B0604030504040204" pitchFamily="34" charset="-128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各サーバで</a:t>
            </a:r>
            <a:r>
              <a:rPr kumimoji="1" lang="en-US" altLang="ja-JP" dirty="0">
                <a:solidFill>
                  <a:prstClr val="black"/>
                </a:solidFill>
                <a:latin typeface="Meiryo" panose="020B0604030504040204" pitchFamily="34" charset="-128"/>
              </a:rPr>
              <a:t>3</a:t>
            </a: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か月分のログを保管している</a:t>
            </a:r>
            <a:endParaRPr kumimoji="1" lang="en-US" altLang="ja-JP" dirty="0">
              <a:solidFill>
                <a:prstClr val="black"/>
              </a:solidFill>
              <a:latin typeface="Meiryo" panose="020B0604030504040204" pitchFamily="34" charset="-128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kumimoji="1" lang="en-US" altLang="ja-JP" dirty="0">
                <a:solidFill>
                  <a:prstClr val="black"/>
                </a:solidFill>
                <a:latin typeface="Meiryo" panose="020B0604030504040204" pitchFamily="34" charset="-128"/>
              </a:rPr>
              <a:t>Firewall</a:t>
            </a: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は</a:t>
            </a:r>
            <a:r>
              <a:rPr kumimoji="1" lang="en-US" altLang="ja-JP" dirty="0">
                <a:solidFill>
                  <a:prstClr val="black"/>
                </a:solidFill>
                <a:latin typeface="Meiryo" panose="020B0604030504040204" pitchFamily="34" charset="-128"/>
              </a:rPr>
              <a:t>3</a:t>
            </a: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か月分の通信ログを保管している</a:t>
            </a:r>
            <a:endParaRPr kumimoji="1" lang="en-US" altLang="ja-JP" dirty="0">
              <a:solidFill>
                <a:prstClr val="black"/>
              </a:solidFill>
              <a:latin typeface="Meiryo" panose="020B0604030504040204" pitchFamily="34" charset="-128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メールセキュリティ製品は導入していない</a:t>
            </a:r>
            <a:endParaRPr kumimoji="1" lang="en-US" altLang="ja-JP" dirty="0">
              <a:solidFill>
                <a:prstClr val="black"/>
              </a:solidFill>
              <a:latin typeface="Meiryo" panose="020B0604030504040204" pitchFamily="34" charset="-128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侵入検知システム</a:t>
            </a:r>
            <a:r>
              <a:rPr kumimoji="1" lang="en-US" altLang="ja-JP" dirty="0">
                <a:solidFill>
                  <a:prstClr val="black"/>
                </a:solidFill>
                <a:latin typeface="Meiryo" panose="020B0604030504040204" pitchFamily="34" charset="-128"/>
              </a:rPr>
              <a:t>(IDS)</a:t>
            </a: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は導入していない</a:t>
            </a:r>
            <a:endParaRPr kumimoji="1" lang="en-US" altLang="ja-JP" dirty="0">
              <a:solidFill>
                <a:prstClr val="black"/>
              </a:solidFill>
              <a:latin typeface="Meiryo" panose="020B0604030504040204" pitchFamily="34" charset="-128"/>
            </a:endParaRP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kumimoji="1" lang="en-US" altLang="ja-JP" dirty="0">
                <a:solidFill>
                  <a:prstClr val="black"/>
                </a:solidFill>
                <a:latin typeface="Meiryo" panose="020B0604030504040204" pitchFamily="34" charset="-128"/>
              </a:rPr>
              <a:t>Web Application Firewall(WAF)</a:t>
            </a:r>
            <a:r>
              <a:rPr kumimoji="1" lang="ja-JP" altLang="en-US">
                <a:solidFill>
                  <a:prstClr val="black"/>
                </a:solidFill>
                <a:latin typeface="Meiryo" panose="020B0604030504040204" pitchFamily="34" charset="-128"/>
              </a:rPr>
              <a:t>は導入していない</a:t>
            </a:r>
            <a:endParaRPr kumimoji="1" lang="en-US" altLang="ja-JP" dirty="0">
              <a:solidFill>
                <a:prstClr val="black"/>
              </a:solidFill>
              <a:latin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3696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F0789EF-612C-C94E-BFEE-D4C2CD8D91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6727-FBE4-4150-A67F-8D3E9BCF0665}" type="slidenum">
              <a:rPr lang="ja-JP" altLang="en-US" smtClean="0"/>
              <a:pPr/>
              <a:t>5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82BBA20-35F0-F142-BACE-2A0D3F4B5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5E458945-0D38-B042-8453-14329D2B9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システム構成図</a:t>
            </a:r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121470D-8567-924A-9A04-3276FBE81E4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 </a:t>
            </a:r>
            <a:endParaRPr kumimoji="1" lang="ja-JP" altLang="en-US"/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951A43B7-B223-7A41-968D-CB993A085F82}"/>
              </a:ext>
            </a:extLst>
          </p:cNvPr>
          <p:cNvGrpSpPr/>
          <p:nvPr/>
        </p:nvGrpSpPr>
        <p:grpSpPr>
          <a:xfrm>
            <a:off x="875624" y="1486931"/>
            <a:ext cx="7709774" cy="4630260"/>
            <a:chOff x="875624" y="1486931"/>
            <a:chExt cx="7709774" cy="4630260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019BF29-4011-EF40-9D71-45A48844F9E0}"/>
                </a:ext>
              </a:extLst>
            </p:cNvPr>
            <p:cNvSpPr txBox="1"/>
            <p:nvPr/>
          </p:nvSpPr>
          <p:spPr>
            <a:xfrm>
              <a:off x="3369446" y="1806053"/>
              <a:ext cx="184731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ja-JP" altLang="en-US" sz="1350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9D4AFCFF-B087-4D4E-A495-4F322EC95CAB}"/>
                </a:ext>
              </a:extLst>
            </p:cNvPr>
            <p:cNvSpPr txBox="1"/>
            <p:nvPr/>
          </p:nvSpPr>
          <p:spPr>
            <a:xfrm>
              <a:off x="1097221" y="1641533"/>
              <a:ext cx="184731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ja-JP" altLang="en-US" sz="1350"/>
            </a:p>
            <a:p>
              <a:endParaRPr lang="ja-JP" altLang="en-US" sz="1350"/>
            </a:p>
          </p:txBody>
        </p:sp>
        <p:pic>
          <p:nvPicPr>
            <p:cNvPr id="8" name="Picture 108">
              <a:extLst>
                <a:ext uri="{FF2B5EF4-FFF2-40B4-BE49-F238E27FC236}">
                  <a16:creationId xmlns:a16="http://schemas.microsoft.com/office/drawing/2014/main" id="{AA523D1C-C79F-5D47-99E5-73FE632EE233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7860" y="1754511"/>
              <a:ext cx="1565041" cy="81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510A8389-27E0-BC40-B23F-F0DD3AB2E8F2}"/>
                </a:ext>
              </a:extLst>
            </p:cNvPr>
            <p:cNvSpPr/>
            <p:nvPr/>
          </p:nvSpPr>
          <p:spPr>
            <a:xfrm>
              <a:off x="875624" y="4136372"/>
              <a:ext cx="7007210" cy="19574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65FE33FA-A27C-0C46-845C-F21B175D896B}"/>
                </a:ext>
              </a:extLst>
            </p:cNvPr>
            <p:cNvCxnSpPr>
              <a:cxnSpLocks/>
            </p:cNvCxnSpPr>
            <p:nvPr/>
          </p:nvCxnSpPr>
          <p:spPr>
            <a:xfrm>
              <a:off x="1560080" y="2351949"/>
              <a:ext cx="0" cy="232990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F7499E2D-8E4E-5B49-BFC1-148B09D068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60084" y="3614782"/>
              <a:ext cx="6151277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69CDB2F7-E8B1-A848-88C1-0FBA7D4FF84C}"/>
                </a:ext>
              </a:extLst>
            </p:cNvPr>
            <p:cNvSpPr/>
            <p:nvPr/>
          </p:nvSpPr>
          <p:spPr>
            <a:xfrm>
              <a:off x="3208473" y="1486931"/>
              <a:ext cx="5283963" cy="178227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pic>
          <p:nvPicPr>
            <p:cNvPr id="13" name="Picture 35" descr="server">
              <a:extLst>
                <a:ext uri="{FF2B5EF4-FFF2-40B4-BE49-F238E27FC236}">
                  <a16:creationId xmlns:a16="http://schemas.microsoft.com/office/drawing/2014/main" id="{EB578FDB-A535-F543-8A22-93AC5A2A411C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7231" y="2339142"/>
              <a:ext cx="606028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35" descr="server">
              <a:extLst>
                <a:ext uri="{FF2B5EF4-FFF2-40B4-BE49-F238E27FC236}">
                  <a16:creationId xmlns:a16="http://schemas.microsoft.com/office/drawing/2014/main" id="{04818E05-37B2-B943-96D8-7FB130FCD3CD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6016" y="2374808"/>
              <a:ext cx="606028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5" descr="server">
              <a:extLst>
                <a:ext uri="{FF2B5EF4-FFF2-40B4-BE49-F238E27FC236}">
                  <a16:creationId xmlns:a16="http://schemas.microsoft.com/office/drawing/2014/main" id="{4E2984A2-0D6A-424B-8C97-DA773F0194C8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41776" y="2311926"/>
              <a:ext cx="606028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D74D5B57-134C-B64F-BADA-10B38A09B042}"/>
                </a:ext>
              </a:extLst>
            </p:cNvPr>
            <p:cNvSpPr txBox="1"/>
            <p:nvPr/>
          </p:nvSpPr>
          <p:spPr>
            <a:xfrm>
              <a:off x="7955289" y="1493991"/>
              <a:ext cx="595035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350" b="1" dirty="0">
                  <a:latin typeface="Meiryo" panose="020B0604030504040204" pitchFamily="34" charset="-128"/>
                  <a:ea typeface="Meiryo" panose="020B0604030504040204" pitchFamily="34" charset="-128"/>
                </a:rPr>
                <a:t>DMZ</a:t>
              </a: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3BA45E19-DE15-F846-A817-E0A8DE3F89CD}"/>
                </a:ext>
              </a:extLst>
            </p:cNvPr>
            <p:cNvSpPr txBox="1"/>
            <p:nvPr/>
          </p:nvSpPr>
          <p:spPr>
            <a:xfrm>
              <a:off x="6412709" y="4132636"/>
              <a:ext cx="1569660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350" b="1">
                  <a:latin typeface="Meiryo" panose="020B0604030504040204" pitchFamily="34" charset="-128"/>
                  <a:ea typeface="Meiryo" panose="020B0604030504040204" pitchFamily="34" charset="-128"/>
                </a:rPr>
                <a:t>社内ネットワーク</a:t>
              </a:r>
              <a:endParaRPr lang="en-US" altLang="ja-JP" sz="1350" b="1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pic>
          <p:nvPicPr>
            <p:cNvPr id="18" name="Picture 10" descr="notebook">
              <a:extLst>
                <a:ext uri="{FF2B5EF4-FFF2-40B4-BE49-F238E27FC236}">
                  <a16:creationId xmlns:a16="http://schemas.microsoft.com/office/drawing/2014/main" id="{02C3C7C6-AA63-8346-B1D8-4D5C04770534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8867" y="4705501"/>
              <a:ext cx="581319" cy="55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0" descr="notebook">
              <a:extLst>
                <a:ext uri="{FF2B5EF4-FFF2-40B4-BE49-F238E27FC236}">
                  <a16:creationId xmlns:a16="http://schemas.microsoft.com/office/drawing/2014/main" id="{E45F20D1-C786-714B-B5EE-C8D238351708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2779" y="4705501"/>
              <a:ext cx="581319" cy="55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0" descr="notebook">
              <a:extLst>
                <a:ext uri="{FF2B5EF4-FFF2-40B4-BE49-F238E27FC236}">
                  <a16:creationId xmlns:a16="http://schemas.microsoft.com/office/drawing/2014/main" id="{B8E40646-6A94-2F4A-A6B5-28C7AE1CB33A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9634" y="4681851"/>
              <a:ext cx="581319" cy="554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84" descr="Firewall sm">
              <a:extLst>
                <a:ext uri="{FF2B5EF4-FFF2-40B4-BE49-F238E27FC236}">
                  <a16:creationId xmlns:a16="http://schemas.microsoft.com/office/drawing/2014/main" id="{7F07B1C8-815D-5943-A82B-1D36DAFE838D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9634" y="3174908"/>
              <a:ext cx="398859" cy="570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63E5CDE8-7670-B144-9FE6-A2A7C24654D0}"/>
                </a:ext>
              </a:extLst>
            </p:cNvPr>
            <p:cNvSpPr txBox="1"/>
            <p:nvPr/>
          </p:nvSpPr>
          <p:spPr>
            <a:xfrm>
              <a:off x="4785615" y="5278481"/>
              <a:ext cx="117692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>
                  <a:latin typeface="Meiryo" panose="020B0604030504040204" pitchFamily="34" charset="-128"/>
                  <a:ea typeface="Meiryo" panose="020B0604030504040204" pitchFamily="34" charset="-128"/>
                </a:rPr>
                <a:t>Active Directory</a:t>
              </a:r>
            </a:p>
            <a:p>
              <a:r>
                <a:rPr lang="ja-JP" altLang="en-US" sz="1000">
                  <a:latin typeface="Meiryo" panose="020B0604030504040204" pitchFamily="34" charset="-128"/>
                  <a:ea typeface="Meiryo" panose="020B0604030504040204" pitchFamily="34" charset="-128"/>
                </a:rPr>
                <a:t>サーバ</a:t>
              </a:r>
              <a:endParaRPr lang="en-US" altLang="ja-JP" sz="10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05A9FCED-0E43-D34B-9911-AD14230B920A}"/>
                </a:ext>
              </a:extLst>
            </p:cNvPr>
            <p:cNvSpPr txBox="1"/>
            <p:nvPr/>
          </p:nvSpPr>
          <p:spPr>
            <a:xfrm>
              <a:off x="6066776" y="5281846"/>
              <a:ext cx="1082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000">
                  <a:latin typeface="Meiryo" panose="020B0604030504040204" pitchFamily="34" charset="-128"/>
                  <a:ea typeface="Meiryo" panose="020B0604030504040204" pitchFamily="34" charset="-128"/>
                </a:rPr>
                <a:t>ファイルサーバ</a:t>
              </a:r>
              <a:endParaRPr lang="en-US" altLang="ja-JP" sz="10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05A080DE-41D8-454F-BE11-855C417A96E3}"/>
                </a:ext>
              </a:extLst>
            </p:cNvPr>
            <p:cNvSpPr txBox="1"/>
            <p:nvPr/>
          </p:nvSpPr>
          <p:spPr>
            <a:xfrm>
              <a:off x="2791142" y="5308236"/>
              <a:ext cx="9541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000">
                  <a:latin typeface="Meiryo" panose="020B0604030504040204" pitchFamily="34" charset="-128"/>
                  <a:ea typeface="Meiryo" panose="020B0604030504040204" pitchFamily="34" charset="-128"/>
                </a:rPr>
                <a:t>従業員用端末</a:t>
              </a:r>
              <a:endParaRPr lang="en-US" altLang="ja-JP" sz="10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B9600BD4-4F92-DA4C-BC02-9236EFF42D44}"/>
                </a:ext>
              </a:extLst>
            </p:cNvPr>
            <p:cNvSpPr txBox="1"/>
            <p:nvPr/>
          </p:nvSpPr>
          <p:spPr>
            <a:xfrm>
              <a:off x="1086684" y="5311680"/>
              <a:ext cx="95410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000">
                  <a:latin typeface="Meiryo" panose="020B0604030504040204" pitchFamily="34" charset="-128"/>
                  <a:ea typeface="Meiryo" panose="020B0604030504040204" pitchFamily="34" charset="-128"/>
                </a:rPr>
                <a:t>管理者用端末</a:t>
              </a:r>
              <a:endParaRPr lang="en-US" altLang="ja-JP" sz="10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CB7D92FE-B541-184E-92F4-F115E4451DC4}"/>
                </a:ext>
              </a:extLst>
            </p:cNvPr>
            <p:cNvSpPr txBox="1"/>
            <p:nvPr/>
          </p:nvSpPr>
          <p:spPr>
            <a:xfrm>
              <a:off x="5303410" y="2084439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>
                  <a:latin typeface="Meiryo" panose="020B0604030504040204" pitchFamily="34" charset="-128"/>
                  <a:ea typeface="Meiryo" panose="020B0604030504040204" pitchFamily="34" charset="-128"/>
                </a:rPr>
                <a:t>メール</a:t>
              </a:r>
              <a:endParaRPr lang="en-US" altLang="ja-JP" sz="9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900">
                  <a:latin typeface="Meiryo" panose="020B0604030504040204" pitchFamily="34" charset="-128"/>
                  <a:ea typeface="Meiryo" panose="020B0604030504040204" pitchFamily="34" charset="-128"/>
                </a:rPr>
                <a:t>サーバ</a:t>
              </a:r>
              <a:endParaRPr lang="en-US" altLang="ja-JP" sz="9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1A613F93-21EA-2E4D-958A-4848AA89D551}"/>
                </a:ext>
              </a:extLst>
            </p:cNvPr>
            <p:cNvSpPr txBox="1"/>
            <p:nvPr/>
          </p:nvSpPr>
          <p:spPr>
            <a:xfrm>
              <a:off x="4545714" y="2122936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900" dirty="0">
                  <a:latin typeface="Meiryo" panose="020B0604030504040204" pitchFamily="34" charset="-128"/>
                  <a:ea typeface="Meiryo" panose="020B0604030504040204" pitchFamily="34" charset="-128"/>
                </a:rPr>
                <a:t>DNS</a:t>
              </a:r>
            </a:p>
            <a:p>
              <a:r>
                <a:rPr lang="ja-JP" altLang="en-US" sz="900">
                  <a:latin typeface="Meiryo" panose="020B0604030504040204" pitchFamily="34" charset="-128"/>
                  <a:ea typeface="Meiryo" panose="020B0604030504040204" pitchFamily="34" charset="-128"/>
                </a:rPr>
                <a:t>サーバ</a:t>
              </a:r>
              <a:endParaRPr lang="en-US" altLang="ja-JP" sz="9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938BBAB-B422-8C42-942F-A6B260BA952F}"/>
                </a:ext>
              </a:extLst>
            </p:cNvPr>
            <p:cNvSpPr txBox="1"/>
            <p:nvPr/>
          </p:nvSpPr>
          <p:spPr>
            <a:xfrm>
              <a:off x="3678345" y="2116217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900">
                  <a:latin typeface="Meiryo" panose="020B0604030504040204" pitchFamily="34" charset="-128"/>
                  <a:ea typeface="Meiryo" panose="020B0604030504040204" pitchFamily="34" charset="-128"/>
                </a:rPr>
                <a:t>プロキシ</a:t>
              </a:r>
              <a:endParaRPr lang="en-US" altLang="ja-JP" sz="9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900">
                  <a:latin typeface="Meiryo" panose="020B0604030504040204" pitchFamily="34" charset="-128"/>
                  <a:ea typeface="Meiryo" panose="020B0604030504040204" pitchFamily="34" charset="-128"/>
                </a:rPr>
                <a:t>サーバ</a:t>
              </a:r>
              <a:endParaRPr lang="en-US" altLang="ja-JP" sz="9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CB0936A8-C8FF-F64F-9304-CFB663645D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60083" y="4351509"/>
              <a:ext cx="4913555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17CE01D8-EDA1-F340-AC50-601E50468B9F}"/>
                </a:ext>
              </a:extLst>
            </p:cNvPr>
            <p:cNvCxnSpPr>
              <a:cxnSpLocks/>
            </p:cNvCxnSpPr>
            <p:nvPr/>
          </p:nvCxnSpPr>
          <p:spPr>
            <a:xfrm>
              <a:off x="5299980" y="4351510"/>
              <a:ext cx="0" cy="325355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87344A26-A540-D24A-B8A3-16CFA282AD44}"/>
                </a:ext>
              </a:extLst>
            </p:cNvPr>
            <p:cNvCxnSpPr>
              <a:cxnSpLocks/>
            </p:cNvCxnSpPr>
            <p:nvPr/>
          </p:nvCxnSpPr>
          <p:spPr>
            <a:xfrm>
              <a:off x="3281675" y="4351510"/>
              <a:ext cx="0" cy="3253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EFCEB577-F59C-E841-B87F-55F506EB6770}"/>
                </a:ext>
              </a:extLst>
            </p:cNvPr>
            <p:cNvCxnSpPr>
              <a:cxnSpLocks/>
            </p:cNvCxnSpPr>
            <p:nvPr/>
          </p:nvCxnSpPr>
          <p:spPr>
            <a:xfrm>
              <a:off x="6473636" y="4356497"/>
              <a:ext cx="0" cy="32535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8375F5BB-05C3-E848-BC46-AAA1BECBC19E}"/>
                </a:ext>
              </a:extLst>
            </p:cNvPr>
            <p:cNvCxnSpPr>
              <a:cxnSpLocks/>
            </p:cNvCxnSpPr>
            <p:nvPr/>
          </p:nvCxnSpPr>
          <p:spPr>
            <a:xfrm>
              <a:off x="5601695" y="3040530"/>
              <a:ext cx="5651" cy="58356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3BF1601A-E4DC-274F-9F72-5D514FC1281D}"/>
                </a:ext>
              </a:extLst>
            </p:cNvPr>
            <p:cNvCxnSpPr>
              <a:cxnSpLocks/>
            </p:cNvCxnSpPr>
            <p:nvPr/>
          </p:nvCxnSpPr>
          <p:spPr>
            <a:xfrm>
              <a:off x="6592053" y="3020270"/>
              <a:ext cx="5651" cy="58356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8FFB92E3-96AB-EC47-8BC1-CF7E872D05A7}"/>
                </a:ext>
              </a:extLst>
            </p:cNvPr>
            <p:cNvCxnSpPr>
              <a:cxnSpLocks/>
            </p:cNvCxnSpPr>
            <p:nvPr/>
          </p:nvCxnSpPr>
          <p:spPr>
            <a:xfrm>
              <a:off x="7711361" y="3026003"/>
              <a:ext cx="5651" cy="58356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753F939D-738D-D64D-905B-A990C1A92DDA}"/>
                </a:ext>
              </a:extLst>
            </p:cNvPr>
            <p:cNvSpPr txBox="1"/>
            <p:nvPr/>
          </p:nvSpPr>
          <p:spPr>
            <a:xfrm>
              <a:off x="1106159" y="2052204"/>
              <a:ext cx="12618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1200">
                  <a:latin typeface="Meiryo" panose="020B0604030504040204" pitchFamily="34" charset="-128"/>
                  <a:ea typeface="Meiryo" panose="020B0604030504040204" pitchFamily="34" charset="-128"/>
                </a:rPr>
                <a:t>インターネット</a:t>
              </a:r>
              <a:endParaRPr lang="en-US" altLang="ja-JP" sz="12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EBEA165E-284C-E34A-B088-75EAFE890E2F}"/>
                </a:ext>
              </a:extLst>
            </p:cNvPr>
            <p:cNvCxnSpPr>
              <a:cxnSpLocks/>
            </p:cNvCxnSpPr>
            <p:nvPr/>
          </p:nvCxnSpPr>
          <p:spPr>
            <a:xfrm>
              <a:off x="4889031" y="3031693"/>
              <a:ext cx="5651" cy="58356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821DCB64-7FDF-BD41-B693-D292C8D8E7DD}"/>
                </a:ext>
              </a:extLst>
            </p:cNvPr>
            <p:cNvSpPr txBox="1"/>
            <p:nvPr/>
          </p:nvSpPr>
          <p:spPr>
            <a:xfrm>
              <a:off x="7454960" y="2084439"/>
              <a:ext cx="11304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900" dirty="0">
                  <a:latin typeface="Meiryo" panose="020B0604030504040204" pitchFamily="34" charset="-128"/>
                  <a:ea typeface="Meiryo" panose="020B0604030504040204" pitchFamily="34" charset="-128"/>
                </a:rPr>
                <a:t>Web</a:t>
              </a:r>
              <a:r>
                <a:rPr lang="ja-JP" altLang="en-US" sz="900">
                  <a:latin typeface="Meiryo" panose="020B0604030504040204" pitchFamily="34" charset="-128"/>
                  <a:ea typeface="Meiryo" panose="020B0604030504040204" pitchFamily="34" charset="-128"/>
                </a:rPr>
                <a:t>通販サイト用</a:t>
              </a:r>
              <a:endParaRPr lang="en-US" altLang="ja-JP" sz="9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900">
                  <a:latin typeface="Meiryo" panose="020B0604030504040204" pitchFamily="34" charset="-128"/>
                  <a:ea typeface="Meiryo" panose="020B0604030504040204" pitchFamily="34" charset="-128"/>
                </a:rPr>
                <a:t>サーバ</a:t>
              </a:r>
              <a:endParaRPr lang="en-US" altLang="ja-JP" sz="9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FE320E01-AA8C-1D4C-AFC3-2A9BB294A53E}"/>
                </a:ext>
              </a:extLst>
            </p:cNvPr>
            <p:cNvSpPr txBox="1"/>
            <p:nvPr/>
          </p:nvSpPr>
          <p:spPr>
            <a:xfrm>
              <a:off x="4658846" y="5658477"/>
              <a:ext cx="1396536" cy="334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・従業員のアカウント情報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・従業員のメールアドレス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2629E75B-D5B6-7C47-890D-0448F9436494}"/>
                </a:ext>
              </a:extLst>
            </p:cNvPr>
            <p:cNvSpPr txBox="1"/>
            <p:nvPr/>
          </p:nvSpPr>
          <p:spPr>
            <a:xfrm>
              <a:off x="6101419" y="5486164"/>
              <a:ext cx="790601" cy="577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・顧客情報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・売上情報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・仕入先情報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・営業秘密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8080EFA7-A705-1A41-8BAB-ECCDB2243FE0}"/>
                </a:ext>
              </a:extLst>
            </p:cNvPr>
            <p:cNvSpPr txBox="1"/>
            <p:nvPr/>
          </p:nvSpPr>
          <p:spPr>
            <a:xfrm>
              <a:off x="2822415" y="5539853"/>
              <a:ext cx="790601" cy="5773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・顧客情報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・売上情報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・仕入先情報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・営業秘密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pic>
          <p:nvPicPr>
            <p:cNvPr id="42" name="Picture 5" descr="sql">
              <a:extLst>
                <a:ext uri="{FF2B5EF4-FFF2-40B4-BE49-F238E27FC236}">
                  <a16:creationId xmlns:a16="http://schemas.microsoft.com/office/drawing/2014/main" id="{03EFD43B-550C-9249-9030-B78CD4A8ADBA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5775" y="4446094"/>
              <a:ext cx="717948" cy="867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44" descr="File Server multiple_s">
              <a:extLst>
                <a:ext uri="{FF2B5EF4-FFF2-40B4-BE49-F238E27FC236}">
                  <a16:creationId xmlns:a16="http://schemas.microsoft.com/office/drawing/2014/main" id="{5A7024E5-78C6-074B-9D3B-11B5EC010279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9390" y="4515229"/>
              <a:ext cx="502421" cy="726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5" descr="sql">
              <a:extLst>
                <a:ext uri="{FF2B5EF4-FFF2-40B4-BE49-F238E27FC236}">
                  <a16:creationId xmlns:a16="http://schemas.microsoft.com/office/drawing/2014/main" id="{875FDF05-EA68-AB42-9DC2-CB1291368E38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84098" y="2296438"/>
              <a:ext cx="717948" cy="867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984678B3-63C7-F047-A812-3A4F95C0005D}"/>
                </a:ext>
              </a:extLst>
            </p:cNvPr>
            <p:cNvSpPr txBox="1"/>
            <p:nvPr/>
          </p:nvSpPr>
          <p:spPr>
            <a:xfrm>
              <a:off x="6101418" y="2105460"/>
              <a:ext cx="12234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900" dirty="0">
                  <a:latin typeface="Meiryo" panose="020B0604030504040204" pitchFamily="34" charset="-128"/>
                  <a:ea typeface="Meiryo" panose="020B0604030504040204" pitchFamily="34" charset="-128"/>
                </a:rPr>
                <a:t>Web</a:t>
              </a:r>
              <a:r>
                <a:rPr lang="ja-JP" altLang="en-US" sz="900">
                  <a:latin typeface="Meiryo" panose="020B0604030504040204" pitchFamily="34" charset="-128"/>
                  <a:ea typeface="Meiryo" panose="020B0604030504040204" pitchFamily="34" charset="-128"/>
                </a:rPr>
                <a:t>通販サイト用</a:t>
              </a:r>
              <a:endParaRPr lang="en-US" altLang="ja-JP" sz="9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900">
                  <a:latin typeface="Meiryo" panose="020B0604030504040204" pitchFamily="34" charset="-128"/>
                  <a:ea typeface="Meiryo" panose="020B0604030504040204" pitchFamily="34" charset="-128"/>
                </a:rPr>
                <a:t>データベースサーバ</a:t>
              </a:r>
              <a:endParaRPr lang="en-US" altLang="ja-JP" sz="900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3896E79B-3865-8E43-831A-974DB718D59F}"/>
                </a:ext>
              </a:extLst>
            </p:cNvPr>
            <p:cNvCxnSpPr>
              <a:cxnSpLocks/>
            </p:cNvCxnSpPr>
            <p:nvPr/>
          </p:nvCxnSpPr>
          <p:spPr>
            <a:xfrm>
              <a:off x="4020808" y="3040530"/>
              <a:ext cx="5651" cy="58356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Picture 35" descr="server">
              <a:extLst>
                <a:ext uri="{FF2B5EF4-FFF2-40B4-BE49-F238E27FC236}">
                  <a16:creationId xmlns:a16="http://schemas.microsoft.com/office/drawing/2014/main" id="{D32975F5-1952-2A4C-8C4F-E58BE68D380D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8369A"/>
                </a:clrFrom>
                <a:clrTo>
                  <a:srgbClr val="08369A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4076" y="2374808"/>
              <a:ext cx="606028" cy="800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BCD136F1-13F2-B14F-B5FC-E56200D8870D}"/>
                </a:ext>
              </a:extLst>
            </p:cNvPr>
            <p:cNvSpPr txBox="1"/>
            <p:nvPr/>
          </p:nvSpPr>
          <p:spPr>
            <a:xfrm>
              <a:off x="6196751" y="1879744"/>
              <a:ext cx="689612" cy="3348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・顧客情報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  <a:p>
              <a:r>
                <a:rPr lang="ja-JP" altLang="en-US" sz="788">
                  <a:latin typeface="Meiryo" panose="020B0604030504040204" pitchFamily="34" charset="-128"/>
                  <a:ea typeface="Meiryo" panose="020B0604030504040204" pitchFamily="34" charset="-128"/>
                </a:rPr>
                <a:t>・購入情報</a:t>
              </a:r>
              <a:endParaRPr lang="en-US" altLang="ja-JP" sz="788" dirty="0">
                <a:latin typeface="Meiryo" panose="020B0604030504040204" pitchFamily="34" charset="-128"/>
                <a:ea typeface="Meiryo" panose="020B060403050404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6343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3AEE8E4-B368-0F4B-874A-0512112F8B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6727-FBE4-4150-A67F-8D3E9BCF0665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604B143-FD78-074B-A39C-25E7778EB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E31EF718-C8FB-254A-894C-3C2E424C1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組織図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74FBE63-3E13-6242-B324-480297B038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 </a:t>
            </a:r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D649F16-BE74-8B4F-8E34-AA8E85734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0343" y="1203879"/>
            <a:ext cx="5997280" cy="51210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064990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D504DB2-0954-FE45-B619-56DB2F927F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6727-FBE4-4150-A67F-8D3E9BCF0665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84650A8-0971-A840-9B53-7FA483AF7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C574A6B-FCC7-2B4F-A7BA-2DC18BDB9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内容物一覧</a:t>
            </a:r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81B0CBF-AF1B-E244-9CB0-113F1F68E8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1106" y="1493948"/>
            <a:ext cx="8933345" cy="4734573"/>
          </a:xfrm>
        </p:spPr>
        <p:txBody>
          <a:bodyPr/>
          <a:lstStyle/>
          <a:p>
            <a:pPr marL="0" indent="0">
              <a:buNone/>
              <a:tabLst>
                <a:tab pos="5235575" algn="l"/>
              </a:tabLst>
            </a:pPr>
            <a:r>
              <a:rPr kumimoji="1" lang="en-US" altLang="ja-JP" dirty="0"/>
              <a:t> </a:t>
            </a:r>
            <a:endParaRPr kumimoji="1" lang="ja-JP" altLang="en-US"/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57CC7B68-2A8F-B54A-82A5-057E5FBCD16C}"/>
              </a:ext>
            </a:extLst>
          </p:cNvPr>
          <p:cNvGrpSpPr/>
          <p:nvPr/>
        </p:nvGrpSpPr>
        <p:grpSpPr>
          <a:xfrm>
            <a:off x="364537" y="1405722"/>
            <a:ext cx="9337251" cy="4952157"/>
            <a:chOff x="419129" y="1405722"/>
            <a:chExt cx="9337251" cy="4952157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6B2B821E-1054-234D-95AC-A463807D7174}"/>
                </a:ext>
              </a:extLst>
            </p:cNvPr>
            <p:cNvSpPr/>
            <p:nvPr/>
          </p:nvSpPr>
          <p:spPr>
            <a:xfrm>
              <a:off x="6760515" y="3682302"/>
              <a:ext cx="2995864" cy="1244540"/>
            </a:xfrm>
            <a:prstGeom prst="rect">
              <a:avLst/>
            </a:prstGeom>
            <a:blipFill>
              <a:blip r:embed="rId2">
                <a:alphaModFix amt="72000"/>
              </a:blip>
              <a:tile tx="0" ty="0" sx="100000" sy="100000" flip="none" algn="tl"/>
            </a:blip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67E8B125-761E-EA46-BA77-8A1B3655C13D}"/>
                </a:ext>
              </a:extLst>
            </p:cNvPr>
            <p:cNvSpPr/>
            <p:nvPr/>
          </p:nvSpPr>
          <p:spPr>
            <a:xfrm>
              <a:off x="3523373" y="1405723"/>
              <a:ext cx="3157074" cy="4950627"/>
            </a:xfrm>
            <a:prstGeom prst="rect">
              <a:avLst/>
            </a:prstGeom>
            <a:blipFill>
              <a:blip r:embed="rId2">
                <a:alphaModFix amt="72000"/>
              </a:blip>
              <a:tile tx="0" ty="0" sx="100000" sy="100000" flip="none" algn="tl"/>
            </a:blip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7EE4A748-8C74-6F44-900F-512B18C528B1}"/>
                </a:ext>
              </a:extLst>
            </p:cNvPr>
            <p:cNvSpPr/>
            <p:nvPr/>
          </p:nvSpPr>
          <p:spPr>
            <a:xfrm>
              <a:off x="419129" y="3682302"/>
              <a:ext cx="2984615" cy="2675577"/>
            </a:xfrm>
            <a:prstGeom prst="rect">
              <a:avLst/>
            </a:prstGeom>
            <a:blipFill>
              <a:blip r:embed="rId2">
                <a:alphaModFix amt="72000"/>
              </a:blip>
              <a:tile tx="0" ty="0" sx="100000" sy="100000" flip="none" algn="tl"/>
            </a:blip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20100FC1-DC87-E44C-AA46-EBCAE4AED678}"/>
                </a:ext>
              </a:extLst>
            </p:cNvPr>
            <p:cNvSpPr/>
            <p:nvPr/>
          </p:nvSpPr>
          <p:spPr>
            <a:xfrm>
              <a:off x="424305" y="1405722"/>
              <a:ext cx="2995864" cy="2164781"/>
            </a:xfrm>
            <a:prstGeom prst="rect">
              <a:avLst/>
            </a:prstGeom>
            <a:blipFill>
              <a:blip r:embed="rId2">
                <a:alphaModFix amt="72000"/>
              </a:blip>
              <a:tile tx="0" ty="0" sx="100000" sy="100000" flip="none" algn="tl"/>
            </a:blip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0555EA01-E9D2-424F-8128-EBB3B7F50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22282" y="4095788"/>
              <a:ext cx="2722197" cy="660117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AB97391A-EB1A-D440-B45A-D34993BC66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58809" y="2050639"/>
              <a:ext cx="2863067" cy="3971698"/>
            </a:xfrm>
            <a:prstGeom prst="rect">
              <a:avLst/>
            </a:prstGeom>
          </p:spPr>
        </p:pic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5A8419DD-9370-B04B-94BE-E7B08CFDEC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2388" y="4036488"/>
              <a:ext cx="2799699" cy="2280258"/>
            </a:xfrm>
            <a:prstGeom prst="rect">
              <a:avLst/>
            </a:prstGeom>
          </p:spPr>
        </p:pic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D21DA844-9219-BA4C-856E-3D762028CE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76834" y="1570101"/>
              <a:ext cx="1127458" cy="1901204"/>
            </a:xfrm>
            <a:prstGeom prst="rect">
              <a:avLst/>
            </a:prstGeom>
          </p:spPr>
        </p:pic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2C2BBAA2-3D63-0F43-BCD1-AF35FD1B3317}"/>
                </a:ext>
              </a:extLst>
            </p:cNvPr>
            <p:cNvSpPr/>
            <p:nvPr/>
          </p:nvSpPr>
          <p:spPr>
            <a:xfrm>
              <a:off x="6760516" y="1405723"/>
              <a:ext cx="2995864" cy="2164781"/>
            </a:xfrm>
            <a:prstGeom prst="rect">
              <a:avLst/>
            </a:prstGeom>
            <a:blipFill>
              <a:blip r:embed="rId2">
                <a:alphaModFix amt="72000"/>
              </a:blip>
              <a:tile tx="0" ty="0" sx="100000" sy="100000" flip="none" algn="tl"/>
            </a:blip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15B99B3E-5F22-4A44-88E0-387E24427CB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386564" y="1570101"/>
              <a:ext cx="1127458" cy="1901204"/>
            </a:xfrm>
            <a:prstGeom prst="rect">
              <a:avLst/>
            </a:prstGeom>
          </p:spPr>
        </p:pic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97DA807-FBB0-9D49-918D-58A2DE66C9AC}"/>
              </a:ext>
            </a:extLst>
          </p:cNvPr>
          <p:cNvSpPr txBox="1"/>
          <p:nvPr/>
        </p:nvSpPr>
        <p:spPr>
          <a:xfrm>
            <a:off x="337385" y="1420102"/>
            <a:ext cx="20012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1. </a:t>
            </a:r>
            <a:r>
              <a:rPr kumimoji="1" lang="ja-JP" altLang="en-US" sz="2000"/>
              <a:t>状況カード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76EC9FF-86DF-C545-8539-0EDE6AB3ED67}"/>
              </a:ext>
            </a:extLst>
          </p:cNvPr>
          <p:cNvSpPr txBox="1"/>
          <p:nvPr/>
        </p:nvSpPr>
        <p:spPr>
          <a:xfrm>
            <a:off x="340976" y="3667156"/>
            <a:ext cx="1997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2.</a:t>
            </a:r>
            <a:r>
              <a:rPr kumimoji="1" lang="ja-JP" altLang="en-US" sz="2000"/>
              <a:t>対応カード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A9B20633-E706-414F-8518-C990189CC3EF}"/>
              </a:ext>
            </a:extLst>
          </p:cNvPr>
          <p:cNvSpPr txBox="1"/>
          <p:nvPr/>
        </p:nvSpPr>
        <p:spPr>
          <a:xfrm>
            <a:off x="6677186" y="1416831"/>
            <a:ext cx="1866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3. </a:t>
            </a:r>
            <a:r>
              <a:rPr kumimoji="1" lang="ja-JP" altLang="en-US" sz="2000"/>
              <a:t>残業カード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F184F83-8D9B-BA45-A604-BCA74DC8B8A8}"/>
              </a:ext>
            </a:extLst>
          </p:cNvPr>
          <p:cNvSpPr txBox="1"/>
          <p:nvPr/>
        </p:nvSpPr>
        <p:spPr>
          <a:xfrm>
            <a:off x="6729059" y="3698333"/>
            <a:ext cx="2760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4. </a:t>
            </a:r>
            <a:r>
              <a:rPr kumimoji="1" lang="ja-JP" altLang="en-US" sz="2000"/>
              <a:t>ポイントチップ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63049FAB-6184-3F45-944B-B132400B2FF1}"/>
              </a:ext>
            </a:extLst>
          </p:cNvPr>
          <p:cNvSpPr txBox="1"/>
          <p:nvPr/>
        </p:nvSpPr>
        <p:spPr>
          <a:xfrm>
            <a:off x="3468781" y="1416831"/>
            <a:ext cx="2026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5. </a:t>
            </a:r>
            <a:r>
              <a:rPr kumimoji="1" lang="ja-JP" altLang="en-US" sz="2000"/>
              <a:t>ゲームボード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AF17CE7B-51FC-F24C-83E2-083A74A01DCB}"/>
              </a:ext>
            </a:extLst>
          </p:cNvPr>
          <p:cNvSpPr/>
          <p:nvPr/>
        </p:nvSpPr>
        <p:spPr>
          <a:xfrm>
            <a:off x="1975911" y="5182314"/>
            <a:ext cx="1235432" cy="9992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裏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0A042A86-C0DD-CA42-8B97-3C92A8772984}"/>
              </a:ext>
            </a:extLst>
          </p:cNvPr>
          <p:cNvSpPr/>
          <p:nvPr/>
        </p:nvSpPr>
        <p:spPr>
          <a:xfrm>
            <a:off x="506241" y="5178233"/>
            <a:ext cx="1235432" cy="9992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表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BA805B1-4A9E-0143-B747-AC44E6FD4179}"/>
              </a:ext>
            </a:extLst>
          </p:cNvPr>
          <p:cNvGrpSpPr/>
          <p:nvPr/>
        </p:nvGrpSpPr>
        <p:grpSpPr>
          <a:xfrm>
            <a:off x="6696568" y="5091943"/>
            <a:ext cx="3099068" cy="1244540"/>
            <a:chOff x="6783651" y="5060833"/>
            <a:chExt cx="3099068" cy="1244540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EDBB262F-26C5-664E-B8BD-304933C1D269}"/>
                </a:ext>
              </a:extLst>
            </p:cNvPr>
            <p:cNvSpPr/>
            <p:nvPr/>
          </p:nvSpPr>
          <p:spPr>
            <a:xfrm>
              <a:off x="6783651" y="5060833"/>
              <a:ext cx="2995864" cy="1244540"/>
            </a:xfrm>
            <a:prstGeom prst="rect">
              <a:avLst/>
            </a:prstGeom>
            <a:blipFill>
              <a:blip r:embed="rId2">
                <a:alphaModFix amt="72000"/>
              </a:blip>
              <a:tile tx="0" ty="0" sx="100000" sy="100000" flip="none" algn="tl"/>
            </a:blip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07626CD-311E-DC42-BDA6-BEF0C09C57DD}"/>
                </a:ext>
              </a:extLst>
            </p:cNvPr>
            <p:cNvSpPr txBox="1"/>
            <p:nvPr/>
          </p:nvSpPr>
          <p:spPr>
            <a:xfrm>
              <a:off x="6815883" y="5082945"/>
              <a:ext cx="3066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/>
                <a:t>6. </a:t>
              </a:r>
              <a:r>
                <a:rPr kumimoji="1" lang="ja-JP" altLang="en-US" sz="2000"/>
                <a:t>仮想企業説明書</a:t>
              </a:r>
              <a:endParaRPr kumimoji="1" lang="en-US" altLang="ja-JP" sz="2000" dirty="0"/>
            </a:p>
            <a:p>
              <a:endParaRPr kumimoji="1" lang="en-US" altLang="ja-JP" sz="2000" dirty="0"/>
            </a:p>
            <a:p>
              <a:r>
                <a:rPr kumimoji="1" lang="en-US" altLang="ja-JP" sz="2000" dirty="0"/>
                <a:t>7. </a:t>
              </a:r>
              <a:r>
                <a:rPr kumimoji="1" lang="ja-JP" altLang="en-US" sz="2000"/>
                <a:t>解説書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3905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プレースホルダー 50">
            <a:extLst>
              <a:ext uri="{FF2B5EF4-FFF2-40B4-BE49-F238E27FC236}">
                <a16:creationId xmlns:a16="http://schemas.microsoft.com/office/drawing/2014/main" id="{3EEDE689-FDC1-6C42-8D6D-85F14706B70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　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D504DB2-0954-FE45-B619-56DB2F927F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6727-FBE4-4150-A67F-8D3E9BCF0665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84650A8-0971-A840-9B53-7FA483AF7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C574A6B-FCC7-2B4F-A7BA-2DC18BDB9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ゲームの準備</a:t>
            </a: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03A9BB8-6EF9-2A4D-97F1-BC587CE1946E}"/>
              </a:ext>
            </a:extLst>
          </p:cNvPr>
          <p:cNvGrpSpPr/>
          <p:nvPr/>
        </p:nvGrpSpPr>
        <p:grpSpPr>
          <a:xfrm>
            <a:off x="475698" y="1493948"/>
            <a:ext cx="8509276" cy="4902684"/>
            <a:chOff x="475698" y="1493948"/>
            <a:chExt cx="8509276" cy="4902684"/>
          </a:xfrm>
        </p:grpSpPr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1FBA986-F2F1-C844-8D10-C9A0D8FE3944}"/>
                </a:ext>
              </a:extLst>
            </p:cNvPr>
            <p:cNvSpPr/>
            <p:nvPr/>
          </p:nvSpPr>
          <p:spPr>
            <a:xfrm>
              <a:off x="475698" y="1493948"/>
              <a:ext cx="8509276" cy="4902684"/>
            </a:xfrm>
            <a:prstGeom prst="rect">
              <a:avLst/>
            </a:prstGeom>
            <a:blipFill>
              <a:blip r:embed="rId2">
                <a:alphaModFix amt="72000"/>
              </a:blip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CBA40E9A-FF40-5F4F-B167-EF6B023A3667}"/>
                </a:ext>
              </a:extLst>
            </p:cNvPr>
            <p:cNvGrpSpPr/>
            <p:nvPr/>
          </p:nvGrpSpPr>
          <p:grpSpPr>
            <a:xfrm>
              <a:off x="1153877" y="1558883"/>
              <a:ext cx="7013563" cy="4687667"/>
              <a:chOff x="1153877" y="1558883"/>
              <a:chExt cx="7013563" cy="4687667"/>
            </a:xfrm>
          </p:grpSpPr>
          <p:sp>
            <p:nvSpPr>
              <p:cNvPr id="56" name="角丸四角形 55">
                <a:extLst>
                  <a:ext uri="{FF2B5EF4-FFF2-40B4-BE49-F238E27FC236}">
                    <a16:creationId xmlns:a16="http://schemas.microsoft.com/office/drawing/2014/main" id="{55BBDB85-73C1-5E40-9D10-08A3EEDDEB33}"/>
                  </a:ext>
                </a:extLst>
              </p:cNvPr>
              <p:cNvSpPr/>
              <p:nvPr/>
            </p:nvSpPr>
            <p:spPr>
              <a:xfrm>
                <a:off x="4230697" y="2608152"/>
                <a:ext cx="3869481" cy="1612413"/>
              </a:xfrm>
              <a:prstGeom prst="roundRect">
                <a:avLst/>
              </a:prstGeom>
              <a:solidFill>
                <a:schemeClr val="accent6">
                  <a:alpha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4C990789-1F3E-A642-AF1E-022EAE359310}"/>
                  </a:ext>
                </a:extLst>
              </p:cNvPr>
              <p:cNvGrpSpPr/>
              <p:nvPr/>
            </p:nvGrpSpPr>
            <p:grpSpPr>
              <a:xfrm>
                <a:off x="4635722" y="3056938"/>
                <a:ext cx="2756232" cy="1031167"/>
                <a:chOff x="4560495" y="1788843"/>
                <a:chExt cx="2756232" cy="1031167"/>
              </a:xfrm>
            </p:grpSpPr>
            <p:pic>
              <p:nvPicPr>
                <p:cNvPr id="39" name="図 38">
                  <a:extLst>
                    <a:ext uri="{FF2B5EF4-FFF2-40B4-BE49-F238E27FC236}">
                      <a16:creationId xmlns:a16="http://schemas.microsoft.com/office/drawing/2014/main" id="{9FA912DF-829C-AE49-A628-DADA0F8316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725652" y="1810091"/>
                  <a:ext cx="591075" cy="1009917"/>
                </a:xfrm>
                <a:prstGeom prst="rect">
                  <a:avLst/>
                </a:prstGeom>
              </p:spPr>
            </p:pic>
            <p:pic>
              <p:nvPicPr>
                <p:cNvPr id="41" name="図 40">
                  <a:extLst>
                    <a:ext uri="{FF2B5EF4-FFF2-40B4-BE49-F238E27FC236}">
                      <a16:creationId xmlns:a16="http://schemas.microsoft.com/office/drawing/2014/main" id="{3F999EB2-A18E-FF43-8B2C-C3887BCD90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560495" y="1788843"/>
                  <a:ext cx="609872" cy="1031165"/>
                </a:xfrm>
                <a:prstGeom prst="rect">
                  <a:avLst/>
                </a:prstGeom>
              </p:spPr>
            </p:pic>
            <p:pic>
              <p:nvPicPr>
                <p:cNvPr id="43" name="図 42" descr="文字の書かれた紙&#10;&#10;自動的に生成された説明">
                  <a:extLst>
                    <a:ext uri="{FF2B5EF4-FFF2-40B4-BE49-F238E27FC236}">
                      <a16:creationId xmlns:a16="http://schemas.microsoft.com/office/drawing/2014/main" id="{3D69D0E3-4885-EB43-BDB5-2632201D645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286454" y="1788843"/>
                  <a:ext cx="603512" cy="1031167"/>
                </a:xfrm>
                <a:prstGeom prst="rect">
                  <a:avLst/>
                </a:prstGeom>
              </p:spPr>
            </p:pic>
            <p:pic>
              <p:nvPicPr>
                <p:cNvPr id="45" name="図 44" descr="記号 が含まれている画像&#10;&#10;自動的に生成された説明">
                  <a:extLst>
                    <a:ext uri="{FF2B5EF4-FFF2-40B4-BE49-F238E27FC236}">
                      <a16:creationId xmlns:a16="http://schemas.microsoft.com/office/drawing/2014/main" id="{522ABADE-3D0A-7243-9FDB-E72F0E602DF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006053" y="1788843"/>
                  <a:ext cx="603512" cy="1031165"/>
                </a:xfrm>
                <a:prstGeom prst="rect">
                  <a:avLst/>
                </a:prstGeom>
              </p:spPr>
            </p:pic>
          </p:grpSp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FAE80549-694C-B242-9956-74D890E675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53877" y="2034235"/>
                <a:ext cx="2661464" cy="3684376"/>
              </a:xfrm>
              <a:prstGeom prst="rect">
                <a:avLst/>
              </a:prstGeom>
            </p:spPr>
          </p:pic>
          <p:sp>
            <p:nvSpPr>
              <p:cNvPr id="55" name="角丸四角形吹き出し 54">
                <a:extLst>
                  <a:ext uri="{FF2B5EF4-FFF2-40B4-BE49-F238E27FC236}">
                    <a16:creationId xmlns:a16="http://schemas.microsoft.com/office/drawing/2014/main" id="{868EB3D8-C97D-614C-95D8-F5BF60F3711B}"/>
                  </a:ext>
                </a:extLst>
              </p:cNvPr>
              <p:cNvSpPr/>
              <p:nvPr/>
            </p:nvSpPr>
            <p:spPr>
              <a:xfrm>
                <a:off x="4217250" y="1558883"/>
                <a:ext cx="3882928" cy="950703"/>
              </a:xfrm>
              <a:prstGeom prst="wedgeRoundRectCallout">
                <a:avLst>
                  <a:gd name="adj1" fmla="val -75618"/>
                  <a:gd name="adj2" fmla="val 64711"/>
                  <a:gd name="adj3" fmla="val 16667"/>
                </a:avLst>
              </a:prstGeom>
              <a:solidFill>
                <a:schemeClr val="accent6">
                  <a:alpha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kumimoji="1" lang="ja-JP" altLang="en-US">
                    <a:solidFill>
                      <a:schemeClr val="tx1"/>
                    </a:solidFill>
                  </a:rPr>
                  <a:t>①状況カードと書いてある面を上にしてゲームボードに置く。</a:t>
                </a:r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721D521B-EDD3-1940-834F-6CD6AF70F288}"/>
                  </a:ext>
                </a:extLst>
              </p:cNvPr>
              <p:cNvSpPr txBox="1"/>
              <p:nvPr/>
            </p:nvSpPr>
            <p:spPr>
              <a:xfrm>
                <a:off x="1326577" y="5846440"/>
                <a:ext cx="68408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sz="2000">
                    <a:solidFill>
                      <a:srgbClr val="FF0000"/>
                    </a:solidFill>
                  </a:rPr>
                  <a:t>注意：使用する曜日までカードの中身は見ないようにする。</a:t>
                </a:r>
              </a:p>
            </p:txBody>
          </p:sp>
          <p:sp>
            <p:nvSpPr>
              <p:cNvPr id="59" name="正方形/長方形 58">
                <a:extLst>
                  <a:ext uri="{FF2B5EF4-FFF2-40B4-BE49-F238E27FC236}">
                    <a16:creationId xmlns:a16="http://schemas.microsoft.com/office/drawing/2014/main" id="{8FA11147-B4E8-274E-920F-C487E9075AF4}"/>
                  </a:ext>
                </a:extLst>
              </p:cNvPr>
              <p:cNvSpPr/>
              <p:nvPr/>
            </p:nvSpPr>
            <p:spPr>
              <a:xfrm>
                <a:off x="1544008" y="2455958"/>
                <a:ext cx="1745335" cy="691536"/>
              </a:xfrm>
              <a:prstGeom prst="rect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角丸四角形 60">
                <a:extLst>
                  <a:ext uri="{FF2B5EF4-FFF2-40B4-BE49-F238E27FC236}">
                    <a16:creationId xmlns:a16="http://schemas.microsoft.com/office/drawing/2014/main" id="{EAAB662C-7EF4-6745-A547-7C6F44FC3D06}"/>
                  </a:ext>
                </a:extLst>
              </p:cNvPr>
              <p:cNvSpPr/>
              <p:nvPr/>
            </p:nvSpPr>
            <p:spPr>
              <a:xfrm>
                <a:off x="4214051" y="4347261"/>
                <a:ext cx="3886127" cy="1412986"/>
              </a:xfrm>
              <a:prstGeom prst="roundRect">
                <a:avLst/>
              </a:prstGeom>
              <a:solidFill>
                <a:schemeClr val="accent6">
                  <a:alpha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kumimoji="1" lang="ja-JP" altLang="en-US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8862DE47-FF98-F34F-BF42-6F595D5FBAE3}"/>
                  </a:ext>
                </a:extLst>
              </p:cNvPr>
              <p:cNvSpPr txBox="1"/>
              <p:nvPr/>
            </p:nvSpPr>
            <p:spPr>
              <a:xfrm>
                <a:off x="4230698" y="2692451"/>
                <a:ext cx="35350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>
                    <a:solidFill>
                      <a:sysClr val="windowText" lastClr="000000"/>
                    </a:solidFill>
                  </a:rPr>
                  <a:t>②各曜日の対応カードを集める。</a:t>
                </a:r>
              </a:p>
            </p:txBody>
          </p:sp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EF308919-5DEF-E04C-9709-BA6A57F38169}"/>
                  </a:ext>
                </a:extLst>
              </p:cNvPr>
              <p:cNvSpPr txBox="1"/>
              <p:nvPr/>
            </p:nvSpPr>
            <p:spPr>
              <a:xfrm>
                <a:off x="4222373" y="4448493"/>
                <a:ext cx="38861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>
                    <a:solidFill>
                      <a:sysClr val="windowText" lastClr="000000"/>
                    </a:solidFill>
                  </a:rPr>
                  <a:t>③残業カードとポインチップを用意する。</a:t>
                </a:r>
              </a:p>
            </p:txBody>
          </p:sp>
          <p:pic>
            <p:nvPicPr>
              <p:cNvPr id="20" name="図 19">
                <a:extLst>
                  <a:ext uri="{FF2B5EF4-FFF2-40B4-BE49-F238E27FC236}">
                    <a16:creationId xmlns:a16="http://schemas.microsoft.com/office/drawing/2014/main" id="{CB87E921-AD30-5047-9B79-5805E057FB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424599" y="5145992"/>
                <a:ext cx="2177622" cy="528061"/>
              </a:xfrm>
              <a:prstGeom prst="rect">
                <a:avLst/>
              </a:prstGeom>
              <a:solidFill>
                <a:schemeClr val="bg1">
                  <a:alpha val="63000"/>
                </a:schemeClr>
              </a:solidFill>
            </p:spPr>
          </p:pic>
          <p:pic>
            <p:nvPicPr>
              <p:cNvPr id="54" name="図 53">
                <a:extLst>
                  <a:ext uri="{FF2B5EF4-FFF2-40B4-BE49-F238E27FC236}">
                    <a16:creationId xmlns:a16="http://schemas.microsoft.com/office/drawing/2014/main" id="{E368B4BF-A3DB-9947-8460-10FD48B224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09886" y="4761478"/>
                <a:ext cx="564855" cy="9525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43494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D504DB2-0954-FE45-B619-56DB2F927F7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56727-FBE4-4150-A67F-8D3E9BCF0665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84650A8-0971-A840-9B53-7FA483AF7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" altLang="ja-JP"/>
              <a:t>© Information-technology Promotion Agency, Japan Industrial Cyber Security Center of Excellence</a:t>
            </a:r>
            <a:endParaRPr kumimoji="1" lang="ja-JP" alt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8C574A6B-FCC7-2B4F-A7BA-2DC18BDB9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ゲームの進め方</a:t>
            </a:r>
            <a:r>
              <a:rPr kumimoji="1" lang="en-US" altLang="ja-JP" dirty="0"/>
              <a:t>1/2</a:t>
            </a:r>
            <a:endParaRPr kumimoji="1" lang="ja-JP" altLang="en-U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81B0CBF-AF1B-E244-9CB0-113F1F68E8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/>
              <a:t>&lt;</a:t>
            </a:r>
            <a:r>
              <a:rPr lang="ja-JP" altLang="en-US"/>
              <a:t>月曜日から木曜日の進め方：各曜日</a:t>
            </a:r>
            <a:r>
              <a:rPr lang="en-US" altLang="ja-JP" dirty="0"/>
              <a:t>3</a:t>
            </a:r>
            <a:r>
              <a:rPr lang="ja-JP" altLang="en-US"/>
              <a:t>分</a:t>
            </a:r>
            <a:r>
              <a:rPr lang="en-US" altLang="ja-JP" dirty="0"/>
              <a:t>&gt;</a:t>
            </a:r>
            <a:endParaRPr lang="ja-JP" altLang="ja-JP"/>
          </a:p>
          <a:p>
            <a:pPr marL="342900" lvl="0" indent="-342900">
              <a:buFont typeface="+mj-lt"/>
              <a:buAutoNum type="arabicPeriod"/>
            </a:pPr>
            <a:r>
              <a:rPr lang="ja-JP" altLang="en-US" sz="2000"/>
              <a:t>その日の</a:t>
            </a:r>
            <a:r>
              <a:rPr lang="ja-JP" altLang="ja-JP" sz="2000"/>
              <a:t>状況カードを</a:t>
            </a:r>
            <a:r>
              <a:rPr lang="ja-JP" altLang="en-US" sz="2000"/>
              <a:t>めくる</a:t>
            </a:r>
            <a:endParaRPr lang="en-US" altLang="ja-JP" sz="2000" dirty="0"/>
          </a:p>
          <a:p>
            <a:pPr marL="342900" indent="-342900">
              <a:buFont typeface="+mj-lt"/>
              <a:buAutoNum type="arabicPeriod"/>
            </a:pPr>
            <a:r>
              <a:rPr lang="ja-JP" altLang="ja-JP" sz="2000"/>
              <a:t>状況に応じた対応カードを工数の範囲で選択</a:t>
            </a:r>
            <a:r>
              <a:rPr lang="ja-JP" altLang="en-US" sz="2000"/>
              <a:t>する</a:t>
            </a:r>
            <a:r>
              <a:rPr lang="ja-JP" altLang="ja-JP" sz="2000"/>
              <a:t>。</a:t>
            </a:r>
            <a:endParaRPr lang="en-US" altLang="ja-JP" sz="2000" dirty="0"/>
          </a:p>
          <a:p>
            <a:pPr marL="342900" indent="-342900">
              <a:buFont typeface="+mj-lt"/>
              <a:buAutoNum type="arabicPeriod"/>
            </a:pPr>
            <a:r>
              <a:rPr lang="ja-JP" altLang="ja-JP" sz="2000"/>
              <a:t>残業を申請する場合は、残業カードを出</a:t>
            </a:r>
            <a:r>
              <a:rPr lang="ja-JP" altLang="en-US" sz="2000"/>
              <a:t>す。</a:t>
            </a:r>
            <a:r>
              <a:rPr lang="ja-JP" altLang="ja-JP" sz="2000"/>
              <a:t>１日の工数が</a:t>
            </a:r>
            <a:r>
              <a:rPr lang="en-US" altLang="ja-JP" sz="2000" dirty="0"/>
              <a:t>14h</a:t>
            </a:r>
            <a:r>
              <a:rPr lang="ja-JP" altLang="ja-JP" sz="2000"/>
              <a:t>に増え、追加の対応カードを出すことができ</a:t>
            </a:r>
            <a:r>
              <a:rPr lang="ja-JP" altLang="en-US" sz="2000"/>
              <a:t>る</a:t>
            </a:r>
            <a:r>
              <a:rPr lang="ja-JP" altLang="ja-JP" sz="2000"/>
              <a:t>。</a:t>
            </a:r>
          </a:p>
          <a:p>
            <a:pPr marL="342900" indent="-342900">
              <a:buFont typeface="+mj-lt"/>
              <a:buAutoNum type="arabicPeriod"/>
            </a:pPr>
            <a:r>
              <a:rPr lang="ja-JP" altLang="ja-JP" sz="2000"/>
              <a:t>対応カード</a:t>
            </a:r>
            <a:r>
              <a:rPr lang="ja-JP" altLang="en-US" sz="2000"/>
              <a:t>をめくり、得られる</a:t>
            </a:r>
            <a:r>
              <a:rPr lang="ja-JP" altLang="ja-JP" sz="2000"/>
              <a:t>効果ポイントを確認</a:t>
            </a:r>
            <a:r>
              <a:rPr lang="ja-JP" altLang="en-US" sz="2000"/>
              <a:t>する。</a:t>
            </a:r>
            <a:endParaRPr lang="en-US" altLang="ja-JP" sz="2000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sz="2000"/>
              <a:t>効果</a:t>
            </a:r>
            <a:r>
              <a:rPr lang="ja-JP" altLang="ja-JP" sz="2000"/>
              <a:t>ポイント</a:t>
            </a:r>
            <a:r>
              <a:rPr lang="ja-JP" altLang="en-US" sz="2000"/>
              <a:t>分の</a:t>
            </a:r>
            <a:r>
              <a:rPr lang="ja-JP" altLang="ja-JP" sz="2000"/>
              <a:t>チップをゲームボードに置</a:t>
            </a:r>
            <a:r>
              <a:rPr lang="ja-JP" altLang="en-US" sz="2000"/>
              <a:t>く。</a:t>
            </a:r>
            <a:r>
              <a:rPr lang="en-US" altLang="ja-JP" sz="2000" dirty="0"/>
              <a:t>1</a:t>
            </a:r>
            <a:r>
              <a:rPr lang="ja-JP" altLang="en-US" sz="2000"/>
              <a:t>日が終了。</a:t>
            </a:r>
            <a:endParaRPr lang="en-US" altLang="ja-JP" sz="2000" dirty="0"/>
          </a:p>
          <a:p>
            <a:pPr marL="0" indent="0">
              <a:buNone/>
            </a:pPr>
            <a:r>
              <a:rPr lang="ja-JP" altLang="ja-JP" sz="2000"/>
              <a:t>※１日の工数は</a:t>
            </a:r>
            <a:r>
              <a:rPr lang="ja-JP" altLang="en-US" sz="2000"/>
              <a:t>最大</a:t>
            </a:r>
            <a:r>
              <a:rPr lang="en-US" altLang="ja-JP" sz="2000" b="1" dirty="0"/>
              <a:t>8h</a:t>
            </a:r>
            <a:r>
              <a:rPr lang="ja-JP" altLang="ja-JP" sz="2000"/>
              <a:t>。</a:t>
            </a:r>
            <a:endParaRPr lang="en-US" altLang="ja-JP" sz="2000" dirty="0"/>
          </a:p>
          <a:p>
            <a:pPr marL="0" indent="0">
              <a:buNone/>
            </a:pPr>
            <a:r>
              <a:rPr lang="en-US" altLang="ja-JP" sz="2000" dirty="0"/>
              <a:t>※</a:t>
            </a:r>
            <a:r>
              <a:rPr lang="ja-JP" altLang="en-US" sz="2000"/>
              <a:t>残業カードは</a:t>
            </a:r>
            <a:r>
              <a:rPr lang="en-US" altLang="ja-JP" sz="2000" dirty="0"/>
              <a:t>1</a:t>
            </a:r>
            <a:r>
              <a:rPr lang="ja-JP" altLang="en-US" sz="2000"/>
              <a:t>回のみ使用できる。</a:t>
            </a:r>
            <a:endParaRPr lang="ja-JP" altLang="ja-JP" sz="2000"/>
          </a:p>
          <a:p>
            <a:pPr marL="0" indent="0">
              <a:buNone/>
            </a:pPr>
            <a:r>
              <a:rPr lang="ja-JP" altLang="ja-JP" sz="2000"/>
              <a:t>※対応カードを選び終え、裏返して効果</a:t>
            </a:r>
            <a:r>
              <a:rPr lang="ja-JP" altLang="en-US" sz="2000"/>
              <a:t>ポイント</a:t>
            </a:r>
            <a:r>
              <a:rPr lang="ja-JP" altLang="ja-JP" sz="2000"/>
              <a:t>を確認するまでは各曜日につき</a:t>
            </a:r>
            <a:r>
              <a:rPr lang="en-US" altLang="ja-JP" sz="2000" dirty="0"/>
              <a:t>3</a:t>
            </a:r>
            <a:r>
              <a:rPr lang="ja-JP" altLang="ja-JP" sz="2000"/>
              <a:t>分で行</a:t>
            </a:r>
            <a:r>
              <a:rPr lang="ja-JP" altLang="en-US" sz="2000"/>
              <a:t>う</a:t>
            </a:r>
            <a:r>
              <a:rPr lang="ja-JP" altLang="ja-JP" sz="2000"/>
              <a:t>。</a:t>
            </a:r>
            <a:endParaRPr lang="en-US" altLang="ja-JP" sz="2000" dirty="0"/>
          </a:p>
          <a:p>
            <a:pPr marL="0" indent="0">
              <a:buNone/>
            </a:pPr>
            <a:r>
              <a:rPr lang="ja-JP" altLang="ja-JP" sz="2000"/>
              <a:t>※参加者に</a:t>
            </a:r>
            <a:r>
              <a:rPr lang="en-US" altLang="ja-JP" sz="2000" dirty="0"/>
              <a:t>CSIRT</a:t>
            </a:r>
            <a:r>
              <a:rPr lang="ja-JP" altLang="ja-JP" sz="2000"/>
              <a:t>未経験者が多い場合などは、各曜日のプレイ時間を増やして調整</a:t>
            </a:r>
            <a:r>
              <a:rPr lang="ja-JP" altLang="en-US" sz="2000"/>
              <a:t>する</a:t>
            </a:r>
            <a:r>
              <a:rPr lang="ja-JP" altLang="ja-JP" sz="1800"/>
              <a:t>。</a:t>
            </a:r>
          </a:p>
          <a:p>
            <a:pPr marL="0" indent="0">
              <a:buNone/>
            </a:pPr>
            <a:endParaRPr lang="en-US" altLang="ja-JP" sz="2000" dirty="0"/>
          </a:p>
          <a:p>
            <a:pPr marL="0" indent="0">
              <a:buNone/>
            </a:pPr>
            <a:endParaRPr lang="ja-JP" altLang="ja-JP" sz="1800"/>
          </a:p>
        </p:txBody>
      </p:sp>
    </p:spTree>
    <p:extLst>
      <p:ext uri="{BB962C8B-B14F-4D97-AF65-F5344CB8AC3E}">
        <p14:creationId xmlns:p14="http://schemas.microsoft.com/office/powerpoint/2010/main" val="2341368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6FEBBEC00C35F846A07607074AC1F435" ma:contentTypeVersion="10" ma:contentTypeDescription="新しいドキュメントを作成します。" ma:contentTypeScope="" ma:versionID="2685b2ac4ab762b033f678899b004576">
  <xsd:schema xmlns:xsd="http://www.w3.org/2001/XMLSchema" xmlns:xs="http://www.w3.org/2001/XMLSchema" xmlns:p="http://schemas.microsoft.com/office/2006/metadata/properties" xmlns:ns2="075c05c0-2e39-4ddc-9009-b1ecc4afe83c" targetNamespace="http://schemas.microsoft.com/office/2006/metadata/properties" ma:root="true" ma:fieldsID="6a3d88be278c34ed9c4158b56c614e45" ns2:_="">
    <xsd:import namespace="075c05c0-2e39-4ddc-9009-b1ecc4afe8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5c05c0-2e39-4ddc-9009-b1ecc4afe8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F1AB50-06E3-44B6-A3E3-7D1C941769BC}">
  <ds:schemaRefs>
    <ds:schemaRef ds:uri="http://www.w3.org/XML/1998/namespace"/>
    <ds:schemaRef ds:uri="http://schemas.openxmlformats.org/package/2006/metadata/core-properties"/>
    <ds:schemaRef ds:uri="http://purl.org/dc/elements/1.1/"/>
    <ds:schemaRef ds:uri="075c05c0-2e39-4ddc-9009-b1ecc4afe83c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1D053DB4-AA37-4D02-9BB9-1BD863A30B03}"/>
</file>

<file path=customXml/itemProps3.xml><?xml version="1.0" encoding="utf-8"?>
<ds:datastoreItem xmlns:ds="http://schemas.openxmlformats.org/officeDocument/2006/customXml" ds:itemID="{DAD6D0B2-C263-4924-8C30-0A663B91224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760</TotalTime>
  <Words>746</Words>
  <PresentationFormat>A4 210 x 297 mm</PresentationFormat>
  <Paragraphs>119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MS PGothic</vt:lpstr>
      <vt:lpstr>Meiryo</vt:lpstr>
      <vt:lpstr>Meiryo</vt:lpstr>
      <vt:lpstr>游ゴシック</vt:lpstr>
      <vt:lpstr>Arial</vt:lpstr>
      <vt:lpstr>Calibri</vt:lpstr>
      <vt:lpstr>Wingdings</vt:lpstr>
      <vt:lpstr>Office テーマ</vt:lpstr>
      <vt:lpstr>ルール説明資料</vt:lpstr>
      <vt:lpstr>目的</vt:lpstr>
      <vt:lpstr>概要</vt:lpstr>
      <vt:lpstr>仮想企業概要</vt:lpstr>
      <vt:lpstr>システム構成図</vt:lpstr>
      <vt:lpstr>組織図</vt:lpstr>
      <vt:lpstr>内容物一覧</vt:lpstr>
      <vt:lpstr>ゲームの準備</vt:lpstr>
      <vt:lpstr>ゲームの進め方1/2</vt:lpstr>
      <vt:lpstr>ゲームの進め方2/2</vt:lpstr>
      <vt:lpstr>以上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dc:creator/>
  <cp:keywords/>
  <dc:description/>
  <dcterms:created xsi:type="dcterms:W3CDTF">2020-04-09T14:22:23Z</dcterms:created>
  <dcterms:modified xsi:type="dcterms:W3CDTF">2020-05-10T03:19:06Z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0x0101006FEBBEC00C35F846A07607074AC1F435</vt:lpwstr>
  </property>
</Properties>
</file>