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705" r:id="rId1"/>
  </p:sldMasterIdLst>
  <p:notesMasterIdLst>
    <p:notesMasterId r:id="rId66"/>
  </p:notesMasterIdLst>
  <p:handoutMasterIdLst>
    <p:handoutMasterId r:id="rId67"/>
  </p:handoutMasterIdLst>
  <p:sldIdLst>
    <p:sldId id="891" r:id="rId2"/>
    <p:sldId id="917" r:id="rId3"/>
    <p:sldId id="892" r:id="rId4"/>
    <p:sldId id="893" r:id="rId5"/>
    <p:sldId id="902" r:id="rId6"/>
    <p:sldId id="903" r:id="rId7"/>
    <p:sldId id="953" r:id="rId8"/>
    <p:sldId id="918" r:id="rId9"/>
    <p:sldId id="885" r:id="rId10"/>
    <p:sldId id="887" r:id="rId11"/>
    <p:sldId id="888" r:id="rId12"/>
    <p:sldId id="889" r:id="rId13"/>
    <p:sldId id="936" r:id="rId14"/>
    <p:sldId id="900" r:id="rId15"/>
    <p:sldId id="901" r:id="rId16"/>
    <p:sldId id="937" r:id="rId17"/>
    <p:sldId id="972" r:id="rId18"/>
    <p:sldId id="906" r:id="rId19"/>
    <p:sldId id="907" r:id="rId20"/>
    <p:sldId id="909" r:id="rId21"/>
    <p:sldId id="938" r:id="rId22"/>
    <p:sldId id="939" r:id="rId23"/>
    <p:sldId id="912" r:id="rId24"/>
    <p:sldId id="955" r:id="rId25"/>
    <p:sldId id="915" r:id="rId26"/>
    <p:sldId id="916" r:id="rId27"/>
    <p:sldId id="926" r:id="rId28"/>
    <p:sldId id="927" r:id="rId29"/>
    <p:sldId id="930" r:id="rId30"/>
    <p:sldId id="932" r:id="rId31"/>
    <p:sldId id="934" r:id="rId32"/>
    <p:sldId id="935" r:id="rId33"/>
    <p:sldId id="928" r:id="rId34"/>
    <p:sldId id="933" r:id="rId35"/>
    <p:sldId id="973" r:id="rId36"/>
    <p:sldId id="940" r:id="rId37"/>
    <p:sldId id="941" r:id="rId38"/>
    <p:sldId id="956" r:id="rId39"/>
    <p:sldId id="957" r:id="rId40"/>
    <p:sldId id="958" r:id="rId41"/>
    <p:sldId id="976" r:id="rId42"/>
    <p:sldId id="942" r:id="rId43"/>
    <p:sldId id="946" r:id="rId44"/>
    <p:sldId id="947" r:id="rId45"/>
    <p:sldId id="948" r:id="rId46"/>
    <p:sldId id="949" r:id="rId47"/>
    <p:sldId id="950" r:id="rId48"/>
    <p:sldId id="951" r:id="rId49"/>
    <p:sldId id="959" r:id="rId50"/>
    <p:sldId id="960" r:id="rId51"/>
    <p:sldId id="961" r:id="rId52"/>
    <p:sldId id="952" r:id="rId53"/>
    <p:sldId id="964" r:id="rId54"/>
    <p:sldId id="977" r:id="rId55"/>
    <p:sldId id="943" r:id="rId56"/>
    <p:sldId id="944" r:id="rId57"/>
    <p:sldId id="945" r:id="rId58"/>
    <p:sldId id="965" r:id="rId59"/>
    <p:sldId id="966" r:id="rId60"/>
    <p:sldId id="967" r:id="rId61"/>
    <p:sldId id="968" r:id="rId62"/>
    <p:sldId id="969" r:id="rId63"/>
    <p:sldId id="970" r:id="rId64"/>
    <p:sldId id="975" r:id="rId65"/>
  </p:sldIdLst>
  <p:sldSz cx="9144000" cy="6858000" type="screen4x3"/>
  <p:notesSz cx="6807200" cy="99393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7">
          <p15:clr>
            <a:srgbClr val="A4A3A4"/>
          </p15:clr>
        </p15:guide>
        <p15:guide id="2" orient="horz" pos="73">
          <p15:clr>
            <a:srgbClr val="A4A3A4"/>
          </p15:clr>
        </p15:guide>
        <p15:guide id="3" orient="horz" pos="4064">
          <p15:clr>
            <a:srgbClr val="A4A3A4"/>
          </p15:clr>
        </p15:guide>
        <p15:guide id="4" pos="2880">
          <p15:clr>
            <a:srgbClr val="A4A3A4"/>
          </p15:clr>
        </p15:guide>
        <p15:guide id="5" pos="113">
          <p15:clr>
            <a:srgbClr val="A4A3A4"/>
          </p15:clr>
        </p15:guide>
        <p15:guide id="6" pos="56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3300"/>
    <a:srgbClr val="DC444C"/>
    <a:srgbClr val="593714"/>
    <a:srgbClr val="FFFFCC"/>
    <a:srgbClr val="33CC33"/>
    <a:srgbClr val="CCECFF"/>
    <a:srgbClr val="000066"/>
    <a:srgbClr val="00B05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5" autoAdjust="0"/>
    <p:restoredTop sz="95293" autoAdjust="0"/>
  </p:normalViewPr>
  <p:slideViewPr>
    <p:cSldViewPr snapToGrid="0" snapToObjects="1">
      <p:cViewPr varScale="1">
        <p:scale>
          <a:sx n="85" d="100"/>
          <a:sy n="85" d="100"/>
        </p:scale>
        <p:origin x="84" y="150"/>
      </p:cViewPr>
      <p:guideLst>
        <p:guide orient="horz" pos="527"/>
        <p:guide orient="horz" pos="73"/>
        <p:guide orient="horz" pos="4064"/>
        <p:guide pos="2880"/>
        <p:guide pos="113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162"/>
    </p:cViewPr>
  </p:sorterViewPr>
  <p:notesViewPr>
    <p:cSldViewPr snapToGrid="0" snapToObjects="1">
      <p:cViewPr varScale="1">
        <p:scale>
          <a:sx n="55" d="100"/>
          <a:sy n="55" d="100"/>
        </p:scale>
        <p:origin x="-3066" y="-90"/>
      </p:cViewPr>
      <p:guideLst>
        <p:guide orient="horz" pos="3130"/>
        <p:guide pos="2145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7" cy="496967"/>
          </a:xfrm>
          <a:prstGeom prst="rect">
            <a:avLst/>
          </a:prstGeom>
        </p:spPr>
        <p:txBody>
          <a:bodyPr vert="horz" lIns="92221" tIns="46111" rIns="92221" bIns="46111" rtlCol="0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9" y="1"/>
            <a:ext cx="2949787" cy="496967"/>
          </a:xfrm>
          <a:prstGeom prst="rect">
            <a:avLst/>
          </a:prstGeom>
        </p:spPr>
        <p:txBody>
          <a:bodyPr vert="horz" lIns="92221" tIns="46111" rIns="92221" bIns="46111" rtlCol="0"/>
          <a:lstStyle>
            <a:lvl1pPr algn="r">
              <a:defRPr sz="1200"/>
            </a:lvl1pPr>
          </a:lstStyle>
          <a:p>
            <a:fld id="{D829EBEE-5DBD-45D0-BA62-80122688BEB8}" type="datetimeFigureOut">
              <a:rPr kumimoji="1" lang="ja-JP" altLang="en-US" smtClean="0">
                <a:ea typeface="メイリオ" panose="020B0604030504040204" pitchFamily="50" charset="-128"/>
              </a:rPr>
              <a:pPr/>
              <a:t>2024/11/15</a:t>
            </a:fld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7" cy="496967"/>
          </a:xfrm>
          <a:prstGeom prst="rect">
            <a:avLst/>
          </a:prstGeom>
        </p:spPr>
        <p:txBody>
          <a:bodyPr vert="horz" lIns="92221" tIns="46111" rIns="92221" bIns="46111" rtlCol="0" anchor="b"/>
          <a:lstStyle>
            <a:lvl1pPr algn="l">
              <a:defRPr sz="1200"/>
            </a:lvl1pPr>
          </a:lstStyle>
          <a:p>
            <a:endParaRPr kumimoji="1" lang="ja-JP" altLang="en-US" dirty="0">
              <a:ea typeface="メイリオ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9" y="9440647"/>
            <a:ext cx="2949787" cy="496967"/>
          </a:xfrm>
          <a:prstGeom prst="rect">
            <a:avLst/>
          </a:prstGeom>
        </p:spPr>
        <p:txBody>
          <a:bodyPr vert="horz" lIns="92221" tIns="46111" rIns="92221" bIns="46111" rtlCol="0" anchor="b"/>
          <a:lstStyle>
            <a:lvl1pPr algn="r">
              <a:defRPr sz="1200"/>
            </a:lvl1pPr>
          </a:lstStyle>
          <a:p>
            <a:fld id="{6322DB22-2E22-491B-AA6C-F689DB200DBB}" type="slidenum">
              <a:rPr kumimoji="1" lang="ja-JP" altLang="en-US" smtClean="0">
                <a:ea typeface="メイリオ" panose="020B0604030504040204" pitchFamily="50" charset="-128"/>
              </a:rPr>
              <a:pPr/>
              <a:t>‹#›</a:t>
            </a:fld>
            <a:endParaRPr kumimoji="1" lang="ja-JP" altLang="en-US" dirty="0"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1050546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9" y="1"/>
            <a:ext cx="2949787" cy="288000"/>
          </a:xfrm>
          <a:prstGeom prst="rect">
            <a:avLst/>
          </a:prstGeom>
        </p:spPr>
        <p:txBody>
          <a:bodyPr vert="horz" lIns="92221" tIns="46111" rIns="92221" bIns="46111" rtlCol="0"/>
          <a:lstStyle>
            <a:lvl1pPr algn="r">
              <a:defRPr sz="1000">
                <a:ea typeface="メイリオ" panose="020B0604030504040204" pitchFamily="50" charset="-128"/>
              </a:defRPr>
            </a:lvl1pPr>
          </a:lstStyle>
          <a:p>
            <a:fld id="{4B26993D-C081-44EB-B0F5-A9F467792B62}" type="datetimeFigureOut">
              <a:rPr lang="ja-JP" altLang="en-US" smtClean="0"/>
              <a:pPr/>
              <a:t>2024/11/15</a:t>
            </a:fld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9" y="9652150"/>
            <a:ext cx="2949787" cy="288000"/>
          </a:xfrm>
          <a:prstGeom prst="rect">
            <a:avLst/>
          </a:prstGeom>
        </p:spPr>
        <p:txBody>
          <a:bodyPr vert="horz" lIns="92221" tIns="46111" rIns="92221" bIns="46111" rtlCol="0" anchor="b"/>
          <a:lstStyle>
            <a:lvl1pPr algn="r">
              <a:defRPr sz="1000">
                <a:ea typeface="メイリオ" panose="020B0604030504040204" pitchFamily="50" charset="-128"/>
              </a:defRPr>
            </a:lvl1pPr>
          </a:lstStyle>
          <a:p>
            <a:fld id="{CFBBA293-708C-4261-9FD1-AE04041D5F79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スライド イメージ プレースホルダー 7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431800"/>
            <a:ext cx="496887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6" rIns="91433" bIns="45716" rtlCol="0" anchor="ctr"/>
          <a:lstStyle/>
          <a:p>
            <a:endParaRPr lang="ja-JP" altLang="en-US"/>
          </a:p>
        </p:txBody>
      </p:sp>
      <p:sp>
        <p:nvSpPr>
          <p:cNvPr id="9" name="ノート プレースホルダー 8"/>
          <p:cNvSpPr>
            <a:spLocks noGrp="1"/>
          </p:cNvSpPr>
          <p:nvPr>
            <p:ph type="body" sz="quarter" idx="3"/>
          </p:nvPr>
        </p:nvSpPr>
        <p:spPr>
          <a:xfrm>
            <a:off x="91601" y="4320000"/>
            <a:ext cx="6624000" cy="5220000"/>
          </a:xfrm>
          <a:prstGeom prst="rect">
            <a:avLst/>
          </a:prstGeom>
        </p:spPr>
        <p:txBody>
          <a:bodyPr vert="horz" lIns="0" tIns="45716" rIns="0" bIns="45716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525029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kumimoji="1" sz="1100" kern="1200">
        <a:solidFill>
          <a:schemeClr val="tx1"/>
        </a:solidFill>
        <a:latin typeface="+mn-lt"/>
        <a:ea typeface="メイリオ" panose="020B0604030504040204" pitchFamily="50" charset="-128"/>
        <a:cs typeface="+mn-cs"/>
      </a:defRPr>
    </a:lvl1pPr>
    <a:lvl2pPr marL="457200" algn="l" defTabSz="914400" rtl="0" eaLnBrk="1" latinLnBrk="0" hangingPunct="1">
      <a:defRPr kumimoji="1" sz="800" kern="1200">
        <a:solidFill>
          <a:schemeClr val="tx1"/>
        </a:solidFill>
        <a:latin typeface="+mn-lt"/>
        <a:ea typeface="メイリオ" panose="020B0604030504040204" pitchFamily="50" charset="-128"/>
        <a:cs typeface="+mn-cs"/>
      </a:defRPr>
    </a:lvl2pPr>
    <a:lvl3pPr marL="914400" algn="l" defTabSz="914400" rtl="0" eaLnBrk="1" latinLnBrk="0" hangingPunct="1">
      <a:defRPr kumimoji="1" sz="800" kern="1200">
        <a:solidFill>
          <a:schemeClr val="tx1"/>
        </a:solidFill>
        <a:latin typeface="+mn-lt"/>
        <a:ea typeface="メイリオ" panose="020B0604030504040204" pitchFamily="50" charset="-128"/>
        <a:cs typeface="+mn-cs"/>
      </a:defRPr>
    </a:lvl3pPr>
    <a:lvl4pPr marL="1371600" algn="l" defTabSz="914400" rtl="0" eaLnBrk="1" latinLnBrk="0" hangingPunct="1">
      <a:defRPr kumimoji="1" sz="800" kern="1200">
        <a:solidFill>
          <a:schemeClr val="tx1"/>
        </a:solidFill>
        <a:latin typeface="+mn-lt"/>
        <a:ea typeface="メイリオ" panose="020B0604030504040204" pitchFamily="50" charset="-128"/>
        <a:cs typeface="+mn-cs"/>
      </a:defRPr>
    </a:lvl4pPr>
    <a:lvl5pPr marL="1828800" algn="l" defTabSz="914400" rtl="0" eaLnBrk="1" latinLnBrk="0" hangingPunct="1">
      <a:defRPr kumimoji="1" sz="800" kern="1200">
        <a:solidFill>
          <a:schemeClr val="tx1"/>
        </a:solidFill>
        <a:latin typeface="+mn-lt"/>
        <a:ea typeface="メイリオ" panose="020B0604030504040204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1634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4457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048179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267059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18682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0572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95259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9766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11076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40946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9220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80075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971716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8277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1501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29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27214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06703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83922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8153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32301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74779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89258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62382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978468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347158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28286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39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84986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07493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11884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13767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38016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71332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1617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712154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0052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6685164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49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74000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61291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14782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3940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394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529298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94422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5011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78734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94422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59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14782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60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14782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61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14782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62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3940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63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439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0255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3345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05992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BA293-708C-4261-9FD1-AE04041D5F79}" type="slidenum">
              <a:rPr lang="ja-JP" altLang="en-US" smtClean="0"/>
              <a:pPr/>
              <a:t>14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455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260351"/>
            <a:ext cx="4103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ja-JP" altLang="ja-JP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820150" y="-3175"/>
            <a:ext cx="323850" cy="6861175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820150" y="-3175"/>
            <a:ext cx="323850" cy="35766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79388" y="3573463"/>
            <a:ext cx="8640762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80976" y="3644900"/>
            <a:ext cx="8639175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44624"/>
            <a:ext cx="3099817" cy="92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7451" y="1958977"/>
            <a:ext cx="7344990" cy="1325563"/>
          </a:xfrm>
        </p:spPr>
        <p:txBody>
          <a:bodyPr/>
          <a:lstStyle>
            <a:lvl1pPr>
              <a:defRPr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933056"/>
            <a:ext cx="6552827" cy="1752600"/>
          </a:xfrm>
        </p:spPr>
        <p:txBody>
          <a:bodyPr anchor="ctr"/>
          <a:lstStyle>
            <a:lvl1pPr marL="0" indent="0" algn="r">
              <a:buFontTx/>
              <a:buNone/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0305D66B-6322-4FD7-A4B6-559F5EB59A8A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5313" y="6461127"/>
            <a:ext cx="2895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64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756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5D25D-76F2-4C54-86C6-8E2DF1F3F4B1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44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08763" y="260350"/>
            <a:ext cx="2036762" cy="6076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8475" y="260350"/>
            <a:ext cx="5957888" cy="6076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5C010B-787F-49BA-B97D-635090840639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4499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EB0210A7-BE46-405F-A7ED-B743B749F6F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6516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1800"/>
            </a:lvl2pPr>
            <a:lvl3pPr marL="914395" indent="0">
              <a:buNone/>
              <a:defRPr sz="1600"/>
            </a:lvl3pPr>
            <a:lvl4pPr marL="1371592" indent="0">
              <a:buNone/>
              <a:defRPr sz="1400"/>
            </a:lvl4pPr>
            <a:lvl5pPr marL="1828789" indent="0">
              <a:buNone/>
              <a:defRPr sz="1400"/>
            </a:lvl5pPr>
            <a:lvl6pPr marL="2285987" indent="0">
              <a:buNone/>
              <a:defRPr sz="1400"/>
            </a:lvl6pPr>
            <a:lvl7pPr marL="2743185" indent="0">
              <a:buNone/>
              <a:defRPr sz="1400"/>
            </a:lvl7pPr>
            <a:lvl8pPr marL="3200381" indent="0">
              <a:buNone/>
              <a:defRPr sz="1400"/>
            </a:lvl8pPr>
            <a:lvl9pPr marL="3657579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5F9D02E5-4B0D-46F9-9AFC-F8136841D45C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9953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8476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1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8989686-BA59-4EF9-BEFB-8B768EB146C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34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2C4C30D9-6108-4052-B83F-9E90EAC74283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88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71776B-3EA4-463A-9CAB-9F06203CC101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60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FBB0B2-1C58-449B-8981-C579C3785E93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30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13480F-4D2A-4E51-A91B-9C22B4FCE03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31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5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EC7BA5-27C4-4D78-A408-AAA482BCA92F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51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4450"/>
            <a:ext cx="6983412" cy="92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169163"/>
            <a:ext cx="8394700" cy="523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A28321D1-785A-4BAE-9145-070713E86A16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6215"/>
            <a:ext cx="2895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 dirty="0"/>
              <a:t>©2024 IPA, All Rights Reserved</a:t>
            </a:r>
            <a:endParaRPr kumimoji="1" lang="ja-JP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3382DF73-28CA-4FAC-8B34-741C96E797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" y="0"/>
            <a:ext cx="250825" cy="6858000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" y="3"/>
            <a:ext cx="250825" cy="9046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250826" y="853567"/>
            <a:ext cx="8640763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0826" y="925005"/>
            <a:ext cx="8640763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68344" y="91440"/>
            <a:ext cx="1301750" cy="72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83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5pPr>
      <a:lvl6pPr marL="457198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6pPr>
      <a:lvl7pPr marL="914395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7pPr>
      <a:lvl8pPr marL="1371592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8pPr>
      <a:lvl9pPr marL="1828789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9pPr>
    </p:titleStyle>
    <p:bodyStyle>
      <a:lvl1pPr marL="342898" indent="-3428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s"/>
        <a:defRPr kumimoji="1" sz="32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n-cs"/>
        </a:defRPr>
      </a:lvl1pPr>
      <a:lvl2pPr marL="742946" indent="-28574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8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2pPr>
      <a:lvl3pPr marL="1142993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•"/>
        <a:defRPr kumimoji="1" sz="24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3pPr>
      <a:lvl4pPr marL="1600191" indent="-22859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4pPr>
      <a:lvl5pPr marL="2057388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»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5pPr>
      <a:lvl6pPr marL="2514585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783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980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177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16.png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ipa.go.jp/files/000063044.pdf" TargetMode="External"/><Relationship Id="rId4" Type="http://schemas.openxmlformats.org/officeDocument/2006/relationships/image" Target="../media/image4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6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演習教材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（中級編）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69F60D-0F96-404C-BE1F-A7150B497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©2024 IPA, All Rights Reserved</a:t>
            </a:r>
            <a:endParaRPr kumimoji="1" lang="ja-JP" altLang="en-US" dirty="0"/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D6DFB0F8-7C28-4117-B29E-5C4EA02D96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独立行政法人情報処理推進機構（</a:t>
            </a:r>
            <a:r>
              <a:rPr lang="en-US" altLang="ja-JP" dirty="0"/>
              <a:t>IPA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デジタル基盤センター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69850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47700" y="182973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アクシデントの例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1070556" y="2166797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自動車が、他の車両と衝突し、乗員や車両が損傷する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電車の乗客が線路に転落して怪我をする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2F8C05A-390C-481B-93E3-9FFE35DC3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0502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66872" y="1973421"/>
            <a:ext cx="70070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アクセス・コントロール・ゲートに関する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ステークホルダーは誰でしょうか？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560100" y="387376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自動車の所有者、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560100" y="4682900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ゲート、コンピュータの所有者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60100" y="426831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オペレータ、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70186" y="5451761"/>
            <a:ext cx="595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システムのオーナー（無許可の車の進入を防ぎたい人）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70186" y="5909409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付近を通行する歩行者、近所の居住者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91425" y="387001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運転手、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95653" y="627874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・・・など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88A93E0-6959-4C12-B5B6-24B594328348}"/>
              </a:ext>
            </a:extLst>
          </p:cNvPr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307" y="2902164"/>
            <a:ext cx="5044894" cy="226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7DEA21-B56A-40BD-8171-0AE02A9AA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020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0331" y="2003319"/>
            <a:ext cx="84433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アクセス・コントロール・ゲートに関する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アクシデントとしては何が考えられるでしょうか？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818643" y="5608878"/>
            <a:ext cx="5940106" cy="923330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「</a:t>
            </a: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」は、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人命の喪失、怪我、</a:t>
            </a:r>
            <a:r>
              <a:rPr kumimoji="0" lang="ja-JP" altLang="en-US" sz="1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所有物の毀損、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</a:t>
            </a:r>
            <a:b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</a:t>
            </a:r>
            <a:r>
              <a:rPr kumimoji="0" lang="ja-JP" altLang="en-US" sz="1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経済的損失、ミッションの未達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などを含む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18643" y="527910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参考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52B0252-5C03-4BE7-8217-A39CEDCB0621}"/>
              </a:ext>
            </a:extLst>
          </p:cNvPr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8643" y="3102493"/>
            <a:ext cx="5044894" cy="226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2E45CF-8AC2-41C9-BF47-8DA83D7E5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435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kern="0" dirty="0"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例</a:t>
            </a:r>
            <a:endParaRPr kumimoji="0" lang="en-US" altLang="ja-JP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  <a:cs typeface="+mn-cs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080304"/>
              </p:ext>
            </p:extLst>
          </p:nvPr>
        </p:nvGraphicFramePr>
        <p:xfrm>
          <a:off x="963162" y="4523096"/>
          <a:ext cx="7244172" cy="1813850"/>
        </p:xfrm>
        <a:graphic>
          <a:graphicData uri="http://schemas.openxmlformats.org/drawingml/2006/table">
            <a:tbl>
              <a:tblPr firstRow="1" bandRow="1"/>
              <a:tblGrid>
                <a:gridCol w="8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6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アクシデント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A-1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2984026" y="4946107"/>
            <a:ext cx="3894706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人が怪我をしたり命を失ったりする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445691" y="5302154"/>
            <a:ext cx="2740544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kern="0" dirty="0">
                <a:solidFill>
                  <a:srgbClr val="000000"/>
                </a:solidFill>
                <a:latin typeface="メイリオ"/>
                <a:ea typeface="メイリオ"/>
              </a:rPr>
              <a:t>車両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やゲートが損傷する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330275" y="5670915"/>
            <a:ext cx="2971377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許可のない車両が</a:t>
            </a:r>
            <a:r>
              <a:rPr kumimoji="0" lang="ja-JP" altLang="en-US" kern="0" dirty="0">
                <a:solidFill>
                  <a:srgbClr val="000000"/>
                </a:solidFill>
                <a:latin typeface="メイリオ"/>
                <a:ea typeface="メイリオ"/>
              </a:rPr>
              <a:t>入場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する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214858" y="6026962"/>
            <a:ext cx="3663874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許可のある車両が</a:t>
            </a:r>
            <a:r>
              <a:rPr kumimoji="0" lang="ja-JP" altLang="en-US" kern="0" dirty="0">
                <a:solidFill>
                  <a:srgbClr val="000000"/>
                </a:solidFill>
                <a:latin typeface="メイリオ"/>
                <a:ea typeface="メイリオ"/>
              </a:rPr>
              <a:t>入退場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できない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110640E-DFBF-4D60-ACE9-9F02C2DA3187}"/>
              </a:ext>
            </a:extLst>
          </p:cNvPr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" name="角丸四角形 2">
            <a:extLst>
              <a:ext uri="{FF2B5EF4-FFF2-40B4-BE49-F238E27FC236}">
                <a16:creationId xmlns:a16="http://schemas.microsoft.com/office/drawing/2014/main" id="{8C5034FD-7798-433D-97B5-AEEA3E97EB56}"/>
              </a:ext>
            </a:extLst>
          </p:cNvPr>
          <p:cNvSpPr/>
          <p:nvPr/>
        </p:nvSpPr>
        <p:spPr bwMode="auto">
          <a:xfrm>
            <a:off x="926476" y="5207339"/>
            <a:ext cx="7280858" cy="1180999"/>
          </a:xfrm>
          <a:prstGeom prst="roundRect">
            <a:avLst>
              <a:gd name="adj" fmla="val 7594"/>
            </a:avLst>
          </a:prstGeom>
          <a:noFill/>
          <a:ln w="5715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1888" y="1838944"/>
            <a:ext cx="5596491" cy="251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角丸四角形 21">
            <a:extLst>
              <a:ext uri="{FF2B5EF4-FFF2-40B4-BE49-F238E27FC236}">
                <a16:creationId xmlns:a16="http://schemas.microsoft.com/office/drawing/2014/main" id="{13F101C4-5172-44D9-AA79-FDB3E3626B80}"/>
              </a:ext>
            </a:extLst>
          </p:cNvPr>
          <p:cNvSpPr/>
          <p:nvPr/>
        </p:nvSpPr>
        <p:spPr bwMode="auto">
          <a:xfrm>
            <a:off x="6195816" y="6467153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-</a:t>
            </a:r>
            <a:r>
              <a:rPr kumimoji="0" lang="en-US" altLang="ja-JP" sz="1400" kern="0" dirty="0">
                <a:latin typeface="メイリオ"/>
                <a:ea typeface="メイリオ"/>
              </a:rPr>
              <a:t>#1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.</a:t>
            </a:r>
            <a:r>
              <a:rPr kumimoji="0" lang="en-US" altLang="ja-JP" sz="14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stmp</a:t>
            </a:r>
            <a:endParaRPr kumimoji="0" lang="en-US" altLang="ja-JP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F0E91D-16D0-4B96-80F6-DD642277B53C}"/>
              </a:ext>
            </a:extLst>
          </p:cNvPr>
          <p:cNvSpPr txBox="1"/>
          <p:nvPr/>
        </p:nvSpPr>
        <p:spPr>
          <a:xfrm>
            <a:off x="3612995" y="6546827"/>
            <a:ext cx="2559958" cy="215444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2C84B94-6842-44ED-99D5-BF31515C3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675" y="6497418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3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3325" y="4839738"/>
            <a:ext cx="34385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アクシデントの記述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4"/>
          <a:srcRect l="1002" t="1705" r="67196" b="61397"/>
          <a:stretch/>
        </p:blipFill>
        <p:spPr>
          <a:xfrm>
            <a:off x="408431" y="1187100"/>
            <a:ext cx="3312811" cy="254360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9399" y="1287225"/>
            <a:ext cx="3822110" cy="2960672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803915" flipH="1">
            <a:off x="3966547" y="1369291"/>
            <a:ext cx="955251" cy="1008324"/>
          </a:xfrm>
          <a:prstGeom prst="rect">
            <a:avLst/>
          </a:prstGeom>
        </p:spPr>
      </p:pic>
      <p:cxnSp>
        <p:nvCxnSpPr>
          <p:cNvPr id="19" name="直線矢印コネクタ 18"/>
          <p:cNvCxnSpPr/>
          <p:nvPr/>
        </p:nvCxnSpPr>
        <p:spPr bwMode="auto">
          <a:xfrm flipH="1" flipV="1">
            <a:off x="7212874" y="3379640"/>
            <a:ext cx="1123406" cy="1580282"/>
          </a:xfrm>
          <a:prstGeom prst="straightConnector1">
            <a:avLst/>
          </a:prstGeom>
          <a:solidFill>
            <a:schemeClr val="bg1"/>
          </a:solidFill>
          <a:ln w="57150" cap="flat" cmpd="sng" algn="ctr">
            <a:solidFill>
              <a:srgbClr val="DC444C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テキスト ボックス 19"/>
          <p:cNvSpPr txBox="1"/>
          <p:nvPr/>
        </p:nvSpPr>
        <p:spPr>
          <a:xfrm>
            <a:off x="7040685" y="4951324"/>
            <a:ext cx="1910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適当なところで右クリック</a:t>
            </a:r>
            <a:endParaRPr kumimoji="1" lang="ja-JP" altLang="en-US" dirty="0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9478011" flipH="1">
            <a:off x="4889445" y="4465560"/>
            <a:ext cx="955251" cy="1008324"/>
          </a:xfrm>
          <a:prstGeom prst="rect">
            <a:avLst/>
          </a:prstGeom>
        </p:spPr>
      </p:pic>
      <p:cxnSp>
        <p:nvCxnSpPr>
          <p:cNvPr id="24" name="直線矢印コネクタ 23"/>
          <p:cNvCxnSpPr/>
          <p:nvPr/>
        </p:nvCxnSpPr>
        <p:spPr bwMode="auto">
          <a:xfrm flipH="1" flipV="1">
            <a:off x="3974754" y="6034881"/>
            <a:ext cx="1781750" cy="219486"/>
          </a:xfrm>
          <a:prstGeom prst="straightConnector1">
            <a:avLst/>
          </a:prstGeom>
          <a:solidFill>
            <a:schemeClr val="bg1"/>
          </a:solidFill>
          <a:ln w="57150" cap="flat" cmpd="sng" algn="ctr">
            <a:solidFill>
              <a:srgbClr val="DC444C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5" name="テキスト ボックス 24"/>
          <p:cNvSpPr txBox="1"/>
          <p:nvPr/>
        </p:nvSpPr>
        <p:spPr>
          <a:xfrm>
            <a:off x="5756504" y="6034881"/>
            <a:ext cx="2104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アクシデントを記述</a:t>
            </a:r>
            <a:endParaRPr kumimoji="1" lang="ja-JP" altLang="en-US" dirty="0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344906" y="3881459"/>
            <a:ext cx="955251" cy="1008324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408431" y="951617"/>
            <a:ext cx="456347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algn="ctr"/>
            <a:r>
              <a:rPr lang="ja-JP" altLang="en-US" sz="3200" dirty="0"/>
              <a:t>①</a:t>
            </a:r>
            <a:endParaRPr kumimoji="1" lang="ja-JP" altLang="en-US" sz="3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300157" y="880587"/>
            <a:ext cx="456347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algn="ctr"/>
            <a:r>
              <a:rPr lang="ja-JP" altLang="en-US" sz="3200" dirty="0"/>
              <a:t>②</a:t>
            </a:r>
            <a:endParaRPr kumimoji="1" lang="ja-JP" altLang="en-US" sz="3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26978" y="4467479"/>
            <a:ext cx="456347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algn="ctr"/>
            <a:r>
              <a:rPr lang="ja-JP" altLang="en-US" sz="3200" dirty="0"/>
              <a:t>③</a:t>
            </a:r>
            <a:endParaRPr kumimoji="1" lang="ja-JP" altLang="en-US" sz="3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418216" y="4026952"/>
            <a:ext cx="12953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事故の数だけ</a:t>
            </a:r>
            <a:endParaRPr lang="en-US" altLang="ja-JP" sz="1400" dirty="0"/>
          </a:p>
          <a:p>
            <a:r>
              <a:rPr lang="ja-JP" altLang="en-US" sz="1400" dirty="0"/>
              <a:t>繰り返し</a:t>
            </a:r>
            <a:endParaRPr kumimoji="1" lang="ja-JP" altLang="en-US" sz="14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980EA5-440F-4A0E-BE07-90155EED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36917" y="6526215"/>
            <a:ext cx="2895600" cy="287337"/>
          </a:xfrm>
        </p:spPr>
        <p:txBody>
          <a:bodyPr/>
          <a:lstStyle/>
          <a:p>
            <a:r>
              <a:rPr kumimoji="1" lang="en-US" altLang="ja-JP" dirty="0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08361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85441" y="3015055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</a:t>
            </a:r>
            <a:r>
              <a:rPr kumimoji="0" lang="ja-JP" altLang="en-US" sz="2200" kern="0" dirty="0">
                <a:solidFill>
                  <a:srgbClr val="000000"/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につながる可能性が高い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制御可能な</a:t>
            </a:r>
            <a:br>
              <a:rPr kumimoji="0" lang="en-US" altLang="ja-JP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　　　　　システムの状態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23900" y="385638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「ハザード」の例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46756" y="4161318"/>
            <a:ext cx="7547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時速△△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km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以上で走行する自動車が、前方車両との距離が○○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未満の状態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電車がホーム以外にいるときにドアが開く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30" name="角丸四角形 2">
            <a:extLst>
              <a:ext uri="{FF2B5EF4-FFF2-40B4-BE49-F238E27FC236}">
                <a16:creationId xmlns:a16="http://schemas.microsoft.com/office/drawing/2014/main" id="{8C5034FD-7798-433D-97B5-AEEA3E97EB56}"/>
              </a:ext>
            </a:extLst>
          </p:cNvPr>
          <p:cNvSpPr/>
          <p:nvPr/>
        </p:nvSpPr>
        <p:spPr bwMode="auto">
          <a:xfrm>
            <a:off x="352718" y="2815540"/>
            <a:ext cx="8597851" cy="2060065"/>
          </a:xfrm>
          <a:prstGeom prst="roundRect">
            <a:avLst>
              <a:gd name="adj" fmla="val 7594"/>
            </a:avLst>
          </a:prstGeom>
          <a:noFill/>
          <a:ln w="5715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47700" y="1829731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「アクシデント」の例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70556" y="2166797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自動車が、他の車両と衝突し、乗員や車両が損傷する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電車の乗客が線路に転落して怪我をする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2728B1C-F1B6-4663-95F0-B34C8672E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85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16</a:t>
            </a:fld>
            <a:endParaRPr kumimoji="1" lang="ja-JP" altLang="en-US" dirty="0"/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039EB0C-83DF-4D14-94C9-B0749EB6C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297472"/>
              </p:ext>
            </p:extLst>
          </p:nvPr>
        </p:nvGraphicFramePr>
        <p:xfrm>
          <a:off x="4487594" y="1860685"/>
          <a:ext cx="4475918" cy="1341120"/>
        </p:xfrm>
        <a:graphic>
          <a:graphicData uri="http://schemas.openxmlformats.org/drawingml/2006/table">
            <a:tbl>
              <a:tblPr firstRow="1" bandRow="1"/>
              <a:tblGrid>
                <a:gridCol w="855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05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231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アクシデント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769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A-1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車両やゲートが損傷する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769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許可のない車両が入場する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31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許可のある車両が入退場できない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0193AB8-9FB4-484B-9B39-BE1794A7928F}"/>
              </a:ext>
            </a:extLst>
          </p:cNvPr>
          <p:cNvSpPr txBox="1"/>
          <p:nvPr/>
        </p:nvSpPr>
        <p:spPr>
          <a:xfrm>
            <a:off x="888941" y="3895407"/>
            <a:ext cx="73661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上記のアクシデントにつながるシステム状態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（ハザード）を考えてください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2BE6BC1C-4396-4B94-B0E0-B46438E5C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802224"/>
              </p:ext>
            </p:extLst>
          </p:nvPr>
        </p:nvGraphicFramePr>
        <p:xfrm>
          <a:off x="520961" y="4907006"/>
          <a:ext cx="8205024" cy="1451080"/>
        </p:xfrm>
        <a:graphic>
          <a:graphicData uri="http://schemas.openxmlformats.org/drawingml/2006/table">
            <a:tbl>
              <a:tblPr firstRow="1" bandRow="1"/>
              <a:tblGrid>
                <a:gridCol w="598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35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関係する事故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FE01E4-4E7D-4BA3-ABCB-08AF157B6C3A}"/>
              </a:ext>
            </a:extLst>
          </p:cNvPr>
          <p:cNvSpPr/>
          <p:nvPr/>
        </p:nvSpPr>
        <p:spPr>
          <a:xfrm>
            <a:off x="7496610" y="5344345"/>
            <a:ext cx="1058995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A-1, A-3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6E0A7C-F2B7-4E63-8F18-89315F4B6DCC}"/>
              </a:ext>
            </a:extLst>
          </p:cNvPr>
          <p:cNvSpPr/>
          <p:nvPr/>
        </p:nvSpPr>
        <p:spPr>
          <a:xfrm>
            <a:off x="7786434" y="5715010"/>
            <a:ext cx="558858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A-2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142591F-4F0A-4EEC-BC5F-C815FB4E6007}"/>
              </a:ext>
            </a:extLst>
          </p:cNvPr>
          <p:cNvSpPr/>
          <p:nvPr/>
        </p:nvSpPr>
        <p:spPr>
          <a:xfrm>
            <a:off x="7786434" y="6074644"/>
            <a:ext cx="558858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A-3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39AFF9-3353-4965-8AAE-64589CAE11F5}"/>
              </a:ext>
            </a:extLst>
          </p:cNvPr>
          <p:cNvSpPr txBox="1"/>
          <p:nvPr/>
        </p:nvSpPr>
        <p:spPr>
          <a:xfrm>
            <a:off x="585441" y="981539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</a:t>
            </a:r>
            <a:r>
              <a:rPr kumimoji="0" lang="ja-JP" altLang="en-US" sz="2200" kern="0" dirty="0">
                <a:solidFill>
                  <a:srgbClr val="000000"/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につながる可能性が高い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制御可能な</a:t>
            </a:r>
            <a:br>
              <a:rPr kumimoji="0" lang="en-US" altLang="ja-JP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　　　　　システムの状態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68" y="1860685"/>
            <a:ext cx="4059494" cy="182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524855-F4C4-47E8-BB87-48D2A02A7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257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例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17</a:t>
            </a:fld>
            <a:endParaRPr kumimoji="1" lang="ja-JP" altLang="en-US" dirty="0"/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F039EB0C-83DF-4D14-94C9-B0749EB6C443}"/>
              </a:ext>
            </a:extLst>
          </p:cNvPr>
          <p:cNvGraphicFramePr>
            <a:graphicFrameLocks noGrp="1"/>
          </p:cNvGraphicFramePr>
          <p:nvPr/>
        </p:nvGraphicFramePr>
        <p:xfrm>
          <a:off x="4487594" y="1860685"/>
          <a:ext cx="4475918" cy="1341120"/>
        </p:xfrm>
        <a:graphic>
          <a:graphicData uri="http://schemas.openxmlformats.org/drawingml/2006/table">
            <a:tbl>
              <a:tblPr firstRow="1" bandRow="1"/>
              <a:tblGrid>
                <a:gridCol w="8553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05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231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アクシデント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769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A-1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車両やゲートが損傷する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769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許可のない車両が入場する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31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A-3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許可のある車両が入退場できない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0193AB8-9FB4-484B-9B39-BE1794A7928F}"/>
              </a:ext>
            </a:extLst>
          </p:cNvPr>
          <p:cNvSpPr txBox="1"/>
          <p:nvPr/>
        </p:nvSpPr>
        <p:spPr>
          <a:xfrm>
            <a:off x="888941" y="3895407"/>
            <a:ext cx="73661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上記のアクシデントにつながるシステム状態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（ハザード）を考えてください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2BE6BC1C-4396-4B94-B0E0-B46438E5C3BB}"/>
              </a:ext>
            </a:extLst>
          </p:cNvPr>
          <p:cNvGraphicFramePr>
            <a:graphicFrameLocks noGrp="1"/>
          </p:cNvGraphicFramePr>
          <p:nvPr/>
        </p:nvGraphicFramePr>
        <p:xfrm>
          <a:off x="520961" y="4907006"/>
          <a:ext cx="8205024" cy="1451080"/>
        </p:xfrm>
        <a:graphic>
          <a:graphicData uri="http://schemas.openxmlformats.org/drawingml/2006/table">
            <a:tbl>
              <a:tblPr firstRow="1" bandRow="1"/>
              <a:tblGrid>
                <a:gridCol w="598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35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関係する事故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H-3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E86AF85-DDB3-4826-8057-A98960A9A2BB}"/>
              </a:ext>
            </a:extLst>
          </p:cNvPr>
          <p:cNvSpPr/>
          <p:nvPr/>
        </p:nvSpPr>
        <p:spPr>
          <a:xfrm>
            <a:off x="1760971" y="5328156"/>
            <a:ext cx="4920628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車両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がゲートの上にいるときに、ゲートが上昇する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FEC53F5-AF5E-4D69-916C-D7740F19A561}"/>
              </a:ext>
            </a:extLst>
          </p:cNvPr>
          <p:cNvSpPr/>
          <p:nvPr/>
        </p:nvSpPr>
        <p:spPr>
          <a:xfrm>
            <a:off x="1251318" y="5706323"/>
            <a:ext cx="5933051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許可のない車両がゲート前にいるときに、ゲートが開いている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A005F2E-773D-4A65-90C2-0281D1E9AB68}"/>
              </a:ext>
            </a:extLst>
          </p:cNvPr>
          <p:cNvSpPr/>
          <p:nvPr/>
        </p:nvSpPr>
        <p:spPr>
          <a:xfrm>
            <a:off x="1350602" y="6074573"/>
            <a:ext cx="5741366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許可のある車両がゲート前にいるときに、ゲートが開かない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BFE01E4-4E7D-4BA3-ABCB-08AF157B6C3A}"/>
              </a:ext>
            </a:extLst>
          </p:cNvPr>
          <p:cNvSpPr/>
          <p:nvPr/>
        </p:nvSpPr>
        <p:spPr>
          <a:xfrm>
            <a:off x="7496610" y="5344345"/>
            <a:ext cx="1058995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A-1, A-3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776E0A7C-F2B7-4E63-8F18-89315F4B6DCC}"/>
              </a:ext>
            </a:extLst>
          </p:cNvPr>
          <p:cNvSpPr/>
          <p:nvPr/>
        </p:nvSpPr>
        <p:spPr>
          <a:xfrm>
            <a:off x="7786434" y="5715010"/>
            <a:ext cx="558858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A-2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2142591F-4F0A-4EEC-BC5F-C815FB4E6007}"/>
              </a:ext>
            </a:extLst>
          </p:cNvPr>
          <p:cNvSpPr/>
          <p:nvPr/>
        </p:nvSpPr>
        <p:spPr>
          <a:xfrm>
            <a:off x="7786434" y="6074644"/>
            <a:ext cx="558858" cy="246221"/>
          </a:xfrm>
          <a:prstGeom prst="rect">
            <a:avLst/>
          </a:prstGeom>
          <a:solidFill>
            <a:srgbClr val="FFFFFF"/>
          </a:solidFill>
        </p:spPr>
        <p:txBody>
          <a:bodyPr wrap="none" lIns="108000" tIns="0" bIns="0" anchor="ctr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A-3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39AFF9-3353-4965-8AAE-64589CAE11F5}"/>
              </a:ext>
            </a:extLst>
          </p:cNvPr>
          <p:cNvSpPr txBox="1"/>
          <p:nvPr/>
        </p:nvSpPr>
        <p:spPr>
          <a:xfrm>
            <a:off x="585441" y="981539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</a:t>
            </a:r>
            <a:r>
              <a:rPr kumimoji="0" lang="ja-JP" altLang="en-US" sz="2200" kern="0" dirty="0">
                <a:solidFill>
                  <a:srgbClr val="000000"/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につながる可能性が高い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制御可能な</a:t>
            </a:r>
            <a:br>
              <a:rPr kumimoji="0" lang="en-US" altLang="ja-JP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　　　　　システムの状態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568" y="1860685"/>
            <a:ext cx="4059494" cy="182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21482B-6CB2-4D3F-A002-62D429581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92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0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2788" y="3914082"/>
            <a:ext cx="58007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647" y="1176365"/>
            <a:ext cx="54102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ハザードの記述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5758270-3E85-4F73-800C-F5CCD075B10B}"/>
              </a:ext>
            </a:extLst>
          </p:cNvPr>
          <p:cNvSpPr txBox="1"/>
          <p:nvPr/>
        </p:nvSpPr>
        <p:spPr>
          <a:xfrm>
            <a:off x="4343339" y="96704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2185CCD-0BBF-4CC5-B66A-29D59B88CEA2}"/>
              </a:ext>
            </a:extLst>
          </p:cNvPr>
          <p:cNvSpPr txBox="1"/>
          <p:nvPr/>
        </p:nvSpPr>
        <p:spPr>
          <a:xfrm>
            <a:off x="8230453" y="3667860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46DCABB8-0CCA-48D0-8C33-3F3FE783E40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378181" flipH="1">
            <a:off x="6352160" y="2805581"/>
            <a:ext cx="955251" cy="1008324"/>
          </a:xfrm>
          <a:prstGeom prst="rect">
            <a:avLst/>
          </a:prstGeom>
        </p:spPr>
      </p:pic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FB83CB2A-1935-4881-9C27-3732561056B4}"/>
              </a:ext>
            </a:extLst>
          </p:cNvPr>
          <p:cNvCxnSpPr/>
          <p:nvPr/>
        </p:nvCxnSpPr>
        <p:spPr bwMode="auto">
          <a:xfrm flipH="1">
            <a:off x="5130140" y="1625746"/>
            <a:ext cx="902525" cy="445907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6FBB0C0F-06EA-4F85-BA92-C0332EA04D50}"/>
              </a:ext>
            </a:extLst>
          </p:cNvPr>
          <p:cNvSpPr txBox="1"/>
          <p:nvPr/>
        </p:nvSpPr>
        <p:spPr>
          <a:xfrm>
            <a:off x="6005363" y="1425322"/>
            <a:ext cx="295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ハザード欄を右クリックし、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「ハザードの追加」を選択</a:t>
            </a: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CF4194E9-007B-498C-B821-B279CCC25457}"/>
              </a:ext>
            </a:extLst>
          </p:cNvPr>
          <p:cNvCxnSpPr/>
          <p:nvPr/>
        </p:nvCxnSpPr>
        <p:spPr bwMode="auto">
          <a:xfrm flipV="1">
            <a:off x="2810933" y="5071350"/>
            <a:ext cx="3742267" cy="133669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1BD5FDC-3BDE-43D4-B58D-077B38ABCE71}"/>
              </a:ext>
            </a:extLst>
          </p:cNvPr>
          <p:cNvSpPr txBox="1"/>
          <p:nvPr/>
        </p:nvSpPr>
        <p:spPr>
          <a:xfrm>
            <a:off x="1482942" y="6074102"/>
            <a:ext cx="145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ハザードの内容を記述</a:t>
            </a: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835F5FC4-9385-477C-BD6B-16C43EA426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5178181" flipH="1">
            <a:off x="2047093" y="3051803"/>
            <a:ext cx="955251" cy="1008324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2640203-D001-4EB6-A4E4-69AAD5F692E6}"/>
              </a:ext>
            </a:extLst>
          </p:cNvPr>
          <p:cNvSpPr txBox="1"/>
          <p:nvPr/>
        </p:nvSpPr>
        <p:spPr>
          <a:xfrm>
            <a:off x="671372" y="3760194"/>
            <a:ext cx="1623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次の行で繰り返し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615948A-3762-45E3-B38D-DBFB86FA9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107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5349820"/>
            <a:ext cx="4548757" cy="1289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8127" y="1895886"/>
            <a:ext cx="3863716" cy="21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9093" y="1848385"/>
            <a:ext cx="4217868" cy="1927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ハザードとアクシデントの対応付け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BE4990B-5618-4E4B-A860-9712059D7499}"/>
              </a:ext>
            </a:extLst>
          </p:cNvPr>
          <p:cNvSpPr txBox="1"/>
          <p:nvPr/>
        </p:nvSpPr>
        <p:spPr>
          <a:xfrm>
            <a:off x="1863243" y="993891"/>
            <a:ext cx="5551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ハザード</a:t>
            </a:r>
            <a:r>
              <a:rPr lang="en-US" altLang="ja-JP" dirty="0">
                <a:solidFill>
                  <a:srgbClr val="000000"/>
                </a:solidFill>
                <a:latin typeface="メイリオ"/>
                <a:ea typeface="メイリオ"/>
              </a:rPr>
              <a:t>(H1) </a:t>
            </a:r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をアクシデント（</a:t>
            </a:r>
            <a:r>
              <a:rPr lang="en-US" altLang="ja-JP" dirty="0">
                <a:solidFill>
                  <a:srgbClr val="000000"/>
                </a:solidFill>
                <a:latin typeface="メイリオ"/>
                <a:ea typeface="メイリオ"/>
              </a:rPr>
              <a:t>A3</a:t>
            </a:r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）に対応づける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1E19BB9-D43C-42D0-B9C5-FC0359498E49}"/>
              </a:ext>
            </a:extLst>
          </p:cNvPr>
          <p:cNvCxnSpPr/>
          <p:nvPr/>
        </p:nvCxnSpPr>
        <p:spPr bwMode="auto">
          <a:xfrm flipV="1">
            <a:off x="7538911" y="4028672"/>
            <a:ext cx="468923" cy="480647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F9F4988-52D0-4032-B779-A295A4DE94E9}"/>
              </a:ext>
            </a:extLst>
          </p:cNvPr>
          <p:cNvSpPr txBox="1"/>
          <p:nvPr/>
        </p:nvSpPr>
        <p:spPr>
          <a:xfrm>
            <a:off x="6265308" y="4510021"/>
            <a:ext cx="2485292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追加された行のハザード欄を右クリックし、「ハザードの選択」を選択</a:t>
            </a: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D1FCB579-0839-43D8-9BB3-12A8F4986885}"/>
              </a:ext>
            </a:extLst>
          </p:cNvPr>
          <p:cNvCxnSpPr/>
          <p:nvPr/>
        </p:nvCxnSpPr>
        <p:spPr bwMode="auto">
          <a:xfrm flipH="1" flipV="1">
            <a:off x="4469511" y="6054209"/>
            <a:ext cx="693522" cy="279442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B95B0A1-B23B-4B6C-B18E-484DE25D9D72}"/>
              </a:ext>
            </a:extLst>
          </p:cNvPr>
          <p:cNvSpPr txBox="1"/>
          <p:nvPr/>
        </p:nvSpPr>
        <p:spPr>
          <a:xfrm>
            <a:off x="5163033" y="6054209"/>
            <a:ext cx="316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プルダウンメニューから、</a:t>
            </a:r>
            <a:b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対象ハザード（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H1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）を選択</a:t>
            </a: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EFF28C25-C738-45E9-AED6-167A2BC6A9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37633" flipH="1">
            <a:off x="4338599" y="1297355"/>
            <a:ext cx="819054" cy="864560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50E39C76-F893-4829-94A1-62675C9CC5E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9057163" flipH="1">
            <a:off x="5125347" y="4294003"/>
            <a:ext cx="955251" cy="100832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9FE9DB8-3DBE-4EA6-B2B9-EB23AD13C950}"/>
              </a:ext>
            </a:extLst>
          </p:cNvPr>
          <p:cNvSpPr txBox="1"/>
          <p:nvPr/>
        </p:nvSpPr>
        <p:spPr>
          <a:xfrm>
            <a:off x="640532" y="140344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DC90707-40E0-4A99-8E78-67A342B20825}"/>
              </a:ext>
            </a:extLst>
          </p:cNvPr>
          <p:cNvSpPr txBox="1"/>
          <p:nvPr/>
        </p:nvSpPr>
        <p:spPr>
          <a:xfrm>
            <a:off x="8294253" y="1373538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4712989-47CB-45C9-9294-187CF0E58E52}"/>
              </a:ext>
            </a:extLst>
          </p:cNvPr>
          <p:cNvSpPr txBox="1"/>
          <p:nvPr/>
        </p:nvSpPr>
        <p:spPr>
          <a:xfrm>
            <a:off x="3465347" y="497837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D88680D-4ED8-4C55-968A-B845B5444F1A}"/>
              </a:ext>
            </a:extLst>
          </p:cNvPr>
          <p:cNvSpPr txBox="1"/>
          <p:nvPr/>
        </p:nvSpPr>
        <p:spPr>
          <a:xfrm>
            <a:off x="703754" y="4064297"/>
            <a:ext cx="3266326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A3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のハザード欄を右クリックし、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「ハザードの追加」を選択</a:t>
            </a: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84BA1AED-7B5E-4302-8DE7-E279D21BEBC1}"/>
              </a:ext>
            </a:extLst>
          </p:cNvPr>
          <p:cNvCxnSpPr/>
          <p:nvPr/>
        </p:nvCxnSpPr>
        <p:spPr bwMode="auto">
          <a:xfrm flipV="1">
            <a:off x="2464311" y="3301342"/>
            <a:ext cx="1096036" cy="727330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0614662-B419-40A4-966F-1B2EDEA86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35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ツール・ハンズオン中級について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8475" y="1258063"/>
            <a:ext cx="8188325" cy="5079237"/>
          </a:xfrm>
        </p:spPr>
        <p:txBody>
          <a:bodyPr/>
          <a:lstStyle/>
          <a:p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STAMP/STPA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概要とツール（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STAMP Workbench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）の基本的な使い方を理解している方を対象として、具体的な例題の分析を演習形式で行います。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演習を通じて、分析の各手順の意味や考え方を確認していただくとともに、ツールの使い方のコツを学んでいただきます。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F2717D-4625-40F8-ACC1-5F1CFC4B3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129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85441" y="3015055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</a:t>
            </a:r>
            <a:r>
              <a:rPr kumimoji="0" lang="ja-JP" altLang="en-US" sz="2200" kern="0" dirty="0">
                <a:solidFill>
                  <a:srgbClr val="000000"/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につながる可能性が高い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制御可能な</a:t>
            </a:r>
            <a:br>
              <a:rPr kumimoji="0" lang="en-US" altLang="ja-JP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　　　　　システムの状態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23900" y="385638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「ハザード」の例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146756" y="4161318"/>
            <a:ext cx="7547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時速△△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km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以上で走行する自動車が、前方車両との距離が○○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未満の状態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電車がホーム以外にいるときにドアが開く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09241" y="1034946"/>
            <a:ext cx="8186857" cy="76944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kern="0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アクシデント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：ステークホルダーにとって許容できない</a:t>
            </a: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損失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</a:t>
            </a:r>
            <a:br>
              <a:rPr kumimoji="0" lang="en-US" altLang="ja-JP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</a:b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　　　　　　　伴う事象</a:t>
            </a:r>
            <a:endParaRPr kumimoji="0" lang="en-US" altLang="ja-JP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47700" y="182973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アクシデントの例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70556" y="2166797"/>
            <a:ext cx="5397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自動車が、他の車両と衝突し、乗員や車両が損傷する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電車の乗客が線路に転落して怪我をする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10ABEC6-38D3-4306-BAB3-5F2C00E071AC}"/>
              </a:ext>
            </a:extLst>
          </p:cNvPr>
          <p:cNvSpPr txBox="1"/>
          <p:nvPr/>
        </p:nvSpPr>
        <p:spPr>
          <a:xfrm>
            <a:off x="522889" y="4952533"/>
            <a:ext cx="8305575" cy="430887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安全制約</a:t>
            </a:r>
            <a:r>
              <a:rPr kumimoji="0" lang="ja-JP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：ハザードを防ぐためにシステムが満たすべき条件</a:t>
            </a:r>
            <a:endParaRPr kumimoji="0" lang="en-US" altLang="ja-JP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DFA2C22-0E92-4FDB-A596-68DBA56E7DAC}"/>
              </a:ext>
            </a:extLst>
          </p:cNvPr>
          <p:cNvSpPr txBox="1"/>
          <p:nvPr/>
        </p:nvSpPr>
        <p:spPr>
          <a:xfrm>
            <a:off x="656992" y="541295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「安全制約」の例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9F7FED7-C959-4236-B5A8-14A15CAC523B}"/>
              </a:ext>
            </a:extLst>
          </p:cNvPr>
          <p:cNvSpPr txBox="1"/>
          <p:nvPr/>
        </p:nvSpPr>
        <p:spPr>
          <a:xfrm>
            <a:off x="1079849" y="5717888"/>
            <a:ext cx="7629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時速△△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km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以上で走行する自動車は、前方車両との距離が○○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m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以上でなければならない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電車がホーム以外にいるときにドアが開いてはならない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" name="角丸四角形 2">
            <a:extLst>
              <a:ext uri="{FF2B5EF4-FFF2-40B4-BE49-F238E27FC236}">
                <a16:creationId xmlns:a16="http://schemas.microsoft.com/office/drawing/2014/main" id="{B64A3B07-1DD4-4403-926C-DA9CAE6822DC}"/>
              </a:ext>
            </a:extLst>
          </p:cNvPr>
          <p:cNvSpPr/>
          <p:nvPr/>
        </p:nvSpPr>
        <p:spPr bwMode="auto">
          <a:xfrm>
            <a:off x="315536" y="4780802"/>
            <a:ext cx="8572481" cy="1768083"/>
          </a:xfrm>
          <a:prstGeom prst="roundRect">
            <a:avLst>
              <a:gd name="adj" fmla="val 7594"/>
            </a:avLst>
          </a:prstGeom>
          <a:noFill/>
          <a:ln w="5715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3149F4-02AF-486D-8983-5E26A99A2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728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F15F6918-4B79-4A26-BE2B-6230CA5E5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75384"/>
              </p:ext>
            </p:extLst>
          </p:nvPr>
        </p:nvGraphicFramePr>
        <p:xfrm>
          <a:off x="793393" y="1781045"/>
          <a:ext cx="7557215" cy="1451080"/>
        </p:xfrm>
        <a:graphic>
          <a:graphicData uri="http://schemas.openxmlformats.org/drawingml/2006/table">
            <a:tbl>
              <a:tblPr firstRow="1" bandRow="1"/>
              <a:tblGrid>
                <a:gridCol w="665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5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5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</a:rPr>
                        <a:t>関係する事故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H-1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車両がゲートの上にいるときに、ゲートが上昇する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A-1, A-3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H-2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A-2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H-3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A-3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399ABFE-8296-42A1-AD85-992172C770D7}"/>
              </a:ext>
            </a:extLst>
          </p:cNvPr>
          <p:cNvSpPr txBox="1"/>
          <p:nvPr/>
        </p:nvSpPr>
        <p:spPr>
          <a:xfrm>
            <a:off x="330200" y="1053650"/>
            <a:ext cx="8521700" cy="461665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安全制約</a:t>
            </a: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：ハザードを防ぐためにシステムが満たすべき条件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6A02EAF-C7F8-46B3-9CE7-5F6C5FD2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368960"/>
              </p:ext>
            </p:extLst>
          </p:nvPr>
        </p:nvGraphicFramePr>
        <p:xfrm>
          <a:off x="330200" y="4347354"/>
          <a:ext cx="8521699" cy="1883780"/>
        </p:xfrm>
        <a:graphic>
          <a:graphicData uri="http://schemas.openxmlformats.org/drawingml/2006/table">
            <a:tbl>
              <a:tblPr firstRow="1" bandRow="1"/>
              <a:tblGrid>
                <a:gridCol w="730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2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安全制約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対応する</a:t>
                      </a:r>
                      <a:endParaRPr kumimoji="1" lang="en-US" altLang="ja-JP" sz="16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SC-1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車両がゲートの上にいるときに、ゲートが上昇してはならない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H-1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SC-2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許可のない車両がゲート前にいるときに、ゲートが開いてはならない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SC-3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許可のある車両がゲート前にいるときに、ゲートが開かなければならない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上矢印 16">
            <a:extLst>
              <a:ext uri="{FF2B5EF4-FFF2-40B4-BE49-F238E27FC236}">
                <a16:creationId xmlns:a16="http://schemas.microsoft.com/office/drawing/2014/main" id="{8245C401-AC04-4A9D-84BA-09CCE00F364E}"/>
              </a:ext>
            </a:extLst>
          </p:cNvPr>
          <p:cNvSpPr/>
          <p:nvPr/>
        </p:nvSpPr>
        <p:spPr bwMode="auto">
          <a:xfrm flipV="1">
            <a:off x="4073770" y="3460086"/>
            <a:ext cx="996461" cy="486508"/>
          </a:xfrm>
          <a:prstGeom prst="upArrow">
            <a:avLst>
              <a:gd name="adj1" fmla="val 50000"/>
              <a:gd name="adj2" fmla="val 40361"/>
            </a:avLst>
          </a:prstGeom>
          <a:solidFill>
            <a:srgbClr val="002B62">
              <a:lumMod val="25000"/>
              <a:lumOff val="75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7325CD-F663-47B2-9A30-21CF79C6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20809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F15F6918-4B79-4A26-BE2B-6230CA5E5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666112"/>
              </p:ext>
            </p:extLst>
          </p:nvPr>
        </p:nvGraphicFramePr>
        <p:xfrm>
          <a:off x="793393" y="1781045"/>
          <a:ext cx="7557215" cy="1451080"/>
        </p:xfrm>
        <a:graphic>
          <a:graphicData uri="http://schemas.openxmlformats.org/drawingml/2006/table">
            <a:tbl>
              <a:tblPr firstRow="1" bandRow="1"/>
              <a:tblGrid>
                <a:gridCol w="665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5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5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</a:rPr>
                        <a:t>関係する事故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H-1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車両がゲートの上にいるときに、ゲートが上昇する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A-1, A-3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H-2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許可のない自動車がゲート前にいるときに、ゲートが開いている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A-2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/>
                        <a:t>H-3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400" dirty="0"/>
                        <a:t>許可のある自動車がゲート前にいるときに、ゲートが開かない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400" dirty="0"/>
                        <a:t>A-3</a:t>
                      </a:r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399ABFE-8296-42A1-AD85-992172C770D7}"/>
              </a:ext>
            </a:extLst>
          </p:cNvPr>
          <p:cNvSpPr txBox="1"/>
          <p:nvPr/>
        </p:nvSpPr>
        <p:spPr>
          <a:xfrm>
            <a:off x="330200" y="1053650"/>
            <a:ext cx="8521700" cy="461665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90000"/>
                    <a:lumOff val="1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安全制約</a:t>
            </a: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：ハザードを防ぐためにシステムが満たすべき条件</a:t>
            </a:r>
            <a:endParaRPr kumimoji="0" lang="en-US" altLang="ja-JP" sz="2400" b="1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aphicFrame>
        <p:nvGraphicFramePr>
          <p:cNvPr id="20" name="表 19">
            <a:extLst>
              <a:ext uri="{FF2B5EF4-FFF2-40B4-BE49-F238E27FC236}">
                <a16:creationId xmlns:a16="http://schemas.microsoft.com/office/drawing/2014/main" id="{36A02EAF-C7F8-46B3-9CE7-5F6C5FD2D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672703"/>
              </p:ext>
            </p:extLst>
          </p:nvPr>
        </p:nvGraphicFramePr>
        <p:xfrm>
          <a:off x="330200" y="4347354"/>
          <a:ext cx="8521699" cy="1883780"/>
        </p:xfrm>
        <a:graphic>
          <a:graphicData uri="http://schemas.openxmlformats.org/drawingml/2006/table">
            <a:tbl>
              <a:tblPr firstRow="1" bandRow="1"/>
              <a:tblGrid>
                <a:gridCol w="730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2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安全制約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対応する</a:t>
                      </a:r>
                      <a:endParaRPr kumimoji="1" lang="en-US" altLang="ja-JP" sz="160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SC-1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車両がゲートの上にいるときに、ゲートが上昇してはならない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H-1</a:t>
                      </a:r>
                      <a:endParaRPr kumimoji="1" lang="ja-JP" altLang="en-US" sz="1600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SC-2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許可のない車両がゲート前にいるときに、ゲートが開いてはならない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H-2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77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SC-3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600" dirty="0"/>
                        <a:t>許可のある車両がゲート前にいるときに、ゲートが開かなければならない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H-3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上矢印 16">
            <a:extLst>
              <a:ext uri="{FF2B5EF4-FFF2-40B4-BE49-F238E27FC236}">
                <a16:creationId xmlns:a16="http://schemas.microsoft.com/office/drawing/2014/main" id="{8245C401-AC04-4A9D-84BA-09CCE00F364E}"/>
              </a:ext>
            </a:extLst>
          </p:cNvPr>
          <p:cNvSpPr/>
          <p:nvPr/>
        </p:nvSpPr>
        <p:spPr bwMode="auto">
          <a:xfrm flipV="1">
            <a:off x="4073770" y="3460086"/>
            <a:ext cx="996461" cy="486508"/>
          </a:xfrm>
          <a:prstGeom prst="upArrow">
            <a:avLst>
              <a:gd name="adj1" fmla="val 50000"/>
              <a:gd name="adj2" fmla="val 40361"/>
            </a:avLst>
          </a:prstGeom>
          <a:solidFill>
            <a:srgbClr val="002B62">
              <a:lumMod val="25000"/>
              <a:lumOff val="75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" name="円形吹き出し 3">
            <a:extLst>
              <a:ext uri="{FF2B5EF4-FFF2-40B4-BE49-F238E27FC236}">
                <a16:creationId xmlns:a16="http://schemas.microsoft.com/office/drawing/2014/main" id="{65CA9AD9-6AD9-4C84-8273-67FD0D1A3D6E}"/>
              </a:ext>
            </a:extLst>
          </p:cNvPr>
          <p:cNvSpPr/>
          <p:nvPr/>
        </p:nvSpPr>
        <p:spPr bwMode="auto">
          <a:xfrm>
            <a:off x="2033998" y="1548212"/>
            <a:ext cx="6649575" cy="2418230"/>
          </a:xfrm>
          <a:prstGeom prst="wedgeEllipseCallout">
            <a:avLst>
              <a:gd name="adj1" fmla="val 29066"/>
              <a:gd name="adj2" fmla="val 61115"/>
            </a:avLst>
          </a:prstGeom>
          <a:solidFill>
            <a:srgbClr val="FFFFFF"/>
          </a:solidFill>
          <a:ln w="762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7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5AC862-B7CD-4D4F-ABA1-D292BEA116FF}"/>
              </a:ext>
            </a:extLst>
          </p:cNvPr>
          <p:cNvSpPr/>
          <p:nvPr/>
        </p:nvSpPr>
        <p:spPr>
          <a:xfrm>
            <a:off x="2518506" y="1824569"/>
            <a:ext cx="58535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この後の分析作業では、</a:t>
            </a:r>
            <a:endParaRPr lang="en-US" altLang="ja-JP" sz="2000" b="1" dirty="0">
              <a:solidFill>
                <a:srgbClr val="76161B">
                  <a:lumMod val="60000"/>
                  <a:lumOff val="40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この安全制約を守るためにシステムが行っている制御を図示し（モデル化し）、安全制約に反するような制御の破たんがあり得ないか？を分析する。</a:t>
            </a:r>
            <a:endParaRPr lang="en-US" altLang="ja-JP" sz="2000" b="1" dirty="0">
              <a:solidFill>
                <a:srgbClr val="76161B">
                  <a:lumMod val="60000"/>
                  <a:lumOff val="40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9E457C2-76F8-4DFF-862F-DFB05B989E7E}"/>
              </a:ext>
            </a:extLst>
          </p:cNvPr>
          <p:cNvSpPr/>
          <p:nvPr/>
        </p:nvSpPr>
        <p:spPr>
          <a:xfrm>
            <a:off x="3152003" y="3143158"/>
            <a:ext cx="41426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 </a:t>
            </a:r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安全制約に含まれないハザードは</a:t>
            </a:r>
            <a:endParaRPr lang="en-US" altLang="ja-JP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分析対象にならないことに注意</a:t>
            </a:r>
            <a:endParaRPr lang="en-US" altLang="ja-JP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角丸四角形 2">
            <a:extLst>
              <a:ext uri="{FF2B5EF4-FFF2-40B4-BE49-F238E27FC236}">
                <a16:creationId xmlns:a16="http://schemas.microsoft.com/office/drawing/2014/main" id="{E6D5CAAA-344E-4483-8A48-1F5FAE3DACFE}"/>
              </a:ext>
            </a:extLst>
          </p:cNvPr>
          <p:cNvSpPr/>
          <p:nvPr/>
        </p:nvSpPr>
        <p:spPr bwMode="auto">
          <a:xfrm>
            <a:off x="291767" y="4290850"/>
            <a:ext cx="8604825" cy="1971815"/>
          </a:xfrm>
          <a:prstGeom prst="roundRect">
            <a:avLst>
              <a:gd name="adj" fmla="val 6122"/>
            </a:avLst>
          </a:prstGeom>
          <a:noFill/>
          <a:ln w="762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642EE1-2BCB-4BAB-A710-BAC3241C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2692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l="19661"/>
          <a:stretch>
            <a:fillRect/>
          </a:stretch>
        </p:blipFill>
        <p:spPr bwMode="auto">
          <a:xfrm>
            <a:off x="704795" y="4503555"/>
            <a:ext cx="4437131" cy="1853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402" y="1324601"/>
            <a:ext cx="6883323" cy="228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安全制約の記述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4B17B1-31F4-4FEA-9696-230D693288F9}"/>
              </a:ext>
            </a:extLst>
          </p:cNvPr>
          <p:cNvSpPr txBox="1"/>
          <p:nvPr/>
        </p:nvSpPr>
        <p:spPr>
          <a:xfrm>
            <a:off x="7512580" y="1098970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CFB565D-3F81-4020-83F2-5F6200E6D5D0}"/>
              </a:ext>
            </a:extLst>
          </p:cNvPr>
          <p:cNvSpPr txBox="1"/>
          <p:nvPr/>
        </p:nvSpPr>
        <p:spPr>
          <a:xfrm>
            <a:off x="5420474" y="3640382"/>
            <a:ext cx="3266326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「安全制約」欄を右クリックし、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「安全制約の追加」を選択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5976918" y="2342995"/>
            <a:ext cx="970147" cy="126608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A6A322DE-87C7-4A08-94D8-09E94CF51D88}"/>
              </a:ext>
            </a:extLst>
          </p:cNvPr>
          <p:cNvCxnSpPr/>
          <p:nvPr/>
        </p:nvCxnSpPr>
        <p:spPr bwMode="auto">
          <a:xfrm flipH="1">
            <a:off x="4539098" y="5331933"/>
            <a:ext cx="1205655" cy="0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5744753" y="5176532"/>
            <a:ext cx="270342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安全制約の内容を記入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606892" flipH="1">
            <a:off x="5772305" y="4142187"/>
            <a:ext cx="955251" cy="1008324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888181" y="4153907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14" name="角丸四角形 21">
            <a:extLst>
              <a:ext uri="{FF2B5EF4-FFF2-40B4-BE49-F238E27FC236}">
                <a16:creationId xmlns:a16="http://schemas.microsoft.com/office/drawing/2014/main" id="{E8A376E3-CD6B-4B0B-9E95-B60C559A8047}"/>
              </a:ext>
            </a:extLst>
          </p:cNvPr>
          <p:cNvSpPr/>
          <p:nvPr/>
        </p:nvSpPr>
        <p:spPr bwMode="auto">
          <a:xfrm>
            <a:off x="6666669" y="6356938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-#2.stmp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D4E171D-A02E-4003-B898-DA88EFB9E2BC}"/>
              </a:ext>
            </a:extLst>
          </p:cNvPr>
          <p:cNvSpPr txBox="1"/>
          <p:nvPr/>
        </p:nvSpPr>
        <p:spPr>
          <a:xfrm>
            <a:off x="5918200" y="6100778"/>
            <a:ext cx="2961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04374B0-E097-4191-870D-E0F979781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02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4069" y="3329604"/>
            <a:ext cx="6655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STPA</a:t>
            </a:r>
          </a:p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Step 0 </a:t>
            </a:r>
            <a:r>
              <a:rPr lang="ja-JP" altLang="en-US" sz="4400" dirty="0">
                <a:solidFill>
                  <a:srgbClr val="000000"/>
                </a:solidFill>
                <a:latin typeface="メイリオ"/>
                <a:ea typeface="メイリオ"/>
              </a:rPr>
              <a:t>準備２</a:t>
            </a:r>
            <a:endParaRPr lang="en-US" altLang="ja-JP" sz="4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7C8B46A-C4F6-4408-8665-104D81899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56917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角丸四角形 69"/>
          <p:cNvSpPr/>
          <p:nvPr/>
        </p:nvSpPr>
        <p:spPr bwMode="auto"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 bwMode="auto"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1" name="角丸四角形 70"/>
          <p:cNvSpPr/>
          <p:nvPr/>
        </p:nvSpPr>
        <p:spPr bwMode="auto"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2" name="角丸四角形 71"/>
          <p:cNvSpPr/>
          <p:nvPr/>
        </p:nvSpPr>
        <p:spPr bwMode="auto"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3" name="正方形/長方形 72"/>
          <p:cNvSpPr/>
          <p:nvPr/>
        </p:nvSpPr>
        <p:spPr bwMode="auto"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コンポーネント間の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制御関係を表すモデル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の構築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の発生要因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の分析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92" y="3868468"/>
            <a:ext cx="208171" cy="208171"/>
          </a:xfrm>
          <a:prstGeom prst="rect">
            <a:avLst/>
          </a:prstGeom>
        </p:spPr>
      </p:pic>
      <p:sp>
        <p:nvSpPr>
          <p:cNvPr id="78" name="爆発 1 77"/>
          <p:cNvSpPr>
            <a:spLocks noChangeAspect="1"/>
          </p:cNvSpPr>
          <p:nvPr/>
        </p:nvSpPr>
        <p:spPr bwMode="auto"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システム</a:t>
            </a:r>
            <a:endParaRPr lang="en-US" altLang="ja-JP" sz="11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53258" y="1374740"/>
            <a:ext cx="198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399402" y="1374740"/>
            <a:ext cx="18964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latin typeface="メイリオ"/>
                <a:ea typeface="メイリオ"/>
              </a:rPr>
              <a:t>準備</a:t>
            </a:r>
            <a:r>
              <a:rPr lang="en-US" altLang="ja-JP" b="1" dirty="0">
                <a:latin typeface="メイリオ"/>
                <a:ea typeface="メイリオ"/>
              </a:rPr>
              <a:t>2】</a:t>
            </a:r>
            <a:endParaRPr lang="ja-JP" altLang="en-US" b="1" dirty="0">
              <a:latin typeface="メイリオ"/>
              <a:ea typeface="メイリオ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35" name="曲線コネクタ 134"/>
          <p:cNvCxnSpPr>
            <a:endCxn id="134" idx="1"/>
          </p:cNvCxnSpPr>
          <p:nvPr/>
        </p:nvCxnSpPr>
        <p:spPr bwMode="auto">
          <a:xfrm>
            <a:off x="2748463" y="3928201"/>
            <a:ext cx="2532729" cy="53761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曲線コネクタ 135"/>
          <p:cNvCxnSpPr>
            <a:endCxn id="138" idx="1"/>
          </p:cNvCxnSpPr>
          <p:nvPr/>
        </p:nvCxnSpPr>
        <p:spPr bwMode="auto">
          <a:xfrm flipV="1">
            <a:off x="3608498" y="3496585"/>
            <a:ext cx="1548299" cy="213823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曲線コネクタ 136"/>
          <p:cNvCxnSpPr>
            <a:endCxn id="141" idx="1"/>
          </p:cNvCxnSpPr>
          <p:nvPr/>
        </p:nvCxnSpPr>
        <p:spPr bwMode="auto">
          <a:xfrm flipV="1">
            <a:off x="3602917" y="4457303"/>
            <a:ext cx="1799312" cy="17384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正方形/長方形 137"/>
          <p:cNvSpPr/>
          <p:nvPr/>
        </p:nvSpPr>
        <p:spPr bwMode="auto"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1" name="正方形/長方形 140"/>
          <p:cNvSpPr/>
          <p:nvPr/>
        </p:nvSpPr>
        <p:spPr bwMode="auto"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2" name="右矢印 141"/>
          <p:cNvSpPr/>
          <p:nvPr/>
        </p:nvSpPr>
        <p:spPr bwMode="auto">
          <a:xfrm>
            <a:off x="205562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3" name="右矢印 142"/>
          <p:cNvSpPr/>
          <p:nvPr/>
        </p:nvSpPr>
        <p:spPr bwMode="auto">
          <a:xfrm>
            <a:off x="463916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4" name="右矢印 143"/>
          <p:cNvSpPr/>
          <p:nvPr/>
        </p:nvSpPr>
        <p:spPr bwMode="auto">
          <a:xfrm>
            <a:off x="6851307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5" name="直線矢印コネクタ 144"/>
          <p:cNvCxnSpPr/>
          <p:nvPr/>
        </p:nvCxnSpPr>
        <p:spPr bwMode="auto"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6" name="直線矢印コネクタ 145"/>
          <p:cNvCxnSpPr/>
          <p:nvPr/>
        </p:nvCxnSpPr>
        <p:spPr bwMode="auto">
          <a:xfrm flipV="1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47" name="正方形/長方形 146"/>
          <p:cNvSpPr/>
          <p:nvPr/>
        </p:nvSpPr>
        <p:spPr bwMode="auto">
          <a:xfrm>
            <a:off x="2469054" y="4782773"/>
            <a:ext cx="1526713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8" name="直線矢印コネクタ 147"/>
          <p:cNvCxnSpPr/>
          <p:nvPr/>
        </p:nvCxnSpPr>
        <p:spPr bwMode="auto">
          <a:xfrm flipV="1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9" name="直線矢印コネクタ 148"/>
          <p:cNvCxnSpPr/>
          <p:nvPr/>
        </p:nvCxnSpPr>
        <p:spPr bwMode="auto"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0" name="直線矢印コネクタ 21"/>
          <p:cNvCxnSpPr/>
          <p:nvPr/>
        </p:nvCxnSpPr>
        <p:spPr bwMode="auto">
          <a:xfrm>
            <a:off x="3205074" y="3637465"/>
            <a:ext cx="432000" cy="468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1" name="直線矢印コネクタ 25"/>
          <p:cNvCxnSpPr/>
          <p:nvPr/>
        </p:nvCxnSpPr>
        <p:spPr bwMode="auto">
          <a:xfrm rot="16200000" flipV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2" name="正方形/長方形 151"/>
          <p:cNvSpPr/>
          <p:nvPr/>
        </p:nvSpPr>
        <p:spPr bwMode="auto">
          <a:xfrm>
            <a:off x="2477209" y="3402215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3" name="正方形/長方形 152"/>
          <p:cNvSpPr/>
          <p:nvPr/>
        </p:nvSpPr>
        <p:spPr bwMode="auto">
          <a:xfrm>
            <a:off x="3123765" y="4089099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：コンポーネント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：コントロールアクション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：フィードバックデータ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2B62">
                  <a:lumMod val="75000"/>
                  <a:lumOff val="25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155" name="直線矢印コネクタ 154"/>
          <p:cNvCxnSpPr/>
          <p:nvPr/>
        </p:nvCxnSpPr>
        <p:spPr bwMode="auto"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6" name="直線矢印コネクタ 155"/>
          <p:cNvCxnSpPr/>
          <p:nvPr/>
        </p:nvCxnSpPr>
        <p:spPr bwMode="auto"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tailEnd type="arrow"/>
          </a:ln>
          <a:effectLst/>
        </p:spPr>
      </p:cxnSp>
      <p:sp>
        <p:nvSpPr>
          <p:cNvPr id="157" name="正方形/長方形 156"/>
          <p:cNvSpPr/>
          <p:nvPr/>
        </p:nvSpPr>
        <p:spPr bwMode="auto">
          <a:xfrm>
            <a:off x="2456538" y="5389060"/>
            <a:ext cx="252000" cy="108000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8" name="正方形/長方形 157"/>
          <p:cNvSpPr/>
          <p:nvPr/>
        </p:nvSpPr>
        <p:spPr bwMode="auto"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59" name="正方形/長方形 158"/>
          <p:cNvSpPr/>
          <p:nvPr/>
        </p:nvSpPr>
        <p:spPr bwMode="auto"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0" name="正方形/長方形 159"/>
          <p:cNvSpPr/>
          <p:nvPr/>
        </p:nvSpPr>
        <p:spPr bwMode="auto"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1" name="正方形/長方形 160"/>
          <p:cNvSpPr/>
          <p:nvPr/>
        </p:nvSpPr>
        <p:spPr bwMode="auto"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2" name="曲線コネクタ 161"/>
          <p:cNvCxnSpPr>
            <a:stCxn id="138" idx="3"/>
            <a:endCxn id="158" idx="1"/>
          </p:cNvCxnSpPr>
          <p:nvPr/>
        </p:nvCxnSpPr>
        <p:spPr bwMode="auto">
          <a:xfrm flipV="1">
            <a:off x="5929657" y="3404493"/>
            <a:ext cx="1496136" cy="92092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曲線コネクタ 162"/>
          <p:cNvCxnSpPr>
            <a:stCxn id="133" idx="3"/>
            <a:endCxn id="160" idx="1"/>
          </p:cNvCxnSpPr>
          <p:nvPr/>
        </p:nvCxnSpPr>
        <p:spPr bwMode="auto">
          <a:xfrm>
            <a:off x="6017672" y="3573612"/>
            <a:ext cx="1448712" cy="156156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正方形/長方形 163"/>
          <p:cNvSpPr/>
          <p:nvPr/>
        </p:nvSpPr>
        <p:spPr bwMode="auto"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5" name="正方形/長方形 164"/>
          <p:cNvSpPr/>
          <p:nvPr/>
        </p:nvSpPr>
        <p:spPr bwMode="auto"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6" name="正方形/長方形 165"/>
          <p:cNvSpPr/>
          <p:nvPr/>
        </p:nvSpPr>
        <p:spPr bwMode="auto"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7" name="正方形/長方形 166"/>
          <p:cNvSpPr/>
          <p:nvPr/>
        </p:nvSpPr>
        <p:spPr bwMode="auto"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8" name="曲線コネクタ 167"/>
          <p:cNvCxnSpPr>
            <a:stCxn id="134" idx="3"/>
            <a:endCxn id="164" idx="1"/>
          </p:cNvCxnSpPr>
          <p:nvPr/>
        </p:nvCxnSpPr>
        <p:spPr bwMode="auto">
          <a:xfrm>
            <a:off x="6054052" y="3981962"/>
            <a:ext cx="1743844" cy="6046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曲線コネクタ 168"/>
          <p:cNvCxnSpPr>
            <a:stCxn id="73" idx="3"/>
            <a:endCxn id="166" idx="1"/>
          </p:cNvCxnSpPr>
          <p:nvPr/>
        </p:nvCxnSpPr>
        <p:spPr bwMode="auto">
          <a:xfrm>
            <a:off x="6131054" y="4060477"/>
            <a:ext cx="1707764" cy="29337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テキスト ボックス 169"/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危険な制御の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パターンを利用して分析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cxnSp>
        <p:nvCxnSpPr>
          <p:cNvPr id="171" name="直線矢印コネクタ 170"/>
          <p:cNvCxnSpPr>
            <a:stCxn id="170" idx="0"/>
          </p:cNvCxnSpPr>
          <p:nvPr/>
        </p:nvCxnSpPr>
        <p:spPr bwMode="auto">
          <a:xfrm flipH="1" flipV="1">
            <a:off x="5745055" y="4658147"/>
            <a:ext cx="29036" cy="28097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203315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2" name="円/楕円 171"/>
          <p:cNvSpPr/>
          <p:nvPr/>
        </p:nvSpPr>
        <p:spPr bwMode="auto">
          <a:xfrm rot="20014791">
            <a:off x="7340344" y="3073122"/>
            <a:ext cx="1283779" cy="1717313"/>
          </a:xfrm>
          <a:prstGeom prst="ellipse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3" name="正方形/長方形 172"/>
          <p:cNvSpPr/>
          <p:nvPr/>
        </p:nvSpPr>
        <p:spPr bwMode="auto">
          <a:xfrm>
            <a:off x="7754305" y="5161946"/>
            <a:ext cx="1269499" cy="743640"/>
          </a:xfrm>
          <a:prstGeom prst="rect">
            <a:avLst/>
          </a:prstGeom>
          <a:solidFill>
            <a:srgbClr val="76161B">
              <a:lumMod val="60000"/>
              <a:lumOff val="40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コンポーネントが満たすべき</a:t>
            </a:r>
            <a:endParaRPr kumimoji="0" lang="en-US" altLang="ja-JP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安全要件を導出</a:t>
            </a:r>
          </a:p>
        </p:txBody>
      </p:sp>
      <p:cxnSp>
        <p:nvCxnSpPr>
          <p:cNvPr id="174" name="直線矢印コネクタ 173"/>
          <p:cNvCxnSpPr>
            <a:endCxn id="173" idx="0"/>
          </p:cNvCxnSpPr>
          <p:nvPr/>
        </p:nvCxnSpPr>
        <p:spPr bwMode="auto">
          <a:xfrm>
            <a:off x="8256684" y="4749828"/>
            <a:ext cx="132371" cy="41211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5" name="テキスト ボックス 174"/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コントロールストラクチャー</a:t>
            </a:r>
            <a:endParaRPr lang="en-US" altLang="ja-JP" sz="12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76" name="図 1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66" y="5341594"/>
            <a:ext cx="2343954" cy="761871"/>
          </a:xfrm>
          <a:prstGeom prst="rect">
            <a:avLst/>
          </a:prstGeom>
        </p:spPr>
      </p:pic>
      <p:sp>
        <p:nvSpPr>
          <p:cNvPr id="177" name="正方形/長方形 176"/>
          <p:cNvSpPr/>
          <p:nvPr/>
        </p:nvSpPr>
        <p:spPr>
          <a:xfrm>
            <a:off x="7119176" y="2476065"/>
            <a:ext cx="20428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HCF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Hazard Causal Factor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86" name="角丸四角形 185"/>
          <p:cNvSpPr/>
          <p:nvPr/>
        </p:nvSpPr>
        <p:spPr bwMode="auto"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7" name="角丸四角形 186"/>
          <p:cNvSpPr/>
          <p:nvPr/>
        </p:nvSpPr>
        <p:spPr bwMode="auto"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8" name="角丸四角形 187"/>
          <p:cNvSpPr/>
          <p:nvPr/>
        </p:nvSpPr>
        <p:spPr bwMode="auto"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9" name="角丸四角形 188"/>
          <p:cNvSpPr/>
          <p:nvPr/>
        </p:nvSpPr>
        <p:spPr bwMode="auto"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323146" y="1830273"/>
            <a:ext cx="16648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システムレベルの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アクシデント、ハザード、安全制約の識別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ハザードにつながる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 err="1">
                <a:solidFill>
                  <a:srgbClr val="000000"/>
                </a:solidFill>
                <a:latin typeface="メイリオ"/>
                <a:ea typeface="メイリオ"/>
              </a:rPr>
              <a:t>の識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別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>
              <a:spcBef>
                <a:spcPts val="600"/>
              </a:spcBef>
            </a:pP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UCA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Unsafe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 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Control Action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3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92" name="角丸四角形 191"/>
          <p:cNvSpPr/>
          <p:nvPr/>
        </p:nvSpPr>
        <p:spPr bwMode="auto">
          <a:xfrm>
            <a:off x="229033" y="1691644"/>
            <a:ext cx="1875705" cy="4516827"/>
          </a:xfrm>
          <a:prstGeom prst="roundRect">
            <a:avLst>
              <a:gd name="adj" fmla="val 5611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4" name="角丸四角形 193"/>
          <p:cNvSpPr/>
          <p:nvPr/>
        </p:nvSpPr>
        <p:spPr bwMode="auto">
          <a:xfrm>
            <a:off x="4558711" y="169164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3" name="角丸四角形 192"/>
          <p:cNvSpPr/>
          <p:nvPr/>
        </p:nvSpPr>
        <p:spPr bwMode="auto">
          <a:xfrm>
            <a:off x="7204502" y="1691644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1" name="円形吹き出し 80"/>
          <p:cNvSpPr/>
          <p:nvPr/>
        </p:nvSpPr>
        <p:spPr bwMode="auto">
          <a:xfrm>
            <a:off x="4212374" y="1542933"/>
            <a:ext cx="4125366" cy="1890615"/>
          </a:xfrm>
          <a:prstGeom prst="wedgeEllipseCallout">
            <a:avLst>
              <a:gd name="adj1" fmla="val -60712"/>
              <a:gd name="adj2" fmla="val 21998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AC9304E-BEA5-4525-BF46-953F6EF8859C}"/>
              </a:ext>
            </a:extLst>
          </p:cNvPr>
          <p:cNvSpPr txBox="1"/>
          <p:nvPr/>
        </p:nvSpPr>
        <p:spPr>
          <a:xfrm>
            <a:off x="4588588" y="2050456"/>
            <a:ext cx="3425418" cy="954107"/>
          </a:xfrm>
          <a:prstGeom prst="rect">
            <a:avLst/>
          </a:prstGeom>
          <a:noFill/>
          <a:effectLst>
            <a:glow rad="63500">
              <a:sysClr val="window" lastClr="FFFFFF"/>
            </a:glo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コンポーネント間の制御関係を絵に描く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E95777-F58A-4DEF-A2B2-2BC2ACBCE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786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 bwMode="auto">
          <a:xfrm>
            <a:off x="2976217" y="3589997"/>
            <a:ext cx="3343677" cy="935563"/>
          </a:xfrm>
          <a:prstGeom prst="rect">
            <a:avLst/>
          </a:prstGeom>
          <a:solidFill>
            <a:srgbClr val="C5DE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制御するコンポーネント</a:t>
            </a:r>
          </a:p>
        </p:txBody>
      </p:sp>
      <p:sp>
        <p:nvSpPr>
          <p:cNvPr id="80" name="正方形/長方形 79"/>
          <p:cNvSpPr/>
          <p:nvPr/>
        </p:nvSpPr>
        <p:spPr bwMode="auto">
          <a:xfrm>
            <a:off x="2976217" y="5423582"/>
            <a:ext cx="3343677" cy="826156"/>
          </a:xfrm>
          <a:prstGeom prst="rect">
            <a:avLst/>
          </a:prstGeom>
          <a:solidFill>
            <a:srgbClr val="C5DE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制御対象のコンポーネント</a:t>
            </a:r>
          </a:p>
        </p:txBody>
      </p:sp>
      <p:sp>
        <p:nvSpPr>
          <p:cNvPr id="83" name="正方形/長方形 82"/>
          <p:cNvSpPr/>
          <p:nvPr/>
        </p:nvSpPr>
        <p:spPr bwMode="auto">
          <a:xfrm>
            <a:off x="4650038" y="4013486"/>
            <a:ext cx="1564887" cy="446768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プロセスモデル</a:t>
            </a:r>
          </a:p>
        </p:txBody>
      </p:sp>
      <p:cxnSp>
        <p:nvCxnSpPr>
          <p:cNvPr id="84" name="直線矢印コネクタ 83"/>
          <p:cNvCxnSpPr/>
          <p:nvPr/>
        </p:nvCxnSpPr>
        <p:spPr bwMode="auto">
          <a:xfrm>
            <a:off x="4217607" y="4527998"/>
            <a:ext cx="0" cy="895585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85" name="直線矢印コネクタ 84"/>
          <p:cNvCxnSpPr/>
          <p:nvPr/>
        </p:nvCxnSpPr>
        <p:spPr bwMode="auto">
          <a:xfrm flipV="1">
            <a:off x="5187040" y="4546389"/>
            <a:ext cx="0" cy="877194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2B62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86" name="テキスト ボックス 85"/>
          <p:cNvSpPr txBox="1"/>
          <p:nvPr/>
        </p:nvSpPr>
        <p:spPr>
          <a:xfrm>
            <a:off x="2757759" y="4768314"/>
            <a:ext cx="140098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コントロールアクション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5223327" y="4884567"/>
            <a:ext cx="17035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フィードバック</a:t>
            </a:r>
            <a:endParaRPr lang="en-US" altLang="ja-JP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696286" y="2969114"/>
            <a:ext cx="4005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2400" b="1" dirty="0">
                <a:solidFill>
                  <a:srgbClr val="000000"/>
                </a:solidFill>
                <a:latin typeface="メイリオ"/>
                <a:ea typeface="メイリオ"/>
              </a:rPr>
              <a:t>STAMP</a:t>
            </a:r>
            <a:r>
              <a:rPr lang="ja-JP" altLang="en-US" sz="2400" b="1" dirty="0">
                <a:solidFill>
                  <a:srgbClr val="000000"/>
                </a:solidFill>
                <a:latin typeface="メイリオ"/>
                <a:ea typeface="メイリオ"/>
              </a:rPr>
              <a:t>で使うモデルの基本</a:t>
            </a:r>
            <a:endParaRPr lang="ja-JP" altLang="en-US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89" name="角丸四角形吹き出し 88"/>
          <p:cNvSpPr/>
          <p:nvPr/>
        </p:nvSpPr>
        <p:spPr bwMode="auto">
          <a:xfrm>
            <a:off x="405044" y="5161566"/>
            <a:ext cx="2004931" cy="1088171"/>
          </a:xfrm>
          <a:prstGeom prst="wedgeRoundRectCallout">
            <a:avLst>
              <a:gd name="adj1" fmla="val 73711"/>
              <a:gd name="adj2" fmla="val -53308"/>
              <a:gd name="adj3" fmla="val 16667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制御対象のコンポーネントを制御するためのアクション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（安全制約を守るため</a:t>
            </a:r>
            <a:b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</a:b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　に必要な制御）</a:t>
            </a:r>
          </a:p>
        </p:txBody>
      </p:sp>
      <p:sp>
        <p:nvSpPr>
          <p:cNvPr id="90" name="角丸四角形吹き出し 89"/>
          <p:cNvSpPr/>
          <p:nvPr/>
        </p:nvSpPr>
        <p:spPr bwMode="auto">
          <a:xfrm>
            <a:off x="6612547" y="3767705"/>
            <a:ext cx="2380157" cy="753246"/>
          </a:xfrm>
          <a:prstGeom prst="wedgeRoundRectCallout">
            <a:avLst>
              <a:gd name="adj1" fmla="val -68583"/>
              <a:gd name="adj2" fmla="val 17708"/>
              <a:gd name="adj3" fmla="val 16667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システムの内部や外部環境の状態の認識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（状態変数の集合）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91" name="正方形/長方形 90"/>
          <p:cNvSpPr/>
          <p:nvPr/>
        </p:nvSpPr>
        <p:spPr bwMode="auto">
          <a:xfrm>
            <a:off x="3121714" y="4013486"/>
            <a:ext cx="1437456" cy="446768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アルゴリズム</a:t>
            </a:r>
          </a:p>
        </p:txBody>
      </p:sp>
      <p:sp>
        <p:nvSpPr>
          <p:cNvPr id="92" name="角丸四角形吹き出し 91"/>
          <p:cNvSpPr/>
          <p:nvPr/>
        </p:nvSpPr>
        <p:spPr bwMode="auto">
          <a:xfrm>
            <a:off x="405044" y="3898429"/>
            <a:ext cx="2291242" cy="446768"/>
          </a:xfrm>
          <a:prstGeom prst="wedgeRoundRectCallout">
            <a:avLst>
              <a:gd name="adj1" fmla="val 71728"/>
              <a:gd name="adj2" fmla="val 16422"/>
              <a:gd name="adj3" fmla="val 16667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コントロールアクションの実行を判断するロジック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621265" y="1565226"/>
            <a:ext cx="6155472" cy="504000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誰が、誰を、どう制御しているか</a:t>
            </a:r>
            <a:endParaRPr lang="ja-JP" altLang="en-US" sz="28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696286" y="2187636"/>
            <a:ext cx="40054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を描く</a:t>
            </a:r>
            <a:endParaRPr lang="ja-JP" altLang="en-US" sz="2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654717" y="1183205"/>
            <a:ext cx="61220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ハザードを防ぐ（安全制約を守る）ために</a:t>
            </a:r>
            <a:endParaRPr lang="ja-JP" altLang="en-US" sz="2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96" name="角丸四角形吹き出し 95"/>
          <p:cNvSpPr/>
          <p:nvPr/>
        </p:nvSpPr>
        <p:spPr bwMode="auto">
          <a:xfrm>
            <a:off x="6612547" y="5242977"/>
            <a:ext cx="1897676" cy="802478"/>
          </a:xfrm>
          <a:prstGeom prst="wedgeRoundRectCallout">
            <a:avLst>
              <a:gd name="adj1" fmla="val -64796"/>
              <a:gd name="adj2" fmla="val -61675"/>
              <a:gd name="adj3" fmla="val 16667"/>
            </a:avLst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コントロールアクションを受けて実行した結果の情報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8E9CABA-C927-45DA-9A64-B26DF899E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27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3" grpId="0" animBg="1"/>
      <p:bldP spid="86" grpId="0"/>
      <p:bldP spid="87" grpId="0"/>
      <p:bldP spid="88" grpId="0"/>
      <p:bldP spid="89" grpId="0" animBg="1"/>
      <p:bldP spid="90" grpId="0" animBg="1"/>
      <p:bldP spid="91" grpId="0" animBg="1"/>
      <p:bldP spid="92" grpId="0" animBg="1"/>
      <p:bldP spid="9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90175" y="1407420"/>
            <a:ext cx="1624887" cy="353943"/>
          </a:xfrm>
          <a:prstGeom prst="rect">
            <a:avLst/>
          </a:prstGeom>
          <a:solidFill>
            <a:schemeClr val="accent6"/>
          </a:solidFill>
        </p:spPr>
        <p:txBody>
          <a:bodyPr wrap="square" lIns="36000" rIns="36000" bIns="0" rtlCol="0" anchor="ctr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/>
                <a:ea typeface="メイリオ"/>
              </a:rPr>
              <a:t>捨象・抽象化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117408" y="1570015"/>
            <a:ext cx="4026592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/>
                <a:ea typeface="メイリオ"/>
              </a:rPr>
              <a:t>ハザードを防ぐために</a:t>
            </a:r>
            <a:endParaRPr lang="en-US" altLang="ja-JP" sz="2200" b="1" dirty="0">
              <a:solidFill>
                <a:srgbClr val="000066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/>
                <a:ea typeface="メイリオ"/>
              </a:rPr>
              <a:t>誰が誰をどう制御しているか？</a:t>
            </a:r>
          </a:p>
        </p:txBody>
      </p:sp>
      <p:cxnSp>
        <p:nvCxnSpPr>
          <p:cNvPr id="33" name="直線コネクタ 32"/>
          <p:cNvCxnSpPr/>
          <p:nvPr/>
        </p:nvCxnSpPr>
        <p:spPr bwMode="auto">
          <a:xfrm>
            <a:off x="4032523" y="2005432"/>
            <a:ext cx="884287" cy="0"/>
          </a:xfrm>
          <a:prstGeom prst="line">
            <a:avLst/>
          </a:prstGeom>
          <a:solidFill>
            <a:srgbClr val="FFFFFF"/>
          </a:solidFill>
          <a:ln w="76200" cap="flat" cmpd="sng" algn="ctr">
            <a:solidFill>
              <a:schemeClr val="accent6"/>
            </a:solidFill>
            <a:prstDash val="sysDot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4" name="正方形/長方形 33"/>
          <p:cNvSpPr/>
          <p:nvPr/>
        </p:nvSpPr>
        <p:spPr bwMode="auto">
          <a:xfrm>
            <a:off x="5589930" y="2902285"/>
            <a:ext cx="3156452" cy="353621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 w="28575"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5" name="正方形/長方形 34"/>
          <p:cNvSpPr/>
          <p:nvPr/>
        </p:nvSpPr>
        <p:spPr bwMode="auto">
          <a:xfrm>
            <a:off x="6001277" y="3237187"/>
            <a:ext cx="1408694" cy="710616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？</a:t>
            </a: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7161764" y="4282425"/>
            <a:ext cx="1408694" cy="710616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？</a:t>
            </a:r>
          </a:p>
        </p:txBody>
      </p:sp>
      <p:sp>
        <p:nvSpPr>
          <p:cNvPr id="37" name="正方形/長方形 36"/>
          <p:cNvSpPr/>
          <p:nvPr/>
        </p:nvSpPr>
        <p:spPr bwMode="auto">
          <a:xfrm>
            <a:off x="6146056" y="5475621"/>
            <a:ext cx="1408694" cy="710616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？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61719" y="1739346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現実の物理的なシステム</a:t>
            </a:r>
          </a:p>
        </p:txBody>
      </p:sp>
      <p:cxnSp>
        <p:nvCxnSpPr>
          <p:cNvPr id="5" name="直線矢印コネクタ 4"/>
          <p:cNvCxnSpPr>
            <a:endCxn id="36" idx="0"/>
          </p:cNvCxnSpPr>
          <p:nvPr/>
        </p:nvCxnSpPr>
        <p:spPr>
          <a:xfrm>
            <a:off x="7409971" y="3592495"/>
            <a:ext cx="456140" cy="689930"/>
          </a:xfrm>
          <a:prstGeom prst="straightConnector1">
            <a:avLst/>
          </a:prstGeom>
          <a:ln>
            <a:solidFill>
              <a:srgbClr val="000066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>
            <a:stCxn id="35" idx="2"/>
            <a:endCxn id="37" idx="0"/>
          </p:cNvCxnSpPr>
          <p:nvPr/>
        </p:nvCxnSpPr>
        <p:spPr>
          <a:xfrm>
            <a:off x="6705624" y="3947803"/>
            <a:ext cx="144779" cy="1527818"/>
          </a:xfrm>
          <a:prstGeom prst="straightConnector1">
            <a:avLst/>
          </a:prstGeom>
          <a:ln>
            <a:solidFill>
              <a:srgbClr val="000066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flipH="1">
            <a:off x="7234047" y="4993041"/>
            <a:ext cx="632064" cy="482580"/>
          </a:xfrm>
          <a:prstGeom prst="straightConnector1">
            <a:avLst/>
          </a:prstGeom>
          <a:ln>
            <a:solidFill>
              <a:srgbClr val="000066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7478951" y="3634730"/>
            <a:ext cx="827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制御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？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120445" y="4514111"/>
            <a:ext cx="827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制御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？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543547" y="5127885"/>
            <a:ext cx="8272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制御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？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55" name="円形吹き出し 54"/>
          <p:cNvSpPr/>
          <p:nvPr/>
        </p:nvSpPr>
        <p:spPr bwMode="auto">
          <a:xfrm>
            <a:off x="4159822" y="2328774"/>
            <a:ext cx="2105798" cy="995423"/>
          </a:xfrm>
          <a:prstGeom prst="wedgeEllipseCallout">
            <a:avLst>
              <a:gd name="adj1" fmla="val 23826"/>
              <a:gd name="adj2" fmla="val 68177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7649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159822" y="2468293"/>
            <a:ext cx="2181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登場人物は誰か？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どのようなやり取りがあるか？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719" y="2201011"/>
            <a:ext cx="4059494" cy="1823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B7781B2-091E-4214-AED2-62AAE2BB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19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55419" y="1461057"/>
            <a:ext cx="78213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000000"/>
                </a:solidFill>
                <a:latin typeface="メイリオ"/>
                <a:ea typeface="メイリオ"/>
              </a:rPr>
              <a:t>① 表を使って登場人物と（ハザードを起こさないための）責務を整理</a:t>
            </a: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846757"/>
              </p:ext>
            </p:extLst>
          </p:nvPr>
        </p:nvGraphicFramePr>
        <p:xfrm>
          <a:off x="1155700" y="1833280"/>
          <a:ext cx="5565734" cy="142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66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9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3671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登場人物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責務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847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オペレータ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車両の入場許可を確認して、ゲートコントローラに車両を入場させる指示を出す。</a:t>
                      </a:r>
                      <a:endParaRPr kumimoji="1" lang="en-US" altLang="ja-JP" sz="13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671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ゲートコントローラ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671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センサー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655419" y="3596658"/>
            <a:ext cx="82543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dirty="0">
                <a:solidFill>
                  <a:srgbClr val="000000"/>
                </a:solidFill>
                <a:latin typeface="メイリオ"/>
                <a:ea typeface="メイリオ"/>
              </a:rPr>
              <a:t>② 責務を果たすために必要なコントロールアクション、フィードバック、</a:t>
            </a:r>
            <a:br>
              <a:rPr lang="en-US" altLang="ja-JP" sz="19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900" dirty="0">
                <a:solidFill>
                  <a:srgbClr val="000000"/>
                </a:solidFill>
                <a:latin typeface="メイリオ"/>
                <a:ea typeface="メイリオ"/>
              </a:rPr>
              <a:t>　 入出力を識別</a:t>
            </a:r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144174"/>
              </p:ext>
            </p:extLst>
          </p:nvPr>
        </p:nvGraphicFramePr>
        <p:xfrm>
          <a:off x="1104900" y="4216306"/>
          <a:ext cx="7772641" cy="1818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73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8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2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62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2035">
                  <a:extLst>
                    <a:ext uri="{9D8B030D-6E8A-4147-A177-3AD203B41FA5}">
                      <a16:colId xmlns:a16="http://schemas.microsoft.com/office/drawing/2014/main" val="3344195236"/>
                    </a:ext>
                  </a:extLst>
                </a:gridCol>
              </a:tblGrid>
              <a:tr h="257372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登場人物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責務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コントロールアクション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フィードバック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入出力</a:t>
                      </a:r>
                    </a:p>
                  </a:txBody>
                  <a:tcPr marL="36000" marR="36000" marT="72000" marB="36000" anchor="ctr" anchorCtr="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125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オペレータ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入場許可を確認して、ゲートコントローラに車両を入場させる指示を出す。</a:t>
                      </a:r>
                      <a:endParaRPr kumimoji="1" lang="en-US" altLang="ja-JP" sz="13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ゲートコントローラに対する「承認」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372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ゲートコントローラ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endParaRPr kumimoji="1" lang="ja-JP" altLang="en-US" sz="13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7372"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センサー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r>
                        <a:rPr kumimoji="1" lang="ja-JP" altLang="en-US" sz="13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・・・</a:t>
                      </a:r>
                    </a:p>
                  </a:txBody>
                  <a:tcPr marL="36000" marR="36000" marT="72000" marB="36000" anchor="ctr" anchorCtr="1"/>
                </a:tc>
                <a:tc>
                  <a:txBody>
                    <a:bodyPr/>
                    <a:lstStyle/>
                    <a:p>
                      <a:endParaRPr kumimoji="1" lang="ja-JP" altLang="en-US" sz="13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marL="36000" marR="36000" marT="72000" marB="36000"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655419" y="6286952"/>
            <a:ext cx="7821372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00" dirty="0">
                <a:solidFill>
                  <a:srgbClr val="000000"/>
                </a:solidFill>
                <a:latin typeface="メイリオ"/>
                <a:ea typeface="メイリオ"/>
              </a:rPr>
              <a:t>③ 表の情報から、コントロールストラクチャーのひな型を自動生成</a:t>
            </a:r>
          </a:p>
        </p:txBody>
      </p:sp>
      <p:sp>
        <p:nvSpPr>
          <p:cNvPr id="7" name="二等辺三角形 6"/>
          <p:cNvSpPr/>
          <p:nvPr/>
        </p:nvSpPr>
        <p:spPr>
          <a:xfrm flipV="1">
            <a:off x="2854161" y="3327340"/>
            <a:ext cx="2273299" cy="197880"/>
          </a:xfrm>
          <a:prstGeom prst="triangle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二等辺三角形 28"/>
          <p:cNvSpPr/>
          <p:nvPr/>
        </p:nvSpPr>
        <p:spPr>
          <a:xfrm flipV="1">
            <a:off x="2854161" y="6140697"/>
            <a:ext cx="2273299" cy="197880"/>
          </a:xfrm>
          <a:prstGeom prst="triangle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59067" y="960695"/>
            <a:ext cx="6956044" cy="430887"/>
          </a:xfrm>
          <a:prstGeom prst="rect">
            <a:avLst/>
          </a:prstGeom>
          <a:solidFill>
            <a:srgbClr val="FFFF99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ja-JP" altLang="en-US" sz="2200" b="1" dirty="0">
                <a:solidFill>
                  <a:srgbClr val="000066"/>
                </a:solidFill>
                <a:latin typeface="メイリオ"/>
                <a:ea typeface="メイリオ"/>
              </a:rPr>
              <a:t>表に整理した情報から自動生成する機能を利用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3AC782B1-DECC-483E-945F-756EC330A3F0}"/>
              </a:ext>
            </a:extLst>
          </p:cNvPr>
          <p:cNvSpPr/>
          <p:nvPr/>
        </p:nvSpPr>
        <p:spPr>
          <a:xfrm>
            <a:off x="1126416" y="2144613"/>
            <a:ext cx="2052000" cy="522515"/>
          </a:xfrm>
          <a:prstGeom prst="round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0330DE69-7D7C-4F5E-9293-43C95FB79A50}"/>
              </a:ext>
            </a:extLst>
          </p:cNvPr>
          <p:cNvSpPr/>
          <p:nvPr/>
        </p:nvSpPr>
        <p:spPr>
          <a:xfrm>
            <a:off x="3239974" y="2144612"/>
            <a:ext cx="3492000" cy="522515"/>
          </a:xfrm>
          <a:prstGeom prst="round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D5AB8F2-B372-4DF3-A8CB-87149F8E4CDC}"/>
              </a:ext>
            </a:extLst>
          </p:cNvPr>
          <p:cNvSpPr/>
          <p:nvPr/>
        </p:nvSpPr>
        <p:spPr>
          <a:xfrm>
            <a:off x="4355861" y="4503701"/>
            <a:ext cx="2016000" cy="950424"/>
          </a:xfrm>
          <a:prstGeom prst="roundRect">
            <a:avLst>
              <a:gd name="adj" fmla="val 9073"/>
            </a:avLst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FAA633E2-81AC-4CB0-97B5-D18C75536879}"/>
              </a:ext>
            </a:extLst>
          </p:cNvPr>
          <p:cNvSpPr/>
          <p:nvPr/>
        </p:nvSpPr>
        <p:spPr>
          <a:xfrm>
            <a:off x="6404135" y="4503701"/>
            <a:ext cx="1309098" cy="950424"/>
          </a:xfrm>
          <a:prstGeom prst="roundRect">
            <a:avLst>
              <a:gd name="adj" fmla="val 9073"/>
            </a:avLst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89306DC-91D2-43D4-86C2-6D0B020FE11F}"/>
              </a:ext>
            </a:extLst>
          </p:cNvPr>
          <p:cNvSpPr/>
          <p:nvPr/>
        </p:nvSpPr>
        <p:spPr>
          <a:xfrm>
            <a:off x="7781925" y="4503701"/>
            <a:ext cx="1127890" cy="950424"/>
          </a:xfrm>
          <a:prstGeom prst="roundRect">
            <a:avLst>
              <a:gd name="adj" fmla="val 9073"/>
            </a:avLst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0781448-72D6-41ED-9611-A20BC967D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8060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890824"/>
            <a:ext cx="5147775" cy="1178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4"/>
          <a:srcRect b="21905"/>
          <a:stretch/>
        </p:blipFill>
        <p:spPr>
          <a:xfrm>
            <a:off x="468313" y="1288699"/>
            <a:ext cx="3372618" cy="23873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登場人物と責務の記述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4B17B1-31F4-4FEA-9696-230D693288F9}"/>
              </a:ext>
            </a:extLst>
          </p:cNvPr>
          <p:cNvSpPr txBox="1"/>
          <p:nvPr/>
        </p:nvSpPr>
        <p:spPr>
          <a:xfrm>
            <a:off x="3713760" y="997739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4398281" y="3839239"/>
            <a:ext cx="4186893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右クリックして「登場人物の追加」を選択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9001235" flipH="1">
            <a:off x="6075575" y="4300424"/>
            <a:ext cx="955251" cy="1008324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618845" y="4499336"/>
            <a:ext cx="456347" cy="468000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36000" bIns="0" rtlCol="0" anchor="b" anchorCtr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8536" y="1288699"/>
            <a:ext cx="3390476" cy="2419048"/>
          </a:xfrm>
          <a:prstGeom prst="rect">
            <a:avLst/>
          </a:prstGeom>
        </p:spPr>
      </p:pic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V="1">
            <a:off x="5294122" y="2862304"/>
            <a:ext cx="947662" cy="93864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pic>
        <p:nvPicPr>
          <p:cNvPr id="25" name="図 24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6341" flipH="1">
            <a:off x="4052105" y="1820269"/>
            <a:ext cx="955251" cy="100832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8119836" y="1029244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4773881" y="5882071"/>
            <a:ext cx="1640813" cy="169277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414694" y="5870196"/>
            <a:ext cx="2447019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登場人物名と責務を記述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E8A7CE8-5024-48CF-B371-5EFBAA880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266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今日の内容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STAMP Workbench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を用いた演習</a:t>
            </a:r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例題の説明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アクシデント、ハザードの識別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コントロールストラクチャー作成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kumimoji="1" lang="ja-JP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lvl="1"/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の要因分析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演習の途中でも、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STAMP/STPA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のおさらいとして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 ポイントを確認しながら進めていきます。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DF73DC-A9FB-46A7-A959-8F211270B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76570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386" y="4164211"/>
            <a:ext cx="3735980" cy="2362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7790" y="3561616"/>
            <a:ext cx="39433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694836" y="3739094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④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3004" y="1117824"/>
            <a:ext cx="3206968" cy="216455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コントロールアクションの記述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597970" flipH="1">
            <a:off x="7255773" y="2744339"/>
            <a:ext cx="845916" cy="89291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3503672" y="108018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515386" y="2489880"/>
            <a:ext cx="244701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コントロールアクションのセルをダブルクリック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753" y="1243960"/>
            <a:ext cx="1914286" cy="1047619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4B17B1-31F4-4FEA-9696-230D693288F9}"/>
              </a:ext>
            </a:extLst>
          </p:cNvPr>
          <p:cNvSpPr txBox="1"/>
          <p:nvPr/>
        </p:nvSpPr>
        <p:spPr>
          <a:xfrm>
            <a:off x="449685" y="1080183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V="1">
            <a:off x="1104900" y="1944842"/>
            <a:ext cx="520620" cy="510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>
            <a:off x="4886181" y="1835814"/>
            <a:ext cx="2203791" cy="96104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631205" y="1556806"/>
            <a:ext cx="209505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「追加」をクリック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6341" flipH="1">
            <a:off x="2833961" y="885193"/>
            <a:ext cx="724598" cy="764856"/>
          </a:xfrm>
          <a:prstGeom prst="rect">
            <a:avLst/>
          </a:prstGeom>
        </p:spPr>
      </p:pic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6388100" y="4523259"/>
            <a:ext cx="985289" cy="510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228215" y="5011423"/>
            <a:ext cx="244701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送信先コンポーネントを選択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1365211" y="4807599"/>
            <a:ext cx="3260597" cy="1466201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4642953" y="6093022"/>
            <a:ext cx="3180247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コントロールアクションの名称を記述して「</a:t>
            </a:r>
            <a:r>
              <a:rPr kumimoji="0" lang="en-US" altLang="ja-JP" sz="1600" kern="0" dirty="0">
                <a:solidFill>
                  <a:srgbClr val="000000"/>
                </a:solidFill>
                <a:latin typeface="メイリオ"/>
                <a:ea typeface="メイリオ"/>
              </a:rPr>
              <a:t>OK</a:t>
            </a: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」をクリック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484376">
            <a:off x="3936515" y="3399218"/>
            <a:ext cx="845916" cy="89291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8276938" y="3287978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EC574A-C227-4AF1-9C38-69E210F3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2756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387" y="3932061"/>
            <a:ext cx="3842858" cy="26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97790" y="3561616"/>
            <a:ext cx="39433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755" y="1200164"/>
            <a:ext cx="3083712" cy="208918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496" y="1267621"/>
            <a:ext cx="1745664" cy="1121457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694836" y="3739094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④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フィードバックの記述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3597970" flipH="1">
            <a:off x="7255773" y="2744339"/>
            <a:ext cx="845916" cy="89291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3503672" y="108018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515386" y="2489880"/>
            <a:ext cx="244701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コントロールアクションのセルをダブルクリック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4B17B1-31F4-4FEA-9696-230D693288F9}"/>
              </a:ext>
            </a:extLst>
          </p:cNvPr>
          <p:cNvSpPr txBox="1"/>
          <p:nvPr/>
        </p:nvSpPr>
        <p:spPr>
          <a:xfrm>
            <a:off x="449685" y="1080183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V="1">
            <a:off x="1104900" y="1944842"/>
            <a:ext cx="520620" cy="510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>
            <a:off x="4886181" y="1835814"/>
            <a:ext cx="2203791" cy="96104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631205" y="1556806"/>
            <a:ext cx="209505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「追加」をクリック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6341" flipH="1">
            <a:off x="2833961" y="885193"/>
            <a:ext cx="724598" cy="764856"/>
          </a:xfrm>
          <a:prstGeom prst="rect">
            <a:avLst/>
          </a:prstGeom>
        </p:spPr>
      </p:pic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6388100" y="4523259"/>
            <a:ext cx="985289" cy="510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228215" y="5011423"/>
            <a:ext cx="244701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送信先コンポーネントを選択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1770611" y="4699000"/>
            <a:ext cx="2855198" cy="1574801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4642953" y="6093022"/>
            <a:ext cx="3294547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フィードバックの名称を記述して「</a:t>
            </a:r>
            <a:r>
              <a:rPr kumimoji="0" lang="en-US" altLang="ja-JP" sz="1600" kern="0" dirty="0">
                <a:solidFill>
                  <a:srgbClr val="000000"/>
                </a:solidFill>
                <a:latin typeface="メイリオ"/>
                <a:ea typeface="メイリオ"/>
              </a:rPr>
              <a:t>OK</a:t>
            </a: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」をクリック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9484376">
            <a:off x="3936515" y="3399218"/>
            <a:ext cx="845916" cy="892914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8276938" y="3287978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86C2CF-339C-4EAA-97AA-25E32A18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772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416" y="3648312"/>
            <a:ext cx="4238095" cy="282857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0336" y="1137754"/>
            <a:ext cx="3132304" cy="207507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5335" y="1175677"/>
            <a:ext cx="1433094" cy="111116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>
            <a:normAutofit fontScale="90000"/>
          </a:bodyPr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システムへの入力、システムからの出力の記述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8959175" flipH="1">
            <a:off x="6233067" y="3305972"/>
            <a:ext cx="845916" cy="892914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3503672" y="108018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515387" y="2489880"/>
            <a:ext cx="2342114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入出力のセルをダブルクリック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4B17B1-31F4-4FEA-9696-230D693288F9}"/>
              </a:ext>
            </a:extLst>
          </p:cNvPr>
          <p:cNvSpPr txBox="1"/>
          <p:nvPr/>
        </p:nvSpPr>
        <p:spPr>
          <a:xfrm>
            <a:off x="449685" y="1080183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V="1">
            <a:off x="1104900" y="1944842"/>
            <a:ext cx="520620" cy="510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>
            <a:off x="4962571" y="1684480"/>
            <a:ext cx="2203791" cy="96104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553200" y="1377770"/>
            <a:ext cx="2250900" cy="83099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「入力の追加」または「出力の追加」を</a:t>
            </a:r>
            <a:endParaRPr kumimoji="0" lang="en-US" altLang="ja-JP" sz="1600" kern="0" noProof="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noProof="0" dirty="0">
                <a:solidFill>
                  <a:srgbClr val="000000"/>
                </a:solidFill>
                <a:latin typeface="メイリオ"/>
                <a:ea typeface="メイリオ"/>
              </a:rPr>
              <a:t>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6341" flipH="1">
            <a:off x="2833961" y="885193"/>
            <a:ext cx="724598" cy="764856"/>
          </a:xfrm>
          <a:prstGeom prst="rect">
            <a:avLst/>
          </a:prstGeom>
        </p:spPr>
      </p:pic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H="1" flipV="1">
            <a:off x="5289037" y="4475798"/>
            <a:ext cx="1594363" cy="820293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6290227" y="5386831"/>
            <a:ext cx="2685569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入力または出力の内容を記述して「</a:t>
            </a:r>
            <a:r>
              <a:rPr kumimoji="0" lang="en-US" altLang="ja-JP" sz="1600" kern="0" dirty="0">
                <a:solidFill>
                  <a:srgbClr val="000000"/>
                </a:solidFill>
                <a:latin typeface="メイリオ"/>
                <a:ea typeface="メイリオ"/>
              </a:rPr>
              <a:t>OK</a:t>
            </a:r>
            <a:r>
              <a:rPr kumimoji="0" lang="ja-JP" altLang="en-US" sz="1600" kern="0" dirty="0">
                <a:solidFill>
                  <a:srgbClr val="000000"/>
                </a:solidFill>
                <a:latin typeface="メイリオ"/>
                <a:ea typeface="メイリオ"/>
              </a:rPr>
              <a:t>」をクリック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DD2E66A-E25A-45F0-84A5-3F50CE87F62A}"/>
              </a:ext>
            </a:extLst>
          </p:cNvPr>
          <p:cNvSpPr txBox="1"/>
          <p:nvPr/>
        </p:nvSpPr>
        <p:spPr>
          <a:xfrm>
            <a:off x="1397346" y="3534199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8C8F8A-EF0B-48DA-90C1-A0737AF62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69201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BB0736D-32BC-4515-82E1-22507D5A91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250"/>
          <a:stretch/>
        </p:blipFill>
        <p:spPr>
          <a:xfrm>
            <a:off x="509875" y="2072947"/>
            <a:ext cx="8313340" cy="204336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0193AB8-9FB4-484B-9B39-BE1794A7928F}"/>
              </a:ext>
            </a:extLst>
          </p:cNvPr>
          <p:cNvSpPr txBox="1"/>
          <p:nvPr/>
        </p:nvSpPr>
        <p:spPr>
          <a:xfrm>
            <a:off x="350334" y="1066809"/>
            <a:ext cx="84433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アクセスコントロールゲートの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登場人物と責務を考え、ツールに入力してください</a:t>
            </a:r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2C84A8E2-DF1B-493B-B288-DAD27F900513}"/>
              </a:ext>
            </a:extLst>
          </p:cNvPr>
          <p:cNvSpPr/>
          <p:nvPr/>
        </p:nvSpPr>
        <p:spPr>
          <a:xfrm>
            <a:off x="342900" y="3911595"/>
            <a:ext cx="8343900" cy="287337"/>
          </a:xfrm>
          <a:custGeom>
            <a:avLst/>
            <a:gdLst>
              <a:gd name="connsiteX0" fmla="*/ 0 w 8343900"/>
              <a:gd name="connsiteY0" fmla="*/ 635005 h 673110"/>
              <a:gd name="connsiteX1" fmla="*/ 952500 w 8343900"/>
              <a:gd name="connsiteY1" fmla="*/ 5 h 673110"/>
              <a:gd name="connsiteX2" fmla="*/ 1778000 w 8343900"/>
              <a:gd name="connsiteY2" fmla="*/ 622305 h 673110"/>
              <a:gd name="connsiteX3" fmla="*/ 2768600 w 8343900"/>
              <a:gd name="connsiteY3" fmla="*/ 50805 h 673110"/>
              <a:gd name="connsiteX4" fmla="*/ 3784600 w 8343900"/>
              <a:gd name="connsiteY4" fmla="*/ 647705 h 673110"/>
              <a:gd name="connsiteX5" fmla="*/ 4533900 w 8343900"/>
              <a:gd name="connsiteY5" fmla="*/ 38105 h 673110"/>
              <a:gd name="connsiteX6" fmla="*/ 5397500 w 8343900"/>
              <a:gd name="connsiteY6" fmla="*/ 673105 h 673110"/>
              <a:gd name="connsiteX7" fmla="*/ 6134100 w 8343900"/>
              <a:gd name="connsiteY7" fmla="*/ 25405 h 673110"/>
              <a:gd name="connsiteX8" fmla="*/ 6908800 w 8343900"/>
              <a:gd name="connsiteY8" fmla="*/ 647705 h 673110"/>
              <a:gd name="connsiteX9" fmla="*/ 7632700 w 8343900"/>
              <a:gd name="connsiteY9" fmla="*/ 25405 h 673110"/>
              <a:gd name="connsiteX10" fmla="*/ 8343900 w 8343900"/>
              <a:gd name="connsiteY10" fmla="*/ 622305 h 6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43900" h="673110">
                <a:moveTo>
                  <a:pt x="0" y="635005"/>
                </a:moveTo>
                <a:cubicBezTo>
                  <a:pt x="328083" y="318563"/>
                  <a:pt x="656167" y="2122"/>
                  <a:pt x="952500" y="5"/>
                </a:cubicBezTo>
                <a:cubicBezTo>
                  <a:pt x="1248833" y="-2112"/>
                  <a:pt x="1475317" y="613838"/>
                  <a:pt x="1778000" y="622305"/>
                </a:cubicBezTo>
                <a:cubicBezTo>
                  <a:pt x="2080683" y="630772"/>
                  <a:pt x="2434167" y="46572"/>
                  <a:pt x="2768600" y="50805"/>
                </a:cubicBezTo>
                <a:cubicBezTo>
                  <a:pt x="3103033" y="55038"/>
                  <a:pt x="3490383" y="649822"/>
                  <a:pt x="3784600" y="647705"/>
                </a:cubicBezTo>
                <a:cubicBezTo>
                  <a:pt x="4078817" y="645588"/>
                  <a:pt x="4265083" y="33872"/>
                  <a:pt x="4533900" y="38105"/>
                </a:cubicBezTo>
                <a:cubicBezTo>
                  <a:pt x="4802717" y="42338"/>
                  <a:pt x="5130800" y="675222"/>
                  <a:pt x="5397500" y="673105"/>
                </a:cubicBezTo>
                <a:cubicBezTo>
                  <a:pt x="5664200" y="670988"/>
                  <a:pt x="5882217" y="29638"/>
                  <a:pt x="6134100" y="25405"/>
                </a:cubicBezTo>
                <a:cubicBezTo>
                  <a:pt x="6385983" y="21172"/>
                  <a:pt x="6659033" y="647705"/>
                  <a:pt x="6908800" y="647705"/>
                </a:cubicBezTo>
                <a:cubicBezTo>
                  <a:pt x="7158567" y="647705"/>
                  <a:pt x="7393517" y="29638"/>
                  <a:pt x="7632700" y="25405"/>
                </a:cubicBezTo>
                <a:cubicBezTo>
                  <a:pt x="7871883" y="21172"/>
                  <a:pt x="8107891" y="321738"/>
                  <a:pt x="8343900" y="622305"/>
                </a:cubicBezTo>
              </a:path>
            </a:pathLst>
          </a:custGeom>
          <a:noFill/>
          <a:ln w="3778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EB7DE51D-79A3-4F35-AAB1-09950F651F64}"/>
              </a:ext>
            </a:extLst>
          </p:cNvPr>
          <p:cNvSpPr/>
          <p:nvPr/>
        </p:nvSpPr>
        <p:spPr>
          <a:xfrm>
            <a:off x="421722" y="3718043"/>
            <a:ext cx="8343900" cy="287337"/>
          </a:xfrm>
          <a:custGeom>
            <a:avLst/>
            <a:gdLst>
              <a:gd name="connsiteX0" fmla="*/ 0 w 8343900"/>
              <a:gd name="connsiteY0" fmla="*/ 635005 h 673110"/>
              <a:gd name="connsiteX1" fmla="*/ 952500 w 8343900"/>
              <a:gd name="connsiteY1" fmla="*/ 5 h 673110"/>
              <a:gd name="connsiteX2" fmla="*/ 1778000 w 8343900"/>
              <a:gd name="connsiteY2" fmla="*/ 622305 h 673110"/>
              <a:gd name="connsiteX3" fmla="*/ 2768600 w 8343900"/>
              <a:gd name="connsiteY3" fmla="*/ 50805 h 673110"/>
              <a:gd name="connsiteX4" fmla="*/ 3784600 w 8343900"/>
              <a:gd name="connsiteY4" fmla="*/ 647705 h 673110"/>
              <a:gd name="connsiteX5" fmla="*/ 4533900 w 8343900"/>
              <a:gd name="connsiteY5" fmla="*/ 38105 h 673110"/>
              <a:gd name="connsiteX6" fmla="*/ 5397500 w 8343900"/>
              <a:gd name="connsiteY6" fmla="*/ 673105 h 673110"/>
              <a:gd name="connsiteX7" fmla="*/ 6134100 w 8343900"/>
              <a:gd name="connsiteY7" fmla="*/ 25405 h 673110"/>
              <a:gd name="connsiteX8" fmla="*/ 6908800 w 8343900"/>
              <a:gd name="connsiteY8" fmla="*/ 647705 h 673110"/>
              <a:gd name="connsiteX9" fmla="*/ 7632700 w 8343900"/>
              <a:gd name="connsiteY9" fmla="*/ 25405 h 673110"/>
              <a:gd name="connsiteX10" fmla="*/ 8343900 w 8343900"/>
              <a:gd name="connsiteY10" fmla="*/ 622305 h 6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43900" h="673110">
                <a:moveTo>
                  <a:pt x="0" y="635005"/>
                </a:moveTo>
                <a:cubicBezTo>
                  <a:pt x="328083" y="318563"/>
                  <a:pt x="656167" y="2122"/>
                  <a:pt x="952500" y="5"/>
                </a:cubicBezTo>
                <a:cubicBezTo>
                  <a:pt x="1248833" y="-2112"/>
                  <a:pt x="1475317" y="613838"/>
                  <a:pt x="1778000" y="622305"/>
                </a:cubicBezTo>
                <a:cubicBezTo>
                  <a:pt x="2080683" y="630772"/>
                  <a:pt x="2434167" y="46572"/>
                  <a:pt x="2768600" y="50805"/>
                </a:cubicBezTo>
                <a:cubicBezTo>
                  <a:pt x="3103033" y="55038"/>
                  <a:pt x="3490383" y="649822"/>
                  <a:pt x="3784600" y="647705"/>
                </a:cubicBezTo>
                <a:cubicBezTo>
                  <a:pt x="4078817" y="645588"/>
                  <a:pt x="4265083" y="33872"/>
                  <a:pt x="4533900" y="38105"/>
                </a:cubicBezTo>
                <a:cubicBezTo>
                  <a:pt x="4802717" y="42338"/>
                  <a:pt x="5130800" y="675222"/>
                  <a:pt x="5397500" y="673105"/>
                </a:cubicBezTo>
                <a:cubicBezTo>
                  <a:pt x="5664200" y="670988"/>
                  <a:pt x="5882217" y="29638"/>
                  <a:pt x="6134100" y="25405"/>
                </a:cubicBezTo>
                <a:cubicBezTo>
                  <a:pt x="6385983" y="21172"/>
                  <a:pt x="6659033" y="647705"/>
                  <a:pt x="6908800" y="647705"/>
                </a:cubicBezTo>
                <a:cubicBezTo>
                  <a:pt x="7158567" y="647705"/>
                  <a:pt x="7393517" y="29638"/>
                  <a:pt x="7632700" y="25405"/>
                </a:cubicBezTo>
                <a:cubicBezTo>
                  <a:pt x="7871883" y="21172"/>
                  <a:pt x="8107891" y="321738"/>
                  <a:pt x="8343900" y="622305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75D3D79-4EBE-4CB9-A474-A13F6BCD2E20}"/>
              </a:ext>
            </a:extLst>
          </p:cNvPr>
          <p:cNvSpPr txBox="1"/>
          <p:nvPr/>
        </p:nvSpPr>
        <p:spPr>
          <a:xfrm>
            <a:off x="5918200" y="6100778"/>
            <a:ext cx="2961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6" name="角丸四角形 21">
            <a:extLst>
              <a:ext uri="{FF2B5EF4-FFF2-40B4-BE49-F238E27FC236}">
                <a16:creationId xmlns:a16="http://schemas.microsoft.com/office/drawing/2014/main" id="{48ED4D70-EC07-4FF5-83F9-1D28D6C11FC5}"/>
              </a:ext>
            </a:extLst>
          </p:cNvPr>
          <p:cNvSpPr/>
          <p:nvPr/>
        </p:nvSpPr>
        <p:spPr bwMode="auto">
          <a:xfrm>
            <a:off x="6666669" y="6356938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/>
                <a:ea typeface="メイリオ"/>
              </a:rPr>
              <a:t>-#3.stmp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744" y="4342404"/>
            <a:ext cx="4861278" cy="21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CA44DC-188E-4A68-89C4-55E18472E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7219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73A83206-818D-439C-8B36-7DB87E4C52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995"/>
          <a:stretch/>
        </p:blipFill>
        <p:spPr>
          <a:xfrm>
            <a:off x="566711" y="2032639"/>
            <a:ext cx="8247451" cy="2192105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0193AB8-9FB4-484B-9B39-BE1794A7928F}"/>
              </a:ext>
            </a:extLst>
          </p:cNvPr>
          <p:cNvSpPr txBox="1"/>
          <p:nvPr/>
        </p:nvSpPr>
        <p:spPr>
          <a:xfrm>
            <a:off x="888944" y="1066809"/>
            <a:ext cx="7366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コントロールアクション、フィードバック、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入出力を考え、ツールに入力してください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714150A5-DD64-44A7-BF71-BF3B6AE2E29A}"/>
              </a:ext>
            </a:extLst>
          </p:cNvPr>
          <p:cNvSpPr/>
          <p:nvPr/>
        </p:nvSpPr>
        <p:spPr>
          <a:xfrm>
            <a:off x="457200" y="4218051"/>
            <a:ext cx="8343900" cy="287337"/>
          </a:xfrm>
          <a:custGeom>
            <a:avLst/>
            <a:gdLst>
              <a:gd name="connsiteX0" fmla="*/ 0 w 8343900"/>
              <a:gd name="connsiteY0" fmla="*/ 635005 h 673110"/>
              <a:gd name="connsiteX1" fmla="*/ 952500 w 8343900"/>
              <a:gd name="connsiteY1" fmla="*/ 5 h 673110"/>
              <a:gd name="connsiteX2" fmla="*/ 1778000 w 8343900"/>
              <a:gd name="connsiteY2" fmla="*/ 622305 h 673110"/>
              <a:gd name="connsiteX3" fmla="*/ 2768600 w 8343900"/>
              <a:gd name="connsiteY3" fmla="*/ 50805 h 673110"/>
              <a:gd name="connsiteX4" fmla="*/ 3784600 w 8343900"/>
              <a:gd name="connsiteY4" fmla="*/ 647705 h 673110"/>
              <a:gd name="connsiteX5" fmla="*/ 4533900 w 8343900"/>
              <a:gd name="connsiteY5" fmla="*/ 38105 h 673110"/>
              <a:gd name="connsiteX6" fmla="*/ 5397500 w 8343900"/>
              <a:gd name="connsiteY6" fmla="*/ 673105 h 673110"/>
              <a:gd name="connsiteX7" fmla="*/ 6134100 w 8343900"/>
              <a:gd name="connsiteY7" fmla="*/ 25405 h 673110"/>
              <a:gd name="connsiteX8" fmla="*/ 6908800 w 8343900"/>
              <a:gd name="connsiteY8" fmla="*/ 647705 h 673110"/>
              <a:gd name="connsiteX9" fmla="*/ 7632700 w 8343900"/>
              <a:gd name="connsiteY9" fmla="*/ 25405 h 673110"/>
              <a:gd name="connsiteX10" fmla="*/ 8343900 w 8343900"/>
              <a:gd name="connsiteY10" fmla="*/ 622305 h 6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43900" h="673110">
                <a:moveTo>
                  <a:pt x="0" y="635005"/>
                </a:moveTo>
                <a:cubicBezTo>
                  <a:pt x="328083" y="318563"/>
                  <a:pt x="656167" y="2122"/>
                  <a:pt x="952500" y="5"/>
                </a:cubicBezTo>
                <a:cubicBezTo>
                  <a:pt x="1248833" y="-2112"/>
                  <a:pt x="1475317" y="613838"/>
                  <a:pt x="1778000" y="622305"/>
                </a:cubicBezTo>
                <a:cubicBezTo>
                  <a:pt x="2080683" y="630772"/>
                  <a:pt x="2434167" y="46572"/>
                  <a:pt x="2768600" y="50805"/>
                </a:cubicBezTo>
                <a:cubicBezTo>
                  <a:pt x="3103033" y="55038"/>
                  <a:pt x="3490383" y="649822"/>
                  <a:pt x="3784600" y="647705"/>
                </a:cubicBezTo>
                <a:cubicBezTo>
                  <a:pt x="4078817" y="645588"/>
                  <a:pt x="4265083" y="33872"/>
                  <a:pt x="4533900" y="38105"/>
                </a:cubicBezTo>
                <a:cubicBezTo>
                  <a:pt x="4802717" y="42338"/>
                  <a:pt x="5130800" y="675222"/>
                  <a:pt x="5397500" y="673105"/>
                </a:cubicBezTo>
                <a:cubicBezTo>
                  <a:pt x="5664200" y="670988"/>
                  <a:pt x="5882217" y="29638"/>
                  <a:pt x="6134100" y="25405"/>
                </a:cubicBezTo>
                <a:cubicBezTo>
                  <a:pt x="6385983" y="21172"/>
                  <a:pt x="6659033" y="647705"/>
                  <a:pt x="6908800" y="647705"/>
                </a:cubicBezTo>
                <a:cubicBezTo>
                  <a:pt x="7158567" y="647705"/>
                  <a:pt x="7393517" y="29638"/>
                  <a:pt x="7632700" y="25405"/>
                </a:cubicBezTo>
                <a:cubicBezTo>
                  <a:pt x="7871883" y="21172"/>
                  <a:pt x="8107891" y="321738"/>
                  <a:pt x="8343900" y="622305"/>
                </a:cubicBezTo>
              </a:path>
            </a:pathLst>
          </a:custGeom>
          <a:noFill/>
          <a:ln w="3778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D81DBE7-4983-4584-9FF5-8E3F8B14FCAC}"/>
              </a:ext>
            </a:extLst>
          </p:cNvPr>
          <p:cNvSpPr/>
          <p:nvPr/>
        </p:nvSpPr>
        <p:spPr>
          <a:xfrm>
            <a:off x="485222" y="4024499"/>
            <a:ext cx="8343900" cy="287337"/>
          </a:xfrm>
          <a:custGeom>
            <a:avLst/>
            <a:gdLst>
              <a:gd name="connsiteX0" fmla="*/ 0 w 8343900"/>
              <a:gd name="connsiteY0" fmla="*/ 635005 h 673110"/>
              <a:gd name="connsiteX1" fmla="*/ 952500 w 8343900"/>
              <a:gd name="connsiteY1" fmla="*/ 5 h 673110"/>
              <a:gd name="connsiteX2" fmla="*/ 1778000 w 8343900"/>
              <a:gd name="connsiteY2" fmla="*/ 622305 h 673110"/>
              <a:gd name="connsiteX3" fmla="*/ 2768600 w 8343900"/>
              <a:gd name="connsiteY3" fmla="*/ 50805 h 673110"/>
              <a:gd name="connsiteX4" fmla="*/ 3784600 w 8343900"/>
              <a:gd name="connsiteY4" fmla="*/ 647705 h 673110"/>
              <a:gd name="connsiteX5" fmla="*/ 4533900 w 8343900"/>
              <a:gd name="connsiteY5" fmla="*/ 38105 h 673110"/>
              <a:gd name="connsiteX6" fmla="*/ 5397500 w 8343900"/>
              <a:gd name="connsiteY6" fmla="*/ 673105 h 673110"/>
              <a:gd name="connsiteX7" fmla="*/ 6134100 w 8343900"/>
              <a:gd name="connsiteY7" fmla="*/ 25405 h 673110"/>
              <a:gd name="connsiteX8" fmla="*/ 6908800 w 8343900"/>
              <a:gd name="connsiteY8" fmla="*/ 647705 h 673110"/>
              <a:gd name="connsiteX9" fmla="*/ 7632700 w 8343900"/>
              <a:gd name="connsiteY9" fmla="*/ 25405 h 673110"/>
              <a:gd name="connsiteX10" fmla="*/ 8343900 w 8343900"/>
              <a:gd name="connsiteY10" fmla="*/ 622305 h 673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343900" h="673110">
                <a:moveTo>
                  <a:pt x="0" y="635005"/>
                </a:moveTo>
                <a:cubicBezTo>
                  <a:pt x="328083" y="318563"/>
                  <a:pt x="656167" y="2122"/>
                  <a:pt x="952500" y="5"/>
                </a:cubicBezTo>
                <a:cubicBezTo>
                  <a:pt x="1248833" y="-2112"/>
                  <a:pt x="1475317" y="613838"/>
                  <a:pt x="1778000" y="622305"/>
                </a:cubicBezTo>
                <a:cubicBezTo>
                  <a:pt x="2080683" y="630772"/>
                  <a:pt x="2434167" y="46572"/>
                  <a:pt x="2768600" y="50805"/>
                </a:cubicBezTo>
                <a:cubicBezTo>
                  <a:pt x="3103033" y="55038"/>
                  <a:pt x="3490383" y="649822"/>
                  <a:pt x="3784600" y="647705"/>
                </a:cubicBezTo>
                <a:cubicBezTo>
                  <a:pt x="4078817" y="645588"/>
                  <a:pt x="4265083" y="33872"/>
                  <a:pt x="4533900" y="38105"/>
                </a:cubicBezTo>
                <a:cubicBezTo>
                  <a:pt x="4802717" y="42338"/>
                  <a:pt x="5130800" y="675222"/>
                  <a:pt x="5397500" y="673105"/>
                </a:cubicBezTo>
                <a:cubicBezTo>
                  <a:pt x="5664200" y="670988"/>
                  <a:pt x="5882217" y="29638"/>
                  <a:pt x="6134100" y="25405"/>
                </a:cubicBezTo>
                <a:cubicBezTo>
                  <a:pt x="6385983" y="21172"/>
                  <a:pt x="6659033" y="647705"/>
                  <a:pt x="6908800" y="647705"/>
                </a:cubicBezTo>
                <a:cubicBezTo>
                  <a:pt x="7158567" y="647705"/>
                  <a:pt x="7393517" y="29638"/>
                  <a:pt x="7632700" y="25405"/>
                </a:cubicBezTo>
                <a:cubicBezTo>
                  <a:pt x="7871883" y="21172"/>
                  <a:pt x="8107891" y="321738"/>
                  <a:pt x="8343900" y="622305"/>
                </a:cubicBezTo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744" y="4420782"/>
            <a:ext cx="4861278" cy="218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45F0CA-00D7-439E-94DC-CCC97BA0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0452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準備２：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コントロールストラクチャーの構築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例</a:t>
            </a:r>
          </a:p>
        </p:txBody>
      </p:sp>
      <p:sp>
        <p:nvSpPr>
          <p:cNvPr id="10" name="角丸四角形 21">
            <a:extLst>
              <a:ext uri="{FF2B5EF4-FFF2-40B4-BE49-F238E27FC236}">
                <a16:creationId xmlns:a16="http://schemas.microsoft.com/office/drawing/2014/main" id="{F9F8A361-A420-4D5C-8E4F-A5334D5753EA}"/>
              </a:ext>
            </a:extLst>
          </p:cNvPr>
          <p:cNvSpPr/>
          <p:nvPr/>
        </p:nvSpPr>
        <p:spPr bwMode="auto">
          <a:xfrm>
            <a:off x="6666669" y="6396127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-</a:t>
            </a:r>
            <a:r>
              <a:rPr kumimoji="0" lang="en-US" altLang="ja-JP" sz="1400" kern="0" dirty="0"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#4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.</a:t>
            </a:r>
            <a:r>
              <a:rPr kumimoji="0" lang="en-US" altLang="ja-JP" sz="1400" i="0" u="none" strike="noStrike" kern="0" cap="none" spc="0" normalizeH="0" baseline="0" noProof="0" dirty="0" err="1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stmp</a:t>
            </a:r>
            <a:endParaRPr kumimoji="0" lang="en-US" altLang="ja-JP" sz="1400" i="0" u="none" strike="noStrike" kern="0" cap="none" spc="0" normalizeH="0" baseline="0" noProof="0" dirty="0">
              <a:ln>
                <a:noFill/>
              </a:ln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CEA055-3C63-4D3B-B22D-B2BB35B8D4E1}"/>
              </a:ext>
            </a:extLst>
          </p:cNvPr>
          <p:cNvSpPr txBox="1"/>
          <p:nvPr/>
        </p:nvSpPr>
        <p:spPr>
          <a:xfrm>
            <a:off x="6121400" y="6139967"/>
            <a:ext cx="255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F9BFD968-F1DC-4D70-B324-9B0DC4366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23" y="956407"/>
            <a:ext cx="8521142" cy="5159861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F674A3-4E44-4F71-ADF8-A794D1451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38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4FBB1E9E-E5B1-4262-B20C-D8EC9639A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60" y="1138784"/>
            <a:ext cx="1819275" cy="45339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>
            <a:normAutofit fontScale="90000"/>
          </a:bodyPr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コンポーネント抽出表から、コントロールストラクチャーの自動生成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>
            <a:cxnSpLocks/>
            <a:stCxn id="24" idx="1"/>
          </p:cNvCxnSpPr>
          <p:nvPr/>
        </p:nvCxnSpPr>
        <p:spPr bwMode="auto">
          <a:xfrm flipH="1">
            <a:off x="1088817" y="3055682"/>
            <a:ext cx="2122472" cy="2332537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3211289" y="2517073"/>
            <a:ext cx="4843894" cy="107721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リストアップした登場人物のうち、分析の対象に含めないと判断するものは、「対象」のチェックリストを外すと、自動生成されるコントロールストラクチャーに含まれない。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7806" y="4820571"/>
            <a:ext cx="2903919" cy="903667"/>
          </a:xfrm>
          <a:prstGeom prst="rect">
            <a:avLst/>
          </a:prstGeom>
        </p:spPr>
      </p:pic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33B1C23-4462-4C19-9826-9D5AD9827DA1}"/>
              </a:ext>
            </a:extLst>
          </p:cNvPr>
          <p:cNvCxnSpPr/>
          <p:nvPr/>
        </p:nvCxnSpPr>
        <p:spPr bwMode="auto">
          <a:xfrm flipV="1">
            <a:off x="4227616" y="5326012"/>
            <a:ext cx="736270" cy="69334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3342081" y="5902034"/>
            <a:ext cx="4713102" cy="58477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右クリックして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「コントロールストラクチャー図の生成」を選択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DBB879-16A6-403B-85FD-4CD86F3EC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2259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>
            <a:normAutofit fontScale="90000"/>
          </a:bodyPr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コンポーネント抽出表から、コントロールストラクチャーの自動生成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1422928" y="1269566"/>
            <a:ext cx="1838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自動生成の</a:t>
            </a:r>
            <a:endParaRPr kumimoji="0" lang="en-US" altLang="ja-JP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初期配置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BC25A0B-86E9-4557-8EEF-94BEC54623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96341" flipH="1">
            <a:off x="3868336" y="1346048"/>
            <a:ext cx="802848" cy="84745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45757E8-0F4A-4B27-8946-AEF651533428}"/>
              </a:ext>
            </a:extLst>
          </p:cNvPr>
          <p:cNvSpPr txBox="1"/>
          <p:nvPr/>
        </p:nvSpPr>
        <p:spPr>
          <a:xfrm>
            <a:off x="5180973" y="1269567"/>
            <a:ext cx="3126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見やすい形に</a:t>
            </a:r>
            <a:endParaRPr kumimoji="0" lang="en-US" altLang="ja-JP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（手で）レイアウト</a:t>
            </a:r>
          </a:p>
        </p:txBody>
      </p:sp>
      <p:sp>
        <p:nvSpPr>
          <p:cNvPr id="13" name="角丸四角形 21">
            <a:extLst>
              <a:ext uri="{FF2B5EF4-FFF2-40B4-BE49-F238E27FC236}">
                <a16:creationId xmlns:a16="http://schemas.microsoft.com/office/drawing/2014/main" id="{A3C36063-57E3-4B60-AB7B-4655CFE291C9}"/>
              </a:ext>
            </a:extLst>
          </p:cNvPr>
          <p:cNvSpPr/>
          <p:nvPr/>
        </p:nvSpPr>
        <p:spPr bwMode="auto">
          <a:xfrm>
            <a:off x="6666669" y="6356938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-#5.stmp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C222268-09E6-47F4-8F26-A66839E79061}"/>
              </a:ext>
            </a:extLst>
          </p:cNvPr>
          <p:cNvSpPr txBox="1"/>
          <p:nvPr/>
        </p:nvSpPr>
        <p:spPr>
          <a:xfrm>
            <a:off x="6121400" y="6100778"/>
            <a:ext cx="255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CF75F9B-6D2E-4DCA-941C-AE16715D7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548" y="2364910"/>
            <a:ext cx="3476958" cy="3577739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DD1A568-07C5-4C72-8F11-C0BEE00869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694" y="2411755"/>
            <a:ext cx="4065766" cy="3377832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530101-4CB7-480B-920D-53DA96AC2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0851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プロセスモデルとアルゴリズムの記述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D22402A-4B16-47D0-AD5E-FA99D6AB7D81}"/>
              </a:ext>
            </a:extLst>
          </p:cNvPr>
          <p:cNvSpPr/>
          <p:nvPr/>
        </p:nvSpPr>
        <p:spPr bwMode="auto">
          <a:xfrm>
            <a:off x="1918234" y="1150320"/>
            <a:ext cx="4919938" cy="1450797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オペレータ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5CE67BCE-FE41-437F-87BD-757B680510CE}"/>
              </a:ext>
            </a:extLst>
          </p:cNvPr>
          <p:cNvSpPr/>
          <p:nvPr/>
        </p:nvSpPr>
        <p:spPr bwMode="auto">
          <a:xfrm>
            <a:off x="2114613" y="1777395"/>
            <a:ext cx="2301240" cy="751913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入場車両があり、入場許可を持っていたら、“承認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”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の指示を出す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785F8A5-9492-4E99-8E43-164FD27C6345}"/>
              </a:ext>
            </a:extLst>
          </p:cNvPr>
          <p:cNvSpPr txBox="1"/>
          <p:nvPr/>
        </p:nvSpPr>
        <p:spPr>
          <a:xfrm>
            <a:off x="4930560" y="1548770"/>
            <a:ext cx="16647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プロセスモデル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33B9695-1927-49F3-98D6-0A0636E45A75}"/>
              </a:ext>
            </a:extLst>
          </p:cNvPr>
          <p:cNvSpPr txBox="1"/>
          <p:nvPr/>
        </p:nvSpPr>
        <p:spPr>
          <a:xfrm>
            <a:off x="2480366" y="1548770"/>
            <a:ext cx="16647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アルゴリズム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7EA77EA-A866-41E2-9C29-5FFCCF26DA72}"/>
              </a:ext>
            </a:extLst>
          </p:cNvPr>
          <p:cNvSpPr/>
          <p:nvPr/>
        </p:nvSpPr>
        <p:spPr bwMode="auto">
          <a:xfrm>
            <a:off x="4733761" y="1760678"/>
            <a:ext cx="1955457" cy="765779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入場車両の有無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入場許可の有無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D83393B1-F59E-4EC7-ABE8-FD2D2FBB1E90}"/>
              </a:ext>
            </a:extLst>
          </p:cNvPr>
          <p:cNvSpPr/>
          <p:nvPr/>
        </p:nvSpPr>
        <p:spPr bwMode="auto">
          <a:xfrm>
            <a:off x="1931455" y="3214681"/>
            <a:ext cx="4919938" cy="1567496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 dirty="0">
                <a:solidFill>
                  <a:srgbClr val="000000"/>
                </a:solidFill>
                <a:latin typeface="メイリオ"/>
                <a:ea typeface="メイリオ"/>
              </a:rPr>
              <a:t>ゲートコントローラ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242B4D8-231A-4634-B72A-9C4D4B15F857}"/>
              </a:ext>
            </a:extLst>
          </p:cNvPr>
          <p:cNvSpPr/>
          <p:nvPr/>
        </p:nvSpPr>
        <p:spPr bwMode="auto">
          <a:xfrm>
            <a:off x="2127833" y="3700840"/>
            <a:ext cx="2531068" cy="1044438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入場車両があり、“承認”が入力されたら 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“Open” 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信号を出す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メイリオ"/>
                <a:ea typeface="メイリオ"/>
              </a:rPr>
              <a:t>退場車両があれば</a:t>
            </a:r>
            <a:r>
              <a:rPr kumimoji="0" lang="en-US" altLang="ja-JP" sz="1200" b="1" kern="0" dirty="0">
                <a:solidFill>
                  <a:srgbClr val="000000"/>
                </a:solidFill>
                <a:latin typeface="メイリオ"/>
                <a:ea typeface="メイリオ"/>
              </a:rPr>
              <a:t>”Open”</a:t>
            </a:r>
            <a:r>
              <a:rPr kumimoji="0" lang="ja-JP" altLang="en-US" sz="1200" b="1" kern="0" dirty="0">
                <a:solidFill>
                  <a:srgbClr val="000000"/>
                </a:solidFill>
                <a:latin typeface="メイリオ"/>
                <a:ea typeface="メイリオ"/>
              </a:rPr>
              <a:t>を出す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車両が通過し終わったら 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“Close”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信号を出す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E6C4D04-B196-41BD-807E-632DEED4DDB2}"/>
              </a:ext>
            </a:extLst>
          </p:cNvPr>
          <p:cNvSpPr txBox="1"/>
          <p:nvPr/>
        </p:nvSpPr>
        <p:spPr>
          <a:xfrm>
            <a:off x="5030276" y="3498870"/>
            <a:ext cx="16647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プロセスモデル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A5CC721-787B-42F5-9689-388618947637}"/>
              </a:ext>
            </a:extLst>
          </p:cNvPr>
          <p:cNvSpPr txBox="1"/>
          <p:nvPr/>
        </p:nvSpPr>
        <p:spPr>
          <a:xfrm>
            <a:off x="2357660" y="3498870"/>
            <a:ext cx="16647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アルゴリズム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6FEFB6F-703B-46E7-83BA-5C7EBA5C45A2}"/>
              </a:ext>
            </a:extLst>
          </p:cNvPr>
          <p:cNvSpPr/>
          <p:nvPr/>
        </p:nvSpPr>
        <p:spPr bwMode="auto">
          <a:xfrm>
            <a:off x="4962418" y="3700840"/>
            <a:ext cx="1740022" cy="923232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7313" marR="0" lvl="1" indent="-87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入場車両の有無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7313" marR="0" lvl="1" indent="-87313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メイリオ"/>
                <a:ea typeface="メイリオ"/>
              </a:rPr>
              <a:t>退場車両の有無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ゲートの開閉状態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3C9AD829-DAE1-49C8-9D4C-AA3D97DEE471}"/>
              </a:ext>
            </a:extLst>
          </p:cNvPr>
          <p:cNvSpPr/>
          <p:nvPr/>
        </p:nvSpPr>
        <p:spPr bwMode="auto">
          <a:xfrm>
            <a:off x="1951329" y="5392496"/>
            <a:ext cx="4919938" cy="896971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2B62">
                <a:lumMod val="90000"/>
                <a:lumOff val="10000"/>
              </a:srgbClr>
            </a:solidFill>
          </a:ln>
          <a:effectLst/>
        </p:spPr>
        <p:txBody>
          <a:bodyPr rot="0" spcFirstLastPara="0" vertOverflow="overflow" horzOverflow="overflow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 dirty="0">
                <a:solidFill>
                  <a:srgbClr val="000000"/>
                </a:solidFill>
                <a:latin typeface="メイリオ"/>
                <a:ea typeface="メイリオ"/>
              </a:rPr>
              <a:t>昇降装置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F87CFBBD-1BD8-4934-BAF1-7CDCA73AA69C}"/>
              </a:ext>
            </a:extLst>
          </p:cNvPr>
          <p:cNvSpPr/>
          <p:nvPr/>
        </p:nvSpPr>
        <p:spPr bwMode="auto">
          <a:xfrm>
            <a:off x="2147708" y="5733746"/>
            <a:ext cx="3531180" cy="484281"/>
          </a:xfrm>
          <a:prstGeom prst="rect">
            <a:avLst/>
          </a:prstGeom>
          <a:solidFill>
            <a:srgbClr val="76491B">
              <a:lumMod val="20000"/>
              <a:lumOff val="80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108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“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Open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”信号が入力されたら、ゲートを開ける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84138" marR="0" lvl="0" indent="-8413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“</a:t>
            </a:r>
            <a:r>
              <a:rPr kumimoji="0" lang="en-US" altLang="ja-JP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Close</a:t>
            </a: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”信号が入力されたら、ゲートを閉じる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C9D4C33-34C7-40AE-8F28-35617DB2D27F}"/>
              </a:ext>
            </a:extLst>
          </p:cNvPr>
          <p:cNvSpPr txBox="1"/>
          <p:nvPr/>
        </p:nvSpPr>
        <p:spPr>
          <a:xfrm>
            <a:off x="2377534" y="5559958"/>
            <a:ext cx="166475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アルゴリズム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9E033740-0A79-4E09-8181-2A71D29BB1CF}"/>
              </a:ext>
            </a:extLst>
          </p:cNvPr>
          <p:cNvCxnSpPr/>
          <p:nvPr/>
        </p:nvCxnSpPr>
        <p:spPr bwMode="auto">
          <a:xfrm>
            <a:off x="4427468" y="2615397"/>
            <a:ext cx="0" cy="59928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923AF981-3E60-4984-A873-338FF944EE88}"/>
              </a:ext>
            </a:extLst>
          </p:cNvPr>
          <p:cNvCxnSpPr/>
          <p:nvPr/>
        </p:nvCxnSpPr>
        <p:spPr bwMode="auto">
          <a:xfrm>
            <a:off x="2613167" y="4782326"/>
            <a:ext cx="0" cy="59928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7E0C936B-AE3C-4631-85C5-0CD6BAD11618}"/>
              </a:ext>
            </a:extLst>
          </p:cNvPr>
          <p:cNvCxnSpPr/>
          <p:nvPr/>
        </p:nvCxnSpPr>
        <p:spPr bwMode="auto">
          <a:xfrm flipV="1">
            <a:off x="5955334" y="4777631"/>
            <a:ext cx="0" cy="599283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002B62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F5AAEAE-5279-4B5F-9DAE-F5C2A3072872}"/>
              </a:ext>
            </a:extLst>
          </p:cNvPr>
          <p:cNvSpPr txBox="1"/>
          <p:nvPr/>
        </p:nvSpPr>
        <p:spPr>
          <a:xfrm>
            <a:off x="3657114" y="2806724"/>
            <a:ext cx="77035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承認</a:t>
            </a:r>
            <a:endParaRPr lang="en-US" altLang="ja-JP" sz="1400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3A2D9539-DC00-4E4F-A3C9-7DCAFD68A6E2}"/>
              </a:ext>
            </a:extLst>
          </p:cNvPr>
          <p:cNvSpPr txBox="1"/>
          <p:nvPr/>
        </p:nvSpPr>
        <p:spPr>
          <a:xfrm>
            <a:off x="1842813" y="4896291"/>
            <a:ext cx="77035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Open</a:t>
            </a:r>
          </a:p>
          <a:p>
            <a:pPr algn="ctr"/>
            <a:r>
              <a:rPr lang="en-US" altLang="ja-JP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Close</a:t>
            </a:r>
          </a:p>
        </p:txBody>
      </p: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E176C4CE-444E-437F-A9C8-7EB22A91F167}"/>
              </a:ext>
            </a:extLst>
          </p:cNvPr>
          <p:cNvCxnSpPr/>
          <p:nvPr/>
        </p:nvCxnSpPr>
        <p:spPr bwMode="auto">
          <a:xfrm flipH="1">
            <a:off x="6844763" y="2234322"/>
            <a:ext cx="1292095" cy="0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002B62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616B860-84E5-4009-BFD9-6D66400455BE}"/>
              </a:ext>
            </a:extLst>
          </p:cNvPr>
          <p:cNvSpPr txBox="1"/>
          <p:nvPr/>
        </p:nvSpPr>
        <p:spPr>
          <a:xfrm>
            <a:off x="7069166" y="1742945"/>
            <a:ext cx="15042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400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入場車両の有無</a:t>
            </a:r>
            <a:endParaRPr lang="en-US" altLang="ja-JP" sz="1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  <a:p>
            <a:r>
              <a:rPr lang="ja-JP" altLang="en-US" sz="1400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入場許可の有無</a:t>
            </a:r>
            <a:endParaRPr lang="en-US" altLang="ja-JP" sz="1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9C2FD96-BABD-40BF-9C02-EB43A8117791}"/>
              </a:ext>
            </a:extLst>
          </p:cNvPr>
          <p:cNvSpPr txBox="1"/>
          <p:nvPr/>
        </p:nvSpPr>
        <p:spPr>
          <a:xfrm>
            <a:off x="6019800" y="4940304"/>
            <a:ext cx="157306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400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ゲートの開閉状態</a:t>
            </a:r>
            <a:endParaRPr lang="en-US" altLang="ja-JP" sz="1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  <a:p>
            <a:r>
              <a:rPr lang="ja-JP" altLang="en-US" sz="1400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車両の有無</a:t>
            </a:r>
            <a:endParaRPr lang="en-US" altLang="ja-JP" sz="1400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491491-6D40-45D2-BF30-774FFF60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26215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81827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プロセスモデルの記述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C75FB9A6-1593-4F80-B39D-109D811C0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983" y="1308460"/>
            <a:ext cx="3668268" cy="133500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8D505E89-2C36-472B-B24C-7151C0DD013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419"/>
          <a:stretch/>
        </p:blipFill>
        <p:spPr>
          <a:xfrm>
            <a:off x="619369" y="1308461"/>
            <a:ext cx="2973180" cy="1806132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C2011B0-DB10-4BB4-900A-1AB46FEEE6CB}"/>
              </a:ext>
            </a:extLst>
          </p:cNvPr>
          <p:cNvSpPr txBox="1"/>
          <p:nvPr/>
        </p:nvSpPr>
        <p:spPr>
          <a:xfrm>
            <a:off x="619368" y="1062240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2535FF6-0CF1-4300-AA76-BBBB555DF9CB}"/>
              </a:ext>
            </a:extLst>
          </p:cNvPr>
          <p:cNvSpPr txBox="1"/>
          <p:nvPr/>
        </p:nvSpPr>
        <p:spPr>
          <a:xfrm>
            <a:off x="817289" y="3405400"/>
            <a:ext cx="2874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対象のコンポーネントを選択</a:t>
            </a: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EFACF0AF-CFEB-4317-9CF5-179DBF9E50E9}"/>
              </a:ext>
            </a:extLst>
          </p:cNvPr>
          <p:cNvCxnSpPr/>
          <p:nvPr/>
        </p:nvCxnSpPr>
        <p:spPr bwMode="auto">
          <a:xfrm flipV="1">
            <a:off x="1899672" y="2568237"/>
            <a:ext cx="402449" cy="790701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221F638-8BDE-4709-86A5-38E16A06A3E0}"/>
              </a:ext>
            </a:extLst>
          </p:cNvPr>
          <p:cNvSpPr txBox="1"/>
          <p:nvPr/>
        </p:nvSpPr>
        <p:spPr>
          <a:xfrm>
            <a:off x="4624762" y="1062239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B6333DEF-4A3E-4B9C-BA16-642B14FFD434}"/>
              </a:ext>
            </a:extLst>
          </p:cNvPr>
          <p:cNvSpPr txBox="1"/>
          <p:nvPr/>
        </p:nvSpPr>
        <p:spPr>
          <a:xfrm>
            <a:off x="5081108" y="2943440"/>
            <a:ext cx="4047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左下のペインから「プロセスモデル」タブを選択し、「プロセスモデルの作成」を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クリック</a:t>
            </a: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77B269C-B372-448F-9F0D-10C3B7D5DD12}"/>
              </a:ext>
            </a:extLst>
          </p:cNvPr>
          <p:cNvCxnSpPr/>
          <p:nvPr/>
        </p:nvCxnSpPr>
        <p:spPr bwMode="auto">
          <a:xfrm flipV="1">
            <a:off x="7032810" y="1975964"/>
            <a:ext cx="491179" cy="91253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pic>
        <p:nvPicPr>
          <p:cNvPr id="24" name="図 23">
            <a:extLst>
              <a:ext uri="{FF2B5EF4-FFF2-40B4-BE49-F238E27FC236}">
                <a16:creationId xmlns:a16="http://schemas.microsoft.com/office/drawing/2014/main" id="{89017738-0A82-428D-AA3D-FDBE9EE84A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715" y="4503222"/>
            <a:ext cx="2979719" cy="128357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7B82A4A3-82C4-4607-A655-E94703909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7710" y="4503222"/>
            <a:ext cx="2674813" cy="1155623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4F03CFF0-BF77-4AF0-BBCD-2AC77631788B}"/>
              </a:ext>
            </a:extLst>
          </p:cNvPr>
          <p:cNvSpPr txBox="1"/>
          <p:nvPr/>
        </p:nvSpPr>
        <p:spPr>
          <a:xfrm>
            <a:off x="847541" y="4257000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671A486-993B-4898-97F7-20C3576AFD8F}"/>
              </a:ext>
            </a:extLst>
          </p:cNvPr>
          <p:cNvSpPr txBox="1"/>
          <p:nvPr/>
        </p:nvSpPr>
        <p:spPr>
          <a:xfrm>
            <a:off x="847541" y="6042085"/>
            <a:ext cx="3687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右クリックして「変数の追加」を選択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52BB718B-5DC0-40C9-BB6B-01667217844B}"/>
              </a:ext>
            </a:extLst>
          </p:cNvPr>
          <p:cNvCxnSpPr>
            <a:stCxn id="27" idx="0"/>
          </p:cNvCxnSpPr>
          <p:nvPr/>
        </p:nvCxnSpPr>
        <p:spPr bwMode="auto">
          <a:xfrm flipV="1">
            <a:off x="2691341" y="5318706"/>
            <a:ext cx="377047" cy="723379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23ED3C4-AC72-4C77-88A9-EC5D25F5E6D8}"/>
              </a:ext>
            </a:extLst>
          </p:cNvPr>
          <p:cNvSpPr txBox="1"/>
          <p:nvPr/>
        </p:nvSpPr>
        <p:spPr>
          <a:xfrm>
            <a:off x="5091539" y="4256999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④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54CFBC4-1099-4E1E-A7A6-FFA1C3286DDE}"/>
              </a:ext>
            </a:extLst>
          </p:cNvPr>
          <p:cNvSpPr txBox="1"/>
          <p:nvPr/>
        </p:nvSpPr>
        <p:spPr>
          <a:xfrm>
            <a:off x="5434599" y="6030597"/>
            <a:ext cx="1735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変数名を入力</a:t>
            </a: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14E92C2F-A8F3-4BA1-BF57-9DE002C75155}"/>
              </a:ext>
            </a:extLst>
          </p:cNvPr>
          <p:cNvCxnSpPr/>
          <p:nvPr/>
        </p:nvCxnSpPr>
        <p:spPr bwMode="auto">
          <a:xfrm flipV="1">
            <a:off x="6106881" y="5297155"/>
            <a:ext cx="377047" cy="723379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872D1BB-502F-4CD0-AE13-28DCF1FC5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67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例題：アクセス・コントロール・ゲート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/>
          <a:srcRect l="6587" b="8726"/>
          <a:stretch/>
        </p:blipFill>
        <p:spPr>
          <a:xfrm>
            <a:off x="824507" y="2682985"/>
            <a:ext cx="4206038" cy="3082286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147250" y="1256964"/>
            <a:ext cx="6655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許可された車両だけを入場させ、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許可のない車両の進入を物理的にブロックするシステム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/>
          <a:srcRect l="1" r="50108"/>
          <a:stretch/>
        </p:blipFill>
        <p:spPr>
          <a:xfrm>
            <a:off x="5740178" y="2682985"/>
            <a:ext cx="2434808" cy="3100992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 bwMode="auto">
          <a:xfrm>
            <a:off x="3701250" y="5942851"/>
            <a:ext cx="5170501" cy="611576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※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本例題は下記資料を参照し、一部引用して作成した。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	“STPA Exercise”, 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第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2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回 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STAMP</a:t>
            </a: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ワークショップ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, 2017</a:t>
            </a:r>
            <a:b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</a:b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                  </a:t>
            </a: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  <a:hlinkClick r:id="rId5"/>
              </a:rPr>
              <a:t>https://www.ipa.go.jp/files/000063044.pdf</a:t>
            </a:r>
            <a:endParaRPr kumimoji="0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3AD427-B58C-46E2-B8C0-B09E76916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4785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アルゴリズムの記述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08707506-CD15-4F6F-B3EE-977DE63A61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419"/>
          <a:stretch/>
        </p:blipFill>
        <p:spPr>
          <a:xfrm>
            <a:off x="747076" y="1896856"/>
            <a:ext cx="2973180" cy="1806132"/>
          </a:xfrm>
          <a:prstGeom prst="rect">
            <a:avLst/>
          </a:prstGeom>
        </p:spPr>
      </p:pic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9EB8C20-94FA-4F1D-A24E-14CB6CD2BC27}"/>
              </a:ext>
            </a:extLst>
          </p:cNvPr>
          <p:cNvSpPr txBox="1"/>
          <p:nvPr/>
        </p:nvSpPr>
        <p:spPr>
          <a:xfrm>
            <a:off x="747075" y="1650635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E62DBE5-46D4-4DD5-8C01-CF31DF045812}"/>
              </a:ext>
            </a:extLst>
          </p:cNvPr>
          <p:cNvSpPr txBox="1"/>
          <p:nvPr/>
        </p:nvSpPr>
        <p:spPr>
          <a:xfrm>
            <a:off x="944996" y="4332349"/>
            <a:ext cx="2874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対象のコンポーネントを選択</a:t>
            </a:r>
          </a:p>
        </p:txBody>
      </p: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1C94F5AF-CA25-47C3-8F52-97433D18F0C1}"/>
              </a:ext>
            </a:extLst>
          </p:cNvPr>
          <p:cNvCxnSpPr/>
          <p:nvPr/>
        </p:nvCxnSpPr>
        <p:spPr bwMode="auto">
          <a:xfrm flipV="1">
            <a:off x="2027379" y="3156633"/>
            <a:ext cx="402449" cy="1175716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D54EEFA-F924-48FF-8723-2399CA59FA32}"/>
              </a:ext>
            </a:extLst>
          </p:cNvPr>
          <p:cNvSpPr txBox="1"/>
          <p:nvPr/>
        </p:nvSpPr>
        <p:spPr>
          <a:xfrm>
            <a:off x="4687438" y="4950026"/>
            <a:ext cx="404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左下のペインから「ベース」タブを選択し、「定義」欄にアルゴリズムをテキスト入力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45" name="図 44">
            <a:extLst>
              <a:ext uri="{FF2B5EF4-FFF2-40B4-BE49-F238E27FC236}">
                <a16:creationId xmlns:a16="http://schemas.microsoft.com/office/drawing/2014/main" id="{A65203A7-E51B-4620-980B-A0DF85E9EE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438" y="1896856"/>
            <a:ext cx="4002061" cy="2219091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7A92611-5B02-4382-911B-6FC29DB02992}"/>
              </a:ext>
            </a:extLst>
          </p:cNvPr>
          <p:cNvSpPr txBox="1"/>
          <p:nvPr/>
        </p:nvSpPr>
        <p:spPr>
          <a:xfrm>
            <a:off x="4343826" y="1650635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0442EDA2-99F1-4103-9038-4DA99B3ECD92}"/>
              </a:ext>
            </a:extLst>
          </p:cNvPr>
          <p:cNvCxnSpPr/>
          <p:nvPr/>
        </p:nvCxnSpPr>
        <p:spPr bwMode="auto">
          <a:xfrm flipV="1">
            <a:off x="5499177" y="3774310"/>
            <a:ext cx="402449" cy="1175716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0" name="角丸四角形 21">
            <a:extLst>
              <a:ext uri="{FF2B5EF4-FFF2-40B4-BE49-F238E27FC236}">
                <a16:creationId xmlns:a16="http://schemas.microsoft.com/office/drawing/2014/main" id="{BF8586A6-BD68-4DA3-A106-02C95A9F6D31}"/>
              </a:ext>
            </a:extLst>
          </p:cNvPr>
          <p:cNvSpPr/>
          <p:nvPr/>
        </p:nvSpPr>
        <p:spPr bwMode="auto">
          <a:xfrm>
            <a:off x="6666669" y="6356938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kern="0" dirty="0"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-#6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.</a:t>
            </a:r>
            <a:r>
              <a:rPr kumimoji="0" lang="en-US" altLang="ja-JP" sz="1400" i="0" u="none" strike="noStrike" kern="0" cap="none" spc="0" normalizeH="0" baseline="0" noProof="0" dirty="0" err="1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stmp</a:t>
            </a:r>
            <a:endParaRPr kumimoji="0" lang="en-US" altLang="ja-JP" sz="1400" i="0" u="none" strike="noStrike" kern="0" cap="none" spc="0" normalizeH="0" baseline="0" noProof="0" dirty="0">
              <a:ln>
                <a:noFill/>
              </a:ln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9FED544-3666-43D3-BF27-6E9F43D231E6}"/>
              </a:ext>
            </a:extLst>
          </p:cNvPr>
          <p:cNvSpPr txBox="1"/>
          <p:nvPr/>
        </p:nvSpPr>
        <p:spPr>
          <a:xfrm>
            <a:off x="6121400" y="6100778"/>
            <a:ext cx="255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950831C-F003-4BA0-AAF3-F33CAB71C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1125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4069" y="3329604"/>
            <a:ext cx="6655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STPA</a:t>
            </a:r>
          </a:p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Step 1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161BD4-F1D5-4449-8204-99A5D7A8B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153408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角丸四角形 69"/>
          <p:cNvSpPr/>
          <p:nvPr/>
        </p:nvSpPr>
        <p:spPr bwMode="auto"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 bwMode="auto"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1" name="角丸四角形 70"/>
          <p:cNvSpPr/>
          <p:nvPr/>
        </p:nvSpPr>
        <p:spPr bwMode="auto"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2" name="角丸四角形 71"/>
          <p:cNvSpPr/>
          <p:nvPr/>
        </p:nvSpPr>
        <p:spPr bwMode="auto"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3" name="正方形/長方形 72"/>
          <p:cNvSpPr/>
          <p:nvPr/>
        </p:nvSpPr>
        <p:spPr bwMode="auto"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コンポーネント間の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制御関係を表すモデル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の構築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の発生要因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の分析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92" y="3868468"/>
            <a:ext cx="208171" cy="208171"/>
          </a:xfrm>
          <a:prstGeom prst="rect">
            <a:avLst/>
          </a:prstGeom>
        </p:spPr>
      </p:pic>
      <p:sp>
        <p:nvSpPr>
          <p:cNvPr id="78" name="爆発 1 77"/>
          <p:cNvSpPr>
            <a:spLocks noChangeAspect="1"/>
          </p:cNvSpPr>
          <p:nvPr/>
        </p:nvSpPr>
        <p:spPr bwMode="auto"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システム</a:t>
            </a:r>
            <a:endParaRPr lang="en-US" altLang="ja-JP" sz="11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53258" y="1374740"/>
            <a:ext cx="198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399402" y="1374740"/>
            <a:ext cx="18964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latin typeface="メイリオ"/>
                <a:ea typeface="メイリオ"/>
              </a:rPr>
              <a:t>【Step1】</a:t>
            </a:r>
            <a:endParaRPr lang="ja-JP" altLang="en-US" b="1" dirty="0">
              <a:latin typeface="メイリオ"/>
              <a:ea typeface="メイリオ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35" name="曲線コネクタ 134"/>
          <p:cNvCxnSpPr>
            <a:endCxn id="134" idx="1"/>
          </p:cNvCxnSpPr>
          <p:nvPr/>
        </p:nvCxnSpPr>
        <p:spPr bwMode="auto">
          <a:xfrm>
            <a:off x="2748463" y="3928201"/>
            <a:ext cx="2532729" cy="53761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曲線コネクタ 135"/>
          <p:cNvCxnSpPr>
            <a:endCxn id="138" idx="1"/>
          </p:cNvCxnSpPr>
          <p:nvPr/>
        </p:nvCxnSpPr>
        <p:spPr bwMode="auto">
          <a:xfrm flipV="1">
            <a:off x="3608498" y="3496585"/>
            <a:ext cx="1548299" cy="213823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曲線コネクタ 136"/>
          <p:cNvCxnSpPr>
            <a:endCxn id="141" idx="1"/>
          </p:cNvCxnSpPr>
          <p:nvPr/>
        </p:nvCxnSpPr>
        <p:spPr bwMode="auto">
          <a:xfrm flipV="1">
            <a:off x="3602917" y="4457303"/>
            <a:ext cx="1799312" cy="17384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正方形/長方形 137"/>
          <p:cNvSpPr/>
          <p:nvPr/>
        </p:nvSpPr>
        <p:spPr bwMode="auto"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1" name="正方形/長方形 140"/>
          <p:cNvSpPr/>
          <p:nvPr/>
        </p:nvSpPr>
        <p:spPr bwMode="auto"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2" name="右矢印 141"/>
          <p:cNvSpPr/>
          <p:nvPr/>
        </p:nvSpPr>
        <p:spPr bwMode="auto">
          <a:xfrm>
            <a:off x="205562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3" name="右矢印 142"/>
          <p:cNvSpPr/>
          <p:nvPr/>
        </p:nvSpPr>
        <p:spPr bwMode="auto">
          <a:xfrm>
            <a:off x="463916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4" name="右矢印 143"/>
          <p:cNvSpPr/>
          <p:nvPr/>
        </p:nvSpPr>
        <p:spPr bwMode="auto">
          <a:xfrm>
            <a:off x="6851307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5" name="直線矢印コネクタ 144"/>
          <p:cNvCxnSpPr/>
          <p:nvPr/>
        </p:nvCxnSpPr>
        <p:spPr bwMode="auto"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6" name="直線矢印コネクタ 145"/>
          <p:cNvCxnSpPr/>
          <p:nvPr/>
        </p:nvCxnSpPr>
        <p:spPr bwMode="auto">
          <a:xfrm flipV="1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47" name="正方形/長方形 146"/>
          <p:cNvSpPr/>
          <p:nvPr/>
        </p:nvSpPr>
        <p:spPr bwMode="auto">
          <a:xfrm>
            <a:off x="2469054" y="4782773"/>
            <a:ext cx="1526713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8" name="直線矢印コネクタ 147"/>
          <p:cNvCxnSpPr/>
          <p:nvPr/>
        </p:nvCxnSpPr>
        <p:spPr bwMode="auto">
          <a:xfrm flipV="1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9" name="直線矢印コネクタ 148"/>
          <p:cNvCxnSpPr/>
          <p:nvPr/>
        </p:nvCxnSpPr>
        <p:spPr bwMode="auto"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0" name="直線矢印コネクタ 21"/>
          <p:cNvCxnSpPr/>
          <p:nvPr/>
        </p:nvCxnSpPr>
        <p:spPr bwMode="auto">
          <a:xfrm>
            <a:off x="3205074" y="3637465"/>
            <a:ext cx="432000" cy="468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1" name="直線矢印コネクタ 25"/>
          <p:cNvCxnSpPr/>
          <p:nvPr/>
        </p:nvCxnSpPr>
        <p:spPr bwMode="auto">
          <a:xfrm rot="16200000" flipV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2" name="正方形/長方形 151"/>
          <p:cNvSpPr/>
          <p:nvPr/>
        </p:nvSpPr>
        <p:spPr bwMode="auto">
          <a:xfrm>
            <a:off x="2477209" y="3402215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3" name="正方形/長方形 152"/>
          <p:cNvSpPr/>
          <p:nvPr/>
        </p:nvSpPr>
        <p:spPr bwMode="auto">
          <a:xfrm>
            <a:off x="3123765" y="4089099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：コンポーネント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：コントロールアクション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：フィードバックデータ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2B62">
                  <a:lumMod val="75000"/>
                  <a:lumOff val="25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155" name="直線矢印コネクタ 154"/>
          <p:cNvCxnSpPr/>
          <p:nvPr/>
        </p:nvCxnSpPr>
        <p:spPr bwMode="auto"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6" name="直線矢印コネクタ 155"/>
          <p:cNvCxnSpPr/>
          <p:nvPr/>
        </p:nvCxnSpPr>
        <p:spPr bwMode="auto"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tailEnd type="arrow"/>
          </a:ln>
          <a:effectLst/>
        </p:spPr>
      </p:cxnSp>
      <p:sp>
        <p:nvSpPr>
          <p:cNvPr id="157" name="正方形/長方形 156"/>
          <p:cNvSpPr/>
          <p:nvPr/>
        </p:nvSpPr>
        <p:spPr bwMode="auto">
          <a:xfrm>
            <a:off x="2456538" y="5389060"/>
            <a:ext cx="252000" cy="108000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8" name="正方形/長方形 157"/>
          <p:cNvSpPr/>
          <p:nvPr/>
        </p:nvSpPr>
        <p:spPr bwMode="auto"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59" name="正方形/長方形 158"/>
          <p:cNvSpPr/>
          <p:nvPr/>
        </p:nvSpPr>
        <p:spPr bwMode="auto"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0" name="正方形/長方形 159"/>
          <p:cNvSpPr/>
          <p:nvPr/>
        </p:nvSpPr>
        <p:spPr bwMode="auto"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1" name="正方形/長方形 160"/>
          <p:cNvSpPr/>
          <p:nvPr/>
        </p:nvSpPr>
        <p:spPr bwMode="auto"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2" name="曲線コネクタ 161"/>
          <p:cNvCxnSpPr>
            <a:stCxn id="138" idx="3"/>
            <a:endCxn id="158" idx="1"/>
          </p:cNvCxnSpPr>
          <p:nvPr/>
        </p:nvCxnSpPr>
        <p:spPr bwMode="auto">
          <a:xfrm flipV="1">
            <a:off x="5929657" y="3404493"/>
            <a:ext cx="1496136" cy="92092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曲線コネクタ 162"/>
          <p:cNvCxnSpPr>
            <a:stCxn id="133" idx="3"/>
            <a:endCxn id="160" idx="1"/>
          </p:cNvCxnSpPr>
          <p:nvPr/>
        </p:nvCxnSpPr>
        <p:spPr bwMode="auto">
          <a:xfrm>
            <a:off x="6017672" y="3573612"/>
            <a:ext cx="1448712" cy="156156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正方形/長方形 163"/>
          <p:cNvSpPr/>
          <p:nvPr/>
        </p:nvSpPr>
        <p:spPr bwMode="auto"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5" name="正方形/長方形 164"/>
          <p:cNvSpPr/>
          <p:nvPr/>
        </p:nvSpPr>
        <p:spPr bwMode="auto"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6" name="正方形/長方形 165"/>
          <p:cNvSpPr/>
          <p:nvPr/>
        </p:nvSpPr>
        <p:spPr bwMode="auto"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7" name="正方形/長方形 166"/>
          <p:cNvSpPr/>
          <p:nvPr/>
        </p:nvSpPr>
        <p:spPr bwMode="auto"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8" name="曲線コネクタ 167"/>
          <p:cNvCxnSpPr>
            <a:stCxn id="134" idx="3"/>
            <a:endCxn id="164" idx="1"/>
          </p:cNvCxnSpPr>
          <p:nvPr/>
        </p:nvCxnSpPr>
        <p:spPr bwMode="auto">
          <a:xfrm>
            <a:off x="6054052" y="3981962"/>
            <a:ext cx="1743844" cy="6046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曲線コネクタ 168"/>
          <p:cNvCxnSpPr>
            <a:stCxn id="73" idx="3"/>
            <a:endCxn id="166" idx="1"/>
          </p:cNvCxnSpPr>
          <p:nvPr/>
        </p:nvCxnSpPr>
        <p:spPr bwMode="auto">
          <a:xfrm>
            <a:off x="6131054" y="4060477"/>
            <a:ext cx="1707764" cy="29337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テキスト ボックス 169"/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危険な制御の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パターンを利用して分析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cxnSp>
        <p:nvCxnSpPr>
          <p:cNvPr id="171" name="直線矢印コネクタ 170"/>
          <p:cNvCxnSpPr>
            <a:stCxn id="170" idx="0"/>
          </p:cNvCxnSpPr>
          <p:nvPr/>
        </p:nvCxnSpPr>
        <p:spPr bwMode="auto">
          <a:xfrm flipH="1" flipV="1">
            <a:off x="5745055" y="4658147"/>
            <a:ext cx="29036" cy="28097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203315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2" name="円/楕円 171"/>
          <p:cNvSpPr/>
          <p:nvPr/>
        </p:nvSpPr>
        <p:spPr bwMode="auto">
          <a:xfrm rot="20014791">
            <a:off x="7340344" y="3073122"/>
            <a:ext cx="1283779" cy="1717313"/>
          </a:xfrm>
          <a:prstGeom prst="ellipse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3" name="正方形/長方形 172"/>
          <p:cNvSpPr/>
          <p:nvPr/>
        </p:nvSpPr>
        <p:spPr bwMode="auto">
          <a:xfrm>
            <a:off x="7754305" y="5161946"/>
            <a:ext cx="1269499" cy="743640"/>
          </a:xfrm>
          <a:prstGeom prst="rect">
            <a:avLst/>
          </a:prstGeom>
          <a:solidFill>
            <a:srgbClr val="76161B">
              <a:lumMod val="60000"/>
              <a:lumOff val="40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コンポーネントが満たすべき</a:t>
            </a:r>
            <a:endParaRPr kumimoji="0" lang="en-US" altLang="ja-JP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安全要件を導出</a:t>
            </a:r>
          </a:p>
        </p:txBody>
      </p:sp>
      <p:cxnSp>
        <p:nvCxnSpPr>
          <p:cNvPr id="174" name="直線矢印コネクタ 173"/>
          <p:cNvCxnSpPr>
            <a:endCxn id="173" idx="0"/>
          </p:cNvCxnSpPr>
          <p:nvPr/>
        </p:nvCxnSpPr>
        <p:spPr bwMode="auto">
          <a:xfrm>
            <a:off x="8256684" y="4749828"/>
            <a:ext cx="132371" cy="41211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5" name="テキスト ボックス 174"/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コントロールストラクチャー</a:t>
            </a:r>
            <a:endParaRPr lang="en-US" altLang="ja-JP" sz="12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76" name="図 1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66" y="5341594"/>
            <a:ext cx="2343954" cy="761871"/>
          </a:xfrm>
          <a:prstGeom prst="rect">
            <a:avLst/>
          </a:prstGeom>
        </p:spPr>
      </p:pic>
      <p:sp>
        <p:nvSpPr>
          <p:cNvPr id="177" name="正方形/長方形 176"/>
          <p:cNvSpPr/>
          <p:nvPr/>
        </p:nvSpPr>
        <p:spPr>
          <a:xfrm>
            <a:off x="7119176" y="2346247"/>
            <a:ext cx="20428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HCF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Hazard Causal Factor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86" name="角丸四角形 185"/>
          <p:cNvSpPr/>
          <p:nvPr/>
        </p:nvSpPr>
        <p:spPr bwMode="auto"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7" name="角丸四角形 186"/>
          <p:cNvSpPr/>
          <p:nvPr/>
        </p:nvSpPr>
        <p:spPr bwMode="auto"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8" name="角丸四角形 187"/>
          <p:cNvSpPr/>
          <p:nvPr/>
        </p:nvSpPr>
        <p:spPr bwMode="auto"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9" name="角丸四角形 188"/>
          <p:cNvSpPr/>
          <p:nvPr/>
        </p:nvSpPr>
        <p:spPr bwMode="auto"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323146" y="1830273"/>
            <a:ext cx="16648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システムレベルの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アクシデント、ハザード、安全制約の識別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ハザードにつながる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 err="1">
                <a:solidFill>
                  <a:srgbClr val="000000"/>
                </a:solidFill>
                <a:latin typeface="メイリオ"/>
                <a:ea typeface="メイリオ"/>
              </a:rPr>
              <a:t>の識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別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>
              <a:spcBef>
                <a:spcPts val="600"/>
              </a:spcBef>
            </a:pP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UCA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Unsafe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 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Control Action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3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92" name="角丸四角形 191"/>
          <p:cNvSpPr/>
          <p:nvPr/>
        </p:nvSpPr>
        <p:spPr bwMode="auto">
          <a:xfrm>
            <a:off x="229033" y="1691644"/>
            <a:ext cx="1875705" cy="4516827"/>
          </a:xfrm>
          <a:prstGeom prst="roundRect">
            <a:avLst>
              <a:gd name="adj" fmla="val 5611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4" name="角丸四角形 193"/>
          <p:cNvSpPr/>
          <p:nvPr/>
        </p:nvSpPr>
        <p:spPr bwMode="auto">
          <a:xfrm>
            <a:off x="2183360" y="1691644"/>
            <a:ext cx="2232229" cy="4516827"/>
          </a:xfrm>
          <a:prstGeom prst="roundRect">
            <a:avLst>
              <a:gd name="adj" fmla="val 4703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3" name="円形吹き出し 82"/>
          <p:cNvSpPr/>
          <p:nvPr/>
        </p:nvSpPr>
        <p:spPr bwMode="auto">
          <a:xfrm>
            <a:off x="287181" y="1396971"/>
            <a:ext cx="3957216" cy="1960831"/>
          </a:xfrm>
          <a:prstGeom prst="wedgeEllipseCallout">
            <a:avLst>
              <a:gd name="adj1" fmla="val 58542"/>
              <a:gd name="adj2" fmla="val 36534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2AC9304E-BEA5-4525-BF46-953F6EF8859C}"/>
              </a:ext>
            </a:extLst>
          </p:cNvPr>
          <p:cNvSpPr txBox="1"/>
          <p:nvPr/>
        </p:nvSpPr>
        <p:spPr>
          <a:xfrm>
            <a:off x="652065" y="1789209"/>
            <a:ext cx="3225141" cy="1384995"/>
          </a:xfrm>
          <a:prstGeom prst="rect">
            <a:avLst/>
          </a:prstGeom>
          <a:noFill/>
          <a:effectLst>
            <a:glow rad="63500">
              <a:sysClr val="window" lastClr="FFFFFF"/>
            </a:glo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ハザードが起きる状況をおおまかに</a:t>
            </a:r>
            <a:endParaRPr kumimoji="0" lang="en-US" altLang="ja-JP" sz="2800" b="1" kern="0" dirty="0">
              <a:solidFill>
                <a:srgbClr val="000000"/>
              </a:solidFill>
              <a:effectLst>
                <a:glow rad="127000">
                  <a:srgbClr val="002B62">
                    <a:lumMod val="75000"/>
                    <a:lumOff val="25000"/>
                    <a:alpha val="40000"/>
                  </a:srgbClr>
                </a:glow>
              </a:effectLst>
              <a:latin typeface="メイリオ"/>
              <a:ea typeface="メイリオ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分析する</a:t>
            </a:r>
            <a:endParaRPr kumimoji="0" lang="en-US" altLang="ja-JP" sz="2800" b="1" kern="0" dirty="0">
              <a:solidFill>
                <a:srgbClr val="000000"/>
              </a:solidFill>
              <a:effectLst>
                <a:glow rad="127000">
                  <a:srgbClr val="002B62">
                    <a:lumMod val="75000"/>
                    <a:lumOff val="25000"/>
                    <a:alpha val="40000"/>
                  </a:srgbClr>
                </a:glow>
              </a:effectLst>
              <a:latin typeface="メイリオ"/>
              <a:ea typeface="メイリオ"/>
            </a:endParaRPr>
          </a:p>
        </p:txBody>
      </p:sp>
      <p:sp>
        <p:nvSpPr>
          <p:cNvPr id="193" name="角丸四角形 192"/>
          <p:cNvSpPr/>
          <p:nvPr/>
        </p:nvSpPr>
        <p:spPr bwMode="auto">
          <a:xfrm>
            <a:off x="7204502" y="1691644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46811F-0262-4719-8B7C-3F1873186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44583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 bwMode="auto">
          <a:xfrm>
            <a:off x="526093" y="1033801"/>
            <a:ext cx="8029184" cy="1522800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195164" y="1139138"/>
            <a:ext cx="6525270" cy="467239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（</a:t>
            </a:r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Unsafe Control Action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）とは</a:t>
            </a:r>
            <a:endParaRPr lang="ja-JP" altLang="en-US" sz="28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59756" y="1658475"/>
            <a:ext cx="7895519" cy="898126"/>
          </a:xfrm>
          <a:prstGeom prst="rect">
            <a:avLst/>
          </a:prstGeom>
          <a:noFill/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ある特定のコンテキスト（状況）で、</a:t>
            </a:r>
            <a:endParaRPr lang="en-US" altLang="ja-JP" sz="28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ハザードにつながるコントロールアクション</a:t>
            </a:r>
            <a:endParaRPr lang="en-US" altLang="ja-JP" sz="28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746112" y="2835932"/>
            <a:ext cx="7423374" cy="1052014"/>
          </a:xfrm>
          <a:prstGeom prst="rect">
            <a:avLst/>
          </a:prstGeom>
          <a:noFill/>
        </p:spPr>
        <p:txBody>
          <a:bodyPr wrap="square" lIns="0" tIns="36000" rIns="0" bIns="0" rtlCol="0" anchor="t" anchorCtr="0">
            <a:spAutoFit/>
          </a:bodyPr>
          <a:lstStyle/>
          <a:p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例：自動車というシステムの「加速」というコントロール</a:t>
            </a:r>
            <a:br>
              <a:rPr lang="en-US" altLang="ja-JP" sz="2200" b="1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　　アクションを考える。</a:t>
            </a:r>
            <a:endParaRPr lang="en-US" altLang="ja-JP" sz="22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　　「加速」自体は、安全とも危険とも判断できない。</a:t>
            </a:r>
            <a:endParaRPr lang="en-US" altLang="ja-JP" sz="22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813185" y="4516023"/>
            <a:ext cx="7566760" cy="1806067"/>
          </a:xfrm>
          <a:prstGeom prst="rect">
            <a:avLst/>
          </a:prstGeom>
          <a:noFill/>
        </p:spPr>
        <p:txBody>
          <a:bodyPr wrap="square" lIns="0" tIns="36000" rIns="0" bIns="0" rtlCol="0" anchor="t" anchorCtr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「路面が滑りやすく、前方車両と近づきつつある」という状況では、「加速」の実行は危険な状態につながる。</a:t>
            </a:r>
            <a:endParaRPr lang="en-US" altLang="ja-JP" sz="22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高速道路に合流時、周りが時速</a:t>
            </a:r>
            <a:r>
              <a:rPr lang="en-US" altLang="ja-JP" sz="2200" b="1" dirty="0">
                <a:solidFill>
                  <a:srgbClr val="000000"/>
                </a:solidFill>
                <a:latin typeface="メイリオ"/>
                <a:ea typeface="メイリオ"/>
              </a:rPr>
              <a:t>80Km</a:t>
            </a:r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で流れていて自車が時速</a:t>
            </a:r>
            <a:r>
              <a:rPr lang="en-US" altLang="ja-JP" sz="2200" b="1" dirty="0">
                <a:solidFill>
                  <a:srgbClr val="000000"/>
                </a:solidFill>
                <a:latin typeface="メイリオ"/>
                <a:ea typeface="メイリオ"/>
              </a:rPr>
              <a:t>40Km</a:t>
            </a:r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の状況では、「加速」が実行されないと危険な状態につながる。</a:t>
            </a:r>
            <a:endParaRPr lang="en-US" altLang="ja-JP" sz="22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828998" y="4044219"/>
            <a:ext cx="1150273" cy="374906"/>
          </a:xfrm>
          <a:prstGeom prst="rect">
            <a:avLst/>
          </a:prstGeom>
          <a:noFill/>
        </p:spPr>
        <p:txBody>
          <a:bodyPr wrap="square" lIns="0" tIns="36000" rIns="0" bIns="0" rtlCol="0" anchor="t" anchorCtr="0">
            <a:spAutoFit/>
          </a:bodyPr>
          <a:lstStyle/>
          <a:p>
            <a:r>
              <a:rPr lang="ja-JP" altLang="en-US" sz="2200" b="1" dirty="0">
                <a:solidFill>
                  <a:srgbClr val="000000"/>
                </a:solidFill>
                <a:latin typeface="メイリオ"/>
                <a:ea typeface="メイリオ"/>
              </a:rPr>
              <a:t>しかし、</a:t>
            </a:r>
            <a:endParaRPr lang="en-US" altLang="ja-JP" sz="22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0" name="円形吹き出し 44">
            <a:extLst>
              <a:ext uri="{FF2B5EF4-FFF2-40B4-BE49-F238E27FC236}">
                <a16:creationId xmlns:a16="http://schemas.microsoft.com/office/drawing/2014/main" id="{2EAA72E5-381A-47FC-883C-B43841C41BD0}"/>
              </a:ext>
            </a:extLst>
          </p:cNvPr>
          <p:cNvSpPr/>
          <p:nvPr/>
        </p:nvSpPr>
        <p:spPr bwMode="auto">
          <a:xfrm>
            <a:off x="4572001" y="6032665"/>
            <a:ext cx="3983276" cy="736361"/>
          </a:xfrm>
          <a:prstGeom prst="wedgeEllipseCallout">
            <a:avLst>
              <a:gd name="adj1" fmla="val -32885"/>
              <a:gd name="adj2" fmla="val -53165"/>
            </a:avLst>
          </a:prstGeom>
          <a:solidFill>
            <a:srgbClr val="CCFFCC"/>
          </a:solidFill>
          <a:ln>
            <a:solidFill>
              <a:srgbClr val="92D05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4F6E866-FEC5-4736-AB88-277AE3C353A0}"/>
              </a:ext>
            </a:extLst>
          </p:cNvPr>
          <p:cNvSpPr txBox="1"/>
          <p:nvPr/>
        </p:nvSpPr>
        <p:spPr>
          <a:xfrm>
            <a:off x="4828174" y="6177931"/>
            <a:ext cx="3385519" cy="492443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altLang="ja-JP" sz="1600" dirty="0">
                <a:solidFill>
                  <a:srgbClr val="FF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FF0000"/>
                </a:solidFill>
                <a:latin typeface="メイリオ"/>
                <a:ea typeface="メイリオ"/>
              </a:rPr>
              <a:t>は、</a:t>
            </a:r>
            <a:r>
              <a:rPr lang="en-US" altLang="ja-JP" sz="1600" dirty="0">
                <a:solidFill>
                  <a:srgbClr val="FF0000"/>
                </a:solidFill>
                <a:latin typeface="メイリオ"/>
                <a:ea typeface="メイリオ"/>
              </a:rPr>
              <a:t>CA</a:t>
            </a:r>
            <a:r>
              <a:rPr lang="ja-JP" altLang="en-US" sz="1600" dirty="0">
                <a:solidFill>
                  <a:srgbClr val="FF0000"/>
                </a:solidFill>
                <a:latin typeface="メイリオ"/>
                <a:ea typeface="メイリオ"/>
              </a:rPr>
              <a:t>が非安全になる</a:t>
            </a:r>
            <a:endParaRPr lang="en-US" altLang="ja-JP" sz="1600" dirty="0">
              <a:solidFill>
                <a:srgbClr val="FF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b="1" dirty="0">
                <a:solidFill>
                  <a:srgbClr val="FF0000"/>
                </a:solidFill>
                <a:latin typeface="メイリオ"/>
                <a:ea typeface="メイリオ"/>
              </a:rPr>
              <a:t>コンテキスト</a:t>
            </a:r>
            <a:r>
              <a:rPr lang="ja-JP" altLang="en-US" sz="1600" dirty="0">
                <a:solidFill>
                  <a:srgbClr val="FF0000"/>
                </a:solidFill>
                <a:latin typeface="メイリオ"/>
                <a:ea typeface="メイリオ"/>
              </a:rPr>
              <a:t>を含むことが必要</a:t>
            </a:r>
            <a:endParaRPr lang="en-US" altLang="ja-JP" sz="1600" dirty="0">
              <a:solidFill>
                <a:srgbClr val="FF0000"/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1E0DF48-E20B-4CB4-B4FA-8BA882CFF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4793" y="6526215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2464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16636" y="1290580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コントロールアクション</a:t>
            </a:r>
            <a:endParaRPr lang="en-US" altLang="ja-JP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093638" y="2355093"/>
            <a:ext cx="1614240" cy="1267458"/>
          </a:xfrm>
          <a:prstGeom prst="rect">
            <a:avLst/>
          </a:prstGeom>
          <a:solidFill>
            <a:srgbClr val="FFFFFF"/>
          </a:solidFill>
        </p:spPr>
        <p:txBody>
          <a:bodyPr wrap="square" tIns="36000" bIns="0" rtlCol="0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6161B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「承認」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DA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6161B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「</a:t>
            </a:r>
            <a:r>
              <a:rPr kumimoji="0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Open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」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DA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76161B">
                  <a:lumMod val="60000"/>
                  <a:lumOff val="40000"/>
                </a:srgbClr>
              </a:buClr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「</a:t>
            </a:r>
            <a:r>
              <a:rPr kumimoji="0" lang="en-US" altLang="ja-JP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Close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DA0000"/>
                </a:solidFill>
                <a:effectLst/>
                <a:uLnTx/>
                <a:uFillTx/>
                <a:latin typeface="メイリオ"/>
                <a:ea typeface="メイリオ"/>
              </a:rPr>
              <a:t>」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A563616-68EC-4C4D-9190-2829C5622381}"/>
              </a:ext>
            </a:extLst>
          </p:cNvPr>
          <p:cNvGrpSpPr/>
          <p:nvPr/>
        </p:nvGrpSpPr>
        <p:grpSpPr>
          <a:xfrm>
            <a:off x="3210780" y="2669355"/>
            <a:ext cx="576064" cy="576064"/>
            <a:chOff x="3064024" y="4225280"/>
            <a:chExt cx="576064" cy="576064"/>
          </a:xfrm>
        </p:grpSpPr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6B631B1-4215-46A3-97EC-D2B537FA3B4B}"/>
                </a:ext>
              </a:extLst>
            </p:cNvPr>
            <p:cNvCxnSpPr/>
            <p:nvPr/>
          </p:nvCxnSpPr>
          <p:spPr bwMode="auto">
            <a:xfrm>
              <a:off x="3064024" y="4225280"/>
              <a:ext cx="576064" cy="576064"/>
            </a:xfrm>
            <a:prstGeom prst="line">
              <a:avLst/>
            </a:prstGeom>
            <a:solidFill>
              <a:srgbClr val="FFFFFF"/>
            </a:solidFill>
            <a:ln w="762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87CF4818-7D58-4432-9F54-6D8D242BBA2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064024" y="4225280"/>
              <a:ext cx="576064" cy="576064"/>
            </a:xfrm>
            <a:prstGeom prst="line">
              <a:avLst/>
            </a:prstGeom>
            <a:solidFill>
              <a:srgbClr val="FFFFFF"/>
            </a:solidFill>
            <a:ln w="7620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aphicFrame>
        <p:nvGraphicFramePr>
          <p:cNvPr id="30" name="表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146221"/>
              </p:ext>
            </p:extLst>
          </p:nvPr>
        </p:nvGraphicFramePr>
        <p:xfrm>
          <a:off x="4476194" y="2026732"/>
          <a:ext cx="4427983" cy="1990118"/>
        </p:xfrm>
        <a:graphic>
          <a:graphicData uri="http://schemas.openxmlformats.org/drawingml/2006/table">
            <a:tbl>
              <a:tblPr firstRow="1" bandRow="1"/>
              <a:tblGrid>
                <a:gridCol w="476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1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7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967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3559">
                <a:tc gridSpan="4"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kumimoji="1" lang="ja-JP" altLang="en-US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実行されずハザード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319">
                <a:tc rowSpan="3"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endParaRPr kumimoji="1" lang="ja-JP" altLang="en-US" sz="1600" dirty="0">
                        <a:solidFill>
                          <a:srgbClr val="DA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kumimoji="1" lang="ja-JP" altLang="en-US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不要</a:t>
                      </a:r>
                      <a:r>
                        <a:rPr kumimoji="1" lang="en-US" altLang="ja-JP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/</a:t>
                      </a:r>
                      <a:r>
                        <a:rPr kumimoji="1" lang="ja-JP" altLang="en-US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不正なものが実行されてハザード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745"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endParaRPr lang="ja-JP" altLang="en-US" b="1" dirty="0">
                        <a:solidFill>
                          <a:srgbClr val="DA0000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kumimoji="1" lang="ja-JP" altLang="en-US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早すぎ、遅すぎ、誤順序で実行されてハザード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745"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endParaRPr kumimoji="1" lang="ja-JP" altLang="en-US" sz="1600" b="1" dirty="0">
                        <a:solidFill>
                          <a:srgbClr val="DA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kumimoji="1" lang="ja-JP" altLang="en-US" sz="1600" b="1" dirty="0">
                          <a:solidFill>
                            <a:srgbClr val="DA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実行が長過ぎ、短過ぎてハザード</a:t>
                      </a: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CF4912EE-553D-4E69-ABA3-55A8B7142D03}"/>
              </a:ext>
            </a:extLst>
          </p:cNvPr>
          <p:cNvSpPr/>
          <p:nvPr/>
        </p:nvSpPr>
        <p:spPr>
          <a:xfrm rot="5400000">
            <a:off x="4141170" y="2987853"/>
            <a:ext cx="10823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実行される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CF4912EE-553D-4E69-ABA3-55A8B7142D03}"/>
              </a:ext>
            </a:extLst>
          </p:cNvPr>
          <p:cNvSpPr/>
          <p:nvPr/>
        </p:nvSpPr>
        <p:spPr>
          <a:xfrm rot="5400000">
            <a:off x="4672371" y="3180039"/>
            <a:ext cx="1082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必要・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正しいもの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F4912EE-553D-4E69-ABA3-55A8B7142D03}"/>
              </a:ext>
            </a:extLst>
          </p:cNvPr>
          <p:cNvSpPr/>
          <p:nvPr/>
        </p:nvSpPr>
        <p:spPr>
          <a:xfrm>
            <a:off x="5470159" y="3495986"/>
            <a:ext cx="10989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正しい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タイミング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50297" y="1003898"/>
            <a:ext cx="283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4</a:t>
            </a:r>
            <a:r>
              <a:rPr lang="ja-JP" altLang="en-US" sz="2400" b="1" dirty="0" err="1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つの</a:t>
            </a:r>
            <a:r>
              <a:rPr lang="ja-JP" altLang="en-US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ガイドワード</a:t>
            </a:r>
            <a:endParaRPr lang="en-US" altLang="ja-JP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82345" y="1400410"/>
            <a:ext cx="39228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（コントロールアクションの振る舞いが</a:t>
            </a:r>
            <a:b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　ハザードにつながるパターン）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36" name="二等辺三角形 35">
            <a:extLst>
              <a:ext uri="{FF2B5EF4-FFF2-40B4-BE49-F238E27FC236}">
                <a16:creationId xmlns:a16="http://schemas.microsoft.com/office/drawing/2014/main" id="{29478FEB-DAC1-4622-A5DE-CB7D0782A6D8}"/>
              </a:ext>
            </a:extLst>
          </p:cNvPr>
          <p:cNvSpPr/>
          <p:nvPr/>
        </p:nvSpPr>
        <p:spPr bwMode="auto">
          <a:xfrm flipV="1">
            <a:off x="2188785" y="4263658"/>
            <a:ext cx="2736304" cy="504056"/>
          </a:xfrm>
          <a:prstGeom prst="triangle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6A712A45-F442-46E7-945C-A30B3AF8A41B}"/>
              </a:ext>
            </a:extLst>
          </p:cNvPr>
          <p:cNvSpPr/>
          <p:nvPr/>
        </p:nvSpPr>
        <p:spPr>
          <a:xfrm>
            <a:off x="1093638" y="4964850"/>
            <a:ext cx="63401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組み合わせの一つ一つについて、</a:t>
            </a:r>
            <a:endParaRPr lang="en-US" altLang="ja-JP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ハザードにつながるコンテキスト（状況）を</a:t>
            </a:r>
            <a:endParaRPr lang="en-US" altLang="ja-JP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考える</a:t>
            </a:r>
            <a:endParaRPr lang="en-US" altLang="ja-JP" sz="2400" b="1" dirty="0">
              <a:solidFill>
                <a:srgbClr val="002B62">
                  <a:lumMod val="75000"/>
                  <a:lumOff val="2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612867" y="6094255"/>
            <a:ext cx="5513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が起きる要因や現実性は、まだ考えない）</a:t>
            </a:r>
            <a:endParaRPr lang="en-US" altLang="ja-JP" dirty="0">
              <a:solidFill>
                <a:srgbClr val="002B62">
                  <a:lumMod val="75000"/>
                  <a:lumOff val="25000"/>
                </a:srgb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吹き出し: 角を丸めた四角形 25">
            <a:extLst>
              <a:ext uri="{FF2B5EF4-FFF2-40B4-BE49-F238E27FC236}">
                <a16:creationId xmlns:a16="http://schemas.microsoft.com/office/drawing/2014/main" id="{88B041CB-B57D-4A13-944E-CD7D56E5B0DA}"/>
              </a:ext>
            </a:extLst>
          </p:cNvPr>
          <p:cNvSpPr/>
          <p:nvPr/>
        </p:nvSpPr>
        <p:spPr bwMode="auto">
          <a:xfrm>
            <a:off x="6607177" y="4632194"/>
            <a:ext cx="2297000" cy="332656"/>
          </a:xfrm>
          <a:prstGeom prst="wedgeRoundRectCallout">
            <a:avLst>
              <a:gd name="adj1" fmla="val -41405"/>
              <a:gd name="adj2" fmla="val 104805"/>
              <a:gd name="adj3" fmla="val 16667"/>
            </a:avLst>
          </a:prstGeom>
          <a:solidFill>
            <a:srgbClr val="002B62">
              <a:lumMod val="10000"/>
              <a:lumOff val="90000"/>
            </a:srgbClr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強制発想法の一種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248A60-B18E-4314-A646-B3A766ABF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8088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71343" y="1264699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表（マトリックス）を使って整理</a:t>
            </a:r>
          </a:p>
        </p:txBody>
      </p:sp>
      <p:graphicFrame>
        <p:nvGraphicFramePr>
          <p:cNvPr id="43" name="表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757870"/>
              </p:ext>
            </p:extLst>
          </p:nvPr>
        </p:nvGraphicFramePr>
        <p:xfrm>
          <a:off x="621322" y="2950115"/>
          <a:ext cx="7983414" cy="1737360"/>
        </p:xfrm>
        <a:graphic>
          <a:graphicData uri="http://schemas.openxmlformats.org/drawingml/2006/table">
            <a:tbl>
              <a:tblPr firstRow="1" bandRow="1"/>
              <a:tblGrid>
                <a:gridCol w="1465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9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9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9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95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実行されない</a:t>
                      </a:r>
                      <a:endParaRPr kumimoji="1" lang="en-US" altLang="ja-JP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不要</a:t>
                      </a:r>
                      <a:r>
                        <a:rPr kumimoji="1" lang="en-US" altLang="ja-JP" sz="1600" dirty="0"/>
                        <a:t>/</a:t>
                      </a:r>
                      <a:r>
                        <a:rPr kumimoji="1" lang="ja-JP" altLang="en-US" sz="1600" dirty="0"/>
                        <a:t>不正なものが実行される</a:t>
                      </a:r>
                      <a:endParaRPr kumimoji="1" lang="en-US" altLang="ja-JP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早すぎ</a:t>
                      </a:r>
                      <a:r>
                        <a:rPr kumimoji="1" lang="en-US" altLang="ja-JP" sz="1600" dirty="0"/>
                        <a:t>/</a:t>
                      </a:r>
                      <a:r>
                        <a:rPr kumimoji="1" lang="ja-JP" altLang="en-US" sz="1600" dirty="0"/>
                        <a:t>遅すぎ</a:t>
                      </a:r>
                      <a:r>
                        <a:rPr kumimoji="1" lang="en-US" altLang="ja-JP" sz="1600" dirty="0"/>
                        <a:t>/</a:t>
                      </a:r>
                      <a:r>
                        <a:rPr kumimoji="1" lang="ja-JP" altLang="en-US" sz="1600" dirty="0"/>
                        <a:t>誤順序で実行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長すぎ</a:t>
                      </a:r>
                      <a:r>
                        <a:rPr kumimoji="1" lang="en-US" altLang="ja-JP" sz="1600" dirty="0"/>
                        <a:t>/</a:t>
                      </a:r>
                      <a:r>
                        <a:rPr kumimoji="1" lang="ja-JP" altLang="en-US" sz="1600" dirty="0"/>
                        <a:t>短すぎる実行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コントロールアクション１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コントロールアクション２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4" name="角丸四角形 43"/>
          <p:cNvSpPr/>
          <p:nvPr/>
        </p:nvSpPr>
        <p:spPr bwMode="auto">
          <a:xfrm>
            <a:off x="1922129" y="2854918"/>
            <a:ext cx="6869995" cy="741587"/>
          </a:xfrm>
          <a:prstGeom prst="roundRect">
            <a:avLst>
              <a:gd name="adj" fmla="val 33581"/>
            </a:avLst>
          </a:prstGeom>
          <a:noFill/>
          <a:ln w="57150">
            <a:solidFill>
              <a:srgbClr val="76161B">
                <a:lumMod val="40000"/>
                <a:lumOff val="60000"/>
              </a:srgb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5" name="円形吹き出し 44"/>
          <p:cNvSpPr/>
          <p:nvPr/>
        </p:nvSpPr>
        <p:spPr bwMode="auto">
          <a:xfrm>
            <a:off x="3258691" y="4889131"/>
            <a:ext cx="5346045" cy="900566"/>
          </a:xfrm>
          <a:prstGeom prst="wedgeEllipseCallout">
            <a:avLst>
              <a:gd name="adj1" fmla="val -34421"/>
              <a:gd name="adj2" fmla="val -73091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7649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620416" y="5143366"/>
            <a:ext cx="4820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各セルに、どういう状況でハザードになるかを書く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cxnSp>
        <p:nvCxnSpPr>
          <p:cNvPr id="47" name="直線コネクタ 46"/>
          <p:cNvCxnSpPr/>
          <p:nvPr/>
        </p:nvCxnSpPr>
        <p:spPr bwMode="auto">
          <a:xfrm>
            <a:off x="1354620" y="4793541"/>
            <a:ext cx="0" cy="324000"/>
          </a:xfrm>
          <a:prstGeom prst="line">
            <a:avLst/>
          </a:prstGeom>
          <a:solidFill>
            <a:srgbClr val="FFFFFF"/>
          </a:solidFill>
          <a:ln w="57150" cap="flat" cmpd="sng" algn="ctr">
            <a:solidFill>
              <a:srgbClr val="000000">
                <a:lumMod val="65000"/>
                <a:lumOff val="35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8" name="テキスト ボックス 47"/>
          <p:cNvSpPr txBox="1"/>
          <p:nvPr/>
        </p:nvSpPr>
        <p:spPr>
          <a:xfrm>
            <a:off x="5975423" y="2164961"/>
            <a:ext cx="2031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ガイドワード</a:t>
            </a:r>
          </a:p>
        </p:txBody>
      </p:sp>
      <p:cxnSp>
        <p:nvCxnSpPr>
          <p:cNvPr id="49" name="直線矢印コネクタ 48"/>
          <p:cNvCxnSpPr>
            <a:stCxn id="48" idx="1"/>
          </p:cNvCxnSpPr>
          <p:nvPr/>
        </p:nvCxnSpPr>
        <p:spPr bwMode="auto">
          <a:xfrm flipH="1">
            <a:off x="5144877" y="2395794"/>
            <a:ext cx="830546" cy="459124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BDD854-1A4C-4065-9480-4D1CA9E44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14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745265F8-F28F-4022-8809-E9D1E72D5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189" y="1151254"/>
            <a:ext cx="2720099" cy="29518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610226"/>
              </p:ext>
            </p:extLst>
          </p:nvPr>
        </p:nvGraphicFramePr>
        <p:xfrm>
          <a:off x="367711" y="1918498"/>
          <a:ext cx="4876283" cy="1087092"/>
        </p:xfrm>
        <a:graphic>
          <a:graphicData uri="http://schemas.openxmlformats.org/drawingml/2006/table">
            <a:tbl>
              <a:tblPr firstRow="1" bandRow="1"/>
              <a:tblGrid>
                <a:gridCol w="50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/>
                        <a:t>H-1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自動車がゲートの上にいるときに、ゲートが上昇する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H-2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H-3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325868" y="1095605"/>
            <a:ext cx="5570756" cy="707886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コントロールアクションの一つ一つについて、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ハザードにつながる状況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を考える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656078"/>
              </p:ext>
            </p:extLst>
          </p:nvPr>
        </p:nvGraphicFramePr>
        <p:xfrm>
          <a:off x="1356310" y="4468839"/>
          <a:ext cx="6842608" cy="2080549"/>
        </p:xfrm>
        <a:graphic>
          <a:graphicData uri="http://schemas.openxmlformats.org/drawingml/2006/table">
            <a:tbl>
              <a:tblPr firstRow="1" bandRow="1"/>
              <a:tblGrid>
                <a:gridCol w="98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745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実行されない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不要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不正なものが実行される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早すぎ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遅すぎ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誤順序で実行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長すぎ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短すぎる実行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804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承認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" name="テキスト ボックス 27"/>
          <p:cNvSpPr txBox="1"/>
          <p:nvPr/>
        </p:nvSpPr>
        <p:spPr>
          <a:xfrm>
            <a:off x="2414990" y="5384273"/>
            <a:ext cx="1319883" cy="11499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36000" rIns="0" bIns="36000" rtlCol="0">
            <a:spAutoFit/>
          </a:bodyPr>
          <a:lstStyle/>
          <a:p>
            <a:pPr lvl="0">
              <a:defRPr/>
            </a:pPr>
            <a:r>
              <a:rPr kumimoji="0" lang="ja-JP" altLang="en-US" sz="1400" kern="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「承認」が実行</a:t>
            </a:r>
            <a:endParaRPr kumimoji="0" lang="en-US" altLang="ja-JP" sz="1400" kern="0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  <a:p>
            <a:pPr lvl="0">
              <a:defRPr/>
            </a:pPr>
            <a:r>
              <a:rPr kumimoji="0" lang="ja-JP" altLang="en-US" sz="1400" kern="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されない</a:t>
            </a:r>
            <a:endParaRPr kumimoji="0" lang="en-US" altLang="ja-JP" sz="1400" kern="0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  <a:p>
            <a:pPr lvl="0">
              <a:defRPr/>
            </a:pPr>
            <a:r>
              <a:rPr kumimoji="0" lang="ja-JP" altLang="en-US" sz="1400" kern="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（そのため、ハザードになる）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0" name="角丸四角形 29"/>
          <p:cNvSpPr/>
          <p:nvPr/>
        </p:nvSpPr>
        <p:spPr bwMode="auto">
          <a:xfrm>
            <a:off x="2195345" y="4407286"/>
            <a:ext cx="6189660" cy="726915"/>
          </a:xfrm>
          <a:prstGeom prst="roundRect">
            <a:avLst>
              <a:gd name="adj" fmla="val 35150"/>
            </a:avLst>
          </a:prstGeom>
          <a:noFill/>
          <a:ln w="57150">
            <a:solidFill>
              <a:srgbClr val="76161B">
                <a:lumMod val="40000"/>
                <a:lumOff val="60000"/>
              </a:srgb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30579" y="408553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ガイドワード</a:t>
            </a:r>
          </a:p>
        </p:txBody>
      </p:sp>
      <p:sp>
        <p:nvSpPr>
          <p:cNvPr id="15" name="円/楕円 23">
            <a:extLst>
              <a:ext uri="{FF2B5EF4-FFF2-40B4-BE49-F238E27FC236}">
                <a16:creationId xmlns:a16="http://schemas.microsoft.com/office/drawing/2014/main" id="{CC4532E4-793A-4EF3-A7C0-926FBFCA22C1}"/>
              </a:ext>
            </a:extLst>
          </p:cNvPr>
          <p:cNvSpPr/>
          <p:nvPr/>
        </p:nvSpPr>
        <p:spPr bwMode="auto">
          <a:xfrm>
            <a:off x="6171848" y="1938265"/>
            <a:ext cx="598053" cy="283807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601C5AA-E184-4ABF-855D-0406662D2F2F}"/>
              </a:ext>
            </a:extLst>
          </p:cNvPr>
          <p:cNvSpPr txBox="1"/>
          <p:nvPr/>
        </p:nvSpPr>
        <p:spPr>
          <a:xfrm>
            <a:off x="6199004" y="194857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承認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711" y="3016587"/>
            <a:ext cx="3046191" cy="13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3D39806-9752-4804-BFC1-A5D541E0F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94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47</a:t>
            </a:fld>
            <a:endParaRPr kumimoji="1" lang="ja-JP" altLang="en-US"/>
          </a:p>
        </p:txBody>
      </p:sp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67711" y="1918498"/>
          <a:ext cx="4876283" cy="1087092"/>
        </p:xfrm>
        <a:graphic>
          <a:graphicData uri="http://schemas.openxmlformats.org/drawingml/2006/table">
            <a:tbl>
              <a:tblPr firstRow="1" bandRow="1"/>
              <a:tblGrid>
                <a:gridCol w="50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/>
                        <a:t>H-1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自動車がゲートの上にいるときに、ゲートが上昇する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H-2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H-3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325868" y="1095605"/>
            <a:ext cx="5570756" cy="707886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コントロールアクションの一つ一つについて、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ハザードにつながる状況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を考える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561418"/>
              </p:ext>
            </p:extLst>
          </p:nvPr>
        </p:nvGraphicFramePr>
        <p:xfrm>
          <a:off x="1356310" y="4468839"/>
          <a:ext cx="6842608" cy="2080549"/>
        </p:xfrm>
        <a:graphic>
          <a:graphicData uri="http://schemas.openxmlformats.org/drawingml/2006/table">
            <a:tbl>
              <a:tblPr firstRow="1" bandRow="1"/>
              <a:tblGrid>
                <a:gridCol w="98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745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実行されない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不要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不正なものが実行される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早すぎ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遅すぎ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誤順序で実行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長すぎ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短すぎる実行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804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承認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8" name="テキスト ボックス 27"/>
          <p:cNvSpPr txBox="1"/>
          <p:nvPr/>
        </p:nvSpPr>
        <p:spPr>
          <a:xfrm>
            <a:off x="2414991" y="5384273"/>
            <a:ext cx="1382885" cy="93447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36000" rIns="0" bIns="3600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「承認」が実行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されない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（そのため、ハザードになる）</a:t>
            </a:r>
          </a:p>
        </p:txBody>
      </p:sp>
      <p:sp>
        <p:nvSpPr>
          <p:cNvPr id="30" name="角丸四角形 29"/>
          <p:cNvSpPr/>
          <p:nvPr/>
        </p:nvSpPr>
        <p:spPr bwMode="auto">
          <a:xfrm>
            <a:off x="2195345" y="4407286"/>
            <a:ext cx="6189660" cy="726915"/>
          </a:xfrm>
          <a:prstGeom prst="roundRect">
            <a:avLst>
              <a:gd name="adj" fmla="val 35150"/>
            </a:avLst>
          </a:prstGeom>
          <a:noFill/>
          <a:ln w="57150">
            <a:solidFill>
              <a:srgbClr val="76161B">
                <a:lumMod val="40000"/>
                <a:lumOff val="60000"/>
              </a:srgb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30579" y="408553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ガイドワード</a:t>
            </a:r>
          </a:p>
        </p:txBody>
      </p:sp>
      <p:sp>
        <p:nvSpPr>
          <p:cNvPr id="19" name="円形吹き出し 18"/>
          <p:cNvSpPr/>
          <p:nvPr/>
        </p:nvSpPr>
        <p:spPr bwMode="auto">
          <a:xfrm>
            <a:off x="3797876" y="5011690"/>
            <a:ext cx="1689100" cy="860525"/>
          </a:xfrm>
          <a:prstGeom prst="wedgeEllipseCallout">
            <a:avLst>
              <a:gd name="adj1" fmla="val -59117"/>
              <a:gd name="adj2" fmla="val 26933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01244" y="5248887"/>
            <a:ext cx="1482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どんな状況で</a:t>
            </a:r>
            <a:endParaRPr lang="en-US" altLang="ja-JP" sz="1600" b="1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600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？</a:t>
            </a:r>
            <a:endParaRPr lang="en-US" altLang="ja-JP" sz="1600" b="1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964DFAEA-7267-4236-AD48-99109A9DA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189" y="1151254"/>
            <a:ext cx="2720099" cy="2951887"/>
          </a:xfrm>
          <a:prstGeom prst="rect">
            <a:avLst/>
          </a:prstGeom>
        </p:spPr>
      </p:pic>
      <p:sp>
        <p:nvSpPr>
          <p:cNvPr id="18" name="円/楕円 23">
            <a:extLst>
              <a:ext uri="{FF2B5EF4-FFF2-40B4-BE49-F238E27FC236}">
                <a16:creationId xmlns:a16="http://schemas.microsoft.com/office/drawing/2014/main" id="{6E893D37-B67B-4D1E-9651-CE1D3AB4A8E3}"/>
              </a:ext>
            </a:extLst>
          </p:cNvPr>
          <p:cNvSpPr/>
          <p:nvPr/>
        </p:nvSpPr>
        <p:spPr bwMode="auto">
          <a:xfrm>
            <a:off x="6171848" y="1938265"/>
            <a:ext cx="598053" cy="283807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2527D98-AF7B-402D-B81A-AE4B43C66E8F}"/>
              </a:ext>
            </a:extLst>
          </p:cNvPr>
          <p:cNvSpPr txBox="1"/>
          <p:nvPr/>
        </p:nvSpPr>
        <p:spPr>
          <a:xfrm>
            <a:off x="6199004" y="194857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承認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711" y="3016587"/>
            <a:ext cx="3046191" cy="13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766F41E-8E8D-4F32-9737-D7BD41F73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86138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48</a:t>
            </a:fld>
            <a:endParaRPr kumimoji="1" lang="ja-JP" altLang="en-US"/>
          </a:p>
        </p:txBody>
      </p:sp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367711" y="1918498"/>
          <a:ext cx="4876283" cy="1087092"/>
        </p:xfrm>
        <a:graphic>
          <a:graphicData uri="http://schemas.openxmlformats.org/drawingml/2006/table">
            <a:tbl>
              <a:tblPr firstRow="1" bandRow="1"/>
              <a:tblGrid>
                <a:gridCol w="50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/>
                        <a:t>H-1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自動車がゲートの上にいるときに、ゲートが上昇する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H-2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H-3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6" name="テキスト ボックス 25"/>
          <p:cNvSpPr txBox="1"/>
          <p:nvPr/>
        </p:nvSpPr>
        <p:spPr>
          <a:xfrm>
            <a:off x="325868" y="1095605"/>
            <a:ext cx="5570756" cy="707886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コントロールアクションの一つ一つについて、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ハザードにつながる状況</a:t>
            </a:r>
            <a:r>
              <a:rPr kumimoji="0" lang="ja-JP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を考える</a:t>
            </a:r>
            <a:endParaRPr kumimoji="0" lang="en-US" altLang="ja-JP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277052"/>
              </p:ext>
            </p:extLst>
          </p:nvPr>
        </p:nvGraphicFramePr>
        <p:xfrm>
          <a:off x="1356310" y="4468839"/>
          <a:ext cx="6842608" cy="2080549"/>
        </p:xfrm>
        <a:graphic>
          <a:graphicData uri="http://schemas.openxmlformats.org/drawingml/2006/table">
            <a:tbl>
              <a:tblPr firstRow="1" bandRow="1"/>
              <a:tblGrid>
                <a:gridCol w="98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2745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実行されない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不要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不正なものが実行される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早すぎ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遅すぎ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誤順序で実行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長すぎ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短すぎる実行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804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承認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0" name="角丸四角形 29"/>
          <p:cNvSpPr/>
          <p:nvPr/>
        </p:nvSpPr>
        <p:spPr bwMode="auto">
          <a:xfrm>
            <a:off x="2195345" y="4407286"/>
            <a:ext cx="6189660" cy="726915"/>
          </a:xfrm>
          <a:prstGeom prst="roundRect">
            <a:avLst>
              <a:gd name="adj" fmla="val 35150"/>
            </a:avLst>
          </a:prstGeom>
          <a:noFill/>
          <a:ln w="57150">
            <a:solidFill>
              <a:srgbClr val="76161B">
                <a:lumMod val="40000"/>
                <a:lumOff val="60000"/>
              </a:srgbClr>
            </a:solidFill>
            <a:prstDash val="sysDot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130579" y="408553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ガイドワード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73798" y="5264837"/>
            <a:ext cx="1440000" cy="107721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入場許可のない車両がゲート前にいる時に、「承認」が実行される 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[H-2]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16040" y="5248286"/>
            <a:ext cx="1296000" cy="107721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車両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の入場許可を確認するより前に「承認」が実行される </a:t>
            </a:r>
            <a:r>
              <a: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[H-2]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22255" y="5240351"/>
            <a:ext cx="1544590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入場許可のある車両がゲート前にいる時に、「承認」が実行されない </a:t>
            </a:r>
            <a:r>
              <a:rPr lang="en-US" altLang="ja-JP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[H-3]</a:t>
            </a:r>
            <a:endParaRPr lang="ja-JP" altLang="en-US" sz="1400" dirty="0">
              <a:solidFill>
                <a:srgbClr val="76161B">
                  <a:lumMod val="60000"/>
                  <a:lumOff val="40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3DC2D16C-4EE3-43A4-8B5F-E1645C5EB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189" y="1151254"/>
            <a:ext cx="2720099" cy="2951887"/>
          </a:xfrm>
          <a:prstGeom prst="rect">
            <a:avLst/>
          </a:prstGeom>
        </p:spPr>
      </p:pic>
      <p:sp>
        <p:nvSpPr>
          <p:cNvPr id="20" name="円/楕円 23">
            <a:extLst>
              <a:ext uri="{FF2B5EF4-FFF2-40B4-BE49-F238E27FC236}">
                <a16:creationId xmlns:a16="http://schemas.microsoft.com/office/drawing/2014/main" id="{1C0AA61A-4B1C-4757-BCF4-83BEFC0D5DE4}"/>
              </a:ext>
            </a:extLst>
          </p:cNvPr>
          <p:cNvSpPr/>
          <p:nvPr/>
        </p:nvSpPr>
        <p:spPr bwMode="auto">
          <a:xfrm>
            <a:off x="6171848" y="1938265"/>
            <a:ext cx="598053" cy="283807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D9B4005-AB79-46B4-AB3C-E5E0BED81663}"/>
              </a:ext>
            </a:extLst>
          </p:cNvPr>
          <p:cNvSpPr txBox="1"/>
          <p:nvPr/>
        </p:nvSpPr>
        <p:spPr>
          <a:xfrm>
            <a:off x="6199004" y="194857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承認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711" y="3016587"/>
            <a:ext cx="3046191" cy="13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84001DB-2B31-4542-95DE-584968C6A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99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78315" y="4052120"/>
            <a:ext cx="5617235" cy="193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kumimoji="1"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1/3</a:t>
            </a:r>
            <a:r>
              <a:rPr kumimoji="1"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49</a:t>
            </a:fld>
            <a:endParaRPr kumimoji="1" lang="ja-JP" altLang="en-US"/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4F78C02D-E1D7-4618-9CCA-47EFA1E813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834"/>
          <a:stretch/>
        </p:blipFill>
        <p:spPr>
          <a:xfrm>
            <a:off x="363727" y="1322611"/>
            <a:ext cx="2831486" cy="2390955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FBD8E34-AA2D-4168-AA73-90F7879048E6}"/>
              </a:ext>
            </a:extLst>
          </p:cNvPr>
          <p:cNvSpPr txBox="1"/>
          <p:nvPr/>
        </p:nvSpPr>
        <p:spPr>
          <a:xfrm>
            <a:off x="201354" y="4221757"/>
            <a:ext cx="322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UCA(Unsafe Control Action)</a:t>
            </a:r>
            <a:r>
              <a:rPr lang="ja-JP" altLang="en-US" sz="1600" dirty="0" err="1">
                <a:solidFill>
                  <a:srgbClr val="000000"/>
                </a:solidFill>
                <a:latin typeface="メイリオ"/>
                <a:ea typeface="メイリオ"/>
              </a:rPr>
              <a:t>の抽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出」をダブルクリック</a:t>
            </a: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74A11F9-1023-48AB-B74E-12B09202EC0C}"/>
              </a:ext>
            </a:extLst>
          </p:cNvPr>
          <p:cNvCxnSpPr/>
          <p:nvPr/>
        </p:nvCxnSpPr>
        <p:spPr bwMode="auto">
          <a:xfrm flipV="1">
            <a:off x="1801822" y="3320585"/>
            <a:ext cx="739053" cy="889446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FEAAD39-9961-4191-9BA4-1F43B5F17A81}"/>
              </a:ext>
            </a:extLst>
          </p:cNvPr>
          <p:cNvSpPr txBox="1"/>
          <p:nvPr/>
        </p:nvSpPr>
        <p:spPr>
          <a:xfrm>
            <a:off x="5153510" y="2978151"/>
            <a:ext cx="1348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実行されない</a:t>
            </a:r>
          </a:p>
        </p:txBody>
      </p:sp>
      <p:pic>
        <p:nvPicPr>
          <p:cNvPr id="49" name="図 48">
            <a:extLst>
              <a:ext uri="{FF2B5EF4-FFF2-40B4-BE49-F238E27FC236}">
                <a16:creationId xmlns:a16="http://schemas.microsoft.com/office/drawing/2014/main" id="{7702A3E8-39BB-43D8-B6FE-C9F4839D9A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410529" flipH="1">
            <a:off x="3543470" y="2077268"/>
            <a:ext cx="870998" cy="919390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0215166-E8D4-4BC7-9FB3-7831FE7BB1C2}"/>
              </a:ext>
            </a:extLst>
          </p:cNvPr>
          <p:cNvSpPr txBox="1"/>
          <p:nvPr/>
        </p:nvSpPr>
        <p:spPr>
          <a:xfrm>
            <a:off x="2404739" y="1032652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①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FFF874F-0A24-494D-A644-029505866D1D}"/>
              </a:ext>
            </a:extLst>
          </p:cNvPr>
          <p:cNvSpPr txBox="1"/>
          <p:nvPr/>
        </p:nvSpPr>
        <p:spPr>
          <a:xfrm>
            <a:off x="3998437" y="3344135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②</a:t>
            </a:r>
          </a:p>
        </p:txBody>
      </p:sp>
      <p:sp>
        <p:nvSpPr>
          <p:cNvPr id="54" name="角丸四角形 4">
            <a:extLst>
              <a:ext uri="{FF2B5EF4-FFF2-40B4-BE49-F238E27FC236}">
                <a16:creationId xmlns:a16="http://schemas.microsoft.com/office/drawing/2014/main" id="{2F1019AE-4B30-4D10-987E-B53A741A0FFA}"/>
              </a:ext>
            </a:extLst>
          </p:cNvPr>
          <p:cNvSpPr/>
          <p:nvPr/>
        </p:nvSpPr>
        <p:spPr bwMode="auto">
          <a:xfrm>
            <a:off x="5991100" y="4290689"/>
            <a:ext cx="609600" cy="720437"/>
          </a:xfrm>
          <a:prstGeom prst="roundRect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  <a:prstDash val="dash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5" name="角丸四角形 14">
            <a:extLst>
              <a:ext uri="{FF2B5EF4-FFF2-40B4-BE49-F238E27FC236}">
                <a16:creationId xmlns:a16="http://schemas.microsoft.com/office/drawing/2014/main" id="{696F5370-D635-4893-B8CC-1AFBC4D40E0E}"/>
              </a:ext>
            </a:extLst>
          </p:cNvPr>
          <p:cNvSpPr/>
          <p:nvPr/>
        </p:nvSpPr>
        <p:spPr bwMode="auto">
          <a:xfrm>
            <a:off x="6677878" y="4290689"/>
            <a:ext cx="609600" cy="720437"/>
          </a:xfrm>
          <a:prstGeom prst="roundRect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  <a:prstDash val="dash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6" name="角丸四角形 15">
            <a:extLst>
              <a:ext uri="{FF2B5EF4-FFF2-40B4-BE49-F238E27FC236}">
                <a16:creationId xmlns:a16="http://schemas.microsoft.com/office/drawing/2014/main" id="{9A8018B3-0470-4174-A188-E7A9B330DEC4}"/>
              </a:ext>
            </a:extLst>
          </p:cNvPr>
          <p:cNvSpPr/>
          <p:nvPr/>
        </p:nvSpPr>
        <p:spPr bwMode="auto">
          <a:xfrm>
            <a:off x="7367967" y="4290689"/>
            <a:ext cx="609600" cy="720437"/>
          </a:xfrm>
          <a:prstGeom prst="roundRect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  <a:prstDash val="dash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7" name="角丸四角形 16">
            <a:extLst>
              <a:ext uri="{FF2B5EF4-FFF2-40B4-BE49-F238E27FC236}">
                <a16:creationId xmlns:a16="http://schemas.microsoft.com/office/drawing/2014/main" id="{02CE4C49-6C06-4772-9DA1-4B939F323D10}"/>
              </a:ext>
            </a:extLst>
          </p:cNvPr>
          <p:cNvSpPr/>
          <p:nvPr/>
        </p:nvSpPr>
        <p:spPr bwMode="auto">
          <a:xfrm>
            <a:off x="8117430" y="4290689"/>
            <a:ext cx="858366" cy="720437"/>
          </a:xfrm>
          <a:prstGeom prst="roundRect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  <a:prstDash val="dash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EB7B1387-BF7F-4069-BFC2-7D5849210DF2}"/>
              </a:ext>
            </a:extLst>
          </p:cNvPr>
          <p:cNvCxnSpPr>
            <a:endCxn id="54" idx="0"/>
          </p:cNvCxnSpPr>
          <p:nvPr/>
        </p:nvCxnSpPr>
        <p:spPr bwMode="auto">
          <a:xfrm>
            <a:off x="5991100" y="3462029"/>
            <a:ext cx="304800" cy="82866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2ADB54B-53BC-46AF-92F4-26FDA7BAB083}"/>
              </a:ext>
            </a:extLst>
          </p:cNvPr>
          <p:cNvSpPr txBox="1"/>
          <p:nvPr/>
        </p:nvSpPr>
        <p:spPr>
          <a:xfrm>
            <a:off x="4355731" y="3713566"/>
            <a:ext cx="20578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表」を開く</a:t>
            </a:r>
          </a:p>
        </p:txBody>
      </p:sp>
      <p:cxnSp>
        <p:nvCxnSpPr>
          <p:cNvPr id="60" name="直線矢印コネクタ 59">
            <a:extLst>
              <a:ext uri="{FF2B5EF4-FFF2-40B4-BE49-F238E27FC236}">
                <a16:creationId xmlns:a16="http://schemas.microsoft.com/office/drawing/2014/main" id="{BA9F6723-96A4-4BAC-AF07-9B2CF256A184}"/>
              </a:ext>
            </a:extLst>
          </p:cNvPr>
          <p:cNvCxnSpPr>
            <a:stCxn id="61" idx="2"/>
            <a:endCxn id="55" idx="0"/>
          </p:cNvCxnSpPr>
          <p:nvPr/>
        </p:nvCxnSpPr>
        <p:spPr bwMode="auto">
          <a:xfrm>
            <a:off x="6548644" y="2725439"/>
            <a:ext cx="434034" cy="156525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45ECA0D-855A-4A98-92FA-4BEA97ACFF7E}"/>
              </a:ext>
            </a:extLst>
          </p:cNvPr>
          <p:cNvSpPr txBox="1"/>
          <p:nvPr/>
        </p:nvSpPr>
        <p:spPr>
          <a:xfrm>
            <a:off x="5677711" y="2417662"/>
            <a:ext cx="1741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実行される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CF75446-2143-457C-9B56-98D45284A220}"/>
              </a:ext>
            </a:extLst>
          </p:cNvPr>
          <p:cNvSpPr txBox="1"/>
          <p:nvPr/>
        </p:nvSpPr>
        <p:spPr>
          <a:xfrm>
            <a:off x="6913579" y="3075821"/>
            <a:ext cx="1348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早すぎ</a:t>
            </a:r>
            <a:r>
              <a:rPr lang="en-US" altLang="ja-JP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/</a:t>
            </a:r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遅すぎ</a:t>
            </a:r>
            <a:r>
              <a:rPr lang="en-US" altLang="ja-JP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/</a:t>
            </a:r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誤順序で実行</a:t>
            </a:r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84F65BE7-6F6D-4F8D-A6DB-F22A2BF8F967}"/>
              </a:ext>
            </a:extLst>
          </p:cNvPr>
          <p:cNvCxnSpPr>
            <a:stCxn id="62" idx="2"/>
            <a:endCxn id="56" idx="0"/>
          </p:cNvCxnSpPr>
          <p:nvPr/>
        </p:nvCxnSpPr>
        <p:spPr bwMode="auto">
          <a:xfrm>
            <a:off x="7587657" y="3599041"/>
            <a:ext cx="85110" cy="691648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39E5FBD-1EEB-42E2-9E6B-0DDC251D1322}"/>
              </a:ext>
            </a:extLst>
          </p:cNvPr>
          <p:cNvSpPr txBox="1"/>
          <p:nvPr/>
        </p:nvSpPr>
        <p:spPr>
          <a:xfrm>
            <a:off x="7726007" y="2337922"/>
            <a:ext cx="1348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長すぎ／短すぎる実行</a:t>
            </a:r>
          </a:p>
        </p:txBody>
      </p:sp>
      <p:cxnSp>
        <p:nvCxnSpPr>
          <p:cNvPr id="65" name="直線矢印コネクタ 64">
            <a:extLst>
              <a:ext uri="{FF2B5EF4-FFF2-40B4-BE49-F238E27FC236}">
                <a16:creationId xmlns:a16="http://schemas.microsoft.com/office/drawing/2014/main" id="{130F83A5-7A90-481D-9DC9-53AF60245ED4}"/>
              </a:ext>
            </a:extLst>
          </p:cNvPr>
          <p:cNvCxnSpPr>
            <a:stCxn id="64" idx="2"/>
            <a:endCxn id="57" idx="0"/>
          </p:cNvCxnSpPr>
          <p:nvPr/>
        </p:nvCxnSpPr>
        <p:spPr bwMode="auto">
          <a:xfrm>
            <a:off x="8400085" y="2861142"/>
            <a:ext cx="146528" cy="1429547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934951-C685-4972-A667-B9FC4B5F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872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例題：アクセス・コントロール・ゲート</a:t>
            </a:r>
          </a:p>
        </p:txBody>
      </p:sp>
      <p:sp>
        <p:nvSpPr>
          <p:cNvPr id="7" name="平行四辺形 6"/>
          <p:cNvSpPr/>
          <p:nvPr/>
        </p:nvSpPr>
        <p:spPr bwMode="auto">
          <a:xfrm flipH="1">
            <a:off x="1999911" y="5499639"/>
            <a:ext cx="6579646" cy="730499"/>
          </a:xfrm>
          <a:prstGeom prst="parallelogram">
            <a:avLst>
              <a:gd name="adj" fmla="val 7172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2012766" y="5486384"/>
            <a:ext cx="6045191" cy="0"/>
          </a:xfrm>
          <a:prstGeom prst="line">
            <a:avLst/>
          </a:prstGeom>
          <a:solidFill>
            <a:srgbClr val="FFFFFF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9" name="直線コネクタ 8"/>
          <p:cNvCxnSpPr/>
          <p:nvPr/>
        </p:nvCxnSpPr>
        <p:spPr bwMode="auto">
          <a:xfrm>
            <a:off x="2606629" y="6230902"/>
            <a:ext cx="5972928" cy="0"/>
          </a:xfrm>
          <a:prstGeom prst="line">
            <a:avLst/>
          </a:prstGeom>
          <a:solidFill>
            <a:srgbClr val="FFFFFF"/>
          </a:solidFill>
          <a:ln w="28575" cap="flat" cmpd="sng" algn="ctr">
            <a:solidFill>
              <a:srgbClr val="FFFFFF">
                <a:lumMod val="65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Freeform 119"/>
          <p:cNvSpPr>
            <a:spLocks noChangeAspect="1"/>
          </p:cNvSpPr>
          <p:nvPr/>
        </p:nvSpPr>
        <p:spPr bwMode="gray">
          <a:xfrm>
            <a:off x="4942452" y="4916672"/>
            <a:ext cx="341244" cy="448894"/>
          </a:xfrm>
          <a:custGeom>
            <a:avLst/>
            <a:gdLst/>
            <a:ahLst/>
            <a:cxnLst/>
            <a:rect l="l" t="t" r="r" b="b"/>
            <a:pathLst>
              <a:path w="4168249" h="5483155">
                <a:moveTo>
                  <a:pt x="3102898" y="3997087"/>
                </a:moveTo>
                <a:cubicBezTo>
                  <a:pt x="2863023" y="3997087"/>
                  <a:pt x="2668124" y="4192005"/>
                  <a:pt x="2668124" y="4428156"/>
                </a:cubicBezTo>
                <a:cubicBezTo>
                  <a:pt x="2668124" y="4602561"/>
                  <a:pt x="2770148" y="4749957"/>
                  <a:pt x="2915428" y="4818697"/>
                </a:cubicBezTo>
                <a:lnTo>
                  <a:pt x="2915436" y="4818677"/>
                </a:lnTo>
                <a:cubicBezTo>
                  <a:pt x="2971741" y="4848681"/>
                  <a:pt x="3035554" y="4863683"/>
                  <a:pt x="3103121" y="4863683"/>
                </a:cubicBezTo>
                <a:cubicBezTo>
                  <a:pt x="3339604" y="4863683"/>
                  <a:pt x="3534796" y="4668659"/>
                  <a:pt x="3534796" y="4428629"/>
                </a:cubicBezTo>
                <a:cubicBezTo>
                  <a:pt x="3534796" y="4264759"/>
                  <a:pt x="3442272" y="4121765"/>
                  <a:pt x="3302202" y="4048009"/>
                </a:cubicBezTo>
                <a:cubicBezTo>
                  <a:pt x="3301983" y="4048528"/>
                  <a:pt x="3301764" y="4049046"/>
                  <a:pt x="3301545" y="4049565"/>
                </a:cubicBezTo>
                <a:cubicBezTo>
                  <a:pt x="3241576" y="4015829"/>
                  <a:pt x="3174111" y="3997087"/>
                  <a:pt x="3102898" y="3997087"/>
                </a:cubicBezTo>
                <a:close/>
                <a:moveTo>
                  <a:pt x="848765" y="3812836"/>
                </a:moveTo>
                <a:cubicBezTo>
                  <a:pt x="672513" y="3812836"/>
                  <a:pt x="533762" y="3955447"/>
                  <a:pt x="533762" y="4128081"/>
                </a:cubicBezTo>
                <a:cubicBezTo>
                  <a:pt x="533762" y="4249738"/>
                  <a:pt x="604533" y="4355298"/>
                  <a:pt x="708619" y="4406535"/>
                </a:cubicBezTo>
                <a:cubicBezTo>
                  <a:pt x="750290" y="4430095"/>
                  <a:pt x="798656" y="4442677"/>
                  <a:pt x="850168" y="4442677"/>
                </a:cubicBezTo>
                <a:cubicBezTo>
                  <a:pt x="1022650" y="4442677"/>
                  <a:pt x="1165136" y="4300165"/>
                  <a:pt x="1165136" y="4127649"/>
                </a:cubicBezTo>
                <a:cubicBezTo>
                  <a:pt x="1165136" y="3985137"/>
                  <a:pt x="1067645" y="3865126"/>
                  <a:pt x="936409" y="3827623"/>
                </a:cubicBezTo>
                <a:cubicBezTo>
                  <a:pt x="908462" y="3818083"/>
                  <a:pt x="879487" y="3812836"/>
                  <a:pt x="848765" y="3812836"/>
                </a:cubicBezTo>
                <a:close/>
                <a:moveTo>
                  <a:pt x="2810082" y="3358626"/>
                </a:moveTo>
                <a:cubicBezTo>
                  <a:pt x="2851544" y="3357747"/>
                  <a:pt x="2893007" y="3379535"/>
                  <a:pt x="2915496" y="3416082"/>
                </a:cubicBezTo>
                <a:cubicBezTo>
                  <a:pt x="2915502" y="3416093"/>
                  <a:pt x="2916265" y="3417502"/>
                  <a:pt x="3012945" y="3596006"/>
                </a:cubicBezTo>
                <a:cubicBezTo>
                  <a:pt x="3099150" y="3581013"/>
                  <a:pt x="3174111" y="3592258"/>
                  <a:pt x="3211592" y="3596006"/>
                </a:cubicBezTo>
                <a:cubicBezTo>
                  <a:pt x="3211598" y="3595995"/>
                  <a:pt x="3212408" y="3594585"/>
                  <a:pt x="3312789" y="3419831"/>
                </a:cubicBezTo>
                <a:cubicBezTo>
                  <a:pt x="3342773" y="3371101"/>
                  <a:pt x="3406490" y="3348611"/>
                  <a:pt x="3458963" y="3371101"/>
                </a:cubicBezTo>
                <a:cubicBezTo>
                  <a:pt x="3458974" y="3371106"/>
                  <a:pt x="3459900" y="3371522"/>
                  <a:pt x="3538123" y="3406590"/>
                </a:cubicBezTo>
                <a:cubicBezTo>
                  <a:pt x="3552281" y="3412575"/>
                  <a:pt x="3575510" y="3422394"/>
                  <a:pt x="3613623" y="3438505"/>
                </a:cubicBezTo>
                <a:cubicBezTo>
                  <a:pt x="3666175" y="3461008"/>
                  <a:pt x="3696205" y="3521016"/>
                  <a:pt x="3681190" y="3573522"/>
                </a:cubicBezTo>
                <a:cubicBezTo>
                  <a:pt x="3681190" y="3573522"/>
                  <a:pt x="3681190" y="3573522"/>
                  <a:pt x="3621131" y="3772297"/>
                </a:cubicBezTo>
                <a:cubicBezTo>
                  <a:pt x="3673682" y="3813552"/>
                  <a:pt x="3722480" y="3862308"/>
                  <a:pt x="3763771" y="3914815"/>
                </a:cubicBezTo>
                <a:cubicBezTo>
                  <a:pt x="3763771" y="3914815"/>
                  <a:pt x="3763771" y="3914815"/>
                  <a:pt x="3958963" y="3862308"/>
                </a:cubicBezTo>
                <a:cubicBezTo>
                  <a:pt x="4015269" y="3847306"/>
                  <a:pt x="4075328" y="3877310"/>
                  <a:pt x="4097850" y="3929817"/>
                </a:cubicBezTo>
                <a:cubicBezTo>
                  <a:pt x="4097850" y="3929817"/>
                  <a:pt x="4097850" y="3929817"/>
                  <a:pt x="4161663" y="4083586"/>
                </a:cubicBezTo>
                <a:cubicBezTo>
                  <a:pt x="4180431" y="4136092"/>
                  <a:pt x="4157909" y="4203601"/>
                  <a:pt x="4109111" y="4229854"/>
                </a:cubicBezTo>
                <a:cubicBezTo>
                  <a:pt x="4109111" y="4229854"/>
                  <a:pt x="4109111" y="4229854"/>
                  <a:pt x="3932687" y="4327366"/>
                </a:cubicBezTo>
                <a:cubicBezTo>
                  <a:pt x="3940195" y="4394875"/>
                  <a:pt x="3940195" y="4462383"/>
                  <a:pt x="3932687" y="4529891"/>
                </a:cubicBezTo>
                <a:cubicBezTo>
                  <a:pt x="3932687" y="4529891"/>
                  <a:pt x="3932687" y="4529891"/>
                  <a:pt x="4105357" y="4627404"/>
                </a:cubicBezTo>
                <a:cubicBezTo>
                  <a:pt x="4154155" y="4657407"/>
                  <a:pt x="4176677" y="4721165"/>
                  <a:pt x="4154155" y="4773672"/>
                </a:cubicBezTo>
                <a:cubicBezTo>
                  <a:pt x="4154155" y="4773672"/>
                  <a:pt x="4154155" y="4773672"/>
                  <a:pt x="4090343" y="4927441"/>
                </a:cubicBezTo>
                <a:cubicBezTo>
                  <a:pt x="4067820" y="4979948"/>
                  <a:pt x="4004008" y="5009951"/>
                  <a:pt x="3951456" y="4994949"/>
                </a:cubicBezTo>
                <a:cubicBezTo>
                  <a:pt x="3951456" y="4994949"/>
                  <a:pt x="3951456" y="4994949"/>
                  <a:pt x="3763771" y="4938692"/>
                </a:cubicBezTo>
                <a:cubicBezTo>
                  <a:pt x="3718727" y="4994949"/>
                  <a:pt x="3669929" y="5043706"/>
                  <a:pt x="3613623" y="5088711"/>
                </a:cubicBezTo>
                <a:cubicBezTo>
                  <a:pt x="3613623" y="5088711"/>
                  <a:pt x="3613623" y="5088711"/>
                  <a:pt x="3666175" y="5276235"/>
                </a:cubicBezTo>
                <a:cubicBezTo>
                  <a:pt x="3681190" y="5328741"/>
                  <a:pt x="3651160" y="5388749"/>
                  <a:pt x="3598608" y="5411251"/>
                </a:cubicBezTo>
                <a:cubicBezTo>
                  <a:pt x="3598608" y="5411251"/>
                  <a:pt x="3598608" y="5411251"/>
                  <a:pt x="3440953" y="5475009"/>
                </a:cubicBezTo>
                <a:cubicBezTo>
                  <a:pt x="3388402" y="5497512"/>
                  <a:pt x="3324589" y="5471259"/>
                  <a:pt x="3298313" y="5422503"/>
                </a:cubicBezTo>
                <a:cubicBezTo>
                  <a:pt x="3298313" y="5422503"/>
                  <a:pt x="3298313" y="5422503"/>
                  <a:pt x="3208224" y="5257482"/>
                </a:cubicBezTo>
                <a:cubicBezTo>
                  <a:pt x="3170687" y="5264983"/>
                  <a:pt x="3099367" y="5276235"/>
                  <a:pt x="2990510" y="5261233"/>
                </a:cubicBezTo>
                <a:cubicBezTo>
                  <a:pt x="2990510" y="5261233"/>
                  <a:pt x="2990510" y="5261233"/>
                  <a:pt x="2896668" y="5418752"/>
                </a:cubicBezTo>
                <a:cubicBezTo>
                  <a:pt x="2870392" y="5467508"/>
                  <a:pt x="2802825" y="5490011"/>
                  <a:pt x="2754027" y="5467508"/>
                </a:cubicBezTo>
                <a:cubicBezTo>
                  <a:pt x="2754027" y="5467508"/>
                  <a:pt x="2754027" y="5467508"/>
                  <a:pt x="2709765" y="5450499"/>
                </a:cubicBezTo>
                <a:cubicBezTo>
                  <a:pt x="2709628" y="5450824"/>
                  <a:pt x="2709490" y="5451149"/>
                  <a:pt x="2709353" y="5451474"/>
                </a:cubicBezTo>
                <a:cubicBezTo>
                  <a:pt x="2709345" y="5451471"/>
                  <a:pt x="2708932" y="5451291"/>
                  <a:pt x="2686273" y="5441472"/>
                </a:cubicBezTo>
                <a:lnTo>
                  <a:pt x="2656431" y="5430004"/>
                </a:lnTo>
                <a:cubicBezTo>
                  <a:pt x="2656431" y="5430004"/>
                  <a:pt x="2656431" y="5430004"/>
                  <a:pt x="2656956" y="5428766"/>
                </a:cubicBezTo>
                <a:cubicBezTo>
                  <a:pt x="2641768" y="5422184"/>
                  <a:pt x="2622179" y="5413694"/>
                  <a:pt x="2596912" y="5402744"/>
                </a:cubicBezTo>
                <a:cubicBezTo>
                  <a:pt x="2544439" y="5380254"/>
                  <a:pt x="2514454" y="5316531"/>
                  <a:pt x="2533195" y="5264053"/>
                </a:cubicBezTo>
                <a:cubicBezTo>
                  <a:pt x="2533197" y="5264043"/>
                  <a:pt x="2533566" y="5262710"/>
                  <a:pt x="2581919" y="5087877"/>
                </a:cubicBezTo>
                <a:cubicBezTo>
                  <a:pt x="2525699" y="5042896"/>
                  <a:pt x="2473226" y="4990419"/>
                  <a:pt x="2431997" y="4930444"/>
                </a:cubicBezTo>
                <a:cubicBezTo>
                  <a:pt x="2431985" y="4930447"/>
                  <a:pt x="2430533" y="4930840"/>
                  <a:pt x="2252091" y="4979173"/>
                </a:cubicBezTo>
                <a:cubicBezTo>
                  <a:pt x="2195870" y="4994167"/>
                  <a:pt x="2135901" y="4964180"/>
                  <a:pt x="2113413" y="4911702"/>
                </a:cubicBezTo>
                <a:cubicBezTo>
                  <a:pt x="2113408" y="4911690"/>
                  <a:pt x="2112864" y="4910344"/>
                  <a:pt x="2049696" y="4754268"/>
                </a:cubicBezTo>
                <a:cubicBezTo>
                  <a:pt x="2030956" y="4701790"/>
                  <a:pt x="2053444" y="4638067"/>
                  <a:pt x="2102169" y="4611828"/>
                </a:cubicBezTo>
                <a:cubicBezTo>
                  <a:pt x="2102180" y="4611822"/>
                  <a:pt x="2103546" y="4611063"/>
                  <a:pt x="2270831" y="4518118"/>
                </a:cubicBezTo>
                <a:cubicBezTo>
                  <a:pt x="2263335" y="4446898"/>
                  <a:pt x="2263335" y="4375678"/>
                  <a:pt x="2274579" y="4308206"/>
                </a:cubicBezTo>
                <a:cubicBezTo>
                  <a:pt x="2274568" y="4308200"/>
                  <a:pt x="2273192" y="4307405"/>
                  <a:pt x="2105917" y="4210747"/>
                </a:cubicBezTo>
                <a:cubicBezTo>
                  <a:pt x="2057192" y="4184508"/>
                  <a:pt x="2034704" y="4117037"/>
                  <a:pt x="2057192" y="4068307"/>
                </a:cubicBezTo>
                <a:cubicBezTo>
                  <a:pt x="2057197" y="4068296"/>
                  <a:pt x="2057759" y="4066984"/>
                  <a:pt x="2124657" y="3910874"/>
                </a:cubicBezTo>
                <a:cubicBezTo>
                  <a:pt x="2143398" y="3858396"/>
                  <a:pt x="2207114" y="3832157"/>
                  <a:pt x="2259587" y="3847151"/>
                </a:cubicBezTo>
                <a:cubicBezTo>
                  <a:pt x="2259600" y="3847154"/>
                  <a:pt x="2261148" y="3847610"/>
                  <a:pt x="2450738" y="3903377"/>
                </a:cubicBezTo>
                <a:cubicBezTo>
                  <a:pt x="2495714" y="3847151"/>
                  <a:pt x="2544439" y="3802169"/>
                  <a:pt x="2600660" y="3760937"/>
                </a:cubicBezTo>
                <a:cubicBezTo>
                  <a:pt x="2600656" y="3760925"/>
                  <a:pt x="2600214" y="3759393"/>
                  <a:pt x="2544439" y="3566019"/>
                </a:cubicBezTo>
                <a:cubicBezTo>
                  <a:pt x="2529447" y="3513541"/>
                  <a:pt x="2563179" y="3449818"/>
                  <a:pt x="2611904" y="3431076"/>
                </a:cubicBezTo>
                <a:cubicBezTo>
                  <a:pt x="2611915" y="3431071"/>
                  <a:pt x="2613225" y="3430541"/>
                  <a:pt x="2769322" y="3367353"/>
                </a:cubicBezTo>
                <a:cubicBezTo>
                  <a:pt x="2782440" y="3361730"/>
                  <a:pt x="2796261" y="3358919"/>
                  <a:pt x="2810082" y="3358626"/>
                </a:cubicBezTo>
                <a:close/>
                <a:moveTo>
                  <a:pt x="589485" y="3280859"/>
                </a:moveTo>
                <a:cubicBezTo>
                  <a:pt x="630794" y="3281563"/>
                  <a:pt x="671576" y="3303377"/>
                  <a:pt x="691263" y="3339968"/>
                </a:cubicBezTo>
                <a:cubicBezTo>
                  <a:pt x="691272" y="3339982"/>
                  <a:pt x="692021" y="3341285"/>
                  <a:pt x="762514" y="3463814"/>
                </a:cubicBezTo>
                <a:cubicBezTo>
                  <a:pt x="818765" y="3456308"/>
                  <a:pt x="860015" y="3452555"/>
                  <a:pt x="923766" y="3460061"/>
                </a:cubicBezTo>
                <a:cubicBezTo>
                  <a:pt x="923773" y="3460049"/>
                  <a:pt x="924437" y="3458867"/>
                  <a:pt x="991267" y="3339968"/>
                </a:cubicBezTo>
                <a:cubicBezTo>
                  <a:pt x="1021267" y="3291180"/>
                  <a:pt x="1085018" y="3268662"/>
                  <a:pt x="1137518" y="3291180"/>
                </a:cubicBezTo>
                <a:cubicBezTo>
                  <a:pt x="1137528" y="3291184"/>
                  <a:pt x="1137986" y="3291356"/>
                  <a:pt x="1160905" y="3299956"/>
                </a:cubicBezTo>
                <a:lnTo>
                  <a:pt x="1161386" y="3298825"/>
                </a:lnTo>
                <a:cubicBezTo>
                  <a:pt x="1161398" y="3298830"/>
                  <a:pt x="1162058" y="3299102"/>
                  <a:pt x="1197263" y="3313601"/>
                </a:cubicBezTo>
                <a:cubicBezTo>
                  <a:pt x="1197349" y="3313633"/>
                  <a:pt x="1197434" y="3313665"/>
                  <a:pt x="1197519" y="3313697"/>
                </a:cubicBezTo>
                <a:lnTo>
                  <a:pt x="1197516" y="3313705"/>
                </a:lnTo>
                <a:lnTo>
                  <a:pt x="1225129" y="3325078"/>
                </a:lnTo>
                <a:cubicBezTo>
                  <a:pt x="1277624" y="3347580"/>
                  <a:pt x="1307621" y="3411335"/>
                  <a:pt x="1292622" y="3463840"/>
                </a:cubicBezTo>
                <a:cubicBezTo>
                  <a:pt x="1292619" y="3463853"/>
                  <a:pt x="1292248" y="3465152"/>
                  <a:pt x="1255126" y="3595102"/>
                </a:cubicBezTo>
                <a:cubicBezTo>
                  <a:pt x="1300122" y="3628855"/>
                  <a:pt x="1341367" y="3666358"/>
                  <a:pt x="1375114" y="3711362"/>
                </a:cubicBezTo>
                <a:cubicBezTo>
                  <a:pt x="1375125" y="3711359"/>
                  <a:pt x="1376312" y="3711045"/>
                  <a:pt x="1502601" y="3677609"/>
                </a:cubicBezTo>
                <a:cubicBezTo>
                  <a:pt x="1555096" y="3662608"/>
                  <a:pt x="1618839" y="3692610"/>
                  <a:pt x="1637587" y="3741365"/>
                </a:cubicBezTo>
                <a:cubicBezTo>
                  <a:pt x="1637593" y="3741380"/>
                  <a:pt x="1638064" y="3742510"/>
                  <a:pt x="1675083" y="3831373"/>
                </a:cubicBezTo>
                <a:cubicBezTo>
                  <a:pt x="1697581" y="3883878"/>
                  <a:pt x="1675083" y="3947633"/>
                  <a:pt x="1626338" y="3973886"/>
                </a:cubicBezTo>
                <a:cubicBezTo>
                  <a:pt x="1626318" y="3973897"/>
                  <a:pt x="1624802" y="3974728"/>
                  <a:pt x="1510100" y="4037641"/>
                </a:cubicBezTo>
                <a:cubicBezTo>
                  <a:pt x="1517599" y="4093896"/>
                  <a:pt x="1517599" y="4153902"/>
                  <a:pt x="1510100" y="4210157"/>
                </a:cubicBezTo>
                <a:cubicBezTo>
                  <a:pt x="1510118" y="4210167"/>
                  <a:pt x="1511507" y="4210954"/>
                  <a:pt x="1622589" y="4273912"/>
                </a:cubicBezTo>
                <a:cubicBezTo>
                  <a:pt x="1675083" y="4300165"/>
                  <a:pt x="1693831" y="4363920"/>
                  <a:pt x="1675083" y="4416425"/>
                </a:cubicBezTo>
                <a:cubicBezTo>
                  <a:pt x="1675077" y="4416440"/>
                  <a:pt x="1674594" y="4417551"/>
                  <a:pt x="1637587" y="4502683"/>
                </a:cubicBezTo>
                <a:cubicBezTo>
                  <a:pt x="1615089" y="4555188"/>
                  <a:pt x="1555096" y="4585190"/>
                  <a:pt x="1498851" y="4570189"/>
                </a:cubicBezTo>
                <a:cubicBezTo>
                  <a:pt x="1498832" y="4570184"/>
                  <a:pt x="1497303" y="4569767"/>
                  <a:pt x="1375114" y="4536436"/>
                </a:cubicBezTo>
                <a:cubicBezTo>
                  <a:pt x="1341367" y="4581440"/>
                  <a:pt x="1300122" y="4622694"/>
                  <a:pt x="1255126" y="4656447"/>
                </a:cubicBezTo>
                <a:cubicBezTo>
                  <a:pt x="1255132" y="4656466"/>
                  <a:pt x="1255549" y="4657996"/>
                  <a:pt x="1288873" y="4780208"/>
                </a:cubicBezTo>
                <a:cubicBezTo>
                  <a:pt x="1303871" y="4836463"/>
                  <a:pt x="1273874" y="4896468"/>
                  <a:pt x="1221380" y="4918970"/>
                </a:cubicBezTo>
                <a:cubicBezTo>
                  <a:pt x="1221366" y="4918976"/>
                  <a:pt x="1220292" y="4919443"/>
                  <a:pt x="1135139" y="4956473"/>
                </a:cubicBezTo>
                <a:cubicBezTo>
                  <a:pt x="1082644" y="4975225"/>
                  <a:pt x="1018900" y="4952723"/>
                  <a:pt x="988904" y="4903969"/>
                </a:cubicBezTo>
                <a:cubicBezTo>
                  <a:pt x="988894" y="4903951"/>
                  <a:pt x="988117" y="4902533"/>
                  <a:pt x="925160" y="4787708"/>
                </a:cubicBezTo>
                <a:cubicBezTo>
                  <a:pt x="898913" y="4791459"/>
                  <a:pt x="835169" y="4806460"/>
                  <a:pt x="756427" y="4791459"/>
                </a:cubicBezTo>
                <a:cubicBezTo>
                  <a:pt x="756417" y="4791476"/>
                  <a:pt x="755631" y="4792863"/>
                  <a:pt x="692684" y="4903969"/>
                </a:cubicBezTo>
                <a:cubicBezTo>
                  <a:pt x="662687" y="4952723"/>
                  <a:pt x="598943" y="4975225"/>
                  <a:pt x="546449" y="4952723"/>
                </a:cubicBezTo>
                <a:cubicBezTo>
                  <a:pt x="546436" y="4952718"/>
                  <a:pt x="545789" y="4952446"/>
                  <a:pt x="511554" y="4938028"/>
                </a:cubicBezTo>
                <a:cubicBezTo>
                  <a:pt x="511457" y="4938256"/>
                  <a:pt x="511359" y="4938484"/>
                  <a:pt x="511262" y="4938712"/>
                </a:cubicBezTo>
                <a:cubicBezTo>
                  <a:pt x="511243" y="4938705"/>
                  <a:pt x="510263" y="4938355"/>
                  <a:pt x="458761" y="4919948"/>
                </a:cubicBezTo>
                <a:cubicBezTo>
                  <a:pt x="406260" y="4897430"/>
                  <a:pt x="376260" y="4833630"/>
                  <a:pt x="391260" y="4781090"/>
                </a:cubicBezTo>
                <a:cubicBezTo>
                  <a:pt x="391267" y="4781065"/>
                  <a:pt x="391776" y="4779286"/>
                  <a:pt x="428761" y="4649737"/>
                </a:cubicBezTo>
                <a:cubicBezTo>
                  <a:pt x="387510" y="4615961"/>
                  <a:pt x="350010" y="4574679"/>
                  <a:pt x="316259" y="4529644"/>
                </a:cubicBezTo>
                <a:cubicBezTo>
                  <a:pt x="316245" y="4529648"/>
                  <a:pt x="314876" y="4530029"/>
                  <a:pt x="181258" y="4567173"/>
                </a:cubicBezTo>
                <a:cubicBezTo>
                  <a:pt x="128757" y="4582185"/>
                  <a:pt x="65007" y="4552161"/>
                  <a:pt x="42507" y="4499620"/>
                </a:cubicBezTo>
                <a:cubicBezTo>
                  <a:pt x="42500" y="4499603"/>
                  <a:pt x="42036" y="4498418"/>
                  <a:pt x="8756" y="4413303"/>
                </a:cubicBezTo>
                <a:cubicBezTo>
                  <a:pt x="-13744" y="4364515"/>
                  <a:pt x="8756" y="4296963"/>
                  <a:pt x="57507" y="4270692"/>
                </a:cubicBezTo>
                <a:cubicBezTo>
                  <a:pt x="57518" y="4270686"/>
                  <a:pt x="58710" y="4270019"/>
                  <a:pt x="185008" y="4199387"/>
                </a:cubicBezTo>
                <a:cubicBezTo>
                  <a:pt x="177508" y="4146846"/>
                  <a:pt x="177508" y="4094305"/>
                  <a:pt x="185008" y="4041764"/>
                </a:cubicBezTo>
                <a:cubicBezTo>
                  <a:pt x="184995" y="4041757"/>
                  <a:pt x="183731" y="4041050"/>
                  <a:pt x="57507" y="3970459"/>
                </a:cubicBezTo>
                <a:cubicBezTo>
                  <a:pt x="8756" y="3944188"/>
                  <a:pt x="-13744" y="3876635"/>
                  <a:pt x="8756" y="3827848"/>
                </a:cubicBezTo>
                <a:cubicBezTo>
                  <a:pt x="8763" y="3827832"/>
                  <a:pt x="9255" y="3826651"/>
                  <a:pt x="46257" y="3737777"/>
                </a:cubicBezTo>
                <a:cubicBezTo>
                  <a:pt x="68757" y="3688989"/>
                  <a:pt x="128757" y="3658966"/>
                  <a:pt x="181258" y="3673978"/>
                </a:cubicBezTo>
                <a:cubicBezTo>
                  <a:pt x="181273" y="3673982"/>
                  <a:pt x="182700" y="3674357"/>
                  <a:pt x="323760" y="3711507"/>
                </a:cubicBezTo>
                <a:cubicBezTo>
                  <a:pt x="353760" y="3670225"/>
                  <a:pt x="391260" y="3636449"/>
                  <a:pt x="432511" y="3602672"/>
                </a:cubicBezTo>
                <a:cubicBezTo>
                  <a:pt x="432507" y="3602658"/>
                  <a:pt x="432135" y="3601281"/>
                  <a:pt x="395010" y="3463814"/>
                </a:cubicBezTo>
                <a:cubicBezTo>
                  <a:pt x="380010" y="3407520"/>
                  <a:pt x="410011" y="3347474"/>
                  <a:pt x="462511" y="3324956"/>
                </a:cubicBezTo>
                <a:cubicBezTo>
                  <a:pt x="462526" y="3324950"/>
                  <a:pt x="463660" y="3324456"/>
                  <a:pt x="548762" y="3287427"/>
                </a:cubicBezTo>
                <a:cubicBezTo>
                  <a:pt x="561887" y="3282736"/>
                  <a:pt x="575715" y="3280625"/>
                  <a:pt x="589485" y="3280859"/>
                </a:cubicBezTo>
                <a:close/>
                <a:moveTo>
                  <a:pt x="1992734" y="1027055"/>
                </a:moveTo>
                <a:cubicBezTo>
                  <a:pt x="1617692" y="1027055"/>
                  <a:pt x="1310158" y="1334422"/>
                  <a:pt x="1310158" y="1709260"/>
                </a:cubicBezTo>
                <a:cubicBezTo>
                  <a:pt x="1310158" y="1874644"/>
                  <a:pt x="1371911" y="2026000"/>
                  <a:pt x="1473523" y="2141903"/>
                </a:cubicBezTo>
                <a:cubicBezTo>
                  <a:pt x="1596434" y="2290714"/>
                  <a:pt x="1783887" y="2387470"/>
                  <a:pt x="1992840" y="2387470"/>
                </a:cubicBezTo>
                <a:cubicBezTo>
                  <a:pt x="2367847" y="2387470"/>
                  <a:pt x="2671602" y="2083715"/>
                  <a:pt x="2671602" y="1708709"/>
                </a:cubicBezTo>
                <a:cubicBezTo>
                  <a:pt x="2671602" y="1504247"/>
                  <a:pt x="2578962" y="1320373"/>
                  <a:pt x="2434841" y="1198203"/>
                </a:cubicBezTo>
                <a:cubicBezTo>
                  <a:pt x="2317618" y="1092071"/>
                  <a:pt x="2162568" y="1027055"/>
                  <a:pt x="1992734" y="1027055"/>
                </a:cubicBezTo>
                <a:close/>
                <a:moveTo>
                  <a:pt x="1797713" y="0"/>
                </a:moveTo>
                <a:cubicBezTo>
                  <a:pt x="1797732" y="0"/>
                  <a:pt x="1800384" y="0"/>
                  <a:pt x="2169004" y="0"/>
                </a:cubicBezTo>
                <a:cubicBezTo>
                  <a:pt x="2225260" y="0"/>
                  <a:pt x="2274016" y="44980"/>
                  <a:pt x="2281516" y="101206"/>
                </a:cubicBezTo>
                <a:cubicBezTo>
                  <a:pt x="2281519" y="101227"/>
                  <a:pt x="2281861" y="103959"/>
                  <a:pt x="2326521" y="461050"/>
                </a:cubicBezTo>
                <a:cubicBezTo>
                  <a:pt x="2427783" y="491037"/>
                  <a:pt x="2525294" y="528521"/>
                  <a:pt x="2619054" y="580999"/>
                </a:cubicBezTo>
                <a:cubicBezTo>
                  <a:pt x="2619073" y="580983"/>
                  <a:pt x="2621376" y="579142"/>
                  <a:pt x="2900335" y="356096"/>
                </a:cubicBezTo>
                <a:cubicBezTo>
                  <a:pt x="2945340" y="322360"/>
                  <a:pt x="3012848" y="326109"/>
                  <a:pt x="3054102" y="367341"/>
                </a:cubicBezTo>
                <a:cubicBezTo>
                  <a:pt x="3054113" y="367352"/>
                  <a:pt x="3055064" y="368302"/>
                  <a:pt x="3139804" y="452996"/>
                </a:cubicBezTo>
                <a:lnTo>
                  <a:pt x="3140360" y="452437"/>
                </a:lnTo>
                <a:cubicBezTo>
                  <a:pt x="3140375" y="452452"/>
                  <a:pt x="3141960" y="454037"/>
                  <a:pt x="3312863" y="624940"/>
                </a:cubicBezTo>
                <a:cubicBezTo>
                  <a:pt x="3354114" y="666191"/>
                  <a:pt x="3357864" y="733692"/>
                  <a:pt x="3324113" y="778693"/>
                </a:cubicBezTo>
                <a:cubicBezTo>
                  <a:pt x="3324099" y="778711"/>
                  <a:pt x="3322352" y="780939"/>
                  <a:pt x="3106609" y="1056197"/>
                </a:cubicBezTo>
                <a:cubicBezTo>
                  <a:pt x="3159110" y="1149949"/>
                  <a:pt x="3204111" y="1251201"/>
                  <a:pt x="3234111" y="1356203"/>
                </a:cubicBezTo>
                <a:cubicBezTo>
                  <a:pt x="3234131" y="1356205"/>
                  <a:pt x="3236734" y="1356517"/>
                  <a:pt x="3579117" y="1397453"/>
                </a:cubicBezTo>
                <a:cubicBezTo>
                  <a:pt x="3635368" y="1404953"/>
                  <a:pt x="3680369" y="1453704"/>
                  <a:pt x="3680369" y="1509955"/>
                </a:cubicBezTo>
                <a:cubicBezTo>
                  <a:pt x="3680369" y="1509978"/>
                  <a:pt x="3680369" y="1512840"/>
                  <a:pt x="3680369" y="1881211"/>
                </a:cubicBezTo>
                <a:cubicBezTo>
                  <a:pt x="3680369" y="1937462"/>
                  <a:pt x="3635368" y="1989963"/>
                  <a:pt x="3579117" y="1993713"/>
                </a:cubicBezTo>
                <a:cubicBezTo>
                  <a:pt x="3579099" y="1993716"/>
                  <a:pt x="3576623" y="1994018"/>
                  <a:pt x="3241612" y="2034964"/>
                </a:cubicBezTo>
                <a:cubicBezTo>
                  <a:pt x="3211611" y="2147466"/>
                  <a:pt x="3170360" y="2252468"/>
                  <a:pt x="3114109" y="2346219"/>
                </a:cubicBezTo>
                <a:cubicBezTo>
                  <a:pt x="3114124" y="2346238"/>
                  <a:pt x="3115883" y="2348468"/>
                  <a:pt x="3324113" y="2612474"/>
                </a:cubicBezTo>
                <a:cubicBezTo>
                  <a:pt x="3357864" y="2657475"/>
                  <a:pt x="3354114" y="2724976"/>
                  <a:pt x="3316613" y="2766226"/>
                </a:cubicBezTo>
                <a:cubicBezTo>
                  <a:pt x="3316598" y="2766241"/>
                  <a:pt x="3314633" y="2768206"/>
                  <a:pt x="3054108" y="3028731"/>
                </a:cubicBezTo>
                <a:cubicBezTo>
                  <a:pt x="3012858" y="3066232"/>
                  <a:pt x="2945357" y="3069982"/>
                  <a:pt x="2900356" y="3036231"/>
                </a:cubicBezTo>
                <a:cubicBezTo>
                  <a:pt x="2900341" y="3036219"/>
                  <a:pt x="2898346" y="3034647"/>
                  <a:pt x="2634101" y="2826227"/>
                </a:cubicBezTo>
                <a:cubicBezTo>
                  <a:pt x="2536600" y="2882478"/>
                  <a:pt x="2431598" y="2927479"/>
                  <a:pt x="2322846" y="2957480"/>
                </a:cubicBezTo>
                <a:cubicBezTo>
                  <a:pt x="2322843" y="2957502"/>
                  <a:pt x="2322504" y="2960246"/>
                  <a:pt x="2281595" y="3291235"/>
                </a:cubicBezTo>
                <a:cubicBezTo>
                  <a:pt x="2274095" y="3347486"/>
                  <a:pt x="2225344" y="3392487"/>
                  <a:pt x="2169093" y="3392487"/>
                </a:cubicBezTo>
                <a:cubicBezTo>
                  <a:pt x="2169073" y="3392487"/>
                  <a:pt x="2166338" y="3392487"/>
                  <a:pt x="1797837" y="3392487"/>
                </a:cubicBezTo>
                <a:cubicBezTo>
                  <a:pt x="1741586" y="3392487"/>
                  <a:pt x="1692835" y="3347486"/>
                  <a:pt x="1685335" y="3291235"/>
                </a:cubicBezTo>
                <a:cubicBezTo>
                  <a:pt x="1685333" y="3291215"/>
                  <a:pt x="1685010" y="3288546"/>
                  <a:pt x="1644084" y="2949980"/>
                </a:cubicBezTo>
                <a:cubicBezTo>
                  <a:pt x="1535333" y="2919979"/>
                  <a:pt x="1434081" y="2878728"/>
                  <a:pt x="1340329" y="2822477"/>
                </a:cubicBezTo>
                <a:cubicBezTo>
                  <a:pt x="1340312" y="2822490"/>
                  <a:pt x="1338155" y="2824175"/>
                  <a:pt x="1066575" y="3036231"/>
                </a:cubicBezTo>
                <a:cubicBezTo>
                  <a:pt x="1021574" y="3069982"/>
                  <a:pt x="954073" y="3066232"/>
                  <a:pt x="912822" y="3028731"/>
                </a:cubicBezTo>
                <a:cubicBezTo>
                  <a:pt x="912803" y="3028712"/>
                  <a:pt x="911010" y="3026919"/>
                  <a:pt x="740319" y="2856228"/>
                </a:cubicBezTo>
                <a:cubicBezTo>
                  <a:pt x="719433" y="2833922"/>
                  <a:pt x="689918" y="2805143"/>
                  <a:pt x="650084" y="2766302"/>
                </a:cubicBezTo>
                <a:cubicBezTo>
                  <a:pt x="612580" y="2725070"/>
                  <a:pt x="608830" y="2657599"/>
                  <a:pt x="642584" y="2612619"/>
                </a:cubicBezTo>
                <a:cubicBezTo>
                  <a:pt x="642599" y="2612600"/>
                  <a:pt x="644403" y="2610338"/>
                  <a:pt x="863858" y="2335239"/>
                </a:cubicBezTo>
                <a:cubicBezTo>
                  <a:pt x="811353" y="2241529"/>
                  <a:pt x="770098" y="2144072"/>
                  <a:pt x="743845" y="2039117"/>
                </a:cubicBezTo>
                <a:cubicBezTo>
                  <a:pt x="743823" y="2039114"/>
                  <a:pt x="741037" y="2038763"/>
                  <a:pt x="387555" y="1994137"/>
                </a:cubicBezTo>
                <a:cubicBezTo>
                  <a:pt x="331299" y="1990388"/>
                  <a:pt x="286294" y="1937911"/>
                  <a:pt x="286294" y="1881685"/>
                </a:cubicBezTo>
                <a:cubicBezTo>
                  <a:pt x="286294" y="1881662"/>
                  <a:pt x="286294" y="1878786"/>
                  <a:pt x="286294" y="1510596"/>
                </a:cubicBezTo>
                <a:cubicBezTo>
                  <a:pt x="286294" y="1454370"/>
                  <a:pt x="331299" y="1405641"/>
                  <a:pt x="387555" y="1398145"/>
                </a:cubicBezTo>
                <a:cubicBezTo>
                  <a:pt x="387573" y="1398143"/>
                  <a:pt x="390123" y="1397827"/>
                  <a:pt x="751346" y="1353164"/>
                </a:cubicBezTo>
                <a:cubicBezTo>
                  <a:pt x="777599" y="1251958"/>
                  <a:pt x="818853" y="1158249"/>
                  <a:pt x="871359" y="1068288"/>
                </a:cubicBezTo>
                <a:cubicBezTo>
                  <a:pt x="871344" y="1068268"/>
                  <a:pt x="869486" y="1065924"/>
                  <a:pt x="642584" y="779663"/>
                </a:cubicBezTo>
                <a:cubicBezTo>
                  <a:pt x="608830" y="734682"/>
                  <a:pt x="612580" y="667211"/>
                  <a:pt x="650084" y="625979"/>
                </a:cubicBezTo>
                <a:cubicBezTo>
                  <a:pt x="650103" y="625961"/>
                  <a:pt x="652294" y="623803"/>
                  <a:pt x="912614" y="367341"/>
                </a:cubicBezTo>
                <a:cubicBezTo>
                  <a:pt x="953868" y="326109"/>
                  <a:pt x="1021376" y="322360"/>
                  <a:pt x="1066381" y="356096"/>
                </a:cubicBezTo>
                <a:cubicBezTo>
                  <a:pt x="1066400" y="356110"/>
                  <a:pt x="1068702" y="357934"/>
                  <a:pt x="1355163" y="584747"/>
                </a:cubicBezTo>
                <a:cubicBezTo>
                  <a:pt x="1445173" y="536018"/>
                  <a:pt x="1538934" y="494786"/>
                  <a:pt x="1640195" y="468547"/>
                </a:cubicBezTo>
                <a:cubicBezTo>
                  <a:pt x="1640197" y="468527"/>
                  <a:pt x="1640532" y="465798"/>
                  <a:pt x="1685200" y="101206"/>
                </a:cubicBezTo>
                <a:cubicBezTo>
                  <a:pt x="1692701" y="44980"/>
                  <a:pt x="1741456" y="0"/>
                  <a:pt x="1797713" y="0"/>
                </a:cubicBezTo>
                <a:close/>
              </a:path>
            </a:pathLst>
          </a:custGeom>
          <a:solidFill>
            <a:srgbClr val="002B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3" name="Oval 97"/>
          <p:cNvSpPr>
            <a:spLocks noChangeAspect="1" noChangeArrowheads="1"/>
          </p:cNvSpPr>
          <p:nvPr/>
        </p:nvSpPr>
        <p:spPr bwMode="gray">
          <a:xfrm>
            <a:off x="5180724" y="4085345"/>
            <a:ext cx="215223" cy="179302"/>
          </a:xfrm>
          <a:custGeom>
            <a:avLst/>
            <a:gdLst/>
            <a:ahLst/>
            <a:cxnLst/>
            <a:rect l="l" t="t" r="r" b="b"/>
            <a:pathLst>
              <a:path w="674688" h="654050">
                <a:moveTo>
                  <a:pt x="0" y="136525"/>
                </a:moveTo>
                <a:cubicBezTo>
                  <a:pt x="60857" y="181035"/>
                  <a:pt x="202106" y="205177"/>
                  <a:pt x="337344" y="205177"/>
                </a:cubicBezTo>
                <a:cubicBezTo>
                  <a:pt x="472582" y="205177"/>
                  <a:pt x="614581" y="181035"/>
                  <a:pt x="674687" y="136525"/>
                </a:cubicBezTo>
                <a:cubicBezTo>
                  <a:pt x="674687" y="136525"/>
                  <a:pt x="674687" y="136525"/>
                  <a:pt x="673936" y="570311"/>
                </a:cubicBezTo>
                <a:cubicBezTo>
                  <a:pt x="665671" y="606522"/>
                  <a:pt x="539449" y="654050"/>
                  <a:pt x="337344" y="654050"/>
                </a:cubicBezTo>
                <a:cubicBezTo>
                  <a:pt x="135238" y="654050"/>
                  <a:pt x="9016" y="606522"/>
                  <a:pt x="752" y="570311"/>
                </a:cubicBezTo>
                <a:cubicBezTo>
                  <a:pt x="752" y="570311"/>
                  <a:pt x="752" y="570311"/>
                  <a:pt x="0" y="136525"/>
                </a:cubicBezTo>
                <a:close/>
                <a:moveTo>
                  <a:pt x="337344" y="0"/>
                </a:moveTo>
                <a:cubicBezTo>
                  <a:pt x="523654" y="0"/>
                  <a:pt x="674688" y="39091"/>
                  <a:pt x="674688" y="87313"/>
                </a:cubicBezTo>
                <a:cubicBezTo>
                  <a:pt x="674688" y="135535"/>
                  <a:pt x="523654" y="174626"/>
                  <a:pt x="337344" y="174626"/>
                </a:cubicBezTo>
                <a:cubicBezTo>
                  <a:pt x="151034" y="174626"/>
                  <a:pt x="0" y="135535"/>
                  <a:pt x="0" y="87313"/>
                </a:cubicBezTo>
                <a:cubicBezTo>
                  <a:pt x="0" y="39091"/>
                  <a:pt x="151034" y="0"/>
                  <a:pt x="337344" y="0"/>
                </a:cubicBezTo>
                <a:close/>
              </a:path>
            </a:pathLst>
          </a:custGeom>
          <a:solidFill>
            <a:srgbClr val="203315">
              <a:lumMod val="75000"/>
              <a:lumOff val="25000"/>
            </a:srgbClr>
          </a:solidFill>
          <a:ln w="3175">
            <a:solidFill>
              <a:srgbClr val="FFFFFF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327761" y="3894611"/>
            <a:ext cx="1676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許可車両かどうかを目視確認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6677565" y="4376294"/>
            <a:ext cx="263552" cy="699162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2B6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9" name="テキスト ボックス 28"/>
          <p:cNvSpPr txBox="1"/>
          <p:nvPr/>
        </p:nvSpPr>
        <p:spPr>
          <a:xfrm>
            <a:off x="5532351" y="4767679"/>
            <a:ext cx="1145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オペレータ</a:t>
            </a:r>
            <a:endParaRPr lang="en-US" altLang="ja-JP" sz="1400" b="1" dirty="0">
              <a:solidFill>
                <a:srgbClr val="002B62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69138" y="4776365"/>
            <a:ext cx="1259795" cy="72327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ゲート</a:t>
            </a:r>
            <a:endParaRPr lang="en-US" altLang="ja-JP" sz="1400" b="1" dirty="0">
              <a:solidFill>
                <a:srgbClr val="002B62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コントローラ</a:t>
            </a:r>
            <a:endParaRPr lang="en-US" altLang="ja-JP" sz="1400" b="1" dirty="0">
              <a:solidFill>
                <a:srgbClr val="002B62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en-US" altLang="ja-JP" sz="13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(</a:t>
            </a:r>
            <a:r>
              <a:rPr lang="ja-JP" altLang="en-US" sz="13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コンピュータ</a:t>
            </a:r>
            <a:r>
              <a:rPr lang="en-US" altLang="ja-JP" sz="13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)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038493" y="5075456"/>
            <a:ext cx="953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昇降装置</a:t>
            </a:r>
            <a:endParaRPr lang="en-US" altLang="ja-JP" sz="1400" b="1" dirty="0">
              <a:solidFill>
                <a:srgbClr val="002B62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630256" y="4263942"/>
            <a:ext cx="12865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承認ボタン</a:t>
            </a:r>
            <a:endParaRPr lang="en-US" altLang="ja-JP" sz="1400" b="1" dirty="0">
              <a:solidFill>
                <a:srgbClr val="002B62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35" name="フリーフォーム 34"/>
          <p:cNvSpPr/>
          <p:nvPr/>
        </p:nvSpPr>
        <p:spPr bwMode="auto">
          <a:xfrm>
            <a:off x="1855786" y="4136635"/>
            <a:ext cx="3224732" cy="281196"/>
          </a:xfrm>
          <a:custGeom>
            <a:avLst/>
            <a:gdLst>
              <a:gd name="connsiteX0" fmla="*/ 563672 w 563672"/>
              <a:gd name="connsiteY0" fmla="*/ 0 h 313151"/>
              <a:gd name="connsiteX1" fmla="*/ 0 w 563672"/>
              <a:gd name="connsiteY1" fmla="*/ 0 h 313151"/>
              <a:gd name="connsiteX2" fmla="*/ 0 w 563672"/>
              <a:gd name="connsiteY2" fmla="*/ 313151 h 313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3672" h="313151">
                <a:moveTo>
                  <a:pt x="563672" y="0"/>
                </a:moveTo>
                <a:lnTo>
                  <a:pt x="0" y="0"/>
                </a:lnTo>
                <a:lnTo>
                  <a:pt x="0" y="313151"/>
                </a:lnTo>
              </a:path>
            </a:pathLst>
          </a:custGeom>
          <a:noFill/>
          <a:ln>
            <a:solidFill>
              <a:srgbClr val="002B62">
                <a:lumMod val="90000"/>
                <a:lumOff val="10000"/>
              </a:srgbClr>
            </a:solidFill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36" name="直線矢印コネクタ 35"/>
          <p:cNvCxnSpPr/>
          <p:nvPr/>
        </p:nvCxnSpPr>
        <p:spPr bwMode="auto">
          <a:xfrm>
            <a:off x="2120947" y="4728165"/>
            <a:ext cx="2821505" cy="277364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rgbClr val="002B6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grpSp>
        <p:nvGrpSpPr>
          <p:cNvPr id="77" name="グループ化 76"/>
          <p:cNvGrpSpPr/>
          <p:nvPr/>
        </p:nvGrpSpPr>
        <p:grpSpPr>
          <a:xfrm>
            <a:off x="5954975" y="5960386"/>
            <a:ext cx="442249" cy="605024"/>
            <a:chOff x="5763062" y="5960386"/>
            <a:chExt cx="442249" cy="605024"/>
          </a:xfrm>
        </p:grpSpPr>
        <p:sp>
          <p:nvSpPr>
            <p:cNvPr id="42" name="Freeform 16"/>
            <p:cNvSpPr>
              <a:spLocks noChangeAspect="1"/>
            </p:cNvSpPr>
            <p:nvPr/>
          </p:nvSpPr>
          <p:spPr bwMode="gray">
            <a:xfrm>
              <a:off x="5890412" y="5960386"/>
              <a:ext cx="305531" cy="225538"/>
            </a:xfrm>
            <a:custGeom>
              <a:avLst/>
              <a:gdLst/>
              <a:ahLst/>
              <a:cxnLst/>
              <a:rect l="l" t="t" r="r" b="b"/>
              <a:pathLst>
                <a:path w="714205" h="527214">
                  <a:moveTo>
                    <a:pt x="356005" y="431106"/>
                  </a:moveTo>
                  <a:cubicBezTo>
                    <a:pt x="390557" y="430918"/>
                    <a:pt x="425015" y="440867"/>
                    <a:pt x="454979" y="461140"/>
                  </a:cubicBezTo>
                  <a:cubicBezTo>
                    <a:pt x="471460" y="472402"/>
                    <a:pt x="475954" y="494177"/>
                    <a:pt x="465467" y="510695"/>
                  </a:cubicBezTo>
                  <a:cubicBezTo>
                    <a:pt x="454230" y="527214"/>
                    <a:pt x="431757" y="531719"/>
                    <a:pt x="416026" y="520456"/>
                  </a:cubicBezTo>
                  <a:cubicBezTo>
                    <a:pt x="379320" y="496429"/>
                    <a:pt x="332876" y="496429"/>
                    <a:pt x="296170" y="521207"/>
                  </a:cubicBezTo>
                  <a:cubicBezTo>
                    <a:pt x="290177" y="524961"/>
                    <a:pt x="283436" y="527214"/>
                    <a:pt x="276694" y="527214"/>
                  </a:cubicBezTo>
                  <a:cubicBezTo>
                    <a:pt x="265457" y="527214"/>
                    <a:pt x="254221" y="521958"/>
                    <a:pt x="246730" y="511446"/>
                  </a:cubicBezTo>
                  <a:cubicBezTo>
                    <a:pt x="236242" y="494928"/>
                    <a:pt x="239988" y="473153"/>
                    <a:pt x="256468" y="461891"/>
                  </a:cubicBezTo>
                  <a:cubicBezTo>
                    <a:pt x="286806" y="441618"/>
                    <a:pt x="321452" y="431294"/>
                    <a:pt x="356005" y="431106"/>
                  </a:cubicBezTo>
                  <a:close/>
                  <a:moveTo>
                    <a:pt x="354268" y="288006"/>
                  </a:moveTo>
                  <a:cubicBezTo>
                    <a:pt x="416517" y="287630"/>
                    <a:pt x="478860" y="305103"/>
                    <a:pt x="533481" y="340425"/>
                  </a:cubicBezTo>
                  <a:cubicBezTo>
                    <a:pt x="550056" y="350946"/>
                    <a:pt x="555329" y="373492"/>
                    <a:pt x="544028" y="390026"/>
                  </a:cubicBezTo>
                  <a:cubicBezTo>
                    <a:pt x="533481" y="406560"/>
                    <a:pt x="510879" y="411069"/>
                    <a:pt x="494305" y="400547"/>
                  </a:cubicBezTo>
                  <a:cubicBezTo>
                    <a:pt x="409172" y="344934"/>
                    <a:pt x="299930" y="345686"/>
                    <a:pt x="216303" y="402051"/>
                  </a:cubicBezTo>
                  <a:cubicBezTo>
                    <a:pt x="209523" y="406560"/>
                    <a:pt x="202742" y="408063"/>
                    <a:pt x="195962" y="408063"/>
                  </a:cubicBezTo>
                  <a:cubicBezTo>
                    <a:pt x="184661" y="408063"/>
                    <a:pt x="173360" y="402802"/>
                    <a:pt x="166580" y="392281"/>
                  </a:cubicBezTo>
                  <a:cubicBezTo>
                    <a:pt x="155279" y="376498"/>
                    <a:pt x="159799" y="353953"/>
                    <a:pt x="175620" y="342680"/>
                  </a:cubicBezTo>
                  <a:cubicBezTo>
                    <a:pt x="229864" y="306606"/>
                    <a:pt x="292019" y="288381"/>
                    <a:pt x="354268" y="288006"/>
                  </a:cubicBezTo>
                  <a:close/>
                  <a:moveTo>
                    <a:pt x="356798" y="143888"/>
                  </a:moveTo>
                  <a:cubicBezTo>
                    <a:pt x="447424" y="143888"/>
                    <a:pt x="537956" y="170394"/>
                    <a:pt x="616843" y="223407"/>
                  </a:cubicBezTo>
                  <a:cubicBezTo>
                    <a:pt x="633371" y="234607"/>
                    <a:pt x="637879" y="257007"/>
                    <a:pt x="626610" y="272687"/>
                  </a:cubicBezTo>
                  <a:cubicBezTo>
                    <a:pt x="619848" y="283141"/>
                    <a:pt x="608578" y="288367"/>
                    <a:pt x="597309" y="288367"/>
                  </a:cubicBezTo>
                  <a:cubicBezTo>
                    <a:pt x="590547" y="288367"/>
                    <a:pt x="583034" y="286874"/>
                    <a:pt x="577024" y="282394"/>
                  </a:cubicBezTo>
                  <a:cubicBezTo>
                    <a:pt x="443292" y="192794"/>
                    <a:pt x="270492" y="192794"/>
                    <a:pt x="136008" y="282394"/>
                  </a:cubicBezTo>
                  <a:cubicBezTo>
                    <a:pt x="119479" y="293594"/>
                    <a:pt x="97692" y="289114"/>
                    <a:pt x="86422" y="272687"/>
                  </a:cubicBezTo>
                  <a:cubicBezTo>
                    <a:pt x="75904" y="256261"/>
                    <a:pt x="79660" y="234607"/>
                    <a:pt x="96189" y="223407"/>
                  </a:cubicBezTo>
                  <a:cubicBezTo>
                    <a:pt x="175451" y="170394"/>
                    <a:pt x="266172" y="143888"/>
                    <a:pt x="356798" y="143888"/>
                  </a:cubicBezTo>
                  <a:close/>
                  <a:moveTo>
                    <a:pt x="357550" y="0"/>
                  </a:moveTo>
                  <a:cubicBezTo>
                    <a:pt x="476350" y="94"/>
                    <a:pt x="595056" y="35206"/>
                    <a:pt x="698524" y="105432"/>
                  </a:cubicBezTo>
                  <a:cubicBezTo>
                    <a:pt x="715079" y="115947"/>
                    <a:pt x="718841" y="138479"/>
                    <a:pt x="708306" y="155003"/>
                  </a:cubicBezTo>
                  <a:cubicBezTo>
                    <a:pt x="700781" y="164767"/>
                    <a:pt x="689494" y="170776"/>
                    <a:pt x="678207" y="170776"/>
                  </a:cubicBezTo>
                  <a:cubicBezTo>
                    <a:pt x="671434" y="170776"/>
                    <a:pt x="664662" y="168522"/>
                    <a:pt x="657889" y="164016"/>
                  </a:cubicBezTo>
                  <a:cubicBezTo>
                    <a:pt x="475786" y="40840"/>
                    <a:pt x="239503" y="40840"/>
                    <a:pt x="55894" y="164016"/>
                  </a:cubicBezTo>
                  <a:cubicBezTo>
                    <a:pt x="39339" y="174531"/>
                    <a:pt x="16764" y="170776"/>
                    <a:pt x="6229" y="154252"/>
                  </a:cubicBezTo>
                  <a:cubicBezTo>
                    <a:pt x="-5058" y="137728"/>
                    <a:pt x="-543" y="115196"/>
                    <a:pt x="16012" y="104681"/>
                  </a:cubicBezTo>
                  <a:cubicBezTo>
                    <a:pt x="119856" y="34831"/>
                    <a:pt x="238750" y="-94"/>
                    <a:pt x="357550" y="0"/>
                  </a:cubicBezTo>
                  <a:close/>
                </a:path>
              </a:pathLst>
            </a:custGeom>
            <a:solidFill>
              <a:srgbClr val="002B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44" name="フリーフォーム 43"/>
            <p:cNvSpPr>
              <a:spLocks noChangeAspect="1"/>
            </p:cNvSpPr>
            <p:nvPr/>
          </p:nvSpPr>
          <p:spPr bwMode="gray">
            <a:xfrm rot="5400000">
              <a:off x="5834529" y="6195724"/>
              <a:ext cx="283940" cy="405083"/>
            </a:xfrm>
            <a:custGeom>
              <a:avLst/>
              <a:gdLst>
                <a:gd name="connsiteX0" fmla="*/ 30260 w 703262"/>
                <a:gd name="connsiteY0" fmla="*/ 808038 h 1003301"/>
                <a:gd name="connsiteX1" fmla="*/ 690464 w 703262"/>
                <a:gd name="connsiteY1" fmla="*/ 808038 h 1003301"/>
                <a:gd name="connsiteX2" fmla="*/ 703262 w 703262"/>
                <a:gd name="connsiteY2" fmla="*/ 820757 h 1003301"/>
                <a:gd name="connsiteX3" fmla="*/ 703262 w 703262"/>
                <a:gd name="connsiteY3" fmla="*/ 989835 h 1003301"/>
                <a:gd name="connsiteX4" fmla="*/ 690464 w 703262"/>
                <a:gd name="connsiteY4" fmla="*/ 1003301 h 1003301"/>
                <a:gd name="connsiteX5" fmla="*/ 30260 w 703262"/>
                <a:gd name="connsiteY5" fmla="*/ 1003301 h 1003301"/>
                <a:gd name="connsiteX6" fmla="*/ 17462 w 703262"/>
                <a:gd name="connsiteY6" fmla="*/ 989835 h 1003301"/>
                <a:gd name="connsiteX7" fmla="*/ 17462 w 703262"/>
                <a:gd name="connsiteY7" fmla="*/ 820757 h 1003301"/>
                <a:gd name="connsiteX8" fmla="*/ 30260 w 703262"/>
                <a:gd name="connsiteY8" fmla="*/ 808038 h 1003301"/>
                <a:gd name="connsiteX9" fmla="*/ 519894 w 703262"/>
                <a:gd name="connsiteY9" fmla="*/ 65088 h 1003301"/>
                <a:gd name="connsiteX10" fmla="*/ 585005 w 703262"/>
                <a:gd name="connsiteY10" fmla="*/ 65088 h 1003301"/>
                <a:gd name="connsiteX11" fmla="*/ 601662 w 703262"/>
                <a:gd name="connsiteY11" fmla="*/ 81604 h 1003301"/>
                <a:gd name="connsiteX12" fmla="*/ 601662 w 703262"/>
                <a:gd name="connsiteY12" fmla="*/ 755010 h 1003301"/>
                <a:gd name="connsiteX13" fmla="*/ 585005 w 703262"/>
                <a:gd name="connsiteY13" fmla="*/ 771526 h 1003301"/>
                <a:gd name="connsiteX14" fmla="*/ 519894 w 703262"/>
                <a:gd name="connsiteY14" fmla="*/ 771526 h 1003301"/>
                <a:gd name="connsiteX15" fmla="*/ 503237 w 703262"/>
                <a:gd name="connsiteY15" fmla="*/ 755010 h 1003301"/>
                <a:gd name="connsiteX16" fmla="*/ 503237 w 703262"/>
                <a:gd name="connsiteY16" fmla="*/ 81604 h 1003301"/>
                <a:gd name="connsiteX17" fmla="*/ 519894 w 703262"/>
                <a:gd name="connsiteY17" fmla="*/ 65088 h 1003301"/>
                <a:gd name="connsiteX18" fmla="*/ 85926 w 703262"/>
                <a:gd name="connsiteY18" fmla="*/ 0 h 1003301"/>
                <a:gd name="connsiteX19" fmla="*/ 105524 w 703262"/>
                <a:gd name="connsiteY19" fmla="*/ 9014 h 1003301"/>
                <a:gd name="connsiteX20" fmla="*/ 105524 w 703262"/>
                <a:gd name="connsiteY20" fmla="*/ 7511 h 1003301"/>
                <a:gd name="connsiteX21" fmla="*/ 299988 w 703262"/>
                <a:gd name="connsiteY21" fmla="*/ 199055 h 1003301"/>
                <a:gd name="connsiteX22" fmla="*/ 364810 w 703262"/>
                <a:gd name="connsiteY22" fmla="*/ 199055 h 1003301"/>
                <a:gd name="connsiteX23" fmla="*/ 364810 w 703262"/>
                <a:gd name="connsiteY23" fmla="*/ 78119 h 1003301"/>
                <a:gd name="connsiteX24" fmla="*/ 378377 w 703262"/>
                <a:gd name="connsiteY24" fmla="*/ 64599 h 1003301"/>
                <a:gd name="connsiteX25" fmla="*/ 449983 w 703262"/>
                <a:gd name="connsiteY25" fmla="*/ 64599 h 1003301"/>
                <a:gd name="connsiteX26" fmla="*/ 463550 w 703262"/>
                <a:gd name="connsiteY26" fmla="*/ 78119 h 1003301"/>
                <a:gd name="connsiteX27" fmla="*/ 463550 w 703262"/>
                <a:gd name="connsiteY27" fmla="*/ 607680 h 1003301"/>
                <a:gd name="connsiteX28" fmla="*/ 449983 w 703262"/>
                <a:gd name="connsiteY28" fmla="*/ 621201 h 1003301"/>
                <a:gd name="connsiteX29" fmla="*/ 378377 w 703262"/>
                <a:gd name="connsiteY29" fmla="*/ 621201 h 1003301"/>
                <a:gd name="connsiteX30" fmla="*/ 364810 w 703262"/>
                <a:gd name="connsiteY30" fmla="*/ 607680 h 1003301"/>
                <a:gd name="connsiteX31" fmla="*/ 364810 w 703262"/>
                <a:gd name="connsiteY31" fmla="*/ 507026 h 1003301"/>
                <a:gd name="connsiteX32" fmla="*/ 302250 w 703262"/>
                <a:gd name="connsiteY32" fmla="*/ 507026 h 1003301"/>
                <a:gd name="connsiteX33" fmla="*/ 104016 w 703262"/>
                <a:gd name="connsiteY33" fmla="*/ 678288 h 1003301"/>
                <a:gd name="connsiteX34" fmla="*/ 103262 w 703262"/>
                <a:gd name="connsiteY34" fmla="*/ 678288 h 1003301"/>
                <a:gd name="connsiteX35" fmla="*/ 102509 w 703262"/>
                <a:gd name="connsiteY35" fmla="*/ 679039 h 1003301"/>
                <a:gd name="connsiteX36" fmla="*/ 85926 w 703262"/>
                <a:gd name="connsiteY36" fmla="*/ 685800 h 1003301"/>
                <a:gd name="connsiteX37" fmla="*/ 0 w 703262"/>
                <a:gd name="connsiteY37" fmla="*/ 342524 h 1003301"/>
                <a:gd name="connsiteX38" fmla="*/ 85926 w 703262"/>
                <a:gd name="connsiteY38" fmla="*/ 0 h 1003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03262" h="1003301">
                  <a:moveTo>
                    <a:pt x="30260" y="808038"/>
                  </a:moveTo>
                  <a:cubicBezTo>
                    <a:pt x="30260" y="808038"/>
                    <a:pt x="30260" y="808038"/>
                    <a:pt x="690464" y="808038"/>
                  </a:cubicBezTo>
                  <a:cubicBezTo>
                    <a:pt x="697240" y="808038"/>
                    <a:pt x="703262" y="813275"/>
                    <a:pt x="703262" y="820757"/>
                  </a:cubicBezTo>
                  <a:cubicBezTo>
                    <a:pt x="703262" y="820757"/>
                    <a:pt x="703262" y="820757"/>
                    <a:pt x="703262" y="989835"/>
                  </a:cubicBezTo>
                  <a:cubicBezTo>
                    <a:pt x="703262" y="997316"/>
                    <a:pt x="697240" y="1003301"/>
                    <a:pt x="690464" y="1003301"/>
                  </a:cubicBezTo>
                  <a:cubicBezTo>
                    <a:pt x="690464" y="1003301"/>
                    <a:pt x="690464" y="1003301"/>
                    <a:pt x="30260" y="1003301"/>
                  </a:cubicBezTo>
                  <a:cubicBezTo>
                    <a:pt x="23484" y="1003301"/>
                    <a:pt x="17462" y="997316"/>
                    <a:pt x="17462" y="989835"/>
                  </a:cubicBezTo>
                  <a:cubicBezTo>
                    <a:pt x="17462" y="989835"/>
                    <a:pt x="17462" y="989835"/>
                    <a:pt x="17462" y="820757"/>
                  </a:cubicBezTo>
                  <a:cubicBezTo>
                    <a:pt x="17462" y="813275"/>
                    <a:pt x="23484" y="808038"/>
                    <a:pt x="30260" y="808038"/>
                  </a:cubicBezTo>
                  <a:close/>
                  <a:moveTo>
                    <a:pt x="519894" y="65088"/>
                  </a:moveTo>
                  <a:cubicBezTo>
                    <a:pt x="519894" y="65088"/>
                    <a:pt x="519894" y="65088"/>
                    <a:pt x="585005" y="65088"/>
                  </a:cubicBezTo>
                  <a:cubicBezTo>
                    <a:pt x="594091" y="65088"/>
                    <a:pt x="601662" y="72595"/>
                    <a:pt x="601662" y="81604"/>
                  </a:cubicBezTo>
                  <a:cubicBezTo>
                    <a:pt x="601662" y="81604"/>
                    <a:pt x="601662" y="81604"/>
                    <a:pt x="601662" y="755010"/>
                  </a:cubicBezTo>
                  <a:cubicBezTo>
                    <a:pt x="601662" y="764018"/>
                    <a:pt x="594091" y="771526"/>
                    <a:pt x="585005" y="771526"/>
                  </a:cubicBezTo>
                  <a:cubicBezTo>
                    <a:pt x="585005" y="771526"/>
                    <a:pt x="585005" y="771526"/>
                    <a:pt x="519894" y="771526"/>
                  </a:cubicBezTo>
                  <a:cubicBezTo>
                    <a:pt x="510808" y="771526"/>
                    <a:pt x="503237" y="764018"/>
                    <a:pt x="503237" y="755010"/>
                  </a:cubicBezTo>
                  <a:cubicBezTo>
                    <a:pt x="503237" y="755010"/>
                    <a:pt x="503237" y="755010"/>
                    <a:pt x="503237" y="81604"/>
                  </a:cubicBezTo>
                  <a:cubicBezTo>
                    <a:pt x="503237" y="72595"/>
                    <a:pt x="510808" y="65088"/>
                    <a:pt x="519894" y="65088"/>
                  </a:cubicBezTo>
                  <a:close/>
                  <a:moveTo>
                    <a:pt x="85926" y="0"/>
                  </a:moveTo>
                  <a:cubicBezTo>
                    <a:pt x="92710" y="0"/>
                    <a:pt x="98740" y="3756"/>
                    <a:pt x="105524" y="9014"/>
                  </a:cubicBezTo>
                  <a:cubicBezTo>
                    <a:pt x="105524" y="9014"/>
                    <a:pt x="105524" y="9014"/>
                    <a:pt x="105524" y="7511"/>
                  </a:cubicBezTo>
                  <a:cubicBezTo>
                    <a:pt x="105524" y="7511"/>
                    <a:pt x="105524" y="7511"/>
                    <a:pt x="299988" y="199055"/>
                  </a:cubicBezTo>
                  <a:cubicBezTo>
                    <a:pt x="299988" y="199055"/>
                    <a:pt x="299988" y="199055"/>
                    <a:pt x="364810" y="199055"/>
                  </a:cubicBezTo>
                  <a:cubicBezTo>
                    <a:pt x="364810" y="199055"/>
                    <a:pt x="364810" y="199055"/>
                    <a:pt x="364810" y="78119"/>
                  </a:cubicBezTo>
                  <a:cubicBezTo>
                    <a:pt x="364810" y="70608"/>
                    <a:pt x="370840" y="64599"/>
                    <a:pt x="378377" y="64599"/>
                  </a:cubicBezTo>
                  <a:cubicBezTo>
                    <a:pt x="378377" y="64599"/>
                    <a:pt x="378377" y="64599"/>
                    <a:pt x="449983" y="64599"/>
                  </a:cubicBezTo>
                  <a:cubicBezTo>
                    <a:pt x="457520" y="64599"/>
                    <a:pt x="463550" y="70608"/>
                    <a:pt x="463550" y="78119"/>
                  </a:cubicBezTo>
                  <a:cubicBezTo>
                    <a:pt x="463550" y="78119"/>
                    <a:pt x="463550" y="78119"/>
                    <a:pt x="463550" y="607680"/>
                  </a:cubicBezTo>
                  <a:cubicBezTo>
                    <a:pt x="463550" y="615192"/>
                    <a:pt x="457520" y="621201"/>
                    <a:pt x="449983" y="621201"/>
                  </a:cubicBezTo>
                  <a:cubicBezTo>
                    <a:pt x="449983" y="621201"/>
                    <a:pt x="449983" y="621201"/>
                    <a:pt x="378377" y="621201"/>
                  </a:cubicBezTo>
                  <a:cubicBezTo>
                    <a:pt x="370840" y="621201"/>
                    <a:pt x="364810" y="615192"/>
                    <a:pt x="364810" y="607680"/>
                  </a:cubicBezTo>
                  <a:cubicBezTo>
                    <a:pt x="364810" y="607680"/>
                    <a:pt x="364810" y="607680"/>
                    <a:pt x="364810" y="507026"/>
                  </a:cubicBezTo>
                  <a:cubicBezTo>
                    <a:pt x="364810" y="507026"/>
                    <a:pt x="364810" y="507026"/>
                    <a:pt x="302250" y="507026"/>
                  </a:cubicBezTo>
                  <a:cubicBezTo>
                    <a:pt x="302250" y="507026"/>
                    <a:pt x="302250" y="507026"/>
                    <a:pt x="104016" y="678288"/>
                  </a:cubicBezTo>
                  <a:cubicBezTo>
                    <a:pt x="103262" y="678288"/>
                    <a:pt x="103262" y="678288"/>
                    <a:pt x="103262" y="678288"/>
                  </a:cubicBezTo>
                  <a:cubicBezTo>
                    <a:pt x="103262" y="678288"/>
                    <a:pt x="103262" y="678288"/>
                    <a:pt x="102509" y="679039"/>
                  </a:cubicBezTo>
                  <a:cubicBezTo>
                    <a:pt x="97232" y="682795"/>
                    <a:pt x="91956" y="685800"/>
                    <a:pt x="85926" y="685800"/>
                  </a:cubicBezTo>
                  <a:cubicBezTo>
                    <a:pt x="38441" y="685800"/>
                    <a:pt x="0" y="531814"/>
                    <a:pt x="0" y="342524"/>
                  </a:cubicBezTo>
                  <a:cubicBezTo>
                    <a:pt x="0" y="153986"/>
                    <a:pt x="38441" y="0"/>
                    <a:pt x="85926" y="0"/>
                  </a:cubicBezTo>
                  <a:close/>
                </a:path>
              </a:pathLst>
            </a:custGeom>
            <a:solidFill>
              <a:srgbClr val="00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45" name="フリーフォーム 44"/>
            <p:cNvSpPr>
              <a:spLocks noChangeAspect="1"/>
            </p:cNvSpPr>
            <p:nvPr/>
          </p:nvSpPr>
          <p:spPr bwMode="gray">
            <a:xfrm rot="5400000">
              <a:off x="5857924" y="6204377"/>
              <a:ext cx="248048" cy="372394"/>
            </a:xfrm>
            <a:custGeom>
              <a:avLst/>
              <a:gdLst>
                <a:gd name="connsiteX0" fmla="*/ 317526 w 614362"/>
                <a:gd name="connsiteY0" fmla="*/ 892175 h 922338"/>
                <a:gd name="connsiteX1" fmla="*/ 599294 w 614362"/>
                <a:gd name="connsiteY1" fmla="*/ 892175 h 922338"/>
                <a:gd name="connsiteX2" fmla="*/ 614362 w 614362"/>
                <a:gd name="connsiteY2" fmla="*/ 906870 h 922338"/>
                <a:gd name="connsiteX3" fmla="*/ 599294 w 614362"/>
                <a:gd name="connsiteY3" fmla="*/ 922338 h 922338"/>
                <a:gd name="connsiteX4" fmla="*/ 317526 w 614362"/>
                <a:gd name="connsiteY4" fmla="*/ 922338 h 922338"/>
                <a:gd name="connsiteX5" fmla="*/ 303212 w 614362"/>
                <a:gd name="connsiteY5" fmla="*/ 906870 h 922338"/>
                <a:gd name="connsiteX6" fmla="*/ 317526 w 614362"/>
                <a:gd name="connsiteY6" fmla="*/ 892175 h 922338"/>
                <a:gd name="connsiteX7" fmla="*/ 55562 w 614362"/>
                <a:gd name="connsiteY7" fmla="*/ 836612 h 922338"/>
                <a:gd name="connsiteX8" fmla="*/ 136524 w 614362"/>
                <a:gd name="connsiteY8" fmla="*/ 836612 h 922338"/>
                <a:gd name="connsiteX9" fmla="*/ 136524 w 614362"/>
                <a:gd name="connsiteY9" fmla="*/ 920750 h 922338"/>
                <a:gd name="connsiteX10" fmla="*/ 55562 w 614362"/>
                <a:gd name="connsiteY10" fmla="*/ 920750 h 922338"/>
                <a:gd name="connsiteX11" fmla="*/ 317526 w 614362"/>
                <a:gd name="connsiteY11" fmla="*/ 835025 h 922338"/>
                <a:gd name="connsiteX12" fmla="*/ 599294 w 614362"/>
                <a:gd name="connsiteY12" fmla="*/ 835025 h 922338"/>
                <a:gd name="connsiteX13" fmla="*/ 614362 w 614362"/>
                <a:gd name="connsiteY13" fmla="*/ 849679 h 922338"/>
                <a:gd name="connsiteX14" fmla="*/ 599294 w 614362"/>
                <a:gd name="connsiteY14" fmla="*/ 863600 h 922338"/>
                <a:gd name="connsiteX15" fmla="*/ 317526 w 614362"/>
                <a:gd name="connsiteY15" fmla="*/ 863600 h 922338"/>
                <a:gd name="connsiteX16" fmla="*/ 303212 w 614362"/>
                <a:gd name="connsiteY16" fmla="*/ 849679 h 922338"/>
                <a:gd name="connsiteX17" fmla="*/ 317526 w 614362"/>
                <a:gd name="connsiteY17" fmla="*/ 835025 h 922338"/>
                <a:gd name="connsiteX18" fmla="*/ 60325 w 614362"/>
                <a:gd name="connsiteY18" fmla="*/ 0 h 922338"/>
                <a:gd name="connsiteX19" fmla="*/ 120650 w 614362"/>
                <a:gd name="connsiteY19" fmla="*/ 316331 h 922338"/>
                <a:gd name="connsiteX20" fmla="*/ 60325 w 614362"/>
                <a:gd name="connsiteY20" fmla="*/ 633413 h 922338"/>
                <a:gd name="connsiteX21" fmla="*/ 0 w 614362"/>
                <a:gd name="connsiteY21" fmla="*/ 316331 h 922338"/>
                <a:gd name="connsiteX22" fmla="*/ 60325 w 614362"/>
                <a:gd name="connsiteY22" fmla="*/ 0 h 92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14362" h="922338">
                  <a:moveTo>
                    <a:pt x="317526" y="892175"/>
                  </a:moveTo>
                  <a:cubicBezTo>
                    <a:pt x="317526" y="892175"/>
                    <a:pt x="317526" y="892175"/>
                    <a:pt x="599294" y="892175"/>
                  </a:cubicBezTo>
                  <a:cubicBezTo>
                    <a:pt x="607581" y="892175"/>
                    <a:pt x="614362" y="899136"/>
                    <a:pt x="614362" y="906870"/>
                  </a:cubicBezTo>
                  <a:cubicBezTo>
                    <a:pt x="614362" y="915378"/>
                    <a:pt x="607581" y="922338"/>
                    <a:pt x="599294" y="922338"/>
                  </a:cubicBezTo>
                  <a:cubicBezTo>
                    <a:pt x="599294" y="922338"/>
                    <a:pt x="599294" y="922338"/>
                    <a:pt x="317526" y="922338"/>
                  </a:cubicBezTo>
                  <a:cubicBezTo>
                    <a:pt x="309239" y="922338"/>
                    <a:pt x="303212" y="915378"/>
                    <a:pt x="303212" y="906870"/>
                  </a:cubicBezTo>
                  <a:cubicBezTo>
                    <a:pt x="303212" y="899136"/>
                    <a:pt x="309239" y="892175"/>
                    <a:pt x="317526" y="892175"/>
                  </a:cubicBezTo>
                  <a:close/>
                  <a:moveTo>
                    <a:pt x="55562" y="836612"/>
                  </a:moveTo>
                  <a:lnTo>
                    <a:pt x="136524" y="836612"/>
                  </a:lnTo>
                  <a:lnTo>
                    <a:pt x="136524" y="920750"/>
                  </a:lnTo>
                  <a:lnTo>
                    <a:pt x="55562" y="920750"/>
                  </a:lnTo>
                  <a:close/>
                  <a:moveTo>
                    <a:pt x="317526" y="835025"/>
                  </a:moveTo>
                  <a:cubicBezTo>
                    <a:pt x="317526" y="835025"/>
                    <a:pt x="317526" y="835025"/>
                    <a:pt x="599294" y="835025"/>
                  </a:cubicBezTo>
                  <a:cubicBezTo>
                    <a:pt x="607581" y="835025"/>
                    <a:pt x="614362" y="841619"/>
                    <a:pt x="614362" y="849679"/>
                  </a:cubicBezTo>
                  <a:cubicBezTo>
                    <a:pt x="614362" y="857006"/>
                    <a:pt x="607581" y="863600"/>
                    <a:pt x="599294" y="863600"/>
                  </a:cubicBezTo>
                  <a:cubicBezTo>
                    <a:pt x="599294" y="863600"/>
                    <a:pt x="599294" y="863600"/>
                    <a:pt x="317526" y="863600"/>
                  </a:cubicBezTo>
                  <a:cubicBezTo>
                    <a:pt x="309239" y="863600"/>
                    <a:pt x="303212" y="857006"/>
                    <a:pt x="303212" y="849679"/>
                  </a:cubicBezTo>
                  <a:cubicBezTo>
                    <a:pt x="303212" y="841619"/>
                    <a:pt x="309239" y="835025"/>
                    <a:pt x="317526" y="835025"/>
                  </a:cubicBezTo>
                  <a:close/>
                  <a:moveTo>
                    <a:pt x="60325" y="0"/>
                  </a:moveTo>
                  <a:cubicBezTo>
                    <a:pt x="82193" y="10520"/>
                    <a:pt x="120650" y="126232"/>
                    <a:pt x="120650" y="316331"/>
                  </a:cubicBezTo>
                  <a:cubicBezTo>
                    <a:pt x="120650" y="507181"/>
                    <a:pt x="82193" y="622894"/>
                    <a:pt x="60325" y="633413"/>
                  </a:cubicBezTo>
                  <a:cubicBezTo>
                    <a:pt x="39211" y="622894"/>
                    <a:pt x="0" y="507181"/>
                    <a:pt x="0" y="316331"/>
                  </a:cubicBezTo>
                  <a:cubicBezTo>
                    <a:pt x="0" y="126232"/>
                    <a:pt x="39211" y="10520"/>
                    <a:pt x="603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46" name="正方形/長方形 45"/>
            <p:cNvSpPr/>
            <p:nvPr/>
          </p:nvSpPr>
          <p:spPr bwMode="auto">
            <a:xfrm rot="5400000">
              <a:off x="5666273" y="6350978"/>
              <a:ext cx="311221" cy="1176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47" name="正方形/長方形 46"/>
            <p:cNvSpPr/>
            <p:nvPr/>
          </p:nvSpPr>
          <p:spPr bwMode="auto">
            <a:xfrm rot="5400000">
              <a:off x="5992048" y="6301336"/>
              <a:ext cx="59339" cy="3671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2660108" y="4568925"/>
            <a:ext cx="1565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  <a:t>Open/Close</a:t>
            </a: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信号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833096" y="6524281"/>
            <a:ext cx="2004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車両検知センサー</a:t>
            </a:r>
            <a:r>
              <a:rPr lang="en-US" altLang="ja-JP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A</a:t>
            </a:r>
          </a:p>
        </p:txBody>
      </p:sp>
      <p:sp>
        <p:nvSpPr>
          <p:cNvPr id="50" name="フリーフォーム 49"/>
          <p:cNvSpPr/>
          <p:nvPr/>
        </p:nvSpPr>
        <p:spPr bwMode="auto">
          <a:xfrm>
            <a:off x="1860311" y="5005529"/>
            <a:ext cx="2913134" cy="1404257"/>
          </a:xfrm>
          <a:custGeom>
            <a:avLst/>
            <a:gdLst>
              <a:gd name="connsiteX0" fmla="*/ 2710543 w 2710543"/>
              <a:gd name="connsiteY0" fmla="*/ 1404257 h 1404257"/>
              <a:gd name="connsiteX1" fmla="*/ 0 w 2710543"/>
              <a:gd name="connsiteY1" fmla="*/ 1404257 h 1404257"/>
              <a:gd name="connsiteX2" fmla="*/ 0 w 2710543"/>
              <a:gd name="connsiteY2" fmla="*/ 0 h 140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10543" h="1404257">
                <a:moveTo>
                  <a:pt x="2710543" y="1404257"/>
                </a:moveTo>
                <a:lnTo>
                  <a:pt x="0" y="1404257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2B62">
                <a:lumMod val="90000"/>
                <a:lumOff val="10000"/>
              </a:srgbClr>
            </a:solidFill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507914" y="6542562"/>
            <a:ext cx="2004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車両検知センサー</a:t>
            </a:r>
            <a:r>
              <a:rPr lang="en-US" altLang="ja-JP" sz="1400" b="1" dirty="0">
                <a:solidFill>
                  <a:srgbClr val="002B62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B</a:t>
            </a: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609877" y="2252586"/>
            <a:ext cx="79948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  <a:t>【</a:t>
            </a: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概要</a:t>
            </a:r>
            <a: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  <a:t>】</a:t>
            </a:r>
          </a:p>
          <a:p>
            <a:pPr marL="444500" indent="-173038">
              <a:buFont typeface="Wingdings" panose="05000000000000000000" pitchFamily="2" charset="2"/>
              <a:buChar char="l"/>
            </a:pP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入場車両が来ると、オペレータが目視で許可を確認して承認ボタンを押す。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3038">
              <a:buFont typeface="Wingdings" panose="05000000000000000000" pitchFamily="2" charset="2"/>
              <a:buChar char="l"/>
            </a:pP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退場車両は無条件で通過させる。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3038">
              <a:buFont typeface="Wingdings" panose="05000000000000000000" pitchFamily="2" charset="2"/>
              <a:buChar char="l"/>
            </a:pP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ゲートコントローラは、センサーによって車両を検知し、オペレータの指示にしたがって</a:t>
            </a:r>
            <a: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  <a:t>Open, Close</a:t>
            </a: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信号を発行する。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3038">
              <a:buFont typeface="Wingdings" panose="05000000000000000000" pitchFamily="2" charset="2"/>
              <a:buChar char="l"/>
            </a:pP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ゲートの幅はちょうど車両一台分で、入場車両と退場車両は交互に通行する。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grpSp>
        <p:nvGrpSpPr>
          <p:cNvPr id="72" name="グループ化 71"/>
          <p:cNvGrpSpPr/>
          <p:nvPr/>
        </p:nvGrpSpPr>
        <p:grpSpPr>
          <a:xfrm>
            <a:off x="5733161" y="5461657"/>
            <a:ext cx="576959" cy="405062"/>
            <a:chOff x="7594575" y="4510111"/>
            <a:chExt cx="576959" cy="405062"/>
          </a:xfrm>
        </p:grpSpPr>
        <p:sp>
          <p:nvSpPr>
            <p:cNvPr id="70" name="右矢印 69"/>
            <p:cNvSpPr/>
            <p:nvPr/>
          </p:nvSpPr>
          <p:spPr>
            <a:xfrm flipH="1">
              <a:off x="7643255" y="4510111"/>
              <a:ext cx="458816" cy="405062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7594575" y="4584711"/>
              <a:ext cx="5769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b="1" dirty="0">
                  <a:solidFill>
                    <a:schemeClr val="bg1"/>
                  </a:solidFill>
                  <a:latin typeface="メイリオ"/>
                  <a:ea typeface="メイリオ"/>
                </a:rPr>
                <a:t>入場</a:t>
              </a:r>
              <a:endParaRPr lang="en-US" altLang="ja-JP" sz="1100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 flipH="1">
            <a:off x="3559130" y="5499104"/>
            <a:ext cx="576959" cy="405062"/>
            <a:chOff x="7594575" y="4510111"/>
            <a:chExt cx="576959" cy="405062"/>
          </a:xfrm>
        </p:grpSpPr>
        <p:sp>
          <p:nvSpPr>
            <p:cNvPr id="74" name="右矢印 73"/>
            <p:cNvSpPr/>
            <p:nvPr/>
          </p:nvSpPr>
          <p:spPr>
            <a:xfrm flipH="1">
              <a:off x="7643255" y="4510111"/>
              <a:ext cx="458816" cy="405062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7594575" y="4584711"/>
              <a:ext cx="5769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100" b="1" dirty="0">
                  <a:solidFill>
                    <a:schemeClr val="bg1"/>
                  </a:solidFill>
                  <a:latin typeface="メイリオ"/>
                  <a:ea typeface="メイリオ"/>
                </a:rPr>
                <a:t>退場</a:t>
              </a:r>
              <a:endParaRPr lang="en-US" altLang="ja-JP" sz="1100" b="1" dirty="0">
                <a:solidFill>
                  <a:schemeClr val="bg1"/>
                </a:solidFill>
                <a:latin typeface="メイリオ"/>
                <a:ea typeface="メイリオ"/>
              </a:endParaRPr>
            </a:p>
          </p:txBody>
        </p:sp>
      </p:grpSp>
      <p:sp>
        <p:nvSpPr>
          <p:cNvPr id="63" name="テキスト ボックス 62"/>
          <p:cNvSpPr txBox="1"/>
          <p:nvPr/>
        </p:nvSpPr>
        <p:spPr>
          <a:xfrm>
            <a:off x="1552463" y="1004975"/>
            <a:ext cx="6538964" cy="1227390"/>
          </a:xfrm>
          <a:prstGeom prst="rect">
            <a:avLst/>
          </a:prstGeom>
          <a:solidFill>
            <a:srgbClr val="CCFFCC"/>
          </a:solidFill>
          <a:ln w="38100" cap="flat" cmpd="sng" algn="ctr">
            <a:solidFill>
              <a:srgbClr val="76161B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tIns="108000" bIns="108000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さんは、このシステムの設計を任され、下図のような仕組みで実現することを考えました。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このシステムの安全性に関する要件を明確にするために、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STAMP/STPA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で分析することにしました。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1026" name="Picture 2" descr="C:\Users\USER\Desktop\silver-ca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224" y="4823937"/>
            <a:ext cx="1544993" cy="1544992"/>
          </a:xfrm>
          <a:prstGeom prst="rect">
            <a:avLst/>
          </a:prstGeom>
          <a:noFill/>
        </p:spPr>
      </p:pic>
      <p:pic>
        <p:nvPicPr>
          <p:cNvPr id="1027" name="Picture 3" descr="C:\Users\USER\Desktop\blue-ca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190410" y="5005529"/>
            <a:ext cx="1438183" cy="1438183"/>
          </a:xfrm>
          <a:prstGeom prst="rect">
            <a:avLst/>
          </a:prstGeom>
          <a:noFill/>
        </p:spPr>
      </p:pic>
      <p:pic>
        <p:nvPicPr>
          <p:cNvPr id="1028" name="Picture 4" descr="C:\Users\USER\Desktop\operator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1319" y="3684535"/>
            <a:ext cx="1057435" cy="1057435"/>
          </a:xfrm>
          <a:prstGeom prst="rect">
            <a:avLst/>
          </a:prstGeom>
          <a:noFill/>
        </p:spPr>
      </p:pic>
      <p:pic>
        <p:nvPicPr>
          <p:cNvPr id="1029" name="Picture 5" descr="C:\Users\USER\Desktop\server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36159" y="4417831"/>
            <a:ext cx="400611" cy="576122"/>
          </a:xfrm>
          <a:prstGeom prst="rect">
            <a:avLst/>
          </a:prstGeom>
          <a:noFill/>
        </p:spPr>
      </p:pic>
      <p:grpSp>
        <p:nvGrpSpPr>
          <p:cNvPr id="78" name="グループ化 77"/>
          <p:cNvGrpSpPr/>
          <p:nvPr/>
        </p:nvGrpSpPr>
        <p:grpSpPr>
          <a:xfrm>
            <a:off x="4698382" y="5955894"/>
            <a:ext cx="442249" cy="605024"/>
            <a:chOff x="5763062" y="5960386"/>
            <a:chExt cx="442249" cy="605024"/>
          </a:xfrm>
        </p:grpSpPr>
        <p:sp>
          <p:nvSpPr>
            <p:cNvPr id="79" name="Freeform 16"/>
            <p:cNvSpPr>
              <a:spLocks noChangeAspect="1"/>
            </p:cNvSpPr>
            <p:nvPr/>
          </p:nvSpPr>
          <p:spPr bwMode="gray">
            <a:xfrm>
              <a:off x="5890412" y="5960386"/>
              <a:ext cx="305531" cy="225538"/>
            </a:xfrm>
            <a:custGeom>
              <a:avLst/>
              <a:gdLst/>
              <a:ahLst/>
              <a:cxnLst/>
              <a:rect l="l" t="t" r="r" b="b"/>
              <a:pathLst>
                <a:path w="714205" h="527214">
                  <a:moveTo>
                    <a:pt x="356005" y="431106"/>
                  </a:moveTo>
                  <a:cubicBezTo>
                    <a:pt x="390557" y="430918"/>
                    <a:pt x="425015" y="440867"/>
                    <a:pt x="454979" y="461140"/>
                  </a:cubicBezTo>
                  <a:cubicBezTo>
                    <a:pt x="471460" y="472402"/>
                    <a:pt x="475954" y="494177"/>
                    <a:pt x="465467" y="510695"/>
                  </a:cubicBezTo>
                  <a:cubicBezTo>
                    <a:pt x="454230" y="527214"/>
                    <a:pt x="431757" y="531719"/>
                    <a:pt x="416026" y="520456"/>
                  </a:cubicBezTo>
                  <a:cubicBezTo>
                    <a:pt x="379320" y="496429"/>
                    <a:pt x="332876" y="496429"/>
                    <a:pt x="296170" y="521207"/>
                  </a:cubicBezTo>
                  <a:cubicBezTo>
                    <a:pt x="290177" y="524961"/>
                    <a:pt x="283436" y="527214"/>
                    <a:pt x="276694" y="527214"/>
                  </a:cubicBezTo>
                  <a:cubicBezTo>
                    <a:pt x="265457" y="527214"/>
                    <a:pt x="254221" y="521958"/>
                    <a:pt x="246730" y="511446"/>
                  </a:cubicBezTo>
                  <a:cubicBezTo>
                    <a:pt x="236242" y="494928"/>
                    <a:pt x="239988" y="473153"/>
                    <a:pt x="256468" y="461891"/>
                  </a:cubicBezTo>
                  <a:cubicBezTo>
                    <a:pt x="286806" y="441618"/>
                    <a:pt x="321452" y="431294"/>
                    <a:pt x="356005" y="431106"/>
                  </a:cubicBezTo>
                  <a:close/>
                  <a:moveTo>
                    <a:pt x="354268" y="288006"/>
                  </a:moveTo>
                  <a:cubicBezTo>
                    <a:pt x="416517" y="287630"/>
                    <a:pt x="478860" y="305103"/>
                    <a:pt x="533481" y="340425"/>
                  </a:cubicBezTo>
                  <a:cubicBezTo>
                    <a:pt x="550056" y="350946"/>
                    <a:pt x="555329" y="373492"/>
                    <a:pt x="544028" y="390026"/>
                  </a:cubicBezTo>
                  <a:cubicBezTo>
                    <a:pt x="533481" y="406560"/>
                    <a:pt x="510879" y="411069"/>
                    <a:pt x="494305" y="400547"/>
                  </a:cubicBezTo>
                  <a:cubicBezTo>
                    <a:pt x="409172" y="344934"/>
                    <a:pt x="299930" y="345686"/>
                    <a:pt x="216303" y="402051"/>
                  </a:cubicBezTo>
                  <a:cubicBezTo>
                    <a:pt x="209523" y="406560"/>
                    <a:pt x="202742" y="408063"/>
                    <a:pt x="195962" y="408063"/>
                  </a:cubicBezTo>
                  <a:cubicBezTo>
                    <a:pt x="184661" y="408063"/>
                    <a:pt x="173360" y="402802"/>
                    <a:pt x="166580" y="392281"/>
                  </a:cubicBezTo>
                  <a:cubicBezTo>
                    <a:pt x="155279" y="376498"/>
                    <a:pt x="159799" y="353953"/>
                    <a:pt x="175620" y="342680"/>
                  </a:cubicBezTo>
                  <a:cubicBezTo>
                    <a:pt x="229864" y="306606"/>
                    <a:pt x="292019" y="288381"/>
                    <a:pt x="354268" y="288006"/>
                  </a:cubicBezTo>
                  <a:close/>
                  <a:moveTo>
                    <a:pt x="356798" y="143888"/>
                  </a:moveTo>
                  <a:cubicBezTo>
                    <a:pt x="447424" y="143888"/>
                    <a:pt x="537956" y="170394"/>
                    <a:pt x="616843" y="223407"/>
                  </a:cubicBezTo>
                  <a:cubicBezTo>
                    <a:pt x="633371" y="234607"/>
                    <a:pt x="637879" y="257007"/>
                    <a:pt x="626610" y="272687"/>
                  </a:cubicBezTo>
                  <a:cubicBezTo>
                    <a:pt x="619848" y="283141"/>
                    <a:pt x="608578" y="288367"/>
                    <a:pt x="597309" y="288367"/>
                  </a:cubicBezTo>
                  <a:cubicBezTo>
                    <a:pt x="590547" y="288367"/>
                    <a:pt x="583034" y="286874"/>
                    <a:pt x="577024" y="282394"/>
                  </a:cubicBezTo>
                  <a:cubicBezTo>
                    <a:pt x="443292" y="192794"/>
                    <a:pt x="270492" y="192794"/>
                    <a:pt x="136008" y="282394"/>
                  </a:cubicBezTo>
                  <a:cubicBezTo>
                    <a:pt x="119479" y="293594"/>
                    <a:pt x="97692" y="289114"/>
                    <a:pt x="86422" y="272687"/>
                  </a:cubicBezTo>
                  <a:cubicBezTo>
                    <a:pt x="75904" y="256261"/>
                    <a:pt x="79660" y="234607"/>
                    <a:pt x="96189" y="223407"/>
                  </a:cubicBezTo>
                  <a:cubicBezTo>
                    <a:pt x="175451" y="170394"/>
                    <a:pt x="266172" y="143888"/>
                    <a:pt x="356798" y="143888"/>
                  </a:cubicBezTo>
                  <a:close/>
                  <a:moveTo>
                    <a:pt x="357550" y="0"/>
                  </a:moveTo>
                  <a:cubicBezTo>
                    <a:pt x="476350" y="94"/>
                    <a:pt x="595056" y="35206"/>
                    <a:pt x="698524" y="105432"/>
                  </a:cubicBezTo>
                  <a:cubicBezTo>
                    <a:pt x="715079" y="115947"/>
                    <a:pt x="718841" y="138479"/>
                    <a:pt x="708306" y="155003"/>
                  </a:cubicBezTo>
                  <a:cubicBezTo>
                    <a:pt x="700781" y="164767"/>
                    <a:pt x="689494" y="170776"/>
                    <a:pt x="678207" y="170776"/>
                  </a:cubicBezTo>
                  <a:cubicBezTo>
                    <a:pt x="671434" y="170776"/>
                    <a:pt x="664662" y="168522"/>
                    <a:pt x="657889" y="164016"/>
                  </a:cubicBezTo>
                  <a:cubicBezTo>
                    <a:pt x="475786" y="40840"/>
                    <a:pt x="239503" y="40840"/>
                    <a:pt x="55894" y="164016"/>
                  </a:cubicBezTo>
                  <a:cubicBezTo>
                    <a:pt x="39339" y="174531"/>
                    <a:pt x="16764" y="170776"/>
                    <a:pt x="6229" y="154252"/>
                  </a:cubicBezTo>
                  <a:cubicBezTo>
                    <a:pt x="-5058" y="137728"/>
                    <a:pt x="-543" y="115196"/>
                    <a:pt x="16012" y="104681"/>
                  </a:cubicBezTo>
                  <a:cubicBezTo>
                    <a:pt x="119856" y="34831"/>
                    <a:pt x="238750" y="-94"/>
                    <a:pt x="357550" y="0"/>
                  </a:cubicBezTo>
                  <a:close/>
                </a:path>
              </a:pathLst>
            </a:custGeom>
            <a:solidFill>
              <a:srgbClr val="002B6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0" name="フリーフォーム 79"/>
            <p:cNvSpPr>
              <a:spLocks noChangeAspect="1"/>
            </p:cNvSpPr>
            <p:nvPr/>
          </p:nvSpPr>
          <p:spPr bwMode="gray">
            <a:xfrm rot="5400000">
              <a:off x="5834529" y="6195724"/>
              <a:ext cx="283940" cy="405083"/>
            </a:xfrm>
            <a:custGeom>
              <a:avLst/>
              <a:gdLst>
                <a:gd name="connsiteX0" fmla="*/ 30260 w 703262"/>
                <a:gd name="connsiteY0" fmla="*/ 808038 h 1003301"/>
                <a:gd name="connsiteX1" fmla="*/ 690464 w 703262"/>
                <a:gd name="connsiteY1" fmla="*/ 808038 h 1003301"/>
                <a:gd name="connsiteX2" fmla="*/ 703262 w 703262"/>
                <a:gd name="connsiteY2" fmla="*/ 820757 h 1003301"/>
                <a:gd name="connsiteX3" fmla="*/ 703262 w 703262"/>
                <a:gd name="connsiteY3" fmla="*/ 989835 h 1003301"/>
                <a:gd name="connsiteX4" fmla="*/ 690464 w 703262"/>
                <a:gd name="connsiteY4" fmla="*/ 1003301 h 1003301"/>
                <a:gd name="connsiteX5" fmla="*/ 30260 w 703262"/>
                <a:gd name="connsiteY5" fmla="*/ 1003301 h 1003301"/>
                <a:gd name="connsiteX6" fmla="*/ 17462 w 703262"/>
                <a:gd name="connsiteY6" fmla="*/ 989835 h 1003301"/>
                <a:gd name="connsiteX7" fmla="*/ 17462 w 703262"/>
                <a:gd name="connsiteY7" fmla="*/ 820757 h 1003301"/>
                <a:gd name="connsiteX8" fmla="*/ 30260 w 703262"/>
                <a:gd name="connsiteY8" fmla="*/ 808038 h 1003301"/>
                <a:gd name="connsiteX9" fmla="*/ 519894 w 703262"/>
                <a:gd name="connsiteY9" fmla="*/ 65088 h 1003301"/>
                <a:gd name="connsiteX10" fmla="*/ 585005 w 703262"/>
                <a:gd name="connsiteY10" fmla="*/ 65088 h 1003301"/>
                <a:gd name="connsiteX11" fmla="*/ 601662 w 703262"/>
                <a:gd name="connsiteY11" fmla="*/ 81604 h 1003301"/>
                <a:gd name="connsiteX12" fmla="*/ 601662 w 703262"/>
                <a:gd name="connsiteY12" fmla="*/ 755010 h 1003301"/>
                <a:gd name="connsiteX13" fmla="*/ 585005 w 703262"/>
                <a:gd name="connsiteY13" fmla="*/ 771526 h 1003301"/>
                <a:gd name="connsiteX14" fmla="*/ 519894 w 703262"/>
                <a:gd name="connsiteY14" fmla="*/ 771526 h 1003301"/>
                <a:gd name="connsiteX15" fmla="*/ 503237 w 703262"/>
                <a:gd name="connsiteY15" fmla="*/ 755010 h 1003301"/>
                <a:gd name="connsiteX16" fmla="*/ 503237 w 703262"/>
                <a:gd name="connsiteY16" fmla="*/ 81604 h 1003301"/>
                <a:gd name="connsiteX17" fmla="*/ 519894 w 703262"/>
                <a:gd name="connsiteY17" fmla="*/ 65088 h 1003301"/>
                <a:gd name="connsiteX18" fmla="*/ 85926 w 703262"/>
                <a:gd name="connsiteY18" fmla="*/ 0 h 1003301"/>
                <a:gd name="connsiteX19" fmla="*/ 105524 w 703262"/>
                <a:gd name="connsiteY19" fmla="*/ 9014 h 1003301"/>
                <a:gd name="connsiteX20" fmla="*/ 105524 w 703262"/>
                <a:gd name="connsiteY20" fmla="*/ 7511 h 1003301"/>
                <a:gd name="connsiteX21" fmla="*/ 299988 w 703262"/>
                <a:gd name="connsiteY21" fmla="*/ 199055 h 1003301"/>
                <a:gd name="connsiteX22" fmla="*/ 364810 w 703262"/>
                <a:gd name="connsiteY22" fmla="*/ 199055 h 1003301"/>
                <a:gd name="connsiteX23" fmla="*/ 364810 w 703262"/>
                <a:gd name="connsiteY23" fmla="*/ 78119 h 1003301"/>
                <a:gd name="connsiteX24" fmla="*/ 378377 w 703262"/>
                <a:gd name="connsiteY24" fmla="*/ 64599 h 1003301"/>
                <a:gd name="connsiteX25" fmla="*/ 449983 w 703262"/>
                <a:gd name="connsiteY25" fmla="*/ 64599 h 1003301"/>
                <a:gd name="connsiteX26" fmla="*/ 463550 w 703262"/>
                <a:gd name="connsiteY26" fmla="*/ 78119 h 1003301"/>
                <a:gd name="connsiteX27" fmla="*/ 463550 w 703262"/>
                <a:gd name="connsiteY27" fmla="*/ 607680 h 1003301"/>
                <a:gd name="connsiteX28" fmla="*/ 449983 w 703262"/>
                <a:gd name="connsiteY28" fmla="*/ 621201 h 1003301"/>
                <a:gd name="connsiteX29" fmla="*/ 378377 w 703262"/>
                <a:gd name="connsiteY29" fmla="*/ 621201 h 1003301"/>
                <a:gd name="connsiteX30" fmla="*/ 364810 w 703262"/>
                <a:gd name="connsiteY30" fmla="*/ 607680 h 1003301"/>
                <a:gd name="connsiteX31" fmla="*/ 364810 w 703262"/>
                <a:gd name="connsiteY31" fmla="*/ 507026 h 1003301"/>
                <a:gd name="connsiteX32" fmla="*/ 302250 w 703262"/>
                <a:gd name="connsiteY32" fmla="*/ 507026 h 1003301"/>
                <a:gd name="connsiteX33" fmla="*/ 104016 w 703262"/>
                <a:gd name="connsiteY33" fmla="*/ 678288 h 1003301"/>
                <a:gd name="connsiteX34" fmla="*/ 103262 w 703262"/>
                <a:gd name="connsiteY34" fmla="*/ 678288 h 1003301"/>
                <a:gd name="connsiteX35" fmla="*/ 102509 w 703262"/>
                <a:gd name="connsiteY35" fmla="*/ 679039 h 1003301"/>
                <a:gd name="connsiteX36" fmla="*/ 85926 w 703262"/>
                <a:gd name="connsiteY36" fmla="*/ 685800 h 1003301"/>
                <a:gd name="connsiteX37" fmla="*/ 0 w 703262"/>
                <a:gd name="connsiteY37" fmla="*/ 342524 h 1003301"/>
                <a:gd name="connsiteX38" fmla="*/ 85926 w 703262"/>
                <a:gd name="connsiteY38" fmla="*/ 0 h 1003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03262" h="1003301">
                  <a:moveTo>
                    <a:pt x="30260" y="808038"/>
                  </a:moveTo>
                  <a:cubicBezTo>
                    <a:pt x="30260" y="808038"/>
                    <a:pt x="30260" y="808038"/>
                    <a:pt x="690464" y="808038"/>
                  </a:cubicBezTo>
                  <a:cubicBezTo>
                    <a:pt x="697240" y="808038"/>
                    <a:pt x="703262" y="813275"/>
                    <a:pt x="703262" y="820757"/>
                  </a:cubicBezTo>
                  <a:cubicBezTo>
                    <a:pt x="703262" y="820757"/>
                    <a:pt x="703262" y="820757"/>
                    <a:pt x="703262" y="989835"/>
                  </a:cubicBezTo>
                  <a:cubicBezTo>
                    <a:pt x="703262" y="997316"/>
                    <a:pt x="697240" y="1003301"/>
                    <a:pt x="690464" y="1003301"/>
                  </a:cubicBezTo>
                  <a:cubicBezTo>
                    <a:pt x="690464" y="1003301"/>
                    <a:pt x="690464" y="1003301"/>
                    <a:pt x="30260" y="1003301"/>
                  </a:cubicBezTo>
                  <a:cubicBezTo>
                    <a:pt x="23484" y="1003301"/>
                    <a:pt x="17462" y="997316"/>
                    <a:pt x="17462" y="989835"/>
                  </a:cubicBezTo>
                  <a:cubicBezTo>
                    <a:pt x="17462" y="989835"/>
                    <a:pt x="17462" y="989835"/>
                    <a:pt x="17462" y="820757"/>
                  </a:cubicBezTo>
                  <a:cubicBezTo>
                    <a:pt x="17462" y="813275"/>
                    <a:pt x="23484" y="808038"/>
                    <a:pt x="30260" y="808038"/>
                  </a:cubicBezTo>
                  <a:close/>
                  <a:moveTo>
                    <a:pt x="519894" y="65088"/>
                  </a:moveTo>
                  <a:cubicBezTo>
                    <a:pt x="519894" y="65088"/>
                    <a:pt x="519894" y="65088"/>
                    <a:pt x="585005" y="65088"/>
                  </a:cubicBezTo>
                  <a:cubicBezTo>
                    <a:pt x="594091" y="65088"/>
                    <a:pt x="601662" y="72595"/>
                    <a:pt x="601662" y="81604"/>
                  </a:cubicBezTo>
                  <a:cubicBezTo>
                    <a:pt x="601662" y="81604"/>
                    <a:pt x="601662" y="81604"/>
                    <a:pt x="601662" y="755010"/>
                  </a:cubicBezTo>
                  <a:cubicBezTo>
                    <a:pt x="601662" y="764018"/>
                    <a:pt x="594091" y="771526"/>
                    <a:pt x="585005" y="771526"/>
                  </a:cubicBezTo>
                  <a:cubicBezTo>
                    <a:pt x="585005" y="771526"/>
                    <a:pt x="585005" y="771526"/>
                    <a:pt x="519894" y="771526"/>
                  </a:cubicBezTo>
                  <a:cubicBezTo>
                    <a:pt x="510808" y="771526"/>
                    <a:pt x="503237" y="764018"/>
                    <a:pt x="503237" y="755010"/>
                  </a:cubicBezTo>
                  <a:cubicBezTo>
                    <a:pt x="503237" y="755010"/>
                    <a:pt x="503237" y="755010"/>
                    <a:pt x="503237" y="81604"/>
                  </a:cubicBezTo>
                  <a:cubicBezTo>
                    <a:pt x="503237" y="72595"/>
                    <a:pt x="510808" y="65088"/>
                    <a:pt x="519894" y="65088"/>
                  </a:cubicBezTo>
                  <a:close/>
                  <a:moveTo>
                    <a:pt x="85926" y="0"/>
                  </a:moveTo>
                  <a:cubicBezTo>
                    <a:pt x="92710" y="0"/>
                    <a:pt x="98740" y="3756"/>
                    <a:pt x="105524" y="9014"/>
                  </a:cubicBezTo>
                  <a:cubicBezTo>
                    <a:pt x="105524" y="9014"/>
                    <a:pt x="105524" y="9014"/>
                    <a:pt x="105524" y="7511"/>
                  </a:cubicBezTo>
                  <a:cubicBezTo>
                    <a:pt x="105524" y="7511"/>
                    <a:pt x="105524" y="7511"/>
                    <a:pt x="299988" y="199055"/>
                  </a:cubicBezTo>
                  <a:cubicBezTo>
                    <a:pt x="299988" y="199055"/>
                    <a:pt x="299988" y="199055"/>
                    <a:pt x="364810" y="199055"/>
                  </a:cubicBezTo>
                  <a:cubicBezTo>
                    <a:pt x="364810" y="199055"/>
                    <a:pt x="364810" y="199055"/>
                    <a:pt x="364810" y="78119"/>
                  </a:cubicBezTo>
                  <a:cubicBezTo>
                    <a:pt x="364810" y="70608"/>
                    <a:pt x="370840" y="64599"/>
                    <a:pt x="378377" y="64599"/>
                  </a:cubicBezTo>
                  <a:cubicBezTo>
                    <a:pt x="378377" y="64599"/>
                    <a:pt x="378377" y="64599"/>
                    <a:pt x="449983" y="64599"/>
                  </a:cubicBezTo>
                  <a:cubicBezTo>
                    <a:pt x="457520" y="64599"/>
                    <a:pt x="463550" y="70608"/>
                    <a:pt x="463550" y="78119"/>
                  </a:cubicBezTo>
                  <a:cubicBezTo>
                    <a:pt x="463550" y="78119"/>
                    <a:pt x="463550" y="78119"/>
                    <a:pt x="463550" y="607680"/>
                  </a:cubicBezTo>
                  <a:cubicBezTo>
                    <a:pt x="463550" y="615192"/>
                    <a:pt x="457520" y="621201"/>
                    <a:pt x="449983" y="621201"/>
                  </a:cubicBezTo>
                  <a:cubicBezTo>
                    <a:pt x="449983" y="621201"/>
                    <a:pt x="449983" y="621201"/>
                    <a:pt x="378377" y="621201"/>
                  </a:cubicBezTo>
                  <a:cubicBezTo>
                    <a:pt x="370840" y="621201"/>
                    <a:pt x="364810" y="615192"/>
                    <a:pt x="364810" y="607680"/>
                  </a:cubicBezTo>
                  <a:cubicBezTo>
                    <a:pt x="364810" y="607680"/>
                    <a:pt x="364810" y="607680"/>
                    <a:pt x="364810" y="507026"/>
                  </a:cubicBezTo>
                  <a:cubicBezTo>
                    <a:pt x="364810" y="507026"/>
                    <a:pt x="364810" y="507026"/>
                    <a:pt x="302250" y="507026"/>
                  </a:cubicBezTo>
                  <a:cubicBezTo>
                    <a:pt x="302250" y="507026"/>
                    <a:pt x="302250" y="507026"/>
                    <a:pt x="104016" y="678288"/>
                  </a:cubicBezTo>
                  <a:cubicBezTo>
                    <a:pt x="103262" y="678288"/>
                    <a:pt x="103262" y="678288"/>
                    <a:pt x="103262" y="678288"/>
                  </a:cubicBezTo>
                  <a:cubicBezTo>
                    <a:pt x="103262" y="678288"/>
                    <a:pt x="103262" y="678288"/>
                    <a:pt x="102509" y="679039"/>
                  </a:cubicBezTo>
                  <a:cubicBezTo>
                    <a:pt x="97232" y="682795"/>
                    <a:pt x="91956" y="685800"/>
                    <a:pt x="85926" y="685800"/>
                  </a:cubicBezTo>
                  <a:cubicBezTo>
                    <a:pt x="38441" y="685800"/>
                    <a:pt x="0" y="531814"/>
                    <a:pt x="0" y="342524"/>
                  </a:cubicBezTo>
                  <a:cubicBezTo>
                    <a:pt x="0" y="153986"/>
                    <a:pt x="38441" y="0"/>
                    <a:pt x="85926" y="0"/>
                  </a:cubicBezTo>
                  <a:close/>
                </a:path>
              </a:pathLst>
            </a:custGeom>
            <a:solidFill>
              <a:srgbClr val="002B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1" name="フリーフォーム 80"/>
            <p:cNvSpPr>
              <a:spLocks noChangeAspect="1"/>
            </p:cNvSpPr>
            <p:nvPr/>
          </p:nvSpPr>
          <p:spPr bwMode="gray">
            <a:xfrm rot="5400000">
              <a:off x="5857924" y="6204377"/>
              <a:ext cx="248048" cy="372394"/>
            </a:xfrm>
            <a:custGeom>
              <a:avLst/>
              <a:gdLst>
                <a:gd name="connsiteX0" fmla="*/ 317526 w 614362"/>
                <a:gd name="connsiteY0" fmla="*/ 892175 h 922338"/>
                <a:gd name="connsiteX1" fmla="*/ 599294 w 614362"/>
                <a:gd name="connsiteY1" fmla="*/ 892175 h 922338"/>
                <a:gd name="connsiteX2" fmla="*/ 614362 w 614362"/>
                <a:gd name="connsiteY2" fmla="*/ 906870 h 922338"/>
                <a:gd name="connsiteX3" fmla="*/ 599294 w 614362"/>
                <a:gd name="connsiteY3" fmla="*/ 922338 h 922338"/>
                <a:gd name="connsiteX4" fmla="*/ 317526 w 614362"/>
                <a:gd name="connsiteY4" fmla="*/ 922338 h 922338"/>
                <a:gd name="connsiteX5" fmla="*/ 303212 w 614362"/>
                <a:gd name="connsiteY5" fmla="*/ 906870 h 922338"/>
                <a:gd name="connsiteX6" fmla="*/ 317526 w 614362"/>
                <a:gd name="connsiteY6" fmla="*/ 892175 h 922338"/>
                <a:gd name="connsiteX7" fmla="*/ 55562 w 614362"/>
                <a:gd name="connsiteY7" fmla="*/ 836612 h 922338"/>
                <a:gd name="connsiteX8" fmla="*/ 136524 w 614362"/>
                <a:gd name="connsiteY8" fmla="*/ 836612 h 922338"/>
                <a:gd name="connsiteX9" fmla="*/ 136524 w 614362"/>
                <a:gd name="connsiteY9" fmla="*/ 920750 h 922338"/>
                <a:gd name="connsiteX10" fmla="*/ 55562 w 614362"/>
                <a:gd name="connsiteY10" fmla="*/ 920750 h 922338"/>
                <a:gd name="connsiteX11" fmla="*/ 317526 w 614362"/>
                <a:gd name="connsiteY11" fmla="*/ 835025 h 922338"/>
                <a:gd name="connsiteX12" fmla="*/ 599294 w 614362"/>
                <a:gd name="connsiteY12" fmla="*/ 835025 h 922338"/>
                <a:gd name="connsiteX13" fmla="*/ 614362 w 614362"/>
                <a:gd name="connsiteY13" fmla="*/ 849679 h 922338"/>
                <a:gd name="connsiteX14" fmla="*/ 599294 w 614362"/>
                <a:gd name="connsiteY14" fmla="*/ 863600 h 922338"/>
                <a:gd name="connsiteX15" fmla="*/ 317526 w 614362"/>
                <a:gd name="connsiteY15" fmla="*/ 863600 h 922338"/>
                <a:gd name="connsiteX16" fmla="*/ 303212 w 614362"/>
                <a:gd name="connsiteY16" fmla="*/ 849679 h 922338"/>
                <a:gd name="connsiteX17" fmla="*/ 317526 w 614362"/>
                <a:gd name="connsiteY17" fmla="*/ 835025 h 922338"/>
                <a:gd name="connsiteX18" fmla="*/ 60325 w 614362"/>
                <a:gd name="connsiteY18" fmla="*/ 0 h 922338"/>
                <a:gd name="connsiteX19" fmla="*/ 120650 w 614362"/>
                <a:gd name="connsiteY19" fmla="*/ 316331 h 922338"/>
                <a:gd name="connsiteX20" fmla="*/ 60325 w 614362"/>
                <a:gd name="connsiteY20" fmla="*/ 633413 h 922338"/>
                <a:gd name="connsiteX21" fmla="*/ 0 w 614362"/>
                <a:gd name="connsiteY21" fmla="*/ 316331 h 922338"/>
                <a:gd name="connsiteX22" fmla="*/ 60325 w 614362"/>
                <a:gd name="connsiteY22" fmla="*/ 0 h 92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14362" h="922338">
                  <a:moveTo>
                    <a:pt x="317526" y="892175"/>
                  </a:moveTo>
                  <a:cubicBezTo>
                    <a:pt x="317526" y="892175"/>
                    <a:pt x="317526" y="892175"/>
                    <a:pt x="599294" y="892175"/>
                  </a:cubicBezTo>
                  <a:cubicBezTo>
                    <a:pt x="607581" y="892175"/>
                    <a:pt x="614362" y="899136"/>
                    <a:pt x="614362" y="906870"/>
                  </a:cubicBezTo>
                  <a:cubicBezTo>
                    <a:pt x="614362" y="915378"/>
                    <a:pt x="607581" y="922338"/>
                    <a:pt x="599294" y="922338"/>
                  </a:cubicBezTo>
                  <a:cubicBezTo>
                    <a:pt x="599294" y="922338"/>
                    <a:pt x="599294" y="922338"/>
                    <a:pt x="317526" y="922338"/>
                  </a:cubicBezTo>
                  <a:cubicBezTo>
                    <a:pt x="309239" y="922338"/>
                    <a:pt x="303212" y="915378"/>
                    <a:pt x="303212" y="906870"/>
                  </a:cubicBezTo>
                  <a:cubicBezTo>
                    <a:pt x="303212" y="899136"/>
                    <a:pt x="309239" y="892175"/>
                    <a:pt x="317526" y="892175"/>
                  </a:cubicBezTo>
                  <a:close/>
                  <a:moveTo>
                    <a:pt x="55562" y="836612"/>
                  </a:moveTo>
                  <a:lnTo>
                    <a:pt x="136524" y="836612"/>
                  </a:lnTo>
                  <a:lnTo>
                    <a:pt x="136524" y="920750"/>
                  </a:lnTo>
                  <a:lnTo>
                    <a:pt x="55562" y="920750"/>
                  </a:lnTo>
                  <a:close/>
                  <a:moveTo>
                    <a:pt x="317526" y="835025"/>
                  </a:moveTo>
                  <a:cubicBezTo>
                    <a:pt x="317526" y="835025"/>
                    <a:pt x="317526" y="835025"/>
                    <a:pt x="599294" y="835025"/>
                  </a:cubicBezTo>
                  <a:cubicBezTo>
                    <a:pt x="607581" y="835025"/>
                    <a:pt x="614362" y="841619"/>
                    <a:pt x="614362" y="849679"/>
                  </a:cubicBezTo>
                  <a:cubicBezTo>
                    <a:pt x="614362" y="857006"/>
                    <a:pt x="607581" y="863600"/>
                    <a:pt x="599294" y="863600"/>
                  </a:cubicBezTo>
                  <a:cubicBezTo>
                    <a:pt x="599294" y="863600"/>
                    <a:pt x="599294" y="863600"/>
                    <a:pt x="317526" y="863600"/>
                  </a:cubicBezTo>
                  <a:cubicBezTo>
                    <a:pt x="309239" y="863600"/>
                    <a:pt x="303212" y="857006"/>
                    <a:pt x="303212" y="849679"/>
                  </a:cubicBezTo>
                  <a:cubicBezTo>
                    <a:pt x="303212" y="841619"/>
                    <a:pt x="309239" y="835025"/>
                    <a:pt x="317526" y="835025"/>
                  </a:cubicBezTo>
                  <a:close/>
                  <a:moveTo>
                    <a:pt x="60325" y="0"/>
                  </a:moveTo>
                  <a:cubicBezTo>
                    <a:pt x="82193" y="10520"/>
                    <a:pt x="120650" y="126232"/>
                    <a:pt x="120650" y="316331"/>
                  </a:cubicBezTo>
                  <a:cubicBezTo>
                    <a:pt x="120650" y="507181"/>
                    <a:pt x="82193" y="622894"/>
                    <a:pt x="60325" y="633413"/>
                  </a:cubicBezTo>
                  <a:cubicBezTo>
                    <a:pt x="39211" y="622894"/>
                    <a:pt x="0" y="507181"/>
                    <a:pt x="0" y="316331"/>
                  </a:cubicBezTo>
                  <a:cubicBezTo>
                    <a:pt x="0" y="126232"/>
                    <a:pt x="39211" y="10520"/>
                    <a:pt x="603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2" name="正方形/長方形 81"/>
            <p:cNvSpPr/>
            <p:nvPr/>
          </p:nvSpPr>
          <p:spPr bwMode="auto">
            <a:xfrm rot="5400000">
              <a:off x="5666273" y="6350978"/>
              <a:ext cx="311221" cy="11764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83" name="正方形/長方形 82"/>
            <p:cNvSpPr/>
            <p:nvPr/>
          </p:nvSpPr>
          <p:spPr bwMode="auto">
            <a:xfrm rot="5400000">
              <a:off x="5992048" y="6301336"/>
              <a:ext cx="59339" cy="3671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</p:grpSp>
      <p:sp>
        <p:nvSpPr>
          <p:cNvPr id="64" name="フリーフォーム 49">
            <a:extLst>
              <a:ext uri="{FF2B5EF4-FFF2-40B4-BE49-F238E27FC236}">
                <a16:creationId xmlns:a16="http://schemas.microsoft.com/office/drawing/2014/main" id="{07B27CC4-384F-4F39-8EBE-892DDCA2B35C}"/>
              </a:ext>
            </a:extLst>
          </p:cNvPr>
          <p:cNvSpPr/>
          <p:nvPr/>
        </p:nvSpPr>
        <p:spPr bwMode="auto">
          <a:xfrm>
            <a:off x="1698602" y="4993953"/>
            <a:ext cx="4383723" cy="1484797"/>
          </a:xfrm>
          <a:custGeom>
            <a:avLst/>
            <a:gdLst>
              <a:gd name="connsiteX0" fmla="*/ 2710543 w 2710543"/>
              <a:gd name="connsiteY0" fmla="*/ 1404257 h 1404257"/>
              <a:gd name="connsiteX1" fmla="*/ 0 w 2710543"/>
              <a:gd name="connsiteY1" fmla="*/ 1404257 h 1404257"/>
              <a:gd name="connsiteX2" fmla="*/ 0 w 2710543"/>
              <a:gd name="connsiteY2" fmla="*/ 0 h 140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10543" h="1404257">
                <a:moveTo>
                  <a:pt x="2710543" y="1404257"/>
                </a:moveTo>
                <a:lnTo>
                  <a:pt x="0" y="1404257"/>
                </a:lnTo>
                <a:lnTo>
                  <a:pt x="0" y="0"/>
                </a:lnTo>
              </a:path>
            </a:pathLst>
          </a:custGeom>
          <a:noFill/>
          <a:ln>
            <a:solidFill>
              <a:srgbClr val="002B62">
                <a:lumMod val="90000"/>
                <a:lumOff val="10000"/>
              </a:srgbClr>
            </a:solidFill>
            <a:tailEnd type="triangle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grpSp>
        <p:nvGrpSpPr>
          <p:cNvPr id="51" name="グループ化 50"/>
          <p:cNvGrpSpPr/>
          <p:nvPr/>
        </p:nvGrpSpPr>
        <p:grpSpPr>
          <a:xfrm>
            <a:off x="4640850" y="5275396"/>
            <a:ext cx="1271516" cy="1280546"/>
            <a:chOff x="4640850" y="5275396"/>
            <a:chExt cx="1271516" cy="1280546"/>
          </a:xfrm>
        </p:grpSpPr>
        <p:sp>
          <p:nvSpPr>
            <p:cNvPr id="52" name="パイ 51"/>
            <p:cNvSpPr/>
            <p:nvPr/>
          </p:nvSpPr>
          <p:spPr bwMode="auto">
            <a:xfrm rot="5400000">
              <a:off x="4699793" y="5216453"/>
              <a:ext cx="696305" cy="814192"/>
            </a:xfrm>
            <a:prstGeom prst="pie">
              <a:avLst>
                <a:gd name="adj1" fmla="val 13153213"/>
                <a:gd name="adj2" fmla="val 16200000"/>
              </a:avLst>
            </a:prstGeom>
            <a:solidFill>
              <a:srgbClr val="76491B">
                <a:lumMod val="75000"/>
              </a:srgb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53" name="パイ 52"/>
            <p:cNvSpPr/>
            <p:nvPr/>
          </p:nvSpPr>
          <p:spPr bwMode="auto">
            <a:xfrm rot="5400000">
              <a:off x="5157117" y="5800694"/>
              <a:ext cx="696305" cy="814192"/>
            </a:xfrm>
            <a:prstGeom prst="pie">
              <a:avLst>
                <a:gd name="adj1" fmla="val 13153213"/>
                <a:gd name="adj2" fmla="val 16200000"/>
              </a:avLst>
            </a:prstGeom>
            <a:solidFill>
              <a:srgbClr val="593714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sp>
          <p:nvSpPr>
            <p:cNvPr id="54" name="平行四辺形 53"/>
            <p:cNvSpPr/>
            <p:nvPr/>
          </p:nvSpPr>
          <p:spPr bwMode="auto">
            <a:xfrm rot="3147098" flipV="1">
              <a:off x="4979600" y="5597923"/>
              <a:ext cx="828000" cy="352762"/>
            </a:xfrm>
            <a:prstGeom prst="parallelogram">
              <a:avLst>
                <a:gd name="adj" fmla="val 23446"/>
              </a:avLst>
            </a:prstGeom>
            <a:solidFill>
              <a:srgbClr val="76491B">
                <a:lumMod val="60000"/>
                <a:lumOff val="40000"/>
              </a:srgb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endParaRPr>
            </a:p>
          </p:txBody>
        </p:sp>
        <p:cxnSp>
          <p:nvCxnSpPr>
            <p:cNvPr id="55" name="直線コネクタ 54"/>
            <p:cNvCxnSpPr/>
            <p:nvPr/>
          </p:nvCxnSpPr>
          <p:spPr>
            <a:xfrm>
              <a:off x="5292164" y="5331514"/>
              <a:ext cx="466250" cy="623717"/>
            </a:xfrm>
            <a:prstGeom prst="line">
              <a:avLst/>
            </a:prstGeom>
            <a:ln w="28575">
              <a:solidFill>
                <a:srgbClr val="59371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53FB73-3E57-471E-8BF1-A2ABC9BD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3678" y="6540236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597899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526" y="1186269"/>
            <a:ext cx="4381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2/3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50</a:t>
            </a:fld>
            <a:endParaRPr kumimoji="1" lang="ja-JP" altLang="en-US"/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23C9A1AD-6093-4970-805B-011989E82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260" y="3995089"/>
            <a:ext cx="4876250" cy="2102078"/>
          </a:xfrm>
          <a:prstGeom prst="rect">
            <a:avLst/>
          </a:prstGeom>
        </p:spPr>
      </p:pic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DAE43D9-D134-4075-9AB2-F28217BF0F09}"/>
              </a:ext>
            </a:extLst>
          </p:cNvPr>
          <p:cNvSpPr txBox="1"/>
          <p:nvPr/>
        </p:nvSpPr>
        <p:spPr>
          <a:xfrm>
            <a:off x="572622" y="3814937"/>
            <a:ext cx="2352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を記入するマスをダブルクリック</a:t>
            </a:r>
          </a:p>
        </p:txBody>
      </p:sp>
      <p:cxnSp>
        <p:nvCxnSpPr>
          <p:cNvPr id="70" name="直線矢印コネクタ 69">
            <a:extLst>
              <a:ext uri="{FF2B5EF4-FFF2-40B4-BE49-F238E27FC236}">
                <a16:creationId xmlns:a16="http://schemas.microsoft.com/office/drawing/2014/main" id="{723048AE-B93C-4E72-BF1D-E7ECD8757DF8}"/>
              </a:ext>
            </a:extLst>
          </p:cNvPr>
          <p:cNvCxnSpPr/>
          <p:nvPr/>
        </p:nvCxnSpPr>
        <p:spPr bwMode="auto">
          <a:xfrm flipV="1">
            <a:off x="2795401" y="2650951"/>
            <a:ext cx="1213504" cy="129815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A77FEF2A-78D3-48EA-959E-4EAEDB4C0579}"/>
              </a:ext>
            </a:extLst>
          </p:cNvPr>
          <p:cNvCxnSpPr/>
          <p:nvPr/>
        </p:nvCxnSpPr>
        <p:spPr bwMode="auto">
          <a:xfrm flipH="1">
            <a:off x="4894590" y="3771443"/>
            <a:ext cx="1041736" cy="1879335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258C7647-7ED4-40FF-822D-0496022EB70D}"/>
              </a:ext>
            </a:extLst>
          </p:cNvPr>
          <p:cNvSpPr txBox="1"/>
          <p:nvPr/>
        </p:nvSpPr>
        <p:spPr>
          <a:xfrm>
            <a:off x="5367611" y="3321111"/>
            <a:ext cx="199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の追加」をクリックし、</a:t>
            </a:r>
          </a:p>
        </p:txBody>
      </p: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5171DBDB-9BB1-460B-BEDA-042A17407651}"/>
              </a:ext>
            </a:extLst>
          </p:cNvPr>
          <p:cNvCxnSpPr/>
          <p:nvPr/>
        </p:nvCxnSpPr>
        <p:spPr bwMode="auto">
          <a:xfrm flipH="1">
            <a:off x="6978062" y="3736097"/>
            <a:ext cx="458956" cy="770973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CBC7F730-4865-4FAA-B06E-52F4978BC7D0}"/>
              </a:ext>
            </a:extLst>
          </p:cNvPr>
          <p:cNvSpPr txBox="1"/>
          <p:nvPr/>
        </p:nvSpPr>
        <p:spPr>
          <a:xfrm>
            <a:off x="7290328" y="3432889"/>
            <a:ext cx="18355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の内容を記述</a:t>
            </a:r>
          </a:p>
        </p:txBody>
      </p:sp>
      <p:pic>
        <p:nvPicPr>
          <p:cNvPr id="75" name="図 74">
            <a:extLst>
              <a:ext uri="{FF2B5EF4-FFF2-40B4-BE49-F238E27FC236}">
                <a16:creationId xmlns:a16="http://schemas.microsoft.com/office/drawing/2014/main" id="{9DC5446E-D910-4BAD-A16A-29D202ABE83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410529" flipH="1">
            <a:off x="5246926" y="2016388"/>
            <a:ext cx="870998" cy="919390"/>
          </a:xfrm>
          <a:prstGeom prst="rect">
            <a:avLst/>
          </a:prstGeom>
        </p:spPr>
      </p:pic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CA46E01-91FF-434B-92A0-1EEA621FBDDC}"/>
              </a:ext>
            </a:extLst>
          </p:cNvPr>
          <p:cNvSpPr txBox="1"/>
          <p:nvPr/>
        </p:nvSpPr>
        <p:spPr>
          <a:xfrm>
            <a:off x="4279903" y="937318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③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6361CE0-EDE8-4A4C-929B-EA25E5736D68}"/>
              </a:ext>
            </a:extLst>
          </p:cNvPr>
          <p:cNvSpPr txBox="1"/>
          <p:nvPr/>
        </p:nvSpPr>
        <p:spPr>
          <a:xfrm>
            <a:off x="4696591" y="3710394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④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D902327-22F9-4832-93E0-7F31A7A4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10332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3564" y="4034764"/>
            <a:ext cx="4866034" cy="2455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kumimoji="1"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3/3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51</a:t>
            </a:fld>
            <a:endParaRPr kumimoji="1" lang="ja-JP" altLang="en-US"/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EFCB4D4B-4990-4B48-B28E-D4383D7D7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313" y="1074890"/>
            <a:ext cx="5090794" cy="2179636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B0C6051F-0A81-44E3-8B12-C5BFE8B46BD6}"/>
              </a:ext>
            </a:extLst>
          </p:cNvPr>
          <p:cNvSpPr txBox="1"/>
          <p:nvPr/>
        </p:nvSpPr>
        <p:spPr>
          <a:xfrm>
            <a:off x="720194" y="3663824"/>
            <a:ext cx="2352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「違反する安全制約」をダブルクリック</a:t>
            </a: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8A14E11F-F73D-4697-B80D-D45DA023C8BC}"/>
              </a:ext>
            </a:extLst>
          </p:cNvPr>
          <p:cNvCxnSpPr/>
          <p:nvPr/>
        </p:nvCxnSpPr>
        <p:spPr bwMode="auto">
          <a:xfrm flipV="1">
            <a:off x="2857669" y="1904908"/>
            <a:ext cx="1655965" cy="1758916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4F85C2A9-435E-4547-B50C-A0F1862C80BA}"/>
              </a:ext>
            </a:extLst>
          </p:cNvPr>
          <p:cNvCxnSpPr/>
          <p:nvPr/>
        </p:nvCxnSpPr>
        <p:spPr bwMode="auto">
          <a:xfrm flipH="1">
            <a:off x="5166005" y="3798803"/>
            <a:ext cx="504956" cy="983514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DABCB477-222E-4252-8BF8-2F71DD04B626}"/>
              </a:ext>
            </a:extLst>
          </p:cNvPr>
          <p:cNvSpPr txBox="1"/>
          <p:nvPr/>
        </p:nvSpPr>
        <p:spPr>
          <a:xfrm>
            <a:off x="5344725" y="3302026"/>
            <a:ext cx="2035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が違反を招く</a:t>
            </a:r>
            <a:endParaRPr lang="en-US" altLang="ja-JP" sz="16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安全制約を選択し、</a:t>
            </a:r>
          </a:p>
        </p:txBody>
      </p: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4813EE89-5AE1-469A-A731-07894E966F97}"/>
              </a:ext>
            </a:extLst>
          </p:cNvPr>
          <p:cNvCxnSpPr/>
          <p:nvPr/>
        </p:nvCxnSpPr>
        <p:spPr bwMode="auto">
          <a:xfrm flipH="1">
            <a:off x="5795039" y="3668486"/>
            <a:ext cx="2020408" cy="2530433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AA22CF8-3821-4F43-BABA-B1A6119E8613}"/>
              </a:ext>
            </a:extLst>
          </p:cNvPr>
          <p:cNvSpPr txBox="1"/>
          <p:nvPr/>
        </p:nvSpPr>
        <p:spPr>
          <a:xfrm>
            <a:off x="7377155" y="3342917"/>
            <a:ext cx="166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「</a:t>
            </a:r>
            <a:r>
              <a:rPr lang="en-US" altLang="ja-JP" sz="1600" dirty="0">
                <a:solidFill>
                  <a:srgbClr val="000000"/>
                </a:solidFill>
                <a:latin typeface="メイリオ"/>
                <a:ea typeface="メイリオ"/>
              </a:rPr>
              <a:t>OK</a:t>
            </a:r>
            <a:r>
              <a:rPr lang="ja-JP" altLang="en-US" sz="1600" dirty="0">
                <a:solidFill>
                  <a:srgbClr val="000000"/>
                </a:solidFill>
                <a:latin typeface="メイリオ"/>
                <a:ea typeface="メイリオ"/>
              </a:rPr>
              <a:t>」で確定</a:t>
            </a: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B1A7E398-E6C0-4E4F-96D2-3B0BA4EE35D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410529" flipH="1">
            <a:off x="5923949" y="2090939"/>
            <a:ext cx="870998" cy="919390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1A7ED25-B2C9-4658-B1B9-19B8B10FD6F9}"/>
              </a:ext>
            </a:extLst>
          </p:cNvPr>
          <p:cNvSpPr txBox="1"/>
          <p:nvPr/>
        </p:nvSpPr>
        <p:spPr>
          <a:xfrm>
            <a:off x="4986855" y="828669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⑤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E780FDC-FF4A-4828-832F-977DE610EB22}"/>
              </a:ext>
            </a:extLst>
          </p:cNvPr>
          <p:cNvSpPr txBox="1"/>
          <p:nvPr/>
        </p:nvSpPr>
        <p:spPr>
          <a:xfrm>
            <a:off x="3466757" y="3672174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⑥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6E0AEA-9584-4D22-A6D0-6D9A16A4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1953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>
            <a:extLst>
              <a:ext uri="{FF2B5EF4-FFF2-40B4-BE49-F238E27FC236}">
                <a16:creationId xmlns:a16="http://schemas.microsoft.com/office/drawing/2014/main" id="{7B1D706F-951A-4DD9-85EA-D75AA46CD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449" y="1124750"/>
            <a:ext cx="2720099" cy="295188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52</a:t>
            </a:fld>
            <a:endParaRPr kumimoji="1" lang="ja-JP" altLang="en-US"/>
          </a:p>
        </p:txBody>
      </p:sp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076411"/>
              </p:ext>
            </p:extLst>
          </p:nvPr>
        </p:nvGraphicFramePr>
        <p:xfrm>
          <a:off x="367711" y="2098609"/>
          <a:ext cx="4876283" cy="1087092"/>
        </p:xfrm>
        <a:graphic>
          <a:graphicData uri="http://schemas.openxmlformats.org/drawingml/2006/table">
            <a:tbl>
              <a:tblPr firstRow="1" bandRow="1"/>
              <a:tblGrid>
                <a:gridCol w="50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/>
                        <a:t>H-1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自動車がゲートの上にいるときに、ゲートが上昇する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H-2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H-3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27" name="表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985538"/>
              </p:ext>
            </p:extLst>
          </p:nvPr>
        </p:nvGraphicFramePr>
        <p:xfrm>
          <a:off x="1356310" y="4517335"/>
          <a:ext cx="6842608" cy="2070206"/>
        </p:xfrm>
        <a:graphic>
          <a:graphicData uri="http://schemas.openxmlformats.org/drawingml/2006/table">
            <a:tbl>
              <a:tblPr firstRow="1" bandRow="1"/>
              <a:tblGrid>
                <a:gridCol w="987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2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6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230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endParaRPr kumimoji="1" lang="ja-JP" altLang="en-US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実行されない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不要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不正なものが実行される</a:t>
                      </a:r>
                      <a:endParaRPr kumimoji="1" lang="en-US" altLang="ja-JP" sz="14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早すぎ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遅すぎ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誤順序で実行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400" dirty="0"/>
                        <a:t>長すぎ</a:t>
                      </a:r>
                      <a:r>
                        <a:rPr kumimoji="1" lang="en-US" altLang="ja-JP" sz="1400" dirty="0"/>
                        <a:t>/</a:t>
                      </a:r>
                      <a:r>
                        <a:rPr kumimoji="1" lang="ja-JP" altLang="en-US" sz="1400" dirty="0"/>
                        <a:t>短すぎる実行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602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/>
                        <a:t>Open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60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Close</a:t>
                      </a:r>
                      <a:endParaRPr kumimoji="1" lang="ja-JP" altLang="en-US" sz="16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600" dirty="0"/>
                        <a:t>？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2655407"/>
                  </a:ext>
                </a:extLst>
              </a:tr>
            </a:tbl>
          </a:graphicData>
        </a:graphic>
      </p:graphicFrame>
      <p:sp>
        <p:nvSpPr>
          <p:cNvPr id="18" name="角丸四角形 5">
            <a:extLst>
              <a:ext uri="{FF2B5EF4-FFF2-40B4-BE49-F238E27FC236}">
                <a16:creationId xmlns:a16="http://schemas.microsoft.com/office/drawing/2014/main" id="{39AE6D75-A94F-4BB9-BCEF-35D91815A13B}"/>
              </a:ext>
            </a:extLst>
          </p:cNvPr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7AB7DC0-2166-4877-B55E-ADD8C40D9798}"/>
              </a:ext>
            </a:extLst>
          </p:cNvPr>
          <p:cNvSpPr txBox="1"/>
          <p:nvPr/>
        </p:nvSpPr>
        <p:spPr>
          <a:xfrm>
            <a:off x="992257" y="1042033"/>
            <a:ext cx="47431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“Open”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と</a:t>
            </a:r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”Close”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について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を考えてください</a:t>
            </a:r>
          </a:p>
        </p:txBody>
      </p:sp>
      <p:sp>
        <p:nvSpPr>
          <p:cNvPr id="22" name="円/楕円 42">
            <a:extLst>
              <a:ext uri="{FF2B5EF4-FFF2-40B4-BE49-F238E27FC236}">
                <a16:creationId xmlns:a16="http://schemas.microsoft.com/office/drawing/2014/main" id="{98788871-D3B4-498B-BF9C-BAE8B4160C23}"/>
              </a:ext>
            </a:extLst>
          </p:cNvPr>
          <p:cNvSpPr/>
          <p:nvPr/>
        </p:nvSpPr>
        <p:spPr bwMode="auto">
          <a:xfrm>
            <a:off x="5738691" y="2938680"/>
            <a:ext cx="800653" cy="513697"/>
          </a:xfrm>
          <a:prstGeom prst="ellipse">
            <a:avLst/>
          </a:prstGeom>
          <a:solidFill>
            <a:schemeClr val="bg1"/>
          </a:solidFill>
          <a:ln w="38100"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42C27AE-FF3B-415A-AF39-1286840A0DC2}"/>
              </a:ext>
            </a:extLst>
          </p:cNvPr>
          <p:cNvSpPr txBox="1"/>
          <p:nvPr/>
        </p:nvSpPr>
        <p:spPr>
          <a:xfrm>
            <a:off x="5794316" y="2943012"/>
            <a:ext cx="68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Open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0" b="1" kern="0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Close</a:t>
            </a: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2B62">
                  <a:lumMod val="75000"/>
                  <a:lumOff val="25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445" y="3170400"/>
            <a:ext cx="3046191" cy="136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7BFD525-C654-479B-98CF-0CE62911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37504"/>
            <a:ext cx="2895600" cy="287337"/>
          </a:xfrm>
        </p:spPr>
        <p:txBody>
          <a:bodyPr/>
          <a:lstStyle/>
          <a:p>
            <a:r>
              <a:rPr kumimoji="1" lang="en-US" altLang="ja-JP" dirty="0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6982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53</a:t>
            </a:fld>
            <a:endParaRPr kumimoji="1" lang="ja-JP" altLang="en-US"/>
          </a:p>
        </p:txBody>
      </p:sp>
      <p:sp>
        <p:nvSpPr>
          <p:cNvPr id="18" name="角丸四角形 5">
            <a:extLst>
              <a:ext uri="{FF2B5EF4-FFF2-40B4-BE49-F238E27FC236}">
                <a16:creationId xmlns:a16="http://schemas.microsoft.com/office/drawing/2014/main" id="{39AE6D75-A94F-4BB9-BCEF-35D91815A13B}"/>
              </a:ext>
            </a:extLst>
          </p:cNvPr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kern="0" dirty="0"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例</a:t>
            </a:r>
            <a:endParaRPr kumimoji="0" lang="en-US" altLang="ja-JP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  <a:cs typeface="+mn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204" y="2670494"/>
            <a:ext cx="8975796" cy="377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表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076411"/>
              </p:ext>
            </p:extLst>
          </p:nvPr>
        </p:nvGraphicFramePr>
        <p:xfrm>
          <a:off x="168204" y="1170686"/>
          <a:ext cx="4876283" cy="1087092"/>
        </p:xfrm>
        <a:graphic>
          <a:graphicData uri="http://schemas.openxmlformats.org/drawingml/2006/table">
            <a:tbl>
              <a:tblPr firstRow="1" bandRow="1"/>
              <a:tblGrid>
                <a:gridCol w="5042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>
                          <a:solidFill>
                            <a:schemeClr val="bg1"/>
                          </a:solidFill>
                        </a:rPr>
                        <a:t>ID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100" dirty="0">
                          <a:solidFill>
                            <a:schemeClr val="bg1"/>
                          </a:solidFill>
                        </a:rPr>
                        <a:t>ハザード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B62">
                        <a:lumMod val="90000"/>
                        <a:lumOff val="1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100" dirty="0"/>
                        <a:t>H-1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自動車がゲートの上にいるときに、ゲートが上昇する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000000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H-2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許可のない車両がゲート前にいるときに、ゲートが開いている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1773"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H-3</a:t>
                      </a:r>
                      <a:endParaRPr kumimoji="1" lang="ja-JP" altLang="en-US" sz="1100" dirty="0"/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1pPr>
                      <a:lvl2pPr marL="457198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2pPr>
                      <a:lvl3pPr marL="91439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3pPr>
                      <a:lvl4pPr marL="1371592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4pPr>
                      <a:lvl5pPr marL="182878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5pPr>
                      <a:lvl6pPr marL="2285987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6pPr>
                      <a:lvl7pPr marL="2743185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7pPr>
                      <a:lvl8pPr marL="3200381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8pPr>
                      <a:lvl9pPr marL="3657579" algn="l" defTabSz="914395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r>
                        <a:rPr lang="ja-JP" altLang="en-US" sz="1100" dirty="0"/>
                        <a:t>許可のある車両がゲート前にいるときに、ゲートが開かない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6" name="図 15">
            <a:extLst>
              <a:ext uri="{FF2B5EF4-FFF2-40B4-BE49-F238E27FC236}">
                <a16:creationId xmlns:a16="http://schemas.microsoft.com/office/drawing/2014/main" id="{7B1D706F-951A-4DD9-85EA-D75AA46CDE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380" y="300862"/>
            <a:ext cx="2100345" cy="2279321"/>
          </a:xfrm>
          <a:prstGeom prst="rect">
            <a:avLst/>
          </a:prstGeom>
        </p:spPr>
      </p:pic>
      <p:sp>
        <p:nvSpPr>
          <p:cNvPr id="8" name="角丸四角形 21">
            <a:extLst>
              <a:ext uri="{FF2B5EF4-FFF2-40B4-BE49-F238E27FC236}">
                <a16:creationId xmlns:a16="http://schemas.microsoft.com/office/drawing/2014/main" id="{BF8586A6-BD68-4DA3-A106-02C95A9F6D31}"/>
              </a:ext>
            </a:extLst>
          </p:cNvPr>
          <p:cNvSpPr/>
          <p:nvPr/>
        </p:nvSpPr>
        <p:spPr bwMode="auto">
          <a:xfrm>
            <a:off x="6180971" y="6486287"/>
            <a:ext cx="1524071" cy="33855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36000" tIns="3600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中級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-</a:t>
            </a:r>
            <a:r>
              <a:rPr kumimoji="0" lang="en-US" altLang="ja-JP" sz="1400" i="0" u="none" strike="noStrike" kern="0" cap="none" spc="0" normalizeH="0" baseline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#7</a:t>
            </a:r>
            <a:r>
              <a:rPr kumimoji="0" lang="en-US" altLang="ja-JP" sz="1400" i="0" u="none" strike="noStrike" kern="0" cap="none" spc="0" normalizeH="0" baseline="0" noProof="0" dirty="0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.</a:t>
            </a:r>
            <a:r>
              <a:rPr kumimoji="0" lang="en-US" altLang="ja-JP" sz="1400" i="0" u="none" strike="noStrike" kern="0" cap="none" spc="0" normalizeH="0" baseline="0" noProof="0" dirty="0" err="1">
                <a:ln>
                  <a:noFill/>
                </a:ln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stmp</a:t>
            </a:r>
            <a:endParaRPr kumimoji="0" lang="en-US" altLang="ja-JP" sz="1400" i="0" u="none" strike="noStrike" kern="0" cap="none" spc="0" normalizeH="0" baseline="0" noProof="0" dirty="0">
              <a:ln>
                <a:noFill/>
              </a:ln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9FED544-3666-43D3-BF27-6E9F43D231E6}"/>
              </a:ext>
            </a:extLst>
          </p:cNvPr>
          <p:cNvSpPr txBox="1"/>
          <p:nvPr/>
        </p:nvSpPr>
        <p:spPr>
          <a:xfrm>
            <a:off x="3433310" y="6550223"/>
            <a:ext cx="255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ここまで入力した</a:t>
            </a:r>
            <a:r>
              <a:rPr kumimoji="0" lang="en-US" altLang="ja-JP" sz="1400" kern="0" dirty="0">
                <a:solidFill>
                  <a:srgbClr val="00B050"/>
                </a:solidFill>
                <a:latin typeface="メイリオ"/>
                <a:ea typeface="メイリオ"/>
              </a:rPr>
              <a:t>PJ</a:t>
            </a:r>
            <a:r>
              <a:rPr kumimoji="0" lang="ja-JP" altLang="en-US" sz="1400" kern="0" dirty="0">
                <a:solidFill>
                  <a:srgbClr val="00B050"/>
                </a:solidFill>
                <a:latin typeface="メイリオ"/>
                <a:ea typeface="メイリオ"/>
              </a:rPr>
              <a:t>ファイル</a:t>
            </a:r>
            <a:endParaRPr kumimoji="0" lang="ja-JP" altLang="en-US" sz="140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BB604F9-BD05-4735-990F-6F4D5923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" y="6526215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69820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4069" y="3329604"/>
            <a:ext cx="6655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STPA</a:t>
            </a:r>
          </a:p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Step 2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2B7673-16D6-4B33-8C7D-5B1ABE8C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5010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の発生要因（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）の分析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55</a:t>
            </a:fld>
            <a:endParaRPr kumimoji="1" lang="ja-JP" altLang="en-US" dirty="0"/>
          </a:p>
        </p:txBody>
      </p:sp>
      <p:sp>
        <p:nvSpPr>
          <p:cNvPr id="68" name="角丸四角形 67"/>
          <p:cNvSpPr/>
          <p:nvPr/>
        </p:nvSpPr>
        <p:spPr bwMode="auto"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0" name="角丸四角形 69"/>
          <p:cNvSpPr/>
          <p:nvPr/>
        </p:nvSpPr>
        <p:spPr bwMode="auto"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1" name="角丸四角形 70"/>
          <p:cNvSpPr/>
          <p:nvPr/>
        </p:nvSpPr>
        <p:spPr bwMode="auto"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2" name="角丸四角形 71"/>
          <p:cNvSpPr/>
          <p:nvPr/>
        </p:nvSpPr>
        <p:spPr bwMode="auto"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3" name="正方形/長方形 72"/>
          <p:cNvSpPr/>
          <p:nvPr/>
        </p:nvSpPr>
        <p:spPr bwMode="auto"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コンポーネント間の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制御関係を表すモデル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の構築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の発生要因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の分析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92" y="3868468"/>
            <a:ext cx="208171" cy="208171"/>
          </a:xfrm>
          <a:prstGeom prst="rect">
            <a:avLst/>
          </a:prstGeom>
        </p:spPr>
      </p:pic>
      <p:sp>
        <p:nvSpPr>
          <p:cNvPr id="78" name="爆発 1 77"/>
          <p:cNvSpPr>
            <a:spLocks noChangeAspect="1"/>
          </p:cNvSpPr>
          <p:nvPr/>
        </p:nvSpPr>
        <p:spPr bwMode="auto"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システム</a:t>
            </a:r>
            <a:endParaRPr lang="en-US" altLang="ja-JP" sz="11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53258" y="1374740"/>
            <a:ext cx="198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399402" y="1374740"/>
            <a:ext cx="18964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latin typeface="メイリオ"/>
                <a:ea typeface="メイリオ"/>
              </a:rPr>
              <a:t>【Step2】</a:t>
            </a:r>
            <a:endParaRPr lang="ja-JP" altLang="en-US" b="1" dirty="0">
              <a:latin typeface="メイリオ"/>
              <a:ea typeface="メイリオ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35" name="曲線コネクタ 134"/>
          <p:cNvCxnSpPr>
            <a:endCxn id="134" idx="1"/>
          </p:cNvCxnSpPr>
          <p:nvPr/>
        </p:nvCxnSpPr>
        <p:spPr bwMode="auto">
          <a:xfrm>
            <a:off x="2748463" y="3928201"/>
            <a:ext cx="2532729" cy="53761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曲線コネクタ 135"/>
          <p:cNvCxnSpPr>
            <a:endCxn id="138" idx="1"/>
          </p:cNvCxnSpPr>
          <p:nvPr/>
        </p:nvCxnSpPr>
        <p:spPr bwMode="auto">
          <a:xfrm flipV="1">
            <a:off x="3608498" y="3496585"/>
            <a:ext cx="1548299" cy="213823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曲線コネクタ 136"/>
          <p:cNvCxnSpPr>
            <a:endCxn id="141" idx="1"/>
          </p:cNvCxnSpPr>
          <p:nvPr/>
        </p:nvCxnSpPr>
        <p:spPr bwMode="auto">
          <a:xfrm flipV="1">
            <a:off x="3602917" y="4457303"/>
            <a:ext cx="1799312" cy="17384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正方形/長方形 137"/>
          <p:cNvSpPr/>
          <p:nvPr/>
        </p:nvSpPr>
        <p:spPr bwMode="auto"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1" name="正方形/長方形 140"/>
          <p:cNvSpPr/>
          <p:nvPr/>
        </p:nvSpPr>
        <p:spPr bwMode="auto"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2" name="右矢印 141"/>
          <p:cNvSpPr/>
          <p:nvPr/>
        </p:nvSpPr>
        <p:spPr bwMode="auto">
          <a:xfrm>
            <a:off x="205562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3" name="右矢印 142"/>
          <p:cNvSpPr/>
          <p:nvPr/>
        </p:nvSpPr>
        <p:spPr bwMode="auto">
          <a:xfrm>
            <a:off x="463916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4" name="右矢印 143"/>
          <p:cNvSpPr/>
          <p:nvPr/>
        </p:nvSpPr>
        <p:spPr bwMode="auto">
          <a:xfrm>
            <a:off x="6851307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5" name="直線矢印コネクタ 144"/>
          <p:cNvCxnSpPr/>
          <p:nvPr/>
        </p:nvCxnSpPr>
        <p:spPr bwMode="auto"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6" name="直線矢印コネクタ 145"/>
          <p:cNvCxnSpPr/>
          <p:nvPr/>
        </p:nvCxnSpPr>
        <p:spPr bwMode="auto">
          <a:xfrm flipV="1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47" name="正方形/長方形 146"/>
          <p:cNvSpPr/>
          <p:nvPr/>
        </p:nvSpPr>
        <p:spPr bwMode="auto">
          <a:xfrm>
            <a:off x="2469054" y="4782773"/>
            <a:ext cx="1526713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8" name="直線矢印コネクタ 147"/>
          <p:cNvCxnSpPr/>
          <p:nvPr/>
        </p:nvCxnSpPr>
        <p:spPr bwMode="auto">
          <a:xfrm flipV="1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9" name="直線矢印コネクタ 148"/>
          <p:cNvCxnSpPr/>
          <p:nvPr/>
        </p:nvCxnSpPr>
        <p:spPr bwMode="auto"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0" name="直線矢印コネクタ 21"/>
          <p:cNvCxnSpPr/>
          <p:nvPr/>
        </p:nvCxnSpPr>
        <p:spPr bwMode="auto">
          <a:xfrm>
            <a:off x="3205074" y="3637465"/>
            <a:ext cx="432000" cy="468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1" name="直線矢印コネクタ 25"/>
          <p:cNvCxnSpPr/>
          <p:nvPr/>
        </p:nvCxnSpPr>
        <p:spPr bwMode="auto">
          <a:xfrm rot="16200000" flipV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2" name="正方形/長方形 151"/>
          <p:cNvSpPr/>
          <p:nvPr/>
        </p:nvSpPr>
        <p:spPr bwMode="auto">
          <a:xfrm>
            <a:off x="2477209" y="3402215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3" name="正方形/長方形 152"/>
          <p:cNvSpPr/>
          <p:nvPr/>
        </p:nvSpPr>
        <p:spPr bwMode="auto">
          <a:xfrm>
            <a:off x="3123765" y="4089099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：コンポーネント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：コントロールアクション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：フィードバックデータ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2B62">
                  <a:lumMod val="75000"/>
                  <a:lumOff val="25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155" name="直線矢印コネクタ 154"/>
          <p:cNvCxnSpPr/>
          <p:nvPr/>
        </p:nvCxnSpPr>
        <p:spPr bwMode="auto"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6" name="直線矢印コネクタ 155"/>
          <p:cNvCxnSpPr/>
          <p:nvPr/>
        </p:nvCxnSpPr>
        <p:spPr bwMode="auto"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tailEnd type="arrow"/>
          </a:ln>
          <a:effectLst/>
        </p:spPr>
      </p:cxnSp>
      <p:sp>
        <p:nvSpPr>
          <p:cNvPr id="157" name="正方形/長方形 156"/>
          <p:cNvSpPr/>
          <p:nvPr/>
        </p:nvSpPr>
        <p:spPr bwMode="auto">
          <a:xfrm>
            <a:off x="2456538" y="5389060"/>
            <a:ext cx="252000" cy="108000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8" name="正方形/長方形 157"/>
          <p:cNvSpPr/>
          <p:nvPr/>
        </p:nvSpPr>
        <p:spPr bwMode="auto"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59" name="正方形/長方形 158"/>
          <p:cNvSpPr/>
          <p:nvPr/>
        </p:nvSpPr>
        <p:spPr bwMode="auto"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0" name="正方形/長方形 159"/>
          <p:cNvSpPr/>
          <p:nvPr/>
        </p:nvSpPr>
        <p:spPr bwMode="auto"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1" name="正方形/長方形 160"/>
          <p:cNvSpPr/>
          <p:nvPr/>
        </p:nvSpPr>
        <p:spPr bwMode="auto"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2" name="曲線コネクタ 161"/>
          <p:cNvCxnSpPr>
            <a:stCxn id="138" idx="3"/>
            <a:endCxn id="158" idx="1"/>
          </p:cNvCxnSpPr>
          <p:nvPr/>
        </p:nvCxnSpPr>
        <p:spPr bwMode="auto">
          <a:xfrm flipV="1">
            <a:off x="5929657" y="3404493"/>
            <a:ext cx="1496136" cy="92092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曲線コネクタ 162"/>
          <p:cNvCxnSpPr>
            <a:stCxn id="133" idx="3"/>
            <a:endCxn id="160" idx="1"/>
          </p:cNvCxnSpPr>
          <p:nvPr/>
        </p:nvCxnSpPr>
        <p:spPr bwMode="auto">
          <a:xfrm>
            <a:off x="6017672" y="3573612"/>
            <a:ext cx="1448712" cy="156156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正方形/長方形 163"/>
          <p:cNvSpPr/>
          <p:nvPr/>
        </p:nvSpPr>
        <p:spPr bwMode="auto"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5" name="正方形/長方形 164"/>
          <p:cNvSpPr/>
          <p:nvPr/>
        </p:nvSpPr>
        <p:spPr bwMode="auto"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6" name="正方形/長方形 165"/>
          <p:cNvSpPr/>
          <p:nvPr/>
        </p:nvSpPr>
        <p:spPr bwMode="auto"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7" name="正方形/長方形 166"/>
          <p:cNvSpPr/>
          <p:nvPr/>
        </p:nvSpPr>
        <p:spPr bwMode="auto"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8" name="曲線コネクタ 167"/>
          <p:cNvCxnSpPr>
            <a:stCxn id="134" idx="3"/>
            <a:endCxn id="164" idx="1"/>
          </p:cNvCxnSpPr>
          <p:nvPr/>
        </p:nvCxnSpPr>
        <p:spPr bwMode="auto">
          <a:xfrm>
            <a:off x="6054052" y="3981962"/>
            <a:ext cx="1743844" cy="6046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曲線コネクタ 168"/>
          <p:cNvCxnSpPr>
            <a:stCxn id="73" idx="3"/>
            <a:endCxn id="166" idx="1"/>
          </p:cNvCxnSpPr>
          <p:nvPr/>
        </p:nvCxnSpPr>
        <p:spPr bwMode="auto">
          <a:xfrm>
            <a:off x="6131054" y="4060477"/>
            <a:ext cx="1707764" cy="29337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テキスト ボックス 169"/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危険な制御の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パターンを利用して分析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cxnSp>
        <p:nvCxnSpPr>
          <p:cNvPr id="171" name="直線矢印コネクタ 170"/>
          <p:cNvCxnSpPr>
            <a:stCxn id="170" idx="0"/>
          </p:cNvCxnSpPr>
          <p:nvPr/>
        </p:nvCxnSpPr>
        <p:spPr bwMode="auto">
          <a:xfrm flipH="1" flipV="1">
            <a:off x="5745055" y="4658147"/>
            <a:ext cx="29036" cy="28097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203315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2" name="円/楕円 171"/>
          <p:cNvSpPr/>
          <p:nvPr/>
        </p:nvSpPr>
        <p:spPr bwMode="auto">
          <a:xfrm rot="20014791">
            <a:off x="7340344" y="3073122"/>
            <a:ext cx="1283779" cy="1717313"/>
          </a:xfrm>
          <a:prstGeom prst="ellipse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3" name="正方形/長方形 172"/>
          <p:cNvSpPr/>
          <p:nvPr/>
        </p:nvSpPr>
        <p:spPr bwMode="auto">
          <a:xfrm>
            <a:off x="7754305" y="5161946"/>
            <a:ext cx="1269499" cy="743640"/>
          </a:xfrm>
          <a:prstGeom prst="rect">
            <a:avLst/>
          </a:prstGeom>
          <a:solidFill>
            <a:srgbClr val="76161B">
              <a:lumMod val="60000"/>
              <a:lumOff val="40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コンポーネントが満たすべき</a:t>
            </a:r>
            <a:endParaRPr kumimoji="0" lang="en-US" altLang="ja-JP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安全要件を導出</a:t>
            </a:r>
          </a:p>
        </p:txBody>
      </p:sp>
      <p:cxnSp>
        <p:nvCxnSpPr>
          <p:cNvPr id="174" name="直線矢印コネクタ 173"/>
          <p:cNvCxnSpPr>
            <a:endCxn id="173" idx="0"/>
          </p:cNvCxnSpPr>
          <p:nvPr/>
        </p:nvCxnSpPr>
        <p:spPr bwMode="auto">
          <a:xfrm>
            <a:off x="8256684" y="4749828"/>
            <a:ext cx="132371" cy="41211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5" name="テキスト ボックス 174"/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コントロールストラクチャー</a:t>
            </a:r>
            <a:endParaRPr lang="en-US" altLang="ja-JP" sz="12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76" name="図 1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66" y="5341594"/>
            <a:ext cx="2343954" cy="761871"/>
          </a:xfrm>
          <a:prstGeom prst="rect">
            <a:avLst/>
          </a:prstGeom>
        </p:spPr>
      </p:pic>
      <p:sp>
        <p:nvSpPr>
          <p:cNvPr id="177" name="正方形/長方形 176"/>
          <p:cNvSpPr/>
          <p:nvPr/>
        </p:nvSpPr>
        <p:spPr>
          <a:xfrm>
            <a:off x="7119176" y="2273112"/>
            <a:ext cx="20428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HCF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Hazard Causal Factor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86" name="角丸四角形 185"/>
          <p:cNvSpPr/>
          <p:nvPr/>
        </p:nvSpPr>
        <p:spPr bwMode="auto"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7" name="角丸四角形 186"/>
          <p:cNvSpPr/>
          <p:nvPr/>
        </p:nvSpPr>
        <p:spPr bwMode="auto"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8" name="角丸四角形 187"/>
          <p:cNvSpPr/>
          <p:nvPr/>
        </p:nvSpPr>
        <p:spPr bwMode="auto"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9" name="角丸四角形 188"/>
          <p:cNvSpPr/>
          <p:nvPr/>
        </p:nvSpPr>
        <p:spPr bwMode="auto"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323146" y="1830273"/>
            <a:ext cx="16648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システムレベルの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アクシデント、ハザード、安全制約の識別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ハザードにつながる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 err="1">
                <a:solidFill>
                  <a:srgbClr val="000000"/>
                </a:solidFill>
                <a:latin typeface="メイリオ"/>
                <a:ea typeface="メイリオ"/>
              </a:rPr>
              <a:t>の識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別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>
              <a:spcBef>
                <a:spcPts val="600"/>
              </a:spcBef>
            </a:pP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UCA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Unsafe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 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Control Action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3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92" name="角丸四角形 191"/>
          <p:cNvSpPr/>
          <p:nvPr/>
        </p:nvSpPr>
        <p:spPr bwMode="auto">
          <a:xfrm>
            <a:off x="229033" y="1691644"/>
            <a:ext cx="1875705" cy="4516827"/>
          </a:xfrm>
          <a:prstGeom prst="roundRect">
            <a:avLst>
              <a:gd name="adj" fmla="val 5611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3" name="角丸四角形 192"/>
          <p:cNvSpPr/>
          <p:nvPr/>
        </p:nvSpPr>
        <p:spPr bwMode="auto">
          <a:xfrm>
            <a:off x="4544254" y="1691644"/>
            <a:ext cx="2496471" cy="4516827"/>
          </a:xfrm>
          <a:prstGeom prst="roundRect">
            <a:avLst>
              <a:gd name="adj" fmla="val 5582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4" name="角丸四角形 193"/>
          <p:cNvSpPr/>
          <p:nvPr/>
        </p:nvSpPr>
        <p:spPr bwMode="auto">
          <a:xfrm>
            <a:off x="2183360" y="1691644"/>
            <a:ext cx="2232229" cy="4516827"/>
          </a:xfrm>
          <a:prstGeom prst="roundRect">
            <a:avLst>
              <a:gd name="adj" fmla="val 4703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1" name="円形吹き出し 80"/>
          <p:cNvSpPr/>
          <p:nvPr/>
        </p:nvSpPr>
        <p:spPr bwMode="auto">
          <a:xfrm>
            <a:off x="2501536" y="1277136"/>
            <a:ext cx="4355218" cy="1960831"/>
          </a:xfrm>
          <a:prstGeom prst="wedgeEllipseCallout">
            <a:avLst>
              <a:gd name="adj1" fmla="val 58542"/>
              <a:gd name="adj2" fmla="val 36534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AC9304E-BEA5-4525-BF46-953F6EF8859C}"/>
              </a:ext>
            </a:extLst>
          </p:cNvPr>
          <p:cNvSpPr txBox="1"/>
          <p:nvPr/>
        </p:nvSpPr>
        <p:spPr>
          <a:xfrm>
            <a:off x="2720372" y="1606744"/>
            <a:ext cx="3790813" cy="1384995"/>
          </a:xfrm>
          <a:prstGeom prst="rect">
            <a:avLst/>
          </a:prstGeom>
          <a:noFill/>
          <a:effectLst>
            <a:glow rad="63500">
              <a:sysClr val="window" lastClr="FFFFFF"/>
            </a:glo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ハザードが</a:t>
            </a:r>
            <a:endParaRPr kumimoji="0" lang="en-US" altLang="ja-JP" sz="2800" b="1" kern="0" dirty="0">
              <a:solidFill>
                <a:srgbClr val="000000"/>
              </a:solidFill>
              <a:effectLst>
                <a:glow rad="127000">
                  <a:srgbClr val="002B62">
                    <a:lumMod val="75000"/>
                    <a:lumOff val="25000"/>
                    <a:alpha val="40000"/>
                  </a:srgbClr>
                </a:glow>
              </a:effectLst>
              <a:latin typeface="メイリオ"/>
              <a:ea typeface="メイリオ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起きる要因を</a:t>
            </a:r>
            <a:endParaRPr kumimoji="0" lang="en-US" altLang="ja-JP" sz="2800" b="1" kern="0" dirty="0">
              <a:solidFill>
                <a:srgbClr val="000000"/>
              </a:solidFill>
              <a:effectLst>
                <a:glow rad="127000">
                  <a:srgbClr val="002B62">
                    <a:lumMod val="75000"/>
                    <a:lumOff val="25000"/>
                    <a:alpha val="40000"/>
                  </a:srgbClr>
                </a:glow>
              </a:effectLst>
              <a:latin typeface="メイリオ"/>
              <a:ea typeface="メイリオ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詳細に分析する</a:t>
            </a:r>
            <a:endParaRPr kumimoji="0" lang="en-US" altLang="ja-JP" sz="2800" b="1" kern="0" dirty="0">
              <a:solidFill>
                <a:srgbClr val="000000"/>
              </a:solidFill>
              <a:effectLst>
                <a:glow rad="127000">
                  <a:srgbClr val="002B62">
                    <a:lumMod val="75000"/>
                    <a:lumOff val="25000"/>
                    <a:alpha val="40000"/>
                  </a:srgbClr>
                </a:glow>
              </a:effectLst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BFB64EE-B87E-47D2-BBEC-47FE55CB7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494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の発生要因（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）の分析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56</a:t>
            </a:fld>
            <a:endParaRPr kumimoji="1" lang="ja-JP" altLang="en-US" dirty="0"/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1DDD86D8-A106-4C6C-9062-3AF9C8809B40}"/>
              </a:ext>
            </a:extLst>
          </p:cNvPr>
          <p:cNvSpPr/>
          <p:nvPr/>
        </p:nvSpPr>
        <p:spPr bwMode="auto">
          <a:xfrm>
            <a:off x="1231319" y="2929846"/>
            <a:ext cx="6745524" cy="1659474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2B62">
                <a:lumMod val="50000"/>
                <a:lumOff val="5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610313" y="3103216"/>
            <a:ext cx="598753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Step2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では、</a:t>
            </a:r>
            <a:r>
              <a:rPr lang="en-US" altLang="ja-JP" sz="28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の一つ一つについて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それを発生させるシナリオを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800" b="1" dirty="0">
                <a:solidFill>
                  <a:srgbClr val="000000"/>
                </a:solidFill>
                <a:latin typeface="メイリオ"/>
                <a:ea typeface="メイリオ"/>
              </a:rPr>
              <a:t>具体的に考える</a:t>
            </a:r>
            <a:endParaRPr lang="en-US" altLang="ja-JP" sz="28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115786" y="4888080"/>
            <a:ext cx="6976590" cy="1446550"/>
          </a:xfrm>
          <a:prstGeom prst="rect">
            <a:avLst/>
          </a:prstGeom>
          <a:solidFill>
            <a:srgbClr val="FFFFFF">
              <a:alpha val="76863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dirty="0">
                <a:solidFill>
                  <a:srgbClr val="000000"/>
                </a:solidFill>
                <a:latin typeface="メイリオ"/>
                <a:ea typeface="メイリオ"/>
              </a:rPr>
              <a:t>考えるきっかけとして</a:t>
            </a:r>
            <a:endParaRPr lang="en-US" altLang="ja-JP" sz="2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en-US" altLang="ja-JP" sz="22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2200" dirty="0">
                <a:solidFill>
                  <a:srgbClr val="000000"/>
                </a:solidFill>
                <a:latin typeface="メイリオ"/>
                <a:ea typeface="メイリオ"/>
              </a:rPr>
              <a:t>に関わるコンポーネントの周辺でチェックすべき</a:t>
            </a:r>
            <a:endParaRPr lang="en-US" altLang="ja-JP" sz="2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200" dirty="0">
                <a:solidFill>
                  <a:srgbClr val="000000"/>
                </a:solidFill>
                <a:latin typeface="メイリオ"/>
                <a:ea typeface="メイリオ"/>
              </a:rPr>
              <a:t>ポイントが「ヒントワード」として示されており、</a:t>
            </a:r>
            <a:endParaRPr lang="en-US" altLang="ja-JP" sz="2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200" dirty="0">
                <a:solidFill>
                  <a:srgbClr val="000000"/>
                </a:solidFill>
                <a:latin typeface="メイリオ"/>
                <a:ea typeface="メイリオ"/>
              </a:rPr>
              <a:t>これによって発想が促される</a:t>
            </a:r>
            <a:endParaRPr lang="en-US" altLang="ja-JP" sz="22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EABE719-1A5C-4DD8-8464-6345D53EC6BC}"/>
              </a:ext>
            </a:extLst>
          </p:cNvPr>
          <p:cNvSpPr txBox="1"/>
          <p:nvPr/>
        </p:nvSpPr>
        <p:spPr>
          <a:xfrm>
            <a:off x="664542" y="1042668"/>
            <a:ext cx="7879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>
                <a:solidFill>
                  <a:srgbClr val="000000"/>
                </a:solidFill>
                <a:latin typeface="メイリオ"/>
                <a:ea typeface="メイリオ"/>
              </a:rPr>
              <a:t>Step1</a:t>
            </a:r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までで、システムのハザードを起こす要因が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コントロールアクションの視点でブレークダウンされ、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en-US" altLang="ja-JP" sz="2400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2400" dirty="0">
                <a:solidFill>
                  <a:srgbClr val="000000"/>
                </a:solidFill>
                <a:latin typeface="メイリオ"/>
                <a:ea typeface="メイリオ"/>
              </a:rPr>
              <a:t>として識別された</a:t>
            </a:r>
            <a:endParaRPr lang="en-US" altLang="ja-JP" sz="2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90" name="二等辺三角形 89">
            <a:extLst>
              <a:ext uri="{FF2B5EF4-FFF2-40B4-BE49-F238E27FC236}">
                <a16:creationId xmlns:a16="http://schemas.microsoft.com/office/drawing/2014/main" id="{7AF81487-4D50-458D-A594-D99A3A6F5023}"/>
              </a:ext>
            </a:extLst>
          </p:cNvPr>
          <p:cNvSpPr/>
          <p:nvPr/>
        </p:nvSpPr>
        <p:spPr>
          <a:xfrm flipV="1">
            <a:off x="2991321" y="2417723"/>
            <a:ext cx="3225521" cy="307458"/>
          </a:xfrm>
          <a:prstGeom prst="triangle">
            <a:avLst/>
          </a:prstGeom>
          <a:solidFill>
            <a:srgbClr val="99CC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933C1B3-EB9E-48B9-9483-D7C8318DD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079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ヒントワード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57</a:t>
            </a:fld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 bwMode="auto">
          <a:xfrm>
            <a:off x="2877411" y="3325521"/>
            <a:ext cx="3316322" cy="907302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348183" y="3036260"/>
            <a:ext cx="2504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00000"/>
                </a:solidFill>
                <a:latin typeface="メイリオ"/>
                <a:ea typeface="メイリオ"/>
              </a:rPr>
              <a:t>制御するコンポーネント</a:t>
            </a:r>
          </a:p>
        </p:txBody>
      </p:sp>
      <p:cxnSp>
        <p:nvCxnSpPr>
          <p:cNvPr id="31" name="カギ線コネクタ 30"/>
          <p:cNvCxnSpPr>
            <a:stCxn id="29" idx="1"/>
            <a:endCxn id="41" idx="1"/>
          </p:cNvCxnSpPr>
          <p:nvPr/>
        </p:nvCxnSpPr>
        <p:spPr bwMode="auto">
          <a:xfrm rot="10800000" flipV="1">
            <a:off x="2877411" y="3779172"/>
            <a:ext cx="12700" cy="1767844"/>
          </a:xfrm>
          <a:prstGeom prst="bentConnector3">
            <a:avLst>
              <a:gd name="adj1" fmla="val 2742858"/>
            </a:avLst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2" name="カギ線コネクタ 31"/>
          <p:cNvCxnSpPr>
            <a:stCxn id="41" idx="3"/>
            <a:endCxn id="34" idx="3"/>
          </p:cNvCxnSpPr>
          <p:nvPr/>
        </p:nvCxnSpPr>
        <p:spPr bwMode="auto">
          <a:xfrm flipV="1">
            <a:off x="6193733" y="3838224"/>
            <a:ext cx="16510" cy="1708792"/>
          </a:xfrm>
          <a:prstGeom prst="bentConnector3">
            <a:avLst>
              <a:gd name="adj1" fmla="val 1484615"/>
            </a:avLst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テキスト ボックス 32"/>
          <p:cNvSpPr txBox="1"/>
          <p:nvPr/>
        </p:nvSpPr>
        <p:spPr>
          <a:xfrm>
            <a:off x="2909160" y="3576614"/>
            <a:ext cx="158664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アルゴリズムの欠陥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523585" y="3468892"/>
            <a:ext cx="168665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プロセスモデルの矛盾、不完全、</a:t>
            </a:r>
            <a:endParaRPr lang="en-US" altLang="ja-JP" sz="1400" b="1" dirty="0">
              <a:solidFill>
                <a:srgbClr val="0066FF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不正確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400926" y="4431010"/>
            <a:ext cx="192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フィードバックの</a:t>
            </a:r>
            <a:endParaRPr lang="en-US" altLang="ja-JP" sz="1400" b="1" dirty="0">
              <a:solidFill>
                <a:srgbClr val="0066FF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欠落、遅延、誤り</a:t>
            </a:r>
            <a:endParaRPr lang="en-US" altLang="ja-JP" sz="1400" b="1" dirty="0">
              <a:solidFill>
                <a:srgbClr val="0066FF"/>
              </a:solidFill>
              <a:latin typeface="メイリオ"/>
              <a:ea typeface="メイリオ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24911" y="4236447"/>
            <a:ext cx="2182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コントロールアクションの欠落、遅延、変質</a:t>
            </a:r>
          </a:p>
        </p:txBody>
      </p:sp>
      <p:cxnSp>
        <p:nvCxnSpPr>
          <p:cNvPr id="37" name="直線矢印コネクタ 36"/>
          <p:cNvCxnSpPr/>
          <p:nvPr/>
        </p:nvCxnSpPr>
        <p:spPr bwMode="auto">
          <a:xfrm>
            <a:off x="2208700" y="5807521"/>
            <a:ext cx="668712" cy="0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テキスト ボックス 37"/>
          <p:cNvSpPr txBox="1"/>
          <p:nvPr/>
        </p:nvSpPr>
        <p:spPr>
          <a:xfrm>
            <a:off x="355946" y="5547016"/>
            <a:ext cx="1945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他のコントロールアクションとの矛盾、入力の誤り・欠落</a:t>
            </a:r>
          </a:p>
        </p:txBody>
      </p:sp>
      <p:cxnSp>
        <p:nvCxnSpPr>
          <p:cNvPr id="39" name="直線矢印コネクタ 38"/>
          <p:cNvCxnSpPr>
            <a:stCxn id="40" idx="0"/>
            <a:endCxn id="41" idx="2"/>
          </p:cNvCxnSpPr>
          <p:nvPr/>
        </p:nvCxnSpPr>
        <p:spPr bwMode="auto">
          <a:xfrm flipH="1" flipV="1">
            <a:off x="4535572" y="5943016"/>
            <a:ext cx="14468" cy="362809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0" name="テキスト ボックス 39"/>
          <p:cNvSpPr txBox="1"/>
          <p:nvPr/>
        </p:nvSpPr>
        <p:spPr>
          <a:xfrm>
            <a:off x="3027450" y="6305825"/>
            <a:ext cx="304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範囲外の外乱</a:t>
            </a:r>
          </a:p>
        </p:txBody>
      </p:sp>
      <p:sp>
        <p:nvSpPr>
          <p:cNvPr id="41" name="正方形/長方形 40"/>
          <p:cNvSpPr/>
          <p:nvPr/>
        </p:nvSpPr>
        <p:spPr bwMode="auto">
          <a:xfrm>
            <a:off x="2877411" y="5151016"/>
            <a:ext cx="3316322" cy="792000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32756" y="5277439"/>
            <a:ext cx="173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コンポーネントの不具合、経時変化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190418" y="4866302"/>
            <a:ext cx="2690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00000"/>
                </a:solidFill>
                <a:latin typeface="メイリオ"/>
                <a:ea typeface="メイリオ"/>
              </a:rPr>
              <a:t>制御されるコンポーネント</a:t>
            </a:r>
          </a:p>
        </p:txBody>
      </p:sp>
      <p:cxnSp>
        <p:nvCxnSpPr>
          <p:cNvPr id="44" name="カギ線コネクタ 43"/>
          <p:cNvCxnSpPr/>
          <p:nvPr/>
        </p:nvCxnSpPr>
        <p:spPr bwMode="auto">
          <a:xfrm rot="5400000">
            <a:off x="6685596" y="2973554"/>
            <a:ext cx="180000" cy="1173149"/>
          </a:xfrm>
          <a:prstGeom prst="bentConnector2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5" name="テキスト ボックス 44"/>
          <p:cNvSpPr txBox="1"/>
          <p:nvPr/>
        </p:nvSpPr>
        <p:spPr>
          <a:xfrm>
            <a:off x="6395549" y="3062854"/>
            <a:ext cx="2567964" cy="43088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rgbClr val="0066FF"/>
                </a:solidFill>
                <a:latin typeface="メイリオ"/>
                <a:ea typeface="メイリオ"/>
              </a:rPr>
              <a:t>上位からの指示や、入力情報の欠落、遅延、誤り</a:t>
            </a:r>
            <a:endParaRPr lang="en-US" altLang="ja-JP" sz="1400" b="1" dirty="0">
              <a:solidFill>
                <a:srgbClr val="0066FF"/>
              </a:solidFill>
              <a:latin typeface="メイリオ"/>
              <a:ea typeface="メイリオ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34969" y="1018630"/>
            <a:ext cx="8460069" cy="646331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コントロールアクションを「出すコンポーネント」と「受けるコンポーネント」にフォーカスし、</a:t>
            </a: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UCA</a:t>
            </a:r>
            <a:r>
              <a:rPr kumimoji="0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の要因となり得る因子を示したもの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63741" y="1749270"/>
            <a:ext cx="59109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76161B">
                    <a:lumMod val="60000"/>
                    <a:lumOff val="40000"/>
                  </a:srgbClr>
                </a:solidFill>
                <a:latin typeface="メイリオ"/>
                <a:ea typeface="メイリオ"/>
              </a:rPr>
              <a:t>注意</a:t>
            </a: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：ヒントワードについて、</a:t>
            </a:r>
            <a: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  <a:t>STAMP</a:t>
            </a: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としての規定はない。</a:t>
            </a:r>
            <a:br>
              <a:rPr lang="en-US" altLang="ja-JP" sz="14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　　　対象システムに合うヒントワードを設定することが推奨される。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　　　（下図、緑字で示すのは、ごく一般的なヒントワードの例）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37544" y="2503686"/>
            <a:ext cx="2167453" cy="32407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tIns="0" bIns="0" rtlCol="0" anchor="ctr" anchorCtr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メイリオ"/>
                <a:ea typeface="メイリオ"/>
              </a:rPr>
              <a:t>青字：ヒントワード</a:t>
            </a:r>
            <a:endParaRPr kumimoji="0" lang="en-US" altLang="ja-JP" sz="16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4ACC333-653B-4983-873E-293AA24FB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9251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の発生要因（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）の分析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58</a:t>
            </a:fld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 bwMode="auto">
          <a:xfrm>
            <a:off x="2820268" y="2828198"/>
            <a:ext cx="3316322" cy="907302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91040" y="2538937"/>
            <a:ext cx="2504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コンピュータ</a:t>
            </a: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6" name="カギ線コネクタ 35"/>
          <p:cNvCxnSpPr>
            <a:stCxn id="34" idx="1"/>
            <a:endCxn id="42" idx="1"/>
          </p:cNvCxnSpPr>
          <p:nvPr/>
        </p:nvCxnSpPr>
        <p:spPr bwMode="auto">
          <a:xfrm rot="10800000" flipV="1">
            <a:off x="2820268" y="3281849"/>
            <a:ext cx="12700" cy="1767844"/>
          </a:xfrm>
          <a:prstGeom prst="bentConnector3">
            <a:avLst>
              <a:gd name="adj1" fmla="val 2742858"/>
            </a:avLst>
          </a:pr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37" name="カギ線コネクタ 36"/>
          <p:cNvCxnSpPr>
            <a:stCxn id="42" idx="3"/>
          </p:cNvCxnSpPr>
          <p:nvPr/>
        </p:nvCxnSpPr>
        <p:spPr bwMode="auto">
          <a:xfrm flipV="1">
            <a:off x="6136590" y="3340901"/>
            <a:ext cx="16510" cy="1708792"/>
          </a:xfrm>
          <a:prstGeom prst="bentConnector3">
            <a:avLst>
              <a:gd name="adj1" fmla="val 1946154"/>
            </a:avLst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テキスト ボックス 37"/>
          <p:cNvSpPr txBox="1"/>
          <p:nvPr/>
        </p:nvSpPr>
        <p:spPr>
          <a:xfrm>
            <a:off x="6307829" y="4130473"/>
            <a:ext cx="192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フィードバックの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欠落、遅延、誤り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cxnSp>
        <p:nvCxnSpPr>
          <p:cNvPr id="39" name="直線矢印コネクタ 38"/>
          <p:cNvCxnSpPr/>
          <p:nvPr/>
        </p:nvCxnSpPr>
        <p:spPr bwMode="auto">
          <a:xfrm>
            <a:off x="2151557" y="5310198"/>
            <a:ext cx="668712" cy="0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線矢印コネクタ 39"/>
          <p:cNvCxnSpPr>
            <a:stCxn id="41" idx="0"/>
            <a:endCxn id="42" idx="2"/>
          </p:cNvCxnSpPr>
          <p:nvPr/>
        </p:nvCxnSpPr>
        <p:spPr bwMode="auto">
          <a:xfrm flipH="1" flipV="1">
            <a:off x="4478429" y="5445693"/>
            <a:ext cx="14468" cy="362809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テキスト ボックス 40"/>
          <p:cNvSpPr txBox="1"/>
          <p:nvPr/>
        </p:nvSpPr>
        <p:spPr>
          <a:xfrm>
            <a:off x="2970307" y="5808502"/>
            <a:ext cx="304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範囲外の外乱</a:t>
            </a:r>
          </a:p>
        </p:txBody>
      </p:sp>
      <p:sp>
        <p:nvSpPr>
          <p:cNvPr id="42" name="正方形/長方形 41"/>
          <p:cNvSpPr/>
          <p:nvPr/>
        </p:nvSpPr>
        <p:spPr bwMode="auto">
          <a:xfrm>
            <a:off x="2820268" y="4653693"/>
            <a:ext cx="3316322" cy="792000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675613" y="4780116"/>
            <a:ext cx="173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コンポーネントの不具合、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経時変化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133275" y="4368979"/>
            <a:ext cx="2690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ゲート</a:t>
            </a:r>
          </a:p>
        </p:txBody>
      </p:sp>
      <p:cxnSp>
        <p:nvCxnSpPr>
          <p:cNvPr id="45" name="カギ線コネクタ 40"/>
          <p:cNvCxnSpPr/>
          <p:nvPr/>
        </p:nvCxnSpPr>
        <p:spPr bwMode="auto">
          <a:xfrm rot="5400000">
            <a:off x="6628453" y="2476231"/>
            <a:ext cx="180000" cy="1173149"/>
          </a:xfrm>
          <a:prstGeom prst="bentConnector2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6" name="テキスト ボックス 45"/>
          <p:cNvSpPr txBox="1"/>
          <p:nvPr/>
        </p:nvSpPr>
        <p:spPr>
          <a:xfrm>
            <a:off x="6338406" y="2565531"/>
            <a:ext cx="2567964" cy="43088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上位からの指示や、入力情報</a:t>
            </a: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の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</a:t>
            </a: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誤り</a:t>
            </a: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489717" y="3036499"/>
            <a:ext cx="1352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Close</a:t>
            </a: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”</a:t>
            </a:r>
          </a:p>
        </p:txBody>
      </p:sp>
      <p:sp>
        <p:nvSpPr>
          <p:cNvPr id="48" name="角丸四角形吹き出し 47"/>
          <p:cNvSpPr/>
          <p:nvPr/>
        </p:nvSpPr>
        <p:spPr bwMode="auto">
          <a:xfrm>
            <a:off x="6307829" y="3366488"/>
            <a:ext cx="2095419" cy="647712"/>
          </a:xfrm>
          <a:prstGeom prst="wedgeRoundRectCallout">
            <a:avLst>
              <a:gd name="adj1" fmla="val -57984"/>
              <a:gd name="adj2" fmla="val -71748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/>
                <a:ea typeface="メイリオ"/>
              </a:rPr>
              <a:t>ゲートの上に車両がないと誤認識する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9" name="角丸四角形吹き出し 48"/>
          <p:cNvSpPr/>
          <p:nvPr/>
        </p:nvSpPr>
        <p:spPr bwMode="auto">
          <a:xfrm>
            <a:off x="6759029" y="4787929"/>
            <a:ext cx="1955750" cy="571852"/>
          </a:xfrm>
          <a:prstGeom prst="wedgeRoundRectCallout">
            <a:avLst>
              <a:gd name="adj1" fmla="val 15150"/>
              <a:gd name="adj2" fmla="val -172427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/>
                <a:ea typeface="メイリオ"/>
              </a:rPr>
              <a:t>センサーが車両を検知した信号を出さない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0" name="角丸四角形吹き出し 49"/>
          <p:cNvSpPr/>
          <p:nvPr/>
        </p:nvSpPr>
        <p:spPr bwMode="auto">
          <a:xfrm>
            <a:off x="5953608" y="5683220"/>
            <a:ext cx="1351420" cy="344374"/>
          </a:xfrm>
          <a:prstGeom prst="wedgeRoundRectCallout">
            <a:avLst>
              <a:gd name="adj1" fmla="val -12444"/>
              <a:gd name="adj2" fmla="val -84544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/>
                <a:ea typeface="メイリオ"/>
              </a:rPr>
              <a:t>センサーが故障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209340" y="4261257"/>
            <a:ext cx="8646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491B">
                    <a:lumMod val="75000"/>
                  </a:srgbClr>
                </a:solidFill>
                <a:effectLst/>
                <a:uLnTx/>
                <a:uFillTx/>
              </a:rPr>
              <a:t>その要因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523814" y="5451345"/>
            <a:ext cx="8646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76491B">
                    <a:lumMod val="75000"/>
                  </a:srgbClr>
                </a:solidFill>
                <a:effectLst/>
                <a:uLnTx/>
                <a:uFillTx/>
              </a:rPr>
              <a:t>その要因</a:t>
            </a:r>
          </a:p>
        </p:txBody>
      </p:sp>
      <p:sp>
        <p:nvSpPr>
          <p:cNvPr id="53" name="角丸四角形吹き出し 52"/>
          <p:cNvSpPr/>
          <p:nvPr/>
        </p:nvSpPr>
        <p:spPr bwMode="auto">
          <a:xfrm>
            <a:off x="7647367" y="5627097"/>
            <a:ext cx="1351420" cy="524405"/>
          </a:xfrm>
          <a:prstGeom prst="wedgeRoundRectCallout">
            <a:avLst>
              <a:gd name="adj1" fmla="val -12444"/>
              <a:gd name="adj2" fmla="val -84544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/>
                <a:ea typeface="メイリオ"/>
              </a:rPr>
              <a:t>車両が何かを牽引していた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89738" y="3818077"/>
            <a:ext cx="2182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コントロールアクションの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欠落、遅延、変質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67235" y="4986823"/>
            <a:ext cx="1945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他のコントロールアクションとの矛盾、入力の誤り・欠落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864004" y="3095444"/>
            <a:ext cx="158664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アルゴリズムの欠陥</a:t>
            </a: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478429" y="2987722"/>
            <a:ext cx="168665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プロセスモデルの矛盾、不完全、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不正確</a:t>
            </a: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58" name="円/楕円 57"/>
          <p:cNvSpPr/>
          <p:nvPr/>
        </p:nvSpPr>
        <p:spPr bwMode="auto">
          <a:xfrm>
            <a:off x="4384133" y="2905299"/>
            <a:ext cx="1841375" cy="785045"/>
          </a:xfrm>
          <a:prstGeom prst="ellipse">
            <a:avLst/>
          </a:prstGeom>
          <a:noFill/>
          <a:ln w="38100">
            <a:solidFill>
              <a:srgbClr val="203315">
                <a:lumMod val="75000"/>
                <a:lumOff val="2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59" name="角丸四角形 5">
            <a:extLst>
              <a:ext uri="{FF2B5EF4-FFF2-40B4-BE49-F238E27FC236}">
                <a16:creationId xmlns:a16="http://schemas.microsoft.com/office/drawing/2014/main" id="{39AE6D75-A94F-4BB9-BCEF-35D91815A13B}"/>
              </a:ext>
            </a:extLst>
          </p:cNvPr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kern="0" dirty="0"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例</a:t>
            </a:r>
            <a:endParaRPr kumimoji="0" lang="en-US" altLang="ja-JP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1267523" y="1346879"/>
            <a:ext cx="6692747" cy="432000"/>
          </a:xfrm>
          <a:prstGeom prst="rect">
            <a:avLst/>
          </a:prstGeom>
          <a:solidFill>
            <a:srgbClr val="FFFFCC"/>
          </a:solidFill>
          <a:ln>
            <a:solidFill>
              <a:srgbClr val="203315">
                <a:lumMod val="75000"/>
                <a:lumOff val="25000"/>
              </a:srgbClr>
            </a:solidFill>
          </a:ln>
        </p:spPr>
        <p:txBody>
          <a:bodyPr wrap="square" tIns="7200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kern="0" dirty="0"/>
              <a:t>車両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がゲートの上にいる時に、「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Close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」が実行される 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267523" y="1821046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の発生要因</a:t>
            </a:r>
            <a:r>
              <a: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の分析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267523" y="987304"/>
            <a:ext cx="826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UCA: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角丸四角形吹き出し 52">
            <a:extLst>
              <a:ext uri="{FF2B5EF4-FFF2-40B4-BE49-F238E27FC236}">
                <a16:creationId xmlns:a16="http://schemas.microsoft.com/office/drawing/2014/main" id="{29F43AB0-B988-4007-BE94-9779A7217F61}"/>
              </a:ext>
            </a:extLst>
          </p:cNvPr>
          <p:cNvSpPr/>
          <p:nvPr/>
        </p:nvSpPr>
        <p:spPr bwMode="auto">
          <a:xfrm>
            <a:off x="5424934" y="6238060"/>
            <a:ext cx="1601147" cy="524405"/>
          </a:xfrm>
          <a:prstGeom prst="wedgeRoundRectCallout">
            <a:avLst>
              <a:gd name="adj1" fmla="val -12444"/>
              <a:gd name="adj2" fmla="val -84544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/>
                <a:ea typeface="メイリオ"/>
              </a:rPr>
              <a:t>センサー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latin typeface="メイリオ"/>
                <a:ea typeface="メイリオ"/>
              </a:rPr>
              <a:t>A,B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/>
                <a:ea typeface="メイリオ"/>
              </a:rPr>
              <a:t>間の距離より短い車両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0" name="角丸四角形吹き出し 52">
            <a:extLst>
              <a:ext uri="{FF2B5EF4-FFF2-40B4-BE49-F238E27FC236}">
                <a16:creationId xmlns:a16="http://schemas.microsoft.com/office/drawing/2014/main" id="{303FE658-A576-43F7-96B0-C7262A2AA1FA}"/>
              </a:ext>
            </a:extLst>
          </p:cNvPr>
          <p:cNvSpPr/>
          <p:nvPr/>
        </p:nvSpPr>
        <p:spPr bwMode="auto">
          <a:xfrm>
            <a:off x="7113632" y="6238060"/>
            <a:ext cx="1040715" cy="524405"/>
          </a:xfrm>
          <a:prstGeom prst="wedgeRoundRectCallout">
            <a:avLst>
              <a:gd name="adj1" fmla="val -12444"/>
              <a:gd name="adj2" fmla="val -84544"/>
              <a:gd name="adj3" fmla="val 16667"/>
            </a:avLst>
          </a:prstGeom>
          <a:solidFill>
            <a:srgbClr val="76491B">
              <a:lumMod val="40000"/>
              <a:lumOff val="60000"/>
            </a:srgbClr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latin typeface="メイリオ"/>
                <a:ea typeface="メイリオ"/>
              </a:rPr>
              <a:t>金属が少ない車両</a:t>
            </a:r>
            <a:endParaRPr kumimoji="1" lang="ja-JP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6F20904-2931-4E4B-92D9-96DAE0B31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5201" y="6526215"/>
            <a:ext cx="2895600" cy="287337"/>
          </a:xfrm>
        </p:spPr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407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/>
      <p:bldP spid="52" grpId="0"/>
      <p:bldP spid="53" grpId="0" animBg="1"/>
      <p:bldP spid="58" grpId="0" animBg="1"/>
      <p:bldP spid="33" grpId="0" animBg="1"/>
      <p:bldP spid="60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6337" y="1603169"/>
            <a:ext cx="5386449" cy="2933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1/3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59</a:t>
            </a:fld>
            <a:endParaRPr kumimoji="1" lang="ja-JP" altLang="en-US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4"/>
          <a:srcRect t="26801"/>
          <a:stretch/>
        </p:blipFill>
        <p:spPr>
          <a:xfrm>
            <a:off x="381263" y="1773716"/>
            <a:ext cx="2777384" cy="247879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81263" y="4935558"/>
            <a:ext cx="28655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「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HCF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表」をダブルクリック</a:t>
            </a:r>
            <a:endParaRPr kumimoji="1" lang="ja-JP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9" name="直線矢印コネクタ 38"/>
          <p:cNvCxnSpPr/>
          <p:nvPr/>
        </p:nvCxnSpPr>
        <p:spPr bwMode="auto">
          <a:xfrm flipH="1" flipV="1">
            <a:off x="1406972" y="3877939"/>
            <a:ext cx="297456" cy="1057619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線矢印コネクタ 39"/>
          <p:cNvCxnSpPr/>
          <p:nvPr/>
        </p:nvCxnSpPr>
        <p:spPr bwMode="auto">
          <a:xfrm flipH="1" flipV="1">
            <a:off x="5973289" y="3718703"/>
            <a:ext cx="626270" cy="1216855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テキスト ボックス 40"/>
          <p:cNvSpPr txBox="1"/>
          <p:nvPr/>
        </p:nvSpPr>
        <p:spPr>
          <a:xfrm>
            <a:off x="5148031" y="4935558"/>
            <a:ext cx="36233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表示される</a:t>
            </a: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UCA</a:t>
            </a: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の一覧から</a:t>
            </a:r>
            <a:endParaRPr kumimoji="1" lang="en-US" altLang="ja-JP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HCF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を記述する対象の</a:t>
            </a: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UCA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を選択し、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「了解」をクリック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552923" y="1281273"/>
            <a:ext cx="422733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①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8458626" y="1110726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②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5203C36-9F58-452A-9716-2E94FFEFD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195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例題：</a:t>
            </a:r>
            <a:r>
              <a:rPr kumimoji="1"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kumimoji="1"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さんが</a:t>
            </a:r>
            <a:r>
              <a:rPr kumimoji="1"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考えた仕様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69244" y="974711"/>
            <a:ext cx="8350288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444500"/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【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オペレータ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】</a:t>
            </a:r>
          </a:p>
          <a:p>
            <a:pPr marL="444500" indent="-177800"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入場待機車両に対して入場許可の有無を確認し、許可があれば承認ボタンを押す。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444500">
              <a:spcBef>
                <a:spcPts val="1200"/>
              </a:spcBef>
            </a:pP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【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車両検知センサー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】</a:t>
            </a:r>
          </a:p>
          <a:p>
            <a:pPr marL="444500" indent="-177800"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金属検知方式により、検知の有無をゲートコントローラに通知する。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444500">
              <a:spcBef>
                <a:spcPts val="1200"/>
              </a:spcBef>
            </a:pP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【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ゲートコントローラ（コンピュータ）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】</a:t>
            </a: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センサー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A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から「検知有り」を受信すると、入場車両の待機を認識する。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入場車両が待機しているときに「承認ボタン」を受信すると、ゲートが完全に下がりきるまで昇降装置に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Open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信号を送信する。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センサー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B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から「検知有り」を受信すると、退場車両の待機を認識する。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退場車両が待機していると認識すると、ゲートが完全に下がりきるまで昇降装置に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Open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信号を送信する。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A,B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両方のセンサーから「検知無し」を受信すると、車両が通過完了と認識する。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車両の通過完了を認識すると、ゲートが完全に上がりきるまで昇降装置に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Close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信号を送信する。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444500">
              <a:spcBef>
                <a:spcPts val="1200"/>
              </a:spcBef>
            </a:pP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【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昇降装置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】</a:t>
            </a:r>
          </a:p>
          <a:p>
            <a:pPr marL="444500" indent="-177800">
              <a:buFont typeface="Arial" panose="020B0604020202020204" pitchFamily="34" charset="0"/>
              <a:buChar char="•"/>
            </a:pP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Open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信号を受信している間はゲートを下降</a:t>
            </a:r>
            <a:b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させるように動作し、</a:t>
            </a:r>
            <a: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  <a:t>Close</a:t>
            </a: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信号を受信して</a:t>
            </a:r>
            <a:b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いる間はゲートを上昇させるように動作する。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ゲートの開閉状態をゲートコントローラに</a:t>
            </a:r>
            <a:br>
              <a:rPr lang="en-US" altLang="ja-JP" sz="1500" dirty="0">
                <a:solidFill>
                  <a:srgbClr val="000000"/>
                </a:solidFill>
                <a:latin typeface="メイリオ"/>
                <a:ea typeface="メイリオ"/>
              </a:rPr>
            </a:b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伝える。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444500" indent="-177800">
              <a:buFont typeface="Arial" panose="020B0604020202020204" pitchFamily="34" charset="0"/>
              <a:buChar char="•"/>
            </a:pPr>
            <a:r>
              <a:rPr lang="ja-JP" altLang="en-US" sz="1500" dirty="0">
                <a:solidFill>
                  <a:srgbClr val="000000"/>
                </a:solidFill>
                <a:latin typeface="メイリオ"/>
                <a:ea typeface="メイリオ"/>
              </a:rPr>
              <a:t>電気モーターを動力源とする。</a:t>
            </a:r>
            <a:endParaRPr lang="en-US" altLang="ja-JP" sz="15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0421" y="4661796"/>
            <a:ext cx="4269051" cy="1917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E569EB-85A4-42BE-867C-C71833194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336135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6257" y="4030098"/>
            <a:ext cx="4893269" cy="249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2/3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60</a:t>
            </a:fld>
            <a:endParaRPr kumimoji="1" lang="ja-JP" altLang="en-US"/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787" y="1182748"/>
            <a:ext cx="5514286" cy="2504762"/>
          </a:xfrm>
          <a:prstGeom prst="rect">
            <a:avLst/>
          </a:prstGeom>
        </p:spPr>
      </p:pic>
      <p:cxnSp>
        <p:nvCxnSpPr>
          <p:cNvPr id="24" name="直線矢印コネクタ 23"/>
          <p:cNvCxnSpPr/>
          <p:nvPr/>
        </p:nvCxnSpPr>
        <p:spPr bwMode="auto">
          <a:xfrm flipH="1">
            <a:off x="3725695" y="2435129"/>
            <a:ext cx="2609224" cy="791433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DC444C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テキスト ボックス 27"/>
          <p:cNvSpPr txBox="1"/>
          <p:nvPr/>
        </p:nvSpPr>
        <p:spPr>
          <a:xfrm>
            <a:off x="6323630" y="2142741"/>
            <a:ext cx="2476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適当な箇所を右クリックし、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「</a:t>
            </a:r>
            <a:r>
              <a:rPr kumimoji="1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HCF</a:t>
            </a:r>
            <a:r>
              <a:rPr kumimoji="1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の追加」をクリック</a:t>
            </a:r>
          </a:p>
        </p:txBody>
      </p:sp>
      <p:cxnSp>
        <p:nvCxnSpPr>
          <p:cNvPr id="29" name="直線矢印コネクタ 28"/>
          <p:cNvCxnSpPr>
            <a:stCxn id="30" idx="1"/>
          </p:cNvCxnSpPr>
          <p:nvPr/>
        </p:nvCxnSpPr>
        <p:spPr bwMode="auto">
          <a:xfrm flipH="1">
            <a:off x="3725695" y="5368948"/>
            <a:ext cx="2979278" cy="623561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テキスト ボックス 29"/>
          <p:cNvSpPr txBox="1"/>
          <p:nvPr/>
        </p:nvSpPr>
        <p:spPr>
          <a:xfrm>
            <a:off x="6704973" y="5199671"/>
            <a:ext cx="1869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HCF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の内容を記述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794331" y="925226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③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747767" y="3746997"/>
            <a:ext cx="456347" cy="492443"/>
          </a:xfrm>
          <a:prstGeom prst="rect">
            <a:avLst/>
          </a:prstGeom>
          <a:solidFill>
            <a:srgbClr val="FFFFFF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④</a:t>
            </a:r>
            <a:endParaRPr kumimoji="1" lang="ja-JP" alt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3C51C27-D33F-4422-83B3-12DDD340B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1953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3157" y="1308991"/>
            <a:ext cx="51054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3" y="19050"/>
            <a:ext cx="6983412" cy="922592"/>
          </a:xfrm>
        </p:spPr>
        <p:txBody>
          <a:bodyPr/>
          <a:lstStyle/>
          <a:p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の記述（</a:t>
            </a:r>
            <a:r>
              <a:rPr lang="en-US" altLang="ja-JP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3/3</a:t>
            </a:r>
            <a:r>
              <a:rPr lang="ja-JP" altLang="en-US" sz="2800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kumimoji="1" lang="ja-JP" altLang="en-US" sz="2800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kern="0" dirty="0"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latin typeface="メイリオ"/>
                <a:ea typeface="メイリオ"/>
              </a:rPr>
              <a:t>ツール</a:t>
            </a:r>
            <a:endParaRPr kumimoji="0" lang="en-US" altLang="ja-JP" sz="2000" kern="0" dirty="0"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</a:rPr>
              <a:t>操作</a:t>
            </a:r>
            <a:endParaRPr kumimoji="0" lang="en-US" altLang="ja-JP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38100">
                  <a:srgbClr val="FFFFFF">
                    <a:alpha val="90000"/>
                  </a:srgbClr>
                </a:glow>
              </a:effectLst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61</a:t>
            </a:fld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 bwMode="auto">
          <a:xfrm flipV="1">
            <a:off x="2802577" y="4173942"/>
            <a:ext cx="1840675" cy="1591293"/>
          </a:xfrm>
          <a:prstGeom prst="straightConnector1">
            <a:avLst/>
          </a:prstGeom>
          <a:solidFill>
            <a:schemeClr val="bg1"/>
          </a:solidFill>
          <a:ln w="57150" cap="flat" cmpd="sng" algn="ctr">
            <a:solidFill>
              <a:srgbClr val="DC444C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" name="テキスト ボックス 14"/>
          <p:cNvSpPr txBox="1"/>
          <p:nvPr/>
        </p:nvSpPr>
        <p:spPr>
          <a:xfrm>
            <a:off x="1298414" y="5765235"/>
            <a:ext cx="225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/>
              <a:t>HCF</a:t>
            </a:r>
            <a:r>
              <a:rPr lang="ja-JP" altLang="en-US" sz="1600" dirty="0"/>
              <a:t>の分析で利用したヒントワードを選択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831655" y="987127"/>
            <a:ext cx="456347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72000" bIns="0" rtlCol="0" anchor="b" anchorCtr="1">
            <a:spAutoFit/>
          </a:bodyPr>
          <a:lstStyle/>
          <a:p>
            <a:pPr algn="ctr"/>
            <a:r>
              <a:rPr lang="ja-JP" altLang="en-US" sz="3200" dirty="0"/>
              <a:t>⑤</a:t>
            </a:r>
            <a:endParaRPr kumimoji="1" lang="ja-JP" altLang="en-US" sz="32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2620AB-F831-4A13-99A5-FBA6DC3F6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19533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の発生要因（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）の分析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62</a:t>
            </a:fld>
            <a:endParaRPr kumimoji="1" lang="ja-JP" altLang="en-US"/>
          </a:p>
        </p:txBody>
      </p:sp>
      <p:sp>
        <p:nvSpPr>
          <p:cNvPr id="18" name="角丸四角形 5">
            <a:extLst>
              <a:ext uri="{FF2B5EF4-FFF2-40B4-BE49-F238E27FC236}">
                <a16:creationId xmlns:a16="http://schemas.microsoft.com/office/drawing/2014/main" id="{39AE6D75-A94F-4BB9-BCEF-35D91815A13B}"/>
              </a:ext>
            </a:extLst>
          </p:cNvPr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演習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7AB7DC0-2166-4877-B55E-ADD8C40D9798}"/>
              </a:ext>
            </a:extLst>
          </p:cNvPr>
          <p:cNvSpPr txBox="1"/>
          <p:nvPr/>
        </p:nvSpPr>
        <p:spPr>
          <a:xfrm>
            <a:off x="1913560" y="1809761"/>
            <a:ext cx="55194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3200" b="1" dirty="0">
                <a:solidFill>
                  <a:srgbClr val="000000"/>
                </a:solidFill>
                <a:latin typeface="メイリオ"/>
                <a:ea typeface="メイリオ"/>
              </a:rPr>
              <a:t>を</a:t>
            </a:r>
            <a:r>
              <a:rPr lang="en-US" altLang="ja-JP" sz="3200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lang="ja-JP" altLang="en-US" sz="3200" b="1" dirty="0">
                <a:solidFill>
                  <a:srgbClr val="000000"/>
                </a:solidFill>
                <a:latin typeface="メイリオ"/>
                <a:ea typeface="メイリオ"/>
              </a:rPr>
              <a:t>～</a:t>
            </a:r>
            <a:r>
              <a:rPr lang="en-US" altLang="ja-JP" sz="3200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lang="ja-JP" altLang="en-US" sz="3200" b="1" dirty="0">
                <a:solidFill>
                  <a:srgbClr val="000000"/>
                </a:solidFill>
                <a:latin typeface="メイリオ"/>
                <a:ea typeface="メイリオ"/>
              </a:rPr>
              <a:t>つ選び、</a:t>
            </a:r>
            <a:endParaRPr lang="en-US" altLang="ja-JP" sz="32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3200" b="1" dirty="0">
                <a:solidFill>
                  <a:srgbClr val="000000"/>
                </a:solidFill>
                <a:latin typeface="メイリオ"/>
                <a:ea typeface="メイリオ"/>
              </a:rPr>
              <a:t>その発生要因（シナリオ）を</a:t>
            </a:r>
            <a:endParaRPr lang="en-US" altLang="ja-JP" sz="32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3200" b="1" dirty="0">
                <a:solidFill>
                  <a:srgbClr val="000000"/>
                </a:solidFill>
                <a:latin typeface="メイリオ"/>
                <a:ea typeface="メイリオ"/>
              </a:rPr>
              <a:t>考えてください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ED2B68D-00C1-461D-BAB3-A42FEEA4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98201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：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の発生要因（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HCF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）の分析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63</a:t>
            </a:fld>
            <a:endParaRPr kumimoji="1" lang="ja-JP" altLang="en-US"/>
          </a:p>
        </p:txBody>
      </p:sp>
      <p:sp>
        <p:nvSpPr>
          <p:cNvPr id="18" name="角丸四角形 5">
            <a:extLst>
              <a:ext uri="{FF2B5EF4-FFF2-40B4-BE49-F238E27FC236}">
                <a16:creationId xmlns:a16="http://schemas.microsoft.com/office/drawing/2014/main" id="{39AE6D75-A94F-4BB9-BCEF-35D91815A13B}"/>
              </a:ext>
            </a:extLst>
          </p:cNvPr>
          <p:cNvSpPr/>
          <p:nvPr/>
        </p:nvSpPr>
        <p:spPr bwMode="auto">
          <a:xfrm>
            <a:off x="7638204" y="125164"/>
            <a:ext cx="1337592" cy="670902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ot="0" spcFirstLastPara="0" vertOverflow="overflow" horzOverflow="overflow" vert="horz" wrap="square" lIns="91440" tIns="108000" rIns="9144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glow rad="38100">
                    <a:srgbClr val="FFFFFF">
                      <a:alpha val="90000"/>
                    </a:srgbClr>
                  </a:glow>
                </a:effectLst>
                <a:uLnTx/>
                <a:uFillTx/>
                <a:latin typeface="メイリオ"/>
                <a:ea typeface="メイリオ"/>
                <a:cs typeface="+mn-cs"/>
              </a:rPr>
              <a:t>例</a:t>
            </a:r>
          </a:p>
        </p:txBody>
      </p:sp>
      <p:sp>
        <p:nvSpPr>
          <p:cNvPr id="37" name="正方形/長方形 36"/>
          <p:cNvSpPr/>
          <p:nvPr/>
        </p:nvSpPr>
        <p:spPr bwMode="auto">
          <a:xfrm>
            <a:off x="3433826" y="2917723"/>
            <a:ext cx="3316322" cy="907302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04598" y="2628462"/>
            <a:ext cx="2504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コンピュータ</a:t>
            </a:r>
            <a:endParaRPr kumimoji="1" lang="ja-JP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9" name="カギ線コネクタ 38"/>
          <p:cNvCxnSpPr>
            <a:stCxn id="37" idx="1"/>
            <a:endCxn id="45" idx="1"/>
          </p:cNvCxnSpPr>
          <p:nvPr/>
        </p:nvCxnSpPr>
        <p:spPr bwMode="auto">
          <a:xfrm rot="10800000" flipV="1">
            <a:off x="3433826" y="3371373"/>
            <a:ext cx="12700" cy="1952335"/>
          </a:xfrm>
          <a:prstGeom prst="bentConnector3">
            <a:avLst>
              <a:gd name="adj1" fmla="val 2008701"/>
            </a:avLst>
          </a:pr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カギ線コネクタ 39"/>
          <p:cNvCxnSpPr>
            <a:stCxn id="45" idx="3"/>
          </p:cNvCxnSpPr>
          <p:nvPr/>
        </p:nvCxnSpPr>
        <p:spPr bwMode="auto">
          <a:xfrm flipV="1">
            <a:off x="6750148" y="3614917"/>
            <a:ext cx="16510" cy="1708792"/>
          </a:xfrm>
          <a:prstGeom prst="bentConnector3">
            <a:avLst>
              <a:gd name="adj1" fmla="val 3150164"/>
            </a:avLst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テキスト ボックス 40"/>
          <p:cNvSpPr txBox="1"/>
          <p:nvPr/>
        </p:nvSpPr>
        <p:spPr>
          <a:xfrm>
            <a:off x="7072666" y="4737619"/>
            <a:ext cx="1922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フィードバックの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欠落、遅延、誤り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cxnSp>
        <p:nvCxnSpPr>
          <p:cNvPr id="42" name="直線矢印コネクタ 41"/>
          <p:cNvCxnSpPr/>
          <p:nvPr/>
        </p:nvCxnSpPr>
        <p:spPr bwMode="auto">
          <a:xfrm>
            <a:off x="2765115" y="5584214"/>
            <a:ext cx="668712" cy="0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線矢印コネクタ 42"/>
          <p:cNvCxnSpPr>
            <a:stCxn id="44" idx="0"/>
            <a:endCxn id="45" idx="2"/>
          </p:cNvCxnSpPr>
          <p:nvPr/>
        </p:nvCxnSpPr>
        <p:spPr bwMode="auto">
          <a:xfrm flipH="1" flipV="1">
            <a:off x="5091987" y="5719709"/>
            <a:ext cx="14468" cy="362809"/>
          </a:xfrm>
          <a:prstGeom prst="straightConnector1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テキスト ボックス 43"/>
          <p:cNvSpPr txBox="1"/>
          <p:nvPr/>
        </p:nvSpPr>
        <p:spPr>
          <a:xfrm>
            <a:off x="3583865" y="6082518"/>
            <a:ext cx="3045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範囲外の外乱</a:t>
            </a:r>
          </a:p>
        </p:txBody>
      </p:sp>
      <p:sp>
        <p:nvSpPr>
          <p:cNvPr id="45" name="正方形/長方形 44"/>
          <p:cNvSpPr/>
          <p:nvPr/>
        </p:nvSpPr>
        <p:spPr bwMode="auto">
          <a:xfrm>
            <a:off x="3433826" y="4927709"/>
            <a:ext cx="3316322" cy="792000"/>
          </a:xfrm>
          <a:prstGeom prst="rect">
            <a:avLst/>
          </a:prstGeom>
          <a:solidFill>
            <a:srgbClr val="002B62">
              <a:lumMod val="10000"/>
              <a:lumOff val="90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289171" y="5054132"/>
            <a:ext cx="1735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コンポーネントの不具合、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経時変化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746833" y="4642995"/>
            <a:ext cx="1215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ゲート</a:t>
            </a:r>
          </a:p>
        </p:txBody>
      </p:sp>
      <p:cxnSp>
        <p:nvCxnSpPr>
          <p:cNvPr id="48" name="カギ線コネクタ 40"/>
          <p:cNvCxnSpPr>
            <a:cxnSpLocks/>
            <a:stCxn id="49" idx="2"/>
          </p:cNvCxnSpPr>
          <p:nvPr/>
        </p:nvCxnSpPr>
        <p:spPr bwMode="auto">
          <a:xfrm rot="5400000">
            <a:off x="6925310" y="2623368"/>
            <a:ext cx="463355" cy="823095"/>
          </a:xfrm>
          <a:prstGeom prst="bentConnector2">
            <a:avLst/>
          </a:prstGeom>
          <a:solidFill>
            <a:srgbClr val="FFFF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テキスト ボックス 48"/>
          <p:cNvSpPr txBox="1"/>
          <p:nvPr/>
        </p:nvSpPr>
        <p:spPr>
          <a:xfrm>
            <a:off x="6284552" y="2372351"/>
            <a:ext cx="2567964" cy="430887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上位からの指示や、入力情報</a:t>
            </a: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の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</a:t>
            </a: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誤り</a:t>
            </a: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181158" y="3310515"/>
            <a:ext cx="1157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”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Close</a:t>
            </a:r>
            <a:r>
              <a:rPr kumimoji="1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”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128742" y="3833217"/>
            <a:ext cx="2182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コントロールアクションの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欠落、遅延、変質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80793" y="5260839"/>
            <a:ext cx="1945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他のコントロールアクションとの矛盾、入力の誤り・欠落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477562" y="3115591"/>
            <a:ext cx="158664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アルゴリズムの欠陥</a:t>
            </a: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5091987" y="3007869"/>
            <a:ext cx="168665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プロセスモデルの矛盾、不完全、</a:t>
            </a:r>
            <a:endParaRPr kumimoji="0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</a:rPr>
              <a:t>不正確</a:t>
            </a:r>
            <a:endParaRPr kumimoji="1" lang="ja-JP" altLang="en-US" sz="1400" b="1" i="0" u="none" strike="noStrike" kern="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</a:endParaRPr>
          </a:p>
        </p:txBody>
      </p:sp>
      <p:sp>
        <p:nvSpPr>
          <p:cNvPr id="58" name="線吹き出し 2 (枠付き) 57"/>
          <p:cNvSpPr/>
          <p:nvPr/>
        </p:nvSpPr>
        <p:spPr bwMode="auto">
          <a:xfrm>
            <a:off x="5433735" y="3725428"/>
            <a:ext cx="1701634" cy="810647"/>
          </a:xfrm>
          <a:prstGeom prst="borderCallout2">
            <a:avLst>
              <a:gd name="adj1" fmla="val 54599"/>
              <a:gd name="adj2" fmla="val -462"/>
              <a:gd name="adj3" fmla="val 35657"/>
              <a:gd name="adj4" fmla="val -15257"/>
              <a:gd name="adj5" fmla="val -43526"/>
              <a:gd name="adj6" fmla="val -652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車両が荷台などを牽引している場合に、荷台が通過完了する前に通過完了と誤認識する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0" name="線吹き出し 2 (枠付き) 59"/>
          <p:cNvSpPr/>
          <p:nvPr/>
        </p:nvSpPr>
        <p:spPr bwMode="auto">
          <a:xfrm>
            <a:off x="5688705" y="5533205"/>
            <a:ext cx="1820540" cy="656169"/>
          </a:xfrm>
          <a:prstGeom prst="borderCallout2">
            <a:avLst>
              <a:gd name="adj1" fmla="val 54599"/>
              <a:gd name="adj2" fmla="val -462"/>
              <a:gd name="adj3" fmla="val 52651"/>
              <a:gd name="adj4" fmla="val -15257"/>
              <a:gd name="adj5" fmla="val -1040"/>
              <a:gd name="adj6" fmla="val -30797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センサーの劣化のため、または、外部からのノイズの為、車両がゲートの上にいることを検知しない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1" name="線吹き出し 2 (枠付き) 60"/>
          <p:cNvSpPr/>
          <p:nvPr/>
        </p:nvSpPr>
        <p:spPr bwMode="auto">
          <a:xfrm>
            <a:off x="7828175" y="5257908"/>
            <a:ext cx="1112151" cy="789095"/>
          </a:xfrm>
          <a:prstGeom prst="borderCallout2">
            <a:avLst>
              <a:gd name="adj1" fmla="val 54599"/>
              <a:gd name="adj2" fmla="val -462"/>
              <a:gd name="adj3" fmla="val 52651"/>
              <a:gd name="adj4" fmla="val -15257"/>
              <a:gd name="adj5" fmla="val -5555"/>
              <a:gd name="adj6" fmla="val -29729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センサーからの信号が途切れる（接触不良など）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2" name="線吹き出し 2 (枠付き) 61"/>
          <p:cNvSpPr/>
          <p:nvPr/>
        </p:nvSpPr>
        <p:spPr bwMode="auto">
          <a:xfrm>
            <a:off x="1814554" y="4394311"/>
            <a:ext cx="1282862" cy="731033"/>
          </a:xfrm>
          <a:prstGeom prst="borderCallout2">
            <a:avLst>
              <a:gd name="adj1" fmla="val 54599"/>
              <a:gd name="adj2" fmla="val -462"/>
              <a:gd name="adj3" fmla="val 52651"/>
              <a:gd name="adj4" fmla="val -15257"/>
              <a:gd name="adj5" fmla="val -20426"/>
              <a:gd name="adj6" fmla="val -2782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外部からのノイズが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Close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信号として伝達される</a:t>
            </a:r>
            <a:r>
              <a:rPr kumimoji="0" lang="ja-JP" altLang="en-US" sz="1100" kern="0" dirty="0" err="1">
                <a:solidFill>
                  <a:srgbClr val="FF0000"/>
                </a:solidFill>
                <a:latin typeface="メイリオ"/>
                <a:ea typeface="メイリオ"/>
              </a:rPr>
              <a:t>。</a:t>
            </a:r>
            <a:endParaRPr kumimoji="0" lang="en-US" altLang="ja-JP" sz="1100" kern="0" dirty="0">
              <a:solidFill>
                <a:srgbClr val="FF0000"/>
              </a:solidFill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または、改ざん。</a:t>
            </a: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3" name="線吹き出し 2 (枠付き) 62"/>
          <p:cNvSpPr/>
          <p:nvPr/>
        </p:nvSpPr>
        <p:spPr bwMode="auto">
          <a:xfrm>
            <a:off x="2465970" y="2309009"/>
            <a:ext cx="1494570" cy="557199"/>
          </a:xfrm>
          <a:prstGeom prst="borderCallout2">
            <a:avLst>
              <a:gd name="adj1" fmla="val 101808"/>
              <a:gd name="adj2" fmla="val 43119"/>
              <a:gd name="adj3" fmla="val 140324"/>
              <a:gd name="adj4" fmla="val 50953"/>
              <a:gd name="adj5" fmla="val 166161"/>
              <a:gd name="adj6" fmla="val 77676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瞬間停電などによって初期状態に戻り、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Close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信号が出る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4" name="線吹き出し 2 (枠付き) 63"/>
          <p:cNvSpPr/>
          <p:nvPr/>
        </p:nvSpPr>
        <p:spPr bwMode="auto">
          <a:xfrm>
            <a:off x="2179667" y="5935955"/>
            <a:ext cx="1820540" cy="490437"/>
          </a:xfrm>
          <a:prstGeom prst="borderCallout2">
            <a:avLst>
              <a:gd name="adj1" fmla="val 62261"/>
              <a:gd name="adj2" fmla="val 100581"/>
              <a:gd name="adj3" fmla="val 119056"/>
              <a:gd name="adj4" fmla="val 130933"/>
              <a:gd name="adj5" fmla="val 81736"/>
              <a:gd name="adj6" fmla="val 151290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停電の場合にフェールセーフでゲートが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Close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する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5" name="線吹き出し 2 (枠付き) 64"/>
          <p:cNvSpPr/>
          <p:nvPr/>
        </p:nvSpPr>
        <p:spPr bwMode="auto">
          <a:xfrm>
            <a:off x="834840" y="2842619"/>
            <a:ext cx="1494570" cy="670470"/>
          </a:xfrm>
          <a:prstGeom prst="borderCallout2">
            <a:avLst>
              <a:gd name="adj1" fmla="val 41521"/>
              <a:gd name="adj2" fmla="val 99272"/>
              <a:gd name="adj3" fmla="val 71333"/>
              <a:gd name="adj4" fmla="val 138116"/>
              <a:gd name="adj5" fmla="val 61777"/>
              <a:gd name="adj6" fmla="val 185791"/>
            </a:avLst>
          </a:prstGeom>
          <a:solidFill>
            <a:srgbClr val="76491B">
              <a:lumMod val="20000"/>
              <a:lumOff val="80000"/>
            </a:srgbClr>
          </a:solidFill>
          <a:ln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7200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アルゴリズム中にタイムアウト設定があり、一定時間経つと</a:t>
            </a:r>
            <a:r>
              <a:rPr kumimoji="0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Close</a:t>
            </a:r>
            <a:r>
              <a:rPr kumimoji="0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/>
                <a:ea typeface="メイリオ"/>
              </a:rPr>
              <a:t>するようになっていた。</a:t>
            </a:r>
            <a:endParaRPr kumimoji="1" lang="ja-JP" altLang="en-US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1465226" y="1136038"/>
            <a:ext cx="5670143" cy="432000"/>
          </a:xfrm>
          <a:prstGeom prst="rect">
            <a:avLst/>
          </a:prstGeom>
          <a:solidFill>
            <a:srgbClr val="FFFFCC"/>
          </a:solidFill>
          <a:ln>
            <a:solidFill>
              <a:srgbClr val="203315">
                <a:lumMod val="75000"/>
                <a:lumOff val="25000"/>
              </a:srgbClr>
            </a:solidFill>
          </a:ln>
        </p:spPr>
        <p:txBody>
          <a:bodyPr wrap="square" tIns="72000" bIns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kern="0" dirty="0"/>
              <a:t>車両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がゲートの上にいる時に、「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Close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」が実行される 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465226" y="153779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の発生要因</a:t>
            </a:r>
            <a:r>
              <a:rPr kumimoji="0" lang="ja-JP" alt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の分析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82532" y="1160848"/>
            <a:ext cx="826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UCA: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円形吹き出し 44">
            <a:extLst>
              <a:ext uri="{FF2B5EF4-FFF2-40B4-BE49-F238E27FC236}">
                <a16:creationId xmlns:a16="http://schemas.microsoft.com/office/drawing/2014/main" id="{057709AA-43E5-4BFE-84F2-B208A0A21167}"/>
              </a:ext>
            </a:extLst>
          </p:cNvPr>
          <p:cNvSpPr/>
          <p:nvPr/>
        </p:nvSpPr>
        <p:spPr bwMode="auto">
          <a:xfrm>
            <a:off x="67225" y="4196962"/>
            <a:ext cx="1462902" cy="922592"/>
          </a:xfrm>
          <a:prstGeom prst="wedgeEllipseCallout">
            <a:avLst>
              <a:gd name="adj1" fmla="val 62092"/>
              <a:gd name="adj2" fmla="val 40799"/>
            </a:avLst>
          </a:prstGeom>
          <a:solidFill>
            <a:srgbClr val="CCFFCC"/>
          </a:solidFill>
          <a:ln>
            <a:solidFill>
              <a:srgbClr val="92D05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F395C0C0-844A-471D-AA92-F378C2FA98E5}"/>
              </a:ext>
            </a:extLst>
          </p:cNvPr>
          <p:cNvSpPr txBox="1"/>
          <p:nvPr/>
        </p:nvSpPr>
        <p:spPr>
          <a:xfrm>
            <a:off x="252956" y="4272793"/>
            <a:ext cx="1078400" cy="861774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0000"/>
                </a:solidFill>
                <a:latin typeface="メイリオ"/>
                <a:ea typeface="メイリオ"/>
              </a:rPr>
              <a:t>セキュリティリスク要因の識別も可能</a:t>
            </a:r>
            <a:endParaRPr lang="en-US" altLang="ja-JP" sz="1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3BCF11A-C3E9-4754-B529-8A419CF1E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98201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64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7AC370-00A0-4318-B4D0-36203C506176}"/>
              </a:ext>
            </a:extLst>
          </p:cNvPr>
          <p:cNvSpPr txBox="1"/>
          <p:nvPr/>
        </p:nvSpPr>
        <p:spPr>
          <a:xfrm>
            <a:off x="1867060" y="2202595"/>
            <a:ext cx="540988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600" dirty="0">
                <a:solidFill>
                  <a:srgbClr val="00B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Q&amp;A</a:t>
            </a:r>
            <a:endParaRPr lang="ja-JP" altLang="en-US" sz="16600" dirty="0">
              <a:solidFill>
                <a:srgbClr val="00B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899916E-C652-4F43-8CFE-76441F180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852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今日の演習の進め方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3" y="1195668"/>
            <a:ext cx="6737212" cy="4692509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アクシデント、ハザードの識別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1800"/>
              </a:spcBef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600"/>
              </a:spcBef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6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コントロールストラクチャー作成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spcBef>
                <a:spcPts val="1800"/>
              </a:spcBef>
              <a:buNone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0"/>
              </a:spcBef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0"/>
              </a:spcBef>
            </a:pP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0"/>
              </a:spcBef>
            </a:pP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kumimoji="1" lang="ja-JP" altLang="en-US" sz="2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の識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別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1800"/>
              </a:spcBef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Step2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UCA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の要因分析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5" name="円形吹き出し 4">
            <a:extLst>
              <a:ext uri="{FF2B5EF4-FFF2-40B4-BE49-F238E27FC236}">
                <a16:creationId xmlns:a16="http://schemas.microsoft.com/office/drawing/2014/main" id="{E1FDAF07-BA2D-4039-8720-850B6CA2A1FD}"/>
              </a:ext>
            </a:extLst>
          </p:cNvPr>
          <p:cNvSpPr/>
          <p:nvPr/>
        </p:nvSpPr>
        <p:spPr bwMode="auto">
          <a:xfrm>
            <a:off x="4296486" y="1914179"/>
            <a:ext cx="4513427" cy="934956"/>
          </a:xfrm>
          <a:prstGeom prst="wedgeEllipseCallout">
            <a:avLst>
              <a:gd name="adj1" fmla="val -46401"/>
              <a:gd name="adj2" fmla="val -43997"/>
            </a:avLst>
          </a:prstGeom>
          <a:solidFill>
            <a:srgbClr val="CCFFCC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AD61CAD-3649-40A4-AED5-C3D51BBA25DF}"/>
              </a:ext>
            </a:extLst>
          </p:cNvPr>
          <p:cNvSpPr/>
          <p:nvPr/>
        </p:nvSpPr>
        <p:spPr>
          <a:xfrm>
            <a:off x="4833257" y="1975581"/>
            <a:ext cx="32868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アクシデントは共通にします。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ハザードは、各チームで考えていただきます。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7" name="円形吹き出し 4">
            <a:extLst>
              <a:ext uri="{FF2B5EF4-FFF2-40B4-BE49-F238E27FC236}">
                <a16:creationId xmlns:a16="http://schemas.microsoft.com/office/drawing/2014/main" id="{C63E2D81-4139-46D1-9616-08941E52A223}"/>
              </a:ext>
            </a:extLst>
          </p:cNvPr>
          <p:cNvSpPr/>
          <p:nvPr/>
        </p:nvSpPr>
        <p:spPr bwMode="auto">
          <a:xfrm>
            <a:off x="4147931" y="3736859"/>
            <a:ext cx="4661982" cy="923330"/>
          </a:xfrm>
          <a:prstGeom prst="wedgeEllipseCallout">
            <a:avLst>
              <a:gd name="adj1" fmla="val -46401"/>
              <a:gd name="adj2" fmla="val -43997"/>
            </a:avLst>
          </a:prstGeom>
          <a:solidFill>
            <a:srgbClr val="CCFFCC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5B4C437-83F9-49D2-98B0-664FB98A3F37}"/>
              </a:ext>
            </a:extLst>
          </p:cNvPr>
          <p:cNvSpPr/>
          <p:nvPr/>
        </p:nvSpPr>
        <p:spPr>
          <a:xfrm>
            <a:off x="4704520" y="3889610"/>
            <a:ext cx="37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コントロールストラクチャーは、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各チームで考えていただきます。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9" name="円形吹き出し 4">
            <a:extLst>
              <a:ext uri="{FF2B5EF4-FFF2-40B4-BE49-F238E27FC236}">
                <a16:creationId xmlns:a16="http://schemas.microsoft.com/office/drawing/2014/main" id="{C72F9730-0FF6-4E21-9098-84A2902BE915}"/>
              </a:ext>
            </a:extLst>
          </p:cNvPr>
          <p:cNvSpPr/>
          <p:nvPr/>
        </p:nvSpPr>
        <p:spPr bwMode="auto">
          <a:xfrm>
            <a:off x="4428309" y="5480752"/>
            <a:ext cx="4247378" cy="1200329"/>
          </a:xfrm>
          <a:prstGeom prst="wedgeEllipseCallout">
            <a:avLst>
              <a:gd name="adj1" fmla="val -46401"/>
              <a:gd name="adj2" fmla="val -43997"/>
            </a:avLst>
          </a:prstGeom>
          <a:solidFill>
            <a:srgbClr val="CCFFCC"/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4572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35BD56B-CFD4-4656-ACD1-5096F8ACDCB2}"/>
              </a:ext>
            </a:extLst>
          </p:cNvPr>
          <p:cNvSpPr/>
          <p:nvPr/>
        </p:nvSpPr>
        <p:spPr>
          <a:xfrm>
            <a:off x="4991906" y="5638109"/>
            <a:ext cx="34155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と、その要因分析は、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各チームで考えていただき、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dirty="0">
                <a:solidFill>
                  <a:srgbClr val="000000"/>
                </a:solidFill>
                <a:latin typeface="メイリオ"/>
                <a:ea typeface="メイリオ"/>
              </a:rPr>
              <a:t>最後に発表していただきます。</a:t>
            </a:r>
            <a:endParaRPr lang="en-US" altLang="ja-JP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8146DD9-49A1-49D9-BB45-43AF37857E5B}"/>
              </a:ext>
            </a:extLst>
          </p:cNvPr>
          <p:cNvSpPr txBox="1"/>
          <p:nvPr/>
        </p:nvSpPr>
        <p:spPr>
          <a:xfrm>
            <a:off x="5282029" y="2866922"/>
            <a:ext cx="3397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FF0000"/>
                </a:solidFill>
                <a:latin typeface="メイリオ"/>
                <a:ea typeface="メイリオ"/>
              </a:rPr>
              <a:t>入力済み</a:t>
            </a:r>
            <a:r>
              <a:rPr lang="en-US" altLang="ja-JP" sz="1400" dirty="0">
                <a:solidFill>
                  <a:srgbClr val="FF0000"/>
                </a:solidFill>
                <a:latin typeface="メイリオ"/>
                <a:ea typeface="メイリオ"/>
              </a:rPr>
              <a:t>PJ</a:t>
            </a:r>
            <a:r>
              <a:rPr lang="ja-JP" altLang="en-US" sz="1400" dirty="0">
                <a:solidFill>
                  <a:srgbClr val="FF0000"/>
                </a:solidFill>
                <a:latin typeface="メイリオ"/>
                <a:ea typeface="メイリオ"/>
              </a:rPr>
              <a:t>ファイルに切り替えて共通化</a:t>
            </a:r>
          </a:p>
        </p:txBody>
      </p:sp>
      <p:sp>
        <p:nvSpPr>
          <p:cNvPr id="13" name="矢印: 右 12">
            <a:extLst>
              <a:ext uri="{FF2B5EF4-FFF2-40B4-BE49-F238E27FC236}">
                <a16:creationId xmlns:a16="http://schemas.microsoft.com/office/drawing/2014/main" id="{D1549C2E-CD34-41CB-A2DB-D913C8A8F460}"/>
              </a:ext>
            </a:extLst>
          </p:cNvPr>
          <p:cNvSpPr/>
          <p:nvPr/>
        </p:nvSpPr>
        <p:spPr>
          <a:xfrm>
            <a:off x="5068388" y="2927130"/>
            <a:ext cx="224549" cy="180000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A983C16-C9B2-4604-95C5-7275F2753151}"/>
              </a:ext>
            </a:extLst>
          </p:cNvPr>
          <p:cNvSpPr txBox="1"/>
          <p:nvPr/>
        </p:nvSpPr>
        <p:spPr>
          <a:xfrm>
            <a:off x="5278433" y="4652286"/>
            <a:ext cx="3397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FF0000"/>
                </a:solidFill>
                <a:latin typeface="メイリオ"/>
                <a:ea typeface="メイリオ"/>
              </a:rPr>
              <a:t>入力済み</a:t>
            </a:r>
            <a:r>
              <a:rPr lang="en-US" altLang="ja-JP" sz="1400" dirty="0">
                <a:solidFill>
                  <a:srgbClr val="FF0000"/>
                </a:solidFill>
                <a:latin typeface="メイリオ"/>
                <a:ea typeface="メイリオ"/>
              </a:rPr>
              <a:t>PJ</a:t>
            </a:r>
            <a:r>
              <a:rPr lang="ja-JP" altLang="en-US" sz="1400" dirty="0">
                <a:solidFill>
                  <a:srgbClr val="FF0000"/>
                </a:solidFill>
                <a:latin typeface="メイリオ"/>
                <a:ea typeface="メイリオ"/>
              </a:rPr>
              <a:t>ファイルに切り替えて共通化</a:t>
            </a:r>
          </a:p>
        </p:txBody>
      </p:sp>
      <p:sp>
        <p:nvSpPr>
          <p:cNvPr id="20" name="矢印: 右 19">
            <a:extLst>
              <a:ext uri="{FF2B5EF4-FFF2-40B4-BE49-F238E27FC236}">
                <a16:creationId xmlns:a16="http://schemas.microsoft.com/office/drawing/2014/main" id="{A494D52D-A262-48A1-B9E4-3C869BD6CBC7}"/>
              </a:ext>
            </a:extLst>
          </p:cNvPr>
          <p:cNvSpPr/>
          <p:nvPr/>
        </p:nvSpPr>
        <p:spPr>
          <a:xfrm>
            <a:off x="5064792" y="4712494"/>
            <a:ext cx="224549" cy="180000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ッター プレースホルダー 10">
            <a:extLst>
              <a:ext uri="{FF2B5EF4-FFF2-40B4-BE49-F238E27FC236}">
                <a16:creationId xmlns:a16="http://schemas.microsoft.com/office/drawing/2014/main" id="{0F97F366-503A-40E1-914D-21267C03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32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44069" y="3329604"/>
            <a:ext cx="66558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STPA</a:t>
            </a:r>
          </a:p>
          <a:p>
            <a:pPr algn="ctr"/>
            <a:r>
              <a:rPr lang="en-US" altLang="ja-JP" sz="4400" dirty="0">
                <a:solidFill>
                  <a:srgbClr val="000000"/>
                </a:solidFill>
                <a:latin typeface="メイリオ"/>
                <a:ea typeface="メイリオ"/>
              </a:rPr>
              <a:t>Step 0 </a:t>
            </a:r>
            <a:r>
              <a:rPr lang="ja-JP" altLang="en-US" sz="4400" dirty="0">
                <a:solidFill>
                  <a:srgbClr val="000000"/>
                </a:solidFill>
                <a:latin typeface="メイリオ"/>
                <a:ea typeface="メイリオ"/>
              </a:rPr>
              <a:t>準備１</a:t>
            </a:r>
            <a:endParaRPr lang="en-US" altLang="ja-JP" sz="44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2DC8060-13C1-49BB-B1B7-D56D6511D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948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角丸四角形 69"/>
          <p:cNvSpPr/>
          <p:nvPr/>
        </p:nvSpPr>
        <p:spPr bwMode="auto"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Step0 – 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準備１：</a:t>
            </a:r>
            <a:b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アクシデント、ハザード、安全制約の識別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82DF73-28CA-4FAC-8B34-741C96E797D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 bwMode="auto"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69" name="正方形/長方形 68"/>
          <p:cNvSpPr/>
          <p:nvPr/>
        </p:nvSpPr>
        <p:spPr bwMode="auto"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3175" cap="flat" cmpd="sng" algn="ctr">
            <a:solidFill>
              <a:srgbClr val="FFFFFF">
                <a:lumMod val="65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1" name="角丸四角形 70"/>
          <p:cNvSpPr/>
          <p:nvPr/>
        </p:nvSpPr>
        <p:spPr bwMode="auto"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2" name="角丸四角形 71"/>
          <p:cNvSpPr/>
          <p:nvPr/>
        </p:nvSpPr>
        <p:spPr bwMode="auto"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>
            <a:solidFill>
              <a:srgbClr val="76491B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73" name="正方形/長方形 72"/>
          <p:cNvSpPr/>
          <p:nvPr/>
        </p:nvSpPr>
        <p:spPr bwMode="auto"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コンポーネント間の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制御関係を表すモデル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の構築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500" b="1" dirty="0">
                <a:solidFill>
                  <a:srgbClr val="000000"/>
                </a:solidFill>
                <a:latin typeface="メイリオ"/>
                <a:ea typeface="メイリオ"/>
              </a:rPr>
              <a:t>UCA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の発生要因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の分析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pic>
        <p:nvPicPr>
          <p:cNvPr id="76" name="図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92" y="3868468"/>
            <a:ext cx="208171" cy="208171"/>
          </a:xfrm>
          <a:prstGeom prst="rect">
            <a:avLst/>
          </a:prstGeom>
        </p:spPr>
      </p:pic>
      <p:sp>
        <p:nvSpPr>
          <p:cNvPr id="78" name="爆発 1 77"/>
          <p:cNvSpPr>
            <a:spLocks noChangeAspect="1"/>
          </p:cNvSpPr>
          <p:nvPr/>
        </p:nvSpPr>
        <p:spPr bwMode="auto"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システム</a:t>
            </a:r>
            <a:endParaRPr lang="en-US" altLang="ja-JP" sz="11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153258" y="1374740"/>
            <a:ext cx="198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1】</a:t>
            </a:r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2399402" y="1374740"/>
            <a:ext cx="18964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【Step0-</a:t>
            </a:r>
            <a:r>
              <a:rPr lang="ja-JP" altLang="en-US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準備</a:t>
            </a:r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【Step1】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b="1" dirty="0">
                <a:solidFill>
                  <a:schemeClr val="bg1">
                    <a:lumMod val="75000"/>
                  </a:schemeClr>
                </a:solidFill>
                <a:latin typeface="メイリオ"/>
                <a:ea typeface="メイリオ"/>
              </a:rPr>
              <a:t>【Step2】</a:t>
            </a:r>
            <a:endParaRPr lang="ja-JP" altLang="en-US" b="1" dirty="0">
              <a:solidFill>
                <a:schemeClr val="bg1">
                  <a:lumMod val="75000"/>
                </a:schemeClr>
              </a:solidFill>
              <a:latin typeface="メイリオ"/>
              <a:ea typeface="メイリオ"/>
            </a:endParaRPr>
          </a:p>
        </p:txBody>
      </p:sp>
      <p:sp>
        <p:nvSpPr>
          <p:cNvPr id="133" name="正方形/長方形 132"/>
          <p:cNvSpPr/>
          <p:nvPr/>
        </p:nvSpPr>
        <p:spPr bwMode="auto"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4" name="正方形/長方形 133"/>
          <p:cNvSpPr/>
          <p:nvPr/>
        </p:nvSpPr>
        <p:spPr bwMode="auto"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35" name="曲線コネクタ 134"/>
          <p:cNvCxnSpPr>
            <a:endCxn id="134" idx="1"/>
          </p:cNvCxnSpPr>
          <p:nvPr/>
        </p:nvCxnSpPr>
        <p:spPr bwMode="auto">
          <a:xfrm>
            <a:off x="2748463" y="3928201"/>
            <a:ext cx="2532729" cy="53761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曲線コネクタ 135"/>
          <p:cNvCxnSpPr>
            <a:endCxn id="138" idx="1"/>
          </p:cNvCxnSpPr>
          <p:nvPr/>
        </p:nvCxnSpPr>
        <p:spPr bwMode="auto">
          <a:xfrm flipV="1">
            <a:off x="3608498" y="3496585"/>
            <a:ext cx="1548299" cy="213823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曲線コネクタ 136"/>
          <p:cNvCxnSpPr>
            <a:endCxn id="141" idx="1"/>
          </p:cNvCxnSpPr>
          <p:nvPr/>
        </p:nvCxnSpPr>
        <p:spPr bwMode="auto">
          <a:xfrm flipV="1">
            <a:off x="3602917" y="4457303"/>
            <a:ext cx="1799312" cy="17384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正方形/長方形 137"/>
          <p:cNvSpPr/>
          <p:nvPr/>
        </p:nvSpPr>
        <p:spPr bwMode="auto"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39" name="正方形/長方形 138"/>
          <p:cNvSpPr/>
          <p:nvPr/>
        </p:nvSpPr>
        <p:spPr bwMode="auto"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0" name="正方形/長方形 139"/>
          <p:cNvSpPr/>
          <p:nvPr/>
        </p:nvSpPr>
        <p:spPr bwMode="auto"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1" name="正方形/長方形 140"/>
          <p:cNvSpPr/>
          <p:nvPr/>
        </p:nvSpPr>
        <p:spPr bwMode="auto"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UCA</a:t>
            </a:r>
            <a:endParaRPr kumimoji="0" lang="ja-JP" altLang="en-US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2" name="右矢印 141"/>
          <p:cNvSpPr/>
          <p:nvPr/>
        </p:nvSpPr>
        <p:spPr bwMode="auto">
          <a:xfrm>
            <a:off x="205562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3" name="右矢印 142"/>
          <p:cNvSpPr/>
          <p:nvPr/>
        </p:nvSpPr>
        <p:spPr bwMode="auto">
          <a:xfrm>
            <a:off x="4639169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44" name="右矢印 143"/>
          <p:cNvSpPr/>
          <p:nvPr/>
        </p:nvSpPr>
        <p:spPr bwMode="auto">
          <a:xfrm>
            <a:off x="6851307" y="1379106"/>
            <a:ext cx="314042" cy="20671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5" name="直線矢印コネクタ 144"/>
          <p:cNvCxnSpPr/>
          <p:nvPr/>
        </p:nvCxnSpPr>
        <p:spPr bwMode="auto"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6" name="直線矢印コネクタ 145"/>
          <p:cNvCxnSpPr/>
          <p:nvPr/>
        </p:nvCxnSpPr>
        <p:spPr bwMode="auto">
          <a:xfrm flipV="1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47" name="正方形/長方形 146"/>
          <p:cNvSpPr/>
          <p:nvPr/>
        </p:nvSpPr>
        <p:spPr bwMode="auto">
          <a:xfrm>
            <a:off x="2469054" y="4782773"/>
            <a:ext cx="1526713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C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cxnSp>
        <p:nvCxnSpPr>
          <p:cNvPr id="148" name="直線矢印コネクタ 147"/>
          <p:cNvCxnSpPr/>
          <p:nvPr/>
        </p:nvCxnSpPr>
        <p:spPr bwMode="auto">
          <a:xfrm flipV="1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49" name="直線矢印コネクタ 148"/>
          <p:cNvCxnSpPr/>
          <p:nvPr/>
        </p:nvCxnSpPr>
        <p:spPr bwMode="auto"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0" name="直線矢印コネクタ 21"/>
          <p:cNvCxnSpPr/>
          <p:nvPr/>
        </p:nvCxnSpPr>
        <p:spPr bwMode="auto">
          <a:xfrm>
            <a:off x="3205074" y="3637465"/>
            <a:ext cx="432000" cy="468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151" name="直線矢印コネクタ 25"/>
          <p:cNvCxnSpPr/>
          <p:nvPr/>
        </p:nvCxnSpPr>
        <p:spPr bwMode="auto">
          <a:xfrm rot="16200000" flipV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52" name="正方形/長方形 151"/>
          <p:cNvSpPr/>
          <p:nvPr/>
        </p:nvSpPr>
        <p:spPr bwMode="auto">
          <a:xfrm>
            <a:off x="2477209" y="3402215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A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3" name="正方形/長方形 152"/>
          <p:cNvSpPr/>
          <p:nvPr/>
        </p:nvSpPr>
        <p:spPr bwMode="auto">
          <a:xfrm>
            <a:off x="3123765" y="4089099"/>
            <a:ext cx="928515" cy="297858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コンポーネント</a:t>
            </a:r>
            <a:endParaRPr kumimoji="0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B</a:t>
            </a:r>
            <a:endParaRPr kumimoji="0" lang="ja-JP" altLang="en-US" sz="9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</a:rPr>
              <a:t>：コンポーネント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76161B">
                    <a:lumMod val="60000"/>
                    <a:lumOff val="40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：コントロールアクション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76161B">
                  <a:lumMod val="60000"/>
                  <a:lumOff val="40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2B62">
                    <a:lumMod val="75000"/>
                    <a:lumOff val="25000"/>
                  </a:srgbClr>
                </a:solidFill>
                <a:effectLst/>
                <a:uLnTx/>
                <a:uFillTx/>
                <a:latin typeface="メイリオ"/>
                <a:ea typeface="メイリオ"/>
              </a:rPr>
              <a:t>：フィードバックデータ</a:t>
            </a:r>
            <a:endParaRPr kumimoji="0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2B62">
                  <a:lumMod val="75000"/>
                  <a:lumOff val="25000"/>
                </a:srgbClr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cxnSp>
        <p:nvCxnSpPr>
          <p:cNvPr id="155" name="直線矢印コネクタ 154"/>
          <p:cNvCxnSpPr/>
          <p:nvPr/>
        </p:nvCxnSpPr>
        <p:spPr bwMode="auto"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tailEnd type="arrow"/>
          </a:ln>
          <a:effectLst/>
        </p:spPr>
      </p:cxnSp>
      <p:cxnSp>
        <p:nvCxnSpPr>
          <p:cNvPr id="156" name="直線矢印コネクタ 155"/>
          <p:cNvCxnSpPr/>
          <p:nvPr/>
        </p:nvCxnSpPr>
        <p:spPr bwMode="auto"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 algn="ctr">
            <a:solidFill>
              <a:srgbClr val="002B62">
                <a:lumMod val="75000"/>
                <a:lumOff val="25000"/>
              </a:srgbClr>
            </a:solidFill>
            <a:prstDash val="dash"/>
            <a:tailEnd type="arrow"/>
          </a:ln>
          <a:effectLst/>
        </p:spPr>
      </p:cxnSp>
      <p:sp>
        <p:nvSpPr>
          <p:cNvPr id="157" name="正方形/長方形 156"/>
          <p:cNvSpPr/>
          <p:nvPr/>
        </p:nvSpPr>
        <p:spPr bwMode="auto">
          <a:xfrm>
            <a:off x="2456538" y="5389060"/>
            <a:ext cx="252000" cy="108000"/>
          </a:xfrm>
          <a:prstGeom prst="rect">
            <a:avLst/>
          </a:prstGeom>
          <a:solidFill>
            <a:srgbClr val="002B62">
              <a:lumMod val="25000"/>
              <a:lumOff val="75000"/>
            </a:srgbClr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58" name="正方形/長方形 157"/>
          <p:cNvSpPr/>
          <p:nvPr/>
        </p:nvSpPr>
        <p:spPr bwMode="auto"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59" name="正方形/長方形 158"/>
          <p:cNvSpPr/>
          <p:nvPr/>
        </p:nvSpPr>
        <p:spPr bwMode="auto"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0" name="正方形/長方形 159"/>
          <p:cNvSpPr/>
          <p:nvPr/>
        </p:nvSpPr>
        <p:spPr bwMode="auto"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1" name="正方形/長方形 160"/>
          <p:cNvSpPr/>
          <p:nvPr/>
        </p:nvSpPr>
        <p:spPr bwMode="auto"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2" name="曲線コネクタ 161"/>
          <p:cNvCxnSpPr>
            <a:stCxn id="138" idx="3"/>
            <a:endCxn id="158" idx="1"/>
          </p:cNvCxnSpPr>
          <p:nvPr/>
        </p:nvCxnSpPr>
        <p:spPr bwMode="auto">
          <a:xfrm flipV="1">
            <a:off x="5929657" y="3404493"/>
            <a:ext cx="1496136" cy="92092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曲線コネクタ 162"/>
          <p:cNvCxnSpPr>
            <a:stCxn id="133" idx="3"/>
            <a:endCxn id="160" idx="1"/>
          </p:cNvCxnSpPr>
          <p:nvPr/>
        </p:nvCxnSpPr>
        <p:spPr bwMode="auto">
          <a:xfrm>
            <a:off x="6017672" y="3573612"/>
            <a:ext cx="1448712" cy="156156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4" name="正方形/長方形 163"/>
          <p:cNvSpPr/>
          <p:nvPr/>
        </p:nvSpPr>
        <p:spPr bwMode="auto"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5" name="正方形/長方形 164"/>
          <p:cNvSpPr/>
          <p:nvPr/>
        </p:nvSpPr>
        <p:spPr bwMode="auto"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6" name="正方形/長方形 165"/>
          <p:cNvSpPr/>
          <p:nvPr/>
        </p:nvSpPr>
        <p:spPr bwMode="auto"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sp>
        <p:nvSpPr>
          <p:cNvPr id="167" name="正方形/長方形 166"/>
          <p:cNvSpPr/>
          <p:nvPr/>
        </p:nvSpPr>
        <p:spPr bwMode="auto"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36000" tIns="4572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発生要因</a:t>
            </a:r>
          </a:p>
        </p:txBody>
      </p:sp>
      <p:cxnSp>
        <p:nvCxnSpPr>
          <p:cNvPr id="168" name="曲線コネクタ 167"/>
          <p:cNvCxnSpPr>
            <a:stCxn id="134" idx="3"/>
            <a:endCxn id="164" idx="1"/>
          </p:cNvCxnSpPr>
          <p:nvPr/>
        </p:nvCxnSpPr>
        <p:spPr bwMode="auto">
          <a:xfrm>
            <a:off x="6054052" y="3981962"/>
            <a:ext cx="1743844" cy="6046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曲線コネクタ 168"/>
          <p:cNvCxnSpPr>
            <a:stCxn id="73" idx="3"/>
            <a:endCxn id="166" idx="1"/>
          </p:cNvCxnSpPr>
          <p:nvPr/>
        </p:nvCxnSpPr>
        <p:spPr bwMode="auto">
          <a:xfrm>
            <a:off x="6131054" y="4060477"/>
            <a:ext cx="1707764" cy="293374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6350" cap="flat" cmpd="sng" algn="ctr">
            <a:solidFill>
              <a:srgbClr val="203315">
                <a:lumMod val="75000"/>
                <a:lumOff val="25000"/>
              </a:srgbClr>
            </a:solidFill>
            <a:prstDash val="sysDash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テキスト ボックス 169"/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危険な制御の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200" b="1" dirty="0">
                <a:solidFill>
                  <a:srgbClr val="203315">
                    <a:lumMod val="90000"/>
                    <a:lumOff val="10000"/>
                  </a:srgbClr>
                </a:solidFill>
                <a:latin typeface="メイリオ"/>
                <a:ea typeface="メイリオ"/>
              </a:rPr>
              <a:t>パターンを利用して分析</a:t>
            </a:r>
            <a:endParaRPr lang="en-US" altLang="ja-JP" sz="1200" b="1" dirty="0">
              <a:solidFill>
                <a:srgbClr val="203315">
                  <a:lumMod val="90000"/>
                  <a:lumOff val="10000"/>
                </a:srgbClr>
              </a:solidFill>
              <a:latin typeface="メイリオ"/>
              <a:ea typeface="メイリオ"/>
            </a:endParaRPr>
          </a:p>
        </p:txBody>
      </p:sp>
      <p:cxnSp>
        <p:nvCxnSpPr>
          <p:cNvPr id="171" name="直線矢印コネクタ 170"/>
          <p:cNvCxnSpPr>
            <a:stCxn id="170" idx="0"/>
          </p:cNvCxnSpPr>
          <p:nvPr/>
        </p:nvCxnSpPr>
        <p:spPr bwMode="auto">
          <a:xfrm flipH="1" flipV="1">
            <a:off x="5745055" y="4658147"/>
            <a:ext cx="29036" cy="280970"/>
          </a:xfrm>
          <a:prstGeom prst="straightConnector1">
            <a:avLst/>
          </a:prstGeom>
          <a:solidFill>
            <a:srgbClr val="FFFFFF"/>
          </a:solidFill>
          <a:ln w="19050" cap="flat" cmpd="sng" algn="ctr">
            <a:solidFill>
              <a:srgbClr val="203315">
                <a:lumMod val="50000"/>
                <a:lumOff val="5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2" name="円/楕円 171"/>
          <p:cNvSpPr/>
          <p:nvPr/>
        </p:nvSpPr>
        <p:spPr bwMode="auto">
          <a:xfrm rot="20014791">
            <a:off x="7340344" y="3073122"/>
            <a:ext cx="1283779" cy="1717313"/>
          </a:xfrm>
          <a:prstGeom prst="ellipse">
            <a:avLst/>
          </a:prstGeom>
          <a:noFill/>
          <a:ln>
            <a:solidFill>
              <a:srgbClr val="76161B">
                <a:lumMod val="60000"/>
                <a:lumOff val="40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73" name="正方形/長方形 172"/>
          <p:cNvSpPr/>
          <p:nvPr/>
        </p:nvSpPr>
        <p:spPr bwMode="auto">
          <a:xfrm>
            <a:off x="7754305" y="5161946"/>
            <a:ext cx="1269499" cy="743640"/>
          </a:xfrm>
          <a:prstGeom prst="rect">
            <a:avLst/>
          </a:prstGeom>
          <a:solidFill>
            <a:srgbClr val="76161B">
              <a:lumMod val="60000"/>
              <a:lumOff val="40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コンポーネントが満たすべき</a:t>
            </a:r>
            <a:endParaRPr kumimoji="0" lang="en-US" altLang="ja-JP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</a:rPr>
              <a:t>安全要件を導出</a:t>
            </a:r>
          </a:p>
        </p:txBody>
      </p:sp>
      <p:cxnSp>
        <p:nvCxnSpPr>
          <p:cNvPr id="174" name="直線矢印コネクタ 173"/>
          <p:cNvCxnSpPr>
            <a:endCxn id="173" idx="0"/>
          </p:cNvCxnSpPr>
          <p:nvPr/>
        </p:nvCxnSpPr>
        <p:spPr bwMode="auto">
          <a:xfrm>
            <a:off x="8256684" y="4749828"/>
            <a:ext cx="132371" cy="412118"/>
          </a:xfrm>
          <a:prstGeom prst="straightConnector1">
            <a:avLst/>
          </a:prstGeom>
          <a:solidFill>
            <a:srgbClr val="FFFFFF"/>
          </a:solidFill>
          <a:ln w="57150" cap="flat" cmpd="sng" algn="ctr">
            <a:solidFill>
              <a:srgbClr val="76161B">
                <a:lumMod val="60000"/>
                <a:lumOff val="40000"/>
              </a:srgbClr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</p:cxnSp>
      <p:sp>
        <p:nvSpPr>
          <p:cNvPr id="175" name="テキスト ボックス 174"/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コントロールストラクチャー</a:t>
            </a:r>
            <a:endParaRPr lang="en-US" altLang="ja-JP" sz="12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pic>
        <p:nvPicPr>
          <p:cNvPr id="176" name="図 17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1066" y="5341594"/>
            <a:ext cx="2343954" cy="761871"/>
          </a:xfrm>
          <a:prstGeom prst="rect">
            <a:avLst/>
          </a:prstGeom>
        </p:spPr>
      </p:pic>
      <p:sp>
        <p:nvSpPr>
          <p:cNvPr id="177" name="正方形/長方形 176"/>
          <p:cNvSpPr/>
          <p:nvPr/>
        </p:nvSpPr>
        <p:spPr>
          <a:xfrm>
            <a:off x="7119176" y="2357315"/>
            <a:ext cx="204285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HCF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Hazard Causal Factor</a:t>
            </a:r>
            <a:r>
              <a:rPr lang="ja-JP" altLang="en-US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4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86" name="角丸四角形 185"/>
          <p:cNvSpPr/>
          <p:nvPr/>
        </p:nvSpPr>
        <p:spPr bwMode="auto"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7" name="角丸四角形 186"/>
          <p:cNvSpPr/>
          <p:nvPr/>
        </p:nvSpPr>
        <p:spPr bwMode="auto"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8" name="角丸四角形 187"/>
          <p:cNvSpPr/>
          <p:nvPr/>
        </p:nvSpPr>
        <p:spPr bwMode="auto"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89" name="角丸四角形 188"/>
          <p:cNvSpPr/>
          <p:nvPr/>
        </p:nvSpPr>
        <p:spPr bwMode="auto"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>
            <a:solidFill>
              <a:srgbClr val="FF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b="1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323146" y="1830273"/>
            <a:ext cx="1664868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システムレベルの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アクシデント、ハザード、安全制約の識別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ハザードにつながる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/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コントロールアクション</a:t>
            </a:r>
            <a:r>
              <a:rPr lang="en-US" altLang="ja-JP" sz="1500" b="1" baseline="30000" dirty="0">
                <a:solidFill>
                  <a:srgbClr val="000000"/>
                </a:solidFill>
                <a:latin typeface="メイリオ"/>
                <a:ea typeface="メイリオ"/>
              </a:rPr>
              <a:t>※</a:t>
            </a:r>
            <a:r>
              <a:rPr lang="ja-JP" altLang="en-US" sz="1500" b="1" dirty="0" err="1">
                <a:solidFill>
                  <a:srgbClr val="000000"/>
                </a:solidFill>
                <a:latin typeface="メイリオ"/>
                <a:ea typeface="メイリオ"/>
              </a:rPr>
              <a:t>の識</a:t>
            </a:r>
            <a:r>
              <a:rPr lang="ja-JP" altLang="en-US" sz="1500" b="1" dirty="0">
                <a:solidFill>
                  <a:srgbClr val="000000"/>
                </a:solidFill>
                <a:latin typeface="メイリオ"/>
                <a:ea typeface="メイリオ"/>
              </a:rPr>
              <a:t>別</a:t>
            </a:r>
            <a:endParaRPr lang="en-US" altLang="ja-JP" sz="1500" b="1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algn="ctr">
              <a:spcBef>
                <a:spcPts val="600"/>
              </a:spcBef>
            </a:pPr>
            <a:r>
              <a:rPr lang="en-US" altLang="ja-JP" sz="12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※</a:t>
            </a:r>
            <a:r>
              <a:rPr lang="en-US" altLang="ja-JP" sz="16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UCA</a:t>
            </a:r>
            <a:br>
              <a:rPr lang="en-US" altLang="ja-JP" sz="14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</a:b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（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Unsafe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 </a:t>
            </a:r>
            <a:r>
              <a:rPr lang="en-US" altLang="ja-JP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Control Action</a:t>
            </a:r>
            <a:r>
              <a:rPr lang="ja-JP" altLang="en-US" sz="1300" b="1" dirty="0">
                <a:solidFill>
                  <a:srgbClr val="002B62">
                    <a:lumMod val="75000"/>
                    <a:lumOff val="25000"/>
                  </a:srgbClr>
                </a:solidFill>
                <a:latin typeface="メイリオ"/>
                <a:ea typeface="メイリオ"/>
              </a:rPr>
              <a:t>）</a:t>
            </a:r>
            <a:endParaRPr lang="en-US" altLang="ja-JP" sz="1300" b="1" dirty="0">
              <a:solidFill>
                <a:srgbClr val="002B62">
                  <a:lumMod val="75000"/>
                  <a:lumOff val="25000"/>
                </a:srgbClr>
              </a:solidFill>
              <a:latin typeface="メイリオ"/>
              <a:ea typeface="メイリオ"/>
            </a:endParaRPr>
          </a:p>
        </p:txBody>
      </p:sp>
      <p:sp>
        <p:nvSpPr>
          <p:cNvPr id="192" name="角丸四角形 191"/>
          <p:cNvSpPr/>
          <p:nvPr/>
        </p:nvSpPr>
        <p:spPr bwMode="auto">
          <a:xfrm>
            <a:off x="2214475" y="169164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4" name="角丸四角形 193"/>
          <p:cNvSpPr/>
          <p:nvPr/>
        </p:nvSpPr>
        <p:spPr bwMode="auto">
          <a:xfrm>
            <a:off x="4558711" y="169164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5" name="円形吹き出し 194"/>
          <p:cNvSpPr/>
          <p:nvPr/>
        </p:nvSpPr>
        <p:spPr bwMode="auto">
          <a:xfrm>
            <a:off x="2335075" y="1529481"/>
            <a:ext cx="4851545" cy="2064167"/>
          </a:xfrm>
          <a:prstGeom prst="wedgeEllipseCallout">
            <a:avLst>
              <a:gd name="adj1" fmla="val -60712"/>
              <a:gd name="adj2" fmla="val 21998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2AC9304E-BEA5-4525-BF46-953F6EF8859C}"/>
              </a:ext>
            </a:extLst>
          </p:cNvPr>
          <p:cNvSpPr txBox="1"/>
          <p:nvPr/>
        </p:nvSpPr>
        <p:spPr>
          <a:xfrm>
            <a:off x="2705784" y="1952241"/>
            <a:ext cx="4122140" cy="1384995"/>
          </a:xfrm>
          <a:prstGeom prst="rect">
            <a:avLst/>
          </a:prstGeom>
          <a:noFill/>
          <a:effectLst>
            <a:glow rad="63500">
              <a:sysClr val="window" lastClr="FFFFFF"/>
            </a:glow>
          </a:effectLst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防ぎたいアクシデントを明らかにする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(</a:t>
            </a:r>
            <a:r>
              <a:rPr kumimoji="0" lang="ja-JP" altLang="en-US" sz="2800" b="1" kern="0" dirty="0">
                <a:solidFill>
                  <a:srgbClr val="000000"/>
                </a:solidFill>
                <a:effectLst>
                  <a:glow rad="127000">
                    <a:srgbClr val="002B62">
                      <a:lumMod val="75000"/>
                      <a:lumOff val="25000"/>
                      <a:alpha val="40000"/>
                    </a:srgbClr>
                  </a:glow>
                </a:effectLst>
                <a:latin typeface="メイリオ"/>
                <a:ea typeface="メイリオ"/>
              </a:rPr>
              <a:t>分析の目的を定める）</a:t>
            </a:r>
          </a:p>
        </p:txBody>
      </p:sp>
      <p:sp>
        <p:nvSpPr>
          <p:cNvPr id="193" name="角丸四角形 192"/>
          <p:cNvSpPr/>
          <p:nvPr/>
        </p:nvSpPr>
        <p:spPr bwMode="auto">
          <a:xfrm>
            <a:off x="7204502" y="1691644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7F7F7F">
              <a:alpha val="69804"/>
            </a:srgbClr>
          </a:solidFill>
          <a:ln>
            <a:solidFill>
              <a:srgbClr val="FFFFFF">
                <a:lumMod val="75000"/>
              </a:srgbClr>
            </a:solidFill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</a:endParaRP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8CDC469-B31C-40FF-8AE7-B69D1AD60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260383"/>
      </p:ext>
    </p:extLst>
  </p:cSld>
  <p:clrMapOvr>
    <a:masterClrMapping/>
  </p:clrMapOvr>
</p:sld>
</file>

<file path=ppt/theme/theme1.xml><?xml version="1.0" encoding="utf-8"?>
<a:theme xmlns:a="http://schemas.openxmlformats.org/drawingml/2006/main" name="IPA2004">
  <a:themeElements>
    <a:clrScheme name="IPA200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PA200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PA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PAテンプレートデザイン.potx" id="{246C8F3D-ACAC-40D4-9CF6-A3E2241F85FB}" vid="{16E8828E-E965-4576-87F9-11050EFB2AFE}"/>
    </a:ext>
  </a:extLst>
</a:theme>
</file>

<file path=ppt/theme/theme2.xml><?xml version="1.0" encoding="utf-8"?>
<a:theme xmlns:a="http://schemas.openxmlformats.org/drawingml/2006/main" name="Office ??テーマ">
  <a:themeElements>
    <a:clrScheme name="orchestratedcolor_2015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6491B"/>
      </a:accent1>
      <a:accent2>
        <a:srgbClr val="76161B"/>
      </a:accent2>
      <a:accent3>
        <a:srgbClr val="203315"/>
      </a:accent3>
      <a:accent4>
        <a:srgbClr val="1C4A50"/>
      </a:accent4>
      <a:accent5>
        <a:srgbClr val="31253B"/>
      </a:accent5>
      <a:accent6>
        <a:srgbClr val="002B62"/>
      </a:accent6>
      <a:hlink>
        <a:srgbClr val="4575FD"/>
      </a:hlink>
      <a:folHlink>
        <a:srgbClr val="9E5ECE"/>
      </a:folHlink>
    </a:clrScheme>
    <a:fontScheme name="orchestratedfont_2015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??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?? ??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?? ??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5663</Words>
  <Application>Microsoft Office PowerPoint</Application>
  <PresentationFormat>画面に合わせる (4:3)</PresentationFormat>
  <Paragraphs>1154</Paragraphs>
  <Slides>64</Slides>
  <Notes>55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64</vt:i4>
      </vt:variant>
    </vt:vector>
  </HeadingPairs>
  <TitlesOfParts>
    <vt:vector size="72" baseType="lpstr">
      <vt:lpstr>HGPｺﾞｼｯｸE</vt:lpstr>
      <vt:lpstr>IPA Pゴシック</vt:lpstr>
      <vt:lpstr>Meiryo UI</vt:lpstr>
      <vt:lpstr>メイリオ</vt:lpstr>
      <vt:lpstr>Arial</vt:lpstr>
      <vt:lpstr>Calibri</vt:lpstr>
      <vt:lpstr>Wingdings</vt:lpstr>
      <vt:lpstr>IPA2004</vt:lpstr>
      <vt:lpstr>演習教材（中級編）</vt:lpstr>
      <vt:lpstr>ツール・ハンズオン中級について</vt:lpstr>
      <vt:lpstr>今日の内容</vt:lpstr>
      <vt:lpstr>例題：アクセス・コントロール・ゲート</vt:lpstr>
      <vt:lpstr>例題：アクセス・コントロール・ゲート</vt:lpstr>
      <vt:lpstr>例題：Aさんが考えた仕様</vt:lpstr>
      <vt:lpstr>今日の演習の進め方</vt:lpstr>
      <vt:lpstr>PowerPoint プレゼンテーション</vt:lpstr>
      <vt:lpstr>Step0 – 準備１： アクシデント、ハザード、安全制約の識別</vt:lpstr>
      <vt:lpstr>Step0 – 準備１： アクシデント、ハザード、安全制約の識別</vt:lpstr>
      <vt:lpstr>Step0 – 準備１： アクシデント、ハザード、安全制約の識別</vt:lpstr>
      <vt:lpstr>Step0 – 準備１： アクシデント、ハザード、安全制約の識別</vt:lpstr>
      <vt:lpstr>Step0 – 準備１： アクシデント、ハザード、安全制約の識別</vt:lpstr>
      <vt:lpstr>アクシデントの記述</vt:lpstr>
      <vt:lpstr>Step0 – 準備１： アクシデント、ハザード、安全制約の識別</vt:lpstr>
      <vt:lpstr>Step0 – 準備１： アクシデント、ハザード、安全制約の識別</vt:lpstr>
      <vt:lpstr>Step0 – 準備１： アクシデント、ハザード、安全制約の識別</vt:lpstr>
      <vt:lpstr>ハザードの記述</vt:lpstr>
      <vt:lpstr>ハザードとアクシデントの対応付け</vt:lpstr>
      <vt:lpstr>Step0 – 準備１： アクシデント、ハザード、安全制約の識別</vt:lpstr>
      <vt:lpstr>Step0 – 準備１： アクシデント、ハザード、安全制約の識別</vt:lpstr>
      <vt:lpstr>Step0 – 準備１： アクシデント、ハザード、安全制約の識別</vt:lpstr>
      <vt:lpstr>安全制約の記述</vt:lpstr>
      <vt:lpstr>PowerPoint プレゼンテーション</vt:lpstr>
      <vt:lpstr>Step0 – 準備２： コントロールストラクチャーの構築</vt:lpstr>
      <vt:lpstr>Step0 – 準備２： コントロールストラクチャーの構築</vt:lpstr>
      <vt:lpstr>Step0 – 準備２： コントロールストラクチャーの構築</vt:lpstr>
      <vt:lpstr>Step0 – 準備２： コントロールストラクチャーの構築</vt:lpstr>
      <vt:lpstr>登場人物と責務の記述</vt:lpstr>
      <vt:lpstr>コントロールアクションの記述</vt:lpstr>
      <vt:lpstr>フィードバックの記述</vt:lpstr>
      <vt:lpstr>システムへの入力、システムからの出力の記述</vt:lpstr>
      <vt:lpstr>Step0 – 準備２： コントロールストラクチャーの構築</vt:lpstr>
      <vt:lpstr>Step0 – 準備２： コントロールストラクチャーの構築</vt:lpstr>
      <vt:lpstr>Step0 – 準備２： コントロールストラクチャーの構築</vt:lpstr>
      <vt:lpstr>コンポーネント抽出表から、コントロールストラクチャーの自動生成</vt:lpstr>
      <vt:lpstr>コンポーネント抽出表から、コントロールストラクチャーの自動生成</vt:lpstr>
      <vt:lpstr>プロセスモデルとアルゴリズムの記述</vt:lpstr>
      <vt:lpstr>プロセスモデルの記述</vt:lpstr>
      <vt:lpstr>アルゴリズムの記述</vt:lpstr>
      <vt:lpstr>PowerPoint プレゼンテーション</vt:lpstr>
      <vt:lpstr>Step1：UCAの識別</vt:lpstr>
      <vt:lpstr>Step1：UCAの識別</vt:lpstr>
      <vt:lpstr>Step1：UCAの識別</vt:lpstr>
      <vt:lpstr>Step1：UCAの識別</vt:lpstr>
      <vt:lpstr>Step1：UCAの識別</vt:lpstr>
      <vt:lpstr>Step1：UCAの識別</vt:lpstr>
      <vt:lpstr>Step1：UCAの識別</vt:lpstr>
      <vt:lpstr>UCAの記述（1/3）</vt:lpstr>
      <vt:lpstr>UCAの記述（2/3）</vt:lpstr>
      <vt:lpstr>UCAの記述（3/3）</vt:lpstr>
      <vt:lpstr>Step1：UCAの識別</vt:lpstr>
      <vt:lpstr>Step1：UCAの識別</vt:lpstr>
      <vt:lpstr>PowerPoint プレゼンテーション</vt:lpstr>
      <vt:lpstr>Step2：UCAの発生要因（HCF）の分析</vt:lpstr>
      <vt:lpstr>Step2：UCAの発生要因（HCF）の分析</vt:lpstr>
      <vt:lpstr>ヒントワード</vt:lpstr>
      <vt:lpstr>Step2：UCAの発生要因（HCF）の分析</vt:lpstr>
      <vt:lpstr>HCFの記述（1/3）</vt:lpstr>
      <vt:lpstr>HCFの記述（2/3）</vt:lpstr>
      <vt:lpstr>HCFの記述（3/3）</vt:lpstr>
      <vt:lpstr>Step2：UCAの発生要因（HCF）の分析</vt:lpstr>
      <vt:lpstr>Step2：UCAの発生要因（HCF）の分析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2024-10-29T08:30:18Z</dcterms:created>
  <dcterms:modified xsi:type="dcterms:W3CDTF">2024-11-15T05:53:19Z</dcterms:modified>
</cp:coreProperties>
</file>