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9"/>
  </p:notesMasterIdLst>
  <p:sldIdLst>
    <p:sldId id="260" r:id="rId2"/>
    <p:sldId id="262" r:id="rId3"/>
    <p:sldId id="261" r:id="rId4"/>
    <p:sldId id="263" r:id="rId5"/>
    <p:sldId id="257" r:id="rId6"/>
    <p:sldId id="258" r:id="rId7"/>
    <p:sldId id="264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2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FDF05-02A6-498F-93AC-62ACF26DE28F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68593-6EF7-45CE-A3FB-97608C7215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771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68593-6EF7-45CE-A3FB-97608C72156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74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68593-6EF7-45CE-A3FB-97608C72156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607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68593-6EF7-45CE-A3FB-97608C72156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656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4245F4-B400-4298-CEA9-A48EA2197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C2DEFD0-1644-D619-61EB-B1669A9D4D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8D018C8-C7DA-6643-B009-37EF9FDB11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DDBF2A8-D376-CD3A-04E8-524A17D437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68593-6EF7-45CE-A3FB-97608C72156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007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572000" y="260351"/>
            <a:ext cx="41036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ja-JP" altLang="ja-JP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820150" y="-3175"/>
            <a:ext cx="323850" cy="6861175"/>
          </a:xfrm>
          <a:prstGeom prst="rect">
            <a:avLst/>
          </a:prstGeom>
          <a:solidFill>
            <a:srgbClr val="000066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820150" y="-3175"/>
            <a:ext cx="323850" cy="35766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179388" y="3573463"/>
            <a:ext cx="8640762" cy="0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180976" y="3644900"/>
            <a:ext cx="8639175" cy="0"/>
          </a:xfrm>
          <a:prstGeom prst="line">
            <a:avLst/>
          </a:prstGeom>
          <a:ln w="3175">
            <a:solidFill>
              <a:srgbClr val="00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C:\Users\ms-hito\Documents\★広報業務\7_IPAロゴ\2014年5月_Webサイト用ロゴ作成\20140616_ポータルへアップ\IPA_logotype-4CPOJI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44624"/>
            <a:ext cx="3099817" cy="923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87451" y="1958977"/>
            <a:ext cx="7344990" cy="1325563"/>
          </a:xfrm>
        </p:spPr>
        <p:txBody>
          <a:bodyPr/>
          <a:lstStyle>
            <a:lvl1pPr>
              <a:defRPr b="1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51720" y="3933056"/>
            <a:ext cx="6552827" cy="1752600"/>
          </a:xfrm>
        </p:spPr>
        <p:txBody>
          <a:bodyPr anchor="ctr"/>
          <a:lstStyle>
            <a:lvl1pPr marL="0" indent="0" algn="r">
              <a:buFontTx/>
              <a:buNone/>
              <a:defRPr sz="2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461127"/>
            <a:ext cx="2133600" cy="352425"/>
          </a:xfrm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C5CB6738-8BD6-42F5-B2F4-FEA544084F59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5313" y="6461127"/>
            <a:ext cx="2895600" cy="352425"/>
          </a:xfrm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en-US" altLang="ja-JP" dirty="0"/>
              <a:t>©2024 IPA, All Rights Reserved</a:t>
            </a:r>
            <a:endParaRPr lang="ja-JP" altLang="en-US" dirty="0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64313" y="6461127"/>
            <a:ext cx="2133600" cy="352425"/>
          </a:xfrm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0239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EFF48-00A8-4510-8822-87C6C39A991E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84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08763" y="260350"/>
            <a:ext cx="2036762" cy="60769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8475" y="260350"/>
            <a:ext cx="5957888" cy="60769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59B375-A44A-4D0C-B90B-17FFF69A818D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358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F641CCC6-8781-4B4A-B8B2-61E358E69432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037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 marL="457198" indent="0">
              <a:buNone/>
              <a:defRPr sz="1800"/>
            </a:lvl2pPr>
            <a:lvl3pPr marL="914395" indent="0">
              <a:buNone/>
              <a:defRPr sz="1600"/>
            </a:lvl3pPr>
            <a:lvl4pPr marL="1371592" indent="0">
              <a:buNone/>
              <a:defRPr sz="1400"/>
            </a:lvl4pPr>
            <a:lvl5pPr marL="1828789" indent="0">
              <a:buNone/>
              <a:defRPr sz="1400"/>
            </a:lvl5pPr>
            <a:lvl6pPr marL="2285987" indent="0">
              <a:buNone/>
              <a:defRPr sz="1400"/>
            </a:lvl6pPr>
            <a:lvl7pPr marL="2743185" indent="0">
              <a:buNone/>
              <a:defRPr sz="1400"/>
            </a:lvl7pPr>
            <a:lvl8pPr marL="3200381" indent="0">
              <a:buNone/>
              <a:defRPr sz="1400"/>
            </a:lvl8pPr>
            <a:lvl9pPr marL="3657579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66B568DF-E9C7-4D40-BFFC-50D668AFCA95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370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8476" y="1412877"/>
            <a:ext cx="3997325" cy="4924425"/>
          </a:xfrm>
        </p:spPr>
        <p:txBody>
          <a:bodyPr/>
          <a:lstStyle>
            <a:lvl1pPr>
              <a:defRPr sz="2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 sz="24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1" y="1412877"/>
            <a:ext cx="3997325" cy="4924425"/>
          </a:xfrm>
        </p:spPr>
        <p:txBody>
          <a:bodyPr/>
          <a:lstStyle>
            <a:lvl1pPr>
              <a:defRPr sz="2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 sz="24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10A39BBD-E5BC-4217-A63F-3D073663C35B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180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 marL="457198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5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 sz="16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 sz="16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 marL="457198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5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 sz="16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 sz="16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6947A48E-DAE5-4D80-B693-85878E5FEAFD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95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E1FB38-D9BC-4D14-B9E0-23F01C37EADE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56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3A3B2A-58C3-4F22-AAD9-8C4FD88626F4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19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2370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5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5D80E6-77E1-482C-AFF7-950794E06B5E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113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8" indent="0">
              <a:buNone/>
              <a:defRPr sz="2800"/>
            </a:lvl2pPr>
            <a:lvl3pPr marL="914395" indent="0">
              <a:buNone/>
              <a:defRPr sz="2400"/>
            </a:lvl3pPr>
            <a:lvl4pPr marL="1371592" indent="0">
              <a:buNone/>
              <a:defRPr sz="2000"/>
            </a:lvl4pPr>
            <a:lvl5pPr marL="1828789" indent="0">
              <a:buNone/>
              <a:defRPr sz="2000"/>
            </a:lvl5pPr>
            <a:lvl6pPr marL="2285987" indent="0">
              <a:buNone/>
              <a:defRPr sz="2000"/>
            </a:lvl6pPr>
            <a:lvl7pPr marL="2743185" indent="0">
              <a:buNone/>
              <a:defRPr sz="2000"/>
            </a:lvl7pPr>
            <a:lvl8pPr marL="3200381" indent="0">
              <a:buNone/>
              <a:defRPr sz="2000"/>
            </a:lvl8pPr>
            <a:lvl9pPr marL="3657579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5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1CD82A-F978-4F87-B00D-3DD5B4825F54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48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4450"/>
            <a:ext cx="6983412" cy="92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169163"/>
            <a:ext cx="8394700" cy="523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6215"/>
            <a:ext cx="2133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66"/>
                </a:solidFill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DA0034F5-181A-4489-B345-CCAAD8EDB856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26215"/>
            <a:ext cx="2895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66"/>
                </a:solidFill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en-US" altLang="ja-JP"/>
              <a:t>©2024 IPA, All Rights Reserved</a:t>
            </a:r>
            <a:endParaRPr lang="ja-JP" alt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6215"/>
            <a:ext cx="2133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" y="0"/>
            <a:ext cx="250825" cy="6858000"/>
          </a:xfrm>
          <a:prstGeom prst="rect">
            <a:avLst/>
          </a:prstGeom>
          <a:solidFill>
            <a:srgbClr val="000066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" y="3"/>
            <a:ext cx="250825" cy="9046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250826" y="853567"/>
            <a:ext cx="8640763" cy="0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50826" y="925005"/>
            <a:ext cx="8640763" cy="0"/>
          </a:xfrm>
          <a:prstGeom prst="line">
            <a:avLst/>
          </a:prstGeom>
          <a:ln w="3175">
            <a:solidFill>
              <a:srgbClr val="00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5" name="Picture 4" descr="C:\Users\ms-hito\Documents\★広報業務\7_IPAロゴ\2014年5月_Webサイト用ロゴ作成\20140616_ポータルへアップ\IPA_logotype-4CPOJI.pn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68344" y="91440"/>
            <a:ext cx="1301750" cy="720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05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IPA Pゴシック" panose="020B0500000000000000" pitchFamily="50" charset="-128"/>
          <a:ea typeface="IPA Pゴシック" panose="020B0500000000000000" pitchFamily="50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Arial" charset="0"/>
          <a:ea typeface="ＭＳ Ｐゴシック" charset="-128"/>
        </a:defRPr>
      </a:lvl5pPr>
      <a:lvl6pPr marL="457198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3399"/>
          </a:solidFill>
          <a:latin typeface="Arial" charset="0"/>
          <a:ea typeface="ＭＳ Ｐゴシック" charset="-128"/>
        </a:defRPr>
      </a:lvl6pPr>
      <a:lvl7pPr marL="914395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3399"/>
          </a:solidFill>
          <a:latin typeface="Arial" charset="0"/>
          <a:ea typeface="ＭＳ Ｐゴシック" charset="-128"/>
        </a:defRPr>
      </a:lvl7pPr>
      <a:lvl8pPr marL="1371592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3399"/>
          </a:solidFill>
          <a:latin typeface="Arial" charset="0"/>
          <a:ea typeface="ＭＳ Ｐゴシック" charset="-128"/>
        </a:defRPr>
      </a:lvl8pPr>
      <a:lvl9pPr marL="1828789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3399"/>
          </a:solidFill>
          <a:latin typeface="Arial" charset="0"/>
          <a:ea typeface="ＭＳ Ｐゴシック" charset="-128"/>
        </a:defRPr>
      </a:lvl9pPr>
    </p:titleStyle>
    <p:bodyStyle>
      <a:lvl1pPr marL="342898" indent="-342898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s"/>
        <a:defRPr kumimoji="1" sz="3200">
          <a:solidFill>
            <a:srgbClr val="000066"/>
          </a:solidFill>
          <a:latin typeface="IPA Pゴシック" panose="020B0500000000000000" pitchFamily="50" charset="-128"/>
          <a:ea typeface="IPA Pゴシック" panose="020B0500000000000000" pitchFamily="50" charset="-128"/>
          <a:cs typeface="+mn-cs"/>
        </a:defRPr>
      </a:lvl1pPr>
      <a:lvl2pPr marL="742946" indent="-285748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Arial" charset="0"/>
        <a:buChar char="•"/>
        <a:defRPr kumimoji="1" sz="2800">
          <a:solidFill>
            <a:schemeClr val="tx1"/>
          </a:solidFill>
          <a:latin typeface="IPA Pゴシック" panose="020B0500000000000000" pitchFamily="50" charset="-128"/>
          <a:ea typeface="IPA Pゴシック" panose="020B0500000000000000" pitchFamily="50" charset="-128"/>
        </a:defRPr>
      </a:lvl2pPr>
      <a:lvl3pPr marL="1142993" indent="-228598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Arial" charset="0"/>
        <a:buChar char="•"/>
        <a:defRPr kumimoji="1" sz="2400">
          <a:solidFill>
            <a:schemeClr val="tx1"/>
          </a:solidFill>
          <a:latin typeface="IPA Pゴシック" panose="020B0500000000000000" pitchFamily="50" charset="-128"/>
          <a:ea typeface="IPA Pゴシック" panose="020B0500000000000000" pitchFamily="50" charset="-128"/>
        </a:defRPr>
      </a:lvl3pPr>
      <a:lvl4pPr marL="1600191" indent="-228598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Arial" charset="0"/>
        <a:buChar char="•"/>
        <a:defRPr kumimoji="1" sz="2000">
          <a:solidFill>
            <a:schemeClr val="tx1"/>
          </a:solidFill>
          <a:latin typeface="IPA Pゴシック" panose="020B0500000000000000" pitchFamily="50" charset="-128"/>
          <a:ea typeface="IPA Pゴシック" panose="020B0500000000000000" pitchFamily="50" charset="-128"/>
        </a:defRPr>
      </a:lvl4pPr>
      <a:lvl5pPr marL="2057388" indent="-228598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Arial" charset="0"/>
        <a:buChar char="»"/>
        <a:defRPr kumimoji="1" sz="2000">
          <a:solidFill>
            <a:schemeClr val="tx1"/>
          </a:solidFill>
          <a:latin typeface="IPA Pゴシック" panose="020B0500000000000000" pitchFamily="50" charset="-128"/>
          <a:ea typeface="IPA Pゴシック" panose="020B0500000000000000" pitchFamily="50" charset="-128"/>
        </a:defRPr>
      </a:lvl5pPr>
      <a:lvl6pPr marL="2514585" indent="-22859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783" indent="-22859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8980" indent="-22859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177" indent="-22859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5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pa.go.jp/digital/stamp/about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sas.scripts.mit.edu/home/get_file2.php?name=STPA_Handbook_Japanese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1FDBF1-F212-AB0F-EC70-AC952321B3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補足解説</a:t>
            </a:r>
            <a:br>
              <a:rPr kumimoji="1" lang="en-US" altLang="ja-JP" dirty="0"/>
            </a:br>
            <a:r>
              <a:rPr kumimoji="1" lang="ja-JP" altLang="en-US" dirty="0"/>
              <a:t>安全分析手順と</a:t>
            </a:r>
            <a:r>
              <a:rPr kumimoji="1" lang="en-US" altLang="ja-JP" dirty="0"/>
              <a:t>STPA</a:t>
            </a:r>
            <a:r>
              <a:rPr kumimoji="1" lang="ja-JP" altLang="en-US" dirty="0"/>
              <a:t>手順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C4396B-A13E-BB17-17C2-818806B143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独立行政法人情報処理推進機構（</a:t>
            </a:r>
            <a:r>
              <a:rPr lang="en-US" altLang="ja-JP" dirty="0"/>
              <a:t>IPA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デジタル基盤センター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FBC2D6C-494E-C18E-A5EE-66BE6D7DD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©2024 IPA, All Rights Reserved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3631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3CB3D1-B850-EF65-9718-478C46947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44450"/>
            <a:ext cx="6983412" cy="81057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STPA</a:t>
            </a:r>
            <a:r>
              <a:rPr kumimoji="1" lang="ja-JP" altLang="en-US" dirty="0"/>
              <a:t>手順の説明の種類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6B0565-EF9B-BBF3-450E-D6381CF215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en-US" altLang="ja-JP" dirty="0"/>
              <a:t>STAMP/STPA</a:t>
            </a:r>
            <a:r>
              <a:rPr kumimoji="1" lang="ja-JP" altLang="en-US" dirty="0"/>
              <a:t>手順の解説書は複数あって、多少表現に差異がある。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dirty="0"/>
              <a:t>2012</a:t>
            </a:r>
            <a:r>
              <a:rPr lang="ja-JP" altLang="en-US" dirty="0"/>
              <a:t>年</a:t>
            </a:r>
            <a:r>
              <a:rPr lang="en-US" altLang="ja-JP" dirty="0"/>
              <a:t>MIT</a:t>
            </a:r>
            <a:r>
              <a:rPr lang="ja-JP" altLang="en-US" dirty="0"/>
              <a:t>発行の「</a:t>
            </a:r>
            <a:r>
              <a:rPr lang="en-US" altLang="ja-JP" dirty="0"/>
              <a:t>STPA</a:t>
            </a:r>
            <a:r>
              <a:rPr lang="ja-JP" altLang="en-US" dirty="0"/>
              <a:t> </a:t>
            </a:r>
            <a:r>
              <a:rPr lang="en-US" altLang="ja-JP" dirty="0"/>
              <a:t>Primer</a:t>
            </a:r>
            <a:r>
              <a:rPr lang="ja-JP" altLang="en-US" dirty="0"/>
              <a:t>」</a:t>
            </a:r>
            <a:endParaRPr lang="en-US" altLang="ja-JP" dirty="0"/>
          </a:p>
          <a:p>
            <a:pPr lvl="1">
              <a:buClr>
                <a:schemeClr val="accent2"/>
              </a:buClr>
              <a:buFont typeface="ＭＳ Ｐゴシック" panose="020B0600070205080204" pitchFamily="50" charset="-128"/>
              <a:buChar char="✔"/>
            </a:pPr>
            <a:r>
              <a:rPr lang="ja-JP" altLang="en-US" sz="2400" dirty="0"/>
              <a:t>公開終了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ja-JP" dirty="0"/>
              <a:t>2016</a:t>
            </a:r>
            <a:r>
              <a:rPr kumimoji="1" lang="ja-JP" altLang="en-US" dirty="0"/>
              <a:t>年</a:t>
            </a:r>
            <a:r>
              <a:rPr kumimoji="1" lang="en-US" altLang="ja-JP" dirty="0"/>
              <a:t>IPA</a:t>
            </a:r>
            <a:r>
              <a:rPr kumimoji="1" lang="ja-JP" altLang="en-US" dirty="0"/>
              <a:t>発行の</a:t>
            </a:r>
            <a:r>
              <a:rPr lang="ja-JP" altLang="en-US" dirty="0"/>
              <a:t>「はじめての</a:t>
            </a:r>
            <a:r>
              <a:rPr lang="en-US" altLang="ja-JP" dirty="0"/>
              <a:t>STAMP</a:t>
            </a:r>
            <a:r>
              <a:rPr lang="ja-JP" altLang="en-US" dirty="0"/>
              <a:t>」</a:t>
            </a:r>
            <a:endParaRPr lang="en-US" altLang="ja-JP" dirty="0"/>
          </a:p>
          <a:p>
            <a:pPr lvl="1">
              <a:buClr>
                <a:schemeClr val="accent2"/>
              </a:buClr>
              <a:buFont typeface="ＭＳ Ｐゴシック" panose="020B0600070205080204" pitchFamily="50" charset="-128"/>
              <a:buChar char="✔"/>
            </a:pPr>
            <a:r>
              <a:rPr lang="en-US" altLang="ja-JP" sz="2400" dirty="0">
                <a:hlinkClick r:id="rId3"/>
              </a:rPr>
              <a:t>https://www.ipa.go.jp/digital/stamp/about.html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MIT</a:t>
            </a:r>
            <a:r>
              <a:rPr lang="ja-JP" altLang="en-US" dirty="0"/>
              <a:t>発行の「</a:t>
            </a:r>
            <a:r>
              <a:rPr lang="en-US" altLang="ja-JP" dirty="0"/>
              <a:t>STPA</a:t>
            </a:r>
            <a:r>
              <a:rPr lang="ja-JP" altLang="en-US" dirty="0"/>
              <a:t> </a:t>
            </a:r>
            <a:r>
              <a:rPr lang="en-US" altLang="ja-JP" dirty="0"/>
              <a:t>Handbook</a:t>
            </a:r>
            <a:r>
              <a:rPr lang="ja-JP" altLang="en-US" dirty="0"/>
              <a:t>」</a:t>
            </a:r>
            <a:endParaRPr lang="en-US" altLang="ja-JP" dirty="0"/>
          </a:p>
          <a:p>
            <a:pPr lvl="1">
              <a:buClr>
                <a:schemeClr val="accent2"/>
              </a:buClr>
              <a:buFont typeface="ＭＳ Ｐゴシック" panose="020B0600070205080204" pitchFamily="50" charset="-128"/>
              <a:buChar char="✔"/>
            </a:pPr>
            <a:r>
              <a:rPr kumimoji="1" lang="en-US" altLang="ja-JP" sz="2400" dirty="0">
                <a:hlinkClick r:id="rId4"/>
              </a:rPr>
              <a:t>http://psas.scripts.mit.edu/home/get_file2.php?name=STPA_Handbook_Japanese.pdf</a:t>
            </a:r>
            <a:endParaRPr kumimoji="1" lang="en-US" altLang="ja-JP" sz="2400" dirty="0"/>
          </a:p>
          <a:p>
            <a:pPr lvl="1">
              <a:buClr>
                <a:schemeClr val="accent2"/>
              </a:buClr>
              <a:buFont typeface="ＭＳ Ｐゴシック" panose="020B0600070205080204" pitchFamily="50" charset="-128"/>
              <a:buChar char="✔"/>
            </a:pPr>
            <a:endParaRPr lang="en-US" altLang="ja-JP" sz="2400" dirty="0"/>
          </a:p>
          <a:p>
            <a:pPr marL="57150" indent="0">
              <a:buClr>
                <a:schemeClr val="accent2"/>
              </a:buClr>
              <a:buNone/>
            </a:pPr>
            <a:r>
              <a:rPr lang="ja-JP" altLang="en-US" sz="2800" dirty="0"/>
              <a:t>◎ </a:t>
            </a:r>
            <a:r>
              <a:rPr kumimoji="1" lang="ja-JP" altLang="en-US" sz="2800" dirty="0"/>
              <a:t>手順が変化していると勘違いしないように！</a:t>
            </a:r>
            <a:endParaRPr kumimoji="1" lang="en-US" altLang="ja-JP" sz="28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287783B-714F-4EE5-C41F-A76591B04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886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854D7F-2966-92BE-070D-0935990F1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44450"/>
            <a:ext cx="6983412" cy="798698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一般的な安全分析の手順</a:t>
            </a:r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13233112-91C5-C0BB-760E-1DADFB56F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3429000"/>
            <a:ext cx="8511414" cy="2979738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活用する安全分析手法が何か（</a:t>
            </a:r>
            <a:r>
              <a:rPr kumimoji="1" lang="en-US" altLang="ja-JP" dirty="0"/>
              <a:t>STPA</a:t>
            </a:r>
            <a:r>
              <a:rPr kumimoji="1" lang="ja-JP" altLang="en-US" dirty="0"/>
              <a:t>か、</a:t>
            </a:r>
            <a:r>
              <a:rPr kumimoji="1" lang="en-US" altLang="ja-JP" dirty="0"/>
              <a:t>FMEA</a:t>
            </a:r>
            <a:r>
              <a:rPr kumimoji="1" lang="ja-JP" altLang="en-US" dirty="0"/>
              <a:t>か、</a:t>
            </a:r>
            <a:r>
              <a:rPr kumimoji="1" lang="en-US" altLang="ja-JP" dirty="0"/>
              <a:t>FTA</a:t>
            </a:r>
            <a:r>
              <a:rPr kumimoji="1" lang="ja-JP" altLang="en-US" dirty="0"/>
              <a:t>か、</a:t>
            </a:r>
            <a:r>
              <a:rPr kumimoji="1" lang="en-US" altLang="ja-JP" dirty="0"/>
              <a:t>HAZOP</a:t>
            </a:r>
            <a:r>
              <a:rPr kumimoji="1" lang="ja-JP" altLang="en-US" dirty="0"/>
              <a:t>か等）に依らず、</a:t>
            </a:r>
            <a:r>
              <a:rPr kumimoji="1" lang="en-US" altLang="ja-JP" dirty="0"/>
              <a:t>(1)</a:t>
            </a:r>
            <a:r>
              <a:rPr kumimoji="1" lang="ja-JP" altLang="en-US" dirty="0"/>
              <a:t>⇒</a:t>
            </a:r>
            <a:r>
              <a:rPr kumimoji="1" lang="en-US" altLang="ja-JP" dirty="0"/>
              <a:t>(2)</a:t>
            </a:r>
            <a:r>
              <a:rPr kumimoji="1" lang="ja-JP" altLang="en-US" dirty="0"/>
              <a:t>⇒</a:t>
            </a:r>
            <a:r>
              <a:rPr kumimoji="1" lang="en-US" altLang="ja-JP" dirty="0"/>
              <a:t>(3)</a:t>
            </a:r>
            <a:r>
              <a:rPr kumimoji="1" lang="ja-JP" altLang="en-US" dirty="0"/>
              <a:t>が一般的な安全分析の手順である</a:t>
            </a:r>
            <a:endParaRPr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AF6D73D-5F21-0B8E-1243-28F9E7F1E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E22EEB39-CCDD-CA98-FF47-0717FA490EE8}"/>
              </a:ext>
            </a:extLst>
          </p:cNvPr>
          <p:cNvSpPr/>
          <p:nvPr/>
        </p:nvSpPr>
        <p:spPr>
          <a:xfrm>
            <a:off x="468313" y="1685714"/>
            <a:ext cx="1800000" cy="1080000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（１）</a:t>
            </a:r>
            <a:r>
              <a:rPr kumimoji="1"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分析目的、</a:t>
            </a:r>
            <a:endParaRPr kumimoji="1" lang="en-US" altLang="ja-JP" sz="20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kumimoji="1"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分析対象の</a:t>
            </a:r>
            <a:endParaRPr kumimoji="1" lang="en-US" altLang="ja-JP" sz="20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kumimoji="1"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認識共有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413128C1-C38C-3E3A-EEC0-22C3191442A4}"/>
              </a:ext>
            </a:extLst>
          </p:cNvPr>
          <p:cNvSpPr/>
          <p:nvPr/>
        </p:nvSpPr>
        <p:spPr>
          <a:xfrm>
            <a:off x="2835444" y="1685714"/>
            <a:ext cx="3600000" cy="1080000"/>
          </a:xfrm>
          <a:prstGeom prst="roundRect">
            <a:avLst/>
          </a:prstGeom>
          <a:solidFill>
            <a:schemeClr val="accent5">
              <a:lumMod val="9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（２）</a:t>
            </a:r>
            <a:r>
              <a:rPr kumimoji="1"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安全分析手法毎の手順</a:t>
            </a:r>
            <a:endParaRPr kumimoji="1" lang="en-US" altLang="ja-JP" sz="20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lang="en-US" altLang="ja-JP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STPA/FMEA/FTA/HAZOP</a:t>
            </a:r>
            <a:r>
              <a:rPr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等</a:t>
            </a:r>
            <a:endParaRPr lang="en-US" altLang="ja-JP" sz="20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夫々の手法</a:t>
            </a:r>
            <a:r>
              <a:rPr kumimoji="1"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が推奨する手順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33DEDAA-3713-8772-70FF-2F14A9D92169}"/>
              </a:ext>
            </a:extLst>
          </p:cNvPr>
          <p:cNvSpPr/>
          <p:nvPr/>
        </p:nvSpPr>
        <p:spPr>
          <a:xfrm>
            <a:off x="7002575" y="1685714"/>
            <a:ext cx="1800000" cy="1080000"/>
          </a:xfrm>
          <a:prstGeom prst="roundRect">
            <a:avLst/>
          </a:prstGeom>
          <a:solidFill>
            <a:srgbClr val="92D050"/>
          </a:solidFill>
          <a:effectLst>
            <a:glow rad="63500">
              <a:srgbClr val="92D050">
                <a:alpha val="4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（３）</a:t>
            </a:r>
            <a:r>
              <a:rPr kumimoji="1"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対策検討</a:t>
            </a:r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6E69E60F-FEA1-4D64-04DA-1A90D6204AEC}"/>
              </a:ext>
            </a:extLst>
          </p:cNvPr>
          <p:cNvSpPr/>
          <p:nvPr/>
        </p:nvSpPr>
        <p:spPr>
          <a:xfrm>
            <a:off x="2280188" y="2023833"/>
            <a:ext cx="540000" cy="360000"/>
          </a:xfrm>
          <a:prstGeom prst="rightArrow">
            <a:avLst/>
          </a:prstGeom>
          <a:noFill/>
          <a:ln cmpd="dbl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5C09334D-0B74-1212-1AB2-B6B754A08111}"/>
              </a:ext>
            </a:extLst>
          </p:cNvPr>
          <p:cNvSpPr/>
          <p:nvPr/>
        </p:nvSpPr>
        <p:spPr>
          <a:xfrm>
            <a:off x="6435444" y="2023833"/>
            <a:ext cx="540000" cy="360000"/>
          </a:xfrm>
          <a:prstGeom prst="rightArrow">
            <a:avLst/>
          </a:prstGeom>
          <a:noFill/>
          <a:ln cmpd="dbl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9635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538DBB-5766-1843-A60C-CAC4881A9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44450"/>
            <a:ext cx="6983412" cy="834324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各手順解説書の解説範囲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F6663A-D240-4C3C-F173-5D3058B69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5" y="1050412"/>
            <a:ext cx="8394700" cy="547580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ja-JP" sz="3000" dirty="0"/>
              <a:t>2012</a:t>
            </a:r>
            <a:r>
              <a:rPr lang="ja-JP" altLang="en-US" sz="3000" dirty="0"/>
              <a:t>年</a:t>
            </a:r>
            <a:r>
              <a:rPr lang="en-US" altLang="ja-JP" sz="3000" dirty="0"/>
              <a:t>MIT</a:t>
            </a:r>
            <a:r>
              <a:rPr lang="ja-JP" altLang="en-US" sz="3000" dirty="0"/>
              <a:t>発行の「</a:t>
            </a:r>
            <a:r>
              <a:rPr lang="en-US" altLang="ja-JP" sz="3000" dirty="0"/>
              <a:t>STPA</a:t>
            </a:r>
            <a:r>
              <a:rPr lang="ja-JP" altLang="en-US" sz="3000" dirty="0"/>
              <a:t> </a:t>
            </a:r>
            <a:r>
              <a:rPr lang="en-US" altLang="ja-JP" sz="3000" dirty="0"/>
              <a:t>Primer</a:t>
            </a:r>
            <a:r>
              <a:rPr lang="ja-JP" altLang="en-US" sz="3000" dirty="0"/>
              <a:t>」</a:t>
            </a:r>
            <a:endParaRPr lang="en-US" altLang="ja-JP" sz="3000" dirty="0"/>
          </a:p>
          <a:p>
            <a:pPr lvl="1">
              <a:buFont typeface="Wingdings" panose="05000000000000000000" pitchFamily="2" charset="2"/>
              <a:buChar char="l"/>
            </a:pPr>
            <a:endParaRPr lang="en-US" altLang="ja-JP" sz="2600" dirty="0"/>
          </a:p>
          <a:p>
            <a:pPr lvl="1">
              <a:buFont typeface="Wingdings" panose="05000000000000000000" pitchFamily="2" charset="2"/>
              <a:buChar char="l"/>
            </a:pPr>
            <a:endParaRPr lang="en-US" altLang="ja-JP" sz="2600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sz="3000" dirty="0"/>
              <a:t>2016</a:t>
            </a:r>
            <a:r>
              <a:rPr lang="ja-JP" altLang="en-US" sz="3000" dirty="0"/>
              <a:t>年</a:t>
            </a:r>
            <a:r>
              <a:rPr lang="en-US" altLang="ja-JP" sz="3000" dirty="0"/>
              <a:t>IPA</a:t>
            </a:r>
            <a:r>
              <a:rPr lang="ja-JP" altLang="en-US" sz="3000" dirty="0"/>
              <a:t>発行の「はじめての</a:t>
            </a:r>
            <a:r>
              <a:rPr lang="en-US" altLang="ja-JP" sz="3000" dirty="0"/>
              <a:t>STAMP</a:t>
            </a:r>
            <a:r>
              <a:rPr lang="ja-JP" altLang="en-US" sz="3000" dirty="0"/>
              <a:t>」</a:t>
            </a:r>
            <a:endParaRPr lang="en-US" altLang="ja-JP" sz="3000" dirty="0"/>
          </a:p>
          <a:p>
            <a:pPr lvl="1">
              <a:buFont typeface="Wingdings" panose="05000000000000000000" pitchFamily="2" charset="2"/>
              <a:buChar char="l"/>
            </a:pPr>
            <a:endParaRPr lang="en-US" altLang="ja-JP" sz="2600" dirty="0"/>
          </a:p>
          <a:p>
            <a:pPr lvl="1">
              <a:buFont typeface="Wingdings" panose="05000000000000000000" pitchFamily="2" charset="2"/>
              <a:buChar char="l"/>
            </a:pPr>
            <a:endParaRPr lang="en-US" altLang="ja-JP" sz="2600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sz="2800" dirty="0"/>
              <a:t>2018</a:t>
            </a:r>
            <a:r>
              <a:rPr lang="ja-JP" altLang="en-US" sz="2800" dirty="0"/>
              <a:t>年</a:t>
            </a:r>
            <a:r>
              <a:rPr lang="en-US" altLang="ja-JP" sz="2800" dirty="0"/>
              <a:t>MIT</a:t>
            </a:r>
            <a:r>
              <a:rPr lang="ja-JP" altLang="en-US" sz="2800" dirty="0"/>
              <a:t>発行の「</a:t>
            </a:r>
            <a:r>
              <a:rPr lang="en-US" altLang="ja-JP" sz="2800" dirty="0"/>
              <a:t>STPA</a:t>
            </a:r>
            <a:r>
              <a:rPr lang="ja-JP" altLang="en-US" sz="2800" dirty="0"/>
              <a:t> </a:t>
            </a:r>
            <a:r>
              <a:rPr lang="en-US" altLang="ja-JP" sz="2800" dirty="0"/>
              <a:t>Handbook</a:t>
            </a:r>
            <a:r>
              <a:rPr lang="ja-JP" altLang="en-US" sz="2800" dirty="0"/>
              <a:t>」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l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l"/>
            </a:pP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◎ </a:t>
            </a:r>
            <a:r>
              <a:rPr kumimoji="1" lang="ja-JP" altLang="en-US" sz="2800" dirty="0"/>
              <a:t>表現と解説範囲に差異があるが、</a:t>
            </a:r>
            <a:r>
              <a:rPr kumimoji="1" lang="en-US" altLang="ja-JP" sz="2800" dirty="0"/>
              <a:t>(2)</a:t>
            </a:r>
            <a:r>
              <a:rPr kumimoji="1" lang="ja-JP" altLang="en-US" sz="2800" dirty="0"/>
              <a:t>の</a:t>
            </a:r>
            <a:r>
              <a:rPr kumimoji="1" lang="en-US" altLang="ja-JP" sz="2800" dirty="0"/>
              <a:t>STPA</a:t>
            </a:r>
            <a:r>
              <a:rPr kumimoji="1" lang="ja-JP" altLang="en-US" sz="2800" dirty="0"/>
              <a:t>固有の分析手順は同じである。</a:t>
            </a:r>
          </a:p>
          <a:p>
            <a:pPr>
              <a:buFont typeface="Wingdings" panose="05000000000000000000" pitchFamily="2" charset="2"/>
              <a:buChar char="l"/>
            </a:pPr>
            <a:endParaRPr lang="en-US" altLang="ja-JP" sz="28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9599A8-4F63-659B-0F68-3E103868F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0CC6CDA7-3D85-0C62-4308-03C15F6EF69F}"/>
              </a:ext>
            </a:extLst>
          </p:cNvPr>
          <p:cNvSpPr/>
          <p:nvPr/>
        </p:nvSpPr>
        <p:spPr>
          <a:xfrm>
            <a:off x="2966069" y="1578839"/>
            <a:ext cx="3600000" cy="900000"/>
          </a:xfrm>
          <a:prstGeom prst="roundRect">
            <a:avLst/>
          </a:prstGeom>
          <a:solidFill>
            <a:schemeClr val="accent5">
              <a:lumMod val="9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（２）</a:t>
            </a:r>
            <a:r>
              <a:rPr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固有の分析</a:t>
            </a:r>
            <a:r>
              <a:rPr kumimoji="1"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A11C6D52-8C95-13C3-3792-ADCCF7EAB63B}"/>
              </a:ext>
            </a:extLst>
          </p:cNvPr>
          <p:cNvSpPr/>
          <p:nvPr/>
        </p:nvSpPr>
        <p:spPr>
          <a:xfrm>
            <a:off x="2966069" y="3033862"/>
            <a:ext cx="3600000" cy="900000"/>
          </a:xfrm>
          <a:prstGeom prst="roundRect">
            <a:avLst/>
          </a:prstGeom>
          <a:solidFill>
            <a:schemeClr val="accent5">
              <a:lumMod val="9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（２）</a:t>
            </a:r>
            <a:r>
              <a:rPr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固有の分析</a:t>
            </a:r>
            <a:r>
              <a:rPr kumimoji="1"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94EB5874-59B8-CB33-A690-EF7C6EA5D09E}"/>
              </a:ext>
            </a:extLst>
          </p:cNvPr>
          <p:cNvGrpSpPr/>
          <p:nvPr/>
        </p:nvGrpSpPr>
        <p:grpSpPr>
          <a:xfrm>
            <a:off x="6593200" y="3033862"/>
            <a:ext cx="2340000" cy="900000"/>
            <a:chOff x="6593200" y="3033862"/>
            <a:chExt cx="2340000" cy="900000"/>
          </a:xfrm>
        </p:grpSpPr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2F1C5191-51EA-9E4F-AD92-748EB992C49D}"/>
                </a:ext>
              </a:extLst>
            </p:cNvPr>
            <p:cNvSpPr/>
            <p:nvPr/>
          </p:nvSpPr>
          <p:spPr>
            <a:xfrm>
              <a:off x="7133200" y="3033862"/>
              <a:ext cx="1800000" cy="900000"/>
            </a:xfrm>
            <a:prstGeom prst="roundRect">
              <a:avLst/>
            </a:prstGeom>
            <a:solidFill>
              <a:srgbClr val="92D050"/>
            </a:solidFill>
            <a:effectLst>
              <a:glow rad="63500">
                <a:srgbClr val="92D050">
                  <a:alpha val="40000"/>
                </a:srgb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（３）</a:t>
              </a:r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対策検討</a:t>
              </a:r>
            </a:p>
          </p:txBody>
        </p:sp>
        <p:sp>
          <p:nvSpPr>
            <p:cNvPr id="29" name="矢印: 右 28">
              <a:extLst>
                <a:ext uri="{FF2B5EF4-FFF2-40B4-BE49-F238E27FC236}">
                  <a16:creationId xmlns:a16="http://schemas.microsoft.com/office/drawing/2014/main" id="{3005FBC8-AD45-1819-8651-14891233D729}"/>
                </a:ext>
              </a:extLst>
            </p:cNvPr>
            <p:cNvSpPr/>
            <p:nvPr/>
          </p:nvSpPr>
          <p:spPr>
            <a:xfrm>
              <a:off x="6593200" y="3314624"/>
              <a:ext cx="540000" cy="360000"/>
            </a:xfrm>
            <a:prstGeom prst="rightArrow">
              <a:avLst/>
            </a:prstGeom>
            <a:noFill/>
            <a:ln cmpd="dbl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</p:txBody>
        </p:sp>
      </p:grp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C4881ABE-E4AA-2153-0789-A763D365BE55}"/>
              </a:ext>
            </a:extLst>
          </p:cNvPr>
          <p:cNvSpPr/>
          <p:nvPr/>
        </p:nvSpPr>
        <p:spPr>
          <a:xfrm>
            <a:off x="2966069" y="4519533"/>
            <a:ext cx="3600000" cy="900000"/>
          </a:xfrm>
          <a:prstGeom prst="roundRect">
            <a:avLst/>
          </a:prstGeom>
          <a:solidFill>
            <a:schemeClr val="accent5">
              <a:lumMod val="9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（２）</a:t>
            </a:r>
            <a:r>
              <a:rPr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固有の分析</a:t>
            </a:r>
            <a:r>
              <a:rPr kumimoji="1"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3BF3107-D990-ECEA-BF65-0577CFC54937}"/>
              </a:ext>
            </a:extLst>
          </p:cNvPr>
          <p:cNvGrpSpPr/>
          <p:nvPr/>
        </p:nvGrpSpPr>
        <p:grpSpPr>
          <a:xfrm>
            <a:off x="598938" y="4519533"/>
            <a:ext cx="2367131" cy="900000"/>
            <a:chOff x="598938" y="4519533"/>
            <a:chExt cx="2367131" cy="900000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1E2024B0-E905-10E5-746D-05CACCA9D4F4}"/>
                </a:ext>
              </a:extLst>
            </p:cNvPr>
            <p:cNvSpPr/>
            <p:nvPr/>
          </p:nvSpPr>
          <p:spPr>
            <a:xfrm>
              <a:off x="598938" y="4519533"/>
              <a:ext cx="1800000" cy="900000"/>
            </a:xfrm>
            <a:prstGeom prst="roundRect">
              <a:avLst/>
            </a:prstGeom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（１）</a:t>
              </a:r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分析目的、</a:t>
              </a:r>
              <a:endParaRPr kumimoji="1"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  <a:p>
              <a:pPr algn="ctr"/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分析対象の</a:t>
              </a:r>
              <a:endParaRPr kumimoji="1"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  <a:p>
              <a:pPr algn="ctr"/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認識共有</a:t>
              </a:r>
            </a:p>
          </p:txBody>
        </p:sp>
        <p:sp>
          <p:nvSpPr>
            <p:cNvPr id="33" name="矢印: 右 32">
              <a:extLst>
                <a:ext uri="{FF2B5EF4-FFF2-40B4-BE49-F238E27FC236}">
                  <a16:creationId xmlns:a16="http://schemas.microsoft.com/office/drawing/2014/main" id="{52481F46-2E15-3AEB-7516-ABDDFAC884D3}"/>
                </a:ext>
              </a:extLst>
            </p:cNvPr>
            <p:cNvSpPr/>
            <p:nvPr/>
          </p:nvSpPr>
          <p:spPr>
            <a:xfrm>
              <a:off x="2426069" y="4789533"/>
              <a:ext cx="540000" cy="360000"/>
            </a:xfrm>
            <a:prstGeom prst="rightArrow">
              <a:avLst/>
            </a:prstGeom>
            <a:noFill/>
            <a:ln cmpd="dbl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5DDA0EE-7B88-07BC-9B09-4D109FDDEAF3}"/>
              </a:ext>
            </a:extLst>
          </p:cNvPr>
          <p:cNvGrpSpPr/>
          <p:nvPr/>
        </p:nvGrpSpPr>
        <p:grpSpPr>
          <a:xfrm>
            <a:off x="468313" y="2957801"/>
            <a:ext cx="2499435" cy="1090601"/>
            <a:chOff x="468313" y="2957801"/>
            <a:chExt cx="2499435" cy="109060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3C188FF-E766-954F-75BE-171413AA8948}"/>
                </a:ext>
              </a:extLst>
            </p:cNvPr>
            <p:cNvGrpSpPr/>
            <p:nvPr/>
          </p:nvGrpSpPr>
          <p:grpSpPr>
            <a:xfrm>
              <a:off x="600617" y="3024009"/>
              <a:ext cx="2367131" cy="900000"/>
              <a:chOff x="598938" y="4519533"/>
              <a:chExt cx="2367131" cy="900000"/>
            </a:xfrm>
          </p:grpSpPr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765F95BD-10C0-B990-E6A0-4276FA02297A}"/>
                  </a:ext>
                </a:extLst>
              </p:cNvPr>
              <p:cNvSpPr/>
              <p:nvPr/>
            </p:nvSpPr>
            <p:spPr>
              <a:xfrm>
                <a:off x="598938" y="4519533"/>
                <a:ext cx="1800000" cy="900000"/>
              </a:xfrm>
              <a:prstGeom prst="roundRect">
                <a:avLst/>
              </a:prstGeom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b="1" dirty="0">
                    <a:latin typeface="IPA Pゴシック" panose="020B0500000000000000" pitchFamily="50" charset="-128"/>
                    <a:ea typeface="IPA Pゴシック" panose="020B0500000000000000" pitchFamily="50" charset="-128"/>
                  </a:rPr>
                  <a:t>（１）</a:t>
                </a:r>
                <a:r>
                  <a:rPr kumimoji="1" lang="ja-JP" altLang="en-US" b="1" dirty="0">
                    <a:latin typeface="IPA Pゴシック" panose="020B0500000000000000" pitchFamily="50" charset="-128"/>
                    <a:ea typeface="IPA Pゴシック" panose="020B0500000000000000" pitchFamily="50" charset="-128"/>
                  </a:rPr>
                  <a:t>分析目的、</a:t>
                </a:r>
                <a:endParaRPr kumimoji="1" lang="en-US" altLang="ja-JP" b="1" dirty="0">
                  <a:latin typeface="IPA Pゴシック" panose="020B0500000000000000" pitchFamily="50" charset="-128"/>
                  <a:ea typeface="IPA Pゴシック" panose="020B0500000000000000" pitchFamily="50" charset="-128"/>
                </a:endParaRPr>
              </a:p>
              <a:p>
                <a:pPr algn="ctr"/>
                <a:r>
                  <a:rPr kumimoji="1" lang="ja-JP" altLang="en-US" b="1" dirty="0">
                    <a:latin typeface="IPA Pゴシック" panose="020B0500000000000000" pitchFamily="50" charset="-128"/>
                    <a:ea typeface="IPA Pゴシック" panose="020B0500000000000000" pitchFamily="50" charset="-128"/>
                  </a:rPr>
                  <a:t>分析対象の</a:t>
                </a:r>
                <a:endParaRPr kumimoji="1" lang="en-US" altLang="ja-JP" b="1" dirty="0">
                  <a:latin typeface="IPA Pゴシック" panose="020B0500000000000000" pitchFamily="50" charset="-128"/>
                  <a:ea typeface="IPA Pゴシック" panose="020B0500000000000000" pitchFamily="50" charset="-128"/>
                </a:endParaRPr>
              </a:p>
              <a:p>
                <a:pPr algn="ctr"/>
                <a:r>
                  <a:rPr kumimoji="1" lang="ja-JP" altLang="en-US" b="1" dirty="0">
                    <a:latin typeface="IPA Pゴシック" panose="020B0500000000000000" pitchFamily="50" charset="-128"/>
                    <a:ea typeface="IPA Pゴシック" panose="020B0500000000000000" pitchFamily="50" charset="-128"/>
                  </a:rPr>
                  <a:t>認識共有</a:t>
                </a:r>
              </a:p>
            </p:txBody>
          </p:sp>
          <p:sp>
            <p:nvSpPr>
              <p:cNvPr id="9" name="矢印: 右 8">
                <a:extLst>
                  <a:ext uri="{FF2B5EF4-FFF2-40B4-BE49-F238E27FC236}">
                    <a16:creationId xmlns:a16="http://schemas.microsoft.com/office/drawing/2014/main" id="{6768C9B5-D0A1-6D6D-1C2C-F093FC81342B}"/>
                  </a:ext>
                </a:extLst>
              </p:cNvPr>
              <p:cNvSpPr/>
              <p:nvPr/>
            </p:nvSpPr>
            <p:spPr>
              <a:xfrm>
                <a:off x="2426069" y="4789533"/>
                <a:ext cx="540000" cy="360000"/>
              </a:xfrm>
              <a:prstGeom prst="rightArrow">
                <a:avLst/>
              </a:prstGeom>
              <a:noFill/>
              <a:ln cmpd="dbl"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IPA Pゴシック" panose="020B0500000000000000" pitchFamily="50" charset="-128"/>
                  <a:ea typeface="IPA Pゴシック" panose="020B0500000000000000" pitchFamily="50" charset="-128"/>
                </a:endParaRPr>
              </a:p>
            </p:txBody>
          </p:sp>
        </p:grp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CE20190-B60F-1095-1705-809EB54F88A8}"/>
                </a:ext>
              </a:extLst>
            </p:cNvPr>
            <p:cNvSpPr/>
            <p:nvPr/>
          </p:nvSpPr>
          <p:spPr>
            <a:xfrm>
              <a:off x="468313" y="2957801"/>
              <a:ext cx="2497756" cy="1090601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A01F3B-46A6-F29A-B9FB-A4317EDB3BC6}"/>
              </a:ext>
            </a:extLst>
          </p:cNvPr>
          <p:cNvGrpSpPr/>
          <p:nvPr/>
        </p:nvGrpSpPr>
        <p:grpSpPr>
          <a:xfrm>
            <a:off x="572393" y="1550810"/>
            <a:ext cx="2367131" cy="900000"/>
            <a:chOff x="598938" y="4519533"/>
            <a:chExt cx="2367131" cy="900000"/>
          </a:xfrm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C2384645-448C-168A-D060-6AACDE0DE0AB}"/>
                </a:ext>
              </a:extLst>
            </p:cNvPr>
            <p:cNvSpPr/>
            <p:nvPr/>
          </p:nvSpPr>
          <p:spPr>
            <a:xfrm>
              <a:off x="598938" y="4519533"/>
              <a:ext cx="1800000" cy="900000"/>
            </a:xfrm>
            <a:prstGeom prst="roundRect">
              <a:avLst/>
            </a:prstGeom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（１）</a:t>
              </a:r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分析目的、</a:t>
              </a:r>
              <a:endParaRPr kumimoji="1"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  <a:p>
              <a:pPr algn="ctr"/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分析対象の</a:t>
              </a:r>
              <a:endParaRPr kumimoji="1"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  <a:p>
              <a:pPr algn="ctr"/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認識共有</a:t>
              </a:r>
            </a:p>
          </p:txBody>
        </p:sp>
        <p:sp>
          <p:nvSpPr>
            <p:cNvPr id="24" name="矢印: 右 23">
              <a:extLst>
                <a:ext uri="{FF2B5EF4-FFF2-40B4-BE49-F238E27FC236}">
                  <a16:creationId xmlns:a16="http://schemas.microsoft.com/office/drawing/2014/main" id="{1A162193-EC8F-3CA7-3471-4E10311C4F33}"/>
                </a:ext>
              </a:extLst>
            </p:cNvPr>
            <p:cNvSpPr/>
            <p:nvPr/>
          </p:nvSpPr>
          <p:spPr>
            <a:xfrm>
              <a:off x="2426069" y="4789533"/>
              <a:ext cx="540000" cy="360000"/>
            </a:xfrm>
            <a:prstGeom prst="rightArrow">
              <a:avLst/>
            </a:prstGeom>
            <a:noFill/>
            <a:ln cmpd="dbl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06059D03-F2E2-8A2B-3DBA-3CDD036245FB}"/>
              </a:ext>
            </a:extLst>
          </p:cNvPr>
          <p:cNvSpPr/>
          <p:nvPr/>
        </p:nvSpPr>
        <p:spPr>
          <a:xfrm>
            <a:off x="440089" y="1484602"/>
            <a:ext cx="2497756" cy="109060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A6D1B72-DF93-AF5C-6319-1DD6B1E39916}"/>
              </a:ext>
            </a:extLst>
          </p:cNvPr>
          <p:cNvGrpSpPr/>
          <p:nvPr/>
        </p:nvGrpSpPr>
        <p:grpSpPr>
          <a:xfrm>
            <a:off x="6598843" y="4507066"/>
            <a:ext cx="2340000" cy="900000"/>
            <a:chOff x="6593200" y="3033862"/>
            <a:chExt cx="2340000" cy="900000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93519F57-FC0B-4E92-0424-67505A7A633F}"/>
                </a:ext>
              </a:extLst>
            </p:cNvPr>
            <p:cNvSpPr/>
            <p:nvPr/>
          </p:nvSpPr>
          <p:spPr>
            <a:xfrm>
              <a:off x="7133200" y="3033862"/>
              <a:ext cx="1800000" cy="900000"/>
            </a:xfrm>
            <a:prstGeom prst="roundRect">
              <a:avLst/>
            </a:prstGeom>
            <a:solidFill>
              <a:srgbClr val="92D050"/>
            </a:solidFill>
            <a:effectLst>
              <a:glow rad="63500">
                <a:srgbClr val="92D050">
                  <a:alpha val="40000"/>
                </a:srgb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（３）</a:t>
              </a:r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対策検討</a:t>
              </a:r>
            </a:p>
          </p:txBody>
        </p:sp>
        <p:sp>
          <p:nvSpPr>
            <p:cNvPr id="34" name="矢印: 右 33">
              <a:extLst>
                <a:ext uri="{FF2B5EF4-FFF2-40B4-BE49-F238E27FC236}">
                  <a16:creationId xmlns:a16="http://schemas.microsoft.com/office/drawing/2014/main" id="{E79C4130-6AC7-8D1A-05AE-E20C0BABFFDB}"/>
                </a:ext>
              </a:extLst>
            </p:cNvPr>
            <p:cNvSpPr/>
            <p:nvPr/>
          </p:nvSpPr>
          <p:spPr>
            <a:xfrm>
              <a:off x="6593200" y="3314624"/>
              <a:ext cx="540000" cy="360000"/>
            </a:xfrm>
            <a:prstGeom prst="rightArrow">
              <a:avLst/>
            </a:prstGeom>
            <a:noFill/>
            <a:ln cmpd="dbl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389F1DA2-699C-731F-18B5-619EB82B8756}"/>
              </a:ext>
            </a:extLst>
          </p:cNvPr>
          <p:cNvGrpSpPr/>
          <p:nvPr/>
        </p:nvGrpSpPr>
        <p:grpSpPr>
          <a:xfrm>
            <a:off x="6598843" y="1583236"/>
            <a:ext cx="2340000" cy="900000"/>
            <a:chOff x="6593200" y="3033862"/>
            <a:chExt cx="2340000" cy="900000"/>
          </a:xfrm>
        </p:grpSpPr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F8F558BC-7BA6-5AE4-B450-7BD5E8F6F981}"/>
                </a:ext>
              </a:extLst>
            </p:cNvPr>
            <p:cNvSpPr/>
            <p:nvPr/>
          </p:nvSpPr>
          <p:spPr>
            <a:xfrm>
              <a:off x="7133200" y="3033862"/>
              <a:ext cx="1800000" cy="900000"/>
            </a:xfrm>
            <a:prstGeom prst="roundRect">
              <a:avLst/>
            </a:prstGeom>
            <a:solidFill>
              <a:srgbClr val="92D050"/>
            </a:solidFill>
            <a:effectLst>
              <a:glow rad="63500">
                <a:srgbClr val="92D050">
                  <a:alpha val="40000"/>
                </a:srgb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（３）</a:t>
              </a:r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対策検討</a:t>
              </a:r>
            </a:p>
          </p:txBody>
        </p:sp>
        <p:sp>
          <p:nvSpPr>
            <p:cNvPr id="37" name="矢印: 右 36">
              <a:extLst>
                <a:ext uri="{FF2B5EF4-FFF2-40B4-BE49-F238E27FC236}">
                  <a16:creationId xmlns:a16="http://schemas.microsoft.com/office/drawing/2014/main" id="{620F819C-7D50-06F3-D141-EDD7C232D4D5}"/>
                </a:ext>
              </a:extLst>
            </p:cNvPr>
            <p:cNvSpPr/>
            <p:nvPr/>
          </p:nvSpPr>
          <p:spPr>
            <a:xfrm>
              <a:off x="6593200" y="3314624"/>
              <a:ext cx="540000" cy="360000"/>
            </a:xfrm>
            <a:prstGeom prst="rightArrow">
              <a:avLst/>
            </a:prstGeom>
            <a:noFill/>
            <a:ln cmpd="dbl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5137885-EAFA-AD26-9033-8EFC97807BFB}"/>
              </a:ext>
            </a:extLst>
          </p:cNvPr>
          <p:cNvSpPr/>
          <p:nvPr/>
        </p:nvSpPr>
        <p:spPr>
          <a:xfrm>
            <a:off x="6566069" y="1511954"/>
            <a:ext cx="2497756" cy="109060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33274130-51C6-B053-4672-9A2E6BF09D64}"/>
              </a:ext>
            </a:extLst>
          </p:cNvPr>
          <p:cNvSpPr/>
          <p:nvPr/>
        </p:nvSpPr>
        <p:spPr>
          <a:xfrm>
            <a:off x="6593200" y="4422527"/>
            <a:ext cx="2497756" cy="109060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0872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A71F1C-2149-A784-B3AB-3F272D22B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146" y="83363"/>
            <a:ext cx="8455094" cy="719892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「</a:t>
            </a:r>
            <a:r>
              <a:rPr lang="en-US" altLang="ja-JP" sz="2800" dirty="0">
                <a:latin typeface="Meiryo"/>
                <a:ea typeface="Meiryo"/>
                <a:cs typeface="Meiryo"/>
                <a:sym typeface="Meiryo"/>
              </a:rPr>
              <a:t>STPA</a:t>
            </a:r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 </a:t>
            </a:r>
            <a:r>
              <a:rPr lang="en-US" altLang="ja-JP" sz="2800" dirty="0">
                <a:latin typeface="Meiryo"/>
                <a:ea typeface="Meiryo"/>
                <a:cs typeface="Meiryo"/>
                <a:sym typeface="Meiryo"/>
              </a:rPr>
              <a:t>Primer</a:t>
            </a:r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」に記された</a:t>
            </a:r>
            <a:r>
              <a:rPr lang="en-US" altLang="ja-JP" sz="2800" dirty="0">
                <a:latin typeface="Meiryo"/>
                <a:ea typeface="Meiryo"/>
                <a:cs typeface="Meiryo"/>
                <a:sym typeface="Meiryo"/>
              </a:rPr>
              <a:t>STPA</a:t>
            </a:r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手順</a:t>
            </a:r>
            <a:endParaRPr kumimoji="1" lang="ja-JP" altLang="en-US" sz="2800" dirty="0"/>
          </a:p>
        </p:txBody>
      </p:sp>
      <p:sp>
        <p:nvSpPr>
          <p:cNvPr id="4" name="Google Shape;174;p8">
            <a:extLst>
              <a:ext uri="{FF2B5EF4-FFF2-40B4-BE49-F238E27FC236}">
                <a16:creationId xmlns:a16="http://schemas.microsoft.com/office/drawing/2014/main" id="{D06A9DD5-10EA-D51E-5F58-D445AC2278EE}"/>
              </a:ext>
            </a:extLst>
          </p:cNvPr>
          <p:cNvSpPr/>
          <p:nvPr/>
        </p:nvSpPr>
        <p:spPr>
          <a:xfrm>
            <a:off x="7190046" y="1672780"/>
            <a:ext cx="1898416" cy="4516827"/>
          </a:xfrm>
          <a:prstGeom prst="roundRect">
            <a:avLst>
              <a:gd name="adj" fmla="val 5582"/>
            </a:avLst>
          </a:prstGeom>
          <a:solidFill>
            <a:srgbClr val="DDECFF"/>
          </a:solidFill>
          <a:ln w="9525" cap="flat" cmpd="sng">
            <a:solidFill>
              <a:srgbClr val="7649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" name="Google Shape;176;p8">
            <a:extLst>
              <a:ext uri="{FF2B5EF4-FFF2-40B4-BE49-F238E27FC236}">
                <a16:creationId xmlns:a16="http://schemas.microsoft.com/office/drawing/2014/main" id="{DF3002F2-15B7-A1CA-9937-5C4A67E3A270}"/>
              </a:ext>
            </a:extLst>
          </p:cNvPr>
          <p:cNvSpPr/>
          <p:nvPr/>
        </p:nvSpPr>
        <p:spPr>
          <a:xfrm>
            <a:off x="2200019" y="1684884"/>
            <a:ext cx="2233237" cy="4516827"/>
          </a:xfrm>
          <a:prstGeom prst="roundRect">
            <a:avLst>
              <a:gd name="adj" fmla="val 5611"/>
            </a:avLst>
          </a:prstGeom>
          <a:solidFill>
            <a:srgbClr val="DDECFF"/>
          </a:solidFill>
          <a:ln w="9525" cap="flat" cmpd="sng">
            <a:solidFill>
              <a:srgbClr val="7649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7" name="Google Shape;177;p8">
            <a:extLst>
              <a:ext uri="{FF2B5EF4-FFF2-40B4-BE49-F238E27FC236}">
                <a16:creationId xmlns:a16="http://schemas.microsoft.com/office/drawing/2014/main" id="{F0201BFD-C8A1-28D2-F0EB-A23F0C1EEE7C}"/>
              </a:ext>
            </a:extLst>
          </p:cNvPr>
          <p:cNvSpPr/>
          <p:nvPr/>
        </p:nvSpPr>
        <p:spPr>
          <a:xfrm>
            <a:off x="2303395" y="3240129"/>
            <a:ext cx="1900594" cy="2634801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8" name="Google Shape;178;p8">
            <a:extLst>
              <a:ext uri="{FF2B5EF4-FFF2-40B4-BE49-F238E27FC236}">
                <a16:creationId xmlns:a16="http://schemas.microsoft.com/office/drawing/2014/main" id="{7148D812-89BC-E253-02C5-5C7F9F6C3C49}"/>
              </a:ext>
            </a:extLst>
          </p:cNvPr>
          <p:cNvSpPr/>
          <p:nvPr/>
        </p:nvSpPr>
        <p:spPr>
          <a:xfrm>
            <a:off x="4544255" y="1684884"/>
            <a:ext cx="2519573" cy="4516827"/>
          </a:xfrm>
          <a:prstGeom prst="roundRect">
            <a:avLst>
              <a:gd name="adj" fmla="val 4703"/>
            </a:avLst>
          </a:prstGeom>
          <a:solidFill>
            <a:srgbClr val="DDECFF"/>
          </a:solidFill>
          <a:ln w="9525" cap="flat" cmpd="sng">
            <a:solidFill>
              <a:srgbClr val="7649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9" name="Google Shape;179;p8">
            <a:extLst>
              <a:ext uri="{FF2B5EF4-FFF2-40B4-BE49-F238E27FC236}">
                <a16:creationId xmlns:a16="http://schemas.microsoft.com/office/drawing/2014/main" id="{E3BCB03E-6ACD-5CF5-6B14-E4B14B423B71}"/>
              </a:ext>
            </a:extLst>
          </p:cNvPr>
          <p:cNvSpPr/>
          <p:nvPr/>
        </p:nvSpPr>
        <p:spPr>
          <a:xfrm>
            <a:off x="229979" y="1684884"/>
            <a:ext cx="1851202" cy="4516827"/>
          </a:xfrm>
          <a:prstGeom prst="roundRect">
            <a:avLst>
              <a:gd name="adj" fmla="val 9023"/>
            </a:avLst>
          </a:prstGeom>
          <a:solidFill>
            <a:srgbClr val="DDECFF"/>
          </a:solidFill>
          <a:ln w="9525" cap="flat" cmpd="sng">
            <a:solidFill>
              <a:srgbClr val="7649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0" name="Google Shape;180;p8">
            <a:extLst>
              <a:ext uri="{FF2B5EF4-FFF2-40B4-BE49-F238E27FC236}">
                <a16:creationId xmlns:a16="http://schemas.microsoft.com/office/drawing/2014/main" id="{D4537969-F562-508F-14C8-6B93681460A6}"/>
              </a:ext>
            </a:extLst>
          </p:cNvPr>
          <p:cNvSpPr/>
          <p:nvPr/>
        </p:nvSpPr>
        <p:spPr>
          <a:xfrm>
            <a:off x="5358194" y="3935328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1" name="Google Shape;181;p8">
            <a:extLst>
              <a:ext uri="{FF2B5EF4-FFF2-40B4-BE49-F238E27FC236}">
                <a16:creationId xmlns:a16="http://schemas.microsoft.com/office/drawing/2014/main" id="{1DCD71D0-27AB-C100-4C41-965ABBE0EE4E}"/>
              </a:ext>
            </a:extLst>
          </p:cNvPr>
          <p:cNvSpPr txBox="1"/>
          <p:nvPr/>
        </p:nvSpPr>
        <p:spPr>
          <a:xfrm>
            <a:off x="2303150" y="1790971"/>
            <a:ext cx="2037958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コンポーネント間の</a:t>
            </a:r>
            <a:endParaRPr sz="1500" b="1" dirty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制御関係を表すモデル</a:t>
            </a:r>
            <a:r>
              <a:rPr lang="ja-JP" sz="1500" b="1" baseline="30000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※</a:t>
            </a:r>
            <a:r>
              <a:rPr lang="ja-JP" sz="15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の構築</a:t>
            </a:r>
            <a:endParaRPr sz="1500" b="1" dirty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2" name="Google Shape;182;p8">
            <a:extLst>
              <a:ext uri="{FF2B5EF4-FFF2-40B4-BE49-F238E27FC236}">
                <a16:creationId xmlns:a16="http://schemas.microsoft.com/office/drawing/2014/main" id="{AD6466F7-8839-0BBA-A387-A7E907435C04}"/>
              </a:ext>
            </a:extLst>
          </p:cNvPr>
          <p:cNvSpPr txBox="1"/>
          <p:nvPr/>
        </p:nvSpPr>
        <p:spPr>
          <a:xfrm>
            <a:off x="7205553" y="1780653"/>
            <a:ext cx="186947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UCAの発生要因</a:t>
            </a:r>
            <a:r>
              <a:rPr lang="ja-JP" sz="1500" b="1" baseline="3000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※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の分析</a:t>
            </a:r>
            <a:endParaRPr sz="15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pic>
        <p:nvPicPr>
          <p:cNvPr id="13" name="Google Shape;183;p8">
            <a:extLst>
              <a:ext uri="{FF2B5EF4-FFF2-40B4-BE49-F238E27FC236}">
                <a16:creationId xmlns:a16="http://schemas.microsoft.com/office/drawing/2014/main" id="{E0E726A4-59D8-31CF-410F-0FB19D45B98A}"/>
              </a:ext>
            </a:extLst>
          </p:cNvPr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7364" y="3767016"/>
            <a:ext cx="1070078" cy="675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84;p8">
            <a:extLst>
              <a:ext uri="{FF2B5EF4-FFF2-40B4-BE49-F238E27FC236}">
                <a16:creationId xmlns:a16="http://schemas.microsoft.com/office/drawing/2014/main" id="{1A84D752-8E33-656D-C13B-A7C87C894E43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03892" y="3868468"/>
            <a:ext cx="208171" cy="20817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85;p8">
            <a:extLst>
              <a:ext uri="{FF2B5EF4-FFF2-40B4-BE49-F238E27FC236}">
                <a16:creationId xmlns:a16="http://schemas.microsoft.com/office/drawing/2014/main" id="{825D0C42-A26F-02D3-37F3-2E7014C9930A}"/>
              </a:ext>
            </a:extLst>
          </p:cNvPr>
          <p:cNvSpPr/>
          <p:nvPr/>
        </p:nvSpPr>
        <p:spPr>
          <a:xfrm>
            <a:off x="1398641" y="3751194"/>
            <a:ext cx="254493" cy="180000"/>
          </a:xfrm>
          <a:prstGeom prst="irregularSeal1">
            <a:avLst/>
          </a:prstGeom>
          <a:solidFill>
            <a:srgbClr val="FFFF00"/>
          </a:solidFill>
          <a:ln w="9525" cap="flat" cmpd="sng">
            <a:solidFill>
              <a:srgbClr val="DC42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6" name="Google Shape;186;p8">
            <a:extLst>
              <a:ext uri="{FF2B5EF4-FFF2-40B4-BE49-F238E27FC236}">
                <a16:creationId xmlns:a16="http://schemas.microsoft.com/office/drawing/2014/main" id="{DF74B951-12CD-CB81-A21B-D30388897095}"/>
              </a:ext>
            </a:extLst>
          </p:cNvPr>
          <p:cNvSpPr txBox="1"/>
          <p:nvPr/>
        </p:nvSpPr>
        <p:spPr>
          <a:xfrm>
            <a:off x="671997" y="3928201"/>
            <a:ext cx="799922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システム</a:t>
            </a:r>
            <a:endParaRPr sz="1100" b="1">
              <a:solidFill>
                <a:srgbClr val="0057C8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7" name="Google Shape;187;p8">
            <a:extLst>
              <a:ext uri="{FF2B5EF4-FFF2-40B4-BE49-F238E27FC236}">
                <a16:creationId xmlns:a16="http://schemas.microsoft.com/office/drawing/2014/main" id="{425582DD-EFD0-3D20-3CFA-96DB358433C3}"/>
              </a:ext>
            </a:extLst>
          </p:cNvPr>
          <p:cNvSpPr txBox="1"/>
          <p:nvPr/>
        </p:nvSpPr>
        <p:spPr>
          <a:xfrm>
            <a:off x="329416" y="1154162"/>
            <a:ext cx="162796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【Step0 】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準備1</a:t>
            </a:r>
            <a:endParaRPr sz="1800" b="1" dirty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8" name="Google Shape;188;p8">
            <a:extLst>
              <a:ext uri="{FF2B5EF4-FFF2-40B4-BE49-F238E27FC236}">
                <a16:creationId xmlns:a16="http://schemas.microsoft.com/office/drawing/2014/main" id="{D1F0FB65-1CC1-3207-F5D1-F9BEABBB5F75}"/>
              </a:ext>
            </a:extLst>
          </p:cNvPr>
          <p:cNvSpPr txBox="1"/>
          <p:nvPr/>
        </p:nvSpPr>
        <p:spPr>
          <a:xfrm>
            <a:off x="2699532" y="1154162"/>
            <a:ext cx="129623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 dirty="0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【Step0】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 dirty="0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準備2</a:t>
            </a:r>
            <a:endParaRPr sz="1800" b="1" dirty="0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9" name="Google Shape;189;p8">
            <a:extLst>
              <a:ext uri="{FF2B5EF4-FFF2-40B4-BE49-F238E27FC236}">
                <a16:creationId xmlns:a16="http://schemas.microsoft.com/office/drawing/2014/main" id="{E7653A1B-E79C-0BE8-8311-A21DA464CCBD}"/>
              </a:ext>
            </a:extLst>
          </p:cNvPr>
          <p:cNvSpPr txBox="1"/>
          <p:nvPr/>
        </p:nvSpPr>
        <p:spPr>
          <a:xfrm>
            <a:off x="5244812" y="1374740"/>
            <a:ext cx="119766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【Step1】</a:t>
            </a:r>
            <a:endParaRPr sz="1800" b="1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0" name="Google Shape;190;p8">
            <a:extLst>
              <a:ext uri="{FF2B5EF4-FFF2-40B4-BE49-F238E27FC236}">
                <a16:creationId xmlns:a16="http://schemas.microsoft.com/office/drawing/2014/main" id="{579566EE-1354-0066-70F3-B506A6582479}"/>
              </a:ext>
            </a:extLst>
          </p:cNvPr>
          <p:cNvSpPr txBox="1"/>
          <p:nvPr/>
        </p:nvSpPr>
        <p:spPr>
          <a:xfrm>
            <a:off x="7436700" y="1374740"/>
            <a:ext cx="122560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【Step2】</a:t>
            </a:r>
            <a:endParaRPr sz="1800" b="1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1" name="Google Shape;191;p8">
            <a:extLst>
              <a:ext uri="{FF2B5EF4-FFF2-40B4-BE49-F238E27FC236}">
                <a16:creationId xmlns:a16="http://schemas.microsoft.com/office/drawing/2014/main" id="{7C1514C1-DDCF-B1BE-FEB7-DD640D06ABCA}"/>
              </a:ext>
            </a:extLst>
          </p:cNvPr>
          <p:cNvSpPr/>
          <p:nvPr/>
        </p:nvSpPr>
        <p:spPr>
          <a:xfrm>
            <a:off x="5244812" y="3448463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2" name="Google Shape;192;p8">
            <a:extLst>
              <a:ext uri="{FF2B5EF4-FFF2-40B4-BE49-F238E27FC236}">
                <a16:creationId xmlns:a16="http://schemas.microsoft.com/office/drawing/2014/main" id="{5F920CD6-FE55-88CA-CABE-5263DA870B22}"/>
              </a:ext>
            </a:extLst>
          </p:cNvPr>
          <p:cNvSpPr/>
          <p:nvPr/>
        </p:nvSpPr>
        <p:spPr>
          <a:xfrm>
            <a:off x="5281192" y="3856813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23" name="Google Shape;193;p8">
            <a:extLst>
              <a:ext uri="{FF2B5EF4-FFF2-40B4-BE49-F238E27FC236}">
                <a16:creationId xmlns:a16="http://schemas.microsoft.com/office/drawing/2014/main" id="{CD32A1A6-ED1F-C45E-1D98-1AA4E926C2B6}"/>
              </a:ext>
            </a:extLst>
          </p:cNvPr>
          <p:cNvCxnSpPr>
            <a:endCxn id="22" idx="1"/>
          </p:cNvCxnSpPr>
          <p:nvPr/>
        </p:nvCxnSpPr>
        <p:spPr>
          <a:xfrm>
            <a:off x="2748592" y="3928262"/>
            <a:ext cx="2532600" cy="53700"/>
          </a:xfrm>
          <a:prstGeom prst="curvedConnector3">
            <a:avLst>
              <a:gd name="adj1" fmla="val 49997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cxnSp>
        <p:nvCxnSpPr>
          <p:cNvPr id="24" name="Google Shape;194;p8">
            <a:extLst>
              <a:ext uri="{FF2B5EF4-FFF2-40B4-BE49-F238E27FC236}">
                <a16:creationId xmlns:a16="http://schemas.microsoft.com/office/drawing/2014/main" id="{2C3941ED-9E5E-7684-33BC-C3361C77130F}"/>
              </a:ext>
            </a:extLst>
          </p:cNvPr>
          <p:cNvCxnSpPr>
            <a:endCxn id="26" idx="1"/>
          </p:cNvCxnSpPr>
          <p:nvPr/>
        </p:nvCxnSpPr>
        <p:spPr>
          <a:xfrm rot="10800000" flipH="1">
            <a:off x="3608497" y="3496585"/>
            <a:ext cx="1548300" cy="213900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cxnSp>
        <p:nvCxnSpPr>
          <p:cNvPr id="25" name="Google Shape;196;p8">
            <a:extLst>
              <a:ext uri="{FF2B5EF4-FFF2-40B4-BE49-F238E27FC236}">
                <a16:creationId xmlns:a16="http://schemas.microsoft.com/office/drawing/2014/main" id="{5122BBC0-82F4-573A-171C-EA9335988386}"/>
              </a:ext>
            </a:extLst>
          </p:cNvPr>
          <p:cNvCxnSpPr>
            <a:endCxn id="29" idx="1"/>
          </p:cNvCxnSpPr>
          <p:nvPr/>
        </p:nvCxnSpPr>
        <p:spPr>
          <a:xfrm rot="10800000" flipH="1">
            <a:off x="3602829" y="4457303"/>
            <a:ext cx="1799400" cy="173700"/>
          </a:xfrm>
          <a:prstGeom prst="curvedConnector3">
            <a:avLst>
              <a:gd name="adj1" fmla="val 50002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sp>
        <p:nvSpPr>
          <p:cNvPr id="26" name="Google Shape;195;p8">
            <a:extLst>
              <a:ext uri="{FF2B5EF4-FFF2-40B4-BE49-F238E27FC236}">
                <a16:creationId xmlns:a16="http://schemas.microsoft.com/office/drawing/2014/main" id="{D5949A08-3F93-D289-ECE8-C054A6D9ECE3}"/>
              </a:ext>
            </a:extLst>
          </p:cNvPr>
          <p:cNvSpPr/>
          <p:nvPr/>
        </p:nvSpPr>
        <p:spPr>
          <a:xfrm>
            <a:off x="5156797" y="3371436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7" name="Google Shape;198;p8">
            <a:extLst>
              <a:ext uri="{FF2B5EF4-FFF2-40B4-BE49-F238E27FC236}">
                <a16:creationId xmlns:a16="http://schemas.microsoft.com/office/drawing/2014/main" id="{3B33F507-0A7F-D71D-106E-511EE55C9490}"/>
              </a:ext>
            </a:extLst>
          </p:cNvPr>
          <p:cNvSpPr/>
          <p:nvPr/>
        </p:nvSpPr>
        <p:spPr>
          <a:xfrm>
            <a:off x="5480817" y="4413768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8" name="Google Shape;199;p8">
            <a:extLst>
              <a:ext uri="{FF2B5EF4-FFF2-40B4-BE49-F238E27FC236}">
                <a16:creationId xmlns:a16="http://schemas.microsoft.com/office/drawing/2014/main" id="{385523EA-EB86-479F-A53C-F84C85227479}"/>
              </a:ext>
            </a:extLst>
          </p:cNvPr>
          <p:cNvSpPr/>
          <p:nvPr/>
        </p:nvSpPr>
        <p:spPr>
          <a:xfrm>
            <a:off x="5441523" y="4372961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9" name="Google Shape;197;p8">
            <a:extLst>
              <a:ext uri="{FF2B5EF4-FFF2-40B4-BE49-F238E27FC236}">
                <a16:creationId xmlns:a16="http://schemas.microsoft.com/office/drawing/2014/main" id="{07CC420D-36CA-0450-4A4D-74D3E5ADFE0C}"/>
              </a:ext>
            </a:extLst>
          </p:cNvPr>
          <p:cNvSpPr/>
          <p:nvPr/>
        </p:nvSpPr>
        <p:spPr>
          <a:xfrm>
            <a:off x="5402229" y="4332154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30" name="Google Shape;200;p8">
            <a:extLst>
              <a:ext uri="{FF2B5EF4-FFF2-40B4-BE49-F238E27FC236}">
                <a16:creationId xmlns:a16="http://schemas.microsoft.com/office/drawing/2014/main" id="{19DAD688-D642-E252-AA32-5593211387AA}"/>
              </a:ext>
            </a:extLst>
          </p:cNvPr>
          <p:cNvSpPr/>
          <p:nvPr/>
        </p:nvSpPr>
        <p:spPr>
          <a:xfrm>
            <a:off x="2055629" y="1379106"/>
            <a:ext cx="314042" cy="2067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31" name="Google Shape;201;p8">
            <a:extLst>
              <a:ext uri="{FF2B5EF4-FFF2-40B4-BE49-F238E27FC236}">
                <a16:creationId xmlns:a16="http://schemas.microsoft.com/office/drawing/2014/main" id="{23E04358-11FF-363B-78EE-82834C053030}"/>
              </a:ext>
            </a:extLst>
          </p:cNvPr>
          <p:cNvSpPr/>
          <p:nvPr/>
        </p:nvSpPr>
        <p:spPr>
          <a:xfrm>
            <a:off x="4639169" y="1379106"/>
            <a:ext cx="314042" cy="2067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32" name="Google Shape;202;p8">
            <a:extLst>
              <a:ext uri="{FF2B5EF4-FFF2-40B4-BE49-F238E27FC236}">
                <a16:creationId xmlns:a16="http://schemas.microsoft.com/office/drawing/2014/main" id="{F26F2A3E-46C6-116A-DC82-18B63531D2E0}"/>
              </a:ext>
            </a:extLst>
          </p:cNvPr>
          <p:cNvSpPr/>
          <p:nvPr/>
        </p:nvSpPr>
        <p:spPr>
          <a:xfrm>
            <a:off x="6851307" y="1379106"/>
            <a:ext cx="314042" cy="2067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33" name="Google Shape;203;p8">
            <a:extLst>
              <a:ext uri="{FF2B5EF4-FFF2-40B4-BE49-F238E27FC236}">
                <a16:creationId xmlns:a16="http://schemas.microsoft.com/office/drawing/2014/main" id="{6B38154A-E406-148F-0AB8-CFDA1D867934}"/>
              </a:ext>
            </a:extLst>
          </p:cNvPr>
          <p:cNvCxnSpPr/>
          <p:nvPr/>
        </p:nvCxnSpPr>
        <p:spPr>
          <a:xfrm>
            <a:off x="2781255" y="3695311"/>
            <a:ext cx="0" cy="1087462"/>
          </a:xfrm>
          <a:prstGeom prst="straightConnector1">
            <a:avLst/>
          </a:prstGeom>
          <a:solidFill>
            <a:srgbClr val="FFFFFF"/>
          </a:solidFill>
          <a:ln w="15875" cap="flat" cmpd="sng">
            <a:solidFill>
              <a:srgbClr val="DC424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4" name="Google Shape;204;p8">
            <a:extLst>
              <a:ext uri="{FF2B5EF4-FFF2-40B4-BE49-F238E27FC236}">
                <a16:creationId xmlns:a16="http://schemas.microsoft.com/office/drawing/2014/main" id="{DF336676-C762-0311-94A8-F02BA5A6C074}"/>
              </a:ext>
            </a:extLst>
          </p:cNvPr>
          <p:cNvCxnSpPr/>
          <p:nvPr/>
        </p:nvCxnSpPr>
        <p:spPr>
          <a:xfrm rot="10800000">
            <a:off x="2985442" y="3695312"/>
            <a:ext cx="0" cy="1087461"/>
          </a:xfrm>
          <a:prstGeom prst="straightConnector1">
            <a:avLst/>
          </a:prstGeom>
          <a:solidFill>
            <a:srgbClr val="FFFFFF"/>
          </a:solidFill>
          <a:ln w="15875" cap="flat" cmpd="sng">
            <a:solidFill>
              <a:srgbClr val="0057C8"/>
            </a:solidFill>
            <a:prstDash val="dash"/>
            <a:round/>
            <a:headEnd type="none" w="sm" len="sm"/>
            <a:tailEnd type="stealth" w="med" len="med"/>
          </a:ln>
        </p:spPr>
      </p:cxnSp>
      <p:sp>
        <p:nvSpPr>
          <p:cNvPr id="35" name="Google Shape;205;p8">
            <a:extLst>
              <a:ext uri="{FF2B5EF4-FFF2-40B4-BE49-F238E27FC236}">
                <a16:creationId xmlns:a16="http://schemas.microsoft.com/office/drawing/2014/main" id="{944D4458-E971-207A-50E9-947AEA773F3E}"/>
              </a:ext>
            </a:extLst>
          </p:cNvPr>
          <p:cNvSpPr/>
          <p:nvPr/>
        </p:nvSpPr>
        <p:spPr>
          <a:xfrm>
            <a:off x="2469054" y="4782773"/>
            <a:ext cx="1526713" cy="297858"/>
          </a:xfrm>
          <a:prstGeom prst="rect">
            <a:avLst/>
          </a:prstGeom>
          <a:solidFill>
            <a:srgbClr val="97C2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1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コンポーネント</a:t>
            </a:r>
            <a:endParaRPr sz="9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1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C</a:t>
            </a:r>
            <a:endParaRPr sz="9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36" name="Google Shape;206;p8">
            <a:extLst>
              <a:ext uri="{FF2B5EF4-FFF2-40B4-BE49-F238E27FC236}">
                <a16:creationId xmlns:a16="http://schemas.microsoft.com/office/drawing/2014/main" id="{11A35125-B807-6A13-0297-0F6775DEB3E8}"/>
              </a:ext>
            </a:extLst>
          </p:cNvPr>
          <p:cNvCxnSpPr/>
          <p:nvPr/>
        </p:nvCxnSpPr>
        <p:spPr>
          <a:xfrm rot="10800000">
            <a:off x="3831864" y="4393965"/>
            <a:ext cx="0" cy="388808"/>
          </a:xfrm>
          <a:prstGeom prst="straightConnector1">
            <a:avLst/>
          </a:prstGeom>
          <a:solidFill>
            <a:srgbClr val="FFFFFF"/>
          </a:solidFill>
          <a:ln w="15875" cap="flat" cmpd="sng">
            <a:solidFill>
              <a:srgbClr val="0057C8"/>
            </a:solidFill>
            <a:prstDash val="dash"/>
            <a:round/>
            <a:headEnd type="none" w="sm" len="sm"/>
            <a:tailEnd type="stealth" w="med" len="med"/>
          </a:ln>
        </p:spPr>
      </p:cxnSp>
      <p:cxnSp>
        <p:nvCxnSpPr>
          <p:cNvPr id="37" name="Google Shape;207;p8">
            <a:extLst>
              <a:ext uri="{FF2B5EF4-FFF2-40B4-BE49-F238E27FC236}">
                <a16:creationId xmlns:a16="http://schemas.microsoft.com/office/drawing/2014/main" id="{5E7FA04C-F991-5F38-6EFD-83A69684EB8D}"/>
              </a:ext>
            </a:extLst>
          </p:cNvPr>
          <p:cNvCxnSpPr/>
          <p:nvPr/>
        </p:nvCxnSpPr>
        <p:spPr>
          <a:xfrm>
            <a:off x="3615942" y="4374488"/>
            <a:ext cx="0" cy="403716"/>
          </a:xfrm>
          <a:prstGeom prst="straightConnector1">
            <a:avLst/>
          </a:prstGeom>
          <a:solidFill>
            <a:srgbClr val="FFFFFF"/>
          </a:solidFill>
          <a:ln w="15875" cap="flat" cmpd="sng">
            <a:solidFill>
              <a:srgbClr val="DC424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8" name="Google Shape;208;p8">
            <a:extLst>
              <a:ext uri="{FF2B5EF4-FFF2-40B4-BE49-F238E27FC236}">
                <a16:creationId xmlns:a16="http://schemas.microsoft.com/office/drawing/2014/main" id="{F1489E20-288B-C3A3-DBDF-655AD41DC2EC}"/>
              </a:ext>
            </a:extLst>
          </p:cNvPr>
          <p:cNvCxnSpPr/>
          <p:nvPr/>
        </p:nvCxnSpPr>
        <p:spPr>
          <a:xfrm rot="-5400000" flipH="1">
            <a:off x="3187074" y="3655465"/>
            <a:ext cx="468000" cy="432000"/>
          </a:xfrm>
          <a:prstGeom prst="bentConnector2">
            <a:avLst/>
          </a:prstGeom>
          <a:solidFill>
            <a:srgbClr val="FFFFFF"/>
          </a:solidFill>
          <a:ln w="15875" cap="flat" cmpd="sng">
            <a:solidFill>
              <a:srgbClr val="DC424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9" name="Google Shape;209;p8">
            <a:extLst>
              <a:ext uri="{FF2B5EF4-FFF2-40B4-BE49-F238E27FC236}">
                <a16:creationId xmlns:a16="http://schemas.microsoft.com/office/drawing/2014/main" id="{7A7DBD81-E654-8C0A-C9F8-5820D7031C10}"/>
              </a:ext>
            </a:extLst>
          </p:cNvPr>
          <p:cNvCxnSpPr/>
          <p:nvPr/>
        </p:nvCxnSpPr>
        <p:spPr>
          <a:xfrm rot="5400000" flipH="1">
            <a:off x="3364967" y="3537330"/>
            <a:ext cx="576000" cy="504000"/>
          </a:xfrm>
          <a:prstGeom prst="bentConnector2">
            <a:avLst/>
          </a:prstGeom>
          <a:solidFill>
            <a:srgbClr val="FFFFFF"/>
          </a:solidFill>
          <a:ln w="15875" cap="flat" cmpd="sng">
            <a:solidFill>
              <a:srgbClr val="0057C8"/>
            </a:solidFill>
            <a:prstDash val="dash"/>
            <a:round/>
            <a:headEnd type="none" w="sm" len="sm"/>
            <a:tailEnd type="stealth" w="med" len="med"/>
          </a:ln>
        </p:spPr>
      </p:cxnSp>
      <p:sp>
        <p:nvSpPr>
          <p:cNvPr id="40" name="Google Shape;210;p8">
            <a:extLst>
              <a:ext uri="{FF2B5EF4-FFF2-40B4-BE49-F238E27FC236}">
                <a16:creationId xmlns:a16="http://schemas.microsoft.com/office/drawing/2014/main" id="{BCE8A6FE-7A7F-088B-3543-12EC34DD325B}"/>
              </a:ext>
            </a:extLst>
          </p:cNvPr>
          <p:cNvSpPr/>
          <p:nvPr/>
        </p:nvSpPr>
        <p:spPr>
          <a:xfrm>
            <a:off x="2477209" y="3402215"/>
            <a:ext cx="928515" cy="297858"/>
          </a:xfrm>
          <a:prstGeom prst="rect">
            <a:avLst/>
          </a:prstGeom>
          <a:solidFill>
            <a:srgbClr val="97C2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1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コンポーネント</a:t>
            </a:r>
            <a:endParaRPr sz="9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1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A</a:t>
            </a:r>
            <a:endParaRPr sz="9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41" name="Google Shape;211;p8">
            <a:extLst>
              <a:ext uri="{FF2B5EF4-FFF2-40B4-BE49-F238E27FC236}">
                <a16:creationId xmlns:a16="http://schemas.microsoft.com/office/drawing/2014/main" id="{BD3FE543-0AFE-AEE7-A183-7565E3DA9DED}"/>
              </a:ext>
            </a:extLst>
          </p:cNvPr>
          <p:cNvSpPr/>
          <p:nvPr/>
        </p:nvSpPr>
        <p:spPr>
          <a:xfrm>
            <a:off x="3123765" y="4089099"/>
            <a:ext cx="928515" cy="297858"/>
          </a:xfrm>
          <a:prstGeom prst="rect">
            <a:avLst/>
          </a:prstGeom>
          <a:solidFill>
            <a:srgbClr val="97C2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1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コンポーネント</a:t>
            </a:r>
            <a:endParaRPr sz="9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1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B</a:t>
            </a:r>
            <a:endParaRPr sz="9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42" name="Google Shape;212;p8">
            <a:extLst>
              <a:ext uri="{FF2B5EF4-FFF2-40B4-BE49-F238E27FC236}">
                <a16:creationId xmlns:a16="http://schemas.microsoft.com/office/drawing/2014/main" id="{BB338EAB-67AF-BC5C-F195-634420FF1EEA}"/>
              </a:ext>
            </a:extLst>
          </p:cNvPr>
          <p:cNvSpPr txBox="1"/>
          <p:nvPr/>
        </p:nvSpPr>
        <p:spPr>
          <a:xfrm>
            <a:off x="2705179" y="5394116"/>
            <a:ext cx="1466406" cy="4154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：コンポーネント</a:t>
            </a:r>
            <a:endParaRPr sz="9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424A"/>
              </a:buClr>
              <a:buSzPts val="900"/>
              <a:buFont typeface="Meiryo"/>
              <a:buNone/>
            </a:pPr>
            <a:r>
              <a:rPr lang="ja-JP" sz="900" b="0" i="0" u="none" strike="noStrike" cap="none">
                <a:solidFill>
                  <a:srgbClr val="DC424A"/>
                </a:solidFill>
                <a:latin typeface="Meiryo"/>
                <a:ea typeface="Meiryo"/>
                <a:cs typeface="Meiryo"/>
                <a:sym typeface="Meiryo"/>
              </a:rPr>
              <a:t>：コントロールアクション</a:t>
            </a:r>
            <a:endParaRPr sz="900" b="0" i="0" u="none" strike="noStrike" cap="none">
              <a:solidFill>
                <a:srgbClr val="DC424A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7C8"/>
              </a:buClr>
              <a:buSzPts val="900"/>
              <a:buFont typeface="Meiryo"/>
              <a:buNone/>
            </a:pPr>
            <a:r>
              <a:rPr lang="ja-JP" sz="900" b="0" i="0" u="none" strike="noStrike" cap="none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：フィードバックデータ</a:t>
            </a:r>
            <a:endParaRPr sz="900" b="0" i="0" u="none" strike="noStrike" cap="none">
              <a:solidFill>
                <a:srgbClr val="0057C8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43" name="Google Shape;213;p8">
            <a:extLst>
              <a:ext uri="{FF2B5EF4-FFF2-40B4-BE49-F238E27FC236}">
                <a16:creationId xmlns:a16="http://schemas.microsoft.com/office/drawing/2014/main" id="{7D2E15EA-46A3-27E2-DA01-36792E0765D0}"/>
              </a:ext>
            </a:extLst>
          </p:cNvPr>
          <p:cNvCxnSpPr/>
          <p:nvPr/>
        </p:nvCxnSpPr>
        <p:spPr>
          <a:xfrm>
            <a:off x="2463494" y="5599211"/>
            <a:ext cx="253998" cy="0"/>
          </a:xfrm>
          <a:prstGeom prst="straightConnector1">
            <a:avLst/>
          </a:prstGeom>
          <a:noFill/>
          <a:ln w="9525" cap="flat" cmpd="sng">
            <a:solidFill>
              <a:srgbClr val="DC424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44" name="Google Shape;214;p8">
            <a:extLst>
              <a:ext uri="{FF2B5EF4-FFF2-40B4-BE49-F238E27FC236}">
                <a16:creationId xmlns:a16="http://schemas.microsoft.com/office/drawing/2014/main" id="{491BA94A-0849-8BA0-2BB5-5C0AB87D3C92}"/>
              </a:ext>
            </a:extLst>
          </p:cNvPr>
          <p:cNvCxnSpPr/>
          <p:nvPr/>
        </p:nvCxnSpPr>
        <p:spPr>
          <a:xfrm>
            <a:off x="2463494" y="5754526"/>
            <a:ext cx="253998" cy="0"/>
          </a:xfrm>
          <a:prstGeom prst="straightConnector1">
            <a:avLst/>
          </a:prstGeom>
          <a:noFill/>
          <a:ln w="9525" cap="flat" cmpd="sng">
            <a:solidFill>
              <a:srgbClr val="0057C8"/>
            </a:solidFill>
            <a:prstDash val="dash"/>
            <a:round/>
            <a:headEnd type="none" w="sm" len="sm"/>
            <a:tailEnd type="stealth" w="med" len="med"/>
          </a:ln>
        </p:spPr>
      </p:cxnSp>
      <p:sp>
        <p:nvSpPr>
          <p:cNvPr id="45" name="Google Shape;215;p8">
            <a:extLst>
              <a:ext uri="{FF2B5EF4-FFF2-40B4-BE49-F238E27FC236}">
                <a16:creationId xmlns:a16="http://schemas.microsoft.com/office/drawing/2014/main" id="{4433C718-C7B7-6EDB-6D8C-A3E2A0E8EB17}"/>
              </a:ext>
            </a:extLst>
          </p:cNvPr>
          <p:cNvSpPr/>
          <p:nvPr/>
        </p:nvSpPr>
        <p:spPr>
          <a:xfrm>
            <a:off x="2456538" y="5389060"/>
            <a:ext cx="252000" cy="108000"/>
          </a:xfrm>
          <a:prstGeom prst="rect">
            <a:avLst/>
          </a:prstGeom>
          <a:solidFill>
            <a:srgbClr val="97C2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46" name="Google Shape;216;p8">
            <a:extLst>
              <a:ext uri="{FF2B5EF4-FFF2-40B4-BE49-F238E27FC236}">
                <a16:creationId xmlns:a16="http://schemas.microsoft.com/office/drawing/2014/main" id="{BD0FA4E0-965F-9562-8F71-2304C0C1EF3E}"/>
              </a:ext>
            </a:extLst>
          </p:cNvPr>
          <p:cNvSpPr/>
          <p:nvPr/>
        </p:nvSpPr>
        <p:spPr>
          <a:xfrm>
            <a:off x="7425793" y="3298435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sp>
        <p:nvSpPr>
          <p:cNvPr id="47" name="Google Shape;217;p8">
            <a:extLst>
              <a:ext uri="{FF2B5EF4-FFF2-40B4-BE49-F238E27FC236}">
                <a16:creationId xmlns:a16="http://schemas.microsoft.com/office/drawing/2014/main" id="{00E7EB63-71C5-8A7D-D76F-F87E4BFBF74B}"/>
              </a:ext>
            </a:extLst>
          </p:cNvPr>
          <p:cNvSpPr/>
          <p:nvPr/>
        </p:nvSpPr>
        <p:spPr>
          <a:xfrm>
            <a:off x="7487758" y="3370450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sp>
        <p:nvSpPr>
          <p:cNvPr id="48" name="Google Shape;218;p8">
            <a:extLst>
              <a:ext uri="{FF2B5EF4-FFF2-40B4-BE49-F238E27FC236}">
                <a16:creationId xmlns:a16="http://schemas.microsoft.com/office/drawing/2014/main" id="{C1D85B96-D7EE-9C8B-F297-897323D20E4A}"/>
              </a:ext>
            </a:extLst>
          </p:cNvPr>
          <p:cNvSpPr/>
          <p:nvPr/>
        </p:nvSpPr>
        <p:spPr>
          <a:xfrm>
            <a:off x="7466384" y="3623710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sp>
        <p:nvSpPr>
          <p:cNvPr id="49" name="Google Shape;219;p8">
            <a:extLst>
              <a:ext uri="{FF2B5EF4-FFF2-40B4-BE49-F238E27FC236}">
                <a16:creationId xmlns:a16="http://schemas.microsoft.com/office/drawing/2014/main" id="{02412CAE-C67E-609C-1B4B-12BC15BAB44B}"/>
              </a:ext>
            </a:extLst>
          </p:cNvPr>
          <p:cNvSpPr/>
          <p:nvPr/>
        </p:nvSpPr>
        <p:spPr>
          <a:xfrm>
            <a:off x="7528349" y="3695725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cxnSp>
        <p:nvCxnSpPr>
          <p:cNvPr id="50" name="Google Shape;220;p8">
            <a:extLst>
              <a:ext uri="{FF2B5EF4-FFF2-40B4-BE49-F238E27FC236}">
                <a16:creationId xmlns:a16="http://schemas.microsoft.com/office/drawing/2014/main" id="{C8B6DB91-C53A-64B0-D13B-BE52AA17277E}"/>
              </a:ext>
            </a:extLst>
          </p:cNvPr>
          <p:cNvCxnSpPr>
            <a:stCxn id="26" idx="3"/>
            <a:endCxn id="46" idx="1"/>
          </p:cNvCxnSpPr>
          <p:nvPr/>
        </p:nvCxnSpPr>
        <p:spPr>
          <a:xfrm rot="10800000" flipH="1">
            <a:off x="5929657" y="3404485"/>
            <a:ext cx="1496100" cy="92100"/>
          </a:xfrm>
          <a:prstGeom prst="curvedConnector3">
            <a:avLst>
              <a:gd name="adj1" fmla="val 50001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cxnSp>
        <p:nvCxnSpPr>
          <p:cNvPr id="51" name="Google Shape;221;p8">
            <a:extLst>
              <a:ext uri="{FF2B5EF4-FFF2-40B4-BE49-F238E27FC236}">
                <a16:creationId xmlns:a16="http://schemas.microsoft.com/office/drawing/2014/main" id="{5CD12D0A-E931-3A27-21DF-8E9501A52B32}"/>
              </a:ext>
            </a:extLst>
          </p:cNvPr>
          <p:cNvCxnSpPr>
            <a:stCxn id="21" idx="3"/>
            <a:endCxn id="48" idx="1"/>
          </p:cNvCxnSpPr>
          <p:nvPr/>
        </p:nvCxnSpPr>
        <p:spPr>
          <a:xfrm>
            <a:off x="6017672" y="3573612"/>
            <a:ext cx="1448700" cy="156300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sp>
        <p:nvSpPr>
          <p:cNvPr id="52" name="Google Shape;222;p8">
            <a:extLst>
              <a:ext uri="{FF2B5EF4-FFF2-40B4-BE49-F238E27FC236}">
                <a16:creationId xmlns:a16="http://schemas.microsoft.com/office/drawing/2014/main" id="{AD9AD523-BEE3-68EB-CF4C-5A7FB3DB7064}"/>
              </a:ext>
            </a:extLst>
          </p:cNvPr>
          <p:cNvSpPr/>
          <p:nvPr/>
        </p:nvSpPr>
        <p:spPr>
          <a:xfrm>
            <a:off x="7797896" y="3936364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sp>
        <p:nvSpPr>
          <p:cNvPr id="53" name="Google Shape;223;p8">
            <a:extLst>
              <a:ext uri="{FF2B5EF4-FFF2-40B4-BE49-F238E27FC236}">
                <a16:creationId xmlns:a16="http://schemas.microsoft.com/office/drawing/2014/main" id="{CAF48DB0-4D26-E052-C68C-A252E6D5D581}"/>
              </a:ext>
            </a:extLst>
          </p:cNvPr>
          <p:cNvSpPr/>
          <p:nvPr/>
        </p:nvSpPr>
        <p:spPr>
          <a:xfrm>
            <a:off x="7859861" y="4008379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sp>
        <p:nvSpPr>
          <p:cNvPr id="54" name="Google Shape;224;p8">
            <a:extLst>
              <a:ext uri="{FF2B5EF4-FFF2-40B4-BE49-F238E27FC236}">
                <a16:creationId xmlns:a16="http://schemas.microsoft.com/office/drawing/2014/main" id="{A9567A49-2E36-C22A-33DB-4CC3429D24C3}"/>
              </a:ext>
            </a:extLst>
          </p:cNvPr>
          <p:cNvSpPr/>
          <p:nvPr/>
        </p:nvSpPr>
        <p:spPr>
          <a:xfrm>
            <a:off x="7838818" y="4247793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sp>
        <p:nvSpPr>
          <p:cNvPr id="55" name="Google Shape;225;p8">
            <a:extLst>
              <a:ext uri="{FF2B5EF4-FFF2-40B4-BE49-F238E27FC236}">
                <a16:creationId xmlns:a16="http://schemas.microsoft.com/office/drawing/2014/main" id="{1162237D-7BF7-0DC0-F294-3F796BF6385B}"/>
              </a:ext>
            </a:extLst>
          </p:cNvPr>
          <p:cNvSpPr/>
          <p:nvPr/>
        </p:nvSpPr>
        <p:spPr>
          <a:xfrm>
            <a:off x="7900783" y="4319808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cxnSp>
        <p:nvCxnSpPr>
          <p:cNvPr id="56" name="Google Shape;226;p8">
            <a:extLst>
              <a:ext uri="{FF2B5EF4-FFF2-40B4-BE49-F238E27FC236}">
                <a16:creationId xmlns:a16="http://schemas.microsoft.com/office/drawing/2014/main" id="{A6BCCA37-89CF-6442-AC81-2D63D4F417EF}"/>
              </a:ext>
            </a:extLst>
          </p:cNvPr>
          <p:cNvCxnSpPr>
            <a:stCxn id="22" idx="3"/>
            <a:endCxn id="52" idx="1"/>
          </p:cNvCxnSpPr>
          <p:nvPr/>
        </p:nvCxnSpPr>
        <p:spPr>
          <a:xfrm>
            <a:off x="6054052" y="3981962"/>
            <a:ext cx="1743900" cy="60600"/>
          </a:xfrm>
          <a:prstGeom prst="curvedConnector3">
            <a:avLst>
              <a:gd name="adj1" fmla="val 49998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cxnSp>
        <p:nvCxnSpPr>
          <p:cNvPr id="57" name="Google Shape;227;p8">
            <a:extLst>
              <a:ext uri="{FF2B5EF4-FFF2-40B4-BE49-F238E27FC236}">
                <a16:creationId xmlns:a16="http://schemas.microsoft.com/office/drawing/2014/main" id="{002EA505-5337-7D4A-C544-E003A370DA55}"/>
              </a:ext>
            </a:extLst>
          </p:cNvPr>
          <p:cNvCxnSpPr>
            <a:stCxn id="10" idx="3"/>
            <a:endCxn id="54" idx="1"/>
          </p:cNvCxnSpPr>
          <p:nvPr/>
        </p:nvCxnSpPr>
        <p:spPr>
          <a:xfrm>
            <a:off x="6131054" y="4060477"/>
            <a:ext cx="1707900" cy="293400"/>
          </a:xfrm>
          <a:prstGeom prst="curvedConnector3">
            <a:avLst>
              <a:gd name="adj1" fmla="val 49996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sp>
        <p:nvSpPr>
          <p:cNvPr id="58" name="Google Shape;228;p8">
            <a:extLst>
              <a:ext uri="{FF2B5EF4-FFF2-40B4-BE49-F238E27FC236}">
                <a16:creationId xmlns:a16="http://schemas.microsoft.com/office/drawing/2014/main" id="{D9BD603F-DE20-46DF-8EE5-6558A270764A}"/>
              </a:ext>
            </a:extLst>
          </p:cNvPr>
          <p:cNvSpPr txBox="1"/>
          <p:nvPr/>
        </p:nvSpPr>
        <p:spPr>
          <a:xfrm>
            <a:off x="4702933" y="4939117"/>
            <a:ext cx="214231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>
                <a:solidFill>
                  <a:srgbClr val="325120"/>
                </a:solidFill>
                <a:latin typeface="Meiryo"/>
                <a:ea typeface="Meiryo"/>
                <a:cs typeface="Meiryo"/>
                <a:sym typeface="Meiryo"/>
              </a:rPr>
              <a:t>危険な制御の</a:t>
            </a:r>
            <a:endParaRPr sz="1200" b="1">
              <a:solidFill>
                <a:srgbClr val="32512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>
                <a:solidFill>
                  <a:srgbClr val="325120"/>
                </a:solidFill>
                <a:latin typeface="Meiryo"/>
                <a:ea typeface="Meiryo"/>
                <a:cs typeface="Meiryo"/>
                <a:sym typeface="Meiryo"/>
              </a:rPr>
              <a:t>パターンを利用して分析</a:t>
            </a:r>
            <a:endParaRPr sz="1200" b="1">
              <a:solidFill>
                <a:srgbClr val="32512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59" name="Google Shape;229;p8">
            <a:extLst>
              <a:ext uri="{FF2B5EF4-FFF2-40B4-BE49-F238E27FC236}">
                <a16:creationId xmlns:a16="http://schemas.microsoft.com/office/drawing/2014/main" id="{17F8243D-6C7A-B183-52D4-CB1CFBCAA94A}"/>
              </a:ext>
            </a:extLst>
          </p:cNvPr>
          <p:cNvCxnSpPr>
            <a:stCxn id="58" idx="0"/>
          </p:cNvCxnSpPr>
          <p:nvPr/>
        </p:nvCxnSpPr>
        <p:spPr>
          <a:xfrm rot="10800000">
            <a:off x="5744991" y="4658017"/>
            <a:ext cx="29100" cy="281100"/>
          </a:xfrm>
          <a:prstGeom prst="straightConnector1">
            <a:avLst/>
          </a:prstGeom>
          <a:solidFill>
            <a:srgbClr val="FFFFFF"/>
          </a:solidFill>
          <a:ln w="19050" cap="flat" cmpd="sng">
            <a:solidFill>
              <a:srgbClr val="87C06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0" name="Google Shape;230;p8">
            <a:extLst>
              <a:ext uri="{FF2B5EF4-FFF2-40B4-BE49-F238E27FC236}">
                <a16:creationId xmlns:a16="http://schemas.microsoft.com/office/drawing/2014/main" id="{E3EF3AE7-5400-968A-1086-DEE1E8993370}"/>
              </a:ext>
            </a:extLst>
          </p:cNvPr>
          <p:cNvSpPr/>
          <p:nvPr/>
        </p:nvSpPr>
        <p:spPr>
          <a:xfrm rot="-1585209">
            <a:off x="7340344" y="3073122"/>
            <a:ext cx="1283779" cy="1717313"/>
          </a:xfrm>
          <a:prstGeom prst="ellipse">
            <a:avLst/>
          </a:prstGeom>
          <a:noFill/>
          <a:ln w="9525" cap="flat" cmpd="sng">
            <a:solidFill>
              <a:srgbClr val="DC42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1" name="Google Shape;231;p8">
            <a:extLst>
              <a:ext uri="{FF2B5EF4-FFF2-40B4-BE49-F238E27FC236}">
                <a16:creationId xmlns:a16="http://schemas.microsoft.com/office/drawing/2014/main" id="{707A38C6-3D84-A879-44D4-C8AD66259BFB}"/>
              </a:ext>
            </a:extLst>
          </p:cNvPr>
          <p:cNvSpPr/>
          <p:nvPr/>
        </p:nvSpPr>
        <p:spPr>
          <a:xfrm>
            <a:off x="7754305" y="5161946"/>
            <a:ext cx="1269499" cy="743640"/>
          </a:xfrm>
          <a:prstGeom prst="rect">
            <a:avLst/>
          </a:prstGeom>
          <a:solidFill>
            <a:srgbClr val="DC424A"/>
          </a:solidFill>
          <a:ln>
            <a:noFill/>
          </a:ln>
        </p:spPr>
        <p:txBody>
          <a:bodyPr spcFirstLastPara="1" wrap="square" lIns="0" tIns="36000" rIns="0" bIns="36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Meiryo"/>
              <a:buNone/>
            </a:pPr>
            <a:r>
              <a:rPr lang="ja-JP" sz="1300" b="1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rPr>
              <a:t>コンポーネントが満たすべき</a:t>
            </a:r>
            <a:endParaRPr sz="1300" b="1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Meiryo"/>
              <a:buNone/>
            </a:pPr>
            <a:r>
              <a:rPr lang="ja-JP" sz="1300" b="1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rPr>
              <a:t>安全要件を導出</a:t>
            </a:r>
            <a:endParaRPr/>
          </a:p>
        </p:txBody>
      </p:sp>
      <p:cxnSp>
        <p:nvCxnSpPr>
          <p:cNvPr id="62" name="Google Shape;232;p8">
            <a:extLst>
              <a:ext uri="{FF2B5EF4-FFF2-40B4-BE49-F238E27FC236}">
                <a16:creationId xmlns:a16="http://schemas.microsoft.com/office/drawing/2014/main" id="{7D3A3056-E7A3-DDA4-21C2-B14257DC3650}"/>
              </a:ext>
            </a:extLst>
          </p:cNvPr>
          <p:cNvCxnSpPr>
            <a:endCxn id="61" idx="0"/>
          </p:cNvCxnSpPr>
          <p:nvPr/>
        </p:nvCxnSpPr>
        <p:spPr>
          <a:xfrm>
            <a:off x="8256755" y="4749746"/>
            <a:ext cx="132300" cy="412200"/>
          </a:xfrm>
          <a:prstGeom prst="straightConnector1">
            <a:avLst/>
          </a:prstGeom>
          <a:solidFill>
            <a:srgbClr val="FFFFFF"/>
          </a:solidFill>
          <a:ln w="57150" cap="flat" cmpd="sng">
            <a:solidFill>
              <a:srgbClr val="DC424A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3" name="Google Shape;233;p8">
            <a:extLst>
              <a:ext uri="{FF2B5EF4-FFF2-40B4-BE49-F238E27FC236}">
                <a16:creationId xmlns:a16="http://schemas.microsoft.com/office/drawing/2014/main" id="{68077C37-0BF5-210A-8988-E51B3433AA40}"/>
              </a:ext>
            </a:extLst>
          </p:cNvPr>
          <p:cNvSpPr txBox="1"/>
          <p:nvPr/>
        </p:nvSpPr>
        <p:spPr>
          <a:xfrm>
            <a:off x="2197119" y="2551558"/>
            <a:ext cx="227173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※コントロールストラクチャー</a:t>
            </a:r>
            <a:endParaRPr sz="1200" b="1">
              <a:solidFill>
                <a:srgbClr val="0057C8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pic>
        <p:nvPicPr>
          <p:cNvPr id="64" name="Google Shape;234;p8">
            <a:extLst>
              <a:ext uri="{FF2B5EF4-FFF2-40B4-BE49-F238E27FC236}">
                <a16:creationId xmlns:a16="http://schemas.microsoft.com/office/drawing/2014/main" id="{BFC49AAA-ECD0-8D9F-B773-4ED674FDD596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1066" y="5341594"/>
            <a:ext cx="2343954" cy="76187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235;p8">
            <a:extLst>
              <a:ext uri="{FF2B5EF4-FFF2-40B4-BE49-F238E27FC236}">
                <a16:creationId xmlns:a16="http://schemas.microsoft.com/office/drawing/2014/main" id="{ED80A793-7204-6D37-88B6-108965DE5486}"/>
              </a:ext>
            </a:extLst>
          </p:cNvPr>
          <p:cNvSpPr/>
          <p:nvPr/>
        </p:nvSpPr>
        <p:spPr>
          <a:xfrm>
            <a:off x="7119176" y="2357315"/>
            <a:ext cx="204285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※</a:t>
            </a:r>
            <a:r>
              <a:rPr lang="ja-JP" sz="16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HCF</a:t>
            </a:r>
            <a:br>
              <a:rPr lang="ja-JP" sz="14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</a:br>
            <a:r>
              <a:rPr lang="ja-JP" sz="12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（Hazard Causal Factor）</a:t>
            </a:r>
            <a:endParaRPr sz="1400" b="1">
              <a:solidFill>
                <a:srgbClr val="0057C8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6" name="Google Shape;236;p8">
            <a:extLst>
              <a:ext uri="{FF2B5EF4-FFF2-40B4-BE49-F238E27FC236}">
                <a16:creationId xmlns:a16="http://schemas.microsoft.com/office/drawing/2014/main" id="{044D0838-C58C-A4F5-4364-9E4AD673832E}"/>
              </a:ext>
            </a:extLst>
          </p:cNvPr>
          <p:cNvSpPr/>
          <p:nvPr/>
        </p:nvSpPr>
        <p:spPr>
          <a:xfrm>
            <a:off x="227975" y="1695105"/>
            <a:ext cx="1851202" cy="4516827"/>
          </a:xfrm>
          <a:prstGeom prst="roundRect">
            <a:avLst>
              <a:gd name="adj" fmla="val 9023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7" name="Google Shape;237;p8">
            <a:extLst>
              <a:ext uri="{FF2B5EF4-FFF2-40B4-BE49-F238E27FC236}">
                <a16:creationId xmlns:a16="http://schemas.microsoft.com/office/drawing/2014/main" id="{74A286B8-E23C-CD6F-FA1A-C71B62AB5F73}"/>
              </a:ext>
            </a:extLst>
          </p:cNvPr>
          <p:cNvSpPr/>
          <p:nvPr/>
        </p:nvSpPr>
        <p:spPr>
          <a:xfrm>
            <a:off x="2198563" y="1684883"/>
            <a:ext cx="2233237" cy="4516827"/>
          </a:xfrm>
          <a:prstGeom prst="roundRect">
            <a:avLst>
              <a:gd name="adj" fmla="val 5611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8" name="Google Shape;238;p8">
            <a:extLst>
              <a:ext uri="{FF2B5EF4-FFF2-40B4-BE49-F238E27FC236}">
                <a16:creationId xmlns:a16="http://schemas.microsoft.com/office/drawing/2014/main" id="{9CFE84BD-5DFA-8BDF-50FB-905E90C74E70}"/>
              </a:ext>
            </a:extLst>
          </p:cNvPr>
          <p:cNvSpPr/>
          <p:nvPr/>
        </p:nvSpPr>
        <p:spPr>
          <a:xfrm>
            <a:off x="4541807" y="1684882"/>
            <a:ext cx="2519573" cy="4516827"/>
          </a:xfrm>
          <a:prstGeom prst="roundRect">
            <a:avLst>
              <a:gd name="adj" fmla="val 4703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9" name="Google Shape;239;p8">
            <a:extLst>
              <a:ext uri="{FF2B5EF4-FFF2-40B4-BE49-F238E27FC236}">
                <a16:creationId xmlns:a16="http://schemas.microsoft.com/office/drawing/2014/main" id="{B75EA88F-47B1-5BD5-B54B-5436D3BC56E8}"/>
              </a:ext>
            </a:extLst>
          </p:cNvPr>
          <p:cNvSpPr/>
          <p:nvPr/>
        </p:nvSpPr>
        <p:spPr>
          <a:xfrm>
            <a:off x="7200192" y="1681662"/>
            <a:ext cx="1898416" cy="4516827"/>
          </a:xfrm>
          <a:prstGeom prst="roundRect">
            <a:avLst>
              <a:gd name="adj" fmla="val 5582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70" name="Google Shape;240;p8">
            <a:extLst>
              <a:ext uri="{FF2B5EF4-FFF2-40B4-BE49-F238E27FC236}">
                <a16:creationId xmlns:a16="http://schemas.microsoft.com/office/drawing/2014/main" id="{E4EB5A85-2942-B399-58A1-303658FC25DB}"/>
              </a:ext>
            </a:extLst>
          </p:cNvPr>
          <p:cNvSpPr txBox="1"/>
          <p:nvPr/>
        </p:nvSpPr>
        <p:spPr>
          <a:xfrm>
            <a:off x="323146" y="1830273"/>
            <a:ext cx="1664868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アクシデント、</a:t>
            </a:r>
            <a:endParaRPr sz="1500" b="1" dirty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ハザード、</a:t>
            </a:r>
            <a:endParaRPr sz="1500" b="1" dirty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安全制約の識別</a:t>
            </a:r>
            <a:endParaRPr dirty="0"/>
          </a:p>
        </p:txBody>
      </p:sp>
      <p:sp>
        <p:nvSpPr>
          <p:cNvPr id="71" name="Google Shape;241;p8">
            <a:extLst>
              <a:ext uri="{FF2B5EF4-FFF2-40B4-BE49-F238E27FC236}">
                <a16:creationId xmlns:a16="http://schemas.microsoft.com/office/drawing/2014/main" id="{D6E5333B-5479-EC97-685A-B2F753CEB945}"/>
              </a:ext>
            </a:extLst>
          </p:cNvPr>
          <p:cNvSpPr txBox="1"/>
          <p:nvPr/>
        </p:nvSpPr>
        <p:spPr>
          <a:xfrm>
            <a:off x="4685980" y="1790971"/>
            <a:ext cx="2252764" cy="1215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ハザードにつながる</a:t>
            </a:r>
            <a:endParaRPr sz="15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コントロールアクション</a:t>
            </a:r>
            <a:r>
              <a:rPr lang="ja-JP" sz="1500" b="1" baseline="3000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※</a:t>
            </a:r>
            <a:r>
              <a:rPr lang="ja-JP" sz="1500" b="1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の識別</a:t>
            </a:r>
            <a:endParaRPr sz="15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ja-JP" sz="12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※</a:t>
            </a:r>
            <a:r>
              <a:rPr lang="ja-JP" sz="16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br>
              <a:rPr lang="ja-JP" sz="14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</a:br>
            <a:r>
              <a:rPr lang="ja-JP" sz="13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（Unsafe Control Action）</a:t>
            </a:r>
            <a:endParaRPr sz="1300" b="1">
              <a:solidFill>
                <a:srgbClr val="0057C8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7390E07-0FEA-2A3B-CA10-B9145DC1F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869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BCA883-5BC0-1E4C-4E48-F46CA18D4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169" y="116630"/>
            <a:ext cx="7938181" cy="750269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「はじめての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STAMP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」に記した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STPA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手順</a:t>
            </a:r>
            <a:endParaRPr kumimoji="1" lang="ja-JP" altLang="en-US" sz="2800" dirty="0"/>
          </a:p>
        </p:txBody>
      </p:sp>
      <p:sp>
        <p:nvSpPr>
          <p:cNvPr id="9" name="角丸四角形 4">
            <a:extLst>
              <a:ext uri="{FF2B5EF4-FFF2-40B4-BE49-F238E27FC236}">
                <a16:creationId xmlns:a16="http://schemas.microsoft.com/office/drawing/2014/main" id="{EC0AC37B-F96B-C88D-FCF9-2C62AAD31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8483" y="2729426"/>
            <a:ext cx="1547397" cy="648071"/>
          </a:xfrm>
          <a:prstGeom prst="roundRect">
            <a:avLst>
              <a:gd name="adj" fmla="val 16667"/>
            </a:avLst>
          </a:prstGeom>
          <a:solidFill>
            <a:srgbClr val="99CCFF">
              <a:alpha val="70195"/>
            </a:srgbClr>
          </a:solidFill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3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kumimoji="1" sz="26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kumimoji="1" sz="23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Step 0</a:t>
            </a: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（準備</a:t>
            </a: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2</a:t>
            </a: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）：</a:t>
            </a:r>
            <a:endParaRPr kumimoji="1" lang="en-US" altLang="ja-JP" sz="11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Control Structure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の構築</a:t>
            </a:r>
          </a:p>
        </p:txBody>
      </p:sp>
      <p:sp>
        <p:nvSpPr>
          <p:cNvPr id="10" name="角丸四角形 7">
            <a:extLst>
              <a:ext uri="{FF2B5EF4-FFF2-40B4-BE49-F238E27FC236}">
                <a16:creationId xmlns:a16="http://schemas.microsoft.com/office/drawing/2014/main" id="{2FDEBC8F-073E-DA9B-351D-D36D7EAFF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8423" y="2731862"/>
            <a:ext cx="1547396" cy="648071"/>
          </a:xfrm>
          <a:prstGeom prst="roundRect">
            <a:avLst>
              <a:gd name="adj" fmla="val 16667"/>
            </a:avLst>
          </a:prstGeom>
          <a:solidFill>
            <a:srgbClr val="99CCFF">
              <a:alpha val="70195"/>
            </a:srgbClr>
          </a:solidFill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3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kumimoji="1" sz="26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kumimoji="1" sz="23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Step 2</a:t>
            </a: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：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HCF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（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Hazard Causal factor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）の特定</a:t>
            </a:r>
          </a:p>
        </p:txBody>
      </p:sp>
      <p:sp>
        <p:nvSpPr>
          <p:cNvPr id="11" name="角丸四角形 5">
            <a:extLst>
              <a:ext uri="{FF2B5EF4-FFF2-40B4-BE49-F238E27FC236}">
                <a16:creationId xmlns:a16="http://schemas.microsoft.com/office/drawing/2014/main" id="{8F8C3C99-3312-153D-1FB2-F891C7BDA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3451" y="2729424"/>
            <a:ext cx="1547396" cy="648071"/>
          </a:xfrm>
          <a:prstGeom prst="roundRect">
            <a:avLst>
              <a:gd name="adj" fmla="val 16667"/>
            </a:avLst>
          </a:prstGeom>
          <a:solidFill>
            <a:srgbClr val="99CCFF">
              <a:alpha val="70195"/>
            </a:srgbClr>
          </a:solidFill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3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kumimoji="1" sz="26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kumimoji="1" sz="23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Step 1</a:t>
            </a: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：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UCA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（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Unsafe Control Action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）の抽出</a:t>
            </a:r>
          </a:p>
        </p:txBody>
      </p:sp>
      <p:cxnSp>
        <p:nvCxnSpPr>
          <p:cNvPr id="12" name="直線矢印コネクタ 27">
            <a:extLst>
              <a:ext uri="{FF2B5EF4-FFF2-40B4-BE49-F238E27FC236}">
                <a16:creationId xmlns:a16="http://schemas.microsoft.com/office/drawing/2014/main" id="{D05544C4-A5C9-F02E-C99B-007621EFC8AF}"/>
              </a:ext>
            </a:extLst>
          </p:cNvPr>
          <p:cNvCxnSpPr>
            <a:cxnSpLocks noChangeShapeType="1"/>
            <a:stCxn id="9" idx="3"/>
            <a:endCxn id="11" idx="1"/>
          </p:cNvCxnSpPr>
          <p:nvPr/>
        </p:nvCxnSpPr>
        <p:spPr bwMode="auto">
          <a:xfrm flipV="1">
            <a:off x="3585875" y="3053455"/>
            <a:ext cx="217576" cy="2"/>
          </a:xfrm>
          <a:prstGeom prst="straightConnector1">
            <a:avLst/>
          </a:prstGeom>
          <a:noFill/>
          <a:ln w="2857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角丸四角形 4">
            <a:extLst>
              <a:ext uri="{FF2B5EF4-FFF2-40B4-BE49-F238E27FC236}">
                <a16:creationId xmlns:a16="http://schemas.microsoft.com/office/drawing/2014/main" id="{972FE02D-7D74-E7C7-764D-08F24F563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07" y="2729425"/>
            <a:ext cx="1547396" cy="648071"/>
          </a:xfrm>
          <a:prstGeom prst="roundRect">
            <a:avLst>
              <a:gd name="adj" fmla="val 16667"/>
            </a:avLst>
          </a:prstGeom>
          <a:solidFill>
            <a:srgbClr val="99CCFF">
              <a:alpha val="70195"/>
            </a:srgbClr>
          </a:solidFill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3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kumimoji="1" sz="26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kumimoji="1" sz="23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Step 0</a:t>
            </a: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（準備</a:t>
            </a: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1</a:t>
            </a: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）：</a:t>
            </a:r>
            <a:endParaRPr kumimoji="1" lang="en-US" altLang="ja-JP" sz="11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Accident</a:t>
            </a:r>
            <a:r>
              <a:rPr kumimoji="1" lang="ja-JP" alt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、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Hazard</a:t>
            </a:r>
            <a:r>
              <a:rPr kumimoji="1" lang="ja-JP" alt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、</a:t>
            </a:r>
            <a:endParaRPr kumimoji="1" lang="en-US" altLang="ja-JP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安全制約の識別</a:t>
            </a:r>
          </a:p>
        </p:txBody>
      </p:sp>
      <p:cxnSp>
        <p:nvCxnSpPr>
          <p:cNvPr id="14" name="直線矢印コネクタ 27">
            <a:extLst>
              <a:ext uri="{FF2B5EF4-FFF2-40B4-BE49-F238E27FC236}">
                <a16:creationId xmlns:a16="http://schemas.microsoft.com/office/drawing/2014/main" id="{2D27863C-5B1D-5D3E-6E4F-C0F7E8E19AC6}"/>
              </a:ext>
            </a:extLst>
          </p:cNvPr>
          <p:cNvCxnSpPr>
            <a:cxnSpLocks noChangeShapeType="1"/>
            <a:stCxn id="13" idx="3"/>
            <a:endCxn id="9" idx="1"/>
          </p:cNvCxnSpPr>
          <p:nvPr/>
        </p:nvCxnSpPr>
        <p:spPr bwMode="auto">
          <a:xfrm>
            <a:off x="1820908" y="3053461"/>
            <a:ext cx="217575" cy="1"/>
          </a:xfrm>
          <a:prstGeom prst="straightConnector1">
            <a:avLst/>
          </a:prstGeom>
          <a:noFill/>
          <a:ln w="2857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線矢印コネクタ 27">
            <a:extLst>
              <a:ext uri="{FF2B5EF4-FFF2-40B4-BE49-F238E27FC236}">
                <a16:creationId xmlns:a16="http://schemas.microsoft.com/office/drawing/2014/main" id="{E2EB72E6-458F-EF63-CE7A-B5E2F333A368}"/>
              </a:ext>
            </a:extLst>
          </p:cNvPr>
          <p:cNvCxnSpPr>
            <a:cxnSpLocks noChangeShapeType="1"/>
            <a:stCxn id="11" idx="3"/>
            <a:endCxn id="10" idx="1"/>
          </p:cNvCxnSpPr>
          <p:nvPr/>
        </p:nvCxnSpPr>
        <p:spPr bwMode="auto">
          <a:xfrm>
            <a:off x="5350847" y="3053455"/>
            <a:ext cx="217576" cy="2438"/>
          </a:xfrm>
          <a:prstGeom prst="straightConnector1">
            <a:avLst/>
          </a:prstGeom>
          <a:noFill/>
          <a:ln w="2857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角丸四角形 7">
            <a:extLst>
              <a:ext uri="{FF2B5EF4-FFF2-40B4-BE49-F238E27FC236}">
                <a16:creationId xmlns:a16="http://schemas.microsoft.com/office/drawing/2014/main" id="{A40D9687-4CB0-BC92-9851-A0792D50A0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3395" y="2734295"/>
            <a:ext cx="1547396" cy="643196"/>
          </a:xfrm>
          <a:prstGeom prst="roundRect">
            <a:avLst>
              <a:gd name="adj" fmla="val 16667"/>
            </a:avLst>
          </a:prstGeom>
          <a:solidFill>
            <a:srgbClr val="99CCFF">
              <a:alpha val="70195"/>
            </a:srgbClr>
          </a:solidFill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3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kumimoji="1" sz="26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kumimoji="1" sz="23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対策検討：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安全要求追加</a:t>
            </a:r>
          </a:p>
        </p:txBody>
      </p:sp>
      <p:cxnSp>
        <p:nvCxnSpPr>
          <p:cNvPr id="17" name="直線矢印コネクタ 27">
            <a:extLst>
              <a:ext uri="{FF2B5EF4-FFF2-40B4-BE49-F238E27FC236}">
                <a16:creationId xmlns:a16="http://schemas.microsoft.com/office/drawing/2014/main" id="{7D11315A-7CEF-D96A-5067-DDF191330616}"/>
              </a:ext>
            </a:extLst>
          </p:cNvPr>
          <p:cNvCxnSpPr>
            <a:cxnSpLocks noChangeShapeType="1"/>
            <a:stCxn id="10" idx="3"/>
            <a:endCxn id="16" idx="1"/>
          </p:cNvCxnSpPr>
          <p:nvPr/>
        </p:nvCxnSpPr>
        <p:spPr bwMode="auto">
          <a:xfrm>
            <a:off x="7115819" y="3055893"/>
            <a:ext cx="217576" cy="0"/>
          </a:xfrm>
          <a:prstGeom prst="straightConnector1">
            <a:avLst/>
          </a:prstGeom>
          <a:noFill/>
          <a:ln w="2857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259F9C4C-D439-F1F0-4249-042704D57B07}"/>
              </a:ext>
            </a:extLst>
          </p:cNvPr>
          <p:cNvSpPr txBox="1"/>
          <p:nvPr/>
        </p:nvSpPr>
        <p:spPr>
          <a:xfrm>
            <a:off x="315170" y="1413857"/>
            <a:ext cx="8555323" cy="923330"/>
          </a:xfrm>
          <a:prstGeom prst="rect">
            <a:avLst/>
          </a:prstGeom>
          <a:solidFill>
            <a:srgbClr val="99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「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 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Primer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」では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固有の手順のみを解説しているのに対して、</a:t>
            </a:r>
            <a:endParaRPr kumimoji="1" lang="en-US" altLang="ja-JP" sz="18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kumimoji="1" lang="en-US" altLang="ja-JP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2016</a:t>
            </a:r>
            <a:r>
              <a:rPr kumimoji="1" lang="ja-JP" altLang="en-US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年</a:t>
            </a:r>
            <a:r>
              <a:rPr kumimoji="1" lang="en-US" altLang="ja-JP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4</a:t>
            </a:r>
            <a:r>
              <a:rPr kumimoji="1" lang="ja-JP" altLang="en-US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月に</a:t>
            </a:r>
            <a:r>
              <a:rPr kumimoji="1" lang="en-US" altLang="ja-JP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IPA</a:t>
            </a:r>
            <a:r>
              <a:rPr kumimoji="1" lang="ja-JP" altLang="en-US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が発行した「はじめての</a:t>
            </a:r>
            <a:r>
              <a:rPr kumimoji="1" lang="en-US" altLang="ja-JP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STAMP/STPA</a:t>
            </a:r>
            <a:r>
              <a:rPr kumimoji="1" lang="ja-JP" altLang="en-US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」に記した</a:t>
            </a:r>
            <a:r>
              <a:rPr kumimoji="1" lang="en-US" altLang="ja-JP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kumimoji="1" lang="ja-JP" altLang="en-US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</a:t>
            </a:r>
            <a:endParaRPr kumimoji="1" lang="en-US" altLang="ja-JP" sz="18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では「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 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Primer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」に記された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手順に対策検討を加えて解説している</a:t>
            </a:r>
            <a:endParaRPr kumimoji="1" lang="ja-JP" altLang="en-US" sz="18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5339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490DD-C2BF-0245-6AD3-85A0BEC15B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7D1330-516A-B1A6-AA9E-764E5253B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757" y="116630"/>
            <a:ext cx="8170593" cy="729087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「</a:t>
            </a:r>
            <a:r>
              <a:rPr lang="en-US" altLang="ja-JP" sz="2800" dirty="0">
                <a:latin typeface="Meiryo"/>
                <a:ea typeface="Meiryo"/>
                <a:cs typeface="Meiryo"/>
                <a:sym typeface="Meiryo"/>
              </a:rPr>
              <a:t>STPA</a:t>
            </a:r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 </a:t>
            </a:r>
            <a:r>
              <a:rPr lang="en-US" altLang="ja-JP" sz="2800" dirty="0">
                <a:latin typeface="Meiryo"/>
                <a:ea typeface="Meiryo"/>
                <a:cs typeface="Meiryo"/>
                <a:sym typeface="Meiryo"/>
              </a:rPr>
              <a:t>Handbook</a:t>
            </a:r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」に記された</a:t>
            </a:r>
            <a:r>
              <a:rPr lang="en-US" altLang="ja-JP" sz="2800" dirty="0">
                <a:latin typeface="Meiryo"/>
                <a:ea typeface="Meiryo"/>
                <a:cs typeface="Meiryo"/>
                <a:sym typeface="Meiryo"/>
              </a:rPr>
              <a:t>STPA</a:t>
            </a:r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手順</a:t>
            </a:r>
            <a:endParaRPr kumimoji="1" lang="ja-JP" altLang="en-US" sz="2800" dirty="0"/>
          </a:p>
        </p:txBody>
      </p:sp>
      <p:sp>
        <p:nvSpPr>
          <p:cNvPr id="5" name="フレーム 4">
            <a:extLst>
              <a:ext uri="{FF2B5EF4-FFF2-40B4-BE49-F238E27FC236}">
                <a16:creationId xmlns:a16="http://schemas.microsoft.com/office/drawing/2014/main" id="{8481168A-73BC-C08D-632E-120017728BA0}"/>
              </a:ext>
            </a:extLst>
          </p:cNvPr>
          <p:cNvSpPr/>
          <p:nvPr/>
        </p:nvSpPr>
        <p:spPr bwMode="auto">
          <a:xfrm>
            <a:off x="344757" y="2102207"/>
            <a:ext cx="8607284" cy="1296144"/>
          </a:xfrm>
          <a:prstGeom prst="frame">
            <a:avLst>
              <a:gd name="adj1" fmla="val 5903"/>
            </a:avLst>
          </a:prstGeom>
          <a:solidFill>
            <a:srgbClr val="FFFFFF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STPA</a:t>
            </a:r>
            <a:endParaRPr kumimoji="0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矢印: U ターン 5">
            <a:extLst>
              <a:ext uri="{FF2B5EF4-FFF2-40B4-BE49-F238E27FC236}">
                <a16:creationId xmlns:a16="http://schemas.microsoft.com/office/drawing/2014/main" id="{EFA7EC3C-FB2F-B102-FCD0-5FB63F7C41EB}"/>
              </a:ext>
            </a:extLst>
          </p:cNvPr>
          <p:cNvSpPr/>
          <p:nvPr/>
        </p:nvSpPr>
        <p:spPr bwMode="auto">
          <a:xfrm rot="481021" flipH="1">
            <a:off x="7482437" y="3979296"/>
            <a:ext cx="943111" cy="1753538"/>
          </a:xfrm>
          <a:prstGeom prst="uturnArrow">
            <a:avLst>
              <a:gd name="adj1" fmla="val 16661"/>
              <a:gd name="adj2" fmla="val 17078"/>
              <a:gd name="adj3" fmla="val 23055"/>
              <a:gd name="adj4" fmla="val 25004"/>
              <a:gd name="adj5" fmla="val 50095"/>
            </a:avLst>
          </a:prstGeom>
          <a:solidFill>
            <a:srgbClr val="FFC000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C7050D10-7656-A261-D7CD-57F176DC0E43}"/>
              </a:ext>
            </a:extLst>
          </p:cNvPr>
          <p:cNvSpPr/>
          <p:nvPr/>
        </p:nvSpPr>
        <p:spPr bwMode="auto">
          <a:xfrm>
            <a:off x="5439022" y="4759125"/>
            <a:ext cx="233721" cy="354378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矢印: 下 7">
            <a:extLst>
              <a:ext uri="{FF2B5EF4-FFF2-40B4-BE49-F238E27FC236}">
                <a16:creationId xmlns:a16="http://schemas.microsoft.com/office/drawing/2014/main" id="{89B9ED31-487E-8056-3E68-48D84B52392B}"/>
              </a:ext>
            </a:extLst>
          </p:cNvPr>
          <p:cNvSpPr/>
          <p:nvPr/>
        </p:nvSpPr>
        <p:spPr bwMode="auto">
          <a:xfrm>
            <a:off x="1094121" y="3002649"/>
            <a:ext cx="377678" cy="1395062"/>
          </a:xfrm>
          <a:prstGeom prst="downArrow">
            <a:avLst/>
          </a:prstGeom>
          <a:solidFill>
            <a:srgbClr val="CCFFCC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B219AE1-36CA-F38F-FC77-1D728AAE4A75}"/>
              </a:ext>
            </a:extLst>
          </p:cNvPr>
          <p:cNvSpPr txBox="1"/>
          <p:nvPr/>
        </p:nvSpPr>
        <p:spPr>
          <a:xfrm>
            <a:off x="636395" y="2481853"/>
            <a:ext cx="1800000" cy="52322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第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ステップ：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分析目的を定義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AF542B4-26FD-7290-749A-F8AEA9027DDF}"/>
              </a:ext>
            </a:extLst>
          </p:cNvPr>
          <p:cNvSpPr txBox="1"/>
          <p:nvPr/>
        </p:nvSpPr>
        <p:spPr>
          <a:xfrm>
            <a:off x="2757125" y="2479429"/>
            <a:ext cx="1800000" cy="738664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第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ステップ：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コントロールストラクチャーをモデル化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26D5156-4F85-D9D2-026D-00F1E6EA8DE1}"/>
              </a:ext>
            </a:extLst>
          </p:cNvPr>
          <p:cNvSpPr txBox="1"/>
          <p:nvPr/>
        </p:nvSpPr>
        <p:spPr>
          <a:xfrm>
            <a:off x="4794218" y="2479429"/>
            <a:ext cx="1800000" cy="738664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第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ステップ：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非安全なコントロールアクションを識別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7CFDB57-DE60-F0B3-8B8A-83BD4CD05D3C}"/>
              </a:ext>
            </a:extLst>
          </p:cNvPr>
          <p:cNvSpPr txBox="1"/>
          <p:nvPr/>
        </p:nvSpPr>
        <p:spPr>
          <a:xfrm>
            <a:off x="6916236" y="2479429"/>
            <a:ext cx="1800000" cy="52322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第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ステップ：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損失シナリオを識別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3F0BEFD-8022-3380-CF77-57F890FA10A7}"/>
              </a:ext>
            </a:extLst>
          </p:cNvPr>
          <p:cNvSpPr/>
          <p:nvPr/>
        </p:nvSpPr>
        <p:spPr bwMode="auto">
          <a:xfrm>
            <a:off x="580017" y="5126548"/>
            <a:ext cx="1076885" cy="671623"/>
          </a:xfrm>
          <a:prstGeom prst="rect">
            <a:avLst/>
          </a:prstGeom>
          <a:solidFill>
            <a:srgbClr val="FFFFFF"/>
          </a:solidFill>
          <a:ln w="34925" cap="flat" cmpd="sng" algn="ctr">
            <a:solidFill>
              <a:srgbClr val="80808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システム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EC4EC7C-8ABF-F2CE-585D-AD551E3A0255}"/>
              </a:ext>
            </a:extLst>
          </p:cNvPr>
          <p:cNvSpPr txBox="1"/>
          <p:nvPr/>
        </p:nvSpPr>
        <p:spPr>
          <a:xfrm>
            <a:off x="444964" y="3767226"/>
            <a:ext cx="1663211" cy="26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損失、ハザードを識別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BB61283-F94E-5709-416C-70026F2C260C}"/>
              </a:ext>
            </a:extLst>
          </p:cNvPr>
          <p:cNvSpPr txBox="1"/>
          <p:nvPr/>
        </p:nvSpPr>
        <p:spPr>
          <a:xfrm>
            <a:off x="386420" y="4397716"/>
            <a:ext cx="11456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システム境界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を定義</a:t>
            </a: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93397533-0D13-52B5-6BFF-BE34A2DB48B3}"/>
              </a:ext>
            </a:extLst>
          </p:cNvPr>
          <p:cNvSpPr/>
          <p:nvPr/>
        </p:nvSpPr>
        <p:spPr bwMode="auto">
          <a:xfrm>
            <a:off x="918635" y="4634170"/>
            <a:ext cx="175491" cy="471054"/>
          </a:xfrm>
          <a:custGeom>
            <a:avLst/>
            <a:gdLst>
              <a:gd name="connsiteX0" fmla="*/ 0 w 175491"/>
              <a:gd name="connsiteY0" fmla="*/ 0 h 471054"/>
              <a:gd name="connsiteX1" fmla="*/ 120073 w 175491"/>
              <a:gd name="connsiteY1" fmla="*/ 240145 h 471054"/>
              <a:gd name="connsiteX2" fmla="*/ 175491 w 175491"/>
              <a:gd name="connsiteY2" fmla="*/ 471054 h 47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491" h="471054">
                <a:moveTo>
                  <a:pt x="0" y="0"/>
                </a:moveTo>
                <a:cubicBezTo>
                  <a:pt x="45412" y="80818"/>
                  <a:pt x="90825" y="161636"/>
                  <a:pt x="120073" y="240145"/>
                </a:cubicBezTo>
                <a:cubicBezTo>
                  <a:pt x="149321" y="318654"/>
                  <a:pt x="162406" y="394854"/>
                  <a:pt x="175491" y="471054"/>
                </a:cubicBezTo>
              </a:path>
            </a:pathLst>
          </a:custGeom>
          <a:noFill/>
          <a:ln w="9525" cap="flat" cmpd="sng" algn="ctr">
            <a:solidFill>
              <a:srgbClr val="808080"/>
            </a:solidFill>
            <a:prstDash val="solid"/>
            <a:round/>
            <a:headEnd type="none" w="lg" len="lg"/>
            <a:tailEnd type="arrow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4072ABD-DBD9-EC0F-7F99-1D25205F7AA0}"/>
              </a:ext>
            </a:extLst>
          </p:cNvPr>
          <p:cNvSpPr txBox="1"/>
          <p:nvPr/>
        </p:nvSpPr>
        <p:spPr>
          <a:xfrm>
            <a:off x="1230108" y="4788501"/>
            <a:ext cx="4833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環境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A1527F3E-635B-2857-8F35-B9BF16FC2323}"/>
              </a:ext>
            </a:extLst>
          </p:cNvPr>
          <p:cNvGrpSpPr/>
          <p:nvPr/>
        </p:nvGrpSpPr>
        <p:grpSpPr>
          <a:xfrm>
            <a:off x="2900265" y="3799235"/>
            <a:ext cx="1512168" cy="2263417"/>
            <a:chOff x="2627784" y="3973895"/>
            <a:chExt cx="1512168" cy="2263417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91698DBD-8886-1F66-CBB6-B09FC4B07E49}"/>
                </a:ext>
              </a:extLst>
            </p:cNvPr>
            <p:cNvSpPr/>
            <p:nvPr/>
          </p:nvSpPr>
          <p:spPr bwMode="auto">
            <a:xfrm>
              <a:off x="2627784" y="4203500"/>
              <a:ext cx="1296144" cy="1769331"/>
            </a:xfrm>
            <a:prstGeom prst="rect">
              <a:avLst/>
            </a:prstGeom>
            <a:noFill/>
            <a:ln w="34925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CCDA74E5-E5CA-7604-D6CB-F1AACE9104FC}"/>
                </a:ext>
              </a:extLst>
            </p:cNvPr>
            <p:cNvSpPr/>
            <p:nvPr/>
          </p:nvSpPr>
          <p:spPr bwMode="auto">
            <a:xfrm>
              <a:off x="2778621" y="4379610"/>
              <a:ext cx="1001292" cy="554179"/>
            </a:xfrm>
            <a:prstGeom prst="rect">
              <a:avLst/>
            </a:prstGeom>
            <a:noFill/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C838625-A69D-9CD8-123F-0B4DC6B9505F}"/>
                </a:ext>
              </a:extLst>
            </p:cNvPr>
            <p:cNvSpPr/>
            <p:nvPr/>
          </p:nvSpPr>
          <p:spPr bwMode="auto">
            <a:xfrm>
              <a:off x="2778621" y="5279889"/>
              <a:ext cx="1001292" cy="554179"/>
            </a:xfrm>
            <a:prstGeom prst="rect">
              <a:avLst/>
            </a:prstGeom>
            <a:noFill/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cxnSp>
          <p:nvCxnSpPr>
            <p:cNvPr id="31" name="直線矢印コネクタ 30">
              <a:extLst>
                <a:ext uri="{FF2B5EF4-FFF2-40B4-BE49-F238E27FC236}">
                  <a16:creationId xmlns:a16="http://schemas.microsoft.com/office/drawing/2014/main" id="{56E5F55F-D007-F725-1980-8590B81CBE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3973895"/>
              <a:ext cx="0" cy="405715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直線矢印コネクタ 31">
              <a:extLst>
                <a:ext uri="{FF2B5EF4-FFF2-40B4-BE49-F238E27FC236}">
                  <a16:creationId xmlns:a16="http://schemas.microsoft.com/office/drawing/2014/main" id="{8E849821-9FCD-443F-801A-2702B48D500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4947876"/>
              <a:ext cx="0" cy="332013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2895E097-35D9-0C60-BE62-70D24E35A6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5834068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CD641097-BBEB-4FE2-498D-0E86055E482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5834068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直線矢印コネクタ 34">
              <a:extLst>
                <a:ext uri="{FF2B5EF4-FFF2-40B4-BE49-F238E27FC236}">
                  <a16:creationId xmlns:a16="http://schemas.microsoft.com/office/drawing/2014/main" id="{08AAAFC3-A753-153A-AED5-EA3F663D849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3973895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直線矢印コネクタ 35">
              <a:extLst>
                <a:ext uri="{FF2B5EF4-FFF2-40B4-BE49-F238E27FC236}">
                  <a16:creationId xmlns:a16="http://schemas.microsoft.com/office/drawing/2014/main" id="{991A087A-EDA9-9773-ABAC-4199645ADC0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4933789"/>
              <a:ext cx="0" cy="34610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線矢印コネクタ 36">
              <a:extLst>
                <a:ext uri="{FF2B5EF4-FFF2-40B4-BE49-F238E27FC236}">
                  <a16:creationId xmlns:a16="http://schemas.microsoft.com/office/drawing/2014/main" id="{C2A1B555-6BE2-727F-697F-63E238B1F5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79912" y="4725144"/>
              <a:ext cx="360040" cy="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線矢印コネクタ 37">
              <a:extLst>
                <a:ext uri="{FF2B5EF4-FFF2-40B4-BE49-F238E27FC236}">
                  <a16:creationId xmlns:a16="http://schemas.microsoft.com/office/drawing/2014/main" id="{A87246E0-3694-A831-30DD-D0852EF2372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779912" y="4572376"/>
              <a:ext cx="360040" cy="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DC3A90BB-BF27-DA8D-F550-765953A5002C}"/>
              </a:ext>
            </a:extLst>
          </p:cNvPr>
          <p:cNvGrpSpPr/>
          <p:nvPr/>
        </p:nvGrpSpPr>
        <p:grpSpPr>
          <a:xfrm>
            <a:off x="5060505" y="3806609"/>
            <a:ext cx="1512168" cy="2263417"/>
            <a:chOff x="2627784" y="3973895"/>
            <a:chExt cx="1512168" cy="2263417"/>
          </a:xfrm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AD167BC1-FA16-A79E-41AC-A264697440CF}"/>
                </a:ext>
              </a:extLst>
            </p:cNvPr>
            <p:cNvSpPr/>
            <p:nvPr/>
          </p:nvSpPr>
          <p:spPr bwMode="auto">
            <a:xfrm>
              <a:off x="2627784" y="4203500"/>
              <a:ext cx="1296144" cy="1769331"/>
            </a:xfrm>
            <a:prstGeom prst="rect">
              <a:avLst/>
            </a:prstGeom>
            <a:noFill/>
            <a:ln w="34925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A6485654-8C61-18E7-65DE-411A36DE6952}"/>
                </a:ext>
              </a:extLst>
            </p:cNvPr>
            <p:cNvSpPr/>
            <p:nvPr/>
          </p:nvSpPr>
          <p:spPr bwMode="auto">
            <a:xfrm>
              <a:off x="2778621" y="4379610"/>
              <a:ext cx="1001292" cy="554179"/>
            </a:xfrm>
            <a:prstGeom prst="rect">
              <a:avLst/>
            </a:prstGeom>
            <a:noFill/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CDC55335-C0F2-BFA3-9529-13E559F8ED27}"/>
                </a:ext>
              </a:extLst>
            </p:cNvPr>
            <p:cNvSpPr/>
            <p:nvPr/>
          </p:nvSpPr>
          <p:spPr bwMode="auto">
            <a:xfrm>
              <a:off x="2778621" y="5279889"/>
              <a:ext cx="1001292" cy="554179"/>
            </a:xfrm>
            <a:prstGeom prst="rect">
              <a:avLst/>
            </a:prstGeom>
            <a:noFill/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cxnSp>
          <p:nvCxnSpPr>
            <p:cNvPr id="43" name="直線矢印コネクタ 42">
              <a:extLst>
                <a:ext uri="{FF2B5EF4-FFF2-40B4-BE49-F238E27FC236}">
                  <a16:creationId xmlns:a16="http://schemas.microsoft.com/office/drawing/2014/main" id="{82F91401-BE1C-337C-CF73-0D82E9B142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3973895"/>
              <a:ext cx="0" cy="405715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直線矢印コネクタ 43">
              <a:extLst>
                <a:ext uri="{FF2B5EF4-FFF2-40B4-BE49-F238E27FC236}">
                  <a16:creationId xmlns:a16="http://schemas.microsoft.com/office/drawing/2014/main" id="{A90D82B8-99C3-C1DF-F78A-3045E69ECE7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4947876"/>
              <a:ext cx="0" cy="332013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直線矢印コネクタ 44">
              <a:extLst>
                <a:ext uri="{FF2B5EF4-FFF2-40B4-BE49-F238E27FC236}">
                  <a16:creationId xmlns:a16="http://schemas.microsoft.com/office/drawing/2014/main" id="{35804FB4-B713-8F4D-4032-22E7116B3E7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5834068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id="{25437282-0AA4-F510-DED4-931FCAA59E6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5834068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直線矢印コネクタ 46">
              <a:extLst>
                <a:ext uri="{FF2B5EF4-FFF2-40B4-BE49-F238E27FC236}">
                  <a16:creationId xmlns:a16="http://schemas.microsoft.com/office/drawing/2014/main" id="{FE1D1093-88CD-DEAE-923D-B5095D7685A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3973895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直線矢印コネクタ 47">
              <a:extLst>
                <a:ext uri="{FF2B5EF4-FFF2-40B4-BE49-F238E27FC236}">
                  <a16:creationId xmlns:a16="http://schemas.microsoft.com/office/drawing/2014/main" id="{7D2278FE-2DD6-07D3-4545-A266E52D95E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4933789"/>
              <a:ext cx="0" cy="34610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直線矢印コネクタ 48">
              <a:extLst>
                <a:ext uri="{FF2B5EF4-FFF2-40B4-BE49-F238E27FC236}">
                  <a16:creationId xmlns:a16="http://schemas.microsoft.com/office/drawing/2014/main" id="{80F4E8CC-4CF4-9D76-991E-ED8E5585EF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79912" y="4725144"/>
              <a:ext cx="360040" cy="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直線矢印コネクタ 49">
              <a:extLst>
                <a:ext uri="{FF2B5EF4-FFF2-40B4-BE49-F238E27FC236}">
                  <a16:creationId xmlns:a16="http://schemas.microsoft.com/office/drawing/2014/main" id="{C7FC1B38-C34A-556C-7BEC-CD708C1D9DF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779912" y="4572376"/>
              <a:ext cx="360040" cy="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D593E23E-CE41-A782-00F2-6653EFA877B2}"/>
              </a:ext>
            </a:extLst>
          </p:cNvPr>
          <p:cNvGrpSpPr/>
          <p:nvPr/>
        </p:nvGrpSpPr>
        <p:grpSpPr>
          <a:xfrm>
            <a:off x="7203049" y="3798331"/>
            <a:ext cx="1512168" cy="2263417"/>
            <a:chOff x="2627784" y="3973895"/>
            <a:chExt cx="1512168" cy="2263417"/>
          </a:xfrm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E1010A05-3B08-E069-86F7-A42053198E92}"/>
                </a:ext>
              </a:extLst>
            </p:cNvPr>
            <p:cNvSpPr/>
            <p:nvPr/>
          </p:nvSpPr>
          <p:spPr bwMode="auto">
            <a:xfrm>
              <a:off x="2627784" y="4203500"/>
              <a:ext cx="1296144" cy="1769331"/>
            </a:xfrm>
            <a:prstGeom prst="rect">
              <a:avLst/>
            </a:prstGeom>
            <a:noFill/>
            <a:ln w="34925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FDC9DB1-2A81-FCDA-AA39-47F088D8DEC1}"/>
                </a:ext>
              </a:extLst>
            </p:cNvPr>
            <p:cNvSpPr/>
            <p:nvPr/>
          </p:nvSpPr>
          <p:spPr bwMode="auto">
            <a:xfrm>
              <a:off x="2778621" y="4379610"/>
              <a:ext cx="1001292" cy="554179"/>
            </a:xfrm>
            <a:prstGeom prst="rect">
              <a:avLst/>
            </a:prstGeom>
            <a:noFill/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6CE7C81F-DEE1-E538-6937-C255F110D155}"/>
                </a:ext>
              </a:extLst>
            </p:cNvPr>
            <p:cNvSpPr/>
            <p:nvPr/>
          </p:nvSpPr>
          <p:spPr bwMode="auto">
            <a:xfrm>
              <a:off x="2778621" y="5279889"/>
              <a:ext cx="1001292" cy="554179"/>
            </a:xfrm>
            <a:prstGeom prst="rect">
              <a:avLst/>
            </a:prstGeom>
            <a:noFill/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cxnSp>
          <p:nvCxnSpPr>
            <p:cNvPr id="55" name="直線矢印コネクタ 54">
              <a:extLst>
                <a:ext uri="{FF2B5EF4-FFF2-40B4-BE49-F238E27FC236}">
                  <a16:creationId xmlns:a16="http://schemas.microsoft.com/office/drawing/2014/main" id="{1FAABD1A-A1A1-DE7A-28D8-49F42703804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3973895"/>
              <a:ext cx="0" cy="405715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直線矢印コネクタ 55">
              <a:extLst>
                <a:ext uri="{FF2B5EF4-FFF2-40B4-BE49-F238E27FC236}">
                  <a16:creationId xmlns:a16="http://schemas.microsoft.com/office/drawing/2014/main" id="{6033BDC3-EFBD-BB2E-D407-6738162222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4947876"/>
              <a:ext cx="0" cy="332013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直線矢印コネクタ 56">
              <a:extLst>
                <a:ext uri="{FF2B5EF4-FFF2-40B4-BE49-F238E27FC236}">
                  <a16:creationId xmlns:a16="http://schemas.microsoft.com/office/drawing/2014/main" id="{2BAD9237-D897-146A-97F1-C9A1A7D97B6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5834068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直線矢印コネクタ 57">
              <a:extLst>
                <a:ext uri="{FF2B5EF4-FFF2-40B4-BE49-F238E27FC236}">
                  <a16:creationId xmlns:a16="http://schemas.microsoft.com/office/drawing/2014/main" id="{ADB8C606-8BBB-C375-93B1-FAD489168A3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5834068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直線矢印コネクタ 58">
              <a:extLst>
                <a:ext uri="{FF2B5EF4-FFF2-40B4-BE49-F238E27FC236}">
                  <a16:creationId xmlns:a16="http://schemas.microsoft.com/office/drawing/2014/main" id="{7597D03C-126A-130D-8968-7BAC3A2925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3973895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直線矢印コネクタ 59">
              <a:extLst>
                <a:ext uri="{FF2B5EF4-FFF2-40B4-BE49-F238E27FC236}">
                  <a16:creationId xmlns:a16="http://schemas.microsoft.com/office/drawing/2014/main" id="{A256A11B-C867-2682-4302-70509FC46D1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4933789"/>
              <a:ext cx="0" cy="34610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線矢印コネクタ 60">
              <a:extLst>
                <a:ext uri="{FF2B5EF4-FFF2-40B4-BE49-F238E27FC236}">
                  <a16:creationId xmlns:a16="http://schemas.microsoft.com/office/drawing/2014/main" id="{BEC4F3F3-E3C8-3520-E294-8630BA61A0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79912" y="4725144"/>
              <a:ext cx="360040" cy="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直線矢印コネクタ 61">
              <a:extLst>
                <a:ext uri="{FF2B5EF4-FFF2-40B4-BE49-F238E27FC236}">
                  <a16:creationId xmlns:a16="http://schemas.microsoft.com/office/drawing/2014/main" id="{CCC9F6C9-BB69-D03E-02D3-97CCF230BAE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779912" y="4572376"/>
              <a:ext cx="360040" cy="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3" name="矢印: 下 62">
            <a:extLst>
              <a:ext uri="{FF2B5EF4-FFF2-40B4-BE49-F238E27FC236}">
                <a16:creationId xmlns:a16="http://schemas.microsoft.com/office/drawing/2014/main" id="{11743F32-0F85-C062-1AD9-422A999C4855}"/>
              </a:ext>
            </a:extLst>
          </p:cNvPr>
          <p:cNvSpPr/>
          <p:nvPr/>
        </p:nvSpPr>
        <p:spPr bwMode="auto">
          <a:xfrm>
            <a:off x="3396583" y="3218098"/>
            <a:ext cx="377678" cy="671979"/>
          </a:xfrm>
          <a:prstGeom prst="downArrow">
            <a:avLst/>
          </a:prstGeom>
          <a:solidFill>
            <a:srgbClr val="CCFFCC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4" name="矢印: 下 63">
            <a:extLst>
              <a:ext uri="{FF2B5EF4-FFF2-40B4-BE49-F238E27FC236}">
                <a16:creationId xmlns:a16="http://schemas.microsoft.com/office/drawing/2014/main" id="{66E1B232-D7C8-B716-914B-D64B39029B49}"/>
              </a:ext>
            </a:extLst>
          </p:cNvPr>
          <p:cNvSpPr/>
          <p:nvPr/>
        </p:nvSpPr>
        <p:spPr bwMode="auto">
          <a:xfrm>
            <a:off x="5555877" y="3222546"/>
            <a:ext cx="377678" cy="671979"/>
          </a:xfrm>
          <a:prstGeom prst="downArrow">
            <a:avLst/>
          </a:prstGeom>
          <a:solidFill>
            <a:srgbClr val="CCFFCC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5" name="矢印: 下 64">
            <a:extLst>
              <a:ext uri="{FF2B5EF4-FFF2-40B4-BE49-F238E27FC236}">
                <a16:creationId xmlns:a16="http://schemas.microsoft.com/office/drawing/2014/main" id="{C3B5FD26-7FA7-5330-3BB8-5966ADDA2FE1}"/>
              </a:ext>
            </a:extLst>
          </p:cNvPr>
          <p:cNvSpPr/>
          <p:nvPr/>
        </p:nvSpPr>
        <p:spPr bwMode="auto">
          <a:xfrm>
            <a:off x="7706570" y="3015102"/>
            <a:ext cx="377678" cy="881296"/>
          </a:xfrm>
          <a:prstGeom prst="downArrow">
            <a:avLst/>
          </a:prstGeom>
          <a:solidFill>
            <a:srgbClr val="CCFFCC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BA7325B-B54B-494D-B93D-1AD185BD42E3}"/>
              </a:ext>
            </a:extLst>
          </p:cNvPr>
          <p:cNvSpPr txBox="1"/>
          <p:nvPr/>
        </p:nvSpPr>
        <p:spPr>
          <a:xfrm>
            <a:off x="344758" y="1067225"/>
            <a:ext cx="8607284" cy="923330"/>
          </a:xfrm>
          <a:prstGeom prst="rect">
            <a:avLst/>
          </a:prstGeom>
          <a:solidFill>
            <a:srgbClr val="B7DAE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2018</a:t>
            </a:r>
            <a:r>
              <a: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年</a:t>
            </a:r>
            <a:r>
              <a:rPr kumimoji="1"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3</a:t>
            </a:r>
            <a:r>
              <a: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月に</a:t>
            </a:r>
            <a:r>
              <a:rPr kumimoji="1"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MIT</a:t>
            </a:r>
            <a:r>
              <a: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が発行した「</a:t>
            </a:r>
            <a:r>
              <a:rPr kumimoji="1"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 </a:t>
            </a:r>
            <a:r>
              <a:rPr kumimoji="1"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Handbook</a:t>
            </a:r>
            <a:r>
              <a: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」に記された</a:t>
            </a:r>
            <a:r>
              <a:rPr kumimoji="1"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手順では、</a:t>
            </a:r>
            <a:endParaRPr kumimoji="1" lang="en-US" altLang="ja-JP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「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 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Primer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」に記された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手順に分析目的・分析対象の整理を明確化して</a:t>
            </a:r>
            <a:endParaRPr lang="en-US" altLang="ja-JP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解説に加えた</a:t>
            </a:r>
            <a:endParaRPr kumimoji="1" lang="ja-JP" altLang="en-US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D260E8A-534C-5A72-66C6-FDB4749B2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24682"/>
      </p:ext>
    </p:extLst>
  </p:cSld>
  <p:clrMapOvr>
    <a:masterClrMapping/>
  </p:clrMapOvr>
</p:sld>
</file>

<file path=ppt/theme/theme1.xml><?xml version="1.0" encoding="utf-8"?>
<a:theme xmlns:a="http://schemas.openxmlformats.org/drawingml/2006/main" name="IPA2004">
  <a:themeElements>
    <a:clrScheme name="IPA200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PA2004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PA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PAテンプレートデザイン.potx" id="{246C8F3D-ACAC-40D4-9CF6-A3E2241F85FB}" vid="{16E8828E-E965-4576-87F9-11050EFB2AF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演習教材（中級編）</Template>
  <TotalTime>0</TotalTime>
  <Words>731</Words>
  <Application>Microsoft Office PowerPoint</Application>
  <PresentationFormat>画面に合わせる (4:3)</PresentationFormat>
  <Paragraphs>137</Paragraphs>
  <Slides>7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IPA Pゴシック</vt:lpstr>
      <vt:lpstr>ＭＳ Ｐゴシック</vt:lpstr>
      <vt:lpstr>メイリオ</vt:lpstr>
      <vt:lpstr>メイリオ</vt:lpstr>
      <vt:lpstr>游ゴシック</vt:lpstr>
      <vt:lpstr>Arial</vt:lpstr>
      <vt:lpstr>Wingdings</vt:lpstr>
      <vt:lpstr>IPA2004</vt:lpstr>
      <vt:lpstr>補足解説 安全分析手順とSTPA手順</vt:lpstr>
      <vt:lpstr>STPA手順の説明の種類</vt:lpstr>
      <vt:lpstr>一般的な安全分析の手順</vt:lpstr>
      <vt:lpstr>各手順解説書の解説範囲</vt:lpstr>
      <vt:lpstr>「STPA Primer」に記されたSTPA手順</vt:lpstr>
      <vt:lpstr>「はじめてのSTAMP」に記したSTPA手順</vt:lpstr>
      <vt:lpstr>「STPA Handbook」に記されたSTPA手順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2024-10-29T08:31:11Z</dcterms:created>
  <dcterms:modified xsi:type="dcterms:W3CDTF">2024-11-15T06:02:10Z</dcterms:modified>
</cp:coreProperties>
</file>