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4287" r:id="rId1"/>
  </p:sldMasterIdLst>
  <p:notesMasterIdLst>
    <p:notesMasterId r:id="rId21"/>
  </p:notesMasterIdLst>
  <p:handoutMasterIdLst>
    <p:handoutMasterId r:id="rId22"/>
  </p:handoutMasterIdLst>
  <p:sldIdLst>
    <p:sldId id="7818" r:id="rId2"/>
    <p:sldId id="7560" r:id="rId3"/>
    <p:sldId id="8129" r:id="rId4"/>
    <p:sldId id="8127" r:id="rId5"/>
    <p:sldId id="8126" r:id="rId6"/>
    <p:sldId id="8119" r:id="rId7"/>
    <p:sldId id="8087" r:id="rId8"/>
    <p:sldId id="8088" r:id="rId9"/>
    <p:sldId id="8089" r:id="rId10"/>
    <p:sldId id="8109" r:id="rId11"/>
    <p:sldId id="8124" r:id="rId12"/>
    <p:sldId id="8120" r:id="rId13"/>
    <p:sldId id="8094" r:id="rId14"/>
    <p:sldId id="8121" r:id="rId15"/>
    <p:sldId id="8112" r:id="rId16"/>
    <p:sldId id="8093" r:id="rId17"/>
    <p:sldId id="8128" r:id="rId18"/>
    <p:sldId id="8135" r:id="rId19"/>
    <p:sldId id="8125" r:id="rId20"/>
  </p:sldIdLst>
  <p:sldSz cx="12192000" cy="6858000"/>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作成者"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4FEE"/>
    <a:srgbClr val="0033CC"/>
    <a:srgbClr val="009ED6"/>
    <a:srgbClr val="FB9832"/>
    <a:srgbClr val="CCECFF"/>
    <a:srgbClr val="FFFFCC"/>
    <a:srgbClr val="00B9F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濃色スタイル 1 - アクセント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8" autoAdjust="0"/>
    <p:restoredTop sz="94364" autoAdjust="0"/>
  </p:normalViewPr>
  <p:slideViewPr>
    <p:cSldViewPr>
      <p:cViewPr varScale="1">
        <p:scale>
          <a:sx n="103" d="100"/>
          <a:sy n="103" d="100"/>
        </p:scale>
        <p:origin x="156" y="108"/>
      </p:cViewPr>
      <p:guideLst>
        <p:guide orient="horz" pos="2160"/>
        <p:guide pos="3840"/>
      </p:guideLst>
    </p:cSldViewPr>
  </p:slideViewPr>
  <p:outlineViewPr>
    <p:cViewPr>
      <p:scale>
        <a:sx n="33" d="100"/>
        <a:sy n="33" d="100"/>
      </p:scale>
      <p:origin x="0" y="-64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188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4.bin"/></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ikc-nasa\06%20&#29987;&#12503;&#12521;&#37096;&#65288;&#12467;&#12493;&#12452;&#12531;&#65289;\&#12467;&#12493;&#12452;&#12531;G\2021&#24180;&#24230;\020_&#32068;&#36796;&#12415;IoT&#21205;&#21521;&#35519;&#26619;\10%20&#12450;&#12531;&#12465;&#12540;&#12488;&#32080;&#26524;\&#20116;&#21619;\Q18&#25216;&#34899;&#12398;&#12521;&#12452;&#12501;&#12469;&#12452;&#12463;&#12523;.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DX</a:t>
            </a:r>
            <a:r>
              <a:rPr lang="ja-JP"/>
              <a:t>の影響の経年変化</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ja-JP"/>
        </a:p>
      </c:txPr>
    </c:title>
    <c:autoTitleDeleted val="0"/>
    <c:plotArea>
      <c:layout/>
      <c:barChart>
        <c:barDir val="bar"/>
        <c:grouping val="stacked"/>
        <c:varyColors val="0"/>
        <c:ser>
          <c:idx val="0"/>
          <c:order val="0"/>
          <c:tx>
            <c:strRef>
              <c:f>Q13A1DX影響の経年変化!$G$3</c:f>
              <c:strCache>
                <c:ptCount val="1"/>
                <c:pt idx="0">
                  <c:v>ある</c:v>
                </c:pt>
              </c:strCache>
            </c:strRef>
          </c:tx>
          <c:spPr>
            <a:solidFill>
              <a:schemeClr val="accent1"/>
            </a:solidFill>
            <a:ln>
              <a:noFill/>
            </a:ln>
            <a:effectLst/>
          </c:spPr>
          <c:invertIfNegative val="0"/>
          <c:dLbls>
            <c:dLbl>
              <c:idx val="0"/>
              <c:layout>
                <c:manualLayout>
                  <c:x val="-5.7864231535987193E-17"/>
                  <c:y val="6.7129629629629622E-2"/>
                </c:manualLayout>
              </c:layout>
              <c:showLegendKey val="0"/>
              <c:showVal val="1"/>
              <c:showCatName val="0"/>
              <c:showSerName val="0"/>
              <c:showPercent val="0"/>
              <c:showBubbleSize val="0"/>
              <c:extLst>
                <c:ext xmlns:c15="http://schemas.microsoft.com/office/drawing/2012/chart" uri="{CE6537A1-D6FC-4f65-9D91-7224C49458BB}">
                  <c15:layout>
                    <c:manualLayout>
                      <c:w val="5.9875109361329823E-2"/>
                      <c:h val="8.789370078740158E-2"/>
                    </c:manualLayout>
                  </c15:layout>
                </c:ext>
                <c:ext xmlns:c16="http://schemas.microsoft.com/office/drawing/2014/chart" uri="{C3380CC4-5D6E-409C-BE32-E72D297353CC}">
                  <c16:uniqueId val="{00000000-FC14-4AF5-8DED-FED35FDBBFD6}"/>
                </c:ext>
              </c:extLst>
            </c:dLbl>
            <c:dLbl>
              <c:idx val="1"/>
              <c:layout>
                <c:manualLayout>
                  <c:x val="8.3333333333333263E-3"/>
                  <c:y val="6.0185185185185175E-2"/>
                </c:manualLayout>
              </c:layout>
              <c:showLegendKey val="0"/>
              <c:showVal val="1"/>
              <c:showCatName val="0"/>
              <c:showSerName val="0"/>
              <c:showPercent val="0"/>
              <c:showBubbleSize val="0"/>
              <c:extLst>
                <c:ext xmlns:c15="http://schemas.microsoft.com/office/drawing/2012/chart" uri="{CE6537A1-D6FC-4f65-9D91-7224C49458BB}">
                  <c15:layout>
                    <c:manualLayout>
                      <c:w val="5.9875109361329823E-2"/>
                      <c:h val="8.3264071157771929E-2"/>
                    </c:manualLayout>
                  </c15:layout>
                </c:ext>
                <c:ext xmlns:c16="http://schemas.microsoft.com/office/drawing/2014/chart" uri="{C3380CC4-5D6E-409C-BE32-E72D297353CC}">
                  <c16:uniqueId val="{00000001-FC14-4AF5-8DED-FED35FDBBFD6}"/>
                </c:ext>
              </c:extLst>
            </c:dLbl>
            <c:dLbl>
              <c:idx val="2"/>
              <c:layout>
                <c:manualLayout>
                  <c:x val="1.1111111111111155E-2"/>
                  <c:y val="6.018518518518514E-2"/>
                </c:manualLayout>
              </c:layout>
              <c:showLegendKey val="0"/>
              <c:showVal val="1"/>
              <c:showCatName val="0"/>
              <c:showSerName val="0"/>
              <c:showPercent val="0"/>
              <c:showBubbleSize val="0"/>
              <c:extLst>
                <c:ext xmlns:c15="http://schemas.microsoft.com/office/drawing/2012/chart" uri="{CE6537A1-D6FC-4f65-9D91-7224C49458BB}">
                  <c15:layout>
                    <c:manualLayout>
                      <c:w val="5.9875109361329823E-2"/>
                      <c:h val="9.2523330417031202E-2"/>
                    </c:manualLayout>
                  </c15:layout>
                </c:ext>
                <c:ext xmlns:c16="http://schemas.microsoft.com/office/drawing/2014/chart" uri="{C3380CC4-5D6E-409C-BE32-E72D297353CC}">
                  <c16:uniqueId val="{00000002-FC14-4AF5-8DED-FED35FDBBFD6}"/>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Q13A1DX影響の経年変化!$H$2:$J$2</c:f>
              <c:strCache>
                <c:ptCount val="3"/>
                <c:pt idx="0">
                  <c:v>2019年度</c:v>
                </c:pt>
                <c:pt idx="1">
                  <c:v>2020年度</c:v>
                </c:pt>
                <c:pt idx="2">
                  <c:v>2021年度</c:v>
                </c:pt>
              </c:strCache>
            </c:strRef>
          </c:cat>
          <c:val>
            <c:numRef>
              <c:f>Q13A1DX影響の経年変化!$H$3:$J$3</c:f>
              <c:numCache>
                <c:formatCode>0%</c:formatCode>
                <c:ptCount val="3"/>
                <c:pt idx="0">
                  <c:v>0.35036496350364965</c:v>
                </c:pt>
                <c:pt idx="1">
                  <c:v>0.37971698113207547</c:v>
                </c:pt>
                <c:pt idx="2">
                  <c:v>0.63531353135313529</c:v>
                </c:pt>
              </c:numCache>
            </c:numRef>
          </c:val>
          <c:extLst>
            <c:ext xmlns:c16="http://schemas.microsoft.com/office/drawing/2014/chart" uri="{C3380CC4-5D6E-409C-BE32-E72D297353CC}">
              <c16:uniqueId val="{00000003-FC14-4AF5-8DED-FED35FDBBFD6}"/>
            </c:ext>
          </c:extLst>
        </c:ser>
        <c:ser>
          <c:idx val="1"/>
          <c:order val="1"/>
          <c:tx>
            <c:strRef>
              <c:f>Q13A1DX影響の経年変化!$G$4</c:f>
              <c:strCache>
                <c:ptCount val="1"/>
                <c:pt idx="0">
                  <c:v>ない</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Q13A1DX影響の経年変化!$H$2:$J$2</c:f>
              <c:strCache>
                <c:ptCount val="3"/>
                <c:pt idx="0">
                  <c:v>2019年度</c:v>
                </c:pt>
                <c:pt idx="1">
                  <c:v>2020年度</c:v>
                </c:pt>
                <c:pt idx="2">
                  <c:v>2021年度</c:v>
                </c:pt>
              </c:strCache>
            </c:strRef>
          </c:cat>
          <c:val>
            <c:numRef>
              <c:f>Q13A1DX影響の経年変化!$H$4:$J$4</c:f>
              <c:numCache>
                <c:formatCode>0%</c:formatCode>
                <c:ptCount val="3"/>
                <c:pt idx="0">
                  <c:v>0.64963503649635035</c:v>
                </c:pt>
                <c:pt idx="1">
                  <c:v>0.62028301886792447</c:v>
                </c:pt>
                <c:pt idx="2">
                  <c:v>0.36468646864686466</c:v>
                </c:pt>
              </c:numCache>
            </c:numRef>
          </c:val>
          <c:extLst>
            <c:ext xmlns:c16="http://schemas.microsoft.com/office/drawing/2014/chart" uri="{C3380CC4-5D6E-409C-BE32-E72D297353CC}">
              <c16:uniqueId val="{00000004-FC14-4AF5-8DED-FED35FDBBFD6}"/>
            </c:ext>
          </c:extLst>
        </c:ser>
        <c:dLbls>
          <c:showLegendKey val="0"/>
          <c:showVal val="1"/>
          <c:showCatName val="0"/>
          <c:showSerName val="0"/>
          <c:showPercent val="0"/>
          <c:showBubbleSize val="0"/>
        </c:dLbls>
        <c:gapWidth val="150"/>
        <c:overlap val="100"/>
        <c:axId val="392992808"/>
        <c:axId val="392994120"/>
      </c:barChart>
      <c:catAx>
        <c:axId val="392992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92994120"/>
        <c:crosses val="autoZero"/>
        <c:auto val="1"/>
        <c:lblAlgn val="ctr"/>
        <c:lblOffset val="100"/>
        <c:noMultiLvlLbl val="0"/>
      </c:catAx>
      <c:valAx>
        <c:axId val="392994120"/>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92992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solidFill>
        <a:srgbClr val="FFFFFF">
          <a:lumMod val="50000"/>
        </a:srgbClr>
      </a:solidFill>
    </a:ln>
    <a:effectLst/>
  </c:spPr>
  <c:txPr>
    <a:bodyPr/>
    <a:lstStyle/>
    <a:p>
      <a:pPr>
        <a:defRPr>
          <a:solidFill>
            <a:sysClr val="windowText" lastClr="000000"/>
          </a:solidFill>
        </a:defRPr>
      </a:pPr>
      <a:endParaRPr lang="ja-JP"/>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952410037200536E-2"/>
          <c:y val="0.29594359213924515"/>
          <c:w val="0.87335473557567667"/>
          <c:h val="0.43093028179793641"/>
        </c:manualLayout>
      </c:layout>
      <c:barChart>
        <c:barDir val="col"/>
        <c:grouping val="stacked"/>
        <c:varyColors val="0"/>
        <c:ser>
          <c:idx val="0"/>
          <c:order val="0"/>
          <c:tx>
            <c:strRef>
              <c:f>合体!$J$6:$J$7</c:f>
              <c:strCache>
                <c:ptCount val="2"/>
                <c:pt idx="0">
                  <c:v>1番目回答</c:v>
                </c:pt>
              </c:strCache>
            </c:strRef>
          </c:tx>
          <c:spPr>
            <a:solidFill>
              <a:schemeClr val="accent4">
                <a:tint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合体!$D$91:$D$96</c:f>
              <c:strCache>
                <c:ptCount val="6"/>
                <c:pt idx="0">
                  <c:v>2021年度
（N=596）</c:v>
                </c:pt>
                <c:pt idx="1">
                  <c:v>2020年度
（N=922）</c:v>
                </c:pt>
                <c:pt idx="2">
                  <c:v>2019年度
（N=550）</c:v>
                </c:pt>
                <c:pt idx="3">
                  <c:v>2018年度
（N=296）</c:v>
                </c:pt>
                <c:pt idx="4">
                  <c:v>2017年度
（N=229）</c:v>
                </c:pt>
                <c:pt idx="5">
                  <c:v>2016年度</c:v>
                </c:pt>
              </c:strCache>
            </c:strRef>
          </c:cat>
          <c:val>
            <c:numRef>
              <c:f>合体!$J$91:$J$96</c:f>
              <c:numCache>
                <c:formatCode>0.0%</c:formatCode>
                <c:ptCount val="6"/>
                <c:pt idx="1">
                  <c:v>0.10412147505422993</c:v>
                </c:pt>
                <c:pt idx="2">
                  <c:v>9.636363636363636E-2</c:v>
                </c:pt>
                <c:pt idx="3">
                  <c:v>5.0675675675675678E-2</c:v>
                </c:pt>
                <c:pt idx="4">
                  <c:v>3.0567685589519649E-2</c:v>
                </c:pt>
              </c:numCache>
            </c:numRef>
          </c:val>
          <c:extLst>
            <c:ext xmlns:c16="http://schemas.microsoft.com/office/drawing/2014/chart" uri="{C3380CC4-5D6E-409C-BE32-E72D297353CC}">
              <c16:uniqueId val="{00000000-DF0E-491C-9B07-D0E33AA2263D}"/>
            </c:ext>
          </c:extLst>
        </c:ser>
        <c:ser>
          <c:idx val="1"/>
          <c:order val="1"/>
          <c:tx>
            <c:strRef>
              <c:f>合体!$K$6:$K$7</c:f>
              <c:strCache>
                <c:ptCount val="2"/>
                <c:pt idx="0">
                  <c:v>2番目回答</c:v>
                </c:pt>
              </c:strCache>
            </c:strRef>
          </c:tx>
          <c:spPr>
            <a:solidFill>
              <a:schemeClr val="accent4">
                <a:tint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合体!$D$91:$D$96</c:f>
              <c:strCache>
                <c:ptCount val="6"/>
                <c:pt idx="0">
                  <c:v>2021年度
（N=596）</c:v>
                </c:pt>
                <c:pt idx="1">
                  <c:v>2020年度
（N=922）</c:v>
                </c:pt>
                <c:pt idx="2">
                  <c:v>2019年度
（N=550）</c:v>
                </c:pt>
                <c:pt idx="3">
                  <c:v>2018年度
（N=296）</c:v>
                </c:pt>
                <c:pt idx="4">
                  <c:v>2017年度
（N=229）</c:v>
                </c:pt>
                <c:pt idx="5">
                  <c:v>2016年度</c:v>
                </c:pt>
              </c:strCache>
            </c:strRef>
          </c:cat>
          <c:val>
            <c:numRef>
              <c:f>合体!$K$91:$K$96</c:f>
              <c:numCache>
                <c:formatCode>0.0%</c:formatCode>
                <c:ptCount val="6"/>
                <c:pt idx="1">
                  <c:v>9.2190889370932755E-2</c:v>
                </c:pt>
                <c:pt idx="2">
                  <c:v>6.363636363636363E-2</c:v>
                </c:pt>
                <c:pt idx="3">
                  <c:v>8.4459459459459457E-2</c:v>
                </c:pt>
                <c:pt idx="4">
                  <c:v>6.5502183406113537E-2</c:v>
                </c:pt>
              </c:numCache>
            </c:numRef>
          </c:val>
          <c:extLst>
            <c:ext xmlns:c16="http://schemas.microsoft.com/office/drawing/2014/chart" uri="{C3380CC4-5D6E-409C-BE32-E72D297353CC}">
              <c16:uniqueId val="{00000001-DF0E-491C-9B07-D0E33AA2263D}"/>
            </c:ext>
          </c:extLst>
        </c:ser>
        <c:ser>
          <c:idx val="2"/>
          <c:order val="2"/>
          <c:tx>
            <c:strRef>
              <c:f>合体!$L$6:$L$7</c:f>
              <c:strCache>
                <c:ptCount val="2"/>
                <c:pt idx="0">
                  <c:v>3番目回答</c:v>
                </c:pt>
              </c:strCache>
            </c:strRef>
          </c:tx>
          <c:spPr>
            <a:solidFill>
              <a:schemeClr val="accent4">
                <a:shade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合体!$D$91:$D$96</c:f>
              <c:strCache>
                <c:ptCount val="6"/>
                <c:pt idx="0">
                  <c:v>2021年度
（N=596）</c:v>
                </c:pt>
                <c:pt idx="1">
                  <c:v>2020年度
（N=922）</c:v>
                </c:pt>
                <c:pt idx="2">
                  <c:v>2019年度
（N=550）</c:v>
                </c:pt>
                <c:pt idx="3">
                  <c:v>2018年度
（N=296）</c:v>
                </c:pt>
                <c:pt idx="4">
                  <c:v>2017年度
（N=229）</c:v>
                </c:pt>
                <c:pt idx="5">
                  <c:v>2016年度</c:v>
                </c:pt>
              </c:strCache>
            </c:strRef>
          </c:cat>
          <c:val>
            <c:numRef>
              <c:f>合体!$L$91:$L$96</c:f>
              <c:numCache>
                <c:formatCode>0.0%</c:formatCode>
                <c:ptCount val="6"/>
                <c:pt idx="1">
                  <c:v>7.8091106290672452E-2</c:v>
                </c:pt>
                <c:pt idx="2">
                  <c:v>9.0909090909090912E-2</c:v>
                </c:pt>
                <c:pt idx="3">
                  <c:v>6.7567567567567571E-2</c:v>
                </c:pt>
                <c:pt idx="4">
                  <c:v>4.8034934497816595E-2</c:v>
                </c:pt>
              </c:numCache>
            </c:numRef>
          </c:val>
          <c:extLst>
            <c:ext xmlns:c16="http://schemas.microsoft.com/office/drawing/2014/chart" uri="{C3380CC4-5D6E-409C-BE32-E72D297353CC}">
              <c16:uniqueId val="{00000002-DF0E-491C-9B07-D0E33AA2263D}"/>
            </c:ext>
          </c:extLst>
        </c:ser>
        <c:ser>
          <c:idx val="3"/>
          <c:order val="3"/>
          <c:tx>
            <c:strRef>
              <c:f>合体!$M$6:$M$7</c:f>
              <c:strCache>
                <c:ptCount val="2"/>
                <c:pt idx="0">
                  <c:v>任意回答</c:v>
                </c:pt>
              </c:strCache>
            </c:strRef>
          </c:tx>
          <c:spPr>
            <a:solidFill>
              <a:schemeClr val="accent4">
                <a:shade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合体!$D$91:$D$96</c:f>
              <c:strCache>
                <c:ptCount val="6"/>
                <c:pt idx="0">
                  <c:v>2021年度
（N=596）</c:v>
                </c:pt>
                <c:pt idx="1">
                  <c:v>2020年度
（N=922）</c:v>
                </c:pt>
                <c:pt idx="2">
                  <c:v>2019年度
（N=550）</c:v>
                </c:pt>
                <c:pt idx="3">
                  <c:v>2018年度
（N=296）</c:v>
                </c:pt>
                <c:pt idx="4">
                  <c:v>2017年度
（N=229）</c:v>
                </c:pt>
                <c:pt idx="5">
                  <c:v>2016年度</c:v>
                </c:pt>
              </c:strCache>
            </c:strRef>
          </c:cat>
          <c:val>
            <c:numRef>
              <c:f>合体!$M$91:$M$96</c:f>
              <c:numCache>
                <c:formatCode>General</c:formatCode>
                <c:ptCount val="6"/>
                <c:pt idx="0" formatCode="0.0%">
                  <c:v>0.34060402684563756</c:v>
                </c:pt>
              </c:numCache>
            </c:numRef>
          </c:val>
          <c:extLst>
            <c:ext xmlns:c16="http://schemas.microsoft.com/office/drawing/2014/chart" uri="{C3380CC4-5D6E-409C-BE32-E72D297353CC}">
              <c16:uniqueId val="{00000003-DF0E-491C-9B07-D0E33AA2263D}"/>
            </c:ext>
          </c:extLst>
        </c:ser>
        <c:dLbls>
          <c:dLblPos val="ctr"/>
          <c:showLegendKey val="0"/>
          <c:showVal val="1"/>
          <c:showCatName val="0"/>
          <c:showSerName val="0"/>
          <c:showPercent val="0"/>
          <c:showBubbleSize val="0"/>
        </c:dLbls>
        <c:gapWidth val="150"/>
        <c:overlap val="100"/>
        <c:axId val="539437224"/>
        <c:axId val="539433616"/>
      </c:barChart>
      <c:catAx>
        <c:axId val="539437224"/>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39433616"/>
        <c:crosses val="autoZero"/>
        <c:auto val="1"/>
        <c:lblAlgn val="ctr"/>
        <c:lblOffset val="100"/>
        <c:noMultiLvlLbl val="0"/>
      </c:catAx>
      <c:valAx>
        <c:axId val="539433616"/>
        <c:scaling>
          <c:orientation val="minMax"/>
          <c:max val="0.4"/>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39437224"/>
        <c:crosses val="autoZero"/>
        <c:crossBetween val="between"/>
        <c:majorUnit val="0.1"/>
      </c:valAx>
    </c:plotArea>
    <c:legend>
      <c:legendPos val="b"/>
      <c:layout>
        <c:manualLayout>
          <c:xMode val="edge"/>
          <c:yMode val="edge"/>
          <c:x val="7.0453427363856971E-2"/>
          <c:y val="0.92338888581240075"/>
          <c:w val="0.86567680256130186"/>
          <c:h val="7.661111418759920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chart>
  <c:spPr>
    <a:ln>
      <a:solidFill>
        <a:srgbClr val="FFFFFF">
          <a:lumMod val="65000"/>
        </a:srgbClr>
      </a:solidFill>
    </a:ln>
  </c:spPr>
  <c:txPr>
    <a:bodyPr/>
    <a:lstStyle/>
    <a:p>
      <a:pPr>
        <a:defRPr/>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014189817695"/>
          <c:y val="0.1855128205128205"/>
          <c:w val="0.86339098131920866"/>
          <c:h val="0.51367723265361065"/>
        </c:manualLayout>
      </c:layout>
      <c:barChart>
        <c:barDir val="col"/>
        <c:grouping val="stacked"/>
        <c:varyColors val="0"/>
        <c:ser>
          <c:idx val="0"/>
          <c:order val="0"/>
          <c:tx>
            <c:strRef>
              <c:f>合体!$J$10:$J$11</c:f>
              <c:strCache>
                <c:ptCount val="2"/>
                <c:pt idx="0">
                  <c:v>1番目回答</c:v>
                </c:pt>
              </c:strCache>
            </c:strRef>
          </c:tx>
          <c:spPr>
            <a:solidFill>
              <a:schemeClr val="accent4">
                <a:tint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合体!$D$12:$D$15</c:f>
              <c:strCache>
                <c:ptCount val="4"/>
                <c:pt idx="0">
                  <c:v>2021年度
（N=634）</c:v>
                </c:pt>
                <c:pt idx="1">
                  <c:v>2020年度
（N=919）</c:v>
                </c:pt>
                <c:pt idx="2">
                  <c:v>2019年度
（N=555）</c:v>
                </c:pt>
                <c:pt idx="3">
                  <c:v>2018年度
（N=291）</c:v>
                </c:pt>
              </c:strCache>
            </c:strRef>
          </c:cat>
          <c:val>
            <c:numRef>
              <c:f>合体!$J$12:$J$15</c:f>
              <c:numCache>
                <c:formatCode>0.0%</c:formatCode>
                <c:ptCount val="4"/>
                <c:pt idx="1">
                  <c:v>0.32861806311207836</c:v>
                </c:pt>
                <c:pt idx="2">
                  <c:v>0.36936936936936937</c:v>
                </c:pt>
                <c:pt idx="3">
                  <c:v>0.5670103092783505</c:v>
                </c:pt>
              </c:numCache>
            </c:numRef>
          </c:val>
          <c:extLst>
            <c:ext xmlns:c16="http://schemas.microsoft.com/office/drawing/2014/chart" uri="{C3380CC4-5D6E-409C-BE32-E72D297353CC}">
              <c16:uniqueId val="{00000000-ECC0-40DE-A89B-0781C247D19B}"/>
            </c:ext>
          </c:extLst>
        </c:ser>
        <c:ser>
          <c:idx val="1"/>
          <c:order val="1"/>
          <c:tx>
            <c:strRef>
              <c:f>合体!$K$10:$K$11</c:f>
              <c:strCache>
                <c:ptCount val="2"/>
                <c:pt idx="0">
                  <c:v>2番目回答</c:v>
                </c:pt>
              </c:strCache>
            </c:strRef>
          </c:tx>
          <c:spPr>
            <a:solidFill>
              <a:schemeClr val="accent4">
                <a:tint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合体!$D$12:$D$15</c:f>
              <c:strCache>
                <c:ptCount val="4"/>
                <c:pt idx="0">
                  <c:v>2021年度
（N=634）</c:v>
                </c:pt>
                <c:pt idx="1">
                  <c:v>2020年度
（N=919）</c:v>
                </c:pt>
                <c:pt idx="2">
                  <c:v>2019年度
（N=555）</c:v>
                </c:pt>
                <c:pt idx="3">
                  <c:v>2018年度
（N=291）</c:v>
                </c:pt>
              </c:strCache>
            </c:strRef>
          </c:cat>
          <c:val>
            <c:numRef>
              <c:f>合体!$K$12:$K$15</c:f>
              <c:numCache>
                <c:formatCode>0.0%</c:formatCode>
                <c:ptCount val="4"/>
                <c:pt idx="1">
                  <c:v>8.3786724700761692E-2</c:v>
                </c:pt>
                <c:pt idx="2">
                  <c:v>0.10450450450450451</c:v>
                </c:pt>
                <c:pt idx="3">
                  <c:v>7.903780068728522E-2</c:v>
                </c:pt>
              </c:numCache>
            </c:numRef>
          </c:val>
          <c:extLst>
            <c:ext xmlns:c16="http://schemas.microsoft.com/office/drawing/2014/chart" uri="{C3380CC4-5D6E-409C-BE32-E72D297353CC}">
              <c16:uniqueId val="{00000001-ECC0-40DE-A89B-0781C247D19B}"/>
            </c:ext>
          </c:extLst>
        </c:ser>
        <c:ser>
          <c:idx val="2"/>
          <c:order val="2"/>
          <c:tx>
            <c:strRef>
              <c:f>合体!$L$10:$L$11</c:f>
              <c:strCache>
                <c:ptCount val="2"/>
                <c:pt idx="0">
                  <c:v>3番目回答</c:v>
                </c:pt>
              </c:strCache>
            </c:strRef>
          </c:tx>
          <c:spPr>
            <a:solidFill>
              <a:schemeClr val="accent4">
                <a:shade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合体!$D$12:$D$15</c:f>
              <c:strCache>
                <c:ptCount val="4"/>
                <c:pt idx="0">
                  <c:v>2021年度
（N=634）</c:v>
                </c:pt>
                <c:pt idx="1">
                  <c:v>2020年度
（N=919）</c:v>
                </c:pt>
                <c:pt idx="2">
                  <c:v>2019年度
（N=555）</c:v>
                </c:pt>
                <c:pt idx="3">
                  <c:v>2018年度
（N=291）</c:v>
                </c:pt>
              </c:strCache>
            </c:strRef>
          </c:cat>
          <c:val>
            <c:numRef>
              <c:f>合体!$L$12:$L$15</c:f>
              <c:numCache>
                <c:formatCode>0.0%</c:formatCode>
                <c:ptCount val="4"/>
                <c:pt idx="1">
                  <c:v>6.9640914036996737E-2</c:v>
                </c:pt>
                <c:pt idx="2">
                  <c:v>7.7477477477477477E-2</c:v>
                </c:pt>
                <c:pt idx="3">
                  <c:v>5.1546391752577317E-2</c:v>
                </c:pt>
              </c:numCache>
            </c:numRef>
          </c:val>
          <c:extLst>
            <c:ext xmlns:c16="http://schemas.microsoft.com/office/drawing/2014/chart" uri="{C3380CC4-5D6E-409C-BE32-E72D297353CC}">
              <c16:uniqueId val="{00000002-ECC0-40DE-A89B-0781C247D19B}"/>
            </c:ext>
          </c:extLst>
        </c:ser>
        <c:ser>
          <c:idx val="3"/>
          <c:order val="3"/>
          <c:tx>
            <c:strRef>
              <c:f>合体!$M$10:$M$11</c:f>
              <c:strCache>
                <c:ptCount val="2"/>
                <c:pt idx="0">
                  <c:v>任意回答</c:v>
                </c:pt>
              </c:strCache>
            </c:strRef>
          </c:tx>
          <c:spPr>
            <a:solidFill>
              <a:schemeClr val="accent4">
                <a:shade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合体!$D$12:$D$15</c:f>
              <c:strCache>
                <c:ptCount val="4"/>
                <c:pt idx="0">
                  <c:v>2021年度
（N=634）</c:v>
                </c:pt>
                <c:pt idx="1">
                  <c:v>2020年度
（N=919）</c:v>
                </c:pt>
                <c:pt idx="2">
                  <c:v>2019年度
（N=555）</c:v>
                </c:pt>
                <c:pt idx="3">
                  <c:v>2018年度
（N=291）</c:v>
                </c:pt>
              </c:strCache>
            </c:strRef>
          </c:cat>
          <c:val>
            <c:numRef>
              <c:f>合体!$M$12:$M$15</c:f>
              <c:numCache>
                <c:formatCode>General</c:formatCode>
                <c:ptCount val="4"/>
                <c:pt idx="0" formatCode="0.0%">
                  <c:v>0.44321766561514198</c:v>
                </c:pt>
              </c:numCache>
            </c:numRef>
          </c:val>
          <c:extLst>
            <c:ext xmlns:c16="http://schemas.microsoft.com/office/drawing/2014/chart" uri="{C3380CC4-5D6E-409C-BE32-E72D297353CC}">
              <c16:uniqueId val="{00000003-ECC0-40DE-A89B-0781C247D19B}"/>
            </c:ext>
          </c:extLst>
        </c:ser>
        <c:dLbls>
          <c:dLblPos val="ctr"/>
          <c:showLegendKey val="0"/>
          <c:showVal val="1"/>
          <c:showCatName val="0"/>
          <c:showSerName val="0"/>
          <c:showPercent val="0"/>
          <c:showBubbleSize val="0"/>
        </c:dLbls>
        <c:gapWidth val="150"/>
        <c:overlap val="100"/>
        <c:axId val="539437224"/>
        <c:axId val="539433616"/>
      </c:barChart>
      <c:catAx>
        <c:axId val="539437224"/>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39433616"/>
        <c:crosses val="autoZero"/>
        <c:auto val="1"/>
        <c:lblAlgn val="ctr"/>
        <c:lblOffset val="100"/>
        <c:noMultiLvlLbl val="0"/>
      </c:catAx>
      <c:valAx>
        <c:axId val="539433616"/>
        <c:scaling>
          <c:orientation val="minMax"/>
          <c:max val="0.70000000000000007"/>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3943722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FFFFFF">
          <a:lumMod val="50000"/>
        </a:srgbClr>
      </a:solidFill>
    </a:ln>
    <a:effectLst/>
  </c:spPr>
  <c:txPr>
    <a:bodyPr/>
    <a:lstStyle/>
    <a:p>
      <a:pPr>
        <a:defRPr/>
      </a:pPr>
      <a:endParaRPr lang="ja-JP"/>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t>技術のライフサイクル</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0"/>
              <c:layout>
                <c:manualLayout>
                  <c:x val="-7.9656847372076789E-2"/>
                  <c:y val="-3.6719904692764468E-2"/>
                </c:manualLayout>
              </c:layout>
              <c:tx>
                <c:rich>
                  <a:bodyPr/>
                  <a:lstStyle/>
                  <a:p>
                    <a:fld id="{12083E80-1DA8-46A4-9D65-5727C838B226}"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386-42D1-8C1E-F41B813F70E2}"/>
                </c:ext>
              </c:extLst>
            </c:dLbl>
            <c:dLbl>
              <c:idx val="1"/>
              <c:layout>
                <c:manualLayout>
                  <c:x val="-1.4705879514845019E-2"/>
                  <c:y val="-5.0904301855885126E-2"/>
                </c:manualLayout>
              </c:layout>
              <c:tx>
                <c:rich>
                  <a:bodyPr/>
                  <a:lstStyle/>
                  <a:p>
                    <a:fld id="{29C28B31-138D-4788-A007-A0D69701FEF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386-42D1-8C1E-F41B813F70E2}"/>
                </c:ext>
              </c:extLst>
            </c:dLbl>
            <c:dLbl>
              <c:idx val="2"/>
              <c:layout>
                <c:manualLayout>
                  <c:x val="-5.8823518059379715E-2"/>
                  <c:y val="5.7842743061372645E-2"/>
                </c:manualLayout>
              </c:layout>
              <c:tx>
                <c:rich>
                  <a:bodyPr/>
                  <a:lstStyle/>
                  <a:p>
                    <a:fld id="{25682582-295C-4C9A-995B-448080D3E067}"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B386-42D1-8C1E-F41B813F70E2}"/>
                </c:ext>
              </c:extLst>
            </c:dLbl>
            <c:dLbl>
              <c:idx val="3"/>
              <c:tx>
                <c:rich>
                  <a:bodyPr/>
                  <a:lstStyle/>
                  <a:p>
                    <a:fld id="{F7EE8591-066F-4A26-9E9C-7CF7A3638A7F}"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386-42D1-8C1E-F41B813F70E2}"/>
                </c:ext>
              </c:extLst>
            </c:dLbl>
            <c:dLbl>
              <c:idx val="4"/>
              <c:tx>
                <c:rich>
                  <a:bodyPr/>
                  <a:lstStyle/>
                  <a:p>
                    <a:fld id="{70B499B7-C75C-47BB-B8B1-475E231376DA}"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386-42D1-8C1E-F41B813F70E2}"/>
                </c:ext>
              </c:extLst>
            </c:dLbl>
            <c:dLbl>
              <c:idx val="5"/>
              <c:layout>
                <c:manualLayout>
                  <c:x val="4.0441168665823507E-2"/>
                  <c:y val="1.2925485378157344E-2"/>
                </c:manualLayout>
              </c:layout>
              <c:tx>
                <c:rich>
                  <a:bodyPr/>
                  <a:lstStyle/>
                  <a:p>
                    <a:fld id="{64DD58EF-14B0-4530-B6D0-E74B14869413}"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386-42D1-8C1E-F41B813F70E2}"/>
                </c:ext>
              </c:extLst>
            </c:dLbl>
            <c:dLbl>
              <c:idx val="6"/>
              <c:tx>
                <c:rich>
                  <a:bodyPr/>
                  <a:lstStyle/>
                  <a:p>
                    <a:fld id="{BC782D2E-D859-4FD8-80D8-F979D979C916}"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386-42D1-8C1E-F41B813F70E2}"/>
                </c:ext>
              </c:extLst>
            </c:dLbl>
            <c:dLbl>
              <c:idx val="7"/>
              <c:layout>
                <c:manualLayout>
                  <c:x val="-7.8431357412506286E-2"/>
                  <c:y val="3.6566147316691708E-2"/>
                </c:manualLayout>
              </c:layout>
              <c:tx>
                <c:rich>
                  <a:bodyPr/>
                  <a:lstStyle/>
                  <a:p>
                    <a:fld id="{2F3ACA62-0630-49E9-A5C6-07AFC06F147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386-42D1-8C1E-F41B813F70E2}"/>
                </c:ext>
              </c:extLst>
            </c:dLbl>
            <c:dLbl>
              <c:idx val="8"/>
              <c:tx>
                <c:rich>
                  <a:bodyPr/>
                  <a:lstStyle/>
                  <a:p>
                    <a:fld id="{910EF7D8-A130-4134-9DE3-E7515FBA7217}"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386-42D1-8C1E-F41B813F70E2}"/>
                </c:ext>
              </c:extLst>
            </c:dLbl>
            <c:dLbl>
              <c:idx val="9"/>
              <c:tx>
                <c:rich>
                  <a:bodyPr/>
                  <a:lstStyle/>
                  <a:p>
                    <a:fld id="{BB171CF3-467E-4121-B2CD-BED01FF81869}"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B386-42D1-8C1E-F41B813F70E2}"/>
                </c:ext>
              </c:extLst>
            </c:dLbl>
            <c:dLbl>
              <c:idx val="10"/>
              <c:layout>
                <c:manualLayout>
                  <c:x val="2.450979919140826E-2"/>
                  <c:y val="7.2027140224493219E-2"/>
                </c:manualLayout>
              </c:layout>
              <c:tx>
                <c:rich>
                  <a:bodyPr/>
                  <a:lstStyle/>
                  <a:p>
                    <a:fld id="{69424C8F-FFB5-41F7-96E5-9883FB7B6E0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386-42D1-8C1E-F41B813F70E2}"/>
                </c:ext>
              </c:extLst>
            </c:dLbl>
            <c:dLbl>
              <c:idx val="11"/>
              <c:layout>
                <c:manualLayout>
                  <c:x val="-0.14583330518887888"/>
                  <c:y val="-4.1448037080471407E-2"/>
                </c:manualLayout>
              </c:layout>
              <c:tx>
                <c:rich>
                  <a:bodyPr/>
                  <a:lstStyle/>
                  <a:p>
                    <a:fld id="{74A06AEE-2BC2-46D1-8BC1-E85CCD9DE978}"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386-42D1-8C1E-F41B813F70E2}"/>
                </c:ext>
              </c:extLst>
            </c:dLbl>
            <c:dLbl>
              <c:idx val="12"/>
              <c:layout>
                <c:manualLayout>
                  <c:x val="-0.24264701199494132"/>
                  <c:y val="-4.5070828912343402E-2"/>
                </c:manualLayout>
              </c:layout>
              <c:tx>
                <c:rich>
                  <a:bodyPr/>
                  <a:lstStyle/>
                  <a:p>
                    <a:fld id="{A684399A-0C25-4371-B403-0FEEB408EECD}"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B386-42D1-8C1E-F41B813F70E2}"/>
                </c:ext>
              </c:extLst>
            </c:dLbl>
            <c:dLbl>
              <c:idx val="13"/>
              <c:tx>
                <c:rich>
                  <a:bodyPr/>
                  <a:lstStyle/>
                  <a:p>
                    <a:fld id="{7397F126-68B1-4F36-92C9-028E4DC69508}"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B386-42D1-8C1E-F41B813F70E2}"/>
                </c:ext>
              </c:extLst>
            </c:dLbl>
            <c:dLbl>
              <c:idx val="14"/>
              <c:layout>
                <c:manualLayout>
                  <c:x val="-0.10661762648262578"/>
                  <c:y val="-2.0171441335790515E-2"/>
                </c:manualLayout>
              </c:layout>
              <c:tx>
                <c:rich>
                  <a:bodyPr/>
                  <a:lstStyle/>
                  <a:p>
                    <a:fld id="{E7EB369D-0EC1-4B6F-A1DC-34546CFA942B}"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B386-42D1-8C1E-F41B813F70E2}"/>
                </c:ext>
              </c:extLst>
            </c:dLbl>
            <c:dLbl>
              <c:idx val="15"/>
              <c:layout>
                <c:manualLayout>
                  <c:x val="-0.1090686064017666"/>
                  <c:y val="-1.7807375141937046E-2"/>
                </c:manualLayout>
              </c:layout>
              <c:tx>
                <c:rich>
                  <a:bodyPr/>
                  <a:lstStyle/>
                  <a:p>
                    <a:fld id="{188C3BDB-74D6-4973-B7C8-1FECBBFCD439}"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386-42D1-8C1E-F41B813F70E2}"/>
                </c:ext>
              </c:extLst>
            </c:dLbl>
            <c:dLbl>
              <c:idx val="16"/>
              <c:tx>
                <c:rich>
                  <a:bodyPr/>
                  <a:lstStyle/>
                  <a:p>
                    <a:fld id="{F7757E77-79AE-4815-BE47-CDE906D41F69}"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B386-42D1-8C1E-F41B813F70E2}"/>
                </c:ext>
              </c:extLst>
            </c:dLbl>
            <c:dLbl>
              <c:idx val="17"/>
              <c:layout>
                <c:manualLayout>
                  <c:x val="3.063724898926027E-2"/>
                  <c:y val="9.0939669775320545E-2"/>
                </c:manualLayout>
              </c:layout>
              <c:tx>
                <c:rich>
                  <a:bodyPr/>
                  <a:lstStyle/>
                  <a:p>
                    <a:fld id="{06A2EF67-4C0A-4389-A584-6BAA4E3CE361}"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B386-42D1-8C1E-F41B813F70E2}"/>
                </c:ext>
              </c:extLst>
            </c:dLbl>
            <c:dLbl>
              <c:idx val="18"/>
              <c:tx>
                <c:rich>
                  <a:bodyPr/>
                  <a:lstStyle/>
                  <a:p>
                    <a:fld id="{334C1FB7-0957-4556-B872-95653F63D4ED}" type="CELLRANGE">
                      <a:rPr lang="ja-JP" altLang="en-US"/>
                      <a:pPr/>
                      <a:t>[CELLRANGE]</a:t>
                    </a:fld>
                    <a:endParaRPr lang="ja-JP" alt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B386-42D1-8C1E-F41B813F70E2}"/>
                </c:ext>
              </c:extLst>
            </c:dLbl>
            <c:dLbl>
              <c:idx val="19"/>
              <c:layout>
                <c:manualLayout>
                  <c:x val="4.4117638544534786E-2"/>
                  <c:y val="1.7653617765864372E-2"/>
                </c:manualLayout>
              </c:layout>
              <c:tx>
                <c:rich>
                  <a:bodyPr/>
                  <a:lstStyle/>
                  <a:p>
                    <a:fld id="{4E628CC2-AB81-4538-851B-8FCDAA5896AF}"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386-42D1-8C1E-F41B813F70E2}"/>
                </c:ext>
              </c:extLst>
            </c:dLbl>
            <c:dLbl>
              <c:idx val="20"/>
              <c:layout>
                <c:manualLayout>
                  <c:x val="-2.4509799191408214E-3"/>
                  <c:y val="-1.0715176560376849E-2"/>
                </c:manualLayout>
              </c:layout>
              <c:tx>
                <c:rich>
                  <a:bodyPr/>
                  <a:lstStyle/>
                  <a:p>
                    <a:fld id="{86410854-82B4-4DC7-B9C5-98369F93B062}"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386-42D1-8C1E-F41B813F70E2}"/>
                </c:ext>
              </c:extLst>
            </c:dLbl>
            <c:dLbl>
              <c:idx val="21"/>
              <c:layout>
                <c:manualLayout>
                  <c:x val="-5.0245088342386841E-2"/>
                  <c:y val="-2.7263639917350757E-2"/>
                </c:manualLayout>
              </c:layout>
              <c:tx>
                <c:rich>
                  <a:bodyPr/>
                  <a:lstStyle/>
                  <a:p>
                    <a:fld id="{E0233687-E2AF-4887-B607-51706F7A2555}" type="CELLRANGE">
                      <a:rPr lang="en-US" altLang="ja-JP"/>
                      <a:pPr/>
                      <a:t>[CELLRANGE]</a:t>
                    </a:fld>
                    <a:endParaRPr lang="ja-JP" alt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B386-42D1-8C1E-F41B813F70E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ja-JP"/>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Sheet2!$B$2:$B$23</c:f>
              <c:numCache>
                <c:formatCode>General</c:formatCode>
                <c:ptCount val="22"/>
                <c:pt idx="0">
                  <c:v>234</c:v>
                </c:pt>
                <c:pt idx="1">
                  <c:v>238</c:v>
                </c:pt>
                <c:pt idx="2">
                  <c:v>79</c:v>
                </c:pt>
                <c:pt idx="3">
                  <c:v>206</c:v>
                </c:pt>
                <c:pt idx="4">
                  <c:v>317</c:v>
                </c:pt>
                <c:pt idx="5">
                  <c:v>155</c:v>
                </c:pt>
                <c:pt idx="6">
                  <c:v>335</c:v>
                </c:pt>
                <c:pt idx="7">
                  <c:v>135</c:v>
                </c:pt>
                <c:pt idx="8">
                  <c:v>275</c:v>
                </c:pt>
                <c:pt idx="9">
                  <c:v>63</c:v>
                </c:pt>
                <c:pt idx="10">
                  <c:v>142</c:v>
                </c:pt>
                <c:pt idx="11">
                  <c:v>137</c:v>
                </c:pt>
                <c:pt idx="12">
                  <c:v>134</c:v>
                </c:pt>
                <c:pt idx="13">
                  <c:v>241</c:v>
                </c:pt>
                <c:pt idx="14">
                  <c:v>182</c:v>
                </c:pt>
                <c:pt idx="15">
                  <c:v>211</c:v>
                </c:pt>
                <c:pt idx="16">
                  <c:v>185</c:v>
                </c:pt>
                <c:pt idx="17">
                  <c:v>259</c:v>
                </c:pt>
                <c:pt idx="18">
                  <c:v>465</c:v>
                </c:pt>
                <c:pt idx="19">
                  <c:v>295</c:v>
                </c:pt>
                <c:pt idx="20">
                  <c:v>317</c:v>
                </c:pt>
                <c:pt idx="21" formatCode="0_ ">
                  <c:v>219.28571428571428</c:v>
                </c:pt>
              </c:numCache>
            </c:numRef>
          </c:xVal>
          <c:yVal>
            <c:numRef>
              <c:f>Sheet2!$C$2:$C$23</c:f>
              <c:numCache>
                <c:formatCode>General</c:formatCode>
                <c:ptCount val="22"/>
                <c:pt idx="0">
                  <c:v>151</c:v>
                </c:pt>
                <c:pt idx="1">
                  <c:v>187</c:v>
                </c:pt>
                <c:pt idx="2">
                  <c:v>117</c:v>
                </c:pt>
                <c:pt idx="3">
                  <c:v>252</c:v>
                </c:pt>
                <c:pt idx="4">
                  <c:v>205</c:v>
                </c:pt>
                <c:pt idx="5">
                  <c:v>138</c:v>
                </c:pt>
                <c:pt idx="6">
                  <c:v>306</c:v>
                </c:pt>
                <c:pt idx="7">
                  <c:v>133</c:v>
                </c:pt>
                <c:pt idx="8">
                  <c:v>249</c:v>
                </c:pt>
                <c:pt idx="9">
                  <c:v>124</c:v>
                </c:pt>
                <c:pt idx="10">
                  <c:v>144</c:v>
                </c:pt>
                <c:pt idx="11">
                  <c:v>174</c:v>
                </c:pt>
                <c:pt idx="12">
                  <c:v>143</c:v>
                </c:pt>
                <c:pt idx="13">
                  <c:v>368</c:v>
                </c:pt>
                <c:pt idx="14">
                  <c:v>305</c:v>
                </c:pt>
                <c:pt idx="15">
                  <c:v>226</c:v>
                </c:pt>
                <c:pt idx="16">
                  <c:v>154</c:v>
                </c:pt>
                <c:pt idx="17">
                  <c:v>163</c:v>
                </c:pt>
                <c:pt idx="18">
                  <c:v>183</c:v>
                </c:pt>
                <c:pt idx="19">
                  <c:v>164</c:v>
                </c:pt>
                <c:pt idx="20">
                  <c:v>177</c:v>
                </c:pt>
                <c:pt idx="21" formatCode="0_ ">
                  <c:v>193.47619047619048</c:v>
                </c:pt>
              </c:numCache>
            </c:numRef>
          </c:yVal>
          <c:smooth val="0"/>
          <c:extLst>
            <c:ext xmlns:c15="http://schemas.microsoft.com/office/drawing/2012/chart" uri="{02D57815-91ED-43cb-92C2-25804820EDAC}">
              <c15:datalabelsRange>
                <c15:f>Sheet2!$A$2:$A$23</c15:f>
                <c15:dlblRangeCache>
                  <c:ptCount val="22"/>
                  <c:pt idx="0">
                    <c:v>デバイス</c:v>
                  </c:pt>
                  <c:pt idx="1">
                    <c:v>センサ</c:v>
                  </c:pt>
                  <c:pt idx="2">
                    <c:v>アクチュエータ</c:v>
                  </c:pt>
                  <c:pt idx="3">
                    <c:v>画像・音声認識</c:v>
                  </c:pt>
                  <c:pt idx="4">
                    <c:v>無線通信</c:v>
                  </c:pt>
                  <c:pt idx="5">
                    <c:v>リアルタイム</c:v>
                  </c:pt>
                  <c:pt idx="6">
                    <c:v>クラウド</c:v>
                  </c:pt>
                  <c:pt idx="7">
                    <c:v>エッジ</c:v>
                  </c:pt>
                  <c:pt idx="8">
                    <c:v>IoT</c:v>
                  </c:pt>
                  <c:pt idx="9">
                    <c:v>OTA</c:v>
                  </c:pt>
                  <c:pt idx="10">
                    <c:v>モデリング</c:v>
                  </c:pt>
                  <c:pt idx="11">
                    <c:v>シミュレーション</c:v>
                  </c:pt>
                  <c:pt idx="12">
                    <c:v>制御系PF</c:v>
                  </c:pt>
                  <c:pt idx="13">
                    <c:v>AI</c:v>
                  </c:pt>
                  <c:pt idx="14">
                    <c:v>ビッグデータ</c:v>
                  </c:pt>
                  <c:pt idx="15">
                    <c:v>セキュリティ</c:v>
                  </c:pt>
                  <c:pt idx="16">
                    <c:v>HI</c:v>
                  </c:pt>
                  <c:pt idx="17">
                    <c:v>要求定義</c:v>
                  </c:pt>
                  <c:pt idx="18">
                    <c:v>設計</c:v>
                  </c:pt>
                  <c:pt idx="19">
                    <c:v>評価・検証</c:v>
                  </c:pt>
                  <c:pt idx="20">
                    <c:v>運用・保守</c:v>
                  </c:pt>
                  <c:pt idx="21">
                    <c:v>平均</c:v>
                  </c:pt>
                </c15:dlblRangeCache>
              </c15:datalabelsRange>
            </c:ext>
            <c:ext xmlns:c16="http://schemas.microsoft.com/office/drawing/2014/chart" uri="{C3380CC4-5D6E-409C-BE32-E72D297353CC}">
              <c16:uniqueId val="{00000016-B386-42D1-8C1E-F41B813F70E2}"/>
            </c:ext>
          </c:extLst>
        </c:ser>
        <c:dLbls>
          <c:dLblPos val="t"/>
          <c:showLegendKey val="0"/>
          <c:showVal val="1"/>
          <c:showCatName val="0"/>
          <c:showSerName val="0"/>
          <c:showPercent val="0"/>
          <c:showBubbleSize val="0"/>
        </c:dLbls>
        <c:axId val="403097440"/>
        <c:axId val="403097768"/>
      </c:scatterChart>
      <c:valAx>
        <c:axId val="403097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ja-JP"/>
                  <a:t>現在（件数）</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03097768"/>
        <c:crosses val="autoZero"/>
        <c:crossBetween val="midCat"/>
      </c:valAx>
      <c:valAx>
        <c:axId val="403097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ja-JP"/>
                  <a:t>新規（件数）</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403097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t>DX</a:t>
            </a:r>
            <a:r>
              <a:rPr lang="ja-JP"/>
              <a:t>の取り組みの経年変化</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ja-JP"/>
        </a:p>
      </c:txPr>
    </c:title>
    <c:autoTitleDeleted val="0"/>
    <c:plotArea>
      <c:layout>
        <c:manualLayout>
          <c:layoutTarget val="inner"/>
          <c:xMode val="edge"/>
          <c:yMode val="edge"/>
          <c:x val="0.14746981627296588"/>
          <c:y val="0.20569444444444446"/>
          <c:w val="0.79959273840769907"/>
          <c:h val="0.58563247302420529"/>
        </c:manualLayout>
      </c:layout>
      <c:barChart>
        <c:barDir val="bar"/>
        <c:grouping val="stacked"/>
        <c:varyColors val="0"/>
        <c:ser>
          <c:idx val="0"/>
          <c:order val="0"/>
          <c:tx>
            <c:strRef>
              <c:f>Q13A3DX取り組みの経年変化!$G$3</c:f>
              <c:strCache>
                <c:ptCount val="1"/>
                <c:pt idx="0">
                  <c:v>ある</c:v>
                </c:pt>
              </c:strCache>
            </c:strRef>
          </c:tx>
          <c:spPr>
            <a:solidFill>
              <a:schemeClr val="accent1"/>
            </a:solidFill>
            <a:ln>
              <a:noFill/>
            </a:ln>
            <a:effectLst/>
          </c:spPr>
          <c:invertIfNegative val="0"/>
          <c:dLbls>
            <c:dLbl>
              <c:idx val="0"/>
              <c:layout>
                <c:manualLayout>
                  <c:x val="0"/>
                  <c:y val="6.0185185185185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EE-46E3-A022-FA5FE9F85232}"/>
                </c:ext>
              </c:extLst>
            </c:dLbl>
            <c:dLbl>
              <c:idx val="1"/>
              <c:layout>
                <c:manualLayout>
                  <c:x val="0"/>
                  <c:y val="6.4814814814814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EE-46E3-A022-FA5FE9F85232}"/>
                </c:ext>
              </c:extLst>
            </c:dLbl>
            <c:dLbl>
              <c:idx val="2"/>
              <c:layout>
                <c:manualLayout>
                  <c:x val="0"/>
                  <c:y val="6.4814814814814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EE-46E3-A022-FA5FE9F85232}"/>
                </c:ext>
              </c:extLst>
            </c:dLbl>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Q13A3DX取り組みの経年変化!$H$2:$J$2</c:f>
              <c:strCache>
                <c:ptCount val="3"/>
                <c:pt idx="0">
                  <c:v>2019年度</c:v>
                </c:pt>
                <c:pt idx="1">
                  <c:v>2020年度</c:v>
                </c:pt>
                <c:pt idx="2">
                  <c:v>2021年度</c:v>
                </c:pt>
              </c:strCache>
            </c:strRef>
          </c:cat>
          <c:val>
            <c:numRef>
              <c:f>Q13A3DX取り組みの経年変化!$H$3:$J$3</c:f>
              <c:numCache>
                <c:formatCode>0%</c:formatCode>
                <c:ptCount val="3"/>
                <c:pt idx="0">
                  <c:v>0.17391304347826086</c:v>
                </c:pt>
                <c:pt idx="1">
                  <c:v>0.29411764705882354</c:v>
                </c:pt>
                <c:pt idx="2">
                  <c:v>0.42442748091603055</c:v>
                </c:pt>
              </c:numCache>
            </c:numRef>
          </c:val>
          <c:extLst>
            <c:ext xmlns:c16="http://schemas.microsoft.com/office/drawing/2014/chart" uri="{C3380CC4-5D6E-409C-BE32-E72D297353CC}">
              <c16:uniqueId val="{00000003-0BEE-46E3-A022-FA5FE9F85232}"/>
            </c:ext>
          </c:extLst>
        </c:ser>
        <c:ser>
          <c:idx val="1"/>
          <c:order val="1"/>
          <c:tx>
            <c:strRef>
              <c:f>Q13A3DX取り組みの経年変化!$G$4</c:f>
              <c:strCache>
                <c:ptCount val="1"/>
                <c:pt idx="0">
                  <c:v>ない</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Q13A3DX取り組みの経年変化!$H$2:$J$2</c:f>
              <c:strCache>
                <c:ptCount val="3"/>
                <c:pt idx="0">
                  <c:v>2019年度</c:v>
                </c:pt>
                <c:pt idx="1">
                  <c:v>2020年度</c:v>
                </c:pt>
                <c:pt idx="2">
                  <c:v>2021年度</c:v>
                </c:pt>
              </c:strCache>
            </c:strRef>
          </c:cat>
          <c:val>
            <c:numRef>
              <c:f>Q13A3DX取り組みの経年変化!$H$4:$J$4</c:f>
              <c:numCache>
                <c:formatCode>0%</c:formatCode>
                <c:ptCount val="3"/>
                <c:pt idx="0">
                  <c:v>0.82608695652173914</c:v>
                </c:pt>
                <c:pt idx="1">
                  <c:v>0.70588235294117652</c:v>
                </c:pt>
                <c:pt idx="2">
                  <c:v>0.57557251908396945</c:v>
                </c:pt>
              </c:numCache>
            </c:numRef>
          </c:val>
          <c:extLst>
            <c:ext xmlns:c16="http://schemas.microsoft.com/office/drawing/2014/chart" uri="{C3380CC4-5D6E-409C-BE32-E72D297353CC}">
              <c16:uniqueId val="{00000004-0BEE-46E3-A022-FA5FE9F85232}"/>
            </c:ext>
          </c:extLst>
        </c:ser>
        <c:dLbls>
          <c:showLegendKey val="0"/>
          <c:showVal val="1"/>
          <c:showCatName val="0"/>
          <c:showSerName val="0"/>
          <c:showPercent val="0"/>
          <c:showBubbleSize val="0"/>
        </c:dLbls>
        <c:gapWidth val="150"/>
        <c:overlap val="100"/>
        <c:axId val="530159736"/>
        <c:axId val="530160064"/>
      </c:barChart>
      <c:catAx>
        <c:axId val="530159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530160064"/>
        <c:crosses val="autoZero"/>
        <c:auto val="1"/>
        <c:lblAlgn val="ctr"/>
        <c:lblOffset val="100"/>
        <c:noMultiLvlLbl val="0"/>
      </c:catAx>
      <c:valAx>
        <c:axId val="53016006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530159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solidFill>
        <a:srgbClr val="FFFFFF">
          <a:lumMod val="50000"/>
        </a:srgbClr>
      </a:solidFill>
    </a:ln>
    <a:effectLst/>
  </c:spPr>
  <c:txPr>
    <a:bodyPr/>
    <a:lstStyle/>
    <a:p>
      <a:pPr>
        <a:defRPr>
          <a:solidFill>
            <a:sysClr val="windowText" lastClr="000000"/>
          </a:solidFill>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1400" b="0" i="0" baseline="0">
                <a:effectLst/>
              </a:rPr>
              <a:t>Q13A2</a:t>
            </a:r>
            <a:r>
              <a:rPr lang="ja-JP" altLang="ja-JP" sz="1400" b="0" i="0" baseline="0">
                <a:effectLst/>
              </a:rPr>
              <a:t>　</a:t>
            </a:r>
            <a:r>
              <a:rPr lang="en-US" altLang="ja-JP" sz="1400" b="0" i="0" baseline="0">
                <a:effectLst/>
              </a:rPr>
              <a:t>DX</a:t>
            </a:r>
            <a:r>
              <a:rPr lang="ja-JP" altLang="ja-JP" sz="1400" b="0" i="0" baseline="0">
                <a:effectLst/>
              </a:rPr>
              <a:t>全般</a:t>
            </a:r>
            <a:r>
              <a:rPr lang="en-US" altLang="ja-JP" sz="1400" b="0" i="0" baseline="0">
                <a:effectLst/>
              </a:rPr>
              <a:t>_</a:t>
            </a:r>
            <a:r>
              <a:rPr lang="ja-JP" altLang="ja-JP" sz="1400" b="0" i="0" baseline="0">
                <a:effectLst/>
              </a:rPr>
              <a:t>必要性</a:t>
            </a:r>
            <a:r>
              <a:rPr lang="en-US" altLang="ja-JP" sz="1400" b="0" i="0" baseline="0">
                <a:effectLst/>
              </a:rPr>
              <a:t>(</a:t>
            </a:r>
            <a:r>
              <a:rPr lang="ja-JP" altLang="ja-JP" sz="1400" b="0" i="0" baseline="0">
                <a:effectLst/>
              </a:rPr>
              <a:t>比率</a:t>
            </a:r>
            <a:r>
              <a:rPr lang="ja-JP" altLang="en-US" sz="1400" b="0" i="0" baseline="0">
                <a:effectLst/>
              </a:rPr>
              <a:t>：</a:t>
            </a:r>
            <a:r>
              <a:rPr lang="en-US" altLang="ja-JP" sz="1400" b="0" i="0" baseline="0">
                <a:effectLst/>
              </a:rPr>
              <a:t>2</a:t>
            </a:r>
            <a:r>
              <a:rPr lang="ja-JP" altLang="en-US" sz="1400" b="0" i="0" baseline="0">
                <a:effectLst/>
              </a:rPr>
              <a:t>値化</a:t>
            </a:r>
            <a:r>
              <a:rPr lang="en-US" altLang="ja-JP" sz="1400" b="0" i="0" baseline="0">
                <a:effectLst/>
              </a:rPr>
              <a:t>)</a:t>
            </a:r>
            <a:endParaRPr lang="ja-JP" altLang="ja-JP"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percentStacked"/>
        <c:varyColors val="0"/>
        <c:ser>
          <c:idx val="0"/>
          <c:order val="0"/>
          <c:tx>
            <c:strRef>
              <c:f>Q13A2!$K$2</c:f>
              <c:strCache>
                <c:ptCount val="1"/>
                <c:pt idx="0">
                  <c:v>非常に大きい＋大きい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Q13A2!$L$1:$N$1</c:f>
              <c:strCache>
                <c:ptCount val="3"/>
                <c:pt idx="0">
                  <c:v>小規模企業(～20人)</c:v>
                </c:pt>
                <c:pt idx="1">
                  <c:v>中規模企業(21～100人)</c:v>
                </c:pt>
                <c:pt idx="2">
                  <c:v>大規模企業(100人～）</c:v>
                </c:pt>
              </c:strCache>
            </c:strRef>
          </c:cat>
          <c:val>
            <c:numRef>
              <c:f>Q13A2!$L$2:$N$2</c:f>
              <c:numCache>
                <c:formatCode>0%</c:formatCode>
                <c:ptCount val="3"/>
                <c:pt idx="0">
                  <c:v>0.67912087912087915</c:v>
                </c:pt>
                <c:pt idx="1">
                  <c:v>0.76129032258064511</c:v>
                </c:pt>
                <c:pt idx="2">
                  <c:v>0.86713286713286708</c:v>
                </c:pt>
              </c:numCache>
            </c:numRef>
          </c:val>
          <c:extLst>
            <c:ext xmlns:c16="http://schemas.microsoft.com/office/drawing/2014/chart" uri="{C3380CC4-5D6E-409C-BE32-E72D297353CC}">
              <c16:uniqueId val="{00000000-1E2E-4134-BFC7-43AD478D7043}"/>
            </c:ext>
          </c:extLst>
        </c:ser>
        <c:ser>
          <c:idx val="1"/>
          <c:order val="1"/>
          <c:tx>
            <c:strRef>
              <c:f>Q13A2!$K$3</c:f>
              <c:strCache>
                <c:ptCount val="1"/>
                <c:pt idx="0">
                  <c:v>小さい＋全くない</c:v>
                </c:pt>
              </c:strCache>
            </c:strRef>
          </c:tx>
          <c:spPr>
            <a:solidFill>
              <a:schemeClr val="accent2"/>
            </a:solidFill>
            <a:ln>
              <a:noFill/>
            </a:ln>
            <a:effectLst/>
          </c:spPr>
          <c:invertIfNegative val="0"/>
          <c:cat>
            <c:strRef>
              <c:f>Q13A2!$L$1:$N$1</c:f>
              <c:strCache>
                <c:ptCount val="3"/>
                <c:pt idx="0">
                  <c:v>小規模企業(～20人)</c:v>
                </c:pt>
                <c:pt idx="1">
                  <c:v>中規模企業(21～100人)</c:v>
                </c:pt>
                <c:pt idx="2">
                  <c:v>大規模企業(100人～）</c:v>
                </c:pt>
              </c:strCache>
            </c:strRef>
          </c:cat>
          <c:val>
            <c:numRef>
              <c:f>Q13A2!$L$3:$N$3</c:f>
              <c:numCache>
                <c:formatCode>0%</c:formatCode>
                <c:ptCount val="3"/>
                <c:pt idx="0">
                  <c:v>0.3208791208791209</c:v>
                </c:pt>
                <c:pt idx="1">
                  <c:v>0.23870967741935484</c:v>
                </c:pt>
                <c:pt idx="2">
                  <c:v>0.13286713286713286</c:v>
                </c:pt>
              </c:numCache>
            </c:numRef>
          </c:val>
          <c:extLst>
            <c:ext xmlns:c16="http://schemas.microsoft.com/office/drawing/2014/chart" uri="{C3380CC4-5D6E-409C-BE32-E72D297353CC}">
              <c16:uniqueId val="{00000001-1E2E-4134-BFC7-43AD478D7043}"/>
            </c:ext>
          </c:extLst>
        </c:ser>
        <c:dLbls>
          <c:showLegendKey val="0"/>
          <c:showVal val="0"/>
          <c:showCatName val="0"/>
          <c:showSerName val="0"/>
          <c:showPercent val="0"/>
          <c:showBubbleSize val="0"/>
        </c:dLbls>
        <c:gapWidth val="150"/>
        <c:overlap val="100"/>
        <c:axId val="481136256"/>
        <c:axId val="481131336"/>
      </c:barChart>
      <c:catAx>
        <c:axId val="48113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81131336"/>
        <c:crosses val="autoZero"/>
        <c:auto val="1"/>
        <c:lblAlgn val="ctr"/>
        <c:lblOffset val="100"/>
        <c:noMultiLvlLbl val="0"/>
      </c:catAx>
      <c:valAx>
        <c:axId val="481131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113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rgbClr val="FFFFFF">
          <a:lumMod val="75000"/>
        </a:srgbClr>
      </a:solidFill>
    </a:ln>
    <a:effectLst/>
  </c:spPr>
  <c:txPr>
    <a:bodyPr/>
    <a:lstStyle/>
    <a:p>
      <a:pPr>
        <a:defRPr/>
      </a:pPr>
      <a:endParaRPr lang="ja-JP"/>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Q13A1</a:t>
            </a:r>
            <a:r>
              <a:rPr lang="ja-JP" sz="1200" dirty="0"/>
              <a:t>　</a:t>
            </a:r>
            <a:r>
              <a:rPr lang="en-US" sz="1200" dirty="0"/>
              <a:t>DX</a:t>
            </a:r>
            <a:r>
              <a:rPr lang="ja-JP" sz="1200" dirty="0"/>
              <a:t>全般</a:t>
            </a:r>
            <a:r>
              <a:rPr lang="en-US" sz="1200" dirty="0"/>
              <a:t>_</a:t>
            </a:r>
            <a:r>
              <a:rPr lang="ja-JP" sz="1200" dirty="0"/>
              <a:t>事業への影響</a:t>
            </a:r>
            <a:r>
              <a:rPr lang="en-US" sz="1200" dirty="0"/>
              <a:t>(</a:t>
            </a:r>
            <a:r>
              <a:rPr lang="ja-JP" sz="1200" dirty="0"/>
              <a:t>比率</a:t>
            </a:r>
            <a:r>
              <a:rPr lang="en-US" sz="1200" dirty="0"/>
              <a:t>)</a:t>
            </a:r>
            <a:endParaRPr lang="ja-JP" sz="1200" dirty="0"/>
          </a:p>
        </c:rich>
      </c:tx>
      <c:layout>
        <c:manualLayout>
          <c:xMode val="edge"/>
          <c:yMode val="edge"/>
          <c:x val="0.13466889927949396"/>
          <c:y val="1.7640395672685931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percentStacked"/>
        <c:varyColors val="0"/>
        <c:ser>
          <c:idx val="0"/>
          <c:order val="0"/>
          <c:tx>
            <c:strRef>
              <c:f>Q13A1!$K$2</c:f>
              <c:strCache>
                <c:ptCount val="1"/>
                <c:pt idx="0">
                  <c:v>非常に大きい＋大きい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Q13A1!$L$1:$N$1</c:f>
              <c:strCache>
                <c:ptCount val="3"/>
                <c:pt idx="0">
                  <c:v>小規模企業(～20人)</c:v>
                </c:pt>
                <c:pt idx="1">
                  <c:v>中規模企業(21～100人)</c:v>
                </c:pt>
                <c:pt idx="2">
                  <c:v>大規模企業(100人～）</c:v>
                </c:pt>
              </c:strCache>
            </c:strRef>
          </c:cat>
          <c:val>
            <c:numRef>
              <c:f>Q13A1!$L$2:$N$2</c:f>
              <c:numCache>
                <c:formatCode>0%</c:formatCode>
                <c:ptCount val="3"/>
                <c:pt idx="0">
                  <c:v>0.57466063348416285</c:v>
                </c:pt>
                <c:pt idx="1">
                  <c:v>0.64214046822742477</c:v>
                </c:pt>
                <c:pt idx="2">
                  <c:v>0.77304964539007093</c:v>
                </c:pt>
              </c:numCache>
            </c:numRef>
          </c:val>
          <c:extLst>
            <c:ext xmlns:c16="http://schemas.microsoft.com/office/drawing/2014/chart" uri="{C3380CC4-5D6E-409C-BE32-E72D297353CC}">
              <c16:uniqueId val="{00000000-4456-4166-BE2E-9DF89A6F04B6}"/>
            </c:ext>
          </c:extLst>
        </c:ser>
        <c:ser>
          <c:idx val="1"/>
          <c:order val="1"/>
          <c:tx>
            <c:strRef>
              <c:f>Q13A1!$K$3</c:f>
              <c:strCache>
                <c:ptCount val="1"/>
                <c:pt idx="0">
                  <c:v>小さい＋全くない</c:v>
                </c:pt>
              </c:strCache>
            </c:strRef>
          </c:tx>
          <c:spPr>
            <a:solidFill>
              <a:schemeClr val="accent2"/>
            </a:solidFill>
            <a:ln>
              <a:noFill/>
            </a:ln>
            <a:effectLst/>
          </c:spPr>
          <c:invertIfNegative val="0"/>
          <c:cat>
            <c:strRef>
              <c:f>Q13A1!$L$1:$N$1</c:f>
              <c:strCache>
                <c:ptCount val="3"/>
                <c:pt idx="0">
                  <c:v>小規模企業(～20人)</c:v>
                </c:pt>
                <c:pt idx="1">
                  <c:v>中規模企業(21～100人)</c:v>
                </c:pt>
                <c:pt idx="2">
                  <c:v>大規模企業(100人～）</c:v>
                </c:pt>
              </c:strCache>
            </c:strRef>
          </c:cat>
          <c:val>
            <c:numRef>
              <c:f>Q13A1!$L$3:$N$3</c:f>
              <c:numCache>
                <c:formatCode>0%</c:formatCode>
                <c:ptCount val="3"/>
                <c:pt idx="0">
                  <c:v>0.42533936651583709</c:v>
                </c:pt>
                <c:pt idx="1">
                  <c:v>0.35785953177257523</c:v>
                </c:pt>
                <c:pt idx="2">
                  <c:v>0.22695035460992907</c:v>
                </c:pt>
              </c:numCache>
            </c:numRef>
          </c:val>
          <c:extLst>
            <c:ext xmlns:c16="http://schemas.microsoft.com/office/drawing/2014/chart" uri="{C3380CC4-5D6E-409C-BE32-E72D297353CC}">
              <c16:uniqueId val="{00000001-4456-4166-BE2E-9DF89A6F04B6}"/>
            </c:ext>
          </c:extLst>
        </c:ser>
        <c:dLbls>
          <c:showLegendKey val="0"/>
          <c:showVal val="0"/>
          <c:showCatName val="0"/>
          <c:showSerName val="0"/>
          <c:showPercent val="0"/>
          <c:showBubbleSize val="0"/>
        </c:dLbls>
        <c:gapWidth val="150"/>
        <c:overlap val="100"/>
        <c:axId val="609429024"/>
        <c:axId val="609428696"/>
      </c:barChart>
      <c:catAx>
        <c:axId val="60942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09428696"/>
        <c:crosses val="autoZero"/>
        <c:auto val="1"/>
        <c:lblAlgn val="ctr"/>
        <c:lblOffset val="100"/>
        <c:noMultiLvlLbl val="0"/>
      </c:catAx>
      <c:valAx>
        <c:axId val="609428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60942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rgbClr val="FFFFFF">
          <a:lumMod val="65000"/>
        </a:srgbClr>
      </a:solidFill>
    </a:ln>
    <a:effectLst/>
  </c:spPr>
  <c:txPr>
    <a:bodyPr/>
    <a:lstStyle/>
    <a:p>
      <a:pPr>
        <a:defRPr sz="600"/>
      </a:pPr>
      <a:endParaRPr lang="ja-JP"/>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altLang="ja-JP" sz="1200" b="0" i="0" baseline="0">
                <a:effectLst/>
              </a:rPr>
              <a:t>Q13A3</a:t>
            </a:r>
            <a:r>
              <a:rPr lang="ja-JP" altLang="ja-JP" sz="1200" b="0" i="0" baseline="0">
                <a:effectLst/>
              </a:rPr>
              <a:t>　</a:t>
            </a:r>
            <a:r>
              <a:rPr lang="en-US" altLang="ja-JP" sz="1200" b="0" i="0" baseline="0">
                <a:effectLst/>
              </a:rPr>
              <a:t>DX</a:t>
            </a:r>
            <a:r>
              <a:rPr lang="ja-JP" altLang="ja-JP" sz="1200" b="0" i="0" baseline="0">
                <a:effectLst/>
              </a:rPr>
              <a:t>全般</a:t>
            </a:r>
            <a:r>
              <a:rPr lang="en-US" altLang="ja-JP" sz="1200" b="0" i="0" baseline="0">
                <a:effectLst/>
              </a:rPr>
              <a:t>_</a:t>
            </a:r>
            <a:r>
              <a:rPr lang="ja-JP" altLang="ja-JP" sz="1200" b="0" i="0" baseline="0">
                <a:effectLst/>
              </a:rPr>
              <a:t>取り組み</a:t>
            </a:r>
            <a:r>
              <a:rPr lang="en-US" altLang="ja-JP" sz="1200" b="0" i="0" baseline="0">
                <a:effectLst/>
              </a:rPr>
              <a:t>(</a:t>
            </a:r>
            <a:r>
              <a:rPr lang="ja-JP" altLang="ja-JP" sz="1200" b="0" i="0" baseline="0">
                <a:effectLst/>
              </a:rPr>
              <a:t>比率</a:t>
            </a:r>
            <a:r>
              <a:rPr lang="ja-JP" altLang="en-US" sz="1200" b="0" i="0" baseline="0">
                <a:effectLst/>
              </a:rPr>
              <a:t>：</a:t>
            </a:r>
            <a:r>
              <a:rPr lang="en-US" altLang="ja-JP" sz="1200" b="0" i="0" baseline="0">
                <a:effectLst/>
              </a:rPr>
              <a:t>2</a:t>
            </a:r>
            <a:r>
              <a:rPr lang="ja-JP" altLang="en-US" sz="1200" b="0" i="0" baseline="0">
                <a:effectLst/>
              </a:rPr>
              <a:t>値化</a:t>
            </a:r>
            <a:r>
              <a:rPr lang="en-US" altLang="ja-JP" sz="1200" b="0" i="0" baseline="0">
                <a:effectLst/>
              </a:rPr>
              <a:t>)</a:t>
            </a:r>
            <a:endParaRPr lang="ja-JP" altLang="ja-JP" sz="1200">
              <a:effectLst/>
            </a:endParaRP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percentStacked"/>
        <c:varyColors val="0"/>
        <c:ser>
          <c:idx val="0"/>
          <c:order val="0"/>
          <c:tx>
            <c:strRef>
              <c:f>Q13A3!$K$2</c:f>
              <c:strCache>
                <c:ptCount val="1"/>
                <c:pt idx="0">
                  <c:v>非常に大きい＋大きい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Q13A3!$L$1:$N$1</c:f>
              <c:strCache>
                <c:ptCount val="3"/>
                <c:pt idx="0">
                  <c:v>小規模企業(～20人)</c:v>
                </c:pt>
                <c:pt idx="1">
                  <c:v>中規模企業(21～100人)</c:v>
                </c:pt>
                <c:pt idx="2">
                  <c:v>大規模企業(100人～）</c:v>
                </c:pt>
              </c:strCache>
            </c:strRef>
          </c:cat>
          <c:val>
            <c:numRef>
              <c:f>Q13A3!$L$2:$N$2</c:f>
              <c:numCache>
                <c:formatCode>0%</c:formatCode>
                <c:ptCount val="3"/>
                <c:pt idx="0">
                  <c:v>0.37945492662473795</c:v>
                </c:pt>
                <c:pt idx="1">
                  <c:v>0.40809968847352024</c:v>
                </c:pt>
                <c:pt idx="2">
                  <c:v>0.46710526315789475</c:v>
                </c:pt>
              </c:numCache>
            </c:numRef>
          </c:val>
          <c:extLst>
            <c:ext xmlns:c16="http://schemas.microsoft.com/office/drawing/2014/chart" uri="{C3380CC4-5D6E-409C-BE32-E72D297353CC}">
              <c16:uniqueId val="{00000000-E175-4049-8A30-0DC8F41896A1}"/>
            </c:ext>
          </c:extLst>
        </c:ser>
        <c:ser>
          <c:idx val="1"/>
          <c:order val="1"/>
          <c:tx>
            <c:strRef>
              <c:f>Q13A3!$K$3</c:f>
              <c:strCache>
                <c:ptCount val="1"/>
                <c:pt idx="0">
                  <c:v>小さい＋全くない</c:v>
                </c:pt>
              </c:strCache>
            </c:strRef>
          </c:tx>
          <c:spPr>
            <a:solidFill>
              <a:schemeClr val="accent2"/>
            </a:solidFill>
            <a:ln>
              <a:noFill/>
            </a:ln>
            <a:effectLst/>
          </c:spPr>
          <c:invertIfNegative val="0"/>
          <c:cat>
            <c:strRef>
              <c:f>Q13A3!$L$1:$N$1</c:f>
              <c:strCache>
                <c:ptCount val="3"/>
                <c:pt idx="0">
                  <c:v>小規模企業(～20人)</c:v>
                </c:pt>
                <c:pt idx="1">
                  <c:v>中規模企業(21～100人)</c:v>
                </c:pt>
                <c:pt idx="2">
                  <c:v>大規模企業(100人～）</c:v>
                </c:pt>
              </c:strCache>
            </c:strRef>
          </c:cat>
          <c:val>
            <c:numRef>
              <c:f>Q13A3!$L$3:$N$3</c:f>
              <c:numCache>
                <c:formatCode>0%</c:formatCode>
                <c:ptCount val="3"/>
                <c:pt idx="0">
                  <c:v>0.6205450733752621</c:v>
                </c:pt>
                <c:pt idx="1">
                  <c:v>0.59190031152647971</c:v>
                </c:pt>
                <c:pt idx="2">
                  <c:v>0.53289473684210531</c:v>
                </c:pt>
              </c:numCache>
            </c:numRef>
          </c:val>
          <c:extLst>
            <c:ext xmlns:c16="http://schemas.microsoft.com/office/drawing/2014/chart" uri="{C3380CC4-5D6E-409C-BE32-E72D297353CC}">
              <c16:uniqueId val="{00000001-E175-4049-8A30-0DC8F41896A1}"/>
            </c:ext>
          </c:extLst>
        </c:ser>
        <c:dLbls>
          <c:showLegendKey val="0"/>
          <c:showVal val="0"/>
          <c:showCatName val="0"/>
          <c:showSerName val="0"/>
          <c:showPercent val="0"/>
          <c:showBubbleSize val="0"/>
        </c:dLbls>
        <c:gapWidth val="150"/>
        <c:overlap val="100"/>
        <c:axId val="474399624"/>
        <c:axId val="474403888"/>
      </c:barChart>
      <c:catAx>
        <c:axId val="47439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74403888"/>
        <c:crosses val="autoZero"/>
        <c:auto val="1"/>
        <c:lblAlgn val="ctr"/>
        <c:lblOffset val="100"/>
        <c:noMultiLvlLbl val="0"/>
      </c:catAx>
      <c:valAx>
        <c:axId val="474403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7439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rgbClr val="FFFFFF">
          <a:lumMod val="65000"/>
        </a:srgbClr>
      </a:solid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t>DX</a:t>
            </a:r>
            <a:r>
              <a:rPr lang="ja-JP"/>
              <a:t>取り組みと開発スタイルとの関連</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Lbls>
            <c:dLbl>
              <c:idx val="2"/>
              <c:layout>
                <c:manualLayout>
                  <c:x val="8.4785133565621375E-3"/>
                  <c:y val="-4.3093533762825098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D5-4F75-B64D-1FC0052A105E}"/>
                </c:ext>
              </c:extLst>
            </c:dLbl>
            <c:dLbl>
              <c:idx val="3"/>
              <c:layout>
                <c:manualLayout>
                  <c:x val="-0.11567944250871084"/>
                  <c:y val="-4.9030929957284752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D5-4F75-B64D-1FC0052A105E}"/>
                </c:ext>
              </c:extLst>
            </c:dLbl>
            <c:dLbl>
              <c:idx val="4"/>
              <c:layout>
                <c:manualLayout>
                  <c:x val="-2.8803714501269208E-2"/>
                  <c:y val="-4.5407680018258588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D5-4F75-B64D-1FC0052A105E}"/>
                </c:ext>
              </c:extLst>
            </c:dLbl>
            <c:dLbl>
              <c:idx val="5"/>
              <c:layout>
                <c:manualLayout>
                  <c:x val="-0.14313533978984333"/>
                  <c:y val="-7.3981164119190979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D5-4F75-B64D-1FC0052A105E}"/>
                </c:ext>
              </c:extLst>
            </c:dLbl>
            <c:dLbl>
              <c:idx val="7"/>
              <c:layout>
                <c:manualLayout>
                  <c:x val="-8.9255672309254103E-2"/>
                  <c:y val="0.14480242910812618"/>
                </c:manualLayout>
              </c:layout>
              <c:dLblPos val="r"/>
              <c:showLegendKey val="0"/>
              <c:showVal val="1"/>
              <c:showCatName val="1"/>
              <c:showSerName val="0"/>
              <c:showPercent val="0"/>
              <c:showBubbleSize val="0"/>
              <c:extLst>
                <c:ext xmlns:c15="http://schemas.microsoft.com/office/drawing/2012/chart" uri="{CE6537A1-D6FC-4f65-9D91-7224C49458BB}">
                  <c15:layout>
                    <c:manualLayout>
                      <c:w val="0.25657384290378338"/>
                      <c:h val="0.1732287581699346"/>
                    </c:manualLayout>
                  </c15:layout>
                </c:ext>
                <c:ext xmlns:c16="http://schemas.microsoft.com/office/drawing/2014/chart" uri="{C3380CC4-5D6E-409C-BE32-E72D297353CC}">
                  <c16:uniqueId val="{00000004-93D5-4F75-B64D-1FC0052A105E}"/>
                </c:ext>
              </c:extLst>
            </c:dLbl>
            <c:dLbl>
              <c:idx val="8"/>
              <c:layout>
                <c:manualLayout>
                  <c:x val="-4.2382563536094528E-2"/>
                  <c:y val="-9.9755506105215122E-2"/>
                </c:manualLayout>
              </c:layout>
              <c:dLblPos val="r"/>
              <c:showLegendKey val="0"/>
              <c:showVal val="1"/>
              <c:showCatName val="1"/>
              <c:showSerName val="0"/>
              <c:showPercent val="0"/>
              <c:showBubbleSize val="0"/>
              <c:extLst>
                <c:ext xmlns:c15="http://schemas.microsoft.com/office/drawing/2012/chart" uri="{CE6537A1-D6FC-4f65-9D91-7224C49458BB}">
                  <c15:layout>
                    <c:manualLayout>
                      <c:w val="0.25657384290378338"/>
                      <c:h val="0.1732287581699346"/>
                    </c:manualLayout>
                  </c15:layout>
                </c:ext>
                <c:ext xmlns:c16="http://schemas.microsoft.com/office/drawing/2014/chart" uri="{C3380CC4-5D6E-409C-BE32-E72D297353CC}">
                  <c16:uniqueId val="{00000005-93D5-4F75-B64D-1FC0052A105E}"/>
                </c:ext>
              </c:extLst>
            </c:dLbl>
            <c:dLbl>
              <c:idx val="9"/>
              <c:layout>
                <c:manualLayout>
                  <c:x val="-1.4466789212324239E-2"/>
                  <c:y val="5.4731923215480323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D5-4F75-B64D-1FC0052A105E}"/>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'Q9'!$B$2:$B$11</c:f>
              <c:strCache>
                <c:ptCount val="10"/>
                <c:pt idx="0">
                  <c:v>ソフトウェアファースト</c:v>
                </c:pt>
                <c:pt idx="1">
                  <c:v>アジャイル開発</c:v>
                </c:pt>
                <c:pt idx="2">
                  <c:v>DevOps</c:v>
                </c:pt>
                <c:pt idx="3">
                  <c:v>ノーコード</c:v>
                </c:pt>
                <c:pt idx="4">
                  <c:v>派生開発</c:v>
                </c:pt>
                <c:pt idx="5">
                  <c:v>新規開発</c:v>
                </c:pt>
                <c:pt idx="6">
                  <c:v>OSS</c:v>
                </c:pt>
                <c:pt idx="7">
                  <c:v>プラットフォーム</c:v>
                </c:pt>
                <c:pt idx="8">
                  <c:v>有償ソフトウェア</c:v>
                </c:pt>
                <c:pt idx="9">
                  <c:v>スクラッチ開発</c:v>
                </c:pt>
              </c:strCache>
            </c:strRef>
          </c:xVal>
          <c:yVal>
            <c:numRef>
              <c:f>'Q9'!$C$2:$C$11</c:f>
              <c:numCache>
                <c:formatCode>General</c:formatCode>
                <c:ptCount val="10"/>
                <c:pt idx="0">
                  <c:v>0</c:v>
                </c:pt>
                <c:pt idx="1">
                  <c:v>0.18</c:v>
                </c:pt>
                <c:pt idx="2">
                  <c:v>0.2</c:v>
                </c:pt>
                <c:pt idx="3">
                  <c:v>0</c:v>
                </c:pt>
                <c:pt idx="4">
                  <c:v>0</c:v>
                </c:pt>
                <c:pt idx="5">
                  <c:v>0.1</c:v>
                </c:pt>
                <c:pt idx="6">
                  <c:v>0.1</c:v>
                </c:pt>
                <c:pt idx="7">
                  <c:v>0.11</c:v>
                </c:pt>
                <c:pt idx="8">
                  <c:v>0.13</c:v>
                </c:pt>
                <c:pt idx="9">
                  <c:v>0.1</c:v>
                </c:pt>
              </c:numCache>
            </c:numRef>
          </c:yVal>
          <c:smooth val="0"/>
          <c:extLst>
            <c:ext xmlns:c16="http://schemas.microsoft.com/office/drawing/2014/chart" uri="{C3380CC4-5D6E-409C-BE32-E72D297353CC}">
              <c16:uniqueId val="{00000007-93D5-4F75-B64D-1FC0052A105E}"/>
            </c:ext>
          </c:extLst>
        </c:ser>
        <c:dLbls>
          <c:dLblPos val="t"/>
          <c:showLegendKey val="0"/>
          <c:showVal val="1"/>
          <c:showCatName val="0"/>
          <c:showSerName val="0"/>
          <c:showPercent val="0"/>
          <c:showBubbleSize val="0"/>
        </c:dLbls>
        <c:axId val="470100656"/>
        <c:axId val="470102296"/>
      </c:scatterChart>
      <c:valAx>
        <c:axId val="470100656"/>
        <c:scaling>
          <c:orientation val="minMax"/>
        </c:scaling>
        <c:delete val="1"/>
        <c:axPos val="b"/>
        <c:title>
          <c:tx>
            <c:rich>
              <a:bodyPr rot="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r>
                  <a:rPr lang="ja-JP"/>
                  <a:t>開発スタイル</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majorTickMark val="none"/>
        <c:minorTickMark val="none"/>
        <c:tickLblPos val="nextTo"/>
        <c:crossAx val="470102296"/>
        <c:crosses val="autoZero"/>
        <c:crossBetween val="midCat"/>
      </c:valAx>
      <c:valAx>
        <c:axId val="470102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r>
                  <a:rPr lang="ja-JP"/>
                  <a:t>連関係数</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701006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r>
              <a:rPr lang="en-US"/>
              <a:t>DX</a:t>
            </a:r>
            <a:r>
              <a:rPr lang="ja-JP"/>
              <a:t>取り組みとシステム要件との関連</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1046927303935744"/>
          <c:y val="0.15735507246376812"/>
          <c:w val="0.87468498459827293"/>
          <c:h val="0.731304347826087"/>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dLbls>
            <c:dLbl>
              <c:idx val="0"/>
              <c:layout>
                <c:manualLayout>
                  <c:x val="-6.0679920889474895E-2"/>
                  <c:y val="-8.5262792564152701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BD-4B5A-972D-A0EE2B35BDCC}"/>
                </c:ext>
              </c:extLst>
            </c:dLbl>
            <c:dLbl>
              <c:idx val="1"/>
              <c:layout>
                <c:manualLayout>
                  <c:x val="-0.10711439174524633"/>
                  <c:y val="5.7242792997982773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BD-4B5A-972D-A0EE2B35BDCC}"/>
                </c:ext>
              </c:extLst>
            </c:dLbl>
            <c:dLbl>
              <c:idx val="2"/>
              <c:layout>
                <c:manualLayout>
                  <c:x val="-0.14919971074181518"/>
                  <c:y val="-7.0769998858838293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BD-4B5A-972D-A0EE2B35BDCC}"/>
                </c:ext>
              </c:extLst>
            </c:dLbl>
            <c:dLbl>
              <c:idx val="3"/>
              <c:layout>
                <c:manualLayout>
                  <c:x val="-6.3243790786734963E-2"/>
                  <c:y val="-0.1435131558968352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BD-4B5A-972D-A0EE2B35BDCC}"/>
                </c:ext>
              </c:extLst>
            </c:dLbl>
            <c:dLbl>
              <c:idx val="4"/>
              <c:layout>
                <c:manualLayout>
                  <c:x val="-0.10308090310442145"/>
                  <c:y val="8.4791002364373869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BD-4B5A-972D-A0EE2B35BDCC}"/>
                </c:ext>
              </c:extLst>
            </c:dLbl>
            <c:dLbl>
              <c:idx val="5"/>
              <c:layout>
                <c:manualLayout>
                  <c:x val="-0.15285479366819504"/>
                  <c:y val="-7.2095326927109314E-3"/>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BD-4B5A-972D-A0EE2B35BDCC}"/>
                </c:ext>
              </c:extLst>
            </c:dLbl>
            <c:dLbl>
              <c:idx val="6"/>
              <c:layout>
                <c:manualLayout>
                  <c:x val="-9.621928726453878E-2"/>
                  <c:y val="-5.2653955445651941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BD-4B5A-972D-A0EE2B35BDCC}"/>
                </c:ext>
              </c:extLst>
            </c:dLbl>
            <c:dLbl>
              <c:idx val="7"/>
              <c:layout>
                <c:manualLayout>
                  <c:x val="-5.6232925021841282E-2"/>
                  <c:y val="-4.9030868424055692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BD-4B5A-972D-A0EE2B35BDCC}"/>
                </c:ext>
              </c:extLst>
            </c:dLbl>
            <c:dLbl>
              <c:idx val="8"/>
              <c:layout>
                <c:manualLayout>
                  <c:x val="-0.10373941674506115"/>
                  <c:y val="-0.13344793677649797"/>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CBD-4B5A-972D-A0EE2B35BDCC}"/>
                </c:ext>
              </c:extLst>
            </c:dLbl>
            <c:dLbl>
              <c:idx val="9"/>
              <c:layout>
                <c:manualLayout>
                  <c:x val="-8.3560677328316083E-2"/>
                  <c:y val="7.1016897681178276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BD-4B5A-972D-A0EE2B35BDCC}"/>
                </c:ext>
              </c:extLst>
            </c:dLbl>
            <c:dLbl>
              <c:idx val="10"/>
              <c:layout>
                <c:manualLayout>
                  <c:x val="-1.5664742223994488E-2"/>
                  <c:y val="8.5027102590437068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CBD-4B5A-972D-A0EE2B35BDCC}"/>
                </c:ext>
              </c:extLst>
            </c:dLbl>
            <c:dLbl>
              <c:idx val="11"/>
              <c:layout>
                <c:manualLayout>
                  <c:x val="1.8445974474263153E-2"/>
                  <c:y val="3.0958836756975625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BD-4B5A-972D-A0EE2B35BDCC}"/>
                </c:ext>
              </c:extLst>
            </c:dLbl>
            <c:dLbl>
              <c:idx val="12"/>
              <c:layout>
                <c:manualLayout>
                  <c:x val="-2.1631691617099134E-2"/>
                  <c:y val="-5.4810090887399403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CBD-4B5A-972D-A0EE2B35BDCC}"/>
                </c:ext>
              </c:extLst>
            </c:dLbl>
            <c:dLbl>
              <c:idx val="13"/>
              <c:layout>
                <c:manualLayout>
                  <c:x val="-1.3014718409493264E-2"/>
                  <c:y val="-9.6631309516062552E-2"/>
                </c:manualLayout>
              </c:layout>
              <c:dLblPos val="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BD-4B5A-972D-A0EE2B35BDCC}"/>
                </c:ext>
              </c:extLst>
            </c:dLbl>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'Q10'!$B$2:$B$15</c:f>
              <c:strCache>
                <c:ptCount val="14"/>
                <c:pt idx="0">
                  <c:v>A技術複雑化</c:v>
                </c:pt>
                <c:pt idx="1">
                  <c:v>B部品増加</c:v>
                </c:pt>
                <c:pt idx="2">
                  <c:v>C対象増加</c:v>
                </c:pt>
                <c:pt idx="3">
                  <c:v>D利用形態多様化</c:v>
                </c:pt>
                <c:pt idx="4">
                  <c:v>E安全性向上</c:v>
                </c:pt>
                <c:pt idx="5">
                  <c:v>Fセキュリティ強化</c:v>
                </c:pt>
                <c:pt idx="6">
                  <c:v>G出荷先拡大</c:v>
                </c:pt>
                <c:pt idx="7">
                  <c:v>H規格増加</c:v>
                </c:pt>
                <c:pt idx="8">
                  <c:v>Iデータの企業間共有</c:v>
                </c:pt>
                <c:pt idx="9">
                  <c:v>JSoS</c:v>
                </c:pt>
                <c:pt idx="10">
                  <c:v>K時間短縮</c:v>
                </c:pt>
                <c:pt idx="11">
                  <c:v>L更新迅速化</c:v>
                </c:pt>
                <c:pt idx="12">
                  <c:v>M運用データ活用</c:v>
                </c:pt>
                <c:pt idx="13">
                  <c:v>Nアジャイルガバナンス</c:v>
                </c:pt>
              </c:strCache>
            </c:strRef>
          </c:xVal>
          <c:yVal>
            <c:numRef>
              <c:f>'Q10'!$C$2:$C$15</c:f>
              <c:numCache>
                <c:formatCode>0.00_ </c:formatCode>
                <c:ptCount val="14"/>
                <c:pt idx="0">
                  <c:v>0.12</c:v>
                </c:pt>
                <c:pt idx="1">
                  <c:v>0.11</c:v>
                </c:pt>
                <c:pt idx="2">
                  <c:v>0.2</c:v>
                </c:pt>
                <c:pt idx="3">
                  <c:v>0.2</c:v>
                </c:pt>
                <c:pt idx="4">
                  <c:v>0.11</c:v>
                </c:pt>
                <c:pt idx="5">
                  <c:v>0.14935498024614258</c:v>
                </c:pt>
                <c:pt idx="6">
                  <c:v>0.19</c:v>
                </c:pt>
                <c:pt idx="7">
                  <c:v>0</c:v>
                </c:pt>
                <c:pt idx="8">
                  <c:v>0.21</c:v>
                </c:pt>
                <c:pt idx="9">
                  <c:v>0.16</c:v>
                </c:pt>
                <c:pt idx="10">
                  <c:v>0.2</c:v>
                </c:pt>
                <c:pt idx="11">
                  <c:v>0.21</c:v>
                </c:pt>
                <c:pt idx="12">
                  <c:v>0.22</c:v>
                </c:pt>
                <c:pt idx="13">
                  <c:v>0.28713042463757421</c:v>
                </c:pt>
              </c:numCache>
            </c:numRef>
          </c:yVal>
          <c:smooth val="0"/>
          <c:extLst>
            <c:ext xmlns:c16="http://schemas.microsoft.com/office/drawing/2014/chart" uri="{C3380CC4-5D6E-409C-BE32-E72D297353CC}">
              <c16:uniqueId val="{0000000E-6CBD-4B5A-972D-A0EE2B35BDCC}"/>
            </c:ext>
          </c:extLst>
        </c:ser>
        <c:dLbls>
          <c:dLblPos val="t"/>
          <c:showLegendKey val="0"/>
          <c:showVal val="1"/>
          <c:showCatName val="0"/>
          <c:showSerName val="0"/>
          <c:showPercent val="0"/>
          <c:showBubbleSize val="0"/>
        </c:dLbls>
        <c:axId val="470100656"/>
        <c:axId val="470102296"/>
      </c:scatterChart>
      <c:valAx>
        <c:axId val="470100656"/>
        <c:scaling>
          <c:orientation val="minMax"/>
        </c:scaling>
        <c:delete val="1"/>
        <c:axPos val="b"/>
        <c:title>
          <c:tx>
            <c:rich>
              <a:bodyPr rot="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r>
                  <a:rPr lang="ja-JP"/>
                  <a:t>システム要件の変化</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majorTickMark val="none"/>
        <c:minorTickMark val="none"/>
        <c:tickLblPos val="nextTo"/>
        <c:crossAx val="470102296"/>
        <c:crosses val="autoZero"/>
        <c:crossBetween val="midCat"/>
      </c:valAx>
      <c:valAx>
        <c:axId val="470102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r>
                  <a:rPr lang="ja-JP"/>
                  <a:t>連関係数</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title>
        <c:numFmt formatCode="0.00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701006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合体!$B$71</c:f>
          <c:strCache>
            <c:ptCount val="1"/>
            <c:pt idx="0">
              <c:v>クラウド(現在)</c:v>
            </c:pt>
          </c:strCache>
        </c:strRef>
      </c:tx>
      <c:layout>
        <c:manualLayout>
          <c:xMode val="edge"/>
          <c:yMode val="edge"/>
          <c:x val="0.34551373123737422"/>
          <c:y val="5.68402843953652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合体!$J$10:$J$11</c:f>
              <c:strCache>
                <c:ptCount val="2"/>
                <c:pt idx="0">
                  <c:v>1番目回答</c:v>
                </c:pt>
              </c:strCache>
            </c:strRef>
          </c:tx>
          <c:spPr>
            <a:solidFill>
              <a:schemeClr val="accent4">
                <a:tint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合体!$D$72:$D$75</c:f>
              <c:strCache>
                <c:ptCount val="4"/>
                <c:pt idx="0">
                  <c:v>2021年度
（N=634）</c:v>
                </c:pt>
                <c:pt idx="1">
                  <c:v>2020年度
（N=919）</c:v>
                </c:pt>
                <c:pt idx="2">
                  <c:v>2019年度
（N=555）</c:v>
                </c:pt>
                <c:pt idx="3">
                  <c:v>2018年度
（N=291）</c:v>
                </c:pt>
              </c:strCache>
            </c:strRef>
          </c:cat>
          <c:val>
            <c:numRef>
              <c:f>合体!$J$72:$J$75</c:f>
              <c:numCache>
                <c:formatCode>0.0%</c:formatCode>
                <c:ptCount val="4"/>
                <c:pt idx="1">
                  <c:v>0.1795429815016322</c:v>
                </c:pt>
                <c:pt idx="2">
                  <c:v>0.11531531531531532</c:v>
                </c:pt>
                <c:pt idx="3">
                  <c:v>4.1237113402061855E-2</c:v>
                </c:pt>
              </c:numCache>
            </c:numRef>
          </c:val>
          <c:extLst>
            <c:ext xmlns:c16="http://schemas.microsoft.com/office/drawing/2014/chart" uri="{C3380CC4-5D6E-409C-BE32-E72D297353CC}">
              <c16:uniqueId val="{00000000-8A2D-4EED-B7F8-6977C34689AA}"/>
            </c:ext>
          </c:extLst>
        </c:ser>
        <c:ser>
          <c:idx val="1"/>
          <c:order val="1"/>
          <c:tx>
            <c:strRef>
              <c:f>合体!$K$10:$K$11</c:f>
              <c:strCache>
                <c:ptCount val="2"/>
                <c:pt idx="0">
                  <c:v>2番目回答</c:v>
                </c:pt>
              </c:strCache>
            </c:strRef>
          </c:tx>
          <c:spPr>
            <a:solidFill>
              <a:schemeClr val="accent4">
                <a:tint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合体!$D$72:$D$75</c:f>
              <c:strCache>
                <c:ptCount val="4"/>
                <c:pt idx="0">
                  <c:v>2021年度
（N=634）</c:v>
                </c:pt>
                <c:pt idx="1">
                  <c:v>2020年度
（N=919）</c:v>
                </c:pt>
                <c:pt idx="2">
                  <c:v>2019年度
（N=555）</c:v>
                </c:pt>
                <c:pt idx="3">
                  <c:v>2018年度
（N=291）</c:v>
                </c:pt>
              </c:strCache>
            </c:strRef>
          </c:cat>
          <c:val>
            <c:numRef>
              <c:f>合体!$K$72:$K$75</c:f>
              <c:numCache>
                <c:formatCode>0.0%</c:formatCode>
                <c:ptCount val="4"/>
                <c:pt idx="1">
                  <c:v>0.11643090315560392</c:v>
                </c:pt>
                <c:pt idx="2">
                  <c:v>0.13693693693693693</c:v>
                </c:pt>
                <c:pt idx="3">
                  <c:v>8.9347079037800689E-2</c:v>
                </c:pt>
              </c:numCache>
            </c:numRef>
          </c:val>
          <c:extLst>
            <c:ext xmlns:c16="http://schemas.microsoft.com/office/drawing/2014/chart" uri="{C3380CC4-5D6E-409C-BE32-E72D297353CC}">
              <c16:uniqueId val="{00000001-8A2D-4EED-B7F8-6977C34689AA}"/>
            </c:ext>
          </c:extLst>
        </c:ser>
        <c:ser>
          <c:idx val="2"/>
          <c:order val="2"/>
          <c:tx>
            <c:strRef>
              <c:f>合体!$L$10:$L$11</c:f>
              <c:strCache>
                <c:ptCount val="2"/>
                <c:pt idx="0">
                  <c:v>3番目回答</c:v>
                </c:pt>
              </c:strCache>
            </c:strRef>
          </c:tx>
          <c:spPr>
            <a:solidFill>
              <a:schemeClr val="accent4">
                <a:shade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合体!$D$72:$D$75</c:f>
              <c:strCache>
                <c:ptCount val="4"/>
                <c:pt idx="0">
                  <c:v>2021年度
（N=634）</c:v>
                </c:pt>
                <c:pt idx="1">
                  <c:v>2020年度
（N=919）</c:v>
                </c:pt>
                <c:pt idx="2">
                  <c:v>2019年度
（N=555）</c:v>
                </c:pt>
                <c:pt idx="3">
                  <c:v>2018年度
（N=291）</c:v>
                </c:pt>
              </c:strCache>
            </c:strRef>
          </c:cat>
          <c:val>
            <c:numRef>
              <c:f>合体!$L$72:$L$75</c:f>
              <c:numCache>
                <c:formatCode>0.0%</c:formatCode>
                <c:ptCount val="4"/>
                <c:pt idx="1">
                  <c:v>0.15016322089227421</c:v>
                </c:pt>
                <c:pt idx="2">
                  <c:v>0.15495495495495495</c:v>
                </c:pt>
                <c:pt idx="3">
                  <c:v>0.18900343642611683</c:v>
                </c:pt>
              </c:numCache>
            </c:numRef>
          </c:val>
          <c:extLst>
            <c:ext xmlns:c16="http://schemas.microsoft.com/office/drawing/2014/chart" uri="{C3380CC4-5D6E-409C-BE32-E72D297353CC}">
              <c16:uniqueId val="{00000002-8A2D-4EED-B7F8-6977C34689AA}"/>
            </c:ext>
          </c:extLst>
        </c:ser>
        <c:ser>
          <c:idx val="3"/>
          <c:order val="3"/>
          <c:tx>
            <c:strRef>
              <c:f>合体!$M$10:$M$11</c:f>
              <c:strCache>
                <c:ptCount val="2"/>
                <c:pt idx="0">
                  <c:v>任意回答</c:v>
                </c:pt>
              </c:strCache>
            </c:strRef>
          </c:tx>
          <c:spPr>
            <a:solidFill>
              <a:schemeClr val="accent4">
                <a:shade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合体!$D$72:$D$75</c:f>
              <c:strCache>
                <c:ptCount val="4"/>
                <c:pt idx="0">
                  <c:v>2021年度
（N=634）</c:v>
                </c:pt>
                <c:pt idx="1">
                  <c:v>2020年度
（N=919）</c:v>
                </c:pt>
                <c:pt idx="2">
                  <c:v>2019年度
（N=555）</c:v>
                </c:pt>
                <c:pt idx="3">
                  <c:v>2018年度
（N=291）</c:v>
                </c:pt>
              </c:strCache>
            </c:strRef>
          </c:cat>
          <c:val>
            <c:numRef>
              <c:f>合体!$M$72:$M$75</c:f>
              <c:numCache>
                <c:formatCode>General</c:formatCode>
                <c:ptCount val="4"/>
                <c:pt idx="0" formatCode="0.0%">
                  <c:v>0.55205047318611988</c:v>
                </c:pt>
              </c:numCache>
            </c:numRef>
          </c:val>
          <c:extLst>
            <c:ext xmlns:c16="http://schemas.microsoft.com/office/drawing/2014/chart" uri="{C3380CC4-5D6E-409C-BE32-E72D297353CC}">
              <c16:uniqueId val="{00000003-8A2D-4EED-B7F8-6977C34689AA}"/>
            </c:ext>
          </c:extLst>
        </c:ser>
        <c:dLbls>
          <c:dLblPos val="ctr"/>
          <c:showLegendKey val="0"/>
          <c:showVal val="1"/>
          <c:showCatName val="0"/>
          <c:showSerName val="0"/>
          <c:showPercent val="0"/>
          <c:showBubbleSize val="0"/>
        </c:dLbls>
        <c:gapWidth val="150"/>
        <c:overlap val="100"/>
        <c:axId val="539437224"/>
        <c:axId val="539433616"/>
      </c:barChart>
      <c:catAx>
        <c:axId val="539437224"/>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39433616"/>
        <c:crosses val="autoZero"/>
        <c:auto val="1"/>
        <c:lblAlgn val="ctr"/>
        <c:lblOffset val="100"/>
        <c:noMultiLvlLbl val="0"/>
      </c:catAx>
      <c:valAx>
        <c:axId val="539433616"/>
        <c:scaling>
          <c:orientation val="minMax"/>
          <c:max val="0.60000000000000009"/>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39437224"/>
        <c:crosses val="autoZero"/>
        <c:crossBetween val="between"/>
        <c:majorUnit val="0.1"/>
      </c:valAx>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chart>
  <c:spPr>
    <a:ln>
      <a:solidFill>
        <a:srgbClr val="FFFFFF">
          <a:lumMod val="65000"/>
        </a:srgbClr>
      </a:solidFill>
    </a:ln>
  </c:spPr>
  <c:txPr>
    <a:bodyPr/>
    <a:lstStyle/>
    <a:p>
      <a:pPr>
        <a:defRPr/>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合体!$B$73</c:f>
          <c:strCache>
            <c:ptCount val="1"/>
            <c:pt idx="0">
              <c:v>IoTシステム構築技術(重要な技術)</c:v>
            </c:pt>
          </c:strCache>
        </c:strRef>
      </c:tx>
      <c:layout>
        <c:manualLayout>
          <c:xMode val="edge"/>
          <c:yMode val="edge"/>
          <c:x val="0.19834587440906432"/>
          <c:y val="4.70428784489187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合体!$J$6:$J$7</c:f>
              <c:strCache>
                <c:ptCount val="2"/>
                <c:pt idx="0">
                  <c:v>1番目回答</c:v>
                </c:pt>
              </c:strCache>
            </c:strRef>
          </c:tx>
          <c:spPr>
            <a:solidFill>
              <a:schemeClr val="accent4">
                <a:tint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合体!$D$74:$D$79</c:f>
              <c:strCache>
                <c:ptCount val="6"/>
                <c:pt idx="0">
                  <c:v>2021年度
（N=596）</c:v>
                </c:pt>
                <c:pt idx="1">
                  <c:v>2020年度
（N=922）</c:v>
                </c:pt>
                <c:pt idx="2">
                  <c:v>2019年度
（N=550）</c:v>
                </c:pt>
                <c:pt idx="3">
                  <c:v>2018年度
（N=296）</c:v>
                </c:pt>
                <c:pt idx="4">
                  <c:v>2017年度
（N=229）</c:v>
                </c:pt>
                <c:pt idx="5">
                  <c:v>2016年度</c:v>
                </c:pt>
              </c:strCache>
            </c:strRef>
          </c:cat>
          <c:val>
            <c:numRef>
              <c:f>合体!$J$74:$J$79</c:f>
              <c:numCache>
                <c:formatCode>0.0%</c:formatCode>
                <c:ptCount val="6"/>
                <c:pt idx="1">
                  <c:v>0.1052060737527115</c:v>
                </c:pt>
                <c:pt idx="2">
                  <c:v>8.727272727272728E-2</c:v>
                </c:pt>
                <c:pt idx="3">
                  <c:v>0.10810810810810811</c:v>
                </c:pt>
                <c:pt idx="4">
                  <c:v>8.7336244541484712E-2</c:v>
                </c:pt>
              </c:numCache>
            </c:numRef>
          </c:val>
          <c:extLst>
            <c:ext xmlns:c16="http://schemas.microsoft.com/office/drawing/2014/chart" uri="{C3380CC4-5D6E-409C-BE32-E72D297353CC}">
              <c16:uniqueId val="{00000000-2768-4418-B977-F0D78DFC3DD1}"/>
            </c:ext>
          </c:extLst>
        </c:ser>
        <c:ser>
          <c:idx val="1"/>
          <c:order val="1"/>
          <c:tx>
            <c:strRef>
              <c:f>合体!$K$6:$K$7</c:f>
              <c:strCache>
                <c:ptCount val="2"/>
                <c:pt idx="0">
                  <c:v>2番目回答</c:v>
                </c:pt>
              </c:strCache>
            </c:strRef>
          </c:tx>
          <c:spPr>
            <a:solidFill>
              <a:schemeClr val="accent4">
                <a:tint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合体!$D$74:$D$79</c:f>
              <c:strCache>
                <c:ptCount val="6"/>
                <c:pt idx="0">
                  <c:v>2021年度
（N=596）</c:v>
                </c:pt>
                <c:pt idx="1">
                  <c:v>2020年度
（N=922）</c:v>
                </c:pt>
                <c:pt idx="2">
                  <c:v>2019年度
（N=550）</c:v>
                </c:pt>
                <c:pt idx="3">
                  <c:v>2018年度
（N=296）</c:v>
                </c:pt>
                <c:pt idx="4">
                  <c:v>2017年度
（N=229）</c:v>
                </c:pt>
                <c:pt idx="5">
                  <c:v>2016年度</c:v>
                </c:pt>
              </c:strCache>
            </c:strRef>
          </c:cat>
          <c:val>
            <c:numRef>
              <c:f>合体!$K$74:$K$79</c:f>
              <c:numCache>
                <c:formatCode>0.0%</c:formatCode>
                <c:ptCount val="6"/>
                <c:pt idx="1">
                  <c:v>9.9783080260303691E-2</c:v>
                </c:pt>
                <c:pt idx="2">
                  <c:v>8.545454545454545E-2</c:v>
                </c:pt>
                <c:pt idx="3">
                  <c:v>6.4189189189189186E-2</c:v>
                </c:pt>
                <c:pt idx="4">
                  <c:v>3.4934497816593885E-2</c:v>
                </c:pt>
              </c:numCache>
            </c:numRef>
          </c:val>
          <c:extLst>
            <c:ext xmlns:c16="http://schemas.microsoft.com/office/drawing/2014/chart" uri="{C3380CC4-5D6E-409C-BE32-E72D297353CC}">
              <c16:uniqueId val="{00000001-2768-4418-B977-F0D78DFC3DD1}"/>
            </c:ext>
          </c:extLst>
        </c:ser>
        <c:ser>
          <c:idx val="2"/>
          <c:order val="2"/>
          <c:tx>
            <c:strRef>
              <c:f>合体!$L$6:$L$7</c:f>
              <c:strCache>
                <c:ptCount val="2"/>
                <c:pt idx="0">
                  <c:v>3番目回答</c:v>
                </c:pt>
              </c:strCache>
            </c:strRef>
          </c:tx>
          <c:spPr>
            <a:solidFill>
              <a:schemeClr val="accent4">
                <a:shade val="86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合体!$D$74:$D$79</c:f>
              <c:strCache>
                <c:ptCount val="6"/>
                <c:pt idx="0">
                  <c:v>2021年度
（N=596）</c:v>
                </c:pt>
                <c:pt idx="1">
                  <c:v>2020年度
（N=922）</c:v>
                </c:pt>
                <c:pt idx="2">
                  <c:v>2019年度
（N=550）</c:v>
                </c:pt>
                <c:pt idx="3">
                  <c:v>2018年度
（N=296）</c:v>
                </c:pt>
                <c:pt idx="4">
                  <c:v>2017年度
（N=229）</c:v>
                </c:pt>
                <c:pt idx="5">
                  <c:v>2016年度</c:v>
                </c:pt>
              </c:strCache>
            </c:strRef>
          </c:cat>
          <c:val>
            <c:numRef>
              <c:f>合体!$L$74:$L$79</c:f>
              <c:numCache>
                <c:formatCode>0.0%</c:formatCode>
                <c:ptCount val="6"/>
                <c:pt idx="1">
                  <c:v>8.6767895878524945E-2</c:v>
                </c:pt>
                <c:pt idx="2">
                  <c:v>6.1818181818181821E-2</c:v>
                </c:pt>
                <c:pt idx="3">
                  <c:v>7.4324324324324328E-2</c:v>
                </c:pt>
                <c:pt idx="4">
                  <c:v>4.8034934497816595E-2</c:v>
                </c:pt>
              </c:numCache>
            </c:numRef>
          </c:val>
          <c:extLst>
            <c:ext xmlns:c16="http://schemas.microsoft.com/office/drawing/2014/chart" uri="{C3380CC4-5D6E-409C-BE32-E72D297353CC}">
              <c16:uniqueId val="{00000002-2768-4418-B977-F0D78DFC3DD1}"/>
            </c:ext>
          </c:extLst>
        </c:ser>
        <c:ser>
          <c:idx val="3"/>
          <c:order val="3"/>
          <c:tx>
            <c:strRef>
              <c:f>合体!$M$6:$M$7</c:f>
              <c:strCache>
                <c:ptCount val="2"/>
                <c:pt idx="0">
                  <c:v>任意回答</c:v>
                </c:pt>
              </c:strCache>
            </c:strRef>
          </c:tx>
          <c:spPr>
            <a:solidFill>
              <a:schemeClr val="accent4">
                <a:shade val="58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合体!$D$74:$D$79</c:f>
              <c:strCache>
                <c:ptCount val="6"/>
                <c:pt idx="0">
                  <c:v>2021年度
（N=596）</c:v>
                </c:pt>
                <c:pt idx="1">
                  <c:v>2020年度
（N=922）</c:v>
                </c:pt>
                <c:pt idx="2">
                  <c:v>2019年度
（N=550）</c:v>
                </c:pt>
                <c:pt idx="3">
                  <c:v>2018年度
（N=296）</c:v>
                </c:pt>
                <c:pt idx="4">
                  <c:v>2017年度
（N=229）</c:v>
                </c:pt>
                <c:pt idx="5">
                  <c:v>2016年度</c:v>
                </c:pt>
              </c:strCache>
            </c:strRef>
          </c:cat>
          <c:val>
            <c:numRef>
              <c:f>合体!$M$74:$M$79</c:f>
              <c:numCache>
                <c:formatCode>General</c:formatCode>
                <c:ptCount val="6"/>
                <c:pt idx="0" formatCode="0.0%">
                  <c:v>0.38422818791946306</c:v>
                </c:pt>
              </c:numCache>
            </c:numRef>
          </c:val>
          <c:extLst>
            <c:ext xmlns:c16="http://schemas.microsoft.com/office/drawing/2014/chart" uri="{C3380CC4-5D6E-409C-BE32-E72D297353CC}">
              <c16:uniqueId val="{00000003-2768-4418-B977-F0D78DFC3DD1}"/>
            </c:ext>
          </c:extLst>
        </c:ser>
        <c:dLbls>
          <c:dLblPos val="ctr"/>
          <c:showLegendKey val="0"/>
          <c:showVal val="1"/>
          <c:showCatName val="0"/>
          <c:showSerName val="0"/>
          <c:showPercent val="0"/>
          <c:showBubbleSize val="0"/>
        </c:dLbls>
        <c:gapWidth val="150"/>
        <c:overlap val="100"/>
        <c:axId val="539437224"/>
        <c:axId val="539433616"/>
      </c:barChart>
      <c:catAx>
        <c:axId val="539437224"/>
        <c:scaling>
          <c:orientation val="maxMin"/>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39433616"/>
        <c:crosses val="autoZero"/>
        <c:auto val="1"/>
        <c:lblAlgn val="ctr"/>
        <c:lblOffset val="100"/>
        <c:noMultiLvlLbl val="0"/>
      </c:catAx>
      <c:valAx>
        <c:axId val="539433616"/>
        <c:scaling>
          <c:orientation val="minMax"/>
          <c:max val="0.4"/>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39437224"/>
        <c:crosses val="autoZero"/>
        <c:crossBetween val="between"/>
        <c:majorUnit val="0.1"/>
      </c:valAx>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chart>
  <c:spPr>
    <a:ln>
      <a:solidFill>
        <a:srgbClr val="FFFFFF">
          <a:lumMod val="65000"/>
        </a:srgbClr>
      </a:solidFill>
    </a:ln>
  </c:spPr>
  <c:txPr>
    <a:bodyPr/>
    <a:lstStyle/>
    <a:p>
      <a:pPr>
        <a:defRPr/>
      </a:pPr>
      <a:endParaRPr lang="ja-JP"/>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0.30345</cdr:x>
      <cdr:y>0.32684</cdr:y>
    </cdr:from>
    <cdr:to>
      <cdr:x>0.74368</cdr:x>
      <cdr:y>0.44285</cdr:y>
    </cdr:to>
    <cdr:cxnSp macro="">
      <cdr:nvCxnSpPr>
        <cdr:cNvPr id="2" name="直線矢印コネクタ 1">
          <a:extLst xmlns:a="http://schemas.openxmlformats.org/drawingml/2006/main">
            <a:ext uri="{FF2B5EF4-FFF2-40B4-BE49-F238E27FC236}">
              <a16:creationId xmlns:a16="http://schemas.microsoft.com/office/drawing/2014/main" id="{A0326004-C2C5-4305-944D-64F35BCF9398}"/>
            </a:ext>
          </a:extLst>
        </cdr:cNvPr>
        <cdr:cNvCxnSpPr/>
      </cdr:nvCxnSpPr>
      <cdr:spPr bwMode="auto">
        <a:xfrm xmlns:a="http://schemas.openxmlformats.org/drawingml/2006/main" flipV="1">
          <a:off x="1201652" y="941296"/>
          <a:ext cx="1743332" cy="334110"/>
        </a:xfrm>
        <a:prstGeom xmlns:a="http://schemas.openxmlformats.org/drawingml/2006/main" prst="straightConnector1">
          <a:avLst/>
        </a:prstGeom>
        <a:solidFill xmlns:a="http://schemas.openxmlformats.org/drawingml/2006/main">
          <a:srgbClr val="FFFFFF"/>
        </a:solidFill>
        <a:ln xmlns:a="http://schemas.openxmlformats.org/drawingml/2006/main" w="38100" cap="flat" cmpd="sng" algn="ctr">
          <a:solidFill>
            <a:srgbClr val="C00000"/>
          </a:solidFill>
          <a:prstDash val="solid"/>
          <a:round/>
          <a:headEnd type="none" w="med" len="med"/>
          <a:tailEnd type="triangle"/>
        </a:ln>
        <a:effectLst xmlns:a="http://schemas.openxmlformats.org/drawingml/2006/main"/>
        <a:extLst xmlns:a="http://schemas.openxmlformats.org/drawingml/2006/main">
          <a:ext uri="{AF507438-7753-43E0-B8FC-AC1667EBCBE1}">
            <a14:hiddenEffects xmlns:a14="http://schemas.microsoft.com/office/drawing/2010/main">
              <a:effectLst>
                <a:outerShdw dist="35921" dir="2700000" algn="ctr" rotWithShape="0">
                  <a:schemeClr val="bg2"/>
                </a:outerShdw>
              </a:effectLst>
            </a14:hiddenEffects>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0.68119</cdr:x>
      <cdr:y>0.82609</cdr:y>
    </cdr:from>
    <cdr:to>
      <cdr:x>1</cdr:x>
      <cdr:y>0.97283</cdr:y>
    </cdr:to>
    <cdr:sp macro="" textlink="">
      <cdr:nvSpPr>
        <cdr:cNvPr id="3" name="テキスト ボックス 1">
          <a:extLst xmlns:a="http://schemas.openxmlformats.org/drawingml/2006/main">
            <a:ext uri="{FF2B5EF4-FFF2-40B4-BE49-F238E27FC236}">
              <a16:creationId xmlns:a16="http://schemas.microsoft.com/office/drawing/2014/main" id="{8D11620A-8398-42E5-8AC2-362717869E7F}"/>
            </a:ext>
          </a:extLst>
        </cdr:cNvPr>
        <cdr:cNvSpPr txBox="1"/>
      </cdr:nvSpPr>
      <cdr:spPr>
        <a:xfrm xmlns:a="http://schemas.openxmlformats.org/drawingml/2006/main">
          <a:off x="4661881" y="2895596"/>
          <a:ext cx="2181832" cy="5143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b="0" dirty="0">
              <a:solidFill>
                <a:schemeClr val="bg1">
                  <a:lumMod val="65000"/>
                </a:schemeClr>
              </a:solidFill>
              <a:latin typeface="Calibri 本文"/>
              <a:ea typeface="メイリオ" panose="020B0604030504040204" pitchFamily="50" charset="-128"/>
            </a:rPr>
            <a:t>P</a:t>
          </a:r>
          <a:r>
            <a:rPr lang="ja-JP" altLang="en-US" sz="800" b="0" dirty="0">
              <a:solidFill>
                <a:schemeClr val="bg1">
                  <a:lumMod val="65000"/>
                </a:schemeClr>
              </a:solidFill>
              <a:latin typeface="Calibri 本文"/>
              <a:ea typeface="メイリオ" panose="020B0604030504040204" pitchFamily="50" charset="-128"/>
            </a:rPr>
            <a:t>値が</a:t>
          </a:r>
          <a:r>
            <a:rPr lang="en-US" altLang="ja-JP" sz="800" b="0" dirty="0">
              <a:solidFill>
                <a:schemeClr val="bg1">
                  <a:lumMod val="65000"/>
                </a:schemeClr>
              </a:solidFill>
              <a:latin typeface="Calibri 本文"/>
              <a:ea typeface="メイリオ" panose="020B0604030504040204" pitchFamily="50" charset="-128"/>
            </a:rPr>
            <a:t>5%</a:t>
          </a:r>
          <a:r>
            <a:rPr lang="ja-JP" altLang="en-US" sz="800" b="0" dirty="0">
              <a:solidFill>
                <a:schemeClr val="bg1">
                  <a:lumMod val="65000"/>
                </a:schemeClr>
              </a:solidFill>
              <a:latin typeface="Calibri 本文"/>
              <a:ea typeface="メイリオ" panose="020B0604030504040204" pitchFamily="50" charset="-128"/>
            </a:rPr>
            <a:t>以上のものは</a:t>
          </a:r>
          <a:r>
            <a:rPr lang="en-US" altLang="ja-JP" sz="800" b="0" dirty="0">
              <a:solidFill>
                <a:schemeClr val="bg1">
                  <a:lumMod val="65000"/>
                </a:schemeClr>
              </a:solidFill>
              <a:latin typeface="Calibri 本文"/>
              <a:ea typeface="メイリオ" panose="020B0604030504040204" pitchFamily="50" charset="-128"/>
            </a:rPr>
            <a:t>0</a:t>
          </a:r>
          <a:r>
            <a:rPr lang="ja-JP" altLang="en-US" sz="800" b="0" dirty="0">
              <a:solidFill>
                <a:schemeClr val="bg1">
                  <a:lumMod val="65000"/>
                </a:schemeClr>
              </a:solidFill>
              <a:latin typeface="Calibri 本文"/>
              <a:ea typeface="メイリオ" panose="020B0604030504040204" pitchFamily="50" charset="-128"/>
            </a:rPr>
            <a:t>としている</a:t>
          </a:r>
          <a:endParaRPr lang="en-US" altLang="ja-JP" sz="800" b="0" dirty="0">
            <a:solidFill>
              <a:schemeClr val="bg1">
                <a:lumMod val="65000"/>
              </a:schemeClr>
            </a:solidFill>
            <a:latin typeface="Calibri 本文"/>
            <a:ea typeface="メイリオ" panose="020B0604030504040204" pitchFamily="50" charset="-128"/>
          </a:endParaRPr>
        </a:p>
        <a:p xmlns:a="http://schemas.openxmlformats.org/drawingml/2006/main">
          <a:r>
            <a:rPr lang="ja-JP" altLang="en-US" sz="800" dirty="0">
              <a:solidFill>
                <a:schemeClr val="bg1">
                  <a:lumMod val="65000"/>
                </a:schemeClr>
              </a:solidFill>
              <a:latin typeface="Calibri 本文"/>
              <a:ea typeface="メイリオ" panose="020B0604030504040204" pitchFamily="50" charset="-128"/>
            </a:rPr>
            <a:t>横軸の位置は選択肢の順であり意味はない</a:t>
          </a:r>
          <a:endParaRPr lang="ja-JP" altLang="en-US" sz="800" b="0" dirty="0">
            <a:solidFill>
              <a:schemeClr val="bg1">
                <a:lumMod val="65000"/>
              </a:schemeClr>
            </a:solidFill>
            <a:latin typeface="Calibri 本文"/>
            <a:ea typeface="メイリオ"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0.64911</cdr:x>
      <cdr:y>0.85326</cdr:y>
    </cdr:from>
    <cdr:to>
      <cdr:x>1</cdr:x>
      <cdr:y>1</cdr:y>
    </cdr:to>
    <cdr:sp macro="" textlink="">
      <cdr:nvSpPr>
        <cdr:cNvPr id="3" name="テキスト ボックス 1">
          <a:extLst xmlns:a="http://schemas.openxmlformats.org/drawingml/2006/main">
            <a:ext uri="{FF2B5EF4-FFF2-40B4-BE49-F238E27FC236}">
              <a16:creationId xmlns:a16="http://schemas.microsoft.com/office/drawing/2014/main" id="{36A85223-A858-4436-9E9F-8301E31D1F1B}"/>
            </a:ext>
          </a:extLst>
        </cdr:cNvPr>
        <cdr:cNvSpPr txBox="1"/>
      </cdr:nvSpPr>
      <cdr:spPr>
        <a:xfrm xmlns:a="http://schemas.openxmlformats.org/drawingml/2006/main">
          <a:off x="3505201" y="2360168"/>
          <a:ext cx="1894839" cy="4058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800" b="0" dirty="0">
              <a:solidFill>
                <a:schemeClr val="bg1">
                  <a:lumMod val="65000"/>
                </a:schemeClr>
              </a:solidFill>
              <a:latin typeface="Calibri 本文"/>
              <a:ea typeface="メイリオ" panose="020B0604030504040204" pitchFamily="50" charset="-128"/>
            </a:rPr>
            <a:t>P</a:t>
          </a:r>
          <a:r>
            <a:rPr lang="ja-JP" altLang="en-US" sz="800" b="0" dirty="0">
              <a:solidFill>
                <a:schemeClr val="bg1">
                  <a:lumMod val="65000"/>
                </a:schemeClr>
              </a:solidFill>
              <a:latin typeface="Calibri 本文"/>
              <a:ea typeface="メイリオ" panose="020B0604030504040204" pitchFamily="50" charset="-128"/>
            </a:rPr>
            <a:t>値が</a:t>
          </a:r>
          <a:r>
            <a:rPr lang="en-US" altLang="ja-JP" sz="800" b="0" dirty="0">
              <a:solidFill>
                <a:schemeClr val="bg1">
                  <a:lumMod val="65000"/>
                </a:schemeClr>
              </a:solidFill>
              <a:latin typeface="Calibri 本文"/>
              <a:ea typeface="メイリオ" panose="020B0604030504040204" pitchFamily="50" charset="-128"/>
            </a:rPr>
            <a:t>5%</a:t>
          </a:r>
          <a:r>
            <a:rPr lang="ja-JP" altLang="en-US" sz="800" b="0" dirty="0">
              <a:solidFill>
                <a:schemeClr val="bg1">
                  <a:lumMod val="65000"/>
                </a:schemeClr>
              </a:solidFill>
              <a:latin typeface="Calibri 本文"/>
              <a:ea typeface="メイリオ" panose="020B0604030504040204" pitchFamily="50" charset="-128"/>
            </a:rPr>
            <a:t>以上のものは</a:t>
          </a:r>
          <a:r>
            <a:rPr lang="en-US" altLang="ja-JP" sz="800" b="0" dirty="0">
              <a:solidFill>
                <a:schemeClr val="bg1">
                  <a:lumMod val="65000"/>
                </a:schemeClr>
              </a:solidFill>
              <a:latin typeface="Calibri 本文"/>
              <a:ea typeface="メイリオ" panose="020B0604030504040204" pitchFamily="50" charset="-128"/>
            </a:rPr>
            <a:t>0</a:t>
          </a:r>
          <a:r>
            <a:rPr lang="ja-JP" altLang="en-US" sz="800" b="0" dirty="0">
              <a:solidFill>
                <a:schemeClr val="bg1">
                  <a:lumMod val="65000"/>
                </a:schemeClr>
              </a:solidFill>
              <a:latin typeface="Calibri 本文"/>
              <a:ea typeface="メイリオ" panose="020B0604030504040204" pitchFamily="50" charset="-128"/>
            </a:rPr>
            <a:t>としている</a:t>
          </a:r>
          <a:endParaRPr lang="en-US" altLang="ja-JP" sz="800" b="0" dirty="0">
            <a:solidFill>
              <a:schemeClr val="bg1">
                <a:lumMod val="65000"/>
              </a:schemeClr>
            </a:solidFill>
            <a:latin typeface="Calibri 本文"/>
            <a:ea typeface="メイリオ" panose="020B0604030504040204" pitchFamily="50" charset="-128"/>
          </a:endParaRPr>
        </a:p>
        <a:p xmlns:a="http://schemas.openxmlformats.org/drawingml/2006/main">
          <a:r>
            <a:rPr lang="ja-JP" altLang="en-US" sz="800" dirty="0">
              <a:solidFill>
                <a:schemeClr val="bg1">
                  <a:lumMod val="65000"/>
                </a:schemeClr>
              </a:solidFill>
              <a:latin typeface="Calibri 本文"/>
              <a:ea typeface="メイリオ" panose="020B0604030504040204" pitchFamily="50" charset="-128"/>
            </a:rPr>
            <a:t>横軸の位置は選択肢の順であり意味はない</a:t>
          </a:r>
          <a:endParaRPr lang="ja-JP" altLang="en-US" sz="800" b="0" dirty="0">
            <a:solidFill>
              <a:schemeClr val="bg1">
                <a:lumMod val="65000"/>
              </a:schemeClr>
            </a:solidFill>
            <a:latin typeface="Calibri 本文"/>
            <a:ea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16FEE42-A14B-4253-9A8F-920F6F26603A}"/>
              </a:ext>
            </a:extLst>
          </p:cNvPr>
          <p:cNvSpPr>
            <a:spLocks noGrp="1"/>
          </p:cNvSpPr>
          <p:nvPr>
            <p:ph type="hdr" sz="quarter"/>
          </p:nvPr>
        </p:nvSpPr>
        <p:spPr>
          <a:xfrm>
            <a:off x="2" y="1"/>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935D8EB-18F4-4075-9E0B-82E39239B86B}"/>
              </a:ext>
            </a:extLst>
          </p:cNvPr>
          <p:cNvSpPr>
            <a:spLocks noGrp="1"/>
          </p:cNvSpPr>
          <p:nvPr>
            <p:ph type="dt" sz="quarter" idx="1"/>
          </p:nvPr>
        </p:nvSpPr>
        <p:spPr>
          <a:xfrm>
            <a:off x="3855221" y="1"/>
            <a:ext cx="2950374" cy="498966"/>
          </a:xfrm>
          <a:prstGeom prst="rect">
            <a:avLst/>
          </a:prstGeom>
        </p:spPr>
        <p:txBody>
          <a:bodyPr vert="horz" lIns="92236" tIns="46118" rIns="92236" bIns="46118" rtlCol="0"/>
          <a:lstStyle>
            <a:lvl1pPr algn="r">
              <a:defRPr sz="1200"/>
            </a:lvl1pPr>
          </a:lstStyle>
          <a:p>
            <a:fld id="{836706B1-8DD7-4283-84AE-491E2B8DCD9A}" type="datetimeFigureOut">
              <a:rPr kumimoji="1" lang="ja-JP" altLang="en-US" smtClean="0"/>
              <a:t>2023/4/3</a:t>
            </a:fld>
            <a:endParaRPr kumimoji="1" lang="ja-JP" altLang="en-US"/>
          </a:p>
        </p:txBody>
      </p:sp>
      <p:sp>
        <p:nvSpPr>
          <p:cNvPr id="4" name="フッター プレースホルダー 3">
            <a:extLst>
              <a:ext uri="{FF2B5EF4-FFF2-40B4-BE49-F238E27FC236}">
                <a16:creationId xmlns:a16="http://schemas.microsoft.com/office/drawing/2014/main" id="{D5BCFB8F-12F3-4A93-94A8-C641B74ED8D4}"/>
              </a:ext>
            </a:extLst>
          </p:cNvPr>
          <p:cNvSpPr>
            <a:spLocks noGrp="1"/>
          </p:cNvSpPr>
          <p:nvPr>
            <p:ph type="ftr" sz="quarter" idx="2"/>
          </p:nvPr>
        </p:nvSpPr>
        <p:spPr>
          <a:xfrm>
            <a:off x="2" y="9440373"/>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38D61E7-692C-4F68-A441-2B0934CA69E7}"/>
              </a:ext>
            </a:extLst>
          </p:cNvPr>
          <p:cNvSpPr>
            <a:spLocks noGrp="1"/>
          </p:cNvSpPr>
          <p:nvPr>
            <p:ph type="sldNum" sz="quarter" idx="3"/>
          </p:nvPr>
        </p:nvSpPr>
        <p:spPr>
          <a:xfrm>
            <a:off x="3855221" y="9440373"/>
            <a:ext cx="2950374" cy="498966"/>
          </a:xfrm>
          <a:prstGeom prst="rect">
            <a:avLst/>
          </a:prstGeom>
        </p:spPr>
        <p:txBody>
          <a:bodyPr vert="horz" lIns="92236" tIns="46118" rIns="92236" bIns="46118" rtlCol="0" anchor="b"/>
          <a:lstStyle>
            <a:lvl1pPr algn="r">
              <a:defRPr sz="1200"/>
            </a:lvl1pPr>
          </a:lstStyle>
          <a:p>
            <a:fld id="{6F6A0333-775D-424E-8D3C-2D527F9CB13C}" type="slidenum">
              <a:rPr kumimoji="1" lang="ja-JP" altLang="en-US" smtClean="0"/>
              <a:t>‹#›</a:t>
            </a:fld>
            <a:endParaRPr kumimoji="1" lang="ja-JP" altLang="en-US"/>
          </a:p>
        </p:txBody>
      </p:sp>
    </p:spTree>
    <p:extLst>
      <p:ext uri="{BB962C8B-B14F-4D97-AF65-F5344CB8AC3E}">
        <p14:creationId xmlns:p14="http://schemas.microsoft.com/office/powerpoint/2010/main" val="131750150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6" cy="498693"/>
          </a:xfrm>
          <a:prstGeom prst="rect">
            <a:avLst/>
          </a:prstGeom>
        </p:spPr>
        <p:txBody>
          <a:bodyPr vert="horz" lIns="92236" tIns="46118" rIns="92236" bIns="46118"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55838" y="0"/>
            <a:ext cx="2949786" cy="498693"/>
          </a:xfrm>
          <a:prstGeom prst="rect">
            <a:avLst/>
          </a:prstGeom>
        </p:spPr>
        <p:txBody>
          <a:bodyPr vert="horz" lIns="92236" tIns="46118" rIns="92236" bIns="46118" rtlCol="0"/>
          <a:lstStyle>
            <a:lvl1pPr algn="r">
              <a:defRPr sz="1200"/>
            </a:lvl1pPr>
          </a:lstStyle>
          <a:p>
            <a:pPr>
              <a:defRPr/>
            </a:pPr>
            <a:fld id="{0B70D853-7ED4-451A-AD5D-A3EF41EF94F0}" type="datetimeFigureOut">
              <a:rPr lang="ja-JP" altLang="en-US"/>
              <a:pPr>
                <a:defRPr/>
              </a:pPr>
              <a:t>2023/4/3</a:t>
            </a:fld>
            <a:endParaRPr lang="ja-JP" altLang="en-US"/>
          </a:p>
        </p:txBody>
      </p:sp>
      <p:sp>
        <p:nvSpPr>
          <p:cNvPr id="4" name="スライド イメージ プレースホルダー 3"/>
          <p:cNvSpPr>
            <a:spLocks noGrp="1" noRot="1" noChangeAspect="1"/>
          </p:cNvSpPr>
          <p:nvPr>
            <p:ph type="sldImg" idx="2"/>
          </p:nvPr>
        </p:nvSpPr>
        <p:spPr>
          <a:xfrm>
            <a:off x="422275" y="1241425"/>
            <a:ext cx="5962650" cy="3354388"/>
          </a:xfrm>
          <a:prstGeom prst="rect">
            <a:avLst/>
          </a:prstGeom>
          <a:noFill/>
          <a:ln w="12700">
            <a:solidFill>
              <a:prstClr val="black"/>
            </a:solidFill>
          </a:ln>
        </p:spPr>
        <p:txBody>
          <a:bodyPr vert="horz" lIns="92236" tIns="46118" rIns="92236" bIns="46118" rtlCol="0" anchor="ctr"/>
          <a:lstStyle/>
          <a:p>
            <a:pPr lvl="0"/>
            <a:endParaRPr lang="ja-JP" altLang="en-US" noProof="0"/>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2236" tIns="46118" rIns="92236" bIns="46118"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9440648"/>
            <a:ext cx="2949786" cy="498692"/>
          </a:xfrm>
          <a:prstGeom prst="rect">
            <a:avLst/>
          </a:prstGeom>
        </p:spPr>
        <p:txBody>
          <a:bodyPr vert="horz" lIns="92236" tIns="46118" rIns="92236" bIns="46118"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55838" y="9440648"/>
            <a:ext cx="2949786" cy="498692"/>
          </a:xfrm>
          <a:prstGeom prst="rect">
            <a:avLst/>
          </a:prstGeom>
        </p:spPr>
        <p:txBody>
          <a:bodyPr vert="horz" lIns="92236" tIns="46118" rIns="92236" bIns="46118" rtlCol="0" anchor="b"/>
          <a:lstStyle>
            <a:lvl1pPr algn="r">
              <a:defRPr sz="1200"/>
            </a:lvl1pPr>
          </a:lstStyle>
          <a:p>
            <a:pPr>
              <a:defRPr/>
            </a:pPr>
            <a:fld id="{CAA0A873-8A39-49CB-87FE-7719D0B91197}" type="slidenum">
              <a:rPr lang="ja-JP" altLang="en-US"/>
              <a:pPr>
                <a:defRPr/>
              </a:pPr>
              <a:t>‹#›</a:t>
            </a:fld>
            <a:endParaRPr lang="ja-JP" altLang="en-US"/>
          </a:p>
        </p:txBody>
      </p:sp>
    </p:spTree>
    <p:extLst>
      <p:ext uri="{BB962C8B-B14F-4D97-AF65-F5344CB8AC3E}">
        <p14:creationId xmlns:p14="http://schemas.microsoft.com/office/powerpoint/2010/main" val="384672286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1425"/>
            <a:ext cx="5962650" cy="33543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a:t>
            </a:fld>
            <a:endParaRPr lang="ja-JP" altLang="en-US"/>
          </a:p>
        </p:txBody>
      </p:sp>
    </p:spTree>
    <p:extLst>
      <p:ext uri="{BB962C8B-B14F-4D97-AF65-F5344CB8AC3E}">
        <p14:creationId xmlns:p14="http://schemas.microsoft.com/office/powerpoint/2010/main" val="21979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12</a:t>
            </a:fld>
            <a:endParaRPr lang="ja-JP" altLang="en-US"/>
          </a:p>
        </p:txBody>
      </p:sp>
    </p:spTree>
    <p:extLst>
      <p:ext uri="{BB962C8B-B14F-4D97-AF65-F5344CB8AC3E}">
        <p14:creationId xmlns:p14="http://schemas.microsoft.com/office/powerpoint/2010/main" val="24514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13</a:t>
            </a:fld>
            <a:endParaRPr lang="ja-JP" altLang="en-US"/>
          </a:p>
        </p:txBody>
      </p:sp>
    </p:spTree>
    <p:extLst>
      <p:ext uri="{BB962C8B-B14F-4D97-AF65-F5344CB8AC3E}">
        <p14:creationId xmlns:p14="http://schemas.microsoft.com/office/powerpoint/2010/main" val="348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14</a:t>
            </a:fld>
            <a:endParaRPr lang="ja-JP" altLang="en-US"/>
          </a:p>
        </p:txBody>
      </p:sp>
    </p:spTree>
    <p:extLst>
      <p:ext uri="{BB962C8B-B14F-4D97-AF65-F5344CB8AC3E}">
        <p14:creationId xmlns:p14="http://schemas.microsoft.com/office/powerpoint/2010/main" val="2619005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15</a:t>
            </a:fld>
            <a:endParaRPr lang="ja-JP" altLang="en-US"/>
          </a:p>
        </p:txBody>
      </p:sp>
    </p:spTree>
    <p:extLst>
      <p:ext uri="{BB962C8B-B14F-4D97-AF65-F5344CB8AC3E}">
        <p14:creationId xmlns:p14="http://schemas.microsoft.com/office/powerpoint/2010/main" val="375860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16</a:t>
            </a:fld>
            <a:endParaRPr lang="ja-JP" altLang="en-US"/>
          </a:p>
        </p:txBody>
      </p:sp>
    </p:spTree>
    <p:extLst>
      <p:ext uri="{BB962C8B-B14F-4D97-AF65-F5344CB8AC3E}">
        <p14:creationId xmlns:p14="http://schemas.microsoft.com/office/powerpoint/2010/main" val="52509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17</a:t>
            </a:fld>
            <a:endParaRPr lang="ja-JP" altLang="en-US"/>
          </a:p>
        </p:txBody>
      </p:sp>
    </p:spTree>
    <p:extLst>
      <p:ext uri="{BB962C8B-B14F-4D97-AF65-F5344CB8AC3E}">
        <p14:creationId xmlns:p14="http://schemas.microsoft.com/office/powerpoint/2010/main" val="4120675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18</a:t>
            </a:fld>
            <a:endParaRPr lang="ja-JP" altLang="en-US"/>
          </a:p>
        </p:txBody>
      </p:sp>
    </p:spTree>
    <p:extLst>
      <p:ext uri="{BB962C8B-B14F-4D97-AF65-F5344CB8AC3E}">
        <p14:creationId xmlns:p14="http://schemas.microsoft.com/office/powerpoint/2010/main" val="413649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19</a:t>
            </a:fld>
            <a:endParaRPr lang="ja-JP" altLang="en-US"/>
          </a:p>
        </p:txBody>
      </p:sp>
    </p:spTree>
    <p:extLst>
      <p:ext uri="{BB962C8B-B14F-4D97-AF65-F5344CB8AC3E}">
        <p14:creationId xmlns:p14="http://schemas.microsoft.com/office/powerpoint/2010/main" val="1844153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では、今日の本題であります、「製造分野の</a:t>
            </a:r>
            <a:r>
              <a:rPr kumimoji="1" lang="en-US" altLang="ja-JP"/>
              <a:t>DX</a:t>
            </a:r>
            <a:r>
              <a:rPr kumimoji="1" lang="ja-JP" altLang="en-US"/>
              <a:t>」ってどういうことかと言うと、、、</a:t>
            </a:r>
            <a:endParaRPr kumimoji="1" lang="en-US" altLang="ja-JP"/>
          </a:p>
          <a:p>
            <a:endParaRPr kumimoji="1" lang="en-US" altLang="ja-JP"/>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a:t>「</a:t>
            </a:r>
            <a:r>
              <a:rPr lang="ja-JP" altLang="en-US" sz="1200">
                <a:latin typeface="Meiryo UI" panose="020B0604030504040204" pitchFamily="50" charset="-128"/>
                <a:ea typeface="Meiryo UI" panose="020B0604030504040204" pitchFamily="50" charset="-128"/>
              </a:rPr>
              <a:t>顧客価値を高めるため、製造分野で利用されている</a:t>
            </a:r>
            <a:r>
              <a:rPr lang="ja-JP" altLang="en-US" sz="1200">
                <a:solidFill>
                  <a:srgbClr val="FF0000"/>
                </a:solidFill>
                <a:latin typeface="Meiryo UI" panose="020B0604030504040204" pitchFamily="50" charset="-128"/>
                <a:ea typeface="Meiryo UI" panose="020B0604030504040204" pitchFamily="50" charset="-128"/>
              </a:rPr>
              <a:t>製造装置や製造工程の監視・制御などのデジタル化</a:t>
            </a:r>
            <a:r>
              <a:rPr lang="ja-JP" altLang="en-US" sz="1200">
                <a:latin typeface="Meiryo UI" panose="020B0604030504040204" pitchFamily="50" charset="-128"/>
                <a:ea typeface="Meiryo UI" panose="020B0604030504040204" pitchFamily="50" charset="-128"/>
              </a:rPr>
              <a:t>を軸に、</a:t>
            </a:r>
            <a:r>
              <a:rPr lang="en-US" altLang="ja-JP" sz="1200">
                <a:latin typeface="Meiryo UI" panose="020B0604030504040204" pitchFamily="50" charset="-128"/>
                <a:ea typeface="Meiryo UI" panose="020B0604030504040204" pitchFamily="50" charset="-128"/>
              </a:rPr>
              <a:t>IT</a:t>
            </a:r>
            <a:r>
              <a:rPr lang="en-US" altLang="ja-JP" sz="1200" baseline="62000">
                <a:latin typeface="Meiryo UI" panose="020B0604030504040204" pitchFamily="50" charset="-128"/>
                <a:ea typeface="Meiryo UI" panose="020B0604030504040204" pitchFamily="50" charset="-128"/>
              </a:rPr>
              <a:t> </a:t>
            </a:r>
            <a:r>
              <a:rPr lang="ja-JP" altLang="en-US" sz="1200">
                <a:latin typeface="Meiryo UI" panose="020B0604030504040204" pitchFamily="50" charset="-128"/>
                <a:ea typeface="Meiryo UI" panose="020B0604030504040204" pitchFamily="50" charset="-128"/>
              </a:rPr>
              <a:t>との連携により、</a:t>
            </a:r>
            <a:r>
              <a:rPr lang="ja-JP" altLang="en-US" sz="1200">
                <a:solidFill>
                  <a:srgbClr val="FF0000"/>
                </a:solidFill>
                <a:latin typeface="Meiryo UI" panose="020B0604030504040204" pitchFamily="50" charset="-128"/>
                <a:ea typeface="Meiryo UI" panose="020B0604030504040204" pitchFamily="50" charset="-128"/>
              </a:rPr>
              <a:t>製品やサービス、ビジネスモデルの変革</a:t>
            </a:r>
            <a:r>
              <a:rPr lang="ja-JP" altLang="en-US" sz="1200">
                <a:latin typeface="Meiryo UI" panose="020B0604030504040204" pitchFamily="50" charset="-128"/>
                <a:ea typeface="Meiryo UI" panose="020B0604030504040204" pitchFamily="50" charset="-128"/>
              </a:rPr>
              <a:t>を実現すること</a:t>
            </a:r>
            <a:r>
              <a:rPr kumimoji="1" lang="ja-JP" altLang="en-US"/>
              <a:t>」</a:t>
            </a:r>
            <a:endParaRPr kumimoji="1" lang="en-US" altLang="ja-JP"/>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a:t>と我々は定義しております。</a:t>
            </a:r>
            <a:endParaRPr kumimoji="1" lang="en-US" altLang="ja-JP"/>
          </a:p>
          <a:p>
            <a:endParaRPr kumimoji="1" lang="en-US" altLang="ja-JP"/>
          </a:p>
          <a:p>
            <a:r>
              <a:rPr kumimoji="1" lang="ja-JP" altLang="en-US"/>
              <a:t>先程の</a:t>
            </a:r>
            <a:r>
              <a:rPr kumimoji="1" lang="en-US" altLang="ja-JP"/>
              <a:t>DX</a:t>
            </a:r>
            <a:r>
              <a:rPr kumimoji="1" lang="ja-JP" altLang="en-US"/>
              <a:t>の定義とは違って、製造装置や製造工程の監視・制御と言った、製造分野の言葉が入ってきています。</a:t>
            </a:r>
            <a:endParaRPr kumimoji="1" lang="en-US" altLang="ja-JP"/>
          </a:p>
          <a:p>
            <a:r>
              <a:rPr kumimoji="1" lang="ja-JP" altLang="en-US"/>
              <a:t>ここがポイントです。</a:t>
            </a:r>
            <a:endParaRPr kumimoji="1" lang="en-US" altLang="ja-JP"/>
          </a:p>
          <a:p>
            <a:endParaRPr kumimoji="1" lang="en-US" altLang="ja-JP"/>
          </a:p>
          <a:p>
            <a:r>
              <a:rPr kumimoji="1" lang="ja-JP" altLang="en-US"/>
              <a:t>さて、下の青枠のところですが、、よく「</a:t>
            </a:r>
            <a:r>
              <a:rPr kumimoji="1" lang="en-US" altLang="ja-JP"/>
              <a:t>DX</a:t>
            </a:r>
            <a:r>
              <a:rPr kumimoji="1" lang="ja-JP" altLang="en-US"/>
              <a:t>」と「</a:t>
            </a:r>
            <a:r>
              <a:rPr kumimoji="1" lang="en-US" altLang="ja-JP"/>
              <a:t>IoT</a:t>
            </a:r>
            <a:r>
              <a:rPr kumimoji="1" lang="ja-JP" altLang="en-US"/>
              <a:t>」って何が違うのって聞かれます。</a:t>
            </a:r>
            <a:endParaRPr kumimoji="1" lang="en-US" altLang="ja-JP"/>
          </a:p>
          <a:p>
            <a:r>
              <a:rPr kumimoji="1" lang="ja-JP" altLang="en-US"/>
              <a:t>その時に、我々はこのように答えています。</a:t>
            </a:r>
            <a:endParaRPr kumimoji="1" lang="en-US" altLang="ja-JP"/>
          </a:p>
          <a:p>
            <a:endParaRPr kumimoji="1" lang="en-US" altLang="ja-JP"/>
          </a:p>
          <a:p>
            <a:r>
              <a:rPr kumimoji="1" lang="en-US" altLang="ja-JP"/>
              <a:t>IoT</a:t>
            </a:r>
            <a:r>
              <a:rPr kumimoji="1" lang="ja-JP" altLang="en-US"/>
              <a:t>活用は、製造分野</a:t>
            </a:r>
            <a:r>
              <a:rPr kumimoji="1" lang="en-US" altLang="ja-JP"/>
              <a:t>DX</a:t>
            </a:r>
            <a:r>
              <a:rPr kumimoji="1" lang="ja-JP" altLang="en-US"/>
              <a:t>の一部。</a:t>
            </a:r>
            <a:endParaRPr kumimoji="1" lang="en-US" altLang="ja-JP"/>
          </a:p>
          <a:p>
            <a:r>
              <a:rPr kumimoji="1" lang="en-US" altLang="ja-JP"/>
              <a:t>DX</a:t>
            </a:r>
            <a:r>
              <a:rPr kumimoji="1" lang="ja-JP" altLang="en-US"/>
              <a:t>は、</a:t>
            </a:r>
            <a:r>
              <a:rPr kumimoji="1" lang="en-US" altLang="ja-JP"/>
              <a:t>IoT</a:t>
            </a:r>
            <a:r>
              <a:rPr kumimoji="1" lang="ja-JP" altLang="en-US"/>
              <a:t>から得られたデータを活用し、次に企業として進む仕組みを作り、それを元に常に変革し続けることです。</a:t>
            </a:r>
            <a:endParaRPr kumimoji="1" lang="en-US" altLang="ja-JP"/>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a:t>つまり、「</a:t>
            </a:r>
            <a:r>
              <a:rPr kumimoji="1" lang="en-US" altLang="ja-JP"/>
              <a:t>IoT</a:t>
            </a:r>
            <a:r>
              <a:rPr kumimoji="1" lang="ja-JP" altLang="en-US"/>
              <a:t>活用」は「製造分野</a:t>
            </a:r>
            <a:r>
              <a:rPr kumimoji="1" lang="en-US" altLang="ja-JP"/>
              <a:t>DX</a:t>
            </a:r>
            <a:r>
              <a:rPr kumimoji="1" lang="ja-JP" altLang="en-US"/>
              <a:t>」の実装の一部という事になります。</a:t>
            </a:r>
            <a:endParaRPr kumimoji="1" lang="en-US" altLang="ja-JP"/>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a:t>また、</a:t>
            </a:r>
            <a:r>
              <a:rPr kumimoji="1" lang="en-US" altLang="ja-JP"/>
              <a:t>DX</a:t>
            </a:r>
            <a:r>
              <a:rPr kumimoji="1" lang="ja-JP" altLang="en-US"/>
              <a:t>には、常に変化し続ける、つまり継続して変革できる仕組みを構築するというところが違うところです。</a:t>
            </a:r>
            <a:endParaRPr kumimoji="1" lang="en-US" altLang="ja-JP"/>
          </a:p>
          <a:p>
            <a:endParaRPr kumimoji="1" lang="en-US" altLang="ja-JP"/>
          </a:p>
          <a:p>
            <a:endParaRPr kumimoji="1" lang="en-US" altLang="ja-JP"/>
          </a:p>
          <a:p>
            <a:endParaRPr kumimoji="1" lang="en-US" altLang="ja-JP"/>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4</a:t>
            </a:fld>
            <a:endParaRPr lang="ja-JP" altLang="en-US"/>
          </a:p>
        </p:txBody>
      </p:sp>
    </p:spTree>
    <p:extLst>
      <p:ext uri="{BB962C8B-B14F-4D97-AF65-F5344CB8AC3E}">
        <p14:creationId xmlns:p14="http://schemas.microsoft.com/office/powerpoint/2010/main" val="168437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5</a:t>
            </a:fld>
            <a:endParaRPr lang="ja-JP" altLang="en-US"/>
          </a:p>
        </p:txBody>
      </p:sp>
    </p:spTree>
    <p:extLst>
      <p:ext uri="{BB962C8B-B14F-4D97-AF65-F5344CB8AC3E}">
        <p14:creationId xmlns:p14="http://schemas.microsoft.com/office/powerpoint/2010/main" val="526391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6</a:t>
            </a:fld>
            <a:endParaRPr lang="ja-JP" altLang="en-US"/>
          </a:p>
        </p:txBody>
      </p:sp>
    </p:spTree>
    <p:extLst>
      <p:ext uri="{BB962C8B-B14F-4D97-AF65-F5344CB8AC3E}">
        <p14:creationId xmlns:p14="http://schemas.microsoft.com/office/powerpoint/2010/main" val="255803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7</a:t>
            </a:fld>
            <a:endParaRPr lang="ja-JP" altLang="en-US"/>
          </a:p>
        </p:txBody>
      </p:sp>
    </p:spTree>
    <p:extLst>
      <p:ext uri="{BB962C8B-B14F-4D97-AF65-F5344CB8AC3E}">
        <p14:creationId xmlns:p14="http://schemas.microsoft.com/office/powerpoint/2010/main" val="743109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8</a:t>
            </a:fld>
            <a:endParaRPr lang="ja-JP" altLang="en-US"/>
          </a:p>
        </p:txBody>
      </p:sp>
    </p:spTree>
    <p:extLst>
      <p:ext uri="{BB962C8B-B14F-4D97-AF65-F5344CB8AC3E}">
        <p14:creationId xmlns:p14="http://schemas.microsoft.com/office/powerpoint/2010/main" val="167490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9</a:t>
            </a:fld>
            <a:endParaRPr lang="ja-JP" altLang="en-US"/>
          </a:p>
        </p:txBody>
      </p:sp>
    </p:spTree>
    <p:extLst>
      <p:ext uri="{BB962C8B-B14F-4D97-AF65-F5344CB8AC3E}">
        <p14:creationId xmlns:p14="http://schemas.microsoft.com/office/powerpoint/2010/main" val="173368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10</a:t>
            </a:fld>
            <a:endParaRPr lang="ja-JP" altLang="en-US"/>
          </a:p>
        </p:txBody>
      </p:sp>
    </p:spTree>
    <p:extLst>
      <p:ext uri="{BB962C8B-B14F-4D97-AF65-F5344CB8AC3E}">
        <p14:creationId xmlns:p14="http://schemas.microsoft.com/office/powerpoint/2010/main" val="1117187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フッター プレースホルダー 4"/>
          <p:cNvSpPr>
            <a:spLocks noGrp="1"/>
          </p:cNvSpPr>
          <p:nvPr>
            <p:ph type="ftr" sz="quarter" idx="4"/>
          </p:nvPr>
        </p:nvSpPr>
        <p:spPr/>
        <p:txBody>
          <a:bodyPr/>
          <a:lstStyle/>
          <a:p>
            <a:pPr>
              <a:defRPr/>
            </a:pPr>
            <a:endParaRPr lang="ja-JP" altLang="en-US"/>
          </a:p>
        </p:txBody>
      </p:sp>
      <p:sp>
        <p:nvSpPr>
          <p:cNvPr id="6" name="スライド番号プレースホルダー 5"/>
          <p:cNvSpPr>
            <a:spLocks noGrp="1"/>
          </p:cNvSpPr>
          <p:nvPr>
            <p:ph type="sldNum" sz="quarter" idx="5"/>
          </p:nvPr>
        </p:nvSpPr>
        <p:spPr/>
        <p:txBody>
          <a:bodyPr/>
          <a:lstStyle/>
          <a:p>
            <a:pPr>
              <a:defRPr/>
            </a:pPr>
            <a:fld id="{CAA0A873-8A39-49CB-87FE-7719D0B91197}" type="slidenum">
              <a:rPr lang="ja-JP" altLang="en-US" smtClean="0"/>
              <a:pPr>
                <a:defRPr/>
              </a:pPr>
              <a:t>11</a:t>
            </a:fld>
            <a:endParaRPr lang="ja-JP" altLang="en-US"/>
          </a:p>
        </p:txBody>
      </p:sp>
    </p:spTree>
    <p:extLst>
      <p:ext uri="{BB962C8B-B14F-4D97-AF65-F5344CB8AC3E}">
        <p14:creationId xmlns:p14="http://schemas.microsoft.com/office/powerpoint/2010/main" val="3661283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2"/>
          <p:cNvSpPr>
            <a:spLocks noChangeArrowheads="1"/>
          </p:cNvSpPr>
          <p:nvPr/>
        </p:nvSpPr>
        <p:spPr bwMode="auto">
          <a:xfrm>
            <a:off x="912284" y="1773238"/>
            <a:ext cx="431800" cy="2087562"/>
          </a:xfrm>
          <a:prstGeom prst="rect">
            <a:avLst/>
          </a:prstGeom>
          <a:gradFill rotWithShape="1">
            <a:gsLst>
              <a:gs pos="0">
                <a:srgbClr val="FF0000"/>
              </a:gs>
              <a:gs pos="100000">
                <a:schemeClr val="bg1"/>
              </a:gs>
            </a:gsLst>
            <a:lin ang="0" scaled="1"/>
          </a:gradFill>
          <a:ln w="9525">
            <a:noFill/>
            <a:miter lim="800000"/>
            <a:headEnd/>
            <a:tailEnd/>
          </a:ln>
          <a:effectLst/>
        </p:spPr>
        <p:txBody>
          <a:bodyPr wrap="none" anchor="ctr"/>
          <a:lstStyle/>
          <a:p>
            <a:pPr>
              <a:defRPr/>
            </a:pPr>
            <a:endParaRPr lang="ja-JP" altLang="en-US" sz="1680"/>
          </a:p>
        </p:txBody>
      </p:sp>
      <p:sp>
        <p:nvSpPr>
          <p:cNvPr id="5" name="Rectangle 8"/>
          <p:cNvSpPr>
            <a:spLocks noChangeArrowheads="1"/>
          </p:cNvSpPr>
          <p:nvPr/>
        </p:nvSpPr>
        <p:spPr bwMode="auto">
          <a:xfrm>
            <a:off x="0" y="3429000"/>
            <a:ext cx="11472333" cy="71438"/>
          </a:xfrm>
          <a:prstGeom prst="rect">
            <a:avLst/>
          </a:prstGeom>
          <a:gradFill rotWithShape="1">
            <a:gsLst>
              <a:gs pos="0">
                <a:srgbClr val="0000FF"/>
              </a:gs>
              <a:gs pos="100000">
                <a:schemeClr val="bg1"/>
              </a:gs>
            </a:gsLst>
            <a:lin ang="0" scaled="1"/>
          </a:gradFill>
          <a:ln w="9525">
            <a:noFill/>
            <a:miter lim="800000"/>
            <a:headEnd/>
            <a:tailEnd/>
          </a:ln>
          <a:effectLst/>
        </p:spPr>
        <p:txBody>
          <a:bodyPr wrap="none" anchor="ctr"/>
          <a:lstStyle/>
          <a:p>
            <a:pPr>
              <a:defRPr/>
            </a:pPr>
            <a:endParaRPr lang="ja-JP" altLang="en-US" sz="1680"/>
          </a:p>
        </p:txBody>
      </p:sp>
      <p:sp>
        <p:nvSpPr>
          <p:cNvPr id="6" name="Text Box 9"/>
          <p:cNvSpPr txBox="1">
            <a:spLocks noChangeArrowheads="1"/>
          </p:cNvSpPr>
          <p:nvPr/>
        </p:nvSpPr>
        <p:spPr bwMode="auto">
          <a:xfrm>
            <a:off x="6096000" y="260351"/>
            <a:ext cx="5471584" cy="369332"/>
          </a:xfrm>
          <a:prstGeom prst="rect">
            <a:avLst/>
          </a:prstGeom>
          <a:noFill/>
          <a:ln w="9525">
            <a:noFill/>
            <a:miter lim="800000"/>
            <a:headEnd/>
            <a:tailEnd/>
          </a:ln>
          <a:effectLst/>
        </p:spPr>
        <p:txBody>
          <a:bodyPr>
            <a:spAutoFit/>
          </a:bodyPr>
          <a:lstStyle/>
          <a:p>
            <a:pPr>
              <a:spcBef>
                <a:spcPct val="50000"/>
              </a:spcBef>
              <a:defRPr/>
            </a:pPr>
            <a:endParaRPr lang="ja-JP" altLang="ja-JP" sz="1800"/>
          </a:p>
        </p:txBody>
      </p:sp>
      <p:sp>
        <p:nvSpPr>
          <p:cNvPr id="5123" name="Rectangle 3"/>
          <p:cNvSpPr>
            <a:spLocks noGrp="1" noChangeArrowheads="1"/>
          </p:cNvSpPr>
          <p:nvPr>
            <p:ph type="ctrTitle"/>
          </p:nvPr>
        </p:nvSpPr>
        <p:spPr>
          <a:xfrm>
            <a:off x="1583271" y="1958981"/>
            <a:ext cx="9455151" cy="1325563"/>
          </a:xfrm>
        </p:spPr>
        <p:txBody>
          <a:bodyPr/>
          <a:lstStyle>
            <a:lvl1pPr>
              <a:defRPr/>
            </a:lvl1pPr>
          </a:lstStyle>
          <a:p>
            <a:r>
              <a:rPr lang="ja-JP" altLang="en-US"/>
              <a:t>マスタ タイトルの書式設定</a:t>
            </a:r>
          </a:p>
        </p:txBody>
      </p:sp>
      <p:sp>
        <p:nvSpPr>
          <p:cNvPr id="5124" name="Rectangle 4"/>
          <p:cNvSpPr>
            <a:spLocks noGrp="1" noChangeArrowheads="1"/>
          </p:cNvSpPr>
          <p:nvPr>
            <p:ph type="subTitle" idx="1"/>
          </p:nvPr>
        </p:nvSpPr>
        <p:spPr>
          <a:xfrm>
            <a:off x="2639484" y="3933825"/>
            <a:ext cx="8534400" cy="1752600"/>
          </a:xfrm>
        </p:spPr>
        <p:txBody>
          <a:bodyPr anchor="ctr"/>
          <a:lstStyle>
            <a:lvl1pPr marL="0" indent="0" algn="r">
              <a:buFontTx/>
              <a:buNone/>
              <a:defRPr sz="2800"/>
            </a:lvl1pPr>
          </a:lstStyle>
          <a:p>
            <a:r>
              <a:rPr lang="ja-JP" altLang="en-US"/>
              <a:t>マスタ サブタイトルの書式設定</a:t>
            </a:r>
          </a:p>
        </p:txBody>
      </p:sp>
      <p:pic>
        <p:nvPicPr>
          <p:cNvPr id="11" name="Picture 15" descr="名称未設定-4"/>
          <p:cNvPicPr>
            <a:picLocks noChangeAspect="1" noChangeArrowheads="1"/>
          </p:cNvPicPr>
          <p:nvPr userDrawn="1"/>
        </p:nvPicPr>
        <p:blipFill>
          <a:blip r:embed="rId2" cstate="print"/>
          <a:srcRect/>
          <a:stretch>
            <a:fillRect/>
          </a:stretch>
        </p:blipFill>
        <p:spPr bwMode="auto">
          <a:xfrm>
            <a:off x="563728" y="484769"/>
            <a:ext cx="5018617" cy="812800"/>
          </a:xfrm>
          <a:prstGeom prst="rect">
            <a:avLst/>
          </a:prstGeom>
          <a:noFill/>
          <a:ln w="9525">
            <a:noFill/>
            <a:miter lim="800000"/>
            <a:headEnd/>
            <a:tailEnd/>
          </a:ln>
        </p:spPr>
      </p:pic>
      <p:sp>
        <p:nvSpPr>
          <p:cNvPr id="14" name="テキスト ボックス 13"/>
          <p:cNvSpPr txBox="1"/>
          <p:nvPr userDrawn="1"/>
        </p:nvSpPr>
        <p:spPr>
          <a:xfrm>
            <a:off x="2466753" y="6627168"/>
            <a:ext cx="7386083" cy="230832"/>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r>
              <a:rPr lang="en-US" altLang="ja-JP" sz="900" dirty="0"/>
              <a:t>Copyright © 2019</a:t>
            </a:r>
            <a:r>
              <a:rPr lang="ja-JP" altLang="en-US" sz="900" dirty="0"/>
              <a:t>　</a:t>
            </a:r>
            <a:r>
              <a:rPr lang="en-US" altLang="ja-JP" sz="900" dirty="0"/>
              <a:t>IPA. All rights reserved.</a:t>
            </a:r>
            <a:endParaRPr kumimoji="1" lang="ja-JP" altLang="en-US" sz="900" dirty="0"/>
          </a:p>
        </p:txBody>
      </p:sp>
    </p:spTree>
    <p:extLst>
      <p:ext uri="{BB962C8B-B14F-4D97-AF65-F5344CB8AC3E}">
        <p14:creationId xmlns:p14="http://schemas.microsoft.com/office/powerpoint/2010/main" val="359668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AEA7A53-A731-41F7-B022-53795BFFE50B}" type="slidenum">
              <a:rPr lang="en-US" altLang="ja-JP"/>
              <a:pPr>
                <a:defRPr/>
              </a:pPr>
              <a:t>‹#›</a:t>
            </a:fld>
            <a:endParaRPr lang="en-US" altLang="ja-JP"/>
          </a:p>
        </p:txBody>
      </p:sp>
    </p:spTree>
    <p:extLst>
      <p:ext uri="{BB962C8B-B14F-4D97-AF65-F5344CB8AC3E}">
        <p14:creationId xmlns:p14="http://schemas.microsoft.com/office/powerpoint/2010/main" val="15561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11684" y="260350"/>
            <a:ext cx="2715683" cy="607695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64633" y="260350"/>
            <a:ext cx="7943851" cy="607695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FA2F16A3-6662-471E-B78B-32C8A57C41F2}" type="slidenum">
              <a:rPr lang="en-US" altLang="ja-JP"/>
              <a:pPr>
                <a:defRPr/>
              </a:pPr>
              <a:t>‹#›</a:t>
            </a:fld>
            <a:endParaRPr lang="en-US" altLang="ja-JP"/>
          </a:p>
        </p:txBody>
      </p:sp>
    </p:spTree>
    <p:extLst>
      <p:ext uri="{BB962C8B-B14F-4D97-AF65-F5344CB8AC3E}">
        <p14:creationId xmlns:p14="http://schemas.microsoft.com/office/powerpoint/2010/main" val="471821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タイトルのみ">
    <p:spTree>
      <p:nvGrpSpPr>
        <p:cNvPr id="1" name=""/>
        <p:cNvGrpSpPr/>
        <p:nvPr/>
      </p:nvGrpSpPr>
      <p:grpSpPr>
        <a:xfrm>
          <a:off x="0" y="0"/>
          <a:ext cx="0" cy="0"/>
          <a:chOff x="0" y="0"/>
          <a:chExt cx="0" cy="0"/>
        </a:xfrm>
      </p:grpSpPr>
      <p:sp>
        <p:nvSpPr>
          <p:cNvPr id="3" name="タイトル 2"/>
          <p:cNvSpPr>
            <a:spLocks noGrp="1"/>
          </p:cNvSpPr>
          <p:nvPr>
            <p:ph type="title"/>
          </p:nvPr>
        </p:nvSpPr>
        <p:spPr>
          <a:xfrm>
            <a:off x="624000" y="216000"/>
            <a:ext cx="9304616" cy="576000"/>
          </a:xfrm>
        </p:spPr>
        <p:txBody>
          <a:bodyPr>
            <a:normAutofit/>
          </a:bodyPr>
          <a:lstStyle>
            <a:lvl1pPr>
              <a:defRPr sz="3200"/>
            </a:lvl1pPr>
          </a:lstStyle>
          <a:p>
            <a:r>
              <a:rPr kumimoji="1" lang="ja-JP" altLang="en-US" dirty="0"/>
              <a:t>マスター タイトルの書式設定</a:t>
            </a:r>
          </a:p>
        </p:txBody>
      </p:sp>
      <p:sp>
        <p:nvSpPr>
          <p:cNvPr id="6" name="Slide Number Placeholder 5">
            <a:extLst>
              <a:ext uri="{FF2B5EF4-FFF2-40B4-BE49-F238E27FC236}">
                <a16:creationId xmlns:a16="http://schemas.microsoft.com/office/drawing/2014/main" id="{B44EC4FC-902D-4E7C-A3F5-781CC27037F6}"/>
              </a:ext>
            </a:extLst>
          </p:cNvPr>
          <p:cNvSpPr>
            <a:spLocks noGrp="1"/>
          </p:cNvSpPr>
          <p:nvPr>
            <p:ph type="sldNum" sz="quarter" idx="12"/>
          </p:nvPr>
        </p:nvSpPr>
        <p:spPr>
          <a:xfrm>
            <a:off x="11201399" y="6495485"/>
            <a:ext cx="638271" cy="301756"/>
          </a:xfrm>
          <a:prstGeom prst="rect">
            <a:avLst/>
          </a:prstGeom>
        </p:spPr>
        <p:txBody>
          <a:bodyPr/>
          <a:lstStyle>
            <a:lvl1pPr>
              <a:defRPr>
                <a:solidFill>
                  <a:schemeClr val="accent5">
                    <a:lumMod val="50000"/>
                  </a:schemeClr>
                </a:solidFill>
              </a:defRPr>
            </a:lvl1pPr>
          </a:lstStyle>
          <a:p>
            <a:fld id="{ADEB7F7A-3BE6-4FB0-8192-DE0313903FF1}" type="slidenum">
              <a:rPr kumimoji="1" lang="ja-JP" altLang="en-US" smtClean="0"/>
              <a:pPr/>
              <a:t>‹#›</a:t>
            </a:fld>
            <a:endParaRPr kumimoji="1" lang="ja-JP" altLang="en-US"/>
          </a:p>
        </p:txBody>
      </p:sp>
      <p:sp>
        <p:nvSpPr>
          <p:cNvPr id="7" name="正方形/長方形 6">
            <a:extLst>
              <a:ext uri="{FF2B5EF4-FFF2-40B4-BE49-F238E27FC236}">
                <a16:creationId xmlns:a16="http://schemas.microsoft.com/office/drawing/2014/main" id="{C4532FB0-4613-447F-8F19-0E54299CE262}"/>
              </a:ext>
            </a:extLst>
          </p:cNvPr>
          <p:cNvSpPr/>
          <p:nvPr userDrawn="1"/>
        </p:nvSpPr>
        <p:spPr>
          <a:xfrm>
            <a:off x="166733" y="887285"/>
            <a:ext cx="1135380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671EE298-9D96-41C9-BE6A-05F6FEABF6B1}"/>
              </a:ext>
            </a:extLst>
          </p:cNvPr>
          <p:cNvSpPr/>
          <p:nvPr userDrawn="1"/>
        </p:nvSpPr>
        <p:spPr>
          <a:xfrm>
            <a:off x="501467" y="6289996"/>
            <a:ext cx="11353800" cy="44006"/>
          </a:xfrm>
          <a:prstGeom prst="rect">
            <a:avLst/>
          </a:prstGeom>
          <a:gradFill flip="none" rotWithShape="1">
            <a:gsLst>
              <a:gs pos="0">
                <a:schemeClr val="bg1">
                  <a:lumMod val="85000"/>
                </a:schemeClr>
              </a:gs>
              <a:gs pos="48000">
                <a:schemeClr val="bg1">
                  <a:lumMod val="95000"/>
                </a:schemeClr>
              </a:gs>
              <a:gs pos="100000">
                <a:schemeClr val="bg1"/>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5544324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19672" y="262832"/>
            <a:ext cx="9503833" cy="429864"/>
          </a:xfrm>
        </p:spPr>
        <p:txBody>
          <a:bodyPr/>
          <a:lstStyle/>
          <a:p>
            <a:r>
              <a:rPr lang="ja-JP" altLang="en-US"/>
              <a:t>マスタ タイトルの書式設定</a:t>
            </a:r>
          </a:p>
        </p:txBody>
      </p:sp>
      <p:sp>
        <p:nvSpPr>
          <p:cNvPr id="3" name="コンテンツ プレースホルダ 2"/>
          <p:cNvSpPr>
            <a:spLocks noGrp="1"/>
          </p:cNvSpPr>
          <p:nvPr>
            <p:ph idx="1"/>
          </p:nvPr>
        </p:nvSpPr>
        <p:spPr>
          <a:xfrm>
            <a:off x="664635" y="922008"/>
            <a:ext cx="10999983" cy="5531328"/>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Rectangle 7"/>
          <p:cNvSpPr>
            <a:spLocks noGrp="1" noChangeArrowheads="1"/>
          </p:cNvSpPr>
          <p:nvPr>
            <p:ph type="sldNum" sz="quarter" idx="12"/>
          </p:nvPr>
        </p:nvSpPr>
        <p:spPr>
          <a:ln/>
        </p:spPr>
        <p:txBody>
          <a:bodyPr/>
          <a:lstStyle>
            <a:lvl1pPr>
              <a:defRPr/>
            </a:lvl1pPr>
          </a:lstStyle>
          <a:p>
            <a:pPr>
              <a:defRPr/>
            </a:pPr>
            <a:fld id="{50074D08-A32D-4B52-AFC7-1EE5C3CAF417}" type="slidenum">
              <a:rPr lang="en-US" altLang="ja-JP"/>
              <a:pPr>
                <a:defRPr/>
              </a:pPr>
              <a:t>‹#›</a:t>
            </a:fld>
            <a:endParaRPr lang="en-US" altLang="ja-JP"/>
          </a:p>
        </p:txBody>
      </p:sp>
    </p:spTree>
    <p:extLst>
      <p:ext uri="{BB962C8B-B14F-4D97-AF65-F5344CB8AC3E}">
        <p14:creationId xmlns:p14="http://schemas.microsoft.com/office/powerpoint/2010/main" val="139311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6"/>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9"/>
            <a:ext cx="10363200" cy="1500187"/>
          </a:xfrm>
        </p:spPr>
        <p:txBody>
          <a:bodyPr anchor="b"/>
          <a:lstStyle>
            <a:lvl1pPr marL="0" indent="0">
              <a:buNone/>
              <a:defRPr sz="2000"/>
            </a:lvl1pPr>
            <a:lvl2pPr marL="457209" indent="0">
              <a:buNone/>
              <a:defRPr sz="1800"/>
            </a:lvl2pPr>
            <a:lvl3pPr marL="914418" indent="0">
              <a:buNone/>
              <a:defRPr sz="1600"/>
            </a:lvl3pPr>
            <a:lvl4pPr marL="1371627" indent="0">
              <a:buNone/>
              <a:defRPr sz="1400"/>
            </a:lvl4pPr>
            <a:lvl5pPr marL="1828837" indent="0">
              <a:buNone/>
              <a:defRPr sz="1400"/>
            </a:lvl5pPr>
            <a:lvl6pPr marL="2286046" indent="0">
              <a:buNone/>
              <a:defRPr sz="1400"/>
            </a:lvl6pPr>
            <a:lvl7pPr marL="2743255" indent="0">
              <a:buNone/>
              <a:defRPr sz="1400"/>
            </a:lvl7pPr>
            <a:lvl8pPr marL="3200464" indent="0">
              <a:buNone/>
              <a:defRPr sz="1400"/>
            </a:lvl8pPr>
            <a:lvl9pPr marL="3657673"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F4636994-B002-4C90-8C0D-37F3D0448423}" type="slidenum">
              <a:rPr lang="en-US" altLang="ja-JP"/>
              <a:pPr>
                <a:defRPr/>
              </a:pPr>
              <a:t>‹#›</a:t>
            </a:fld>
            <a:endParaRPr lang="en-US" altLang="ja-JP"/>
          </a:p>
        </p:txBody>
      </p:sp>
    </p:spTree>
    <p:extLst>
      <p:ext uri="{BB962C8B-B14F-4D97-AF65-F5344CB8AC3E}">
        <p14:creationId xmlns:p14="http://schemas.microsoft.com/office/powerpoint/2010/main" val="2717424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64638" y="1412880"/>
            <a:ext cx="5329767"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5" y="1412880"/>
            <a:ext cx="5329767" cy="4924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919BEA8C-E425-42A7-A628-E8EDEF834BA0}" type="slidenum">
              <a:rPr lang="en-US" altLang="ja-JP"/>
              <a:pPr>
                <a:defRPr/>
              </a:pPr>
              <a:t>‹#›</a:t>
            </a:fld>
            <a:endParaRPr lang="en-US" altLang="ja-JP"/>
          </a:p>
        </p:txBody>
      </p:sp>
    </p:spTree>
    <p:extLst>
      <p:ext uri="{BB962C8B-B14F-4D97-AF65-F5344CB8AC3E}">
        <p14:creationId xmlns:p14="http://schemas.microsoft.com/office/powerpoint/2010/main" val="223807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72" y="1535113"/>
            <a:ext cx="5389033" cy="639762"/>
          </a:xfrm>
        </p:spPr>
        <p:txBody>
          <a:bodyPr anchor="b"/>
          <a:lstStyle>
            <a:lvl1pPr marL="0" indent="0">
              <a:buNone/>
              <a:defRPr sz="2400" b="1"/>
            </a:lvl1pPr>
            <a:lvl2pPr marL="457209" indent="0">
              <a:buNone/>
              <a:defRPr sz="2000" b="1"/>
            </a:lvl2pPr>
            <a:lvl3pPr marL="914418" indent="0">
              <a:buNone/>
              <a:defRPr sz="1800" b="1"/>
            </a:lvl3pPr>
            <a:lvl4pPr marL="1371627" indent="0">
              <a:buNone/>
              <a:defRPr sz="1600" b="1"/>
            </a:lvl4pPr>
            <a:lvl5pPr marL="1828837" indent="0">
              <a:buNone/>
              <a:defRPr sz="1600" b="1"/>
            </a:lvl5pPr>
            <a:lvl6pPr marL="2286046" indent="0">
              <a:buNone/>
              <a:defRPr sz="1600" b="1"/>
            </a:lvl6pPr>
            <a:lvl7pPr marL="2743255" indent="0">
              <a:buNone/>
              <a:defRPr sz="1600" b="1"/>
            </a:lvl7pPr>
            <a:lvl8pPr marL="3200464" indent="0">
              <a:buNone/>
              <a:defRPr sz="1600" b="1"/>
            </a:lvl8pPr>
            <a:lvl9pPr marL="365767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DA518F97-8397-4BF0-A465-BEA1935FCACA}" type="slidenum">
              <a:rPr lang="en-US" altLang="ja-JP"/>
              <a:pPr>
                <a:defRPr/>
              </a:pPr>
              <a:t>‹#›</a:t>
            </a:fld>
            <a:endParaRPr lang="en-US" altLang="ja-JP"/>
          </a:p>
        </p:txBody>
      </p:sp>
    </p:spTree>
    <p:extLst>
      <p:ext uri="{BB962C8B-B14F-4D97-AF65-F5344CB8AC3E}">
        <p14:creationId xmlns:p14="http://schemas.microsoft.com/office/powerpoint/2010/main" val="247221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85A425E9-3B03-4C53-BC71-309F440EE1F6}" type="slidenum">
              <a:rPr lang="en-US" altLang="ja-JP"/>
              <a:pPr>
                <a:defRPr/>
              </a:pPr>
              <a:t>‹#›</a:t>
            </a:fld>
            <a:endParaRPr lang="en-US" altLang="ja-JP" dirty="0"/>
          </a:p>
        </p:txBody>
      </p:sp>
    </p:spTree>
    <p:extLst>
      <p:ext uri="{BB962C8B-B14F-4D97-AF65-F5344CB8AC3E}">
        <p14:creationId xmlns:p14="http://schemas.microsoft.com/office/powerpoint/2010/main" val="137024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xfrm>
            <a:off x="9347200" y="6570662"/>
            <a:ext cx="2844800" cy="287338"/>
          </a:xfrm>
          <a:ln/>
        </p:spPr>
        <p:txBody>
          <a:bodyPr/>
          <a:lstStyle>
            <a:lvl1pPr>
              <a:defRPr/>
            </a:lvl1pPr>
          </a:lstStyle>
          <a:p>
            <a:pPr>
              <a:defRPr/>
            </a:pPr>
            <a:fld id="{95542DB6-526F-49FE-8020-2A74308DD7EA}" type="slidenum">
              <a:rPr lang="en-US" altLang="ja-JP"/>
              <a:pPr>
                <a:defRPr/>
              </a:pPr>
              <a:t>‹#›</a:t>
            </a:fld>
            <a:endParaRPr lang="en-US" altLang="ja-JP" dirty="0"/>
          </a:p>
        </p:txBody>
      </p:sp>
    </p:spTree>
    <p:extLst>
      <p:ext uri="{BB962C8B-B14F-4D97-AF65-F5344CB8AC3E}">
        <p14:creationId xmlns:p14="http://schemas.microsoft.com/office/powerpoint/2010/main" val="18450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3" y="1435103"/>
            <a:ext cx="4011084" cy="4691063"/>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4CFB456-B694-4793-8A92-C94E6F741385}" type="slidenum">
              <a:rPr lang="en-US" altLang="ja-JP"/>
              <a:pPr>
                <a:defRPr/>
              </a:pPr>
              <a:t>‹#›</a:t>
            </a:fld>
            <a:endParaRPr lang="en-US" altLang="ja-JP"/>
          </a:p>
        </p:txBody>
      </p:sp>
    </p:spTree>
    <p:extLst>
      <p:ext uri="{BB962C8B-B14F-4D97-AF65-F5344CB8AC3E}">
        <p14:creationId xmlns:p14="http://schemas.microsoft.com/office/powerpoint/2010/main" val="159151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9" indent="0">
              <a:buNone/>
              <a:defRPr sz="2800"/>
            </a:lvl2pPr>
            <a:lvl3pPr marL="914418" indent="0">
              <a:buNone/>
              <a:defRPr sz="2400"/>
            </a:lvl3pPr>
            <a:lvl4pPr marL="1371627" indent="0">
              <a:buNone/>
              <a:defRPr sz="2000"/>
            </a:lvl4pPr>
            <a:lvl5pPr marL="1828837" indent="0">
              <a:buNone/>
              <a:defRPr sz="2000"/>
            </a:lvl5pPr>
            <a:lvl6pPr marL="2286046" indent="0">
              <a:buNone/>
              <a:defRPr sz="2000"/>
            </a:lvl6pPr>
            <a:lvl7pPr marL="2743255" indent="0">
              <a:buNone/>
              <a:defRPr sz="2000"/>
            </a:lvl7pPr>
            <a:lvl8pPr marL="3200464" indent="0">
              <a:buNone/>
              <a:defRPr sz="2000"/>
            </a:lvl8pPr>
            <a:lvl9pPr marL="365767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9" indent="0">
              <a:buNone/>
              <a:defRPr sz="1200"/>
            </a:lvl2pPr>
            <a:lvl3pPr marL="914418" indent="0">
              <a:buNone/>
              <a:defRPr sz="1000"/>
            </a:lvl3pPr>
            <a:lvl4pPr marL="1371627" indent="0">
              <a:buNone/>
              <a:defRPr sz="900"/>
            </a:lvl4pPr>
            <a:lvl5pPr marL="1828837" indent="0">
              <a:buNone/>
              <a:defRPr sz="900"/>
            </a:lvl5pPr>
            <a:lvl6pPr marL="2286046" indent="0">
              <a:buNone/>
              <a:defRPr sz="900"/>
            </a:lvl6pPr>
            <a:lvl7pPr marL="2743255" indent="0">
              <a:buNone/>
              <a:defRPr sz="900"/>
            </a:lvl7pPr>
            <a:lvl8pPr marL="3200464" indent="0">
              <a:buNone/>
              <a:defRPr sz="900"/>
            </a:lvl8pPr>
            <a:lvl9pPr marL="3657673"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xfrm>
            <a:off x="609600" y="6381750"/>
            <a:ext cx="2844800" cy="287338"/>
          </a:xfrm>
          <a:prstGeom prst="rect">
            <a:avLst/>
          </a:prstGeom>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3DB389C-332F-4325-A95F-E1AC4357BECE}" type="slidenum">
              <a:rPr lang="en-US" altLang="ja-JP"/>
              <a:pPr>
                <a:defRPr/>
              </a:pPr>
              <a:t>‹#›</a:t>
            </a:fld>
            <a:endParaRPr lang="en-US" altLang="ja-JP"/>
          </a:p>
        </p:txBody>
      </p:sp>
    </p:spTree>
    <p:extLst>
      <p:ext uri="{BB962C8B-B14F-4D97-AF65-F5344CB8AC3E}">
        <p14:creationId xmlns:p14="http://schemas.microsoft.com/office/powerpoint/2010/main" val="356581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43933" y="0"/>
            <a:ext cx="287867" cy="6858000"/>
          </a:xfrm>
          <a:prstGeom prst="rect">
            <a:avLst/>
          </a:prstGeom>
          <a:gradFill rotWithShape="1">
            <a:gsLst>
              <a:gs pos="0">
                <a:srgbClr val="FF0000"/>
              </a:gs>
              <a:gs pos="100000">
                <a:schemeClr val="bg1">
                  <a:alpha val="84000"/>
                </a:schemeClr>
              </a:gs>
            </a:gsLst>
            <a:lin ang="0" scaled="1"/>
          </a:gradFill>
          <a:ln w="9525">
            <a:noFill/>
            <a:miter lim="800000"/>
            <a:headEnd/>
            <a:tailEnd/>
          </a:ln>
          <a:effectLst/>
        </p:spPr>
        <p:txBody>
          <a:bodyPr wrap="none" anchor="ctr"/>
          <a:lstStyle/>
          <a:p>
            <a:pPr>
              <a:defRPr/>
            </a:pPr>
            <a:endParaRPr lang="ja-JP" altLang="en-US" sz="1680"/>
          </a:p>
        </p:txBody>
      </p:sp>
      <p:sp>
        <p:nvSpPr>
          <p:cNvPr id="1027" name="Rectangle 3"/>
          <p:cNvSpPr>
            <a:spLocks noGrp="1" noChangeArrowheads="1"/>
          </p:cNvSpPr>
          <p:nvPr>
            <p:ph type="title"/>
          </p:nvPr>
        </p:nvSpPr>
        <p:spPr bwMode="auto">
          <a:xfrm>
            <a:off x="719672" y="260648"/>
            <a:ext cx="9503833" cy="4298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8" name="Rectangle 4"/>
          <p:cNvSpPr>
            <a:spLocks noGrp="1" noChangeArrowheads="1"/>
          </p:cNvSpPr>
          <p:nvPr>
            <p:ph type="body" idx="1"/>
          </p:nvPr>
        </p:nvSpPr>
        <p:spPr bwMode="auto">
          <a:xfrm>
            <a:off x="664636" y="922008"/>
            <a:ext cx="10862733" cy="541529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9347200" y="6570662"/>
            <a:ext cx="2844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smtClean="0"/>
            </a:lvl1pPr>
          </a:lstStyle>
          <a:p>
            <a:pPr>
              <a:defRPr/>
            </a:pPr>
            <a:fld id="{72E1A35B-16CC-4730-80DF-3ECA4D0A869B}" type="slidenum">
              <a:rPr lang="en-US" altLang="ja-JP" smtClean="0"/>
              <a:pPr>
                <a:defRPr/>
              </a:pPr>
              <a:t>‹#›</a:t>
            </a:fld>
            <a:endParaRPr lang="en-US" altLang="ja-JP"/>
          </a:p>
        </p:txBody>
      </p:sp>
      <p:sp>
        <p:nvSpPr>
          <p:cNvPr id="4104" name="Rectangle 8"/>
          <p:cNvSpPr>
            <a:spLocks noChangeArrowheads="1"/>
          </p:cNvSpPr>
          <p:nvPr/>
        </p:nvSpPr>
        <p:spPr bwMode="auto">
          <a:xfrm>
            <a:off x="0" y="662337"/>
            <a:ext cx="11472333" cy="71437"/>
          </a:xfrm>
          <a:prstGeom prst="rect">
            <a:avLst/>
          </a:prstGeom>
          <a:gradFill rotWithShape="1">
            <a:gsLst>
              <a:gs pos="0">
                <a:srgbClr val="0000FF"/>
              </a:gs>
              <a:gs pos="100000">
                <a:schemeClr val="bg1"/>
              </a:gs>
            </a:gsLst>
            <a:lin ang="0" scaled="1"/>
          </a:gradFill>
          <a:ln w="9525">
            <a:noFill/>
            <a:miter lim="800000"/>
            <a:headEnd/>
            <a:tailEnd/>
          </a:ln>
          <a:effectLst/>
        </p:spPr>
        <p:txBody>
          <a:bodyPr wrap="none" anchor="ctr"/>
          <a:lstStyle/>
          <a:p>
            <a:pPr>
              <a:defRPr/>
            </a:pPr>
            <a:endParaRPr lang="ja-JP" altLang="en-US" sz="168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466753" y="6627168"/>
            <a:ext cx="7386083" cy="230832"/>
          </a:xfrm>
          <a:prstGeom prst="rect">
            <a:avLst/>
          </a:prstGeom>
          <a:noFill/>
        </p:spPr>
        <p:txBody>
          <a:bodyPr wrap="square" rtlCol="0">
            <a:spAutoFit/>
          </a:bodyPr>
          <a:lstStyle/>
          <a:p>
            <a:pPr marL="0" marR="0" indent="0" algn="ctr" defTabSz="914418" rtl="0" eaLnBrk="1" fontAlgn="base" latinLnBrk="0" hangingPunct="1">
              <a:lnSpc>
                <a:spcPct val="100000"/>
              </a:lnSpc>
              <a:spcBef>
                <a:spcPct val="0"/>
              </a:spcBef>
              <a:spcAft>
                <a:spcPct val="0"/>
              </a:spcAft>
              <a:buClrTx/>
              <a:buSzTx/>
              <a:buFontTx/>
              <a:buNone/>
              <a:tabLst/>
              <a:defRPr/>
            </a:pPr>
            <a:r>
              <a:rPr lang="en-US" altLang="ja-JP" sz="900" dirty="0"/>
              <a:t>Copyright © 2023</a:t>
            </a:r>
            <a:r>
              <a:rPr lang="ja-JP" altLang="en-US" sz="900" dirty="0"/>
              <a:t>　</a:t>
            </a:r>
            <a:r>
              <a:rPr lang="en-US" altLang="ja-JP" sz="900" dirty="0"/>
              <a:t>IPA. All rights reserved.</a:t>
            </a:r>
            <a:endParaRPr kumimoji="1" lang="ja-JP" altLang="en-US" sz="900" dirty="0"/>
          </a:p>
        </p:txBody>
      </p:sp>
      <p:pic>
        <p:nvPicPr>
          <p:cNvPr id="13" name="図 12">
            <a:extLst>
              <a:ext uri="{FF2B5EF4-FFF2-40B4-BE49-F238E27FC236}">
                <a16:creationId xmlns:a16="http://schemas.microsoft.com/office/drawing/2014/main" id="{7B5A7465-EAAF-456D-9E26-BC426A97DB01}"/>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p:blipFill>
        <p:spPr>
          <a:xfrm>
            <a:off x="10920536" y="46325"/>
            <a:ext cx="1116000" cy="790387"/>
          </a:xfrm>
          <a:prstGeom prst="rect">
            <a:avLst/>
          </a:prstGeom>
        </p:spPr>
      </p:pic>
    </p:spTree>
    <p:extLst>
      <p:ext uri="{BB962C8B-B14F-4D97-AF65-F5344CB8AC3E}">
        <p14:creationId xmlns:p14="http://schemas.microsoft.com/office/powerpoint/2010/main" val="1164396948"/>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 id="2147484301" r:id="rId12"/>
  </p:sldLayoutIdLst>
  <p:hf hdr="0" dt="0"/>
  <p:txStyles>
    <p:titleStyle>
      <a:lvl1pPr algn="l" rtl="0" eaLnBrk="0" fontAlgn="base" hangingPunct="0">
        <a:spcBef>
          <a:spcPct val="0"/>
        </a:spcBef>
        <a:spcAft>
          <a:spcPct val="0"/>
        </a:spcAft>
        <a:defRPr kumimoji="1" sz="2400">
          <a:solidFill>
            <a:srgbClr val="003399"/>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p:titleStyle>
    <p:bodyStyle>
      <a:lvl1pPr marL="342907" indent="-342907" algn="l" rtl="0" eaLnBrk="0" fontAlgn="base" hangingPunct="0">
        <a:spcBef>
          <a:spcPct val="20000"/>
        </a:spcBef>
        <a:spcAft>
          <a:spcPct val="0"/>
        </a:spcAft>
        <a:buClr>
          <a:srgbClr val="0000FF"/>
        </a:buClr>
        <a:buChar char="•"/>
        <a:defRPr kumimoji="1" sz="2400">
          <a:solidFill>
            <a:schemeClr val="tx1"/>
          </a:solidFill>
          <a:latin typeface="メイリオ" panose="020B0604030504040204" pitchFamily="50" charset="-128"/>
          <a:ea typeface="メイリオ" panose="020B0604030504040204" pitchFamily="50" charset="-128"/>
          <a:cs typeface="+mn-cs"/>
        </a:defRPr>
      </a:lvl1pPr>
      <a:lvl2pPr marL="742965" indent="-285756" algn="l" rtl="0" eaLnBrk="0" fontAlgn="base" hangingPunct="0">
        <a:spcBef>
          <a:spcPct val="20000"/>
        </a:spcBef>
        <a:spcAft>
          <a:spcPct val="0"/>
        </a:spcAft>
        <a:buClr>
          <a:schemeClr val="tx1"/>
        </a:buClr>
        <a:buFont typeface="Arial" charset="0"/>
        <a:buChar char="–"/>
        <a:defRPr kumimoji="1" sz="2000">
          <a:solidFill>
            <a:schemeClr val="tx1"/>
          </a:solidFill>
          <a:latin typeface="メイリオ" panose="020B0604030504040204" pitchFamily="50" charset="-128"/>
          <a:ea typeface="メイリオ" panose="020B0604030504040204" pitchFamily="50" charset="-128"/>
        </a:defRPr>
      </a:lvl2pPr>
      <a:lvl3pPr marL="1143023" indent="-228605" algn="l" rtl="0" eaLnBrk="0" fontAlgn="base" hangingPunct="0">
        <a:spcBef>
          <a:spcPct val="20000"/>
        </a:spcBef>
        <a:spcAft>
          <a:spcPct val="0"/>
        </a:spcAft>
        <a:buClr>
          <a:srgbClr val="0000FF"/>
        </a:buClr>
        <a:buChar char="•"/>
        <a:defRPr kumimoji="1" sz="1800">
          <a:solidFill>
            <a:schemeClr val="tx1"/>
          </a:solidFill>
          <a:latin typeface="メイリオ" panose="020B0604030504040204" pitchFamily="50" charset="-128"/>
          <a:ea typeface="メイリオ" panose="020B0604030504040204" pitchFamily="50" charset="-128"/>
        </a:defRPr>
      </a:lvl3pPr>
      <a:lvl4pPr marL="1600232" indent="-228605" algn="l" rtl="0" eaLnBrk="0" fontAlgn="base" hangingPunct="0">
        <a:spcBef>
          <a:spcPct val="20000"/>
        </a:spcBef>
        <a:spcAft>
          <a:spcPct val="0"/>
        </a:spcAft>
        <a:buClr>
          <a:srgbClr val="FF6600"/>
        </a:buClr>
        <a:buFont typeface="Arial" charset="0"/>
        <a:buChar char="–"/>
        <a:defRPr kumimoji="1" sz="1600">
          <a:solidFill>
            <a:schemeClr val="tx1"/>
          </a:solidFill>
          <a:latin typeface="メイリオ" panose="020B0604030504040204" pitchFamily="50" charset="-128"/>
          <a:ea typeface="メイリオ" panose="020B0604030504040204" pitchFamily="50" charset="-128"/>
        </a:defRPr>
      </a:lvl4pPr>
      <a:lvl5pPr marL="2057441" indent="-228605" algn="l" rtl="0" eaLnBrk="0" fontAlgn="base" hangingPunct="0">
        <a:spcBef>
          <a:spcPct val="20000"/>
        </a:spcBef>
        <a:spcAft>
          <a:spcPct val="0"/>
        </a:spcAft>
        <a:buClr>
          <a:schemeClr val="accent2"/>
        </a:buClr>
        <a:buFont typeface="Arial" charset="0"/>
        <a:buChar char="»"/>
        <a:defRPr kumimoji="1" sz="1600">
          <a:solidFill>
            <a:schemeClr val="tx1"/>
          </a:solidFill>
          <a:latin typeface="メイリオ" panose="020B0604030504040204" pitchFamily="50" charset="-128"/>
          <a:ea typeface="メイリオ" panose="020B0604030504040204" pitchFamily="50" charset="-128"/>
        </a:defRPr>
      </a:lvl5pPr>
      <a:lvl6pPr marL="2514650"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59"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69"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78"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418" rtl="0" eaLnBrk="1" latinLnBrk="0" hangingPunct="1">
        <a:defRPr kumimoji="1" sz="1800" kern="1200">
          <a:solidFill>
            <a:schemeClr val="tx1"/>
          </a:solidFill>
          <a:latin typeface="+mn-lt"/>
          <a:ea typeface="+mn-ea"/>
          <a:cs typeface="+mn-cs"/>
        </a:defRPr>
      </a:lvl1pPr>
      <a:lvl2pPr marL="457209" algn="l" defTabSz="914418" rtl="0" eaLnBrk="1" latinLnBrk="0" hangingPunct="1">
        <a:defRPr kumimoji="1" sz="1800" kern="1200">
          <a:solidFill>
            <a:schemeClr val="tx1"/>
          </a:solidFill>
          <a:latin typeface="+mn-lt"/>
          <a:ea typeface="+mn-ea"/>
          <a:cs typeface="+mn-cs"/>
        </a:defRPr>
      </a:lvl2pPr>
      <a:lvl3pPr marL="914418" algn="l" defTabSz="914418" rtl="0" eaLnBrk="1" latinLnBrk="0" hangingPunct="1">
        <a:defRPr kumimoji="1" sz="1800" kern="1200">
          <a:solidFill>
            <a:schemeClr val="tx1"/>
          </a:solidFill>
          <a:latin typeface="+mn-lt"/>
          <a:ea typeface="+mn-ea"/>
          <a:cs typeface="+mn-cs"/>
        </a:defRPr>
      </a:lvl3pPr>
      <a:lvl4pPr marL="1371627" algn="l" defTabSz="914418" rtl="0" eaLnBrk="1" latinLnBrk="0" hangingPunct="1">
        <a:defRPr kumimoji="1" sz="1800" kern="1200">
          <a:solidFill>
            <a:schemeClr val="tx1"/>
          </a:solidFill>
          <a:latin typeface="+mn-lt"/>
          <a:ea typeface="+mn-ea"/>
          <a:cs typeface="+mn-cs"/>
        </a:defRPr>
      </a:lvl4pPr>
      <a:lvl5pPr marL="1828837" algn="l" defTabSz="914418" rtl="0" eaLnBrk="1" latinLnBrk="0" hangingPunct="1">
        <a:defRPr kumimoji="1" sz="1800" kern="1200">
          <a:solidFill>
            <a:schemeClr val="tx1"/>
          </a:solidFill>
          <a:latin typeface="+mn-lt"/>
          <a:ea typeface="+mn-ea"/>
          <a:cs typeface="+mn-cs"/>
        </a:defRPr>
      </a:lvl5pPr>
      <a:lvl6pPr marL="2286046" algn="l" defTabSz="914418" rtl="0" eaLnBrk="1" latinLnBrk="0" hangingPunct="1">
        <a:defRPr kumimoji="1" sz="1800" kern="1200">
          <a:solidFill>
            <a:schemeClr val="tx1"/>
          </a:solidFill>
          <a:latin typeface="+mn-lt"/>
          <a:ea typeface="+mn-ea"/>
          <a:cs typeface="+mn-cs"/>
        </a:defRPr>
      </a:lvl6pPr>
      <a:lvl7pPr marL="2743255" algn="l" defTabSz="914418" rtl="0" eaLnBrk="1" latinLnBrk="0" hangingPunct="1">
        <a:defRPr kumimoji="1" sz="1800" kern="1200">
          <a:solidFill>
            <a:schemeClr val="tx1"/>
          </a:solidFill>
          <a:latin typeface="+mn-lt"/>
          <a:ea typeface="+mn-ea"/>
          <a:cs typeface="+mn-cs"/>
        </a:defRPr>
      </a:lvl7pPr>
      <a:lvl8pPr marL="3200464" algn="l" defTabSz="914418" rtl="0" eaLnBrk="1" latinLnBrk="0" hangingPunct="1">
        <a:defRPr kumimoji="1" sz="1800" kern="1200">
          <a:solidFill>
            <a:schemeClr val="tx1"/>
          </a:solidFill>
          <a:latin typeface="+mn-lt"/>
          <a:ea typeface="+mn-ea"/>
          <a:cs typeface="+mn-cs"/>
        </a:defRPr>
      </a:lvl8pPr>
      <a:lvl9pPr marL="3657673" algn="l" defTabSz="91441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pa.go.jp/digital/chousa/kumikomi/kumikomi-iot2021.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83673AE-5B21-4CCD-9426-4107F10C7176}"/>
              </a:ext>
            </a:extLst>
          </p:cNvPr>
          <p:cNvSpPr txBox="1"/>
          <p:nvPr/>
        </p:nvSpPr>
        <p:spPr>
          <a:xfrm>
            <a:off x="1847528" y="1160161"/>
            <a:ext cx="8564616" cy="2462213"/>
          </a:xfrm>
          <a:prstGeom prst="rect">
            <a:avLst/>
          </a:prstGeom>
          <a:noFill/>
        </p:spPr>
        <p:txBody>
          <a:bodyPr wrap="square" rtlCol="0">
            <a:spAutoFit/>
          </a:bodyPr>
          <a:lstStyle/>
          <a:p>
            <a:pPr algn="ctr"/>
            <a:r>
              <a:rPr lang="ja-JP" altLang="en-US" sz="2800" dirty="0">
                <a:latin typeface="メイリオ" panose="020B0604030504040204" pitchFamily="50" charset="-128"/>
                <a:ea typeface="メイリオ" panose="020B0604030504040204" pitchFamily="50" charset="-128"/>
              </a:rPr>
              <a:t>　</a:t>
            </a: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a:p>
            <a:pPr algn="ctr"/>
            <a:endParaRPr lang="en-US" altLang="ja-JP"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CA093918-BD9F-4AE8-8932-7BCA0E705E47}"/>
              </a:ext>
            </a:extLst>
          </p:cNvPr>
          <p:cNvSpPr txBox="1"/>
          <p:nvPr/>
        </p:nvSpPr>
        <p:spPr>
          <a:xfrm>
            <a:off x="852366" y="3429000"/>
            <a:ext cx="10033113" cy="400110"/>
          </a:xfrm>
          <a:prstGeom prst="rect">
            <a:avLst/>
          </a:prstGeom>
          <a:noFill/>
        </p:spPr>
        <p:txBody>
          <a:bodyPr wrap="square" rtlCol="0">
            <a:spAutoFit/>
          </a:bodyPr>
          <a:lstStyle/>
          <a:p>
            <a:pPr algn="ctr"/>
            <a:r>
              <a:rPr lang="en-US" altLang="ja-JP" sz="2000" dirty="0">
                <a:latin typeface="IPA Pゴシック" panose="020B0500000000000000" pitchFamily="50" charset="-128"/>
                <a:ea typeface="IPA Pゴシック" panose="020B0500000000000000" pitchFamily="50" charset="-128"/>
                <a:hlinkClick r:id="rId3"/>
              </a:rPr>
              <a:t>https://www.ipa.go.jp/digital/chousa/kumikomi/kumikomi-iot2021.html</a:t>
            </a:r>
            <a:endParaRPr lang="en-US" altLang="ja-JP" sz="2000" dirty="0">
              <a:latin typeface="IPA Pゴシック" panose="020B0500000000000000" pitchFamily="50" charset="-128"/>
              <a:ea typeface="IPA Pゴシック" panose="020B0500000000000000" pitchFamily="50" charset="-128"/>
            </a:endParaRPr>
          </a:p>
        </p:txBody>
      </p:sp>
      <p:sp>
        <p:nvSpPr>
          <p:cNvPr id="7" name="タイトル 1">
            <a:extLst>
              <a:ext uri="{FF2B5EF4-FFF2-40B4-BE49-F238E27FC236}">
                <a16:creationId xmlns:a16="http://schemas.microsoft.com/office/drawing/2014/main" id="{D62B11BF-2C4B-408F-BBAA-FD07D743DCF0}"/>
              </a:ext>
            </a:extLst>
          </p:cNvPr>
          <p:cNvSpPr txBox="1">
            <a:spLocks/>
          </p:cNvSpPr>
          <p:nvPr/>
        </p:nvSpPr>
        <p:spPr bwMode="auto">
          <a:xfrm>
            <a:off x="632553" y="973926"/>
            <a:ext cx="10734874" cy="2670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kumimoji="1" sz="2400">
                <a:solidFill>
                  <a:srgbClr val="003399"/>
                </a:solidFill>
                <a:latin typeface="メイリオ" panose="020B0604030504040204" pitchFamily="50" charset="-128"/>
                <a:ea typeface="メイリオ" panose="020B0604030504040204" pitchFamily="50" charset="-128"/>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pPr algn="ctr"/>
            <a:r>
              <a:rPr lang="en-US" altLang="ja-JP" sz="5400" kern="0" dirty="0">
                <a:solidFill>
                  <a:schemeClr val="tx1"/>
                </a:solidFill>
              </a:rPr>
              <a:t>2021</a:t>
            </a:r>
            <a:r>
              <a:rPr lang="ja-JP" altLang="en-US" sz="5400" kern="0" dirty="0">
                <a:solidFill>
                  <a:schemeClr val="tx1"/>
                </a:solidFill>
              </a:rPr>
              <a:t>年度組込み</a:t>
            </a:r>
            <a:r>
              <a:rPr lang="en-US" altLang="ja-JP" sz="5400" kern="0" dirty="0">
                <a:solidFill>
                  <a:schemeClr val="tx1"/>
                </a:solidFill>
              </a:rPr>
              <a:t>/IoT</a:t>
            </a:r>
            <a:r>
              <a:rPr lang="ja-JP" altLang="en-US" sz="5400" kern="0" dirty="0">
                <a:solidFill>
                  <a:schemeClr val="tx1"/>
                </a:solidFill>
              </a:rPr>
              <a:t>産業の</a:t>
            </a:r>
            <a:endParaRPr lang="en-US" altLang="ja-JP" sz="5400" kern="0" dirty="0">
              <a:solidFill>
                <a:schemeClr val="tx1"/>
              </a:solidFill>
            </a:endParaRPr>
          </a:p>
          <a:p>
            <a:pPr algn="ctr"/>
            <a:r>
              <a:rPr lang="ja-JP" altLang="en-US" sz="5400" kern="0" dirty="0">
                <a:solidFill>
                  <a:schemeClr val="tx1"/>
                </a:solidFill>
              </a:rPr>
              <a:t>動向把握等に関する調査</a:t>
            </a:r>
            <a:endParaRPr lang="en-US" altLang="ja-JP" sz="5400" kern="0" dirty="0">
              <a:solidFill>
                <a:schemeClr val="tx1"/>
              </a:solidFill>
            </a:endParaRPr>
          </a:p>
          <a:p>
            <a:pPr algn="ctr"/>
            <a:r>
              <a:rPr lang="ja-JP" altLang="en-US" sz="4800" kern="0" dirty="0">
                <a:solidFill>
                  <a:srgbClr val="FF0000"/>
                </a:solidFill>
              </a:rPr>
              <a:t>～サマリー～</a:t>
            </a:r>
            <a:endParaRPr lang="ja-JP" altLang="en-US" sz="2000" kern="0" dirty="0">
              <a:solidFill>
                <a:srgbClr val="FF0000"/>
              </a:solidFill>
            </a:endParaRPr>
          </a:p>
        </p:txBody>
      </p:sp>
      <p:sp>
        <p:nvSpPr>
          <p:cNvPr id="8" name="字幕 6">
            <a:extLst>
              <a:ext uri="{FF2B5EF4-FFF2-40B4-BE49-F238E27FC236}">
                <a16:creationId xmlns:a16="http://schemas.microsoft.com/office/drawing/2014/main" id="{F52BCB02-923F-4DDD-B1CA-175F5A6A37F1}"/>
              </a:ext>
            </a:extLst>
          </p:cNvPr>
          <p:cNvSpPr txBox="1">
            <a:spLocks/>
          </p:cNvSpPr>
          <p:nvPr/>
        </p:nvSpPr>
        <p:spPr bwMode="auto">
          <a:xfrm>
            <a:off x="5086976" y="4848823"/>
            <a:ext cx="5862303" cy="170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r" rtl="0" eaLnBrk="1" fontAlgn="base" hangingPunct="1">
              <a:spcBef>
                <a:spcPct val="20000"/>
              </a:spcBef>
              <a:spcAft>
                <a:spcPct val="0"/>
              </a:spcAft>
              <a:buClr>
                <a:srgbClr val="000066"/>
              </a:buClr>
              <a:buFontTx/>
              <a:buNone/>
              <a:defRPr kumimoji="1" sz="2800">
                <a:solidFill>
                  <a:srgbClr val="000066"/>
                </a:solidFill>
                <a:latin typeface="IPA Pゴシック" panose="020B0500000000000000" pitchFamily="50" charset="-128"/>
                <a:ea typeface="IPA Pゴシック" panose="020B0500000000000000" pitchFamily="50"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IPA Pゴシック" panose="020B0500000000000000" pitchFamily="50" charset="-128"/>
                <a:ea typeface="IPA Pゴシック" panose="020B0500000000000000" pitchFamily="50"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IPA Pゴシック" panose="020B0500000000000000" pitchFamily="50" charset="-128"/>
                <a:ea typeface="IPA Pゴシック" panose="020B0500000000000000" pitchFamily="50"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IPA Pゴシック" panose="020B0500000000000000" pitchFamily="50" charset="-128"/>
                <a:ea typeface="IPA Pゴシック" panose="020B0500000000000000" pitchFamily="50"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IPA Pゴシック" panose="020B0500000000000000" pitchFamily="50" charset="-128"/>
                <a:ea typeface="IPA Pゴシック" panose="020B0500000000000000" pitchFamily="50"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r>
              <a:rPr lang="en-US" altLang="ja-JP" sz="3200" kern="0" dirty="0">
                <a:latin typeface="メイリオ" panose="020B0604030504040204" pitchFamily="50" charset="-128"/>
                <a:ea typeface="メイリオ" panose="020B0604030504040204" pitchFamily="50" charset="-128"/>
              </a:rPr>
              <a:t>2023</a:t>
            </a:r>
            <a:r>
              <a:rPr lang="ja-JP" altLang="en-US" sz="3200" kern="0" dirty="0">
                <a:latin typeface="メイリオ" panose="020B0604030504040204" pitchFamily="50" charset="-128"/>
                <a:ea typeface="メイリオ" panose="020B0604030504040204" pitchFamily="50" charset="-128"/>
              </a:rPr>
              <a:t>年</a:t>
            </a:r>
            <a:r>
              <a:rPr lang="en-US" altLang="ja-JP" sz="3200" kern="0" dirty="0">
                <a:latin typeface="メイリオ" panose="020B0604030504040204" pitchFamily="50" charset="-128"/>
                <a:ea typeface="メイリオ" panose="020B0604030504040204" pitchFamily="50" charset="-128"/>
              </a:rPr>
              <a:t>2</a:t>
            </a:r>
            <a:r>
              <a:rPr lang="ja-JP" altLang="en-US" sz="3200" kern="0" dirty="0">
                <a:latin typeface="メイリオ" panose="020B0604030504040204" pitchFamily="50" charset="-128"/>
                <a:ea typeface="メイリオ" panose="020B0604030504040204" pitchFamily="50" charset="-128"/>
              </a:rPr>
              <a:t>月</a:t>
            </a:r>
            <a:endParaRPr lang="en-US" altLang="ja-JP" sz="3200" kern="0" dirty="0">
              <a:latin typeface="メイリオ" panose="020B0604030504040204" pitchFamily="50" charset="-128"/>
              <a:ea typeface="メイリオ" panose="020B0604030504040204" pitchFamily="50" charset="-128"/>
            </a:endParaRPr>
          </a:p>
          <a:p>
            <a:r>
              <a:rPr lang="ja-JP" altLang="en-US" sz="2400" kern="0" dirty="0">
                <a:latin typeface="メイリオ" panose="020B0604030504040204" pitchFamily="50" charset="-128"/>
                <a:ea typeface="メイリオ" panose="020B0604030504040204" pitchFamily="50" charset="-128"/>
              </a:rPr>
              <a:t>独立行政法人情報処理推進機構（</a:t>
            </a:r>
            <a:r>
              <a:rPr lang="en-US" altLang="ja-JP" sz="2400" kern="0" dirty="0">
                <a:latin typeface="メイリオ" panose="020B0604030504040204" pitchFamily="50" charset="-128"/>
                <a:ea typeface="メイリオ" panose="020B0604030504040204" pitchFamily="50" charset="-128"/>
              </a:rPr>
              <a:t>IPA</a:t>
            </a:r>
            <a:r>
              <a:rPr lang="ja-JP" altLang="en-US" sz="2400" kern="0" dirty="0">
                <a:latin typeface="メイリオ" panose="020B0604030504040204" pitchFamily="50" charset="-128"/>
                <a:ea typeface="メイリオ" panose="020B0604030504040204" pitchFamily="50" charset="-128"/>
              </a:rPr>
              <a:t>）</a:t>
            </a:r>
          </a:p>
        </p:txBody>
      </p:sp>
      <p:pic>
        <p:nvPicPr>
          <p:cNvPr id="2" name="図 1">
            <a:extLst>
              <a:ext uri="{FF2B5EF4-FFF2-40B4-BE49-F238E27FC236}">
                <a16:creationId xmlns:a16="http://schemas.microsoft.com/office/drawing/2014/main" id="{1F89093E-BD13-3AF5-6F49-C8ED4E6FA20E}"/>
              </a:ext>
            </a:extLst>
          </p:cNvPr>
          <p:cNvPicPr>
            <a:picLocks noChangeAspect="1"/>
          </p:cNvPicPr>
          <p:nvPr/>
        </p:nvPicPr>
        <p:blipFill>
          <a:blip r:embed="rId4"/>
          <a:stretch>
            <a:fillRect/>
          </a:stretch>
        </p:blipFill>
        <p:spPr>
          <a:xfrm>
            <a:off x="1233357" y="4284594"/>
            <a:ext cx="1628775" cy="1628775"/>
          </a:xfrm>
          <a:prstGeom prst="rect">
            <a:avLst/>
          </a:prstGeom>
        </p:spPr>
      </p:pic>
    </p:spTree>
    <p:extLst>
      <p:ext uri="{BB962C8B-B14F-4D97-AF65-F5344CB8AC3E}">
        <p14:creationId xmlns:p14="http://schemas.microsoft.com/office/powerpoint/2010/main" val="2638938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10</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335360" y="158089"/>
            <a:ext cx="8712968"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b="1" kern="0" dirty="0">
                <a:solidFill>
                  <a:srgbClr val="C00000"/>
                </a:solidFill>
                <a:latin typeface="メイリオ" panose="020B0604030504040204" pitchFamily="50" charset="-128"/>
                <a:ea typeface="メイリオ" panose="020B0604030504040204" pitchFamily="50" charset="-128"/>
              </a:rPr>
              <a:t>組込み</a:t>
            </a:r>
            <a:r>
              <a:rPr lang="en-US" altLang="ja-JP" b="1" kern="0" dirty="0">
                <a:solidFill>
                  <a:srgbClr val="C00000"/>
                </a:solidFill>
                <a:latin typeface="メイリオ" panose="020B0604030504040204" pitchFamily="50" charset="-128"/>
                <a:ea typeface="メイリオ" panose="020B0604030504040204" pitchFamily="50" charset="-128"/>
              </a:rPr>
              <a:t>/IoT</a:t>
            </a:r>
            <a:r>
              <a:rPr lang="ja-JP" altLang="en-US" b="1" kern="0" dirty="0">
                <a:solidFill>
                  <a:srgbClr val="C00000"/>
                </a:solidFill>
                <a:latin typeface="メイリオ" panose="020B0604030504040204" pitchFamily="50" charset="-128"/>
                <a:ea typeface="メイリオ" panose="020B0604030504040204" pitchFamily="50" charset="-128"/>
              </a:rPr>
              <a:t>産業の技術動向</a:t>
            </a:r>
            <a:r>
              <a:rPr lang="ja-JP" altLang="en-US" kern="0" dirty="0">
                <a:latin typeface="メイリオ" panose="020B0604030504040204" pitchFamily="50" charset="-128"/>
                <a:ea typeface="メイリオ" panose="020B0604030504040204" pitchFamily="50" charset="-128"/>
              </a:rPr>
              <a:t>（経年変化）</a:t>
            </a:r>
            <a:endParaRPr lang="en-US" altLang="ja-JP" kern="0" dirty="0">
              <a:latin typeface="メイリオ" panose="020B0604030504040204" pitchFamily="50" charset="-128"/>
              <a:ea typeface="メイリオ" panose="020B0604030504040204" pitchFamily="50" charset="-128"/>
            </a:endParaRPr>
          </a:p>
        </p:txBody>
      </p:sp>
      <p:graphicFrame>
        <p:nvGraphicFramePr>
          <p:cNvPr id="6" name="グラフ 5">
            <a:extLst>
              <a:ext uri="{FF2B5EF4-FFF2-40B4-BE49-F238E27FC236}">
                <a16:creationId xmlns:a16="http://schemas.microsoft.com/office/drawing/2014/main" id="{9F42F031-BBB7-416A-962F-8D2C06315C48}"/>
              </a:ext>
            </a:extLst>
          </p:cNvPr>
          <p:cNvGraphicFramePr/>
          <p:nvPr>
            <p:extLst>
              <p:ext uri="{D42A27DB-BD31-4B8C-83A1-F6EECF244321}">
                <p14:modId xmlns:p14="http://schemas.microsoft.com/office/powerpoint/2010/main" val="4027845415"/>
              </p:ext>
            </p:extLst>
          </p:nvPr>
        </p:nvGraphicFramePr>
        <p:xfrm>
          <a:off x="1343472" y="764705"/>
          <a:ext cx="3883918" cy="22886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7C514514-EFDA-44E6-B9F2-72EE06FC9C87}"/>
              </a:ext>
            </a:extLst>
          </p:cNvPr>
          <p:cNvGraphicFramePr/>
          <p:nvPr>
            <p:extLst>
              <p:ext uri="{D42A27DB-BD31-4B8C-83A1-F6EECF244321}">
                <p14:modId xmlns:p14="http://schemas.microsoft.com/office/powerpoint/2010/main" val="1811475373"/>
              </p:ext>
            </p:extLst>
          </p:nvPr>
        </p:nvGraphicFramePr>
        <p:xfrm>
          <a:off x="5938284" y="764704"/>
          <a:ext cx="4551045" cy="22886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a:extLst>
              <a:ext uri="{FF2B5EF4-FFF2-40B4-BE49-F238E27FC236}">
                <a16:creationId xmlns:a16="http://schemas.microsoft.com/office/drawing/2014/main" id="{8A8D79BB-3663-43A2-A116-76C8C3844C60}"/>
              </a:ext>
            </a:extLst>
          </p:cNvPr>
          <p:cNvGraphicFramePr/>
          <p:nvPr>
            <p:extLst>
              <p:ext uri="{D42A27DB-BD31-4B8C-83A1-F6EECF244321}">
                <p14:modId xmlns:p14="http://schemas.microsoft.com/office/powerpoint/2010/main" val="804731284"/>
              </p:ext>
            </p:extLst>
          </p:nvPr>
        </p:nvGraphicFramePr>
        <p:xfrm>
          <a:off x="1357224" y="3174494"/>
          <a:ext cx="3858038" cy="268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グラフ 9">
            <a:extLst>
              <a:ext uri="{FF2B5EF4-FFF2-40B4-BE49-F238E27FC236}">
                <a16:creationId xmlns:a16="http://schemas.microsoft.com/office/drawing/2014/main" id="{87C20068-E502-4ECA-8566-9CF33CA2D6BC}"/>
              </a:ext>
            </a:extLst>
          </p:cNvPr>
          <p:cNvGraphicFramePr/>
          <p:nvPr>
            <p:extLst>
              <p:ext uri="{D42A27DB-BD31-4B8C-83A1-F6EECF244321}">
                <p14:modId xmlns:p14="http://schemas.microsoft.com/office/powerpoint/2010/main" val="1779271077"/>
              </p:ext>
            </p:extLst>
          </p:nvPr>
        </p:nvGraphicFramePr>
        <p:xfrm>
          <a:off x="5916540" y="3174494"/>
          <a:ext cx="4551045" cy="2682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テキスト ボックス 2">
            <a:extLst>
              <a:ext uri="{FF2B5EF4-FFF2-40B4-BE49-F238E27FC236}">
                <a16:creationId xmlns:a16="http://schemas.microsoft.com/office/drawing/2014/main" id="{F015AB41-7107-43FE-BD5A-3E4EBF0450CF}"/>
              </a:ext>
            </a:extLst>
          </p:cNvPr>
          <p:cNvSpPr txBox="1">
            <a:spLocks noChangeArrowheads="1"/>
          </p:cNvSpPr>
          <p:nvPr/>
        </p:nvSpPr>
        <p:spPr bwMode="auto">
          <a:xfrm>
            <a:off x="7536161" y="3713194"/>
            <a:ext cx="1784052" cy="2918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kern="100" dirty="0">
                <a:solidFill>
                  <a:schemeClr val="tx1">
                    <a:lumMod val="65000"/>
                    <a:lumOff val="35000"/>
                  </a:schemeClr>
                </a:solidFill>
                <a:latin typeface="游明朝" panose="02020400000000000000" pitchFamily="18" charset="-128"/>
                <a:ea typeface="游ゴシック Light" panose="020B0300000000000000" pitchFamily="50" charset="-128"/>
                <a:cs typeface="Times New Roman" panose="02020603050405020304" pitchFamily="18" charset="0"/>
              </a:rPr>
              <a:t>専用ハードウェア</a:t>
            </a:r>
            <a:endParaRPr lang="ja-JP" altLang="en-US" sz="1100" kern="100" dirty="0">
              <a:solidFill>
                <a:schemeClr val="tx1">
                  <a:lumMod val="65000"/>
                  <a:lumOff val="35000"/>
                </a:schemeClr>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2">
            <a:extLst>
              <a:ext uri="{FF2B5EF4-FFF2-40B4-BE49-F238E27FC236}">
                <a16:creationId xmlns:a16="http://schemas.microsoft.com/office/drawing/2014/main" id="{7ECA513E-5650-4BB3-AEBD-26719C2917B8}"/>
              </a:ext>
            </a:extLst>
          </p:cNvPr>
          <p:cNvSpPr txBox="1">
            <a:spLocks noChangeArrowheads="1"/>
          </p:cNvSpPr>
          <p:nvPr/>
        </p:nvSpPr>
        <p:spPr bwMode="auto">
          <a:xfrm>
            <a:off x="2616470" y="880768"/>
            <a:ext cx="1784052" cy="2918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0"/>
              </a:spcAft>
            </a:pPr>
            <a:r>
              <a:rPr lang="ja-JP" altLang="en-US" sz="1400" kern="100" dirty="0">
                <a:solidFill>
                  <a:schemeClr val="tx1">
                    <a:lumMod val="65000"/>
                    <a:lumOff val="35000"/>
                  </a:schemeClr>
                </a:solidFill>
                <a:latin typeface="游明朝" panose="02020400000000000000" pitchFamily="18" charset="-128"/>
                <a:ea typeface="游ゴシック Light" panose="020B0300000000000000" pitchFamily="50" charset="-128"/>
                <a:cs typeface="Times New Roman" panose="02020603050405020304" pitchFamily="18" charset="0"/>
              </a:rPr>
              <a:t>クラウド</a:t>
            </a:r>
            <a:endParaRPr lang="ja-JP" altLang="en-US" sz="1100" kern="100" dirty="0">
              <a:solidFill>
                <a:schemeClr val="tx1">
                  <a:lumMod val="65000"/>
                  <a:lumOff val="35000"/>
                </a:schemeClr>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C8288DCC-E4E4-4028-99DB-CE6149A13368}"/>
              </a:ext>
            </a:extLst>
          </p:cNvPr>
          <p:cNvSpPr txBox="1"/>
          <p:nvPr/>
        </p:nvSpPr>
        <p:spPr>
          <a:xfrm>
            <a:off x="2419078" y="3859130"/>
            <a:ext cx="1656184" cy="307777"/>
          </a:xfrm>
          <a:prstGeom prst="rect">
            <a:avLst/>
          </a:prstGeom>
          <a:noFill/>
        </p:spPr>
        <p:txBody>
          <a:bodyPr wrap="square" rtlCol="0">
            <a:spAutoFit/>
          </a:bodyPr>
          <a:lstStyle/>
          <a:p>
            <a:r>
              <a:rPr lang="en-US" altLang="ja-JP" sz="1400" dirty="0">
                <a:latin typeface="游ゴシック Light" panose="020B0300000000000000" pitchFamily="50" charset="-128"/>
                <a:ea typeface="游ゴシック Light" panose="020B0300000000000000" pitchFamily="50" charset="-128"/>
              </a:rPr>
              <a:t>AI</a:t>
            </a:r>
            <a:r>
              <a:rPr lang="ja-JP" altLang="en-US" sz="1400" dirty="0">
                <a:latin typeface="游ゴシック Light" panose="020B0300000000000000" pitchFamily="50" charset="-128"/>
                <a:ea typeface="游ゴシック Light" panose="020B0300000000000000" pitchFamily="50" charset="-128"/>
              </a:rPr>
              <a:t>などの重要技術</a:t>
            </a:r>
          </a:p>
        </p:txBody>
      </p:sp>
      <p:cxnSp>
        <p:nvCxnSpPr>
          <p:cNvPr id="11" name="直線矢印コネクタ 10">
            <a:extLst>
              <a:ext uri="{FF2B5EF4-FFF2-40B4-BE49-F238E27FC236}">
                <a16:creationId xmlns:a16="http://schemas.microsoft.com/office/drawing/2014/main" id="{80C5FB95-7977-4752-82D7-0F330FE25F9B}"/>
              </a:ext>
            </a:extLst>
          </p:cNvPr>
          <p:cNvCxnSpPr/>
          <p:nvPr/>
        </p:nvCxnSpPr>
        <p:spPr bwMode="auto">
          <a:xfrm flipV="1">
            <a:off x="2135560" y="1412776"/>
            <a:ext cx="2592288" cy="288032"/>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矢印コネクタ 13">
            <a:extLst>
              <a:ext uri="{FF2B5EF4-FFF2-40B4-BE49-F238E27FC236}">
                <a16:creationId xmlns:a16="http://schemas.microsoft.com/office/drawing/2014/main" id="{AA447651-9EAC-4AFF-B753-920DED11FAE4}"/>
              </a:ext>
            </a:extLst>
          </p:cNvPr>
          <p:cNvCxnSpPr/>
          <p:nvPr/>
        </p:nvCxnSpPr>
        <p:spPr bwMode="auto">
          <a:xfrm flipV="1">
            <a:off x="2765109" y="4094776"/>
            <a:ext cx="1765420" cy="624636"/>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矢印コネクタ 15">
            <a:extLst>
              <a:ext uri="{FF2B5EF4-FFF2-40B4-BE49-F238E27FC236}">
                <a16:creationId xmlns:a16="http://schemas.microsoft.com/office/drawing/2014/main" id="{23D7ACAE-4A0A-403D-9CFF-C579A1FBB470}"/>
              </a:ext>
            </a:extLst>
          </p:cNvPr>
          <p:cNvCxnSpPr/>
          <p:nvPr/>
        </p:nvCxnSpPr>
        <p:spPr bwMode="auto">
          <a:xfrm flipV="1">
            <a:off x="7320136" y="1290317"/>
            <a:ext cx="2736304" cy="554507"/>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a:extLst>
              <a:ext uri="{FF2B5EF4-FFF2-40B4-BE49-F238E27FC236}">
                <a16:creationId xmlns:a16="http://schemas.microsoft.com/office/drawing/2014/main" id="{42E58594-5E35-442B-BF57-6FED1DA412EA}"/>
              </a:ext>
            </a:extLst>
          </p:cNvPr>
          <p:cNvCxnSpPr/>
          <p:nvPr/>
        </p:nvCxnSpPr>
        <p:spPr bwMode="auto">
          <a:xfrm>
            <a:off x="6788916" y="3700946"/>
            <a:ext cx="3123508" cy="554094"/>
          </a:xfrm>
          <a:prstGeom prst="straightConnector1">
            <a:avLst/>
          </a:prstGeom>
          <a:solidFill>
            <a:srgbClr val="FFFFFF"/>
          </a:solidFill>
          <a:ln w="381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19">
            <a:extLst>
              <a:ext uri="{FF2B5EF4-FFF2-40B4-BE49-F238E27FC236}">
                <a16:creationId xmlns:a16="http://schemas.microsoft.com/office/drawing/2014/main" id="{A73F4AF8-EB2C-4BC1-A7D3-2BDE9216BEDF}"/>
              </a:ext>
            </a:extLst>
          </p:cNvPr>
          <p:cNvSpPr txBox="1"/>
          <p:nvPr/>
        </p:nvSpPr>
        <p:spPr>
          <a:xfrm>
            <a:off x="2559516" y="5959287"/>
            <a:ext cx="6488812"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クラウドや</a:t>
            </a:r>
            <a:r>
              <a:rPr lang="en-US" altLang="ja-JP" sz="2400" b="1" dirty="0" err="1">
                <a:latin typeface="メイリオ" panose="020B0604030504040204" pitchFamily="50" charset="-128"/>
                <a:ea typeface="メイリオ" panose="020B0604030504040204" pitchFamily="50" charset="-128"/>
              </a:rPr>
              <a:t>IoT,AI</a:t>
            </a:r>
            <a:r>
              <a:rPr lang="ja-JP" altLang="en-US" sz="2400" b="1" dirty="0">
                <a:latin typeface="メイリオ" panose="020B0604030504040204" pitchFamily="50" charset="-128"/>
                <a:ea typeface="メイリオ" panose="020B0604030504040204" pitchFamily="50" charset="-128"/>
              </a:rPr>
              <a:t>は増加　専用ハードは減少</a:t>
            </a:r>
            <a:endParaRPr lang="en-US" altLang="ja-JP"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4581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11</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369368" y="157130"/>
            <a:ext cx="10131654"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組込み</a:t>
            </a:r>
            <a:r>
              <a:rPr lang="en-US" altLang="ja-JP" kern="0" dirty="0">
                <a:latin typeface="メイリオ" panose="020B0604030504040204" pitchFamily="50" charset="-128"/>
                <a:ea typeface="メイリオ" panose="020B0604030504040204" pitchFamily="50" charset="-128"/>
              </a:rPr>
              <a:t>/IoT</a:t>
            </a:r>
            <a:r>
              <a:rPr lang="ja-JP" altLang="en-US" kern="0" dirty="0">
                <a:latin typeface="メイリオ" panose="020B0604030504040204" pitchFamily="50" charset="-128"/>
                <a:ea typeface="メイリオ" panose="020B0604030504040204" pitchFamily="50" charset="-128"/>
              </a:rPr>
              <a:t>産業の技術動向（開発スタイル）</a:t>
            </a:r>
            <a:endParaRPr lang="en-US" altLang="ja-JP" kern="0" dirty="0">
              <a:latin typeface="メイリオ" panose="020B0604030504040204" pitchFamily="50" charset="-128"/>
              <a:ea typeface="メイリオ" panose="020B0604030504040204" pitchFamily="50" charset="-128"/>
            </a:endParaRPr>
          </a:p>
        </p:txBody>
      </p:sp>
      <p:pic>
        <p:nvPicPr>
          <p:cNvPr id="1026" name="Picture 2" descr="図4　開発スタイル【現在】">
            <a:extLst>
              <a:ext uri="{FF2B5EF4-FFF2-40B4-BE49-F238E27FC236}">
                <a16:creationId xmlns:a16="http://schemas.microsoft.com/office/drawing/2014/main" id="{0BD8A881-4B1C-4189-B42D-44407FD13F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70" y="751992"/>
            <a:ext cx="10667322" cy="489137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DC4C1AB5-62A4-4B57-9E0F-AC781BABDC76}"/>
              </a:ext>
            </a:extLst>
          </p:cNvPr>
          <p:cNvSpPr txBox="1"/>
          <p:nvPr/>
        </p:nvSpPr>
        <p:spPr>
          <a:xfrm>
            <a:off x="983432" y="5622754"/>
            <a:ext cx="10873208" cy="76944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ソフトウェアファーストが多い </a:t>
            </a:r>
            <a:r>
              <a:rPr lang="en-US" altLang="ja-JP" sz="2400"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ソフトウェアファーストの定義が異なる？</a:t>
            </a:r>
            <a:endParaRPr lang="en-US" altLang="ja-JP" sz="24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ノーコード</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ローコードは少ない － 組込み系ではまだまだである</a:t>
            </a:r>
            <a:endParaRPr lang="en-US" altLang="ja-JP" sz="2000" b="1" dirty="0">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E3F07088-5A58-438C-BD0F-113C0FA8D66E}"/>
              </a:ext>
            </a:extLst>
          </p:cNvPr>
          <p:cNvSpPr/>
          <p:nvPr/>
        </p:nvSpPr>
        <p:spPr>
          <a:xfrm>
            <a:off x="1487488" y="1214638"/>
            <a:ext cx="3024336" cy="3421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7BEE033F-140E-45D6-83F1-D3C2750BFF9D}"/>
              </a:ext>
            </a:extLst>
          </p:cNvPr>
          <p:cNvSpPr/>
          <p:nvPr/>
        </p:nvSpPr>
        <p:spPr>
          <a:xfrm>
            <a:off x="1487488" y="2282840"/>
            <a:ext cx="3058244" cy="342154"/>
          </a:xfrm>
          <a:prstGeom prst="ellipse">
            <a:avLst/>
          </a:prstGeom>
          <a:noFill/>
          <a:ln>
            <a:solidFill>
              <a:srgbClr val="004F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89065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12</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62423"/>
            <a:ext cx="9433048"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組込み</a:t>
            </a:r>
            <a:r>
              <a:rPr lang="en-US" altLang="ja-JP" kern="0" dirty="0">
                <a:latin typeface="メイリオ" panose="020B0604030504040204" pitchFamily="50" charset="-128"/>
                <a:ea typeface="メイリオ" panose="020B0604030504040204" pitchFamily="50" charset="-128"/>
              </a:rPr>
              <a:t>/IoT</a:t>
            </a:r>
            <a:r>
              <a:rPr lang="ja-JP" altLang="en-US" kern="0" dirty="0">
                <a:latin typeface="メイリオ" panose="020B0604030504040204" pitchFamily="50" charset="-128"/>
                <a:ea typeface="メイリオ" panose="020B0604030504040204" pitchFamily="50" charset="-128"/>
              </a:rPr>
              <a:t>産業の技術動向（技術間の関連）</a:t>
            </a:r>
            <a:endParaRPr lang="en-US" altLang="ja-JP" kern="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555D33E-CBA2-4A9F-948B-7C6B570C9866}"/>
              </a:ext>
            </a:extLst>
          </p:cNvPr>
          <p:cNvSpPr txBox="1"/>
          <p:nvPr/>
        </p:nvSpPr>
        <p:spPr>
          <a:xfrm>
            <a:off x="4547828" y="5560218"/>
            <a:ext cx="3096344"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開発スタイル間の関連</a:t>
            </a:r>
            <a:endParaRPr lang="en-US" altLang="ja-JP" sz="16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79356CC8-0E74-42C7-9BD6-C9228607A4AA}"/>
              </a:ext>
            </a:extLst>
          </p:cNvPr>
          <p:cNvSpPr txBox="1"/>
          <p:nvPr/>
        </p:nvSpPr>
        <p:spPr>
          <a:xfrm>
            <a:off x="7918917" y="5284958"/>
            <a:ext cx="2952328" cy="738664"/>
          </a:xfrm>
          <a:prstGeom prst="rect">
            <a:avLst/>
          </a:prstGeom>
          <a:noFill/>
        </p:spPr>
        <p:txBody>
          <a:bodyPr wrap="square" rtlCol="0">
            <a:spAutoFit/>
          </a:bodyPr>
          <a:lstStyle/>
          <a:p>
            <a:r>
              <a:rPr lang="en-US" altLang="ja-JP" sz="1400" dirty="0">
                <a:latin typeface="メイリオ" panose="020B0604030504040204" pitchFamily="50" charset="-128"/>
                <a:ea typeface="メイリオ" panose="020B0604030504040204" pitchFamily="50" charset="-128"/>
              </a:rPr>
              <a:t>SF: </a:t>
            </a:r>
            <a:r>
              <a:rPr lang="ja-JP" altLang="en-US" sz="1400" dirty="0">
                <a:latin typeface="メイリオ" panose="020B0604030504040204" pitchFamily="50" charset="-128"/>
                <a:ea typeface="メイリオ" panose="020B0604030504040204" pitchFamily="50" charset="-128"/>
              </a:rPr>
              <a:t>ソフトウェアファースト</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PF: </a:t>
            </a:r>
            <a:r>
              <a:rPr lang="ja-JP" altLang="en-US" sz="1400" dirty="0">
                <a:latin typeface="メイリオ" panose="020B0604030504040204" pitchFamily="50" charset="-128"/>
                <a:ea typeface="メイリオ" panose="020B0604030504040204" pitchFamily="50" charset="-128"/>
              </a:rPr>
              <a:t>プラットフォーム</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有償</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有償ソフトウェア</a:t>
            </a:r>
          </a:p>
        </p:txBody>
      </p:sp>
      <p:sp>
        <p:nvSpPr>
          <p:cNvPr id="7" name="テキスト ボックス 6">
            <a:extLst>
              <a:ext uri="{FF2B5EF4-FFF2-40B4-BE49-F238E27FC236}">
                <a16:creationId xmlns:a16="http://schemas.microsoft.com/office/drawing/2014/main" id="{F8782E5C-3CCC-441F-B9EF-CB69A21770DF}"/>
              </a:ext>
            </a:extLst>
          </p:cNvPr>
          <p:cNvSpPr txBox="1"/>
          <p:nvPr/>
        </p:nvSpPr>
        <p:spPr>
          <a:xfrm>
            <a:off x="3215680" y="6066309"/>
            <a:ext cx="6488812"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強い関連：アジャイル</a:t>
            </a:r>
            <a:r>
              <a:rPr lang="en-US" altLang="ja-JP" sz="2400" b="1" dirty="0">
                <a:latin typeface="メイリオ" panose="020B0604030504040204" pitchFamily="50" charset="-128"/>
                <a:ea typeface="メイリオ" panose="020B0604030504040204" pitchFamily="50" charset="-128"/>
              </a:rPr>
              <a:t>-DevOps OSS-PF</a:t>
            </a:r>
            <a:r>
              <a:rPr lang="ja-JP" altLang="en-US" sz="2400" b="1" dirty="0">
                <a:latin typeface="メイリオ" panose="020B0604030504040204" pitchFamily="50" charset="-128"/>
                <a:ea typeface="メイリオ" panose="020B0604030504040204" pitchFamily="50" charset="-128"/>
              </a:rPr>
              <a:t>　</a:t>
            </a:r>
            <a:endParaRPr lang="en-US" altLang="ja-JP" sz="2000" b="1"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F10F8748-42E0-41E8-925B-CED01DB857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440" y="1052736"/>
            <a:ext cx="10369152" cy="4464793"/>
          </a:xfrm>
          <a:prstGeom prst="rect">
            <a:avLst/>
          </a:prstGeom>
          <a:noFill/>
          <a:ln>
            <a:noFill/>
          </a:ln>
        </p:spPr>
      </p:pic>
    </p:spTree>
    <p:extLst>
      <p:ext uri="{BB962C8B-B14F-4D97-AF65-F5344CB8AC3E}">
        <p14:creationId xmlns:p14="http://schemas.microsoft.com/office/powerpoint/2010/main" val="2205689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9139431C-C9DA-4187-B8DF-844A4A7EC2E9}"/>
              </a:ext>
            </a:extLst>
          </p:cNvPr>
          <p:cNvPicPr/>
          <p:nvPr/>
        </p:nvPicPr>
        <p:blipFill>
          <a:blip r:embed="rId3" cstate="print">
            <a:extLst>
              <a:ext uri="{BEBA8EAE-BF5A-486C-A8C5-ECC9F3942E4B}">
                <a14:imgProps xmlns:a14="http://schemas.microsoft.com/office/drawing/2010/main">
                  <a14:imgLayer r:embed="rId4">
                    <a14:imgEffect>
                      <a14:sharpenSoften amount="6000"/>
                    </a14:imgEffect>
                    <a14:imgEffect>
                      <a14:brightnessContrast contrast="9000"/>
                    </a14:imgEffect>
                  </a14:imgLayer>
                </a14:imgProps>
              </a:ext>
              <a:ext uri="{28A0092B-C50C-407E-A947-70E740481C1C}">
                <a14:useLocalDpi xmlns:a14="http://schemas.microsoft.com/office/drawing/2010/main" val="0"/>
              </a:ext>
            </a:extLst>
          </a:blip>
          <a:srcRect/>
          <a:stretch>
            <a:fillRect/>
          </a:stretch>
        </p:blipFill>
        <p:spPr bwMode="auto">
          <a:xfrm>
            <a:off x="849224" y="875860"/>
            <a:ext cx="10585176" cy="4987984"/>
          </a:xfrm>
          <a:prstGeom prst="rect">
            <a:avLst/>
          </a:prstGeom>
          <a:noFill/>
          <a:ln>
            <a:noFill/>
          </a:ln>
        </p:spPr>
      </p:pic>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13</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65650"/>
            <a:ext cx="9433048"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組込み</a:t>
            </a:r>
            <a:r>
              <a:rPr lang="en-US" altLang="ja-JP" kern="0" dirty="0">
                <a:latin typeface="メイリオ" panose="020B0604030504040204" pitchFamily="50" charset="-128"/>
                <a:ea typeface="メイリオ" panose="020B0604030504040204" pitchFamily="50" charset="-128"/>
              </a:rPr>
              <a:t>/IoT</a:t>
            </a:r>
            <a:r>
              <a:rPr lang="ja-JP" altLang="en-US" kern="0" dirty="0">
                <a:latin typeface="メイリオ" panose="020B0604030504040204" pitchFamily="50" charset="-128"/>
                <a:ea typeface="メイリオ" panose="020B0604030504040204" pitchFamily="50" charset="-128"/>
              </a:rPr>
              <a:t>産業の技術動向（技術間の関連）</a:t>
            </a:r>
            <a:endParaRPr lang="en-US" altLang="ja-JP" kern="0" dirty="0">
              <a:latin typeface="メイリオ" panose="020B0604030504040204" pitchFamily="50" charset="-128"/>
              <a:ea typeface="メイリオ" panose="020B0604030504040204" pitchFamily="50" charset="-128"/>
            </a:endParaRPr>
          </a:p>
        </p:txBody>
      </p:sp>
      <p:sp>
        <p:nvSpPr>
          <p:cNvPr id="3" name="楕円 2">
            <a:extLst>
              <a:ext uri="{FF2B5EF4-FFF2-40B4-BE49-F238E27FC236}">
                <a16:creationId xmlns:a16="http://schemas.microsoft.com/office/drawing/2014/main" id="{92A0655B-A097-46AD-8FC4-178697387E23}"/>
              </a:ext>
            </a:extLst>
          </p:cNvPr>
          <p:cNvSpPr/>
          <p:nvPr/>
        </p:nvSpPr>
        <p:spPr>
          <a:xfrm>
            <a:off x="2351584" y="1628800"/>
            <a:ext cx="1152128"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7983205E-E721-4A67-8C3E-FA5E15C6646B}"/>
              </a:ext>
            </a:extLst>
          </p:cNvPr>
          <p:cNvSpPr/>
          <p:nvPr/>
        </p:nvSpPr>
        <p:spPr>
          <a:xfrm>
            <a:off x="9617472" y="4973704"/>
            <a:ext cx="1591096"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7FD50C8-DC51-4FF5-9233-37F85EA580FC}"/>
              </a:ext>
            </a:extLst>
          </p:cNvPr>
          <p:cNvSpPr/>
          <p:nvPr/>
        </p:nvSpPr>
        <p:spPr>
          <a:xfrm>
            <a:off x="2362672" y="4510236"/>
            <a:ext cx="1429072" cy="129502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6877F23A-5667-4F5A-A7A7-3C56F6A37439}"/>
              </a:ext>
            </a:extLst>
          </p:cNvPr>
          <p:cNvSpPr/>
          <p:nvPr/>
        </p:nvSpPr>
        <p:spPr>
          <a:xfrm>
            <a:off x="7103728" y="4969120"/>
            <a:ext cx="1591096" cy="93610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EBDB7751-973B-4312-873A-7A68E0411DF8}"/>
              </a:ext>
            </a:extLst>
          </p:cNvPr>
          <p:cNvSpPr/>
          <p:nvPr/>
        </p:nvSpPr>
        <p:spPr>
          <a:xfrm>
            <a:off x="6744072" y="1881280"/>
            <a:ext cx="3096344" cy="53960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37116A7-EB93-4084-A24B-B48CD0C9E213}"/>
              </a:ext>
            </a:extLst>
          </p:cNvPr>
          <p:cNvSpPr txBox="1"/>
          <p:nvPr/>
        </p:nvSpPr>
        <p:spPr>
          <a:xfrm>
            <a:off x="7272456" y="1966418"/>
            <a:ext cx="2074744" cy="369332"/>
          </a:xfrm>
          <a:prstGeom prst="rect">
            <a:avLst/>
          </a:prstGeom>
          <a:solidFill>
            <a:schemeClr val="bg1"/>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関連が強いところ</a:t>
            </a:r>
          </a:p>
        </p:txBody>
      </p:sp>
      <p:sp>
        <p:nvSpPr>
          <p:cNvPr id="12" name="楕円 11">
            <a:extLst>
              <a:ext uri="{FF2B5EF4-FFF2-40B4-BE49-F238E27FC236}">
                <a16:creationId xmlns:a16="http://schemas.microsoft.com/office/drawing/2014/main" id="{11A6B054-0BB9-4EC2-80E4-C3EE01D784B5}"/>
              </a:ext>
            </a:extLst>
          </p:cNvPr>
          <p:cNvSpPr/>
          <p:nvPr/>
        </p:nvSpPr>
        <p:spPr>
          <a:xfrm>
            <a:off x="6744072" y="2601360"/>
            <a:ext cx="3096344" cy="539608"/>
          </a:xfrm>
          <a:prstGeom prst="ellipse">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A4C1F76-16F8-4029-AF5A-F53387C5A170}"/>
              </a:ext>
            </a:extLst>
          </p:cNvPr>
          <p:cNvSpPr txBox="1"/>
          <p:nvPr/>
        </p:nvSpPr>
        <p:spPr>
          <a:xfrm>
            <a:off x="7272456" y="2686498"/>
            <a:ext cx="2074744" cy="369332"/>
          </a:xfrm>
          <a:prstGeom prst="rect">
            <a:avLst/>
          </a:prstGeom>
          <a:solidFill>
            <a:schemeClr val="bg1"/>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関連がないところ</a:t>
            </a:r>
          </a:p>
        </p:txBody>
      </p:sp>
      <p:sp>
        <p:nvSpPr>
          <p:cNvPr id="14" name="テキスト ボックス 13">
            <a:extLst>
              <a:ext uri="{FF2B5EF4-FFF2-40B4-BE49-F238E27FC236}">
                <a16:creationId xmlns:a16="http://schemas.microsoft.com/office/drawing/2014/main" id="{7BEE6CA6-D31D-4C9B-90E3-C54C01775685}"/>
              </a:ext>
            </a:extLst>
          </p:cNvPr>
          <p:cNvSpPr txBox="1"/>
          <p:nvPr/>
        </p:nvSpPr>
        <p:spPr>
          <a:xfrm>
            <a:off x="761280" y="6094148"/>
            <a:ext cx="2074744" cy="369332"/>
          </a:xfrm>
          <a:prstGeom prst="rect">
            <a:avLst/>
          </a:prstGeom>
          <a:solidFill>
            <a:schemeClr val="bg1"/>
          </a:solid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次ページも参照</a:t>
            </a:r>
          </a:p>
        </p:txBody>
      </p:sp>
      <p:sp>
        <p:nvSpPr>
          <p:cNvPr id="15" name="楕円 14">
            <a:extLst>
              <a:ext uri="{FF2B5EF4-FFF2-40B4-BE49-F238E27FC236}">
                <a16:creationId xmlns:a16="http://schemas.microsoft.com/office/drawing/2014/main" id="{800FD845-4E31-4403-AFD3-7A9D48862D1F}"/>
              </a:ext>
            </a:extLst>
          </p:cNvPr>
          <p:cNvSpPr/>
          <p:nvPr/>
        </p:nvSpPr>
        <p:spPr>
          <a:xfrm>
            <a:off x="7562448" y="4163902"/>
            <a:ext cx="648072" cy="3463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8BDE468-B2F1-4B68-8F8E-48EC79A1EA6E}"/>
              </a:ext>
            </a:extLst>
          </p:cNvPr>
          <p:cNvSpPr txBox="1"/>
          <p:nvPr/>
        </p:nvSpPr>
        <p:spPr>
          <a:xfrm>
            <a:off x="3114248" y="5805264"/>
            <a:ext cx="8228528" cy="830997"/>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強い関連：デバイス関連　工程関連　</a:t>
            </a:r>
            <a:r>
              <a:rPr lang="en-US" altLang="ja-JP" sz="2400" b="1" dirty="0">
                <a:latin typeface="メイリオ" panose="020B0604030504040204" pitchFamily="50" charset="-128"/>
                <a:ea typeface="メイリオ" panose="020B0604030504040204" pitchFamily="50" charset="-128"/>
              </a:rPr>
              <a:t>AI-</a:t>
            </a:r>
            <a:r>
              <a:rPr lang="ja-JP" altLang="en-US" sz="2400" b="1" dirty="0">
                <a:latin typeface="メイリオ" panose="020B0604030504040204" pitchFamily="50" charset="-128"/>
                <a:ea typeface="メイリオ" panose="020B0604030504040204" pitchFamily="50" charset="-128"/>
              </a:rPr>
              <a:t>ビッグデータ</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弱い関連：デバイス</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工程  </a:t>
            </a:r>
            <a:r>
              <a:rPr lang="en-US" altLang="ja-JP" sz="2400" b="1" dirty="0">
                <a:latin typeface="メイリオ" panose="020B0604030504040204" pitchFamily="50" charset="-128"/>
                <a:ea typeface="メイリオ" panose="020B0604030504040204" pitchFamily="50" charset="-128"/>
              </a:rPr>
              <a:t>AI</a:t>
            </a:r>
            <a:r>
              <a:rPr lang="ja-JP" altLang="en-US" sz="2400" b="1" dirty="0">
                <a:latin typeface="メイリオ" panose="020B0604030504040204" pitchFamily="50" charset="-128"/>
                <a:ea typeface="メイリオ" panose="020B0604030504040204" pitchFamily="50" charset="-128"/>
              </a:rPr>
              <a:t>関連</a:t>
            </a:r>
            <a:r>
              <a:rPr lang="en-US" altLang="ja-JP" sz="2400" b="1" dirty="0">
                <a:latin typeface="メイリオ" panose="020B0604030504040204" pitchFamily="50" charset="-128"/>
                <a:ea typeface="メイリオ" panose="020B0604030504040204" pitchFamily="50" charset="-128"/>
              </a:rPr>
              <a:t>-</a:t>
            </a:r>
            <a:r>
              <a:rPr lang="ja-JP" altLang="en-US" sz="2400" b="1" dirty="0">
                <a:latin typeface="メイリオ" panose="020B0604030504040204" pitchFamily="50" charset="-128"/>
                <a:ea typeface="メイリオ" panose="020B0604030504040204" pitchFamily="50" charset="-128"/>
              </a:rPr>
              <a:t>工程</a:t>
            </a:r>
            <a:endParaRPr lang="en-US" altLang="ja-JP"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056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4563B28-E4E1-497E-901A-77E4FD46757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80000"/>
                    </a14:imgEffect>
                    <a14:imgEffect>
                      <a14:brightnessContrast contrast="2000"/>
                    </a14:imgEffect>
                  </a14:imgLayer>
                </a14:imgProps>
              </a:ext>
            </a:extLst>
          </a:blip>
          <a:stretch>
            <a:fillRect/>
          </a:stretch>
        </p:blipFill>
        <p:spPr>
          <a:xfrm>
            <a:off x="623392" y="778381"/>
            <a:ext cx="11583848" cy="5792281"/>
          </a:xfrm>
          <a:prstGeom prst="rect">
            <a:avLst/>
          </a:prstGeom>
        </p:spPr>
      </p:pic>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14</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201232"/>
            <a:ext cx="9505056"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組込み</a:t>
            </a:r>
            <a:r>
              <a:rPr lang="en-US" altLang="ja-JP" kern="0" dirty="0">
                <a:latin typeface="メイリオ" panose="020B0604030504040204" pitchFamily="50" charset="-128"/>
                <a:ea typeface="メイリオ" panose="020B0604030504040204" pitchFamily="50" charset="-128"/>
              </a:rPr>
              <a:t>/IoT</a:t>
            </a:r>
            <a:r>
              <a:rPr lang="ja-JP" altLang="en-US" kern="0" dirty="0">
                <a:latin typeface="メイリオ" panose="020B0604030504040204" pitchFamily="50" charset="-128"/>
                <a:ea typeface="メイリオ" panose="020B0604030504040204" pitchFamily="50" charset="-128"/>
              </a:rPr>
              <a:t>産業の技術動向（技術間の関連）</a:t>
            </a:r>
            <a:endParaRPr lang="en-US" altLang="ja-JP" kern="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555D33E-CBA2-4A9F-948B-7C6B570C9866}"/>
              </a:ext>
            </a:extLst>
          </p:cNvPr>
          <p:cNvSpPr txBox="1"/>
          <p:nvPr/>
        </p:nvSpPr>
        <p:spPr>
          <a:xfrm>
            <a:off x="4799857" y="6084004"/>
            <a:ext cx="2931923"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重要技術間の関連グラフ</a:t>
            </a:r>
            <a:endParaRPr lang="en-US" altLang="ja-JP" sz="1600" b="1" dirty="0">
              <a:latin typeface="メイリオ" panose="020B0604030504040204" pitchFamily="50" charset="-128"/>
              <a:ea typeface="メイリオ" panose="020B0604030504040204" pitchFamily="50" charset="-128"/>
            </a:endParaRPr>
          </a:p>
        </p:txBody>
      </p:sp>
      <p:sp>
        <p:nvSpPr>
          <p:cNvPr id="6" name="楕円 5">
            <a:extLst>
              <a:ext uri="{FF2B5EF4-FFF2-40B4-BE49-F238E27FC236}">
                <a16:creationId xmlns:a16="http://schemas.microsoft.com/office/drawing/2014/main" id="{62A91FB2-9154-4889-BF9F-FA4EA6B5E0A4}"/>
              </a:ext>
            </a:extLst>
          </p:cNvPr>
          <p:cNvSpPr/>
          <p:nvPr/>
        </p:nvSpPr>
        <p:spPr>
          <a:xfrm>
            <a:off x="8472264" y="2348880"/>
            <a:ext cx="3384376" cy="28083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80F8D4B4-187F-415D-9D8A-616155C6A263}"/>
              </a:ext>
            </a:extLst>
          </p:cNvPr>
          <p:cNvSpPr/>
          <p:nvPr/>
        </p:nvSpPr>
        <p:spPr>
          <a:xfrm rot="1462407">
            <a:off x="1145807" y="4796726"/>
            <a:ext cx="3780317" cy="106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2825CF0-09BC-4AD1-A296-C6C37FCD013A}"/>
              </a:ext>
            </a:extLst>
          </p:cNvPr>
          <p:cNvSpPr/>
          <p:nvPr/>
        </p:nvSpPr>
        <p:spPr>
          <a:xfrm rot="21000494">
            <a:off x="3718912" y="1708893"/>
            <a:ext cx="2665119"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86C19C26-E0FA-4E7D-8FA4-CEDC6ED860C1}"/>
              </a:ext>
            </a:extLst>
          </p:cNvPr>
          <p:cNvSpPr txBox="1"/>
          <p:nvPr/>
        </p:nvSpPr>
        <p:spPr>
          <a:xfrm>
            <a:off x="407368" y="778381"/>
            <a:ext cx="9217024" cy="461665"/>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強い関連：デバイス関連　工程関連　</a:t>
            </a:r>
            <a:r>
              <a:rPr lang="en-US" altLang="ja-JP" sz="2400" b="1" dirty="0">
                <a:latin typeface="メイリオ" panose="020B0604030504040204" pitchFamily="50" charset="-128"/>
                <a:ea typeface="メイリオ" panose="020B0604030504040204" pitchFamily="50" charset="-128"/>
              </a:rPr>
              <a:t>AI-</a:t>
            </a:r>
            <a:r>
              <a:rPr lang="ja-JP" altLang="en-US" sz="2400" b="1" dirty="0">
                <a:latin typeface="メイリオ" panose="020B0604030504040204" pitchFamily="50" charset="-128"/>
                <a:ea typeface="メイリオ" panose="020B0604030504040204" pitchFamily="50" charset="-128"/>
              </a:rPr>
              <a:t>ビッグデータ（再掲）</a:t>
            </a:r>
            <a:endParaRPr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343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15</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339441" y="171842"/>
            <a:ext cx="9933023"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組込み</a:t>
            </a:r>
            <a:r>
              <a:rPr lang="en-US" altLang="ja-JP" kern="0" dirty="0">
                <a:latin typeface="メイリオ" panose="020B0604030504040204" pitchFamily="50" charset="-128"/>
                <a:ea typeface="メイリオ" panose="020B0604030504040204" pitchFamily="50" charset="-128"/>
              </a:rPr>
              <a:t>/IoT</a:t>
            </a:r>
            <a:r>
              <a:rPr lang="ja-JP" altLang="en-US" kern="0" dirty="0">
                <a:latin typeface="メイリオ" panose="020B0604030504040204" pitchFamily="50" charset="-128"/>
                <a:ea typeface="メイリオ" panose="020B0604030504040204" pitchFamily="50" charset="-128"/>
              </a:rPr>
              <a:t>産業の技術動向（ライフサイクル）</a:t>
            </a:r>
            <a:endParaRPr lang="en-US" altLang="ja-JP" kern="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16F652C-D21D-4889-AAD1-2F903FE5378A}"/>
              </a:ext>
            </a:extLst>
          </p:cNvPr>
          <p:cNvPicPr>
            <a:picLocks noChangeAspect="1"/>
          </p:cNvPicPr>
          <p:nvPr/>
        </p:nvPicPr>
        <p:blipFill>
          <a:blip r:embed="rId3">
            <a:lum bright="-42000" contrast="60000"/>
          </a:blip>
          <a:stretch>
            <a:fillRect/>
          </a:stretch>
        </p:blipFill>
        <p:spPr>
          <a:xfrm>
            <a:off x="624880" y="504634"/>
            <a:ext cx="7031674" cy="5086270"/>
          </a:xfrm>
          <a:prstGeom prst="rect">
            <a:avLst/>
          </a:prstGeom>
        </p:spPr>
      </p:pic>
      <p:sp>
        <p:nvSpPr>
          <p:cNvPr id="10" name="テキスト ボックス 9">
            <a:extLst>
              <a:ext uri="{FF2B5EF4-FFF2-40B4-BE49-F238E27FC236}">
                <a16:creationId xmlns:a16="http://schemas.microsoft.com/office/drawing/2014/main" id="{D555D33E-CBA2-4A9F-948B-7C6B570C9866}"/>
              </a:ext>
            </a:extLst>
          </p:cNvPr>
          <p:cNvSpPr txBox="1"/>
          <p:nvPr/>
        </p:nvSpPr>
        <p:spPr>
          <a:xfrm>
            <a:off x="7585818" y="1607791"/>
            <a:ext cx="4176464" cy="1200329"/>
          </a:xfrm>
          <a:prstGeom prst="rect">
            <a:avLst/>
          </a:prstGeom>
          <a:solidFill>
            <a:schemeClr val="bg1"/>
          </a:solid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アジャイルは普及期、</a:t>
            </a:r>
            <a:r>
              <a:rPr lang="en-US" altLang="ja-JP" sz="2400" b="1" dirty="0" err="1">
                <a:latin typeface="メイリオ" panose="020B0604030504040204" pitchFamily="50" charset="-128"/>
                <a:ea typeface="メイリオ" panose="020B0604030504040204" pitchFamily="50" charset="-128"/>
              </a:rPr>
              <a:t>DevOpS</a:t>
            </a:r>
            <a:r>
              <a:rPr lang="ja-JP" altLang="en-US" sz="2400" b="1" dirty="0">
                <a:latin typeface="メイリオ" panose="020B0604030504040204" pitchFamily="50" charset="-128"/>
                <a:ea typeface="メイリオ" panose="020B0604030504040204" pitchFamily="50" charset="-128"/>
              </a:rPr>
              <a:t>やノーコードは発展期、スクラッチは衰退期</a:t>
            </a:r>
            <a:endParaRPr lang="en-US" altLang="ja-JP" sz="2400" b="1" dirty="0">
              <a:latin typeface="メイリオ" panose="020B0604030504040204" pitchFamily="50" charset="-128"/>
              <a:ea typeface="メイリオ" panose="020B0604030504040204" pitchFamily="50" charset="-128"/>
            </a:endParaRPr>
          </a:p>
        </p:txBody>
      </p:sp>
      <p:sp>
        <p:nvSpPr>
          <p:cNvPr id="2" name="楕円 1">
            <a:extLst>
              <a:ext uri="{FF2B5EF4-FFF2-40B4-BE49-F238E27FC236}">
                <a16:creationId xmlns:a16="http://schemas.microsoft.com/office/drawing/2014/main" id="{178DA544-6E60-4E95-BB97-8E9E517667F0}"/>
              </a:ext>
            </a:extLst>
          </p:cNvPr>
          <p:cNvSpPr/>
          <p:nvPr/>
        </p:nvSpPr>
        <p:spPr>
          <a:xfrm>
            <a:off x="4198682" y="2132856"/>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95CE65E1-8C3E-4E3F-A423-0D49547D2B7A}"/>
              </a:ext>
            </a:extLst>
          </p:cNvPr>
          <p:cNvSpPr/>
          <p:nvPr/>
        </p:nvSpPr>
        <p:spPr>
          <a:xfrm>
            <a:off x="1991544" y="2264122"/>
            <a:ext cx="206312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624E7968-7A7B-4B7F-9F58-AE1656E2417B}"/>
              </a:ext>
            </a:extLst>
          </p:cNvPr>
          <p:cNvSpPr/>
          <p:nvPr/>
        </p:nvSpPr>
        <p:spPr>
          <a:xfrm>
            <a:off x="5447928" y="4437112"/>
            <a:ext cx="129614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8E85AD1A-34E2-4FD8-9E82-CC5CF7CEE0EE}"/>
              </a:ext>
            </a:extLst>
          </p:cNvPr>
          <p:cNvPicPr>
            <a:picLocks noChangeAspect="1"/>
          </p:cNvPicPr>
          <p:nvPr/>
        </p:nvPicPr>
        <p:blipFill>
          <a:blip r:embed="rId4"/>
          <a:stretch>
            <a:fillRect/>
          </a:stretch>
        </p:blipFill>
        <p:spPr>
          <a:xfrm>
            <a:off x="7574810" y="4930951"/>
            <a:ext cx="4584807" cy="1422415"/>
          </a:xfrm>
          <a:prstGeom prst="rect">
            <a:avLst/>
          </a:prstGeom>
        </p:spPr>
      </p:pic>
      <p:sp>
        <p:nvSpPr>
          <p:cNvPr id="12" name="テキスト ボックス 11">
            <a:extLst>
              <a:ext uri="{FF2B5EF4-FFF2-40B4-BE49-F238E27FC236}">
                <a16:creationId xmlns:a16="http://schemas.microsoft.com/office/drawing/2014/main" id="{41B3618C-7E00-4D14-985B-0F12083DF46B}"/>
              </a:ext>
            </a:extLst>
          </p:cNvPr>
          <p:cNvSpPr txBox="1"/>
          <p:nvPr/>
        </p:nvSpPr>
        <p:spPr>
          <a:xfrm>
            <a:off x="7656554" y="3759352"/>
            <a:ext cx="4176464" cy="1015663"/>
          </a:xfrm>
          <a:prstGeom prst="rect">
            <a:avLst/>
          </a:prstGeom>
          <a:solidFill>
            <a:schemeClr val="bg1"/>
          </a:solidFill>
        </p:spPr>
        <p:txBody>
          <a:bodyPr wrap="square" rtlCol="0">
            <a:spAutoFit/>
          </a:bodyPr>
          <a:lstStyle/>
          <a:p>
            <a:pPr>
              <a:lnSpc>
                <a:spcPts val="2400"/>
              </a:lnSpc>
            </a:pPr>
            <a:r>
              <a:rPr lang="ja-JP" altLang="en-US" dirty="0">
                <a:latin typeface="メイリオ" panose="020B0604030504040204" pitchFamily="50" charset="-128"/>
                <a:ea typeface="メイリオ" panose="020B0604030504040204" pitchFamily="50" charset="-128"/>
              </a:rPr>
              <a:t>現在と新規（将来）使われる技術の割合から、発展期、普及期、安定期、衰退期に分類</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0658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16</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57450"/>
            <a:ext cx="9865096"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組込み</a:t>
            </a:r>
            <a:r>
              <a:rPr lang="en-US" altLang="ja-JP" kern="0" dirty="0">
                <a:latin typeface="メイリオ" panose="020B0604030504040204" pitchFamily="50" charset="-128"/>
                <a:ea typeface="メイリオ" panose="020B0604030504040204" pitchFamily="50" charset="-128"/>
              </a:rPr>
              <a:t>/IoT</a:t>
            </a:r>
            <a:r>
              <a:rPr lang="ja-JP" altLang="en-US" kern="0" dirty="0">
                <a:latin typeface="メイリオ" panose="020B0604030504040204" pitchFamily="50" charset="-128"/>
                <a:ea typeface="メイリオ" panose="020B0604030504040204" pitchFamily="50" charset="-128"/>
              </a:rPr>
              <a:t>産業の技術動向（ライフサイクル）</a:t>
            </a:r>
            <a:endParaRPr lang="en-US" altLang="ja-JP" kern="0" dirty="0">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4EFD9F94-4178-4012-93C6-4731A743E8FC}"/>
              </a:ext>
            </a:extLst>
          </p:cNvPr>
          <p:cNvGrpSpPr/>
          <p:nvPr/>
        </p:nvGrpSpPr>
        <p:grpSpPr>
          <a:xfrm>
            <a:off x="623392" y="850144"/>
            <a:ext cx="7252350" cy="5362571"/>
            <a:chOff x="-256672" y="623745"/>
            <a:chExt cx="6251931" cy="5676900"/>
          </a:xfrm>
        </p:grpSpPr>
        <p:sp>
          <p:nvSpPr>
            <p:cNvPr id="16" name="テキスト ボックス 11">
              <a:extLst>
                <a:ext uri="{FF2B5EF4-FFF2-40B4-BE49-F238E27FC236}">
                  <a16:creationId xmlns:a16="http://schemas.microsoft.com/office/drawing/2014/main" id="{B3C31686-C040-4D16-9E7D-DF3C6B61B17E}"/>
                </a:ext>
              </a:extLst>
            </p:cNvPr>
            <p:cNvSpPr txBox="1"/>
            <p:nvPr/>
          </p:nvSpPr>
          <p:spPr>
            <a:xfrm>
              <a:off x="742742" y="2271262"/>
              <a:ext cx="1296670" cy="548640"/>
            </a:xfrm>
            <a:prstGeom prst="rect">
              <a:avLst/>
            </a:prstGeom>
            <a:noFill/>
          </p:spPr>
          <p:txBody>
            <a:bodyPr wrap="square" rtlCol="0">
              <a:noAutofit/>
            </a:bodyPr>
            <a:lstStyle/>
            <a:p>
              <a:pPr algn="just" eaLnBrk="1" fontAlgn="auto" hangingPunct="1">
                <a:spcBef>
                  <a:spcPts val="0"/>
                </a:spcBef>
                <a:spcAft>
                  <a:spcPts val="0"/>
                </a:spcAft>
                <a:defRPr/>
              </a:pPr>
              <a:r>
                <a:rPr kumimoji="0" lang="ja-JP" altLang="en-US" sz="1400" b="1">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発展期</a:t>
              </a:r>
              <a:endParaRPr kumimoji="0" lang="ja-JP" altLang="en-US" sz="1050" b="1" kern="10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3">
              <a:extLst>
                <a:ext uri="{FF2B5EF4-FFF2-40B4-BE49-F238E27FC236}">
                  <a16:creationId xmlns:a16="http://schemas.microsoft.com/office/drawing/2014/main" id="{EA2ECBE7-5F50-45ED-A01F-6B5A3255841D}"/>
                </a:ext>
              </a:extLst>
            </p:cNvPr>
            <p:cNvSpPr txBox="1"/>
            <p:nvPr/>
          </p:nvSpPr>
          <p:spPr>
            <a:xfrm>
              <a:off x="3140650" y="1274315"/>
              <a:ext cx="1297305" cy="548640"/>
            </a:xfrm>
            <a:prstGeom prst="rect">
              <a:avLst/>
            </a:prstGeom>
            <a:noFill/>
          </p:spPr>
          <p:txBody>
            <a:bodyPr wrap="square" rtlCol="0">
              <a:noAutofit/>
            </a:bodyPr>
            <a:lstStyle/>
            <a:p>
              <a:pPr algn="just" eaLnBrk="1" fontAlgn="auto" hangingPunct="1">
                <a:spcBef>
                  <a:spcPts val="0"/>
                </a:spcBef>
                <a:spcAft>
                  <a:spcPts val="0"/>
                </a:spcAft>
                <a:defRPr/>
              </a:pPr>
              <a:r>
                <a:rPr kumimoji="0" lang="ja-JP" altLang="en-US" sz="1400" b="1">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普及期</a:t>
              </a:r>
              <a:endParaRPr kumimoji="0" lang="ja-JP" altLang="en-US" sz="1050" b="1" kern="10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9" name="テキスト ボックス 14">
              <a:extLst>
                <a:ext uri="{FF2B5EF4-FFF2-40B4-BE49-F238E27FC236}">
                  <a16:creationId xmlns:a16="http://schemas.microsoft.com/office/drawing/2014/main" id="{57EA68EB-C3D6-48CF-A815-3DDB3586DE55}"/>
                </a:ext>
              </a:extLst>
            </p:cNvPr>
            <p:cNvSpPr txBox="1"/>
            <p:nvPr/>
          </p:nvSpPr>
          <p:spPr>
            <a:xfrm>
              <a:off x="4913635" y="1822955"/>
              <a:ext cx="1081624" cy="548640"/>
            </a:xfrm>
            <a:prstGeom prst="rect">
              <a:avLst/>
            </a:prstGeom>
            <a:noFill/>
          </p:spPr>
          <p:txBody>
            <a:bodyPr wrap="square" rtlCol="0">
              <a:noAutofit/>
            </a:bodyPr>
            <a:lstStyle/>
            <a:p>
              <a:pPr algn="just" eaLnBrk="1" fontAlgn="auto" hangingPunct="1">
                <a:spcBef>
                  <a:spcPts val="0"/>
                </a:spcBef>
                <a:spcAft>
                  <a:spcPts val="0"/>
                </a:spcAft>
                <a:defRPr/>
              </a:pPr>
              <a:r>
                <a:rPr kumimoji="0" lang="ja-JP" altLang="en-US" sz="1400" b="1">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安定期</a:t>
              </a:r>
              <a:endParaRPr kumimoji="0" lang="ja-JP" altLang="en-US" sz="1050" b="1" kern="10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p:txBody>
        </p:sp>
        <p:graphicFrame>
          <p:nvGraphicFramePr>
            <p:cNvPr id="20" name="グラフ 19">
              <a:extLst>
                <a:ext uri="{FF2B5EF4-FFF2-40B4-BE49-F238E27FC236}">
                  <a16:creationId xmlns:a16="http://schemas.microsoft.com/office/drawing/2014/main" id="{35CA8464-F801-4428-A143-4A939CC56090}"/>
                </a:ext>
              </a:extLst>
            </p:cNvPr>
            <p:cNvGraphicFramePr>
              <a:graphicFrameLocks/>
            </p:cNvGraphicFramePr>
            <p:nvPr>
              <p:extLst>
                <p:ext uri="{D42A27DB-BD31-4B8C-83A1-F6EECF244321}">
                  <p14:modId xmlns:p14="http://schemas.microsoft.com/office/powerpoint/2010/main" val="1673193802"/>
                </p:ext>
              </p:extLst>
            </p:nvPr>
          </p:nvGraphicFramePr>
          <p:xfrm>
            <a:off x="-256672" y="623745"/>
            <a:ext cx="6105527" cy="5676900"/>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直線コネクタ 20">
              <a:extLst>
                <a:ext uri="{FF2B5EF4-FFF2-40B4-BE49-F238E27FC236}">
                  <a16:creationId xmlns:a16="http://schemas.microsoft.com/office/drawing/2014/main" id="{DFB25935-F153-4894-9068-07AFCEB63091}"/>
                </a:ext>
              </a:extLst>
            </p:cNvPr>
            <p:cNvCxnSpPr/>
            <p:nvPr/>
          </p:nvCxnSpPr>
          <p:spPr>
            <a:xfrm flipH="1">
              <a:off x="760735" y="1119803"/>
              <a:ext cx="4114800" cy="4514850"/>
            </a:xfrm>
            <a:prstGeom prst="line">
              <a:avLst/>
            </a:prstGeom>
            <a:noFill/>
            <a:ln w="6350" cap="flat" cmpd="sng" algn="ctr">
              <a:solidFill>
                <a:srgbClr val="4472C4"/>
              </a:solidFill>
              <a:prstDash val="solid"/>
              <a:miter lim="800000"/>
            </a:ln>
            <a:effectLst/>
          </p:spPr>
        </p:cxnSp>
        <p:cxnSp>
          <p:nvCxnSpPr>
            <p:cNvPr id="22" name="直線コネクタ 21">
              <a:extLst>
                <a:ext uri="{FF2B5EF4-FFF2-40B4-BE49-F238E27FC236}">
                  <a16:creationId xmlns:a16="http://schemas.microsoft.com/office/drawing/2014/main" id="{285F52E9-AD72-454E-8BC5-973A0EC724F0}"/>
                </a:ext>
              </a:extLst>
            </p:cNvPr>
            <p:cNvCxnSpPr/>
            <p:nvPr/>
          </p:nvCxnSpPr>
          <p:spPr>
            <a:xfrm flipH="1" flipV="1">
              <a:off x="606936" y="1120922"/>
              <a:ext cx="4152899" cy="4543423"/>
            </a:xfrm>
            <a:prstGeom prst="line">
              <a:avLst/>
            </a:prstGeom>
            <a:noFill/>
            <a:ln w="6350" cap="flat" cmpd="sng" algn="ctr">
              <a:solidFill>
                <a:srgbClr val="4472C4"/>
              </a:solidFill>
              <a:prstDash val="solid"/>
              <a:miter lim="800000"/>
            </a:ln>
            <a:effectLst/>
          </p:spPr>
        </p:cxnSp>
        <p:sp>
          <p:nvSpPr>
            <p:cNvPr id="23" name="テキスト ボックス 16">
              <a:extLst>
                <a:ext uri="{FF2B5EF4-FFF2-40B4-BE49-F238E27FC236}">
                  <a16:creationId xmlns:a16="http://schemas.microsoft.com/office/drawing/2014/main" id="{F3EFD409-88B1-4974-A1C2-C74E51B12B38}"/>
                </a:ext>
              </a:extLst>
            </p:cNvPr>
            <p:cNvSpPr txBox="1"/>
            <p:nvPr/>
          </p:nvSpPr>
          <p:spPr>
            <a:xfrm>
              <a:off x="2770394" y="4561377"/>
              <a:ext cx="1297306" cy="548640"/>
            </a:xfrm>
            <a:prstGeom prst="rect">
              <a:avLst/>
            </a:prstGeom>
            <a:noFill/>
          </p:spPr>
          <p:txBody>
            <a:bodyPr wrap="square" rtlCol="0">
              <a:noAutofit/>
            </a:bodyPr>
            <a:lstStyle/>
            <a:p>
              <a:pPr algn="just" eaLnBrk="1" fontAlgn="auto" hangingPunct="1">
                <a:spcBef>
                  <a:spcPts val="0"/>
                </a:spcBef>
                <a:spcAft>
                  <a:spcPts val="0"/>
                </a:spcAft>
                <a:defRPr/>
              </a:pPr>
              <a:r>
                <a:rPr kumimoji="0" lang="ja-JP" altLang="en-US" sz="1400" b="1">
                  <a:solidFill>
                    <a:srgbClr val="000000"/>
                  </a:solidFill>
                  <a:latin typeface="游明朝" panose="02020400000000000000" pitchFamily="18" charset="-128"/>
                  <a:ea typeface="メイリオ" panose="020B0604030504040204" pitchFamily="50" charset="-128"/>
                  <a:cs typeface="メイリオ" panose="020B0604030504040204" pitchFamily="50" charset="-128"/>
                </a:rPr>
                <a:t>衰退期</a:t>
              </a:r>
              <a:endParaRPr kumimoji="0" lang="ja-JP" altLang="en-US" sz="1050" b="1" kern="100">
                <a:solidFill>
                  <a:sysClr val="windowText" lastClr="000000"/>
                </a:solidFill>
                <a:latin typeface="游明朝" panose="02020400000000000000" pitchFamily="18" charset="-128"/>
                <a:ea typeface="游明朝" panose="02020400000000000000" pitchFamily="18" charset="-128"/>
                <a:cs typeface="Times New Roman" panose="02020603050405020304" pitchFamily="18" charset="0"/>
              </a:endParaRPr>
            </a:p>
          </p:txBody>
        </p:sp>
      </p:grpSp>
      <p:sp>
        <p:nvSpPr>
          <p:cNvPr id="12" name="テキスト ボックス 11">
            <a:extLst>
              <a:ext uri="{FF2B5EF4-FFF2-40B4-BE49-F238E27FC236}">
                <a16:creationId xmlns:a16="http://schemas.microsoft.com/office/drawing/2014/main" id="{F9CDEAB7-9083-4341-B295-7C301BB3EC3F}"/>
              </a:ext>
            </a:extLst>
          </p:cNvPr>
          <p:cNvSpPr txBox="1"/>
          <p:nvPr/>
        </p:nvSpPr>
        <p:spPr>
          <a:xfrm>
            <a:off x="7757052" y="1683163"/>
            <a:ext cx="4439815" cy="830997"/>
          </a:xfrm>
          <a:prstGeom prst="rect">
            <a:avLst/>
          </a:prstGeom>
          <a:solidFill>
            <a:schemeClr val="bg1"/>
          </a:solid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AI</a:t>
            </a:r>
            <a:r>
              <a:rPr kumimoji="1" lang="ja-JP" altLang="en-US" sz="2400" b="1" dirty="0">
                <a:latin typeface="メイリオ" panose="020B0604030504040204" pitchFamily="50" charset="-128"/>
                <a:ea typeface="メイリオ" panose="020B0604030504040204" pitchFamily="50" charset="-128"/>
              </a:rPr>
              <a:t>やビッグデータは普及期</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設計や要求定義は安定期</a:t>
            </a:r>
            <a:endParaRPr kumimoji="1" lang="en-US" altLang="ja-JP" sz="2400" b="1" dirty="0">
              <a:latin typeface="メイリオ" panose="020B0604030504040204" pitchFamily="50" charset="-128"/>
              <a:ea typeface="メイリオ" panose="020B0604030504040204" pitchFamily="50" charset="-128"/>
            </a:endParaRPr>
          </a:p>
        </p:txBody>
      </p:sp>
      <p:sp>
        <p:nvSpPr>
          <p:cNvPr id="13" name="楕円 12">
            <a:extLst>
              <a:ext uri="{FF2B5EF4-FFF2-40B4-BE49-F238E27FC236}">
                <a16:creationId xmlns:a16="http://schemas.microsoft.com/office/drawing/2014/main" id="{F0D00574-C5FC-4944-8DF8-07D504CB84D8}"/>
              </a:ext>
            </a:extLst>
          </p:cNvPr>
          <p:cNvSpPr/>
          <p:nvPr/>
        </p:nvSpPr>
        <p:spPr>
          <a:xfrm>
            <a:off x="3997055" y="1413351"/>
            <a:ext cx="567290" cy="437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799F4953-C641-4185-B2CE-2CC144A3C6C2}"/>
              </a:ext>
            </a:extLst>
          </p:cNvPr>
          <p:cNvSpPr/>
          <p:nvPr/>
        </p:nvSpPr>
        <p:spPr>
          <a:xfrm>
            <a:off x="2914729" y="2063340"/>
            <a:ext cx="1082325" cy="437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D08E22C9-F173-4CBF-9321-2930D82E7BC6}"/>
              </a:ext>
            </a:extLst>
          </p:cNvPr>
          <p:cNvSpPr/>
          <p:nvPr/>
        </p:nvSpPr>
        <p:spPr>
          <a:xfrm>
            <a:off x="6755243" y="3245874"/>
            <a:ext cx="564893" cy="501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2D408C28-DF06-45CB-9248-2A26C235C0E4}"/>
              </a:ext>
            </a:extLst>
          </p:cNvPr>
          <p:cNvSpPr/>
          <p:nvPr/>
        </p:nvSpPr>
        <p:spPr>
          <a:xfrm rot="1907387">
            <a:off x="4219251" y="4002918"/>
            <a:ext cx="1377919" cy="4475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923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17</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57450"/>
            <a:ext cx="10225136"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b="1" kern="0" dirty="0">
                <a:solidFill>
                  <a:srgbClr val="C00000"/>
                </a:solidFill>
                <a:latin typeface="メイリオ" panose="020B0604030504040204" pitchFamily="50" charset="-128"/>
                <a:ea typeface="メイリオ" panose="020B0604030504040204" pitchFamily="50" charset="-128"/>
              </a:rPr>
              <a:t>組込み</a:t>
            </a:r>
            <a:r>
              <a:rPr lang="en-US" altLang="ja-JP" b="1" kern="0" dirty="0">
                <a:solidFill>
                  <a:srgbClr val="C00000"/>
                </a:solidFill>
                <a:latin typeface="メイリオ" panose="020B0604030504040204" pitchFamily="50" charset="-128"/>
                <a:ea typeface="メイリオ" panose="020B0604030504040204" pitchFamily="50" charset="-128"/>
              </a:rPr>
              <a:t>/IoT</a:t>
            </a:r>
            <a:r>
              <a:rPr lang="ja-JP" altLang="en-US" b="1" kern="0" dirty="0">
                <a:solidFill>
                  <a:srgbClr val="C00000"/>
                </a:solidFill>
                <a:latin typeface="メイリオ" panose="020B0604030504040204" pitchFamily="50" charset="-128"/>
                <a:ea typeface="メイリオ" panose="020B0604030504040204" pitchFamily="50" charset="-128"/>
              </a:rPr>
              <a:t>産業の技術動向ヒアリング </a:t>
            </a:r>
            <a:r>
              <a:rPr lang="ja-JP" altLang="en-US" kern="0" dirty="0">
                <a:latin typeface="メイリオ" panose="020B0604030504040204" pitchFamily="50" charset="-128"/>
                <a:ea typeface="メイリオ" panose="020B0604030504040204" pitchFamily="50" charset="-128"/>
              </a:rPr>
              <a:t>項目一覧</a:t>
            </a:r>
            <a:endParaRPr lang="en-US" altLang="ja-JP" kern="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13311E69-811C-4EAD-9B6E-02D97A76CF50}"/>
              </a:ext>
            </a:extLst>
          </p:cNvPr>
          <p:cNvSpPr txBox="1"/>
          <p:nvPr/>
        </p:nvSpPr>
        <p:spPr>
          <a:xfrm>
            <a:off x="565509" y="789414"/>
            <a:ext cx="5148000" cy="2556000"/>
          </a:xfrm>
          <a:prstGeom prst="rect">
            <a:avLst/>
          </a:prstGeom>
          <a:noFill/>
          <a:ln>
            <a:solidFill>
              <a:schemeClr val="tx1"/>
            </a:solidFill>
          </a:ln>
        </p:spPr>
        <p:txBody>
          <a:bodyPr wrap="square" rtlCol="0">
            <a:spAutoFit/>
          </a:bodyPr>
          <a:lstStyle/>
          <a:p>
            <a:r>
              <a:rPr lang="ja-JP" altLang="en-US" b="1" dirty="0">
                <a:latin typeface="メイリオ" panose="020B0604030504040204" pitchFamily="50" charset="-128"/>
                <a:ea typeface="メイリオ" panose="020B0604030504040204" pitchFamily="50" charset="-128"/>
              </a:rPr>
              <a:t>組込み企業の課題と施策</a:t>
            </a:r>
            <a:endParaRPr lang="en-US" altLang="ja-JP" b="1"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 </a:t>
            </a:r>
            <a:r>
              <a:rPr lang="ja-JP" altLang="en-US" dirty="0">
                <a:latin typeface="メイリオ" panose="020B0604030504040204" pitchFamily="50" charset="-128"/>
                <a:ea typeface="メイリオ" panose="020B0604030504040204" pitchFamily="50" charset="-128"/>
              </a:rPr>
              <a:t>情報の統一</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業務変革（新製品</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サービスの創出）</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ツールやパッケージなどの活用、開発方法 </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(4) </a:t>
            </a:r>
            <a:r>
              <a:rPr lang="ja-JP" altLang="en-US" dirty="0">
                <a:latin typeface="メイリオ" panose="020B0604030504040204" pitchFamily="50" charset="-128"/>
                <a:ea typeface="メイリオ" panose="020B0604030504040204" pitchFamily="50" charset="-128"/>
              </a:rPr>
              <a:t>データ活用や</a:t>
            </a:r>
            <a:r>
              <a:rPr lang="en-US" altLang="ja-JP" dirty="0">
                <a:latin typeface="メイリオ" panose="020B0604030504040204" pitchFamily="50" charset="-128"/>
                <a:ea typeface="メイリオ" panose="020B0604030504040204" pitchFamily="50" charset="-128"/>
              </a:rPr>
              <a:t>AI</a:t>
            </a:r>
          </a:p>
          <a:p>
            <a:r>
              <a:rPr lang="en-US" altLang="ja-JP" dirty="0">
                <a:latin typeface="メイリオ" panose="020B0604030504040204" pitchFamily="50" charset="-128"/>
                <a:ea typeface="メイリオ" panose="020B0604030504040204" pitchFamily="50" charset="-128"/>
              </a:rPr>
              <a:t>(5) </a:t>
            </a:r>
            <a:r>
              <a:rPr lang="ja-JP" altLang="en-US" dirty="0">
                <a:latin typeface="メイリオ" panose="020B0604030504040204" pitchFamily="50" charset="-128"/>
                <a:ea typeface="メイリオ" panose="020B0604030504040204" pitchFamily="50" charset="-128"/>
              </a:rPr>
              <a:t>人材不足</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(6) </a:t>
            </a:r>
            <a:r>
              <a:rPr lang="ja-JP" altLang="en-US" dirty="0">
                <a:latin typeface="メイリオ" panose="020B0604030504040204" pitchFamily="50" charset="-128"/>
                <a:ea typeface="メイリオ" panose="020B0604030504040204" pitchFamily="50" charset="-128"/>
              </a:rPr>
              <a:t>人材確保と育成</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(7) </a:t>
            </a:r>
            <a:r>
              <a:rPr lang="ja-JP" altLang="en-US" dirty="0">
                <a:latin typeface="メイリオ" panose="020B0604030504040204" pitchFamily="50" charset="-128"/>
                <a:ea typeface="メイリオ" panose="020B0604030504040204" pitchFamily="50" charset="-128"/>
              </a:rPr>
              <a:t>コスト競争力</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(8) </a:t>
            </a:r>
            <a:r>
              <a:rPr lang="ja-JP" altLang="en-US" dirty="0">
                <a:latin typeface="メイリオ" panose="020B0604030504040204" pitchFamily="50" charset="-128"/>
                <a:ea typeface="メイリオ" panose="020B0604030504040204" pitchFamily="50" charset="-128"/>
              </a:rPr>
              <a:t>セキュリティ</a:t>
            </a:r>
            <a:endParaRPr lang="en-US" altLang="ja-JP"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1E9B4259-C6B6-4512-B1CD-07D35929D3EE}"/>
              </a:ext>
            </a:extLst>
          </p:cNvPr>
          <p:cNvSpPr txBox="1"/>
          <p:nvPr/>
        </p:nvSpPr>
        <p:spPr>
          <a:xfrm>
            <a:off x="565509" y="3435966"/>
            <a:ext cx="5148000" cy="3132000"/>
          </a:xfrm>
          <a:prstGeom prst="rect">
            <a:avLst/>
          </a:prstGeom>
          <a:noFill/>
          <a:ln>
            <a:solidFill>
              <a:schemeClr val="tx1"/>
            </a:solidFill>
          </a:ln>
        </p:spPr>
        <p:txBody>
          <a:bodyPr wrap="square" rtlCol="0">
            <a:spAutoFit/>
          </a:bodyPr>
          <a:lstStyle/>
          <a:p>
            <a:r>
              <a:rPr lang="ja-JP" altLang="en-US" b="1" dirty="0">
                <a:latin typeface="メイリオ" panose="020B0604030504040204" pitchFamily="50" charset="-128"/>
                <a:ea typeface="メイリオ" panose="020B0604030504040204" pitchFamily="50" charset="-128"/>
              </a:rPr>
              <a:t>組込み企業の</a:t>
            </a:r>
            <a:r>
              <a:rPr lang="en-US" altLang="ja-JP" b="1" dirty="0">
                <a:latin typeface="メイリオ" panose="020B0604030504040204" pitchFamily="50" charset="-128"/>
                <a:ea typeface="メイリオ" panose="020B0604030504040204" pitchFamily="50" charset="-128"/>
              </a:rPr>
              <a:t>DX</a:t>
            </a:r>
            <a:r>
              <a:rPr lang="ja-JP" altLang="en-US" b="1" dirty="0">
                <a:latin typeface="メイリオ" panose="020B0604030504040204" pitchFamily="50" charset="-128"/>
                <a:ea typeface="メイリオ" panose="020B0604030504040204" pitchFamily="50" charset="-128"/>
              </a:rPr>
              <a:t>の取り組み</a:t>
            </a:r>
            <a:endParaRPr lang="en-US" altLang="ja-JP" b="1"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 DX</a:t>
            </a:r>
            <a:r>
              <a:rPr lang="ja-JP" altLang="en-US" dirty="0">
                <a:latin typeface="メイリオ" panose="020B0604030504040204" pitchFamily="50" charset="-128"/>
                <a:ea typeface="メイリオ" panose="020B0604030504040204" pitchFamily="50" charset="-128"/>
              </a:rPr>
              <a:t>の分類</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(2) DX</a:t>
            </a:r>
            <a:r>
              <a:rPr lang="ja-JP" altLang="en-US" dirty="0">
                <a:latin typeface="メイリオ" panose="020B0604030504040204" pitchFamily="50" charset="-128"/>
                <a:ea typeface="メイリオ" panose="020B0604030504040204" pitchFamily="50" charset="-128"/>
              </a:rPr>
              <a:t>の現状</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変革のきっかけ</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(4) DX</a:t>
            </a:r>
            <a:r>
              <a:rPr lang="ja-JP" altLang="en-US" dirty="0">
                <a:latin typeface="メイリオ" panose="020B0604030504040204" pitchFamily="50" charset="-128"/>
                <a:ea typeface="メイリオ" panose="020B0604030504040204" pitchFamily="50" charset="-128"/>
              </a:rPr>
              <a:t>推進の課題と</a:t>
            </a:r>
            <a:r>
              <a:rPr lang="en-US" altLang="ja-JP" dirty="0">
                <a:latin typeface="メイリオ" panose="020B0604030504040204" pitchFamily="50" charset="-128"/>
                <a:ea typeface="メイリオ" panose="020B0604030504040204" pitchFamily="50" charset="-128"/>
              </a:rPr>
              <a:t>DX</a:t>
            </a:r>
            <a:r>
              <a:rPr lang="ja-JP" altLang="en-US" dirty="0">
                <a:latin typeface="メイリオ" panose="020B0604030504040204" pitchFamily="50" charset="-128"/>
                <a:ea typeface="メイリオ" panose="020B0604030504040204" pitchFamily="50" charset="-128"/>
              </a:rPr>
              <a:t>に対する意見</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(5) DX</a:t>
            </a:r>
            <a:r>
              <a:rPr lang="ja-JP" altLang="en-US" dirty="0">
                <a:latin typeface="メイリオ" panose="020B0604030504040204" pitchFamily="50" charset="-128"/>
                <a:ea typeface="メイリオ" panose="020B0604030504040204" pitchFamily="50" charset="-128"/>
              </a:rPr>
              <a:t>ツールの使用、デジタルデータの活用</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(6) </a:t>
            </a:r>
            <a:r>
              <a:rPr lang="ja-JP" altLang="en-US" dirty="0">
                <a:latin typeface="メイリオ" panose="020B0604030504040204" pitchFamily="50" charset="-128"/>
                <a:ea typeface="メイリオ" panose="020B0604030504040204" pitchFamily="50" charset="-128"/>
              </a:rPr>
              <a:t>データやシステムの共通化</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(7) </a:t>
            </a:r>
            <a:r>
              <a:rPr lang="ja-JP" altLang="en-US" dirty="0">
                <a:latin typeface="メイリオ" panose="020B0604030504040204" pitchFamily="50" charset="-128"/>
                <a:ea typeface="メイリオ" panose="020B0604030504040204" pitchFamily="50" charset="-128"/>
              </a:rPr>
              <a:t>企業間連携</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(8) </a:t>
            </a:r>
            <a:r>
              <a:rPr lang="ja-JP" altLang="en-US" dirty="0">
                <a:latin typeface="メイリオ" panose="020B0604030504040204" pitchFamily="50" charset="-128"/>
                <a:ea typeface="メイリオ" panose="020B0604030504040204" pitchFamily="50" charset="-128"/>
              </a:rPr>
              <a:t>アジャイル開発</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(9) </a:t>
            </a:r>
            <a:r>
              <a:rPr lang="ja-JP" altLang="en-US" dirty="0">
                <a:latin typeface="メイリオ" panose="020B0604030504040204" pitchFamily="50" charset="-128"/>
                <a:ea typeface="メイリオ" panose="020B0604030504040204" pitchFamily="50" charset="-128"/>
              </a:rPr>
              <a:t>新技術</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(10) </a:t>
            </a:r>
            <a:r>
              <a:rPr lang="ja-JP" altLang="en-US" dirty="0">
                <a:latin typeface="メイリオ" panose="020B0604030504040204" pitchFamily="50" charset="-128"/>
                <a:ea typeface="メイリオ" panose="020B0604030504040204" pitchFamily="50" charset="-128"/>
              </a:rPr>
              <a:t>新製品</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サービス</a:t>
            </a:r>
            <a:endParaRPr lang="en-US" altLang="ja-JP"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F692E589-8972-4FEC-A148-6ABBF019CAC0}"/>
              </a:ext>
            </a:extLst>
          </p:cNvPr>
          <p:cNvSpPr txBox="1"/>
          <p:nvPr/>
        </p:nvSpPr>
        <p:spPr>
          <a:xfrm>
            <a:off x="6092597" y="789414"/>
            <a:ext cx="5544000" cy="2862322"/>
          </a:xfrm>
          <a:prstGeom prst="rect">
            <a:avLst/>
          </a:prstGeom>
          <a:noFill/>
          <a:ln>
            <a:solidFill>
              <a:schemeClr val="tx1"/>
            </a:solidFill>
          </a:ln>
        </p:spPr>
        <p:txBody>
          <a:bodyPr wrap="square" rtlCol="0">
            <a:spAutoFit/>
          </a:bodyPr>
          <a:lstStyle/>
          <a:p>
            <a:r>
              <a:rPr lang="ja-JP" altLang="en-US" b="1" dirty="0">
                <a:latin typeface="メイリオ" panose="020B0604030504040204" pitchFamily="50" charset="-128"/>
                <a:ea typeface="メイリオ" panose="020B0604030504040204" pitchFamily="50" charset="-128"/>
              </a:rPr>
              <a:t>組込み</a:t>
            </a:r>
            <a:r>
              <a:rPr lang="en-US" altLang="ja-JP" b="1" dirty="0">
                <a:latin typeface="メイリオ" panose="020B0604030504040204" pitchFamily="50" charset="-128"/>
                <a:ea typeface="メイリオ" panose="020B0604030504040204" pitchFamily="50" charset="-128"/>
              </a:rPr>
              <a:t>/IoT</a:t>
            </a:r>
            <a:r>
              <a:rPr lang="ja-JP" altLang="en-US" b="1" dirty="0">
                <a:latin typeface="メイリオ" panose="020B0604030504040204" pitchFamily="50" charset="-128"/>
                <a:ea typeface="メイリオ" panose="020B0604030504040204" pitchFamily="50" charset="-128"/>
              </a:rPr>
              <a:t>産業の動向</a:t>
            </a:r>
            <a:endParaRPr lang="en-US" altLang="ja-JP" b="1"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 </a:t>
            </a:r>
            <a:r>
              <a:rPr lang="ja-JP" altLang="en-US" dirty="0">
                <a:latin typeface="メイリオ" panose="020B0604030504040204" pitchFamily="50" charset="-128"/>
                <a:ea typeface="メイリオ" panose="020B0604030504040204" pitchFamily="50" charset="-128"/>
              </a:rPr>
              <a:t>組込み</a:t>
            </a:r>
            <a:r>
              <a:rPr lang="en-US" altLang="ja-JP" dirty="0">
                <a:latin typeface="メイリオ" panose="020B0604030504040204" pitchFamily="50" charset="-128"/>
                <a:ea typeface="メイリオ" panose="020B0604030504040204" pitchFamily="50" charset="-128"/>
              </a:rPr>
              <a:t>/IoT</a:t>
            </a:r>
            <a:r>
              <a:rPr lang="ja-JP" altLang="en-US" dirty="0">
                <a:latin typeface="メイリオ" panose="020B0604030504040204" pitchFamily="50" charset="-128"/>
                <a:ea typeface="メイリオ" panose="020B0604030504040204" pitchFamily="50" charset="-128"/>
              </a:rPr>
              <a:t>産業</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(2) AI</a:t>
            </a:r>
          </a:p>
          <a:p>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電力	</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(4) </a:t>
            </a:r>
            <a:r>
              <a:rPr lang="ja-JP" altLang="en-US" dirty="0">
                <a:latin typeface="メイリオ" panose="020B0604030504040204" pitchFamily="50" charset="-128"/>
                <a:ea typeface="メイリオ" panose="020B0604030504040204" pitchFamily="50" charset="-128"/>
              </a:rPr>
              <a:t>国や自治体に期待したいこと</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(5) </a:t>
            </a:r>
            <a:r>
              <a:rPr lang="ja-JP" altLang="en-US" dirty="0">
                <a:latin typeface="メイリオ" panose="020B0604030504040204" pitchFamily="50" charset="-128"/>
                <a:ea typeface="メイリオ" panose="020B0604030504040204" pitchFamily="50" charset="-128"/>
              </a:rPr>
              <a:t>コロナ禍とテレワーク	</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(6) </a:t>
            </a:r>
            <a:r>
              <a:rPr lang="ja-JP" altLang="en-US" dirty="0">
                <a:latin typeface="メイリオ" panose="020B0604030504040204" pitchFamily="50" charset="-128"/>
                <a:ea typeface="メイリオ" panose="020B0604030504040204" pitchFamily="50" charset="-128"/>
              </a:rPr>
              <a:t>グローバルチェーン（半導体不足）</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(7) </a:t>
            </a:r>
            <a:r>
              <a:rPr lang="ja-JP" altLang="en-US" dirty="0">
                <a:latin typeface="メイリオ" panose="020B0604030504040204" pitchFamily="50" charset="-128"/>
                <a:ea typeface="メイリオ" panose="020B0604030504040204" pitchFamily="50" charset="-128"/>
              </a:rPr>
              <a:t>円安	</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(8) </a:t>
            </a:r>
            <a:r>
              <a:rPr lang="ja-JP" altLang="en-US" dirty="0">
                <a:latin typeface="メイリオ" panose="020B0604030504040204" pitchFamily="50" charset="-128"/>
                <a:ea typeface="メイリオ" panose="020B0604030504040204" pitchFamily="50" charset="-128"/>
              </a:rPr>
              <a:t>ソフトウェアファースト</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(9) </a:t>
            </a:r>
            <a:r>
              <a:rPr lang="ja-JP" altLang="en-US" dirty="0">
                <a:latin typeface="メイリオ" panose="020B0604030504040204" pitchFamily="50" charset="-128"/>
                <a:ea typeface="メイリオ" panose="020B0604030504040204" pitchFamily="50" charset="-128"/>
              </a:rPr>
              <a:t>ノーコード</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ローコード</a:t>
            </a:r>
            <a:endParaRPr lang="en-US" altLang="ja-JP"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908F41BA-D985-4C86-9D46-7E6546663560}"/>
              </a:ext>
            </a:extLst>
          </p:cNvPr>
          <p:cNvSpPr txBox="1"/>
          <p:nvPr/>
        </p:nvSpPr>
        <p:spPr>
          <a:xfrm>
            <a:off x="6092597" y="3752202"/>
            <a:ext cx="5544000" cy="1754326"/>
          </a:xfrm>
          <a:prstGeom prst="rect">
            <a:avLst/>
          </a:prstGeom>
          <a:noFill/>
          <a:ln>
            <a:solidFill>
              <a:schemeClr val="tx1"/>
            </a:solidFill>
          </a:ln>
        </p:spPr>
        <p:txBody>
          <a:bodyPr wrap="square" rtlCol="0">
            <a:spAutoFit/>
          </a:bodyPr>
          <a:lstStyle/>
          <a:p>
            <a:r>
              <a:rPr lang="ja-JP" altLang="en-US" b="1" dirty="0">
                <a:latin typeface="メイリオ" panose="020B0604030504040204" pitchFamily="50" charset="-128"/>
                <a:ea typeface="メイリオ" panose="020B0604030504040204" pitchFamily="50" charset="-128"/>
              </a:rPr>
              <a:t>興味深いヒアリング項目の所感</a:t>
            </a:r>
            <a:endParaRPr lang="en-US" altLang="ja-JP" b="1"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(1) </a:t>
            </a:r>
            <a:r>
              <a:rPr lang="ja-JP" altLang="en-US" dirty="0">
                <a:latin typeface="メイリオ" panose="020B0604030504040204" pitchFamily="50" charset="-128"/>
                <a:ea typeface="メイリオ" panose="020B0604030504040204" pitchFamily="50" charset="-128"/>
              </a:rPr>
              <a:t>大学の実践教育</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高専出身者が社外ネットワーク構築して</a:t>
            </a:r>
            <a:r>
              <a:rPr lang="en-US" altLang="ja-JP" dirty="0">
                <a:latin typeface="メイリオ" panose="020B0604030504040204" pitchFamily="50" charset="-128"/>
                <a:ea typeface="メイリオ" panose="020B0604030504040204" pitchFamily="50" charset="-128"/>
              </a:rPr>
              <a:t>DX</a:t>
            </a:r>
            <a:r>
              <a:rPr lang="ja-JP" altLang="en-US" dirty="0">
                <a:latin typeface="メイリオ" panose="020B0604030504040204" pitchFamily="50" charset="-128"/>
                <a:ea typeface="メイリオ" panose="020B0604030504040204" pitchFamily="50" charset="-128"/>
              </a:rPr>
              <a:t>推進</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(3) AI</a:t>
            </a:r>
            <a:r>
              <a:rPr lang="ja-JP" altLang="en-US" dirty="0">
                <a:latin typeface="メイリオ" panose="020B0604030504040204" pitchFamily="50" charset="-128"/>
                <a:ea typeface="メイリオ" panose="020B0604030504040204" pitchFamily="50" charset="-128"/>
              </a:rPr>
              <a:t>の産業への組み込み	</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(4) </a:t>
            </a:r>
            <a:r>
              <a:rPr lang="ja-JP" altLang="en-US" dirty="0">
                <a:latin typeface="メイリオ" panose="020B0604030504040204" pitchFamily="50" charset="-128"/>
                <a:ea typeface="メイリオ" panose="020B0604030504040204" pitchFamily="50" charset="-128"/>
              </a:rPr>
              <a:t>強みであったモノ売りからコト売りへ</a:t>
            </a:r>
            <a:endParaRPr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(5) </a:t>
            </a:r>
            <a:r>
              <a:rPr lang="ja-JP" altLang="en-US" dirty="0">
                <a:latin typeface="メイリオ" panose="020B0604030504040204" pitchFamily="50" charset="-128"/>
                <a:ea typeface="メイリオ" panose="020B0604030504040204" pitchFamily="50" charset="-128"/>
              </a:rPr>
              <a:t>ヒアリングを振り返って</a:t>
            </a:r>
            <a:endParaRPr lang="en-US" altLang="ja-JP"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53D3421-5631-4272-A8C8-14898973A765}"/>
              </a:ext>
            </a:extLst>
          </p:cNvPr>
          <p:cNvSpPr txBox="1"/>
          <p:nvPr/>
        </p:nvSpPr>
        <p:spPr>
          <a:xfrm>
            <a:off x="6041192" y="5868372"/>
            <a:ext cx="6120680" cy="415498"/>
          </a:xfrm>
          <a:prstGeom prst="rect">
            <a:avLst/>
          </a:prstGeom>
          <a:solidFill>
            <a:schemeClr val="bg1"/>
          </a:solidFill>
        </p:spPr>
        <p:txBody>
          <a:bodyPr wrap="square" rtlCol="0">
            <a:spAutoFit/>
          </a:bodyPr>
          <a:lstStyle/>
          <a:p>
            <a:pPr>
              <a:lnSpc>
                <a:spcPts val="2400"/>
              </a:lnSpc>
            </a:pPr>
            <a:r>
              <a:rPr kumimoji="1" lang="ja-JP" altLang="en-US" sz="2400" b="1" dirty="0">
                <a:latin typeface="メイリオ" panose="020B0604030504040204" pitchFamily="50" charset="-128"/>
                <a:ea typeface="メイリオ" panose="020B0604030504040204" pitchFamily="50" charset="-128"/>
              </a:rPr>
              <a:t>アンケート回答のうち</a:t>
            </a:r>
            <a:r>
              <a:rPr kumimoji="1" lang="en-US" altLang="ja-JP" sz="2400" b="1" dirty="0">
                <a:latin typeface="メイリオ" panose="020B0604030504040204" pitchFamily="50" charset="-128"/>
                <a:ea typeface="メイリオ" panose="020B0604030504040204" pitchFamily="50" charset="-128"/>
              </a:rPr>
              <a:t>14</a:t>
            </a:r>
            <a:r>
              <a:rPr kumimoji="1" lang="ja-JP" altLang="en-US" sz="2400" b="1" dirty="0">
                <a:latin typeface="メイリオ" panose="020B0604030504040204" pitchFamily="50" charset="-128"/>
                <a:ea typeface="メイリオ" panose="020B0604030504040204" pitchFamily="50" charset="-128"/>
              </a:rPr>
              <a:t>社にヒアリング</a:t>
            </a:r>
            <a:endParaRPr kumimoji="1"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4672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18</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57450"/>
            <a:ext cx="10225136"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ソフトウェア開発関連のヒアリング　一部紹介</a:t>
            </a:r>
            <a:endParaRPr lang="en-US" altLang="ja-JP" kern="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7A0DB5B-0C9A-42DE-AF53-47888CD1EB37}"/>
              </a:ext>
            </a:extLst>
          </p:cNvPr>
          <p:cNvSpPr txBox="1"/>
          <p:nvPr/>
        </p:nvSpPr>
        <p:spPr>
          <a:xfrm>
            <a:off x="407368" y="908720"/>
            <a:ext cx="11784632" cy="5339923"/>
          </a:xfrm>
          <a:prstGeom prst="rect">
            <a:avLst/>
          </a:prstGeom>
          <a:solidFill>
            <a:schemeClr val="bg1"/>
          </a:solidFill>
        </p:spPr>
        <p:txBody>
          <a:bodyPr wrap="square" rtlCol="0">
            <a:spAutoFit/>
          </a:bodyPr>
          <a:lstStyle/>
          <a:p>
            <a:pPr>
              <a:lnSpc>
                <a:spcPts val="2400"/>
              </a:lnSpc>
            </a:pPr>
            <a:r>
              <a:rPr lang="en-US" altLang="ja-JP" sz="2800" b="1" dirty="0">
                <a:latin typeface="メイリオ" panose="020B0604030504040204" pitchFamily="50" charset="-128"/>
                <a:ea typeface="メイリオ" panose="020B0604030504040204" pitchFamily="50" charset="-128"/>
              </a:rPr>
              <a:t>DX</a:t>
            </a:r>
            <a:r>
              <a:rPr lang="ja-JP" altLang="en-US" sz="2800" b="1" dirty="0">
                <a:latin typeface="メイリオ" panose="020B0604030504040204" pitchFamily="50" charset="-128"/>
                <a:ea typeface="メイリオ" panose="020B0604030504040204" pitchFamily="50" charset="-128"/>
              </a:rPr>
              <a:t>ツールの使用、デジタルデータの活用</a:t>
            </a:r>
          </a:p>
          <a:p>
            <a:pPr>
              <a:lnSpc>
                <a:spcPts val="2400"/>
              </a:lnSpc>
            </a:pPr>
            <a:r>
              <a:rPr lang="ja-JP" altLang="en-US" sz="2400" dirty="0">
                <a:latin typeface="メイリオ" panose="020B0604030504040204" pitchFamily="50" charset="-128"/>
                <a:ea typeface="メイリオ" panose="020B0604030504040204" pitchFamily="50" charset="-128"/>
              </a:rPr>
              <a:t>・業務の</a:t>
            </a:r>
            <a:r>
              <a:rPr lang="en-US" altLang="ja-JP" sz="2400" dirty="0">
                <a:latin typeface="メイリオ" panose="020B0604030504040204" pitchFamily="50" charset="-128"/>
                <a:ea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rPr>
              <a:t>パッケージはベンダーロックインされるので使っていない</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・業務の一部をクラウドシステムに移管することで効率を向上</a:t>
            </a:r>
            <a:endParaRPr lang="en-US" altLang="ja-JP" sz="2400" dirty="0">
              <a:latin typeface="メイリオ" panose="020B0604030504040204" pitchFamily="50" charset="-128"/>
              <a:ea typeface="メイリオ" panose="020B0604030504040204" pitchFamily="50" charset="-128"/>
            </a:endParaRPr>
          </a:p>
          <a:p>
            <a:pPr>
              <a:lnSpc>
                <a:spcPts val="2400"/>
              </a:lnSpc>
            </a:pPr>
            <a:endParaRPr lang="en-US" altLang="ja-JP" sz="2400" b="1" dirty="0">
              <a:latin typeface="メイリオ" panose="020B0604030504040204" pitchFamily="50" charset="-128"/>
              <a:ea typeface="メイリオ" panose="020B0604030504040204" pitchFamily="50" charset="-128"/>
            </a:endParaRPr>
          </a:p>
          <a:p>
            <a:pPr>
              <a:lnSpc>
                <a:spcPts val="2400"/>
              </a:lnSpc>
            </a:pPr>
            <a:r>
              <a:rPr lang="ja-JP" altLang="en-US" sz="2800" b="1" dirty="0">
                <a:latin typeface="メイリオ" panose="020B0604030504040204" pitchFamily="50" charset="-128"/>
                <a:ea typeface="メイリオ" panose="020B0604030504040204" pitchFamily="50" charset="-128"/>
              </a:rPr>
              <a:t>データやシステムの共通化</a:t>
            </a:r>
            <a:endParaRPr lang="en-US" altLang="ja-JP" sz="2800" b="1"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・データ形式がばらばらなので共通にしたい</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・営業データをどこまでデジタル化して共有するかが課題</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・モデルの共有化ではドイツは進んでいるが日本では進んでいない</a:t>
            </a:r>
            <a:endParaRPr lang="en-US" altLang="ja-JP" sz="2400" dirty="0">
              <a:latin typeface="メイリオ" panose="020B0604030504040204" pitchFamily="50" charset="-128"/>
              <a:ea typeface="メイリオ" panose="020B0604030504040204" pitchFamily="50" charset="-128"/>
            </a:endParaRPr>
          </a:p>
          <a:p>
            <a:pPr>
              <a:lnSpc>
                <a:spcPts val="2400"/>
              </a:lnSpc>
            </a:pPr>
            <a:endParaRPr kumimoji="1"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800" b="1" dirty="0">
                <a:latin typeface="メイリオ" panose="020B0604030504040204" pitchFamily="50" charset="-128"/>
                <a:ea typeface="メイリオ" panose="020B0604030504040204" pitchFamily="50" charset="-128"/>
              </a:rPr>
              <a:t>アジャイル開発</a:t>
            </a:r>
            <a:endParaRPr lang="en-US" altLang="ja-JP" sz="2800" b="1"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・アジャイル開発が進んでいる</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・アジャイル開発は派遣契約であれば対応できる</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・アジャイルはソフトウェアファーストやクラウドなどとセットで考える</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・ウォーターフォールで要求されるが実際は</a:t>
            </a:r>
            <a:r>
              <a:rPr lang="en-US" altLang="ja-JP" sz="2400" dirty="0">
                <a:latin typeface="メイリオ" panose="020B0604030504040204" pitchFamily="50" charset="-128"/>
                <a:ea typeface="メイリオ" panose="020B0604030504040204" pitchFamily="50" charset="-128"/>
              </a:rPr>
              <a:t>PoC</a:t>
            </a:r>
            <a:r>
              <a:rPr lang="ja-JP" altLang="en-US" sz="2400" dirty="0">
                <a:latin typeface="メイリオ" panose="020B0604030504040204" pitchFamily="50" charset="-128"/>
                <a:ea typeface="メイリオ" panose="020B0604030504040204" pitchFamily="50" charset="-128"/>
              </a:rPr>
              <a:t>とアジャイルで実装</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・アジャイルに移行できない人は置いて行かれる</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・アジャイル開発と言われている中には丸投げもある</a:t>
            </a:r>
            <a:endParaRPr lang="en-US" altLang="ja-JP" sz="2400" dirty="0">
              <a:latin typeface="メイリオ" panose="020B0604030504040204" pitchFamily="50" charset="-128"/>
              <a:ea typeface="メイリオ" panose="020B0604030504040204" pitchFamily="50" charset="-128"/>
            </a:endParaRPr>
          </a:p>
          <a:p>
            <a:pPr>
              <a:lnSpc>
                <a:spcPts val="2400"/>
              </a:lnSpc>
            </a:pPr>
            <a:r>
              <a:rPr lang="ja-JP" altLang="en-US" sz="2400" dirty="0">
                <a:latin typeface="メイリオ" panose="020B0604030504040204" pitchFamily="50" charset="-128"/>
                <a:ea typeface="メイリオ" panose="020B0604030504040204" pitchFamily="50" charset="-128"/>
              </a:rPr>
              <a:t>・顧客もやっと要求が曖昧では開発が難しいことを理解してきた</a:t>
            </a:r>
            <a:endParaRPr kumimoji="1"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2925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19</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62352"/>
            <a:ext cx="8352727"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まとめ</a:t>
            </a:r>
            <a:endParaRPr lang="en-US" altLang="ja-JP" kern="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6B18FDA-7F76-43CD-A9E6-DFEE4CB3EE26}"/>
              </a:ext>
            </a:extLst>
          </p:cNvPr>
          <p:cNvSpPr txBox="1"/>
          <p:nvPr/>
        </p:nvSpPr>
        <p:spPr>
          <a:xfrm>
            <a:off x="623393" y="3933056"/>
            <a:ext cx="10657184" cy="2015936"/>
          </a:xfrm>
          <a:prstGeom prst="rect">
            <a:avLst/>
          </a:prstGeom>
          <a:solidFill>
            <a:schemeClr val="accent5"/>
          </a:solidFill>
        </p:spPr>
        <p:txBody>
          <a:bodyPr wrap="square" rtlCol="0">
            <a:spAutoFit/>
          </a:bodyPr>
          <a:lstStyle/>
          <a:p>
            <a:pPr>
              <a:lnSpc>
                <a:spcPts val="3000"/>
              </a:lnSpc>
            </a:pPr>
            <a:r>
              <a:rPr lang="ja-JP" altLang="en-US" sz="2400" dirty="0">
                <a:solidFill>
                  <a:srgbClr val="0000FF"/>
                </a:solidFill>
                <a:latin typeface="メイリオ" panose="020B0604030504040204" pitchFamily="50" charset="-128"/>
                <a:ea typeface="メイリオ" panose="020B0604030504040204" pitchFamily="50" charset="-128"/>
              </a:rPr>
              <a:t>技術動向</a:t>
            </a:r>
            <a:endParaRPr lang="en-US" altLang="ja-JP" sz="2400" dirty="0">
              <a:solidFill>
                <a:srgbClr val="0000FF"/>
              </a:solidFill>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・重要技術の経年変化：</a:t>
            </a:r>
            <a:r>
              <a:rPr lang="ja-JP" altLang="en-US" sz="2400" dirty="0">
                <a:solidFill>
                  <a:srgbClr val="FF0000"/>
                </a:solidFill>
                <a:latin typeface="メイリオ" panose="020B0604030504040204" pitchFamily="50" charset="-128"/>
                <a:ea typeface="メイリオ" panose="020B0604030504040204" pitchFamily="50" charset="-128"/>
              </a:rPr>
              <a:t>クラウドや</a:t>
            </a:r>
            <a:r>
              <a:rPr lang="en-US" altLang="ja-JP" sz="2400" dirty="0">
                <a:solidFill>
                  <a:srgbClr val="FF0000"/>
                </a:solidFill>
                <a:latin typeface="メイリオ" panose="020B0604030504040204" pitchFamily="50" charset="-128"/>
                <a:ea typeface="メイリオ" panose="020B0604030504040204" pitchFamily="50" charset="-128"/>
              </a:rPr>
              <a:t>IoT</a:t>
            </a:r>
            <a:r>
              <a:rPr lang="ja-JP" altLang="en-US" sz="2400" dirty="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AI</a:t>
            </a:r>
            <a:r>
              <a:rPr lang="ja-JP" altLang="en-US" sz="2400" dirty="0">
                <a:solidFill>
                  <a:srgbClr val="FF0000"/>
                </a:solidFill>
                <a:latin typeface="メイリオ" panose="020B0604030504040204" pitchFamily="50" charset="-128"/>
                <a:ea typeface="メイリオ" panose="020B0604030504040204" pitchFamily="50" charset="-128"/>
              </a:rPr>
              <a:t>、ビッグデータが増加</a:t>
            </a:r>
            <a:endParaRPr lang="en-US" altLang="ja-JP" sz="2400" dirty="0">
              <a:solidFill>
                <a:srgbClr val="FF0000"/>
              </a:solidFill>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・技術間の関連：</a:t>
            </a:r>
            <a:r>
              <a:rPr lang="ja-JP" altLang="en-US" sz="2400" dirty="0">
                <a:solidFill>
                  <a:srgbClr val="FF0000"/>
                </a:solidFill>
                <a:latin typeface="メイリオ" panose="020B0604030504040204" pitchFamily="50" charset="-128"/>
                <a:ea typeface="メイリオ" panose="020B0604030504040204" pitchFamily="50" charset="-128"/>
              </a:rPr>
              <a:t>アジャイルと</a:t>
            </a:r>
            <a:r>
              <a:rPr lang="en-US" altLang="ja-JP" sz="2400" dirty="0">
                <a:solidFill>
                  <a:srgbClr val="FF0000"/>
                </a:solidFill>
                <a:latin typeface="メイリオ" panose="020B0604030504040204" pitchFamily="50" charset="-128"/>
                <a:ea typeface="メイリオ" panose="020B0604030504040204" pitchFamily="50" charset="-128"/>
              </a:rPr>
              <a:t>DevOps</a:t>
            </a:r>
            <a:r>
              <a:rPr lang="ja-JP" altLang="en-US" sz="2400" dirty="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OSS</a:t>
            </a:r>
            <a:r>
              <a:rPr lang="ja-JP" altLang="en-US" sz="2400" dirty="0">
                <a:solidFill>
                  <a:srgbClr val="FF0000"/>
                </a:solidFill>
                <a:latin typeface="メイリオ" panose="020B0604030504040204" pitchFamily="50" charset="-128"/>
                <a:ea typeface="メイリオ" panose="020B0604030504040204" pitchFamily="50" charset="-128"/>
              </a:rPr>
              <a:t>と</a:t>
            </a:r>
            <a:r>
              <a:rPr lang="en-US" altLang="ja-JP" sz="2400" dirty="0">
                <a:solidFill>
                  <a:srgbClr val="FF0000"/>
                </a:solidFill>
                <a:latin typeface="メイリオ" panose="020B0604030504040204" pitchFamily="50" charset="-128"/>
                <a:ea typeface="メイリオ" panose="020B0604030504040204" pitchFamily="50" charset="-128"/>
              </a:rPr>
              <a:t>PF</a:t>
            </a:r>
            <a:r>
              <a:rPr lang="ja-JP" altLang="en-US" sz="2400" dirty="0">
                <a:solidFill>
                  <a:srgbClr val="FF0000"/>
                </a:solidFill>
                <a:latin typeface="メイリオ" panose="020B0604030504040204" pitchFamily="50" charset="-128"/>
                <a:ea typeface="メイリオ" panose="020B0604030504040204" pitchFamily="50" charset="-128"/>
              </a:rPr>
              <a:t>に関連</a:t>
            </a:r>
            <a:endParaRPr lang="en-US" altLang="ja-JP" sz="2400" dirty="0">
              <a:solidFill>
                <a:srgbClr val="FF0000"/>
              </a:solidFill>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・技術のライフサイクル：</a:t>
            </a:r>
            <a:endParaRPr lang="en-US" altLang="ja-JP" sz="2400" dirty="0">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　</a:t>
            </a:r>
            <a:r>
              <a:rPr lang="en-US" altLang="ja-JP" sz="2400" dirty="0">
                <a:solidFill>
                  <a:srgbClr val="FF0000"/>
                </a:solidFill>
                <a:latin typeface="メイリオ" panose="020B0604030504040204" pitchFamily="50" charset="-128"/>
                <a:ea typeface="メイリオ" panose="020B0604030504040204" pitchFamily="50" charset="-128"/>
              </a:rPr>
              <a:t>AI</a:t>
            </a:r>
            <a:r>
              <a:rPr lang="ja-JP" altLang="en-US" sz="2400" dirty="0">
                <a:solidFill>
                  <a:srgbClr val="FF0000"/>
                </a:solidFill>
                <a:latin typeface="メイリオ" panose="020B0604030504040204" pitchFamily="50" charset="-128"/>
                <a:ea typeface="メイリオ" panose="020B0604030504040204" pitchFamily="50" charset="-128"/>
              </a:rPr>
              <a:t>やビッグデータが普及期、</a:t>
            </a:r>
            <a:r>
              <a:rPr lang="en-US" altLang="ja-JP" sz="2400" dirty="0">
                <a:solidFill>
                  <a:srgbClr val="FF0000"/>
                </a:solidFill>
                <a:latin typeface="メイリオ" panose="020B0604030504040204" pitchFamily="50" charset="-128"/>
                <a:ea typeface="メイリオ" panose="020B0604030504040204" pitchFamily="50" charset="-128"/>
              </a:rPr>
              <a:t>IoT</a:t>
            </a:r>
            <a:r>
              <a:rPr lang="ja-JP" altLang="en-US" sz="2400" dirty="0">
                <a:solidFill>
                  <a:srgbClr val="FF0000"/>
                </a:solidFill>
                <a:latin typeface="メイリオ" panose="020B0604030504040204" pitchFamily="50" charset="-128"/>
                <a:ea typeface="メイリオ" panose="020B0604030504040204" pitchFamily="50" charset="-128"/>
              </a:rPr>
              <a:t>やクラウドが安定期</a:t>
            </a:r>
            <a:endParaRPr lang="en-US" altLang="ja-JP" sz="24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7012B8A-41D9-4A8F-8579-9C92EDFD3FB4}"/>
              </a:ext>
            </a:extLst>
          </p:cNvPr>
          <p:cNvSpPr txBox="1"/>
          <p:nvPr/>
        </p:nvSpPr>
        <p:spPr>
          <a:xfrm>
            <a:off x="623393" y="908720"/>
            <a:ext cx="10657184" cy="2785378"/>
          </a:xfrm>
          <a:prstGeom prst="rect">
            <a:avLst/>
          </a:prstGeom>
          <a:solidFill>
            <a:schemeClr val="accent5"/>
          </a:solidFill>
        </p:spPr>
        <p:txBody>
          <a:bodyPr wrap="square" rtlCol="0">
            <a:spAutoFit/>
          </a:bodyPr>
          <a:lstStyle/>
          <a:p>
            <a:pPr>
              <a:lnSpc>
                <a:spcPts val="3000"/>
              </a:lnSpc>
            </a:pPr>
            <a:r>
              <a:rPr lang="en-US" altLang="ja-JP" sz="2400" dirty="0">
                <a:solidFill>
                  <a:srgbClr val="0000FF"/>
                </a:solidFill>
                <a:latin typeface="メイリオ" panose="020B0604030504040204" pitchFamily="50" charset="-128"/>
                <a:ea typeface="メイリオ" panose="020B0604030504040204" pitchFamily="50" charset="-128"/>
              </a:rPr>
              <a:t>DX</a:t>
            </a:r>
            <a:r>
              <a:rPr lang="ja-JP" altLang="en-US" sz="2400" dirty="0">
                <a:solidFill>
                  <a:srgbClr val="0000FF"/>
                </a:solidFill>
                <a:latin typeface="メイリオ" panose="020B0604030504040204" pitchFamily="50" charset="-128"/>
                <a:ea typeface="メイリオ" panose="020B0604030504040204" pitchFamily="50" charset="-128"/>
              </a:rPr>
              <a:t>の取り組み</a:t>
            </a:r>
            <a:endParaRPr lang="en-US" altLang="ja-JP" sz="2400" dirty="0">
              <a:solidFill>
                <a:srgbClr val="0000FF"/>
              </a:solidFill>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rPr>
              <a:t>の経年変化：</a:t>
            </a:r>
            <a:r>
              <a:rPr lang="ja-JP" altLang="en-US" sz="2400" dirty="0">
                <a:solidFill>
                  <a:srgbClr val="FF0000"/>
                </a:solidFill>
                <a:latin typeface="メイリオ" panose="020B0604030504040204" pitchFamily="50" charset="-128"/>
                <a:ea typeface="メイリオ" panose="020B0604030504040204" pitchFamily="50" charset="-128"/>
              </a:rPr>
              <a:t>年々増加、不明も減少</a:t>
            </a:r>
            <a:endParaRPr lang="en-US" altLang="ja-JP" sz="2400" dirty="0">
              <a:solidFill>
                <a:srgbClr val="FF0000"/>
              </a:solidFill>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rPr>
              <a:t>と会社規模との関連：</a:t>
            </a:r>
            <a:endParaRPr lang="en-US" altLang="ja-JP" sz="2400" dirty="0">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　</a:t>
            </a:r>
            <a:r>
              <a:rPr lang="en-US" altLang="ja-JP" sz="2400" dirty="0">
                <a:solidFill>
                  <a:srgbClr val="FF0000"/>
                </a:solidFill>
                <a:latin typeface="メイリオ" panose="020B0604030504040204" pitchFamily="50" charset="-128"/>
                <a:ea typeface="メイリオ" panose="020B0604030504040204" pitchFamily="50" charset="-128"/>
              </a:rPr>
              <a:t>DX</a:t>
            </a:r>
            <a:r>
              <a:rPr lang="ja-JP" altLang="en-US" sz="2400" dirty="0">
                <a:solidFill>
                  <a:srgbClr val="FF0000"/>
                </a:solidFill>
                <a:latin typeface="メイリオ" panose="020B0604030504040204" pitchFamily="50" charset="-128"/>
                <a:ea typeface="メイリオ" panose="020B0604030504040204" pitchFamily="50" charset="-128"/>
              </a:rPr>
              <a:t>の影響や必要性は規模に依存、取り組みは大きな差は無い</a:t>
            </a:r>
            <a:endParaRPr lang="en-US" altLang="ja-JP" sz="2400" dirty="0">
              <a:solidFill>
                <a:srgbClr val="FF0000"/>
              </a:solidFill>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rPr>
              <a:t>と各項目（開発スタイルやシステム要件）との関連</a:t>
            </a:r>
            <a:endParaRPr lang="en-US" altLang="ja-JP" sz="2400" dirty="0">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　</a:t>
            </a:r>
            <a:r>
              <a:rPr lang="ja-JP" altLang="en-US" sz="2400" dirty="0">
                <a:solidFill>
                  <a:srgbClr val="FF0000"/>
                </a:solidFill>
                <a:latin typeface="メイリオ" panose="020B0604030504040204" pitchFamily="50" charset="-128"/>
                <a:ea typeface="メイリオ" panose="020B0604030504040204" pitchFamily="50" charset="-128"/>
              </a:rPr>
              <a:t>アジャイルや</a:t>
            </a:r>
            <a:r>
              <a:rPr lang="en-US" altLang="ja-JP" sz="2400" dirty="0">
                <a:solidFill>
                  <a:srgbClr val="FF0000"/>
                </a:solidFill>
                <a:latin typeface="メイリオ" panose="020B0604030504040204" pitchFamily="50" charset="-128"/>
                <a:ea typeface="メイリオ" panose="020B0604030504040204" pitchFamily="50" charset="-128"/>
              </a:rPr>
              <a:t>DevOps</a:t>
            </a:r>
            <a:r>
              <a:rPr lang="ja-JP" altLang="en-US" sz="2400" dirty="0">
                <a:solidFill>
                  <a:srgbClr val="FF0000"/>
                </a:solidFill>
                <a:latin typeface="メイリオ" panose="020B0604030504040204" pitchFamily="50" charset="-128"/>
                <a:ea typeface="メイリオ" panose="020B0604030504040204" pitchFamily="50" charset="-128"/>
              </a:rPr>
              <a:t>、企業間共有、更新迅速化などと関連</a:t>
            </a:r>
            <a:endParaRPr lang="en-US" altLang="ja-JP" sz="2400" dirty="0">
              <a:solidFill>
                <a:srgbClr val="FF0000"/>
              </a:solidFill>
              <a:latin typeface="メイリオ" panose="020B0604030504040204" pitchFamily="50" charset="-128"/>
              <a:ea typeface="メイリオ" panose="020B0604030504040204" pitchFamily="50" charset="-128"/>
            </a:endParaRPr>
          </a:p>
          <a:p>
            <a:pPr>
              <a:lnSpc>
                <a:spcPts val="3000"/>
              </a:lnSpc>
            </a:pP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DX</a:t>
            </a:r>
            <a:r>
              <a:rPr lang="ja-JP" altLang="en-US" sz="2400" dirty="0">
                <a:latin typeface="メイリオ" panose="020B0604030504040204" pitchFamily="50" charset="-128"/>
                <a:ea typeface="メイリオ" panose="020B0604030504040204" pitchFamily="50" charset="-128"/>
              </a:rPr>
              <a:t>に取り組んでいる会社の典型的な特徴：</a:t>
            </a:r>
            <a:r>
              <a:rPr lang="ja-JP" altLang="en-US" sz="2400" dirty="0">
                <a:solidFill>
                  <a:srgbClr val="FF0000"/>
                </a:solidFill>
                <a:latin typeface="メイリオ" panose="020B0604030504040204" pitchFamily="50" charset="-128"/>
                <a:ea typeface="メイリオ" panose="020B0604030504040204" pitchFamily="50" charset="-128"/>
              </a:rPr>
              <a:t>上記をまとめたもの</a:t>
            </a:r>
            <a:endParaRPr lang="en-US" altLang="ja-JP" sz="24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4061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06C4B4-1010-4811-95A8-763B610FB5E9}"/>
              </a:ext>
            </a:extLst>
          </p:cNvPr>
          <p:cNvSpPr>
            <a:spLocks noGrp="1"/>
          </p:cNvSpPr>
          <p:nvPr>
            <p:ph type="title"/>
          </p:nvPr>
        </p:nvSpPr>
        <p:spPr/>
        <p:txBody>
          <a:bodyPr/>
          <a:lstStyle/>
          <a:p>
            <a:r>
              <a:rPr lang="ja-JP" altLang="en-US" dirty="0">
                <a:latin typeface="メイリオ" panose="020B0604030504040204" pitchFamily="50" charset="-128"/>
                <a:ea typeface="メイリオ" panose="020B0604030504040204" pitchFamily="50" charset="-128"/>
              </a:rPr>
              <a:t>はじめに</a:t>
            </a:r>
            <a:endParaRPr kumimoji="1" lang="ja-JP" altLang="en-US"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3899DEFB-78AA-4F9D-9254-BB8AAFBA9168}"/>
              </a:ext>
            </a:extLst>
          </p:cNvPr>
          <p:cNvSpPr>
            <a:spLocks noGrp="1"/>
          </p:cNvSpPr>
          <p:nvPr>
            <p:ph idx="1"/>
          </p:nvPr>
        </p:nvSpPr>
        <p:spPr>
          <a:xfrm>
            <a:off x="839416" y="974359"/>
            <a:ext cx="10585176" cy="3686349"/>
          </a:xfrm>
        </p:spPr>
        <p:txBody>
          <a:bodyPr vert="horz" wrap="square" lIns="0" tIns="45720" rIns="0" bIns="45720" numCol="1" anchor="t" anchorCtr="0" compatLnSpc="1">
            <a:prstTxWarp prst="textNoShape">
              <a:avLst/>
            </a:prstTxWarp>
          </a:bodyPr>
          <a:lstStyle/>
          <a:p>
            <a:r>
              <a:rPr lang="en-US" altLang="ja-JP" dirty="0"/>
              <a:t>2021</a:t>
            </a:r>
            <a:r>
              <a:rPr lang="ja-JP" altLang="en-US" dirty="0"/>
              <a:t>年度組込み</a:t>
            </a:r>
            <a:r>
              <a:rPr lang="en-US" altLang="ja-JP" dirty="0"/>
              <a:t>/IoT</a:t>
            </a:r>
            <a:r>
              <a:rPr lang="ja-JP" altLang="en-US" dirty="0"/>
              <a:t>産業の動向把握等に関する調査のサマリーについて</a:t>
            </a:r>
            <a:endParaRPr lang="en-US" altLang="ja-JP" dirty="0"/>
          </a:p>
          <a:p>
            <a:pPr marL="457209" lvl="1" indent="0">
              <a:buNone/>
            </a:pPr>
            <a:r>
              <a:rPr lang="en-US" altLang="ja-JP" dirty="0"/>
              <a:t>IPA</a:t>
            </a:r>
            <a:r>
              <a:rPr lang="ja-JP" altLang="en-US" dirty="0"/>
              <a:t>は、組込み</a:t>
            </a:r>
            <a:r>
              <a:rPr lang="en-US" altLang="ja-JP" dirty="0"/>
              <a:t>/IoT</a:t>
            </a:r>
            <a:r>
              <a:rPr lang="ja-JP" altLang="en-US" dirty="0"/>
              <a:t>産業における企業活動や技術などの動向を把握し、より最新の組込み</a:t>
            </a:r>
            <a:r>
              <a:rPr lang="en-US" altLang="ja-JP" dirty="0"/>
              <a:t>/IoT</a:t>
            </a:r>
            <a:r>
              <a:rPr lang="ja-JP" altLang="en-US" dirty="0"/>
              <a:t>産業の実態を明らかにするために、組込み</a:t>
            </a:r>
            <a:r>
              <a:rPr lang="en-US" altLang="ja-JP" dirty="0"/>
              <a:t>/IoT</a:t>
            </a:r>
            <a:r>
              <a:rPr lang="ja-JP" altLang="en-US" dirty="0"/>
              <a:t>に関するアンケート調査を実施し、その調査結果を公開した。本書はその調査結果のサマリーである。</a:t>
            </a:r>
          </a:p>
        </p:txBody>
      </p:sp>
      <p:sp>
        <p:nvSpPr>
          <p:cNvPr id="4" name="スライド番号プレースホルダー 3">
            <a:extLst>
              <a:ext uri="{FF2B5EF4-FFF2-40B4-BE49-F238E27FC236}">
                <a16:creationId xmlns:a16="http://schemas.microsoft.com/office/drawing/2014/main" id="{7B6D6F59-C533-4342-9B52-9E81B41DAFE3}"/>
              </a:ext>
            </a:extLst>
          </p:cNvPr>
          <p:cNvSpPr>
            <a:spLocks noGrp="1"/>
          </p:cNvSpPr>
          <p:nvPr>
            <p:ph type="sldNum" sz="quarter" idx="12"/>
          </p:nvPr>
        </p:nvSpPr>
        <p:spPr/>
        <p:txBody>
          <a:bodyPr/>
          <a:lstStyle/>
          <a:p>
            <a:pPr>
              <a:defRPr/>
            </a:pPr>
            <a:fld id="{50074D08-A32D-4B52-AFC7-1EE5C3CAF417}" type="slidenum">
              <a:rPr lang="en-US" altLang="ja-JP" smtClean="0"/>
              <a:pPr>
                <a:defRPr/>
              </a:pPr>
              <a:t>2</a:t>
            </a:fld>
            <a:endParaRPr lang="en-US" altLang="ja-JP"/>
          </a:p>
        </p:txBody>
      </p:sp>
      <p:sp>
        <p:nvSpPr>
          <p:cNvPr id="6" name="コンテンツ プレースホルダー 2">
            <a:extLst>
              <a:ext uri="{FF2B5EF4-FFF2-40B4-BE49-F238E27FC236}">
                <a16:creationId xmlns:a16="http://schemas.microsoft.com/office/drawing/2014/main" id="{4071A67C-F251-46A5-9C88-859B46EFEDCB}"/>
              </a:ext>
            </a:extLst>
          </p:cNvPr>
          <p:cNvSpPr txBox="1">
            <a:spLocks/>
          </p:cNvSpPr>
          <p:nvPr/>
        </p:nvSpPr>
        <p:spPr bwMode="auto">
          <a:xfrm>
            <a:off x="911424" y="4905779"/>
            <a:ext cx="10873208" cy="1693073"/>
          </a:xfrm>
          <a:prstGeom prst="rect">
            <a:avLst/>
          </a:prstGeom>
          <a:noFill/>
          <a:ln w="9525">
            <a:solidFill>
              <a:schemeClr val="bg1">
                <a:lumMod val="50000"/>
              </a:schemeClr>
            </a:solidFill>
            <a:miter lim="800000"/>
            <a:headEnd/>
            <a:tailEnd/>
          </a:ln>
        </p:spPr>
        <p:txBody>
          <a:bodyPr vert="horz" wrap="square" lIns="91440" tIns="45720" rIns="91440" bIns="45720" numCol="1" anchor="t" anchorCtr="0" compatLnSpc="1">
            <a:prstTxWarp prst="textNoShape">
              <a:avLst/>
            </a:prstTxWarp>
          </a:bodyPr>
          <a:lstStyle>
            <a:lvl1pPr marL="342907" indent="-342907"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65" indent="-285756"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23" indent="-228605"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32" indent="-228605" algn="l" rtl="0" eaLnBrk="0" fontAlgn="base" hangingPunct="0">
              <a:spcBef>
                <a:spcPct val="20000"/>
              </a:spcBef>
              <a:spcAft>
                <a:spcPct val="0"/>
              </a:spcAft>
              <a:buClr>
                <a:srgbClr val="FF6600"/>
              </a:buClr>
              <a:buFont typeface="Arial" charset="0"/>
              <a:buChar char="–"/>
              <a:defRPr kumimoji="1" sz="2000">
                <a:solidFill>
                  <a:schemeClr val="tx1"/>
                </a:solidFill>
                <a:latin typeface="+mn-lt"/>
                <a:ea typeface="+mn-ea"/>
              </a:defRPr>
            </a:lvl4pPr>
            <a:lvl5pPr marL="2057441" indent="-228605" algn="l" rtl="0" eaLnBrk="0" fontAlgn="base" hangingPunct="0">
              <a:spcBef>
                <a:spcPct val="20000"/>
              </a:spcBef>
              <a:spcAft>
                <a:spcPct val="0"/>
              </a:spcAft>
              <a:buClr>
                <a:schemeClr val="accent2"/>
              </a:buClr>
              <a:buFont typeface="Arial" charset="0"/>
              <a:buChar char="»"/>
              <a:defRPr kumimoji="1" sz="2000">
                <a:solidFill>
                  <a:schemeClr val="tx1"/>
                </a:solidFill>
                <a:latin typeface="+mn-lt"/>
                <a:ea typeface="+mn-ea"/>
              </a:defRPr>
            </a:lvl5pPr>
            <a:lvl6pPr marL="2514650"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59"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69"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78"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ja-JP"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本書の一部あるいは全部について、著者、発行人の許諾を得ずに無断で改変、公衆送信、販売、出版、翻訳</a:t>
            </a:r>
            <a:r>
              <a:rPr lang="en-US" altLang="ja-JP" sz="1100" dirty="0">
                <a:latin typeface="メイリオ" panose="020B0604030504040204" pitchFamily="50" charset="-128"/>
                <a:ea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rPr>
              <a:t>翻案することは営利目的、非営利目的に関わらず禁じられています。</a:t>
            </a:r>
            <a:endParaRPr lang="en-US" altLang="ja-JP" sz="1100" dirty="0">
              <a:latin typeface="メイリオ" panose="020B0604030504040204" pitchFamily="50" charset="-128"/>
              <a:ea typeface="メイリオ" panose="020B0604030504040204" pitchFamily="50" charset="-128"/>
            </a:endParaRPr>
          </a:p>
          <a:p>
            <a:pPr marL="0" indent="0">
              <a:buNone/>
            </a:pPr>
            <a:r>
              <a:rPr lang="ja-JP" altLang="ja-JP" sz="1100" dirty="0">
                <a:latin typeface="メイリオ" panose="020B0604030504040204" pitchFamily="50" charset="-128"/>
                <a:ea typeface="メイリオ" panose="020B0604030504040204" pitchFamily="50" charset="-128"/>
              </a:rPr>
              <a:t>・本書を発行するにあたって､内容に誤りのないようできる限りの注意を払いましたが､本書の内容を適用した結果生じたこと､また､適用できなかった結果について､著者､発行人は一切の責任を負いませんので､ご了承ください。</a:t>
            </a:r>
          </a:p>
          <a:p>
            <a:pPr marL="0" indent="0">
              <a:buNone/>
            </a:pPr>
            <a:r>
              <a:rPr lang="ja-JP" altLang="ja-JP" sz="1100" dirty="0">
                <a:latin typeface="メイリオ" panose="020B0604030504040204" pitchFamily="50" charset="-128"/>
                <a:ea typeface="メイリオ" panose="020B0604030504040204" pitchFamily="50" charset="-128"/>
              </a:rPr>
              <a:t>・本書に記載した情報に関する正誤や追加情報がある場合は､</a:t>
            </a:r>
            <a:r>
              <a:rPr lang="en-US" altLang="ja-JP" sz="1100" dirty="0">
                <a:latin typeface="メイリオ" panose="020B0604030504040204" pitchFamily="50" charset="-128"/>
                <a:ea typeface="メイリオ" panose="020B0604030504040204" pitchFamily="50" charset="-128"/>
              </a:rPr>
              <a:t>IPA/IKC</a:t>
            </a:r>
            <a:r>
              <a:rPr lang="ja-JP" altLang="ja-JP" sz="1100" dirty="0">
                <a:latin typeface="メイリオ" panose="020B0604030504040204" pitchFamily="50" charset="-128"/>
                <a:ea typeface="メイリオ" panose="020B0604030504040204" pitchFamily="50" charset="-128"/>
              </a:rPr>
              <a:t>のウェブサイトに掲載します。</a:t>
            </a:r>
          </a:p>
          <a:p>
            <a:pPr marL="0" indent="0">
              <a:buNone/>
            </a:pPr>
            <a:r>
              <a:rPr lang="en-US" altLang="ja-JP" sz="1100" kern="0" dirty="0">
                <a:latin typeface="メイリオ" panose="020B0604030504040204" pitchFamily="50" charset="-128"/>
                <a:ea typeface="メイリオ" panose="020B0604030504040204" pitchFamily="50" charset="-128"/>
              </a:rPr>
              <a:t>※Microsoft®</a:t>
            </a:r>
            <a:r>
              <a:rPr lang="ja-JP" altLang="en-US" sz="1100" kern="0" dirty="0">
                <a:latin typeface="メイリオ" panose="020B0604030504040204" pitchFamily="50" charset="-128"/>
                <a:ea typeface="メイリオ" panose="020B0604030504040204" pitchFamily="50" charset="-128"/>
              </a:rPr>
              <a:t>、</a:t>
            </a:r>
            <a:r>
              <a:rPr lang="en-US" altLang="ja-JP" sz="1100" kern="0" dirty="0">
                <a:latin typeface="メイリオ" panose="020B0604030504040204" pitchFamily="50" charset="-128"/>
                <a:ea typeface="メイリオ" panose="020B0604030504040204" pitchFamily="50" charset="-128"/>
              </a:rPr>
              <a:t>Excel®  </a:t>
            </a:r>
            <a:r>
              <a:rPr lang="ja-JP" altLang="en-US" sz="1100" kern="0" dirty="0">
                <a:latin typeface="メイリオ" panose="020B0604030504040204" pitchFamily="50" charset="-128"/>
                <a:ea typeface="メイリオ" panose="020B0604030504040204" pitchFamily="50" charset="-128"/>
              </a:rPr>
              <a:t>は、米国 </a:t>
            </a:r>
            <a:r>
              <a:rPr lang="en-US" altLang="ja-JP" sz="1100" kern="0" dirty="0">
                <a:latin typeface="メイリオ" panose="020B0604030504040204" pitchFamily="50" charset="-128"/>
                <a:ea typeface="メイリオ" panose="020B0604030504040204" pitchFamily="50" charset="-128"/>
              </a:rPr>
              <a:t>Microsoft Corporation</a:t>
            </a:r>
            <a:r>
              <a:rPr lang="ja-JP" altLang="en-US" sz="1100" kern="0" dirty="0">
                <a:latin typeface="メイリオ" panose="020B0604030504040204" pitchFamily="50" charset="-128"/>
                <a:ea typeface="メイリオ" panose="020B0604030504040204" pitchFamily="50" charset="-128"/>
              </a:rPr>
              <a:t>の米国及びその他の国における登録商標又は商標です。</a:t>
            </a:r>
          </a:p>
          <a:p>
            <a:pPr marL="0" indent="0">
              <a:buNone/>
            </a:pPr>
            <a:r>
              <a:rPr lang="en-US" altLang="ja-JP" sz="1100" kern="0" dirty="0">
                <a:latin typeface="メイリオ" panose="020B0604030504040204" pitchFamily="50" charset="-128"/>
                <a:ea typeface="メイリオ" panose="020B0604030504040204" pitchFamily="50" charset="-128"/>
              </a:rPr>
              <a:t>※</a:t>
            </a:r>
            <a:r>
              <a:rPr lang="ja-JP" altLang="en-US" sz="1100" kern="0" dirty="0">
                <a:latin typeface="メイリオ" panose="020B0604030504040204" pitchFamily="50" charset="-128"/>
                <a:ea typeface="メイリオ" panose="020B0604030504040204" pitchFamily="50" charset="-128"/>
              </a:rPr>
              <a:t>その他</a:t>
            </a:r>
            <a:r>
              <a:rPr lang="en-US" altLang="ja-JP" sz="1100" kern="0" dirty="0">
                <a:latin typeface="メイリオ" panose="020B0604030504040204" pitchFamily="50" charset="-128"/>
                <a:ea typeface="メイリオ" panose="020B0604030504040204" pitchFamily="50" charset="-128"/>
              </a:rPr>
              <a:t>､</a:t>
            </a:r>
            <a:r>
              <a:rPr lang="ja-JP" altLang="en-US" sz="1100" kern="0" dirty="0">
                <a:latin typeface="メイリオ" panose="020B0604030504040204" pitchFamily="50" charset="-128"/>
                <a:ea typeface="メイリオ" panose="020B0604030504040204" pitchFamily="50" charset="-128"/>
              </a:rPr>
              <a:t>本書に記載する会社名</a:t>
            </a:r>
            <a:r>
              <a:rPr lang="en-US" altLang="ja-JP" sz="1100" kern="0" dirty="0">
                <a:latin typeface="メイリオ" panose="020B0604030504040204" pitchFamily="50" charset="-128"/>
                <a:ea typeface="メイリオ" panose="020B0604030504040204" pitchFamily="50" charset="-128"/>
              </a:rPr>
              <a:t>､</a:t>
            </a:r>
            <a:r>
              <a:rPr lang="ja-JP" altLang="en-US" sz="1100" kern="0" dirty="0">
                <a:latin typeface="メイリオ" panose="020B0604030504040204" pitchFamily="50" charset="-128"/>
                <a:ea typeface="メイリオ" panose="020B0604030504040204" pitchFamily="50" charset="-128"/>
              </a:rPr>
              <a:t>製品名などは</a:t>
            </a:r>
            <a:r>
              <a:rPr lang="en-US" altLang="ja-JP" sz="1100" kern="0" dirty="0">
                <a:latin typeface="メイリオ" panose="020B0604030504040204" pitchFamily="50" charset="-128"/>
                <a:ea typeface="メイリオ" panose="020B0604030504040204" pitchFamily="50" charset="-128"/>
              </a:rPr>
              <a:t>､</a:t>
            </a:r>
            <a:r>
              <a:rPr lang="ja-JP" altLang="en-US" sz="1100" kern="0" dirty="0">
                <a:latin typeface="メイリオ" panose="020B0604030504040204" pitchFamily="50" charset="-128"/>
                <a:ea typeface="メイリオ" panose="020B0604030504040204" pitchFamily="50" charset="-128"/>
              </a:rPr>
              <a:t>各社の商標又は登録商標です。</a:t>
            </a:r>
          </a:p>
          <a:p>
            <a:pPr marL="0" indent="0">
              <a:buNone/>
            </a:pPr>
            <a:r>
              <a:rPr lang="en-US" altLang="ja-JP" sz="1100" kern="0" dirty="0">
                <a:latin typeface="メイリオ" panose="020B0604030504040204" pitchFamily="50" charset="-128"/>
                <a:ea typeface="メイリオ" panose="020B0604030504040204" pitchFamily="50" charset="-128"/>
              </a:rPr>
              <a:t>※</a:t>
            </a:r>
            <a:r>
              <a:rPr lang="ja-JP" altLang="en-US" sz="1100" kern="0" dirty="0">
                <a:latin typeface="メイリオ" panose="020B0604030504040204" pitchFamily="50" charset="-128"/>
                <a:ea typeface="メイリオ" panose="020B0604030504040204" pitchFamily="50" charset="-128"/>
              </a:rPr>
              <a:t>本書の文中においては</a:t>
            </a:r>
            <a:r>
              <a:rPr lang="en-US" altLang="ja-JP" sz="1100" kern="0" dirty="0">
                <a:latin typeface="メイリオ" panose="020B0604030504040204" pitchFamily="50" charset="-128"/>
                <a:ea typeface="メイリオ" panose="020B0604030504040204" pitchFamily="50" charset="-128"/>
              </a:rPr>
              <a:t>､</a:t>
            </a:r>
            <a:r>
              <a:rPr lang="ja-JP" altLang="en-US" sz="1100" kern="0" dirty="0">
                <a:latin typeface="メイリオ" panose="020B0604030504040204" pitchFamily="50" charset="-128"/>
                <a:ea typeface="メイリオ" panose="020B0604030504040204" pitchFamily="50" charset="-128"/>
              </a:rPr>
              <a:t>これらの表記において商標登録表示</a:t>
            </a:r>
            <a:r>
              <a:rPr lang="en-US" altLang="ja-JP" sz="1100" kern="0" dirty="0">
                <a:latin typeface="メイリオ" panose="020B0604030504040204" pitchFamily="50" charset="-128"/>
                <a:ea typeface="メイリオ" panose="020B0604030504040204" pitchFamily="50" charset="-128"/>
              </a:rPr>
              <a:t>､</a:t>
            </a:r>
            <a:r>
              <a:rPr lang="ja-JP" altLang="en-US" sz="1100" kern="0" dirty="0">
                <a:latin typeface="メイリオ" panose="020B0604030504040204" pitchFamily="50" charset="-128"/>
                <a:ea typeface="メイリオ" panose="020B0604030504040204" pitchFamily="50" charset="-128"/>
              </a:rPr>
              <a:t>その他の商標表示を省略しています。あらかじめご了承ください。</a:t>
            </a:r>
          </a:p>
          <a:p>
            <a:pPr marL="0" indent="0">
              <a:buNone/>
            </a:pPr>
            <a:endParaRPr lang="en-US" altLang="ja-JP" sz="1100" kern="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7771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6277FB-CAE2-4003-B798-2A54FC64F30B}"/>
              </a:ext>
            </a:extLst>
          </p:cNvPr>
          <p:cNvSpPr>
            <a:spLocks noGrp="1"/>
          </p:cNvSpPr>
          <p:nvPr>
            <p:ph type="title"/>
          </p:nvPr>
        </p:nvSpPr>
        <p:spPr>
          <a:xfrm>
            <a:off x="497632" y="260647"/>
            <a:ext cx="9895790" cy="429864"/>
          </a:xfrm>
        </p:spPr>
        <p:txBody>
          <a:bodyPr/>
          <a:lstStyle/>
          <a:p>
            <a:r>
              <a:rPr lang="ja-JP" altLang="en-US" sz="2800" dirty="0"/>
              <a:t>内容</a:t>
            </a:r>
            <a:endParaRPr kumimoji="1" lang="ja-JP" altLang="en-US" dirty="0"/>
          </a:p>
        </p:txBody>
      </p:sp>
      <p:sp>
        <p:nvSpPr>
          <p:cNvPr id="3" name="スライド番号プレースホルダー 2">
            <a:extLst>
              <a:ext uri="{FF2B5EF4-FFF2-40B4-BE49-F238E27FC236}">
                <a16:creationId xmlns:a16="http://schemas.microsoft.com/office/drawing/2014/main" id="{7D398DC5-4762-465A-B674-CFE520D533A6}"/>
              </a:ext>
            </a:extLst>
          </p:cNvPr>
          <p:cNvSpPr>
            <a:spLocks noGrp="1"/>
          </p:cNvSpPr>
          <p:nvPr>
            <p:ph type="sldNum" sz="quarter" idx="12"/>
          </p:nvPr>
        </p:nvSpPr>
        <p:spPr/>
        <p:txBody>
          <a:bodyPr/>
          <a:lstStyle/>
          <a:p>
            <a:pPr>
              <a:defRPr/>
            </a:pPr>
            <a:fld id="{85A425E9-3B03-4C53-BC71-309F440EE1F6}" type="slidenum">
              <a:rPr lang="en-US" altLang="ja-JP" sz="1200" smtClean="0"/>
              <a:pPr>
                <a:defRPr/>
              </a:pPr>
              <a:t>3</a:t>
            </a:fld>
            <a:endParaRPr lang="en-US" altLang="ja-JP" sz="1200" dirty="0"/>
          </a:p>
        </p:txBody>
      </p:sp>
      <p:sp>
        <p:nvSpPr>
          <p:cNvPr id="4" name="テキスト ボックス 3">
            <a:extLst>
              <a:ext uri="{FF2B5EF4-FFF2-40B4-BE49-F238E27FC236}">
                <a16:creationId xmlns:a16="http://schemas.microsoft.com/office/drawing/2014/main" id="{0AA0A1D3-A89C-453E-9D91-F23BD7761037}"/>
              </a:ext>
            </a:extLst>
          </p:cNvPr>
          <p:cNvSpPr txBox="1"/>
          <p:nvPr/>
        </p:nvSpPr>
        <p:spPr>
          <a:xfrm>
            <a:off x="497632" y="906764"/>
            <a:ext cx="11196735" cy="5443157"/>
          </a:xfrm>
          <a:prstGeom prst="rect">
            <a:avLst/>
          </a:prstGeom>
          <a:noFill/>
        </p:spPr>
        <p:txBody>
          <a:bodyPr wrap="square" rtlCol="0">
            <a:spAutoFit/>
          </a:bodyPr>
          <a:lstStyle/>
          <a:p>
            <a:pPr marL="457200"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組込み</a:t>
            </a:r>
            <a:r>
              <a:rPr lang="en-US" altLang="ja-JP" sz="2800" dirty="0">
                <a:latin typeface="メイリオ" panose="020B0604030504040204" pitchFamily="50" charset="-128"/>
                <a:ea typeface="メイリオ" panose="020B0604030504040204" pitchFamily="50" charset="-128"/>
              </a:rPr>
              <a:t>/IoT</a:t>
            </a:r>
            <a:r>
              <a:rPr lang="ja-JP" altLang="en-US" sz="2800" dirty="0">
                <a:latin typeface="メイリオ" panose="020B0604030504040204" pitchFamily="50" charset="-128"/>
                <a:ea typeface="メイリオ" panose="020B0604030504040204" pitchFamily="50" charset="-128"/>
              </a:rPr>
              <a:t>産業動向調査アンケート</a:t>
            </a:r>
          </a:p>
          <a:p>
            <a:pPr marL="457200"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組込み</a:t>
            </a:r>
            <a:r>
              <a:rPr lang="en-US" altLang="ja-JP" sz="2800" dirty="0">
                <a:latin typeface="メイリオ" panose="020B0604030504040204" pitchFamily="50" charset="-128"/>
                <a:ea typeface="メイリオ" panose="020B0604030504040204" pitchFamily="50" charset="-128"/>
              </a:rPr>
              <a:t>/IoT</a:t>
            </a:r>
            <a:r>
              <a:rPr lang="ja-JP" altLang="en-US" sz="2800" dirty="0">
                <a:latin typeface="メイリオ" panose="020B0604030504040204" pitchFamily="50" charset="-128"/>
                <a:ea typeface="メイリオ" panose="020B0604030504040204" pitchFamily="50" charset="-128"/>
              </a:rPr>
              <a:t>産業の</a:t>
            </a:r>
            <a:r>
              <a:rPr lang="en-US" altLang="ja-JP" sz="2800" dirty="0">
                <a:latin typeface="メイリオ" panose="020B0604030504040204" pitchFamily="50" charset="-128"/>
                <a:ea typeface="メイリオ" panose="020B0604030504040204" pitchFamily="50" charset="-128"/>
              </a:rPr>
              <a:t>DX</a:t>
            </a:r>
            <a:r>
              <a:rPr lang="ja-JP" altLang="en-US" sz="2800" dirty="0">
                <a:latin typeface="メイリオ" panose="020B0604030504040204" pitchFamily="50" charset="-128"/>
                <a:ea typeface="メイリオ" panose="020B0604030504040204" pitchFamily="50" charset="-128"/>
              </a:rPr>
              <a:t>の取り組み</a:t>
            </a:r>
          </a:p>
          <a:p>
            <a:pPr marL="914400" lvl="1"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経年変化</a:t>
            </a:r>
            <a:endParaRPr lang="en-US" altLang="ja-JP" sz="2800" dirty="0">
              <a:latin typeface="メイリオ" panose="020B0604030504040204" pitchFamily="50" charset="-128"/>
              <a:ea typeface="メイリオ" panose="020B0604030504040204" pitchFamily="50" charset="-128"/>
            </a:endParaRPr>
          </a:p>
          <a:p>
            <a:pPr marL="914400" lvl="1" indent="-457200">
              <a:lnSpc>
                <a:spcPts val="3500"/>
              </a:lnSpc>
              <a:buFont typeface="Arial" panose="020B0604020202020204" pitchFamily="34" charset="0"/>
              <a:buChar char="•"/>
            </a:pPr>
            <a:r>
              <a:rPr lang="en-US" altLang="ja-JP" sz="2800" dirty="0">
                <a:latin typeface="メイリオ" panose="020B0604030504040204" pitchFamily="50" charset="-128"/>
                <a:ea typeface="メイリオ" panose="020B0604030504040204" pitchFamily="50" charset="-128"/>
              </a:rPr>
              <a:t>DX</a:t>
            </a:r>
            <a:r>
              <a:rPr lang="ja-JP" altLang="en-US" sz="2800" dirty="0">
                <a:latin typeface="メイリオ" panose="020B0604030504040204" pitchFamily="50" charset="-128"/>
                <a:ea typeface="メイリオ" panose="020B0604030504040204" pitchFamily="50" charset="-128"/>
              </a:rPr>
              <a:t>の取り組みとの関連</a:t>
            </a:r>
            <a:endParaRPr lang="en-US" altLang="ja-JP" sz="2800" dirty="0">
              <a:latin typeface="メイリオ" panose="020B0604030504040204" pitchFamily="50" charset="-128"/>
              <a:ea typeface="メイリオ" panose="020B0604030504040204" pitchFamily="50" charset="-128"/>
            </a:endParaRPr>
          </a:p>
          <a:p>
            <a:pPr marL="914400" lvl="1" indent="-457200">
              <a:lnSpc>
                <a:spcPts val="3500"/>
              </a:lnSpc>
              <a:buFont typeface="Arial" panose="020B0604020202020204" pitchFamily="34" charset="0"/>
              <a:buChar char="•"/>
            </a:pPr>
            <a:r>
              <a:rPr lang="en-US" altLang="ja-JP" sz="2800" dirty="0">
                <a:latin typeface="メイリオ" panose="020B0604030504040204" pitchFamily="50" charset="-128"/>
                <a:ea typeface="メイリオ" panose="020B0604030504040204" pitchFamily="50" charset="-128"/>
              </a:rPr>
              <a:t>DX</a:t>
            </a:r>
            <a:r>
              <a:rPr lang="ja-JP" altLang="en-US" sz="2800" dirty="0">
                <a:latin typeface="メイリオ" panose="020B0604030504040204" pitchFamily="50" charset="-128"/>
                <a:ea typeface="メイリオ" panose="020B0604030504040204" pitchFamily="50" charset="-128"/>
              </a:rPr>
              <a:t>会社の特徴</a:t>
            </a:r>
            <a:endParaRPr lang="en-US" altLang="ja-JP" sz="2800" dirty="0">
              <a:latin typeface="メイリオ" panose="020B0604030504040204" pitchFamily="50" charset="-128"/>
              <a:ea typeface="メイリオ" panose="020B0604030504040204" pitchFamily="50" charset="-128"/>
            </a:endParaRPr>
          </a:p>
          <a:p>
            <a:pPr marL="457200"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組込み</a:t>
            </a:r>
            <a:r>
              <a:rPr lang="en-US" altLang="ja-JP" sz="2800" dirty="0">
                <a:latin typeface="メイリオ" panose="020B0604030504040204" pitchFamily="50" charset="-128"/>
                <a:ea typeface="メイリオ" panose="020B0604030504040204" pitchFamily="50" charset="-128"/>
              </a:rPr>
              <a:t>/IoT</a:t>
            </a:r>
            <a:r>
              <a:rPr lang="ja-JP" altLang="en-US" sz="2800" dirty="0">
                <a:latin typeface="メイリオ" panose="020B0604030504040204" pitchFamily="50" charset="-128"/>
                <a:ea typeface="メイリオ" panose="020B0604030504040204" pitchFamily="50" charset="-128"/>
              </a:rPr>
              <a:t>産業の技術動向</a:t>
            </a:r>
            <a:endParaRPr lang="en-US" altLang="ja-JP" sz="2800" dirty="0">
              <a:latin typeface="メイリオ" panose="020B0604030504040204" pitchFamily="50" charset="-128"/>
              <a:ea typeface="メイリオ" panose="020B0604030504040204" pitchFamily="50" charset="-128"/>
            </a:endParaRPr>
          </a:p>
          <a:p>
            <a:pPr marL="914400" lvl="1"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経年変化</a:t>
            </a:r>
            <a:endParaRPr lang="en-US" altLang="ja-JP" sz="2800" dirty="0">
              <a:latin typeface="メイリオ" panose="020B0604030504040204" pitchFamily="50" charset="-128"/>
              <a:ea typeface="メイリオ" panose="020B0604030504040204" pitchFamily="50" charset="-128"/>
            </a:endParaRPr>
          </a:p>
          <a:p>
            <a:pPr marL="914400" lvl="1"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開発スタイル</a:t>
            </a:r>
            <a:endParaRPr lang="en-US" altLang="ja-JP" sz="2800" dirty="0">
              <a:latin typeface="メイリオ" panose="020B0604030504040204" pitchFamily="50" charset="-128"/>
              <a:ea typeface="メイリオ" panose="020B0604030504040204" pitchFamily="50" charset="-128"/>
            </a:endParaRPr>
          </a:p>
          <a:p>
            <a:pPr marL="914400" lvl="1"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技術間の関連</a:t>
            </a:r>
            <a:endParaRPr lang="en-US" altLang="ja-JP" sz="2800" dirty="0">
              <a:latin typeface="メイリオ" panose="020B0604030504040204" pitchFamily="50" charset="-128"/>
              <a:ea typeface="メイリオ" panose="020B0604030504040204" pitchFamily="50" charset="-128"/>
            </a:endParaRPr>
          </a:p>
          <a:p>
            <a:pPr marL="914400" lvl="1" indent="-457200">
              <a:lnSpc>
                <a:spcPts val="35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技術のライフサイクル</a:t>
            </a:r>
            <a:endParaRPr lang="en-US" altLang="ja-JP" sz="2800" dirty="0">
              <a:latin typeface="メイリオ" panose="020B0604030504040204" pitchFamily="50" charset="-128"/>
              <a:ea typeface="メイリオ" panose="020B0604030504040204" pitchFamily="50" charset="-128"/>
            </a:endParaRPr>
          </a:p>
          <a:p>
            <a:pPr marL="457200" indent="-457200">
              <a:lnSpc>
                <a:spcPts val="3500"/>
              </a:lnSpc>
              <a:buFont typeface="Arial" panose="020B0604020202020204" pitchFamily="34" charset="0"/>
              <a:buChar char="•"/>
            </a:pPr>
            <a:r>
              <a:rPr lang="ja-JP" altLang="en-US" sz="2800" kern="0" dirty="0">
                <a:latin typeface="メイリオ" panose="020B0604030504040204" pitchFamily="50" charset="-128"/>
                <a:ea typeface="メイリオ" panose="020B0604030504040204" pitchFamily="50" charset="-128"/>
              </a:rPr>
              <a:t>組込み</a:t>
            </a:r>
            <a:r>
              <a:rPr lang="en-US" altLang="ja-JP" sz="2800" kern="0" dirty="0">
                <a:latin typeface="メイリオ" panose="020B0604030504040204" pitchFamily="50" charset="-128"/>
                <a:ea typeface="メイリオ" panose="020B0604030504040204" pitchFamily="50" charset="-128"/>
              </a:rPr>
              <a:t>/IoT</a:t>
            </a:r>
            <a:r>
              <a:rPr lang="ja-JP" altLang="en-US" sz="2800" kern="0" dirty="0">
                <a:latin typeface="メイリオ" panose="020B0604030504040204" pitchFamily="50" charset="-128"/>
                <a:ea typeface="メイリオ" panose="020B0604030504040204" pitchFamily="50" charset="-128"/>
              </a:rPr>
              <a:t>企業の技術動向ヒアリング</a:t>
            </a:r>
            <a:endParaRPr lang="en-US" altLang="ja-JP" sz="2800" kern="0" dirty="0">
              <a:latin typeface="メイリオ" panose="020B0604030504040204" pitchFamily="50" charset="-128"/>
              <a:ea typeface="メイリオ" panose="020B0604030504040204" pitchFamily="50" charset="-128"/>
            </a:endParaRPr>
          </a:p>
          <a:p>
            <a:pPr marL="914400" lvl="1" indent="-457200">
              <a:lnSpc>
                <a:spcPts val="3500"/>
              </a:lnSpc>
              <a:buFont typeface="Arial" panose="020B0604020202020204" pitchFamily="34" charset="0"/>
              <a:buChar char="•"/>
            </a:pPr>
            <a:r>
              <a:rPr lang="ja-JP" altLang="en-US" sz="2800" kern="0" dirty="0">
                <a:latin typeface="メイリオ" panose="020B0604030504040204" pitchFamily="50" charset="-128"/>
                <a:ea typeface="メイリオ" panose="020B0604030504040204" pitchFamily="50" charset="-128"/>
              </a:rPr>
              <a:t>項目と一部紹介</a:t>
            </a:r>
            <a:endParaRPr lang="ja-JP" altLang="en-US"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8563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C7F25D-BCA5-4C1D-8A53-A637170B3FEA}"/>
              </a:ext>
            </a:extLst>
          </p:cNvPr>
          <p:cNvSpPr>
            <a:spLocks noGrp="1"/>
          </p:cNvSpPr>
          <p:nvPr>
            <p:ph type="title"/>
          </p:nvPr>
        </p:nvSpPr>
        <p:spPr>
          <a:xfrm>
            <a:off x="551384" y="97446"/>
            <a:ext cx="7344816" cy="553998"/>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p>
            <a:pPr defTabSz="844073" eaLnBrk="1" hangingPunct="1"/>
            <a:r>
              <a:rPr lang="ja-JP" altLang="en-US" sz="3600" b="1" kern="1200" dirty="0">
                <a:solidFill>
                  <a:srgbClr val="C00000"/>
                </a:solidFill>
                <a:latin typeface="Meiryo UI" pitchFamily="50" charset="-128"/>
                <a:ea typeface="Meiryo UI" pitchFamily="50" charset="-128"/>
              </a:rPr>
              <a:t>組込み</a:t>
            </a:r>
            <a:r>
              <a:rPr lang="en-US" altLang="ja-JP" sz="3600" b="1" kern="1200" dirty="0">
                <a:solidFill>
                  <a:srgbClr val="C00000"/>
                </a:solidFill>
                <a:latin typeface="Meiryo UI" pitchFamily="50" charset="-128"/>
                <a:ea typeface="Meiryo UI" pitchFamily="50" charset="-128"/>
              </a:rPr>
              <a:t>/IoT</a:t>
            </a:r>
            <a:r>
              <a:rPr lang="ja-JP" altLang="en-US" sz="3600" b="1" kern="1200" dirty="0">
                <a:solidFill>
                  <a:srgbClr val="C00000"/>
                </a:solidFill>
                <a:latin typeface="Meiryo UI" pitchFamily="50" charset="-128"/>
                <a:ea typeface="Meiryo UI" pitchFamily="50" charset="-128"/>
              </a:rPr>
              <a:t>産業動向調査アンケート</a:t>
            </a:r>
          </a:p>
        </p:txBody>
      </p:sp>
      <p:sp>
        <p:nvSpPr>
          <p:cNvPr id="5" name="コンテンツ プレースホルダー 2">
            <a:extLst>
              <a:ext uri="{FF2B5EF4-FFF2-40B4-BE49-F238E27FC236}">
                <a16:creationId xmlns:a16="http://schemas.microsoft.com/office/drawing/2014/main" id="{EB606B96-E9EB-4F52-B66D-BE374DEC4223}"/>
              </a:ext>
            </a:extLst>
          </p:cNvPr>
          <p:cNvSpPr txBox="1">
            <a:spLocks/>
          </p:cNvSpPr>
          <p:nvPr/>
        </p:nvSpPr>
        <p:spPr>
          <a:xfrm>
            <a:off x="551384" y="908720"/>
            <a:ext cx="11704552" cy="3024336"/>
          </a:xfrm>
          <a:prstGeom prst="rect">
            <a:avLst/>
          </a:prstGeom>
          <a:noFill/>
        </p:spPr>
        <p:txBody>
          <a:bodyPr/>
          <a:lstStyle>
            <a:lvl1pPr marL="342907" indent="-342907" algn="l" rtl="0" eaLnBrk="0" fontAlgn="base" hangingPunct="0">
              <a:spcBef>
                <a:spcPct val="20000"/>
              </a:spcBef>
              <a:spcAft>
                <a:spcPct val="0"/>
              </a:spcAft>
              <a:buClr>
                <a:srgbClr val="0000FF"/>
              </a:buClr>
              <a:buChar char="•"/>
              <a:defRPr kumimoji="1" sz="3200">
                <a:solidFill>
                  <a:schemeClr val="tx1"/>
                </a:solidFill>
                <a:latin typeface="+mn-lt"/>
                <a:ea typeface="+mn-ea"/>
                <a:cs typeface="+mn-cs"/>
              </a:defRPr>
            </a:lvl1pPr>
            <a:lvl2pPr marL="742965" indent="-285756" algn="l" rtl="0" eaLnBrk="0" fontAlgn="base" hangingPunct="0">
              <a:spcBef>
                <a:spcPct val="20000"/>
              </a:spcBef>
              <a:spcAft>
                <a:spcPct val="0"/>
              </a:spcAft>
              <a:buClr>
                <a:schemeClr val="tx1"/>
              </a:buClr>
              <a:buFont typeface="Arial" charset="0"/>
              <a:buChar char="–"/>
              <a:defRPr kumimoji="1" sz="2800">
                <a:solidFill>
                  <a:schemeClr val="tx1"/>
                </a:solidFill>
                <a:latin typeface="+mn-lt"/>
                <a:ea typeface="+mn-ea"/>
              </a:defRPr>
            </a:lvl2pPr>
            <a:lvl3pPr marL="1143023" indent="-228605" algn="l" rtl="0" eaLnBrk="0" fontAlgn="base" hangingPunct="0">
              <a:spcBef>
                <a:spcPct val="20000"/>
              </a:spcBef>
              <a:spcAft>
                <a:spcPct val="0"/>
              </a:spcAft>
              <a:buClr>
                <a:srgbClr val="0000FF"/>
              </a:buClr>
              <a:buChar char="•"/>
              <a:defRPr kumimoji="1" sz="2400">
                <a:solidFill>
                  <a:schemeClr val="tx1"/>
                </a:solidFill>
                <a:latin typeface="+mn-lt"/>
                <a:ea typeface="+mn-ea"/>
              </a:defRPr>
            </a:lvl3pPr>
            <a:lvl4pPr marL="1600232" indent="-228605" algn="l" rtl="0" eaLnBrk="0" fontAlgn="base" hangingPunct="0">
              <a:spcBef>
                <a:spcPct val="20000"/>
              </a:spcBef>
              <a:spcAft>
                <a:spcPct val="0"/>
              </a:spcAft>
              <a:buClr>
                <a:srgbClr val="FF6600"/>
              </a:buClr>
              <a:buFont typeface="Arial" charset="0"/>
              <a:buChar char="–"/>
              <a:defRPr kumimoji="1" sz="2000">
                <a:solidFill>
                  <a:schemeClr val="tx1"/>
                </a:solidFill>
                <a:latin typeface="+mn-lt"/>
                <a:ea typeface="+mn-ea"/>
              </a:defRPr>
            </a:lvl4pPr>
            <a:lvl5pPr marL="2057441" indent="-228605" algn="l" rtl="0" eaLnBrk="0" fontAlgn="base" hangingPunct="0">
              <a:spcBef>
                <a:spcPct val="20000"/>
              </a:spcBef>
              <a:spcAft>
                <a:spcPct val="0"/>
              </a:spcAft>
              <a:buClr>
                <a:schemeClr val="accent2"/>
              </a:buClr>
              <a:buFont typeface="Arial" charset="0"/>
              <a:buChar char="»"/>
              <a:defRPr kumimoji="1" sz="2000">
                <a:solidFill>
                  <a:schemeClr val="tx1"/>
                </a:solidFill>
                <a:latin typeface="+mn-lt"/>
                <a:ea typeface="+mn-ea"/>
              </a:defRPr>
            </a:lvl5pPr>
            <a:lvl6pPr marL="2514650"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6pPr>
            <a:lvl7pPr marL="2971859"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7pPr>
            <a:lvl8pPr marL="3429069"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8pPr>
            <a:lvl9pPr marL="3886278" indent="-228605" algn="l" rtl="0" fontAlgn="base">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marL="0" indent="0">
              <a:buNone/>
            </a:pPr>
            <a:r>
              <a:rPr lang="en-US" altLang="ja-JP" dirty="0"/>
              <a:t>2021</a:t>
            </a:r>
            <a:r>
              <a:rPr lang="ja-JP" altLang="en-US" dirty="0"/>
              <a:t>年度組込み</a:t>
            </a:r>
            <a:r>
              <a:rPr lang="en-US" altLang="ja-JP" dirty="0"/>
              <a:t>/IoT</a:t>
            </a:r>
            <a:r>
              <a:rPr lang="ja-JP" altLang="en-US" dirty="0"/>
              <a:t>産業の動向把握等に関する調査</a:t>
            </a:r>
            <a:endParaRPr lang="en-US" altLang="ja-JP" dirty="0"/>
          </a:p>
          <a:p>
            <a:pPr marL="0" indent="0">
              <a:buNone/>
            </a:pPr>
            <a:r>
              <a:rPr lang="en-US" altLang="ja-JP" sz="3600" dirty="0">
                <a:solidFill>
                  <a:srgbClr val="FF0000"/>
                </a:solidFill>
              </a:rPr>
              <a:t>1,108</a:t>
            </a:r>
            <a:r>
              <a:rPr lang="ja-JP" altLang="en-US" dirty="0"/>
              <a:t>社のアンケート回答から</a:t>
            </a:r>
            <a:r>
              <a:rPr lang="en-US" altLang="ja-JP" dirty="0"/>
              <a:t>DX</a:t>
            </a:r>
            <a:r>
              <a:rPr lang="ja-JP" altLang="en-US" dirty="0"/>
              <a:t>の取り組みや技術動向を分析</a:t>
            </a:r>
            <a:endParaRPr lang="en-US" altLang="ja-JP" dirty="0"/>
          </a:p>
          <a:p>
            <a:pPr marL="0" indent="0">
              <a:buNone/>
            </a:pPr>
            <a:r>
              <a:rPr lang="ja-JP" altLang="en-US" kern="0" dirty="0">
                <a:latin typeface="Meiryo UI" panose="020B0604030504040204" pitchFamily="50" charset="-128"/>
                <a:ea typeface="Meiryo UI" panose="020B0604030504040204" pitchFamily="50" charset="-128"/>
              </a:rPr>
              <a:t>さらにアンケートの深堀のために</a:t>
            </a:r>
            <a:r>
              <a:rPr lang="en-US" altLang="ja-JP" sz="3600" kern="0" dirty="0">
                <a:solidFill>
                  <a:srgbClr val="FF0000"/>
                </a:solidFill>
                <a:latin typeface="Meiryo UI" panose="020B0604030504040204" pitchFamily="50" charset="-128"/>
                <a:ea typeface="Meiryo UI" panose="020B0604030504040204" pitchFamily="50" charset="-128"/>
              </a:rPr>
              <a:t>14</a:t>
            </a:r>
            <a:r>
              <a:rPr lang="ja-JP" altLang="en-US" kern="0" dirty="0">
                <a:latin typeface="Meiryo UI" panose="020B0604030504040204" pitchFamily="50" charset="-128"/>
                <a:ea typeface="Meiryo UI" panose="020B0604030504040204" pitchFamily="50" charset="-128"/>
              </a:rPr>
              <a:t>社のヒアリングを実施</a:t>
            </a:r>
            <a:endParaRPr lang="en-US" altLang="ja-JP" kern="0" dirty="0">
              <a:latin typeface="Meiryo UI" panose="020B0604030504040204" pitchFamily="50" charset="-128"/>
              <a:ea typeface="Meiryo UI" panose="020B0604030504040204" pitchFamily="50" charset="-128"/>
            </a:endParaRPr>
          </a:p>
          <a:p>
            <a:pPr marL="0" indent="0">
              <a:buNone/>
            </a:pPr>
            <a:r>
              <a:rPr lang="ja-JP" altLang="en-US" sz="2800" kern="0" dirty="0">
                <a:latin typeface="Meiryo UI" panose="020B0604030504040204" pitchFamily="50" charset="-128"/>
                <a:ea typeface="Meiryo UI" panose="020B0604030504040204" pitchFamily="50" charset="-128"/>
              </a:rPr>
              <a:t>主な項目：状況、要件変化、</a:t>
            </a:r>
            <a:r>
              <a:rPr lang="en-US" altLang="ja-JP" sz="2800" kern="0" dirty="0">
                <a:latin typeface="Meiryo UI" panose="020B0604030504040204" pitchFamily="50" charset="-128"/>
                <a:ea typeface="Meiryo UI" panose="020B0604030504040204" pitchFamily="50" charset="-128"/>
              </a:rPr>
              <a:t>DX</a:t>
            </a:r>
            <a:r>
              <a:rPr lang="ja-JP" altLang="en-US" sz="2800" kern="0" dirty="0">
                <a:latin typeface="Meiryo UI" panose="020B0604030504040204" pitchFamily="50" charset="-128"/>
                <a:ea typeface="Meiryo UI" panose="020B0604030504040204" pitchFamily="50" charset="-128"/>
              </a:rPr>
              <a:t>、開発スタイル、重要技術、人材</a:t>
            </a:r>
            <a:endParaRPr lang="en-US" altLang="ja-JP" sz="2800" kern="0" dirty="0">
              <a:latin typeface="Meiryo UI" panose="020B0604030504040204" pitchFamily="50" charset="-128"/>
              <a:ea typeface="Meiryo UI" panose="020B0604030504040204" pitchFamily="50" charset="-128"/>
            </a:endParaRPr>
          </a:p>
          <a:p>
            <a:pPr marL="0" indent="0">
              <a:buNone/>
            </a:pPr>
            <a:r>
              <a:rPr lang="ja-JP" altLang="en-US" sz="2800" kern="0" dirty="0">
                <a:latin typeface="Meiryo UI" panose="020B0604030504040204" pitchFamily="50" charset="-128"/>
                <a:ea typeface="Meiryo UI" panose="020B0604030504040204" pitchFamily="50" charset="-128"/>
              </a:rPr>
              <a:t>対象：組込み</a:t>
            </a:r>
            <a:r>
              <a:rPr lang="en-US" altLang="ja-JP" sz="2800" kern="0" dirty="0">
                <a:latin typeface="Meiryo UI" panose="020B0604030504040204" pitchFamily="50" charset="-128"/>
                <a:ea typeface="Meiryo UI" panose="020B0604030504040204" pitchFamily="50" charset="-128"/>
              </a:rPr>
              <a:t>/IoT</a:t>
            </a:r>
            <a:r>
              <a:rPr lang="ja-JP" altLang="en-US" sz="2800" kern="0" dirty="0">
                <a:latin typeface="Meiryo UI" panose="020B0604030504040204" pitchFamily="50" charset="-128"/>
                <a:ea typeface="Meiryo UI" panose="020B0604030504040204" pitchFamily="50" charset="-128"/>
              </a:rPr>
              <a:t>産業のユーザー</a:t>
            </a:r>
            <a:r>
              <a:rPr lang="en-US" altLang="ja-JP" sz="2800" kern="0" dirty="0">
                <a:latin typeface="Meiryo UI" panose="020B0604030504040204" pitchFamily="50" charset="-128"/>
                <a:ea typeface="Meiryo UI" panose="020B0604030504040204" pitchFamily="50" charset="-128"/>
              </a:rPr>
              <a:t>/</a:t>
            </a:r>
            <a:r>
              <a:rPr lang="ja-JP" altLang="en-US" sz="2800" kern="0" dirty="0">
                <a:latin typeface="Meiryo UI" panose="020B0604030504040204" pitchFamily="50" charset="-128"/>
                <a:ea typeface="Meiryo UI" panose="020B0604030504040204" pitchFamily="50" charset="-128"/>
              </a:rPr>
              <a:t>メーカー</a:t>
            </a:r>
            <a:r>
              <a:rPr lang="en-US" altLang="ja-JP" sz="2800" kern="0" dirty="0">
                <a:latin typeface="Meiryo UI" panose="020B0604030504040204" pitchFamily="50" charset="-128"/>
                <a:ea typeface="Meiryo UI" panose="020B0604030504040204" pitchFamily="50" charset="-128"/>
              </a:rPr>
              <a:t>/</a:t>
            </a:r>
            <a:r>
              <a:rPr lang="ja-JP" altLang="en-US" sz="2800" kern="0" dirty="0">
                <a:latin typeface="Meiryo UI" panose="020B0604030504040204" pitchFamily="50" charset="-128"/>
                <a:ea typeface="Meiryo UI" panose="020B0604030504040204" pitchFamily="50" charset="-128"/>
              </a:rPr>
              <a:t>サブシステム提供</a:t>
            </a:r>
            <a:r>
              <a:rPr lang="en-US" altLang="ja-JP" sz="2800" kern="0" dirty="0">
                <a:latin typeface="Meiryo UI" panose="020B0604030504040204" pitchFamily="50" charset="-128"/>
                <a:ea typeface="Meiryo UI" panose="020B0604030504040204" pitchFamily="50" charset="-128"/>
              </a:rPr>
              <a:t>/</a:t>
            </a:r>
            <a:r>
              <a:rPr lang="ja-JP" altLang="en-US" sz="2800" kern="0" dirty="0">
                <a:latin typeface="Meiryo UI" panose="020B0604030504040204" pitchFamily="50" charset="-128"/>
                <a:ea typeface="Meiryo UI" panose="020B0604030504040204" pitchFamily="50" charset="-128"/>
              </a:rPr>
              <a:t>サービス提供企業</a:t>
            </a:r>
            <a:endParaRPr lang="en-US" altLang="ja-JP" sz="2800" kern="0" dirty="0">
              <a:latin typeface="Meiryo UI" panose="020B0604030504040204" pitchFamily="50" charset="-128"/>
              <a:ea typeface="Meiryo UI" panose="020B0604030504040204" pitchFamily="50" charset="-128"/>
            </a:endParaRPr>
          </a:p>
          <a:p>
            <a:pPr marL="0" indent="0">
              <a:buNone/>
            </a:pPr>
            <a:endParaRPr lang="en-US" altLang="ja-JP" sz="2800" kern="0" dirty="0">
              <a:latin typeface="Meiryo UI" panose="020B0604030504040204" pitchFamily="50" charset="-128"/>
              <a:ea typeface="Meiryo UI" panose="020B0604030504040204" pitchFamily="50" charset="-128"/>
            </a:endParaRPr>
          </a:p>
          <a:p>
            <a:pPr marL="0" indent="0">
              <a:buNone/>
            </a:pPr>
            <a:endParaRPr lang="en-US" altLang="ja-JP" kern="0" dirty="0">
              <a:latin typeface="Meiryo UI" panose="020B0604030504040204" pitchFamily="50" charset="-128"/>
              <a:ea typeface="Meiryo UI" panose="020B0604030504040204" pitchFamily="50" charset="-128"/>
            </a:endParaRPr>
          </a:p>
        </p:txBody>
      </p:sp>
      <p:sp>
        <p:nvSpPr>
          <p:cNvPr id="8" name="スライド番号プレースホルダー 2">
            <a:extLst>
              <a:ext uri="{FF2B5EF4-FFF2-40B4-BE49-F238E27FC236}">
                <a16:creationId xmlns:a16="http://schemas.microsoft.com/office/drawing/2014/main" id="{F4BBFC1E-71A2-47DE-9CD8-B986DDBA8A91}"/>
              </a:ext>
            </a:extLst>
          </p:cNvPr>
          <p:cNvSpPr>
            <a:spLocks noGrp="1"/>
          </p:cNvSpPr>
          <p:nvPr>
            <p:ph type="sldNum" sz="quarter" idx="12"/>
          </p:nvPr>
        </p:nvSpPr>
        <p:spPr>
          <a:xfrm>
            <a:off x="9984432" y="6570662"/>
            <a:ext cx="2133600" cy="287338"/>
          </a:xfrm>
        </p:spPr>
        <p:txBody>
          <a:bodyPr/>
          <a:lstStyle/>
          <a:p>
            <a:pPr>
              <a:defRPr/>
            </a:pPr>
            <a:fld id="{85A425E9-3B03-4C53-BC71-309F440EE1F6}" type="slidenum">
              <a:rPr lang="en-US" altLang="ja-JP" smtClean="0"/>
              <a:pPr>
                <a:defRPr/>
              </a:pPr>
              <a:t>4</a:t>
            </a:fld>
            <a:endParaRPr lang="en-US" altLang="ja-JP" dirty="0"/>
          </a:p>
        </p:txBody>
      </p:sp>
      <p:pic>
        <p:nvPicPr>
          <p:cNvPr id="3" name="図 2">
            <a:extLst>
              <a:ext uri="{FF2B5EF4-FFF2-40B4-BE49-F238E27FC236}">
                <a16:creationId xmlns:a16="http://schemas.microsoft.com/office/drawing/2014/main" id="{D8D4ED35-AEA8-474A-9F0D-F82A92348755}"/>
              </a:ext>
            </a:extLst>
          </p:cNvPr>
          <p:cNvPicPr>
            <a:picLocks noChangeAspect="1"/>
          </p:cNvPicPr>
          <p:nvPr/>
        </p:nvPicPr>
        <p:blipFill>
          <a:blip r:embed="rId3"/>
          <a:stretch>
            <a:fillRect/>
          </a:stretch>
        </p:blipFill>
        <p:spPr>
          <a:xfrm>
            <a:off x="911424" y="3761263"/>
            <a:ext cx="5369053" cy="2414468"/>
          </a:xfrm>
          <a:prstGeom prst="rect">
            <a:avLst/>
          </a:prstGeom>
        </p:spPr>
      </p:pic>
      <p:sp>
        <p:nvSpPr>
          <p:cNvPr id="4" name="テキスト ボックス 3">
            <a:extLst>
              <a:ext uri="{FF2B5EF4-FFF2-40B4-BE49-F238E27FC236}">
                <a16:creationId xmlns:a16="http://schemas.microsoft.com/office/drawing/2014/main" id="{4D4ACA3B-9930-452E-9BCE-B762E6CBC23D}"/>
              </a:ext>
            </a:extLst>
          </p:cNvPr>
          <p:cNvSpPr txBox="1"/>
          <p:nvPr/>
        </p:nvSpPr>
        <p:spPr>
          <a:xfrm>
            <a:off x="1775520" y="6175731"/>
            <a:ext cx="5262979" cy="461665"/>
          </a:xfrm>
          <a:prstGeom prst="rect">
            <a:avLst/>
          </a:prstGeom>
          <a:noFill/>
        </p:spPr>
        <p:txBody>
          <a:bodyPr wrap="none" rtlCol="0">
            <a:spAutoFit/>
          </a:bodyPr>
          <a:lstStyle/>
          <a:p>
            <a:r>
              <a:rPr lang="ja-JP" altLang="en-US" sz="1200" dirty="0">
                <a:latin typeface="メイリオ" panose="020B0604030504040204" pitchFamily="50" charset="-128"/>
                <a:ea typeface="メイリオ" panose="020B0604030504040204" pitchFamily="50" charset="-128"/>
              </a:rPr>
              <a:t>組込み</a:t>
            </a:r>
            <a:r>
              <a:rPr lang="en-US" altLang="ja-JP" sz="1200" dirty="0">
                <a:latin typeface="メイリオ" panose="020B0604030504040204" pitchFamily="50" charset="-128"/>
                <a:ea typeface="メイリオ" panose="020B0604030504040204" pitchFamily="50" charset="-128"/>
              </a:rPr>
              <a:t>/IoT</a:t>
            </a:r>
            <a:r>
              <a:rPr lang="ja-JP" altLang="en-US" sz="1200" dirty="0">
                <a:latin typeface="メイリオ" panose="020B0604030504040204" pitchFamily="50" charset="-128"/>
                <a:ea typeface="メイリオ" panose="020B0604030504040204" pitchFamily="50" charset="-128"/>
              </a:rPr>
              <a:t>産業の産業構造</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（出所：一般社団法人組込みイノベーション協議会の資料をもとに作成）</a:t>
            </a: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2478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5</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7294103" y="71019"/>
            <a:ext cx="3229594"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メイリオ" panose="020B0604030504040204" pitchFamily="50" charset="-128"/>
                <a:ea typeface="メイリオ" panose="020B0604030504040204" pitchFamily="50" charset="-128"/>
              </a:rPr>
              <a:t>（経年変化）</a:t>
            </a:r>
            <a:endParaRPr lang="en-US" altLang="ja-JP" kern="0" dirty="0">
              <a:latin typeface="メイリオ" panose="020B0604030504040204" pitchFamily="50" charset="-128"/>
              <a:ea typeface="メイリオ" panose="020B0604030504040204" pitchFamily="50" charset="-128"/>
            </a:endParaRPr>
          </a:p>
        </p:txBody>
      </p:sp>
      <p:pic>
        <p:nvPicPr>
          <p:cNvPr id="21" name="図 20">
            <a:extLst>
              <a:ext uri="{FF2B5EF4-FFF2-40B4-BE49-F238E27FC236}">
                <a16:creationId xmlns:a16="http://schemas.microsoft.com/office/drawing/2014/main" id="{CFAE2B6B-4D24-46DC-8E1A-3C594171ED30}"/>
              </a:ext>
            </a:extLst>
          </p:cNvPr>
          <p:cNvPicPr>
            <a:picLocks noChangeAspect="1"/>
          </p:cNvPicPr>
          <p:nvPr/>
        </p:nvPicPr>
        <p:blipFill>
          <a:blip r:embed="rId3"/>
          <a:stretch>
            <a:fillRect/>
          </a:stretch>
        </p:blipFill>
        <p:spPr>
          <a:xfrm>
            <a:off x="6816081" y="2708920"/>
            <a:ext cx="3633077" cy="3664308"/>
          </a:xfrm>
          <a:prstGeom prst="rect">
            <a:avLst/>
          </a:prstGeom>
        </p:spPr>
      </p:pic>
      <p:cxnSp>
        <p:nvCxnSpPr>
          <p:cNvPr id="22" name="直線矢印コネクタ 21">
            <a:extLst>
              <a:ext uri="{FF2B5EF4-FFF2-40B4-BE49-F238E27FC236}">
                <a16:creationId xmlns:a16="http://schemas.microsoft.com/office/drawing/2014/main" id="{28779A6D-F962-457B-A5AC-EABE7AE4A8EC}"/>
              </a:ext>
            </a:extLst>
          </p:cNvPr>
          <p:cNvCxnSpPr/>
          <p:nvPr/>
        </p:nvCxnSpPr>
        <p:spPr bwMode="auto">
          <a:xfrm>
            <a:off x="8112224" y="3959535"/>
            <a:ext cx="796676" cy="972108"/>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a:extLst>
              <a:ext uri="{FF2B5EF4-FFF2-40B4-BE49-F238E27FC236}">
                <a16:creationId xmlns:a16="http://schemas.microsoft.com/office/drawing/2014/main" id="{CF6323A3-6BA6-472E-9430-4D1FD6A9B7CD}"/>
              </a:ext>
            </a:extLst>
          </p:cNvPr>
          <p:cNvCxnSpPr/>
          <p:nvPr/>
        </p:nvCxnSpPr>
        <p:spPr bwMode="auto">
          <a:xfrm>
            <a:off x="9058994" y="4936976"/>
            <a:ext cx="576064" cy="0"/>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28">
            <a:extLst>
              <a:ext uri="{FF2B5EF4-FFF2-40B4-BE49-F238E27FC236}">
                <a16:creationId xmlns:a16="http://schemas.microsoft.com/office/drawing/2014/main" id="{EFDA0D00-F9C9-4703-86D7-AF8E070914F8}"/>
              </a:ext>
            </a:extLst>
          </p:cNvPr>
          <p:cNvSpPr txBox="1"/>
          <p:nvPr/>
        </p:nvSpPr>
        <p:spPr>
          <a:xfrm>
            <a:off x="5519936" y="1311157"/>
            <a:ext cx="6536389" cy="1200329"/>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DX</a:t>
            </a:r>
            <a:r>
              <a:rPr kumimoji="1" lang="ja-JP" altLang="en-US" sz="2400" b="1" dirty="0">
                <a:latin typeface="メイリオ" panose="020B0604030504040204" pitchFamily="50" charset="-128"/>
                <a:ea typeface="メイリオ" panose="020B0604030504040204" pitchFamily="50" charset="-128"/>
              </a:rPr>
              <a:t>の影響やその取り組みは年々増加</a:t>
            </a:r>
            <a:endParaRPr kumimoji="1" lang="en-US" altLang="ja-JP" sz="2400" b="1" dirty="0">
              <a:latin typeface="メイリオ" panose="020B0604030504040204" pitchFamily="50" charset="-128"/>
              <a:ea typeface="メイリオ" panose="020B0604030504040204" pitchFamily="50" charset="-128"/>
            </a:endParaRPr>
          </a:p>
          <a:p>
            <a:endParaRPr lang="en-US" altLang="ja-JP" sz="2400" b="1" dirty="0">
              <a:latin typeface="メイリオ" panose="020B0604030504040204" pitchFamily="50" charset="-128"/>
              <a:ea typeface="メイリオ" panose="020B0604030504040204" pitchFamily="50" charset="-128"/>
            </a:endParaRPr>
          </a:p>
          <a:p>
            <a:r>
              <a:rPr kumimoji="1" lang="en-US" altLang="ja-JP" sz="2400" b="1" dirty="0">
                <a:latin typeface="メイリオ" panose="020B0604030504040204" pitchFamily="50" charset="-128"/>
                <a:ea typeface="メイリオ" panose="020B0604030504040204" pitchFamily="50" charset="-128"/>
              </a:rPr>
              <a:t>DX</a:t>
            </a:r>
            <a:r>
              <a:rPr kumimoji="1" lang="ja-JP" altLang="en-US" sz="2400" b="1" dirty="0">
                <a:latin typeface="メイリオ" panose="020B0604030504040204" pitchFamily="50" charset="-128"/>
                <a:ea typeface="メイリオ" panose="020B0604030504040204" pitchFamily="50" charset="-128"/>
              </a:rPr>
              <a:t>の影響や取り組み状況がわからないが減少</a:t>
            </a:r>
            <a:endParaRPr kumimoji="1" lang="en-US" altLang="ja-JP" sz="2400" b="1" dirty="0">
              <a:latin typeface="メイリオ" panose="020B0604030504040204" pitchFamily="50" charset="-128"/>
              <a:ea typeface="メイリオ" panose="020B0604030504040204" pitchFamily="50" charset="-128"/>
            </a:endParaRPr>
          </a:p>
        </p:txBody>
      </p:sp>
      <p:sp>
        <p:nvSpPr>
          <p:cNvPr id="13" name="タイトル 2">
            <a:extLst>
              <a:ext uri="{FF2B5EF4-FFF2-40B4-BE49-F238E27FC236}">
                <a16:creationId xmlns:a16="http://schemas.microsoft.com/office/drawing/2014/main" id="{7D2AD9C7-361A-47DB-9E40-F95AFF4C670E}"/>
              </a:ext>
            </a:extLst>
          </p:cNvPr>
          <p:cNvSpPr txBox="1">
            <a:spLocks/>
          </p:cNvSpPr>
          <p:nvPr/>
        </p:nvSpPr>
        <p:spPr bwMode="auto">
          <a:xfrm>
            <a:off x="551384" y="107355"/>
            <a:ext cx="7056784"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pPr>
              <a:lnSpc>
                <a:spcPts val="3500"/>
              </a:lnSpc>
            </a:pPr>
            <a:r>
              <a:rPr lang="ja-JP" altLang="en-US" b="1" dirty="0">
                <a:solidFill>
                  <a:srgbClr val="C00000"/>
                </a:solidFill>
                <a:latin typeface="メイリオ" panose="020B0604030504040204" pitchFamily="50" charset="-128"/>
                <a:ea typeface="メイリオ" panose="020B0604030504040204" pitchFamily="50" charset="-128"/>
              </a:rPr>
              <a:t>組込み</a:t>
            </a:r>
            <a:r>
              <a:rPr lang="en-US" altLang="ja-JP" b="1" dirty="0">
                <a:solidFill>
                  <a:srgbClr val="C00000"/>
                </a:solidFill>
                <a:latin typeface="メイリオ" panose="020B0604030504040204" pitchFamily="50" charset="-128"/>
                <a:ea typeface="メイリオ" panose="020B0604030504040204" pitchFamily="50" charset="-128"/>
              </a:rPr>
              <a:t>/IoT</a:t>
            </a:r>
            <a:r>
              <a:rPr lang="ja-JP" altLang="en-US" b="1" dirty="0">
                <a:solidFill>
                  <a:srgbClr val="C00000"/>
                </a:solidFill>
                <a:latin typeface="メイリオ" panose="020B0604030504040204" pitchFamily="50" charset="-128"/>
                <a:ea typeface="メイリオ" panose="020B0604030504040204" pitchFamily="50" charset="-128"/>
              </a:rPr>
              <a:t>産業の</a:t>
            </a:r>
            <a:r>
              <a:rPr lang="en-US" altLang="ja-JP" b="1" dirty="0">
                <a:solidFill>
                  <a:srgbClr val="C00000"/>
                </a:solidFill>
                <a:latin typeface="メイリオ" panose="020B0604030504040204" pitchFamily="50" charset="-128"/>
                <a:ea typeface="メイリオ" panose="020B0604030504040204" pitchFamily="50" charset="-128"/>
              </a:rPr>
              <a:t>DX</a:t>
            </a:r>
            <a:r>
              <a:rPr lang="ja-JP" altLang="en-US" b="1" dirty="0">
                <a:solidFill>
                  <a:srgbClr val="C00000"/>
                </a:solidFill>
                <a:latin typeface="メイリオ" panose="020B0604030504040204" pitchFamily="50" charset="-128"/>
                <a:ea typeface="メイリオ" panose="020B0604030504040204" pitchFamily="50" charset="-128"/>
              </a:rPr>
              <a:t>の取り組み</a:t>
            </a:r>
          </a:p>
        </p:txBody>
      </p:sp>
      <p:graphicFrame>
        <p:nvGraphicFramePr>
          <p:cNvPr id="23" name="グラフ 22">
            <a:extLst>
              <a:ext uri="{FF2B5EF4-FFF2-40B4-BE49-F238E27FC236}">
                <a16:creationId xmlns:a16="http://schemas.microsoft.com/office/drawing/2014/main" id="{8CF920BB-1939-4AF7-893B-8A6D04688DD3}"/>
              </a:ext>
            </a:extLst>
          </p:cNvPr>
          <p:cNvGraphicFramePr/>
          <p:nvPr>
            <p:extLst>
              <p:ext uri="{D42A27DB-BD31-4B8C-83A1-F6EECF244321}">
                <p14:modId xmlns:p14="http://schemas.microsoft.com/office/powerpoint/2010/main" val="891045611"/>
              </p:ext>
            </p:extLst>
          </p:nvPr>
        </p:nvGraphicFramePr>
        <p:xfrm>
          <a:off x="803920" y="843104"/>
          <a:ext cx="4572000" cy="2743200"/>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直線矢印コネクタ 23">
            <a:extLst>
              <a:ext uri="{FF2B5EF4-FFF2-40B4-BE49-F238E27FC236}">
                <a16:creationId xmlns:a16="http://schemas.microsoft.com/office/drawing/2014/main" id="{2B8413FA-E623-4DB4-A323-94D301B31182}"/>
              </a:ext>
            </a:extLst>
          </p:cNvPr>
          <p:cNvCxnSpPr/>
          <p:nvPr/>
        </p:nvCxnSpPr>
        <p:spPr bwMode="auto">
          <a:xfrm flipV="1">
            <a:off x="2790200" y="1807669"/>
            <a:ext cx="923925" cy="304800"/>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a:extLst>
              <a:ext uri="{FF2B5EF4-FFF2-40B4-BE49-F238E27FC236}">
                <a16:creationId xmlns:a16="http://schemas.microsoft.com/office/drawing/2014/main" id="{BB7B9071-8C5F-43A6-9940-D4AA7D8708F0}"/>
              </a:ext>
            </a:extLst>
          </p:cNvPr>
          <p:cNvCxnSpPr/>
          <p:nvPr/>
        </p:nvCxnSpPr>
        <p:spPr bwMode="auto">
          <a:xfrm flipV="1">
            <a:off x="2714635" y="2330909"/>
            <a:ext cx="76200" cy="276225"/>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 name="グラフ 26">
            <a:extLst>
              <a:ext uri="{FF2B5EF4-FFF2-40B4-BE49-F238E27FC236}">
                <a16:creationId xmlns:a16="http://schemas.microsoft.com/office/drawing/2014/main" id="{4744ABCD-812C-4877-9627-59471F9212E0}"/>
              </a:ext>
            </a:extLst>
          </p:cNvPr>
          <p:cNvGraphicFramePr/>
          <p:nvPr>
            <p:extLst>
              <p:ext uri="{D42A27DB-BD31-4B8C-83A1-F6EECF244321}">
                <p14:modId xmlns:p14="http://schemas.microsoft.com/office/powerpoint/2010/main" val="2274684723"/>
              </p:ext>
            </p:extLst>
          </p:nvPr>
        </p:nvGraphicFramePr>
        <p:xfrm>
          <a:off x="803920" y="3827462"/>
          <a:ext cx="4572000" cy="2743200"/>
        </p:xfrm>
        <a:graphic>
          <a:graphicData uri="http://schemas.openxmlformats.org/drawingml/2006/chart">
            <c:chart xmlns:c="http://schemas.openxmlformats.org/drawingml/2006/chart" xmlns:r="http://schemas.openxmlformats.org/officeDocument/2006/relationships" r:id="rId5"/>
          </a:graphicData>
        </a:graphic>
      </p:graphicFrame>
      <p:cxnSp>
        <p:nvCxnSpPr>
          <p:cNvPr id="28" name="直線矢印コネクタ 27">
            <a:extLst>
              <a:ext uri="{FF2B5EF4-FFF2-40B4-BE49-F238E27FC236}">
                <a16:creationId xmlns:a16="http://schemas.microsoft.com/office/drawing/2014/main" id="{DC1F2859-3955-45D1-8BA5-32C54F41C410}"/>
              </a:ext>
            </a:extLst>
          </p:cNvPr>
          <p:cNvCxnSpPr/>
          <p:nvPr/>
        </p:nvCxnSpPr>
        <p:spPr bwMode="auto">
          <a:xfrm flipV="1">
            <a:off x="2133610" y="4746307"/>
            <a:ext cx="838200" cy="904875"/>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4912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6</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12589"/>
            <a:ext cx="8352727"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en-US" altLang="ja-JP" kern="0" dirty="0">
                <a:latin typeface="メイリオ" panose="020B0604030504040204" pitchFamily="50" charset="-128"/>
                <a:ea typeface="メイリオ" panose="020B0604030504040204" pitchFamily="50" charset="-128"/>
              </a:rPr>
              <a:t>DX</a:t>
            </a:r>
            <a:r>
              <a:rPr lang="ja-JP" altLang="en-US" kern="0" dirty="0">
                <a:latin typeface="メイリオ" panose="020B0604030504040204" pitchFamily="50" charset="-128"/>
                <a:ea typeface="メイリオ" panose="020B0604030504040204" pitchFamily="50" charset="-128"/>
              </a:rPr>
              <a:t>の取り組みと会社規模</a:t>
            </a:r>
            <a:endParaRPr lang="en-US" altLang="ja-JP" kern="0" dirty="0">
              <a:latin typeface="メイリオ" panose="020B0604030504040204" pitchFamily="50" charset="-128"/>
              <a:ea typeface="メイリオ" panose="020B0604030504040204" pitchFamily="50" charset="-128"/>
            </a:endParaRPr>
          </a:p>
        </p:txBody>
      </p:sp>
      <p:graphicFrame>
        <p:nvGraphicFramePr>
          <p:cNvPr id="24" name="グラフ 23">
            <a:extLst>
              <a:ext uri="{FF2B5EF4-FFF2-40B4-BE49-F238E27FC236}">
                <a16:creationId xmlns:a16="http://schemas.microsoft.com/office/drawing/2014/main" id="{45A5D6AB-170B-45EF-B775-C3E407AD7220}"/>
              </a:ext>
            </a:extLst>
          </p:cNvPr>
          <p:cNvGraphicFramePr/>
          <p:nvPr>
            <p:extLst>
              <p:ext uri="{D42A27DB-BD31-4B8C-83A1-F6EECF244321}">
                <p14:modId xmlns:p14="http://schemas.microsoft.com/office/powerpoint/2010/main" val="3356869258"/>
              </p:ext>
            </p:extLst>
          </p:nvPr>
        </p:nvGraphicFramePr>
        <p:xfrm>
          <a:off x="6240016" y="872416"/>
          <a:ext cx="3960000" cy="288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矢印コネクタ 17">
            <a:extLst>
              <a:ext uri="{FF2B5EF4-FFF2-40B4-BE49-F238E27FC236}">
                <a16:creationId xmlns:a16="http://schemas.microsoft.com/office/drawing/2014/main" id="{99C8DC08-FBF5-42DF-BFD5-4558263C373D}"/>
              </a:ext>
            </a:extLst>
          </p:cNvPr>
          <p:cNvCxnSpPr/>
          <p:nvPr/>
        </p:nvCxnSpPr>
        <p:spPr bwMode="auto">
          <a:xfrm flipV="1">
            <a:off x="7592928" y="1598321"/>
            <a:ext cx="1656184" cy="288033"/>
          </a:xfrm>
          <a:prstGeom prst="straightConnector1">
            <a:avLst/>
          </a:prstGeom>
          <a:solidFill>
            <a:srgbClr val="FFFFFF"/>
          </a:solidFill>
          <a:ln w="381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9" name="グラフ 28">
            <a:extLst>
              <a:ext uri="{FF2B5EF4-FFF2-40B4-BE49-F238E27FC236}">
                <a16:creationId xmlns:a16="http://schemas.microsoft.com/office/drawing/2014/main" id="{EF0B1364-0C15-421E-9C99-7C9DDFA9529A}"/>
              </a:ext>
            </a:extLst>
          </p:cNvPr>
          <p:cNvGraphicFramePr/>
          <p:nvPr>
            <p:extLst>
              <p:ext uri="{D42A27DB-BD31-4B8C-83A1-F6EECF244321}">
                <p14:modId xmlns:p14="http://schemas.microsoft.com/office/powerpoint/2010/main" val="1285660286"/>
              </p:ext>
            </p:extLst>
          </p:nvPr>
        </p:nvGraphicFramePr>
        <p:xfrm>
          <a:off x="839416" y="836104"/>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グラフ 29">
            <a:extLst>
              <a:ext uri="{FF2B5EF4-FFF2-40B4-BE49-F238E27FC236}">
                <a16:creationId xmlns:a16="http://schemas.microsoft.com/office/drawing/2014/main" id="{DD8486E1-5EC8-4FE5-AC57-8D1052C3FC06}"/>
              </a:ext>
            </a:extLst>
          </p:cNvPr>
          <p:cNvGraphicFramePr/>
          <p:nvPr>
            <p:extLst>
              <p:ext uri="{D42A27DB-BD31-4B8C-83A1-F6EECF244321}">
                <p14:modId xmlns:p14="http://schemas.microsoft.com/office/powerpoint/2010/main" val="476313145"/>
              </p:ext>
            </p:extLst>
          </p:nvPr>
        </p:nvGraphicFramePr>
        <p:xfrm>
          <a:off x="839416" y="3752416"/>
          <a:ext cx="3960000" cy="2880000"/>
        </p:xfrm>
        <a:graphic>
          <a:graphicData uri="http://schemas.openxmlformats.org/drawingml/2006/chart">
            <c:chart xmlns:c="http://schemas.openxmlformats.org/drawingml/2006/chart" xmlns:r="http://schemas.openxmlformats.org/officeDocument/2006/relationships" r:id="rId5"/>
          </a:graphicData>
        </a:graphic>
      </p:graphicFrame>
      <p:cxnSp>
        <p:nvCxnSpPr>
          <p:cNvPr id="31" name="直線矢印コネクタ 30">
            <a:extLst>
              <a:ext uri="{FF2B5EF4-FFF2-40B4-BE49-F238E27FC236}">
                <a16:creationId xmlns:a16="http://schemas.microsoft.com/office/drawing/2014/main" id="{9F413E60-1FD6-4258-865E-1BA036E6548A}"/>
              </a:ext>
            </a:extLst>
          </p:cNvPr>
          <p:cNvCxnSpPr/>
          <p:nvPr/>
        </p:nvCxnSpPr>
        <p:spPr bwMode="auto">
          <a:xfrm flipV="1">
            <a:off x="2112976" y="5241724"/>
            <a:ext cx="1728192" cy="144016"/>
          </a:xfrm>
          <a:prstGeom prst="straightConnector1">
            <a:avLst/>
          </a:prstGeom>
          <a:solidFill>
            <a:srgbClr val="FFFFFF"/>
          </a:solidFill>
          <a:ln w="38100" cap="flat" cmpd="sng" algn="ctr">
            <a:solidFill>
              <a:srgbClr val="C00000"/>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D555D33E-CBA2-4A9F-948B-7C6B570C9866}"/>
              </a:ext>
            </a:extLst>
          </p:cNvPr>
          <p:cNvSpPr txBox="1"/>
          <p:nvPr/>
        </p:nvSpPr>
        <p:spPr>
          <a:xfrm>
            <a:off x="5381248" y="4709960"/>
            <a:ext cx="6816080" cy="830997"/>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DX</a:t>
            </a:r>
            <a:r>
              <a:rPr kumimoji="1" lang="ja-JP" altLang="en-US" sz="2400" b="1" dirty="0">
                <a:latin typeface="メイリオ" panose="020B0604030504040204" pitchFamily="50" charset="-128"/>
                <a:ea typeface="メイリオ" panose="020B0604030504040204" pitchFamily="50" charset="-128"/>
              </a:rPr>
              <a:t>の影響や必要性は会社の規模に影響するが、取り組みは大きな差は無い </a:t>
            </a:r>
            <a:r>
              <a:rPr lang="en-US" altLang="ja-JP" b="1" dirty="0">
                <a:latin typeface="メイリオ" panose="020B0604030504040204" pitchFamily="50" charset="-128"/>
                <a:ea typeface="メイリオ" panose="020B0604030504040204" pitchFamily="50" charset="-128"/>
              </a:rPr>
              <a:t>(5%</a:t>
            </a:r>
            <a:r>
              <a:rPr lang="ja-JP" altLang="en-US" b="1" dirty="0">
                <a:latin typeface="メイリオ" panose="020B0604030504040204" pitchFamily="50" charset="-128"/>
                <a:ea typeface="メイリオ" panose="020B0604030504040204" pitchFamily="50" charset="-128"/>
              </a:rPr>
              <a:t>有意でない</a:t>
            </a:r>
            <a:r>
              <a:rPr lang="en-US" altLang="ja-JP" b="1" dirty="0">
                <a:latin typeface="メイリオ" panose="020B0604030504040204" pitchFamily="50" charset="-128"/>
                <a:ea typeface="メイリオ" panose="020B0604030504040204" pitchFamily="50" charset="-128"/>
              </a:rPr>
              <a:t>)</a:t>
            </a:r>
            <a:endParaRPr kumimoji="1"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0057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7</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79376" y="112167"/>
            <a:ext cx="8352727"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en-US" altLang="ja-JP" kern="0" dirty="0">
                <a:latin typeface="メイリオ" panose="020B0604030504040204" pitchFamily="50" charset="-128"/>
                <a:ea typeface="メイリオ" panose="020B0604030504040204" pitchFamily="50" charset="-128"/>
              </a:rPr>
              <a:t>DX</a:t>
            </a:r>
            <a:r>
              <a:rPr lang="ja-JP" altLang="en-US" kern="0" dirty="0">
                <a:latin typeface="メイリオ" panose="020B0604030504040204" pitchFamily="50" charset="-128"/>
                <a:ea typeface="メイリオ" panose="020B0604030504040204" pitchFamily="50" charset="-128"/>
              </a:rPr>
              <a:t>の取り組みと開発スタイルとの関連</a:t>
            </a:r>
            <a:endParaRPr lang="en-US" altLang="ja-JP" kern="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555D33E-CBA2-4A9F-948B-7C6B570C9866}"/>
              </a:ext>
            </a:extLst>
          </p:cNvPr>
          <p:cNvSpPr txBox="1"/>
          <p:nvPr/>
        </p:nvSpPr>
        <p:spPr>
          <a:xfrm>
            <a:off x="1019436" y="5309674"/>
            <a:ext cx="10153128" cy="1077218"/>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DX</a:t>
            </a:r>
            <a:r>
              <a:rPr lang="ja-JP" altLang="en-US" sz="2400" b="1" dirty="0">
                <a:latin typeface="メイリオ" panose="020B0604030504040204" pitchFamily="50" charset="-128"/>
                <a:ea typeface="メイリオ" panose="020B0604030504040204" pitchFamily="50" charset="-128"/>
              </a:rPr>
              <a:t>とアジャイル、</a:t>
            </a:r>
            <a:r>
              <a:rPr lang="en-US" altLang="ja-JP" sz="2400" b="1" dirty="0">
                <a:latin typeface="メイリオ" panose="020B0604030504040204" pitchFamily="50" charset="-128"/>
                <a:ea typeface="メイリオ" panose="020B0604030504040204" pitchFamily="50" charset="-128"/>
              </a:rPr>
              <a:t>DevOps</a:t>
            </a:r>
            <a:r>
              <a:rPr lang="ja-JP" altLang="en-US" sz="2400" b="1" dirty="0">
                <a:latin typeface="メイリオ" panose="020B0604030504040204" pitchFamily="50" charset="-128"/>
                <a:ea typeface="メイリオ" panose="020B0604030504040204" pitchFamily="50" charset="-128"/>
              </a:rPr>
              <a:t>には関連がある</a:t>
            </a:r>
            <a:endParaRPr lang="en-US" altLang="ja-JP" sz="2400" b="1"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数値はクラメールの連関係数、ただし独立性の</a:t>
            </a:r>
            <a:r>
              <a:rPr lang="en-US" altLang="ja-JP" sz="2000" dirty="0">
                <a:latin typeface="メイリオ" panose="020B0604030504040204" pitchFamily="50" charset="-128"/>
                <a:ea typeface="メイリオ" panose="020B0604030504040204" pitchFamily="50" charset="-128"/>
              </a:rPr>
              <a:t>P</a:t>
            </a:r>
            <a:r>
              <a:rPr lang="ja-JP" altLang="en-US" sz="2000" dirty="0">
                <a:latin typeface="メイリオ" panose="020B0604030504040204" pitchFamily="50" charset="-128"/>
                <a:ea typeface="メイリオ" panose="020B0604030504040204" pitchFamily="50" charset="-128"/>
              </a:rPr>
              <a:t>値が</a:t>
            </a:r>
            <a:r>
              <a:rPr lang="en-US" altLang="ja-JP" sz="2000" dirty="0">
                <a:latin typeface="メイリオ" panose="020B0604030504040204" pitchFamily="50" charset="-128"/>
                <a:ea typeface="メイリオ" panose="020B0604030504040204" pitchFamily="50" charset="-128"/>
              </a:rPr>
              <a:t>5%</a:t>
            </a:r>
            <a:r>
              <a:rPr lang="ja-JP" altLang="en-US" sz="2000" dirty="0">
                <a:latin typeface="メイリオ" panose="020B0604030504040204" pitchFamily="50" charset="-128"/>
                <a:ea typeface="メイリオ" panose="020B0604030504040204" pitchFamily="50" charset="-128"/>
              </a:rPr>
              <a:t>以下のものは</a:t>
            </a:r>
            <a:r>
              <a:rPr lang="en-US" altLang="ja-JP" sz="2000" dirty="0">
                <a:latin typeface="メイリオ" panose="020B0604030504040204" pitchFamily="50" charset="-128"/>
                <a:ea typeface="メイリオ" panose="020B0604030504040204" pitchFamily="50" charset="-128"/>
              </a:rPr>
              <a:t>0</a:t>
            </a:r>
            <a:r>
              <a:rPr lang="ja-JP" altLang="en-US" sz="2000" dirty="0">
                <a:latin typeface="メイリオ" panose="020B0604030504040204" pitchFamily="50" charset="-128"/>
                <a:ea typeface="メイリオ" panose="020B0604030504040204" pitchFamily="50" charset="-128"/>
              </a:rPr>
              <a:t>としている</a:t>
            </a:r>
            <a:endParaRPr lang="en-US" altLang="ja-JP" sz="2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55A3E29E-A18B-4622-B127-89C5097C98E6}"/>
              </a:ext>
            </a:extLst>
          </p:cNvPr>
          <p:cNvSpPr txBox="1"/>
          <p:nvPr/>
        </p:nvSpPr>
        <p:spPr>
          <a:xfrm>
            <a:off x="2063552" y="793115"/>
            <a:ext cx="8784976" cy="400110"/>
          </a:xfrm>
          <a:prstGeom prst="rect">
            <a:avLst/>
          </a:prstGeom>
          <a:noFill/>
        </p:spPr>
        <p:txBody>
          <a:bodyPr wrap="square" rtlCol="0">
            <a:spAutoFit/>
          </a:bodyPr>
          <a:lstStyle/>
          <a:p>
            <a:r>
              <a:rPr lang="en-US" altLang="ja-JP" sz="2000" b="1" dirty="0">
                <a:solidFill>
                  <a:srgbClr val="0000FF"/>
                </a:solidFill>
                <a:latin typeface="メイリオ" panose="020B0604030504040204" pitchFamily="50" charset="-128"/>
                <a:ea typeface="メイリオ" panose="020B0604030504040204" pitchFamily="50" charset="-128"/>
              </a:rPr>
              <a:t>DX</a:t>
            </a:r>
            <a:r>
              <a:rPr lang="ja-JP" altLang="en-US" sz="2000" b="1" dirty="0">
                <a:solidFill>
                  <a:srgbClr val="0000FF"/>
                </a:solidFill>
                <a:latin typeface="メイリオ" panose="020B0604030504040204" pitchFamily="50" charset="-128"/>
                <a:ea typeface="メイリオ" panose="020B0604030504040204" pitchFamily="50" charset="-128"/>
              </a:rPr>
              <a:t>に取り組んでいると回答した会社とそうでない会社で各項目の関連</a:t>
            </a:r>
            <a:endParaRPr lang="en-US" altLang="ja-JP" sz="2000" b="1" dirty="0">
              <a:solidFill>
                <a:srgbClr val="0000FF"/>
              </a:solidFill>
              <a:latin typeface="メイリオ" panose="020B0604030504040204" pitchFamily="50" charset="-128"/>
              <a:ea typeface="メイリオ" panose="020B0604030504040204" pitchFamily="50" charset="-128"/>
            </a:endParaRPr>
          </a:p>
        </p:txBody>
      </p:sp>
      <p:graphicFrame>
        <p:nvGraphicFramePr>
          <p:cNvPr id="7" name="グラフ 6">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84074772"/>
              </p:ext>
            </p:extLst>
          </p:nvPr>
        </p:nvGraphicFramePr>
        <p:xfrm>
          <a:off x="1415480" y="1294552"/>
          <a:ext cx="8784976" cy="3831352"/>
        </p:xfrm>
        <a:graphic>
          <a:graphicData uri="http://schemas.openxmlformats.org/drawingml/2006/chart">
            <c:chart xmlns:c="http://schemas.openxmlformats.org/drawingml/2006/chart" xmlns:r="http://schemas.openxmlformats.org/officeDocument/2006/relationships" r:id="rId3"/>
          </a:graphicData>
        </a:graphic>
      </p:graphicFrame>
      <p:sp>
        <p:nvSpPr>
          <p:cNvPr id="2" name="楕円 1">
            <a:extLst>
              <a:ext uri="{FF2B5EF4-FFF2-40B4-BE49-F238E27FC236}">
                <a16:creationId xmlns:a16="http://schemas.microsoft.com/office/drawing/2014/main" id="{369243D0-97E1-463A-86EA-6654B4578701}"/>
              </a:ext>
            </a:extLst>
          </p:cNvPr>
          <p:cNvSpPr/>
          <p:nvPr/>
        </p:nvSpPr>
        <p:spPr>
          <a:xfrm>
            <a:off x="2783632" y="2060848"/>
            <a:ext cx="2952328"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1470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8</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61851"/>
            <a:ext cx="8352727"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en-US" altLang="ja-JP" kern="0" dirty="0">
                <a:latin typeface="メイリオ" panose="020B0604030504040204" pitchFamily="50" charset="-128"/>
                <a:ea typeface="メイリオ" panose="020B0604030504040204" pitchFamily="50" charset="-128"/>
              </a:rPr>
              <a:t>DX</a:t>
            </a:r>
            <a:r>
              <a:rPr lang="ja-JP" altLang="en-US" kern="0" dirty="0">
                <a:latin typeface="メイリオ" panose="020B0604030504040204" pitchFamily="50" charset="-128"/>
                <a:ea typeface="メイリオ" panose="020B0604030504040204" pitchFamily="50" charset="-128"/>
              </a:rPr>
              <a:t>の取り組みとシステム要件との関連</a:t>
            </a:r>
            <a:endParaRPr lang="en-US" altLang="ja-JP" kern="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555D33E-CBA2-4A9F-948B-7C6B570C9866}"/>
              </a:ext>
            </a:extLst>
          </p:cNvPr>
          <p:cNvSpPr txBox="1"/>
          <p:nvPr/>
        </p:nvSpPr>
        <p:spPr>
          <a:xfrm>
            <a:off x="1054240" y="5266365"/>
            <a:ext cx="10657184" cy="830997"/>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DX</a:t>
            </a:r>
            <a:r>
              <a:rPr lang="ja-JP" altLang="en-US" sz="2400" b="1" dirty="0">
                <a:latin typeface="メイリオ" panose="020B0604030504040204" pitchFamily="50" charset="-128"/>
                <a:ea typeface="メイリオ" panose="020B0604030504040204" pitchFamily="50" charset="-128"/>
              </a:rPr>
              <a:t>とアジャイルガバナンス、データの企業間共有、利用形態多様化、運用データ活用、対象増加、時間短縮と関連がある</a:t>
            </a:r>
            <a:endParaRPr lang="en-US" altLang="ja-JP" sz="2000" b="1" dirty="0">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75562B83-EFB7-4632-9F94-251B5EEED2DB}"/>
              </a:ext>
            </a:extLst>
          </p:cNvPr>
          <p:cNvSpPr/>
          <p:nvPr/>
        </p:nvSpPr>
        <p:spPr>
          <a:xfrm>
            <a:off x="2207568" y="1539776"/>
            <a:ext cx="8491140" cy="144016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C5208EA-A6B8-49BC-B6CC-CD584649AD23}"/>
              </a:ext>
            </a:extLst>
          </p:cNvPr>
          <p:cNvSpPr txBox="1"/>
          <p:nvPr/>
        </p:nvSpPr>
        <p:spPr>
          <a:xfrm>
            <a:off x="1913732" y="760638"/>
            <a:ext cx="8784976" cy="400110"/>
          </a:xfrm>
          <a:prstGeom prst="rect">
            <a:avLst/>
          </a:prstGeom>
          <a:noFill/>
        </p:spPr>
        <p:txBody>
          <a:bodyPr wrap="square" rtlCol="0">
            <a:spAutoFit/>
          </a:bodyPr>
          <a:lstStyle/>
          <a:p>
            <a:r>
              <a:rPr lang="en-US" altLang="ja-JP" sz="2000" b="1" dirty="0">
                <a:solidFill>
                  <a:srgbClr val="0000FF"/>
                </a:solidFill>
                <a:latin typeface="メイリオ" panose="020B0604030504040204" pitchFamily="50" charset="-128"/>
                <a:ea typeface="メイリオ" panose="020B0604030504040204" pitchFamily="50" charset="-128"/>
              </a:rPr>
              <a:t>DX</a:t>
            </a:r>
            <a:r>
              <a:rPr lang="ja-JP" altLang="en-US" sz="2000" b="1" dirty="0">
                <a:solidFill>
                  <a:srgbClr val="0000FF"/>
                </a:solidFill>
                <a:latin typeface="メイリオ" panose="020B0604030504040204" pitchFamily="50" charset="-128"/>
                <a:ea typeface="メイリオ" panose="020B0604030504040204" pitchFamily="50" charset="-128"/>
              </a:rPr>
              <a:t>に取り組んでいると回答した会社とそうでない会社で各項目の関連</a:t>
            </a:r>
            <a:endParaRPr lang="en-US" altLang="ja-JP" sz="2000" b="1" dirty="0">
              <a:solidFill>
                <a:srgbClr val="0000FF"/>
              </a:solidFill>
              <a:latin typeface="メイリオ" panose="020B0604030504040204" pitchFamily="50" charset="-128"/>
              <a:ea typeface="メイリオ" panose="020B0604030504040204" pitchFamily="50" charset="-128"/>
            </a:endParaRPr>
          </a:p>
        </p:txBody>
      </p:sp>
      <p:graphicFrame>
        <p:nvGraphicFramePr>
          <p:cNvPr id="8" name="グラフ 7">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3444389819"/>
              </p:ext>
            </p:extLst>
          </p:nvPr>
        </p:nvGraphicFramePr>
        <p:xfrm>
          <a:off x="1127448" y="1176096"/>
          <a:ext cx="9571260" cy="3651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05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CEFE813-C30E-4049-A715-CA6548F0EA37}"/>
              </a:ext>
            </a:extLst>
          </p:cNvPr>
          <p:cNvSpPr>
            <a:spLocks noGrp="1"/>
          </p:cNvSpPr>
          <p:nvPr>
            <p:ph type="sldNum" sz="quarter" idx="12"/>
          </p:nvPr>
        </p:nvSpPr>
        <p:spPr/>
        <p:txBody>
          <a:bodyPr/>
          <a:lstStyle/>
          <a:p>
            <a:pPr>
              <a:defRPr/>
            </a:pPr>
            <a:fld id="{50074D08-A32D-4B52-AFC7-1EE5C3CAF417}" type="slidenum">
              <a:rPr lang="en-US" altLang="ja-JP" smtClean="0"/>
              <a:pPr>
                <a:defRPr/>
              </a:pPr>
              <a:t>9</a:t>
            </a:fld>
            <a:endParaRPr lang="en-US" altLang="ja-JP" dirty="0"/>
          </a:p>
        </p:txBody>
      </p:sp>
      <p:sp>
        <p:nvSpPr>
          <p:cNvPr id="17" name="タイトル 2">
            <a:extLst>
              <a:ext uri="{FF2B5EF4-FFF2-40B4-BE49-F238E27FC236}">
                <a16:creationId xmlns:a16="http://schemas.microsoft.com/office/drawing/2014/main" id="{C72072B4-3A1E-46B6-BAE7-4470676FA949}"/>
              </a:ext>
            </a:extLst>
          </p:cNvPr>
          <p:cNvSpPr txBox="1">
            <a:spLocks/>
          </p:cNvSpPr>
          <p:nvPr/>
        </p:nvSpPr>
        <p:spPr bwMode="auto">
          <a:xfrm>
            <a:off x="407368" y="123442"/>
            <a:ext cx="10441160" cy="57962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rgbClr val="003399"/>
                </a:solidFill>
                <a:latin typeface="+mj-lt"/>
                <a:ea typeface="+mj-ea"/>
                <a:cs typeface="+mj-cs"/>
              </a:defRPr>
            </a:lvl1pPr>
            <a:lvl2pPr algn="l" rtl="0" eaLnBrk="0" fontAlgn="base" hangingPunct="0">
              <a:spcBef>
                <a:spcPct val="0"/>
              </a:spcBef>
              <a:spcAft>
                <a:spcPct val="0"/>
              </a:spcAft>
              <a:defRPr kumimoji="1" sz="3600">
                <a:solidFill>
                  <a:srgbClr val="003399"/>
                </a:solidFill>
                <a:latin typeface="Arial" charset="0"/>
                <a:ea typeface="ＭＳ Ｐゴシック" charset="-128"/>
              </a:defRPr>
            </a:lvl2pPr>
            <a:lvl3pPr algn="l" rtl="0" eaLnBrk="0" fontAlgn="base" hangingPunct="0">
              <a:spcBef>
                <a:spcPct val="0"/>
              </a:spcBef>
              <a:spcAft>
                <a:spcPct val="0"/>
              </a:spcAft>
              <a:defRPr kumimoji="1" sz="3600">
                <a:solidFill>
                  <a:srgbClr val="003399"/>
                </a:solidFill>
                <a:latin typeface="Arial" charset="0"/>
                <a:ea typeface="ＭＳ Ｐゴシック" charset="-128"/>
              </a:defRPr>
            </a:lvl3pPr>
            <a:lvl4pPr algn="l" rtl="0" eaLnBrk="0" fontAlgn="base" hangingPunct="0">
              <a:spcBef>
                <a:spcPct val="0"/>
              </a:spcBef>
              <a:spcAft>
                <a:spcPct val="0"/>
              </a:spcAft>
              <a:defRPr kumimoji="1" sz="3600">
                <a:solidFill>
                  <a:srgbClr val="003399"/>
                </a:solidFill>
                <a:latin typeface="Arial" charset="0"/>
                <a:ea typeface="ＭＳ Ｐゴシック" charset="-128"/>
              </a:defRPr>
            </a:lvl4pPr>
            <a:lvl5pPr algn="l" rtl="0" eaLnBrk="0" fontAlgn="base" hangingPunct="0">
              <a:spcBef>
                <a:spcPct val="0"/>
              </a:spcBef>
              <a:spcAft>
                <a:spcPct val="0"/>
              </a:spcAft>
              <a:defRPr kumimoji="1" sz="3600">
                <a:solidFill>
                  <a:srgbClr val="003399"/>
                </a:solidFill>
                <a:latin typeface="Arial" charset="0"/>
                <a:ea typeface="ＭＳ Ｐゴシック" charset="-128"/>
              </a:defRPr>
            </a:lvl5pPr>
            <a:lvl6pPr marL="457209" algn="l" rtl="0" fontAlgn="base">
              <a:spcBef>
                <a:spcPct val="0"/>
              </a:spcBef>
              <a:spcAft>
                <a:spcPct val="0"/>
              </a:spcAft>
              <a:defRPr kumimoji="1" sz="3600">
                <a:solidFill>
                  <a:srgbClr val="003399"/>
                </a:solidFill>
                <a:latin typeface="Arial" charset="0"/>
                <a:ea typeface="ＭＳ Ｐゴシック" charset="-128"/>
              </a:defRPr>
            </a:lvl6pPr>
            <a:lvl7pPr marL="914418" algn="l" rtl="0" fontAlgn="base">
              <a:spcBef>
                <a:spcPct val="0"/>
              </a:spcBef>
              <a:spcAft>
                <a:spcPct val="0"/>
              </a:spcAft>
              <a:defRPr kumimoji="1" sz="3600">
                <a:solidFill>
                  <a:srgbClr val="003399"/>
                </a:solidFill>
                <a:latin typeface="Arial" charset="0"/>
                <a:ea typeface="ＭＳ Ｐゴシック" charset="-128"/>
              </a:defRPr>
            </a:lvl7pPr>
            <a:lvl8pPr marL="1371627" algn="l" rtl="0" fontAlgn="base">
              <a:spcBef>
                <a:spcPct val="0"/>
              </a:spcBef>
              <a:spcAft>
                <a:spcPct val="0"/>
              </a:spcAft>
              <a:defRPr kumimoji="1" sz="3600">
                <a:solidFill>
                  <a:srgbClr val="003399"/>
                </a:solidFill>
                <a:latin typeface="Arial" charset="0"/>
                <a:ea typeface="ＭＳ Ｐゴシック" charset="-128"/>
              </a:defRPr>
            </a:lvl8pPr>
            <a:lvl9pPr marL="1828837" algn="l" rtl="0" fontAlgn="base">
              <a:spcBef>
                <a:spcPct val="0"/>
              </a:spcBef>
              <a:spcAft>
                <a:spcPct val="0"/>
              </a:spcAft>
              <a:defRPr kumimoji="1" sz="3600">
                <a:solidFill>
                  <a:srgbClr val="003399"/>
                </a:solidFill>
                <a:latin typeface="Arial" charset="0"/>
                <a:ea typeface="ＭＳ Ｐゴシック" charset="-128"/>
              </a:defRPr>
            </a:lvl9pPr>
          </a:lstStyle>
          <a:p>
            <a:r>
              <a:rPr lang="en-US" altLang="ja-JP" kern="0" dirty="0">
                <a:latin typeface="メイリオ" panose="020B0604030504040204" pitchFamily="50" charset="-128"/>
                <a:ea typeface="メイリオ" panose="020B0604030504040204" pitchFamily="50" charset="-128"/>
              </a:rPr>
              <a:t>DX</a:t>
            </a:r>
            <a:r>
              <a:rPr lang="ja-JP" altLang="en-US" kern="0" dirty="0">
                <a:latin typeface="メイリオ" panose="020B0604030504040204" pitchFamily="50" charset="-128"/>
                <a:ea typeface="メイリオ" panose="020B0604030504040204" pitchFamily="50" charset="-128"/>
              </a:rPr>
              <a:t>に取り組んでいる会社の典型的な特徴</a:t>
            </a:r>
            <a:endParaRPr lang="en-US" altLang="ja-JP" kern="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D555D33E-CBA2-4A9F-948B-7C6B570C9866}"/>
              </a:ext>
            </a:extLst>
          </p:cNvPr>
          <p:cNvSpPr txBox="1"/>
          <p:nvPr/>
        </p:nvSpPr>
        <p:spPr>
          <a:xfrm>
            <a:off x="2039144" y="6066771"/>
            <a:ext cx="8113712" cy="461665"/>
          </a:xfrm>
          <a:prstGeom prst="rect">
            <a:avLst/>
          </a:prstGeom>
          <a:noFill/>
        </p:spPr>
        <p:txBody>
          <a:bodyPr wrap="square" rtlCol="0">
            <a:spAutoFit/>
          </a:bodyPr>
          <a:lstStyle/>
          <a:p>
            <a:r>
              <a:rPr kumimoji="1" lang="en-US" altLang="ja-JP" sz="2400" b="1" dirty="0">
                <a:latin typeface="メイリオ" panose="020B0604030504040204" pitchFamily="50" charset="-128"/>
                <a:ea typeface="メイリオ" panose="020B0604030504040204" pitchFamily="50" charset="-128"/>
              </a:rPr>
              <a:t>DX</a:t>
            </a:r>
            <a:r>
              <a:rPr lang="ja-JP" altLang="en-US" sz="2400" b="1" dirty="0">
                <a:latin typeface="メイリオ" panose="020B0604030504040204" pitchFamily="50" charset="-128"/>
                <a:ea typeface="メイリオ" panose="020B0604030504040204" pitchFamily="50" charset="-128"/>
              </a:rPr>
              <a:t>と関連のあるものを各項目からピックアップした</a:t>
            </a:r>
            <a:endParaRPr lang="en-US" altLang="ja-JP" sz="2000" b="1"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5DA6251-D16C-4BB4-B754-B8281072FE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424" y="849946"/>
            <a:ext cx="10729192" cy="5027326"/>
          </a:xfrm>
          <a:prstGeom prst="rect">
            <a:avLst/>
          </a:prstGeom>
          <a:noFill/>
          <a:ln>
            <a:noFill/>
          </a:ln>
        </p:spPr>
      </p:pic>
    </p:spTree>
    <p:extLst>
      <p:ext uri="{BB962C8B-B14F-4D97-AF65-F5344CB8AC3E}">
        <p14:creationId xmlns:p14="http://schemas.microsoft.com/office/powerpoint/2010/main" val="1498027481"/>
      </p:ext>
    </p:extLst>
  </p:cSld>
  <p:clrMapOvr>
    <a:masterClrMapping/>
  </p:clrMapOvr>
</p:sld>
</file>

<file path=ppt/theme/theme1.xml><?xml version="1.0" encoding="utf-8"?>
<a:theme xmlns:a="http://schemas.openxmlformats.org/drawingml/2006/main" name="IPA2004">
  <a:themeElements>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PA2004">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FEE"/>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明朝"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明朝"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20200714製造分野向けDX推進検討WG向け資料</Template>
  <TotalTime>0</TotalTime>
  <Words>1923</Words>
  <Application>Microsoft Office PowerPoint</Application>
  <PresentationFormat>ワイド画面</PresentationFormat>
  <Paragraphs>246</Paragraphs>
  <Slides>19</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Calibri 本文</vt:lpstr>
      <vt:lpstr>IPA Pゴシック</vt:lpstr>
      <vt:lpstr>Meiryo UI</vt:lpstr>
      <vt:lpstr>メイリオ</vt:lpstr>
      <vt:lpstr>游ゴシック Light</vt:lpstr>
      <vt:lpstr>游明朝</vt:lpstr>
      <vt:lpstr>Arial</vt:lpstr>
      <vt:lpstr>Calibri</vt:lpstr>
      <vt:lpstr>IPA2004</vt:lpstr>
      <vt:lpstr>PowerPoint プレゼンテーション</vt:lpstr>
      <vt:lpstr>はじめに</vt:lpstr>
      <vt:lpstr>内容</vt:lpstr>
      <vt:lpstr>組込み/IoT産業動向調査アンケート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2021-06-15T07:13:06Z</dcterms:created>
  <dcterms:modified xsi:type="dcterms:W3CDTF">2023-04-03T03:18:18Z</dcterms:modified>
</cp:coreProperties>
</file>